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10058400" cx="7772400"/>
  <p:notesSz cx="6858000" cy="9144000"/>
  <p:embeddedFontLst>
    <p:embeddedFont>
      <p:font typeface="Nunito"/>
      <p:regular r:id="rId9"/>
      <p:bold r:id="rId10"/>
      <p:italic r:id="rId11"/>
      <p:boldItalic r:id="rId12"/>
    </p:embeddedFont>
    <p:embeddedFont>
      <p:font typeface="Helvetica Neue"/>
      <p:regular r:id="rId13"/>
      <p:bold r:id="rId14"/>
      <p:italic r:id="rId15"/>
      <p:boldItalic r:id="rId16"/>
    </p:embeddedFont>
    <p:embeddedFont>
      <p:font typeface="Arial Black"/>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EBx3v+EsG5jltlMBwjcxk6YHP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8C87DF-62C2-4D13-AE68-14A168E79BBC}">
  <a:tblStyle styleId="{678C87DF-62C2-4D13-AE68-14A168E79BB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Nunito-italic.fntdata"/><Relationship Id="rId10" Type="http://schemas.openxmlformats.org/officeDocument/2006/relationships/font" Target="fonts/Nunito-bold.fntdata"/><Relationship Id="rId13" Type="http://schemas.openxmlformats.org/officeDocument/2006/relationships/font" Target="fonts/HelveticaNeue-regular.fntdata"/><Relationship Id="rId12"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Nunito-regular.fntdata"/><Relationship Id="rId15" Type="http://schemas.openxmlformats.org/officeDocument/2006/relationships/font" Target="fonts/HelveticaNeue-italic.fntdata"/><Relationship Id="rId14" Type="http://schemas.openxmlformats.org/officeDocument/2006/relationships/font" Target="fonts/HelveticaNeue-bold.fntdata"/><Relationship Id="rId17" Type="http://schemas.openxmlformats.org/officeDocument/2006/relationships/font" Target="fonts/ArialBlack-regular.fntdata"/><Relationship Id="rId16"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0451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italmedia.fws.gov/digital/collection/natdiglib/id/5112" TargetMode="External"/><Relationship Id="rId3" Type="http://schemas.openxmlformats.org/officeDocument/2006/relationships/hyperlink" Target="https://unsplash.com/@chingying91" TargetMode="External"/><Relationship Id="rId4" Type="http://schemas.openxmlformats.org/officeDocument/2006/relationships/hyperlink" Target="https://creativecommons.org/public-domain/" TargetMode="External"/><Relationship Id="rId11" Type="http://schemas.openxmlformats.org/officeDocument/2006/relationships/hyperlink" Target="https://en.wikipedia.org/wiki/Main_Page" TargetMode="External"/><Relationship Id="rId10" Type="http://schemas.openxmlformats.org/officeDocument/2006/relationships/hyperlink" Target="https://unsplash.com/" TargetMode="External"/><Relationship Id="rId9" Type="http://schemas.openxmlformats.org/officeDocument/2006/relationships/hyperlink" Target="https://creativecommons.org/licenses/by-sa/3.0/deed.en" TargetMode="External"/><Relationship Id="rId5" Type="http://schemas.openxmlformats.org/officeDocument/2006/relationships/hyperlink" Target="https://unsplash.com/" TargetMode="External"/><Relationship Id="rId6" Type="http://schemas.openxmlformats.org/officeDocument/2006/relationships/hyperlink" Target="https://digitalmedia.fws.gov/" TargetMode="External"/><Relationship Id="rId7" Type="http://schemas.openxmlformats.org/officeDocument/2006/relationships/hyperlink" Target="https://en.wikipedia.org/wiki/Round_goby#/media/File:A_large_neogobius_melanostomus.jpg" TargetMode="External"/><Relationship Id="rId8" Type="http://schemas.openxmlformats.org/officeDocument/2006/relationships/hyperlink" Target="https://unsplash.com/@chingying91"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ohioseagrant/6026229251/in/photolist-aiRtki-2NwYa4-9LaTqz-9LdF4s-9LaTrZ-2jZAS2C-9LaTtF-jbsfSz-9LdF5E-9LaTsB-9LaTtc-8FH9Ez-2nqhTjJ-nLzbXE-nMA7iu-21UD7D5-59TYHz-5P2nNx-azNeVq-azKzkn-d7CUeQ-9wpMf8-abw11k-aEt5eU-cWLYKS-azKEyX-2oB7Lqm-2oB2S5z-ERDvuY-21UD7z7-ERDvno-abyRAC-21UD7zY/" TargetMode="External"/><Relationship Id="rId3" Type="http://schemas.openxmlformats.org/officeDocument/2006/relationships/hyperlink" Target="https://www.flickr.com/photos/ohioseagrant/" TargetMode="External"/><Relationship Id="rId4" Type="http://schemas.openxmlformats.org/officeDocument/2006/relationships/hyperlink" Target="https://creativecommons.org/licenses/by-nc/2.0/" TargetMode="External"/><Relationship Id="rId5" Type="http://schemas.openxmlformats.org/officeDocument/2006/relationships/hyperlink" Target="https://www.flickr.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aturalist.org/observations/52821933" TargetMode="External"/><Relationship Id="rId3" Type="http://schemas.openxmlformats.org/officeDocument/2006/relationships/hyperlink" Target="https://www.inaturalist.org/people/mchove" TargetMode="External"/><Relationship Id="rId4" Type="http://schemas.openxmlformats.org/officeDocument/2006/relationships/hyperlink" Target="https://creativecommons.org/licenses/by-nc/4.0/" TargetMode="External"/><Relationship Id="rId5" Type="http://schemas.openxmlformats.org/officeDocument/2006/relationships/hyperlink" Target="https://www.inaturalist.or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Image source:</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u="sng">
                <a:solidFill>
                  <a:schemeClr val="hlink"/>
                </a:solidFill>
                <a:hlinkClick r:id="rId2"/>
              </a:rPr>
              <a:t>Round goby</a:t>
            </a:r>
            <a:r>
              <a:rPr lang="en" sz="1200">
                <a:solidFill>
                  <a:schemeClr val="dk1"/>
                </a:solidFill>
              </a:rPr>
              <a:t> (cropped) by</a:t>
            </a:r>
            <a:r>
              <a:rPr lang="en" sz="1200">
                <a:solidFill>
                  <a:schemeClr val="dk1"/>
                </a:solidFill>
                <a:uFill>
                  <a:noFill/>
                </a:uFill>
                <a:hlinkClick r:id="rId3">
                  <a:extLst>
                    <a:ext uri="{A12FA001-AC4F-418D-AE19-62706E023703}">
                      <ahyp:hlinkClr val="tx"/>
                    </a:ext>
                  </a:extLst>
                </a:hlinkClick>
              </a:rPr>
              <a:t> </a:t>
            </a:r>
            <a:r>
              <a:rPr lang="en" sz="1200">
                <a:solidFill>
                  <a:schemeClr val="dk1"/>
                </a:solidFill>
              </a:rPr>
              <a:t>U.S. Fish and Wildlife Service (licensed under CC </a:t>
            </a:r>
            <a:r>
              <a:rPr lang="en" sz="1200" u="sng">
                <a:solidFill>
                  <a:schemeClr val="hlink"/>
                </a:solidFill>
                <a:hlinkClick r:id="rId4"/>
              </a:rPr>
              <a:t>Public Domain</a:t>
            </a:r>
            <a:r>
              <a:rPr lang="en" sz="1200">
                <a:solidFill>
                  <a:schemeClr val="dk1"/>
                </a:solidFill>
              </a:rPr>
              <a:t>) on</a:t>
            </a:r>
            <a:r>
              <a:rPr lang="en" sz="1200">
                <a:solidFill>
                  <a:schemeClr val="dk1"/>
                </a:solidFill>
                <a:uFill>
                  <a:noFill/>
                </a:uFill>
                <a:hlinkClick r:id="rId5">
                  <a:extLst>
                    <a:ext uri="{A12FA001-AC4F-418D-AE19-62706E023703}">
                      <ahyp:hlinkClr val="tx"/>
                    </a:ext>
                  </a:extLst>
                </a:hlinkClick>
              </a:rPr>
              <a:t> </a:t>
            </a:r>
            <a:r>
              <a:rPr lang="en" sz="1200" u="sng">
                <a:solidFill>
                  <a:schemeClr val="hlink"/>
                </a:solidFill>
                <a:hlinkClick r:id="rId6"/>
              </a:rPr>
              <a:t>USFWS National Digital Library</a:t>
            </a:r>
            <a:endParaRPr sz="1200"/>
          </a:p>
          <a:p>
            <a:pPr indent="-304800" lvl="0" marL="457200" rtl="0" algn="l">
              <a:lnSpc>
                <a:spcPct val="100000"/>
              </a:lnSpc>
              <a:spcBef>
                <a:spcPts val="0"/>
              </a:spcBef>
              <a:spcAft>
                <a:spcPts val="0"/>
              </a:spcAft>
              <a:buClr>
                <a:schemeClr val="dk1"/>
              </a:buClr>
              <a:buSzPts val="1200"/>
              <a:buChar char="●"/>
            </a:pPr>
            <a:r>
              <a:rPr lang="en" sz="1200" u="sng">
                <a:solidFill>
                  <a:schemeClr val="hlink"/>
                </a:solidFill>
                <a:hlinkClick r:id="rId7"/>
              </a:rPr>
              <a:t>A large round goby (Neogobius melanostomus) caught in Netherlands</a:t>
            </a:r>
            <a:r>
              <a:rPr lang="en" sz="1200">
                <a:solidFill>
                  <a:schemeClr val="dk1"/>
                </a:solidFill>
              </a:rPr>
              <a:t> (cropped) by</a:t>
            </a:r>
            <a:r>
              <a:rPr lang="en" sz="1200">
                <a:solidFill>
                  <a:schemeClr val="dk1"/>
                </a:solidFill>
                <a:uFill>
                  <a:noFill/>
                </a:uFill>
                <a:hlinkClick r:id="rId8">
                  <a:extLst>
                    <a:ext uri="{A12FA001-AC4F-418D-AE19-62706E023703}">
                      <ahyp:hlinkClr val="tx"/>
                    </a:ext>
                  </a:extLst>
                </a:hlinkClick>
              </a:rPr>
              <a:t> </a:t>
            </a:r>
            <a:r>
              <a:rPr lang="en" sz="1200">
                <a:solidFill>
                  <a:schemeClr val="dk1"/>
                </a:solidFill>
              </a:rPr>
              <a:t>Peter van der Sluijs (licensed under </a:t>
            </a:r>
            <a:r>
              <a:rPr lang="en" sz="1200" u="sng">
                <a:solidFill>
                  <a:schemeClr val="hlink"/>
                </a:solidFill>
                <a:hlinkClick r:id="rId9"/>
              </a:rPr>
              <a:t>CC BY-SA 3.0 Deed</a:t>
            </a:r>
            <a:r>
              <a:rPr lang="en" sz="1200">
                <a:solidFill>
                  <a:schemeClr val="dk1"/>
                </a:solidFill>
              </a:rPr>
              <a:t>) on</a:t>
            </a:r>
            <a:r>
              <a:rPr lang="en" sz="1200">
                <a:solidFill>
                  <a:schemeClr val="dk1"/>
                </a:solidFill>
                <a:uFill>
                  <a:noFill/>
                </a:uFill>
                <a:hlinkClick r:id="rId10">
                  <a:extLst>
                    <a:ext uri="{A12FA001-AC4F-418D-AE19-62706E023703}">
                      <ahyp:hlinkClr val="tx"/>
                    </a:ext>
                  </a:extLst>
                </a:hlinkClick>
              </a:rPr>
              <a:t> </a:t>
            </a:r>
            <a:r>
              <a:rPr lang="en" sz="1200" u="sng">
                <a:solidFill>
                  <a:schemeClr val="hlink"/>
                </a:solidFill>
                <a:hlinkClick r:id="rId11"/>
              </a:rPr>
              <a:t>Wikipedia</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sz="1200">
                <a:solidFill>
                  <a:schemeClr val="dk1"/>
                </a:solidFill>
              </a:rPr>
              <a:t>Image source:</a:t>
            </a:r>
            <a:endParaRPr sz="12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 sz="1200" u="sng">
                <a:solidFill>
                  <a:schemeClr val="hlink"/>
                </a:solidFill>
                <a:hlinkClick r:id="rId2"/>
              </a:rPr>
              <a:t>Round Goby</a:t>
            </a:r>
            <a:r>
              <a:rPr lang="en" sz="1200">
                <a:solidFill>
                  <a:schemeClr val="dk1"/>
                </a:solidFill>
              </a:rPr>
              <a:t> (Cropped) by </a:t>
            </a:r>
            <a:r>
              <a:rPr lang="en" sz="1200" u="sng">
                <a:solidFill>
                  <a:schemeClr val="hlink"/>
                </a:solidFill>
                <a:hlinkClick r:id="rId3"/>
              </a:rPr>
              <a:t>Ohio Sea Grant</a:t>
            </a:r>
            <a:r>
              <a:rPr lang="en" sz="1200">
                <a:solidFill>
                  <a:schemeClr val="dk1"/>
                </a:solidFill>
              </a:rPr>
              <a:t> (Licensed under </a:t>
            </a:r>
            <a:r>
              <a:rPr lang="en" sz="1200" u="sng">
                <a:solidFill>
                  <a:schemeClr val="hlink"/>
                </a:solidFill>
                <a:hlinkClick r:id="rId4"/>
              </a:rPr>
              <a:t>CC BY-NC 2.0 Deed</a:t>
            </a:r>
            <a:r>
              <a:rPr lang="en" sz="1200">
                <a:solidFill>
                  <a:schemeClr val="dk1"/>
                </a:solidFill>
              </a:rPr>
              <a:t>) on </a:t>
            </a:r>
            <a:r>
              <a:rPr lang="en" sz="1200" u="sng">
                <a:solidFill>
                  <a:schemeClr val="hlink"/>
                </a:solidFill>
                <a:hlinkClick r:id="rId5"/>
              </a:rPr>
              <a:t>Flickr</a:t>
            </a:r>
            <a:endParaRPr sz="1200">
              <a:solidFill>
                <a:schemeClr val="dk1"/>
              </a:solidFill>
            </a:endParaRPr>
          </a:p>
          <a:p>
            <a:pPr indent="0" lvl="0" marL="0" rtl="0" algn="l">
              <a:lnSpc>
                <a:spcPct val="107916"/>
              </a:lnSpc>
              <a:spcBef>
                <a:spcPts val="800"/>
              </a:spcBef>
              <a:spcAft>
                <a:spcPts val="80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sz="1200">
                <a:solidFill>
                  <a:schemeClr val="dk1"/>
                </a:solidFill>
              </a:rPr>
              <a:t>Image source:</a:t>
            </a:r>
            <a:endParaRPr sz="12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 sz="1200" u="sng">
                <a:solidFill>
                  <a:schemeClr val="hlink"/>
                </a:solidFill>
                <a:hlinkClick r:id="rId2"/>
              </a:rPr>
              <a:t>Zebra Mussel (Dreissena polymorpha)</a:t>
            </a:r>
            <a:r>
              <a:rPr lang="en" sz="1200">
                <a:solidFill>
                  <a:schemeClr val="dk1"/>
                </a:solidFill>
              </a:rPr>
              <a:t> (Cropped) by </a:t>
            </a:r>
            <a:r>
              <a:rPr lang="en" sz="1200" u="sng">
                <a:solidFill>
                  <a:schemeClr val="hlink"/>
                </a:solidFill>
                <a:hlinkClick r:id="rId3"/>
              </a:rPr>
              <a:t>Mark C. Hove</a:t>
            </a:r>
            <a:r>
              <a:rPr lang="en" sz="1200">
                <a:solidFill>
                  <a:schemeClr val="dk1"/>
                </a:solidFill>
              </a:rPr>
              <a:t> (Licensed under </a:t>
            </a:r>
            <a:r>
              <a:rPr lang="en" sz="1200" u="sng">
                <a:solidFill>
                  <a:schemeClr val="hlink"/>
                </a:solidFill>
                <a:hlinkClick r:id="rId4"/>
              </a:rPr>
              <a:t>CC BY-NC 4.0 Deed</a:t>
            </a:r>
            <a:r>
              <a:rPr lang="en" sz="1200">
                <a:solidFill>
                  <a:schemeClr val="dk1"/>
                </a:solidFill>
              </a:rPr>
              <a:t>) on </a:t>
            </a:r>
            <a:r>
              <a:rPr lang="en" sz="1200" u="sng">
                <a:solidFill>
                  <a:schemeClr val="hlink"/>
                </a:solidFill>
                <a:hlinkClick r:id="rId5"/>
              </a:rPr>
              <a:t>iNaturalist</a:t>
            </a:r>
            <a:br>
              <a:rPr lang="en" sz="1200">
                <a:solidFill>
                  <a:schemeClr val="dk1"/>
                </a:solidFill>
              </a:rPr>
            </a:br>
            <a:endParaRPr sz="1200">
              <a:solidFill>
                <a:schemeClr val="dk1"/>
              </a:solidFill>
            </a:endParaRPr>
          </a:p>
          <a:p>
            <a:pPr indent="0" lvl="0" marL="0" rtl="0" algn="l">
              <a:lnSpc>
                <a:spcPct val="100000"/>
              </a:lnSpc>
              <a:spcBef>
                <a:spcPts val="8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
  <p:cSld name="CUSTOM_4_1_1_2_1_1">
    <p:spTree>
      <p:nvGrpSpPr>
        <p:cNvPr id="9" name="Shape 9"/>
        <p:cNvGrpSpPr/>
        <p:nvPr/>
      </p:nvGrpSpPr>
      <p:grpSpPr>
        <a:xfrm>
          <a:off x="0" y="0"/>
          <a:ext cx="0" cy="0"/>
          <a:chOff x="0" y="0"/>
          <a:chExt cx="0" cy="0"/>
        </a:xfrm>
      </p:grpSpPr>
      <p:sp>
        <p:nvSpPr>
          <p:cNvPr id="10" name="Google Shape;10;p5"/>
          <p:cNvSpPr/>
          <p:nvPr/>
        </p:nvSpPr>
        <p:spPr>
          <a:xfrm>
            <a:off x="184753" y="885523"/>
            <a:ext cx="3586200" cy="431100"/>
          </a:xfrm>
          <a:prstGeom prst="roundRect">
            <a:avLst>
              <a:gd fmla="val 32632" name="adj"/>
            </a:avLst>
          </a:prstGeom>
          <a:solidFill>
            <a:srgbClr val="0C16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11" name="Google Shape;11;p5"/>
          <p:cNvSpPr txBox="1"/>
          <p:nvPr>
            <p:ph type="title"/>
          </p:nvPr>
        </p:nvSpPr>
        <p:spPr>
          <a:xfrm>
            <a:off x="182875" y="879125"/>
            <a:ext cx="35862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Helvetica Neue"/>
              <a:buNone/>
              <a:defRPr b="0" i="0" sz="16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9pPr>
          </a:lstStyle>
          <a:p/>
        </p:txBody>
      </p:sp>
      <p:sp>
        <p:nvSpPr>
          <p:cNvPr id="12" name="Google Shape;12;p5"/>
          <p:cNvSpPr txBox="1"/>
          <p:nvPr>
            <p:ph idx="1" type="body"/>
          </p:nvPr>
        </p:nvSpPr>
        <p:spPr>
          <a:xfrm>
            <a:off x="180300" y="1638675"/>
            <a:ext cx="3591600" cy="36867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1pPr>
            <a:lvl2pPr indent="-304800" lvl="1" marL="914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2pPr>
            <a:lvl3pPr indent="-304800" lvl="2" marL="1371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3pPr>
            <a:lvl4pPr indent="-304800" lvl="3" marL="1828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4pPr>
            <a:lvl5pPr indent="-304800" lvl="4" marL="22860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5pPr>
            <a:lvl6pPr indent="-304800" lvl="5" marL="2743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6pPr>
            <a:lvl7pPr indent="-304800" lvl="6" marL="3200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7pPr>
            <a:lvl8pPr indent="-304800" lvl="7" marL="3657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8pPr>
            <a:lvl9pPr indent="-304800" lvl="8" marL="4114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9pPr>
          </a:lstStyle>
          <a:p/>
        </p:txBody>
      </p:sp>
      <p:sp>
        <p:nvSpPr>
          <p:cNvPr id="13" name="Google Shape;13;p5"/>
          <p:cNvSpPr txBox="1"/>
          <p:nvPr>
            <p:ph idx="2" type="body"/>
          </p:nvPr>
        </p:nvSpPr>
        <p:spPr>
          <a:xfrm>
            <a:off x="183525" y="6188825"/>
            <a:ext cx="4283100" cy="36867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1pPr>
            <a:lvl2pPr indent="-304800" lvl="1" marL="914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2pPr>
            <a:lvl3pPr indent="-304800" lvl="2" marL="1371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3pPr>
            <a:lvl4pPr indent="-304800" lvl="3" marL="1828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4pPr>
            <a:lvl5pPr indent="-304800" lvl="4" marL="22860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5pPr>
            <a:lvl6pPr indent="-304800" lvl="5" marL="2743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6pPr>
            <a:lvl7pPr indent="-304800" lvl="6" marL="3200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7pPr>
            <a:lvl8pPr indent="-304800" lvl="7" marL="3657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8pPr>
            <a:lvl9pPr indent="-304800" lvl="8" marL="4114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9pPr>
          </a:lstStyle>
          <a:p/>
        </p:txBody>
      </p:sp>
      <p:sp>
        <p:nvSpPr>
          <p:cNvPr id="14" name="Google Shape;14;p5"/>
          <p:cNvSpPr txBox="1"/>
          <p:nvPr>
            <p:ph idx="12" type="sldNum"/>
          </p:nvPr>
        </p:nvSpPr>
        <p:spPr>
          <a:xfrm>
            <a:off x="7400225" y="968637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5" name="Google Shape;15;p5"/>
          <p:cNvSpPr/>
          <p:nvPr/>
        </p:nvSpPr>
        <p:spPr>
          <a:xfrm>
            <a:off x="183000" y="7780525"/>
            <a:ext cx="7420200" cy="2094900"/>
          </a:xfrm>
          <a:prstGeom prst="roundRect">
            <a:avLst>
              <a:gd fmla="val 8462" name="adj"/>
            </a:avLst>
          </a:prstGeom>
          <a:solidFill>
            <a:srgbClr val="E7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p5"/>
          <p:cNvPicPr preferRelativeResize="0"/>
          <p:nvPr/>
        </p:nvPicPr>
        <p:blipFill rotWithShape="1">
          <a:blip r:embed="rId2">
            <a:alphaModFix/>
          </a:blip>
          <a:srcRect b="0" l="0" r="0" t="0"/>
          <a:stretch/>
        </p:blipFill>
        <p:spPr>
          <a:xfrm>
            <a:off x="4118030" y="3773321"/>
            <a:ext cx="861729" cy="30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1">
  <p:cSld name="CUSTOM_4_1_1_2_1_1_1">
    <p:spTree>
      <p:nvGrpSpPr>
        <p:cNvPr id="17" name="Shape 17"/>
        <p:cNvGrpSpPr/>
        <p:nvPr/>
      </p:nvGrpSpPr>
      <p:grpSpPr>
        <a:xfrm>
          <a:off x="0" y="0"/>
          <a:ext cx="0" cy="0"/>
          <a:chOff x="0" y="0"/>
          <a:chExt cx="0" cy="0"/>
        </a:xfrm>
      </p:grpSpPr>
      <p:sp>
        <p:nvSpPr>
          <p:cNvPr id="18" name="Google Shape;18;p6"/>
          <p:cNvSpPr/>
          <p:nvPr/>
        </p:nvSpPr>
        <p:spPr>
          <a:xfrm>
            <a:off x="184560" y="885523"/>
            <a:ext cx="3216600" cy="431100"/>
          </a:xfrm>
          <a:prstGeom prst="roundRect">
            <a:avLst>
              <a:gd fmla="val 32632" name="adj"/>
            </a:avLst>
          </a:prstGeom>
          <a:solidFill>
            <a:srgbClr val="0C16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19" name="Google Shape;19;p6"/>
          <p:cNvSpPr txBox="1"/>
          <p:nvPr>
            <p:ph type="title"/>
          </p:nvPr>
        </p:nvSpPr>
        <p:spPr>
          <a:xfrm>
            <a:off x="182875" y="879125"/>
            <a:ext cx="32166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Helvetica Neue"/>
              <a:buNone/>
              <a:defRPr b="0" i="0" sz="16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9pPr>
          </a:lstStyle>
          <a:p/>
        </p:txBody>
      </p:sp>
      <p:sp>
        <p:nvSpPr>
          <p:cNvPr id="20" name="Google Shape;20;p6"/>
          <p:cNvSpPr txBox="1"/>
          <p:nvPr>
            <p:ph idx="1" type="body"/>
          </p:nvPr>
        </p:nvSpPr>
        <p:spPr>
          <a:xfrm>
            <a:off x="180300" y="1638675"/>
            <a:ext cx="3583500" cy="18033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1pPr>
            <a:lvl2pPr indent="-304800" lvl="1" marL="914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2pPr>
            <a:lvl3pPr indent="-304800" lvl="2" marL="1371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3pPr>
            <a:lvl4pPr indent="-304800" lvl="3" marL="1828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4pPr>
            <a:lvl5pPr indent="-304800" lvl="4" marL="22860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5pPr>
            <a:lvl6pPr indent="-304800" lvl="5" marL="2743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6pPr>
            <a:lvl7pPr indent="-304800" lvl="6" marL="3200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7pPr>
            <a:lvl8pPr indent="-304800" lvl="7" marL="3657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8pPr>
            <a:lvl9pPr indent="-304800" lvl="8" marL="4114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9pPr>
          </a:lstStyle>
          <a:p/>
        </p:txBody>
      </p:sp>
      <p:sp>
        <p:nvSpPr>
          <p:cNvPr id="21" name="Google Shape;21;p6"/>
          <p:cNvSpPr txBox="1"/>
          <p:nvPr>
            <p:ph idx="2" type="body"/>
          </p:nvPr>
        </p:nvSpPr>
        <p:spPr>
          <a:xfrm>
            <a:off x="183000" y="6991625"/>
            <a:ext cx="3583500" cy="28839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1pPr>
            <a:lvl2pPr indent="-304800" lvl="1" marL="914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2pPr>
            <a:lvl3pPr indent="-304800" lvl="2" marL="1371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3pPr>
            <a:lvl4pPr indent="-304800" lvl="3" marL="1828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4pPr>
            <a:lvl5pPr indent="-304800" lvl="4" marL="22860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5pPr>
            <a:lvl6pPr indent="-304800" lvl="5" marL="2743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6pPr>
            <a:lvl7pPr indent="-304800" lvl="6" marL="3200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7pPr>
            <a:lvl8pPr indent="-304800" lvl="7" marL="3657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8pPr>
            <a:lvl9pPr indent="-304800" lvl="8" marL="4114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9pPr>
          </a:lstStyle>
          <a:p/>
        </p:txBody>
      </p:sp>
      <p:sp>
        <p:nvSpPr>
          <p:cNvPr id="22" name="Google Shape;22;p6"/>
          <p:cNvSpPr txBox="1"/>
          <p:nvPr>
            <p:ph idx="12" type="sldNum"/>
          </p:nvPr>
        </p:nvSpPr>
        <p:spPr>
          <a:xfrm>
            <a:off x="7400225" y="968637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23" name="Google Shape;23;p6"/>
          <p:cNvSpPr txBox="1"/>
          <p:nvPr>
            <p:ph idx="3" type="body"/>
          </p:nvPr>
        </p:nvSpPr>
        <p:spPr>
          <a:xfrm>
            <a:off x="4000500" y="1638675"/>
            <a:ext cx="3583500" cy="18033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1pPr>
            <a:lvl2pPr indent="-304800" lvl="1" marL="914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2pPr>
            <a:lvl3pPr indent="-304800" lvl="2" marL="1371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3pPr>
            <a:lvl4pPr indent="-304800" lvl="3" marL="1828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4pPr>
            <a:lvl5pPr indent="-304800" lvl="4" marL="22860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5pPr>
            <a:lvl6pPr indent="-304800" lvl="5" marL="2743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6pPr>
            <a:lvl7pPr indent="-304800" lvl="6" marL="3200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7pPr>
            <a:lvl8pPr indent="-304800" lvl="7" marL="3657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8pPr>
            <a:lvl9pPr indent="-304800" lvl="8" marL="4114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9pPr>
          </a:lstStyle>
          <a:p/>
        </p:txBody>
      </p:sp>
      <p:sp>
        <p:nvSpPr>
          <p:cNvPr id="24" name="Google Shape;24;p6"/>
          <p:cNvSpPr/>
          <p:nvPr>
            <p:ph idx="4" type="pic"/>
          </p:nvPr>
        </p:nvSpPr>
        <p:spPr>
          <a:xfrm>
            <a:off x="184750" y="3441975"/>
            <a:ext cx="7399500" cy="2580000"/>
          </a:xfrm>
          <a:prstGeom prst="roundRect">
            <a:avLst>
              <a:gd fmla="val 10752" name="adj"/>
            </a:avLst>
          </a:prstGeom>
          <a:noFill/>
          <a:ln>
            <a:noFill/>
          </a:ln>
        </p:spPr>
      </p:sp>
      <p:sp>
        <p:nvSpPr>
          <p:cNvPr id="25" name="Google Shape;25;p6"/>
          <p:cNvSpPr/>
          <p:nvPr/>
        </p:nvSpPr>
        <p:spPr>
          <a:xfrm>
            <a:off x="4008600" y="3874625"/>
            <a:ext cx="3583500" cy="738900"/>
          </a:xfrm>
          <a:prstGeom prst="roundRect">
            <a:avLst>
              <a:gd fmla="val 18382" name="adj"/>
            </a:avLst>
          </a:prstGeom>
          <a:solidFill>
            <a:srgbClr val="E7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1 1">
  <p:cSld name="CUSTOM_4_1_1_2_1_1_1_1">
    <p:spTree>
      <p:nvGrpSpPr>
        <p:cNvPr id="26" name="Shape 26"/>
        <p:cNvGrpSpPr/>
        <p:nvPr/>
      </p:nvGrpSpPr>
      <p:grpSpPr>
        <a:xfrm>
          <a:off x="0" y="0"/>
          <a:ext cx="0" cy="0"/>
          <a:chOff x="0" y="0"/>
          <a:chExt cx="0" cy="0"/>
        </a:xfrm>
      </p:grpSpPr>
      <p:sp>
        <p:nvSpPr>
          <p:cNvPr id="27" name="Google Shape;27;p7"/>
          <p:cNvSpPr/>
          <p:nvPr/>
        </p:nvSpPr>
        <p:spPr>
          <a:xfrm>
            <a:off x="183749" y="885523"/>
            <a:ext cx="1669200" cy="431100"/>
          </a:xfrm>
          <a:prstGeom prst="roundRect">
            <a:avLst>
              <a:gd fmla="val 32632" name="adj"/>
            </a:avLst>
          </a:prstGeom>
          <a:solidFill>
            <a:srgbClr val="0C16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28" name="Google Shape;28;p7"/>
          <p:cNvSpPr txBox="1"/>
          <p:nvPr>
            <p:ph type="title"/>
          </p:nvPr>
        </p:nvSpPr>
        <p:spPr>
          <a:xfrm>
            <a:off x="182875" y="879125"/>
            <a:ext cx="16692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Helvetica Neue"/>
              <a:buNone/>
              <a:defRPr b="0" i="0" sz="16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9pPr>
          </a:lstStyle>
          <a:p/>
        </p:txBody>
      </p:sp>
      <p:sp>
        <p:nvSpPr>
          <p:cNvPr id="29" name="Google Shape;29;p7"/>
          <p:cNvSpPr txBox="1"/>
          <p:nvPr>
            <p:ph idx="1" type="body"/>
          </p:nvPr>
        </p:nvSpPr>
        <p:spPr>
          <a:xfrm>
            <a:off x="180300" y="1638675"/>
            <a:ext cx="3583500" cy="18033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1pPr>
            <a:lvl2pPr indent="-304800" lvl="1" marL="914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2pPr>
            <a:lvl3pPr indent="-304800" lvl="2" marL="1371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3pPr>
            <a:lvl4pPr indent="-304800" lvl="3" marL="1828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4pPr>
            <a:lvl5pPr indent="-304800" lvl="4" marL="22860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5pPr>
            <a:lvl6pPr indent="-304800" lvl="5" marL="2743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6pPr>
            <a:lvl7pPr indent="-304800" lvl="6" marL="3200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7pPr>
            <a:lvl8pPr indent="-304800" lvl="7" marL="3657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8pPr>
            <a:lvl9pPr indent="-304800" lvl="8" marL="4114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9pPr>
          </a:lstStyle>
          <a:p/>
        </p:txBody>
      </p:sp>
      <p:sp>
        <p:nvSpPr>
          <p:cNvPr id="30" name="Google Shape;30;p7"/>
          <p:cNvSpPr txBox="1"/>
          <p:nvPr>
            <p:ph idx="12" type="sldNum"/>
          </p:nvPr>
        </p:nvSpPr>
        <p:spPr>
          <a:xfrm>
            <a:off x="7400225" y="968637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31" name="Google Shape;31;p7"/>
          <p:cNvSpPr txBox="1"/>
          <p:nvPr>
            <p:ph idx="2" type="body"/>
          </p:nvPr>
        </p:nvSpPr>
        <p:spPr>
          <a:xfrm>
            <a:off x="4000500" y="1638675"/>
            <a:ext cx="3583500" cy="18033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1pPr>
            <a:lvl2pPr indent="-304800" lvl="1" marL="914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2pPr>
            <a:lvl3pPr indent="-304800" lvl="2" marL="1371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3pPr>
            <a:lvl4pPr indent="-304800" lvl="3" marL="1828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4pPr>
            <a:lvl5pPr indent="-304800" lvl="4" marL="22860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5pPr>
            <a:lvl6pPr indent="-304800" lvl="5" marL="27432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6pPr>
            <a:lvl7pPr indent="-304800" lvl="6" marL="32004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7pPr>
            <a:lvl8pPr indent="-304800" lvl="7" marL="36576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8pPr>
            <a:lvl9pPr indent="-304800" lvl="8" marL="4114800" marR="0" rtl="0" algn="l">
              <a:lnSpc>
                <a:spcPct val="100000"/>
              </a:lnSpc>
              <a:spcBef>
                <a:spcPts val="0"/>
              </a:spcBef>
              <a:spcAft>
                <a:spcPts val="0"/>
              </a:spcAft>
              <a:buClr>
                <a:srgbClr val="0C1637"/>
              </a:buClr>
              <a:buSzPts val="1200"/>
              <a:buFont typeface="Helvetica Neue"/>
              <a:buChar char="■"/>
              <a:defRPr b="0" i="0" sz="1200" u="none" cap="none" strike="noStrike">
                <a:solidFill>
                  <a:srgbClr val="0C1637"/>
                </a:solidFill>
                <a:latin typeface="Helvetica Neue"/>
                <a:ea typeface="Helvetica Neue"/>
                <a:cs typeface="Helvetica Neue"/>
                <a:sym typeface="Helvetica Neue"/>
              </a:defRPr>
            </a:lvl9pPr>
          </a:lstStyle>
          <a:p/>
        </p:txBody>
      </p:sp>
      <p:sp>
        <p:nvSpPr>
          <p:cNvPr id="32" name="Google Shape;32;p7"/>
          <p:cNvSpPr/>
          <p:nvPr/>
        </p:nvSpPr>
        <p:spPr>
          <a:xfrm>
            <a:off x="800000" y="3748713"/>
            <a:ext cx="6345600" cy="1963800"/>
          </a:xfrm>
          <a:prstGeom prst="roundRect">
            <a:avLst>
              <a:gd fmla="val 50000" name="adj"/>
            </a:avLst>
          </a:prstGeom>
          <a:solidFill>
            <a:schemeClr val="lt2"/>
          </a:solidFill>
          <a:ln cap="flat" cmpd="sng" w="114300">
            <a:solidFill>
              <a:srgbClr val="0C16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7"/>
          <p:cNvSpPr/>
          <p:nvPr/>
        </p:nvSpPr>
        <p:spPr>
          <a:xfrm>
            <a:off x="6206977" y="3949688"/>
            <a:ext cx="1376400" cy="792900"/>
          </a:xfrm>
          <a:prstGeom prst="roundRect">
            <a:avLst>
              <a:gd fmla="val 16667" name="adj"/>
            </a:avLst>
          </a:prstGeom>
          <a:solidFill>
            <a:srgbClr val="E7EDE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7"/>
          <p:cNvSpPr/>
          <p:nvPr/>
        </p:nvSpPr>
        <p:spPr>
          <a:xfrm>
            <a:off x="5004192" y="5279250"/>
            <a:ext cx="1838400" cy="792900"/>
          </a:xfrm>
          <a:prstGeom prst="roundRect">
            <a:avLst>
              <a:gd fmla="val 16667" name="adj"/>
            </a:avLst>
          </a:prstGeom>
          <a:solidFill>
            <a:srgbClr val="E7EDE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7"/>
          <p:cNvSpPr/>
          <p:nvPr/>
        </p:nvSpPr>
        <p:spPr>
          <a:xfrm>
            <a:off x="213577" y="4291813"/>
            <a:ext cx="1479000" cy="948300"/>
          </a:xfrm>
          <a:prstGeom prst="roundRect">
            <a:avLst>
              <a:gd fmla="val 16667" name="adj"/>
            </a:avLst>
          </a:prstGeom>
          <a:solidFill>
            <a:srgbClr val="E7EDE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7"/>
          <p:cNvSpPr/>
          <p:nvPr/>
        </p:nvSpPr>
        <p:spPr>
          <a:xfrm>
            <a:off x="2197075" y="3280375"/>
            <a:ext cx="1004700" cy="11175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7"/>
          <p:cNvSpPr/>
          <p:nvPr/>
        </p:nvSpPr>
        <p:spPr>
          <a:xfrm>
            <a:off x="2921425" y="3367988"/>
            <a:ext cx="1753500" cy="792900"/>
          </a:xfrm>
          <a:prstGeom prst="roundRect">
            <a:avLst>
              <a:gd fmla="val 16667" name="adj"/>
            </a:avLst>
          </a:prstGeom>
          <a:solidFill>
            <a:srgbClr val="E7EDE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7"/>
          <p:cNvSpPr/>
          <p:nvPr/>
        </p:nvSpPr>
        <p:spPr>
          <a:xfrm rot="-8100000">
            <a:off x="1715123" y="3407982"/>
            <a:ext cx="616031" cy="616031"/>
          </a:xfrm>
          <a:prstGeom prst="rtTriangle">
            <a:avLst/>
          </a:prstGeom>
          <a:solidFill>
            <a:srgbClr val="0C163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p:nvPr/>
        </p:nvSpPr>
        <p:spPr>
          <a:xfrm>
            <a:off x="2126880" y="5240113"/>
            <a:ext cx="2052300" cy="871200"/>
          </a:xfrm>
          <a:prstGeom prst="roundRect">
            <a:avLst>
              <a:gd fmla="val 16667" name="adj"/>
            </a:avLst>
          </a:prstGeom>
          <a:solidFill>
            <a:srgbClr val="E7EDE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188761" y="6848998"/>
            <a:ext cx="3697500" cy="431100"/>
          </a:xfrm>
          <a:prstGeom prst="roundRect">
            <a:avLst>
              <a:gd fmla="val 32632" name="adj"/>
            </a:avLst>
          </a:prstGeom>
          <a:solidFill>
            <a:srgbClr val="0C16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
          <p:cNvSpPr txBox="1"/>
          <p:nvPr>
            <p:ph idx="12" type="sldNum"/>
          </p:nvPr>
        </p:nvSpPr>
        <p:spPr>
          <a:xfrm>
            <a:off x="7400225" y="9686375"/>
            <a:ext cx="378600" cy="378300"/>
          </a:xfrm>
          <a:prstGeom prst="rect">
            <a:avLst/>
          </a:prstGeom>
          <a:noFill/>
          <a:ln>
            <a:noFill/>
          </a:ln>
        </p:spPr>
        <p:txBody>
          <a:bodyPr anchorCtr="0" anchor="ctr" bIns="91425" lIns="91425" spcFirstLastPara="1" rIns="91425" wrap="square" tIns="91425">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C1637"/>
                </a:solidFill>
                <a:highlight>
                  <a:schemeClr val="lt1"/>
                </a:highlight>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pic>
        <p:nvPicPr>
          <p:cNvPr id="7" name="Google Shape;7;p4"/>
          <p:cNvPicPr preferRelativeResize="0"/>
          <p:nvPr/>
        </p:nvPicPr>
        <p:blipFill rotWithShape="1">
          <a:blip r:embed="rId2">
            <a:alphaModFix/>
          </a:blip>
          <a:srcRect b="0" l="0" r="0" t="0"/>
          <a:stretch/>
        </p:blipFill>
        <p:spPr>
          <a:xfrm>
            <a:off x="5612875" y="286275"/>
            <a:ext cx="1674300" cy="312000"/>
          </a:xfrm>
          <a:prstGeom prst="roundRect">
            <a:avLst>
              <a:gd fmla="val 16667" name="adj"/>
            </a:avLst>
          </a:prstGeom>
          <a:noFill/>
          <a:ln>
            <a:noFill/>
          </a:ln>
        </p:spPr>
      </p:pic>
      <p:pic>
        <p:nvPicPr>
          <p:cNvPr id="8" name="Google Shape;8;p4" title="Ocean School"/>
          <p:cNvPicPr preferRelativeResize="0"/>
          <p:nvPr/>
        </p:nvPicPr>
        <p:blipFill rotWithShape="1">
          <a:blip r:embed="rId3">
            <a:alphaModFix/>
          </a:blip>
          <a:srcRect b="0" l="0" r="0" t="0"/>
          <a:stretch/>
        </p:blipFill>
        <p:spPr>
          <a:xfrm>
            <a:off x="382637" y="267413"/>
            <a:ext cx="499975" cy="350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15">
          <p15:clr>
            <a:srgbClr val="EA4335"/>
          </p15:clr>
        </p15:guide>
        <p15:guide id="2" orient="horz" pos="6221">
          <p15:clr>
            <a:srgbClr val="EA4335"/>
          </p15:clr>
        </p15:guide>
        <p15:guide id="3" pos="4789">
          <p15:clr>
            <a:srgbClr val="EA4335"/>
          </p15:clr>
        </p15:guide>
        <p15:guide id="4" orient="horz" pos="115">
          <p15:clr>
            <a:srgbClr val="EA4335"/>
          </p15:clr>
        </p15:guide>
        <p15:guide id="5" orient="horz" pos="554">
          <p15:clr>
            <a:srgbClr val="EA4335"/>
          </p15:clr>
        </p15:guide>
        <p15:guide id="6" pos="2448">
          <p15:clr>
            <a:srgbClr val="EA4335"/>
          </p15:clr>
        </p15:guide>
        <p15:guide id="7" pos="2376">
          <p15:clr>
            <a:srgbClr val="EA4335"/>
          </p15:clr>
        </p15:guide>
        <p15:guide id="8" pos="252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enaction.ca/sites/default/files/webform/submit_a_science_spotlight/133/invaders-in-our-waters.pdf" TargetMode="External"/><Relationship Id="rId4" Type="http://schemas.openxmlformats.org/officeDocument/2006/relationships/image" Target="../media/image6.jpg"/><Relationship Id="rId5" Type="http://schemas.openxmlformats.org/officeDocument/2006/relationships/hyperlink" Target="https://www.nausicaa.fr/en/the-ocean-magazine/what-water-column" TargetMode="External"/><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182875" y="879125"/>
            <a:ext cx="35862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en" sz="1400">
                <a:latin typeface="Helvetica Neue"/>
                <a:ea typeface="Helvetica Neue"/>
                <a:cs typeface="Helvetica Neue"/>
                <a:sym typeface="Helvetica Neue"/>
              </a:rPr>
              <a:t> Round </a:t>
            </a:r>
            <a:r>
              <a:rPr lang="en" sz="1400"/>
              <a:t>g</a:t>
            </a:r>
            <a:r>
              <a:rPr lang="en" sz="1400">
                <a:latin typeface="Helvetica Neue"/>
                <a:ea typeface="Helvetica Neue"/>
                <a:cs typeface="Helvetica Neue"/>
                <a:sym typeface="Helvetica Neue"/>
              </a:rPr>
              <a:t>oby (</a:t>
            </a:r>
            <a:r>
              <a:rPr i="1" lang="en" sz="1400">
                <a:latin typeface="Helvetica Neue"/>
                <a:ea typeface="Helvetica Neue"/>
                <a:cs typeface="Helvetica Neue"/>
                <a:sym typeface="Helvetica Neue"/>
              </a:rPr>
              <a:t>Neogobius melanostomus</a:t>
            </a:r>
            <a:r>
              <a:rPr lang="en" sz="1400">
                <a:latin typeface="Helvetica Neue"/>
                <a:ea typeface="Helvetica Neue"/>
                <a:cs typeface="Helvetica Neue"/>
                <a:sym typeface="Helvetica Neue"/>
              </a:rPr>
              <a:t>)</a:t>
            </a:r>
            <a:endParaRPr sz="1400">
              <a:latin typeface="Helvetica Neue"/>
              <a:ea typeface="Helvetica Neue"/>
              <a:cs typeface="Helvetica Neue"/>
              <a:sym typeface="Helvetica Neue"/>
            </a:endParaRPr>
          </a:p>
        </p:txBody>
      </p:sp>
      <p:sp>
        <p:nvSpPr>
          <p:cNvPr id="46" name="Google Shape;46;p1"/>
          <p:cNvSpPr txBox="1"/>
          <p:nvPr>
            <p:ph idx="1" type="body"/>
          </p:nvPr>
        </p:nvSpPr>
        <p:spPr>
          <a:xfrm>
            <a:off x="180300" y="1482075"/>
            <a:ext cx="3591600" cy="149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200"/>
              <a:buNone/>
            </a:pPr>
            <a:r>
              <a:rPr b="0" lang="en" sz="1200">
                <a:solidFill>
                  <a:srgbClr val="0C1637"/>
                </a:solidFill>
                <a:latin typeface="Helvetica Neue"/>
                <a:ea typeface="Helvetica Neue"/>
                <a:cs typeface="Helvetica Neue"/>
                <a:sym typeface="Helvetica Neue"/>
              </a:rPr>
              <a:t>The round goby is a small fish </a:t>
            </a:r>
            <a:r>
              <a:rPr lang="en">
                <a:solidFill>
                  <a:srgbClr val="0C1637"/>
                </a:solidFill>
              </a:rPr>
              <a:t>native to</a:t>
            </a:r>
            <a:r>
              <a:rPr b="0" lang="en" sz="1200">
                <a:solidFill>
                  <a:srgbClr val="0C1637"/>
                </a:solidFill>
                <a:latin typeface="Helvetica Neue"/>
                <a:ea typeface="Helvetica Neue"/>
                <a:cs typeface="Helvetica Neue"/>
                <a:sym typeface="Helvetica Neue"/>
              </a:rPr>
              <a:t> Central Eurasia that likes to hang out on the lake bottom. It </a:t>
            </a:r>
            <a:r>
              <a:rPr lang="en">
                <a:solidFill>
                  <a:srgbClr val="0C1637"/>
                </a:solidFill>
              </a:rPr>
              <a:t>is an invasive species in the </a:t>
            </a:r>
            <a:r>
              <a:rPr b="0" lang="en" sz="1200">
                <a:solidFill>
                  <a:srgbClr val="0C1637"/>
                </a:solidFill>
                <a:latin typeface="Helvetica Neue"/>
                <a:ea typeface="Helvetica Neue"/>
                <a:cs typeface="Helvetica Neue"/>
                <a:sym typeface="Helvetica Neue"/>
              </a:rPr>
              <a:t>St. Lawrence River, brought over in</a:t>
            </a:r>
            <a:r>
              <a:rPr lang="en">
                <a:solidFill>
                  <a:srgbClr val="0C1637"/>
                </a:solidFill>
              </a:rPr>
              <a:t> the ballast water of</a:t>
            </a:r>
            <a:r>
              <a:rPr b="0" lang="en" sz="1200">
                <a:solidFill>
                  <a:srgbClr val="0C1637"/>
                </a:solidFill>
                <a:latin typeface="Helvetica Neue"/>
                <a:ea typeface="Helvetica Neue"/>
                <a:cs typeface="Helvetica Neue"/>
                <a:sym typeface="Helvetica Neue"/>
              </a:rPr>
              <a:t> ships. </a:t>
            </a:r>
            <a:r>
              <a:rPr lang="en">
                <a:solidFill>
                  <a:srgbClr val="0C1637"/>
                </a:solidFill>
              </a:rPr>
              <a:t>Non-native</a:t>
            </a:r>
            <a:r>
              <a:rPr b="0" lang="en" sz="1200">
                <a:solidFill>
                  <a:srgbClr val="0C1637"/>
                </a:solidFill>
                <a:latin typeface="Helvetica Neue"/>
                <a:ea typeface="Helvetica Neue"/>
                <a:cs typeface="Helvetica Neue"/>
                <a:sym typeface="Helvetica Neue"/>
              </a:rPr>
              <a:t> species </a:t>
            </a:r>
            <a:r>
              <a:rPr lang="en">
                <a:solidFill>
                  <a:srgbClr val="0C1637"/>
                </a:solidFill>
              </a:rPr>
              <a:t>become invasive when they</a:t>
            </a:r>
            <a:r>
              <a:rPr b="0" lang="en" sz="1200">
                <a:solidFill>
                  <a:srgbClr val="0C1637"/>
                </a:solidFill>
                <a:latin typeface="Helvetica Neue"/>
                <a:ea typeface="Helvetica Neue"/>
                <a:cs typeface="Helvetica Neue"/>
                <a:sym typeface="Helvetica Neue"/>
              </a:rPr>
              <a:t> harm other species and the environment.</a:t>
            </a:r>
            <a:endParaRPr b="0" sz="1200">
              <a:solidFill>
                <a:srgbClr val="0C1637"/>
              </a:solidFill>
              <a:latin typeface="Helvetica Neue"/>
              <a:ea typeface="Helvetica Neue"/>
              <a:cs typeface="Helvetica Neue"/>
              <a:sym typeface="Helvetica Neue"/>
            </a:endParaRPr>
          </a:p>
        </p:txBody>
      </p:sp>
      <p:sp>
        <p:nvSpPr>
          <p:cNvPr id="47" name="Google Shape;47;p1"/>
          <p:cNvSpPr txBox="1"/>
          <p:nvPr/>
        </p:nvSpPr>
        <p:spPr>
          <a:xfrm>
            <a:off x="180300" y="2901175"/>
            <a:ext cx="3591600" cy="470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C1637"/>
                </a:solidFill>
                <a:latin typeface="Helvetica Neue"/>
                <a:ea typeface="Helvetica Neue"/>
                <a:cs typeface="Helvetica Neue"/>
                <a:sym typeface="Helvetica Neue"/>
              </a:rPr>
              <a:t>Characteristics:</a:t>
            </a:r>
            <a:endParaRPr b="1" i="0" sz="1200" u="none" cap="none" strike="noStrike">
              <a:solidFill>
                <a:srgbClr val="0C1637"/>
              </a:solidFill>
              <a:latin typeface="Helvetica Neue"/>
              <a:ea typeface="Helvetica Neue"/>
              <a:cs typeface="Helvetica Neue"/>
              <a:sym typeface="Helvetica Neue"/>
            </a:endParaRPr>
          </a:p>
          <a:p>
            <a:pPr indent="-304800" lvl="0" marL="400050" marR="0" rtl="0" algn="l">
              <a:lnSpc>
                <a:spcPct val="100000"/>
              </a:lnSpc>
              <a:spcBef>
                <a:spcPts val="1000"/>
              </a:spcBef>
              <a:spcAft>
                <a:spcPts val="0"/>
              </a:spcAft>
              <a:buClr>
                <a:srgbClr val="0C1637"/>
              </a:buClr>
              <a:buSzPts val="1200"/>
              <a:buFont typeface="Helvetica Neue"/>
              <a:buChar char="●"/>
            </a:pPr>
            <a:r>
              <a:rPr b="0" i="0" lang="en" sz="1200" u="none" cap="none" strike="noStrike">
                <a:solidFill>
                  <a:srgbClr val="0C1637"/>
                </a:solidFill>
                <a:latin typeface="Helvetica Neue"/>
                <a:ea typeface="Helvetica Neue"/>
                <a:cs typeface="Helvetica Neue"/>
                <a:sym typeface="Helvetica Neue"/>
              </a:rPr>
              <a:t>Black spot on its dorsal fin and unique scallop-shaped pelvic fin.</a:t>
            </a:r>
            <a:endParaRPr b="0" i="0" sz="1200" u="none" cap="none" strike="noStrike">
              <a:solidFill>
                <a:srgbClr val="0C1637"/>
              </a:solidFill>
              <a:latin typeface="Helvetica Neue"/>
              <a:ea typeface="Helvetica Neue"/>
              <a:cs typeface="Helvetica Neue"/>
              <a:sym typeface="Helvetica Neue"/>
            </a:endParaRPr>
          </a:p>
          <a:p>
            <a:pPr indent="0" lvl="0" marL="400050" marR="0" rtl="0" algn="l">
              <a:lnSpc>
                <a:spcPct val="100000"/>
              </a:lnSpc>
              <a:spcBef>
                <a:spcPts val="1000"/>
              </a:spcBef>
              <a:spcAft>
                <a:spcPts val="0"/>
              </a:spcAft>
              <a:buClr>
                <a:srgbClr val="000000"/>
              </a:buClr>
              <a:buSzPts val="1200"/>
              <a:buFont typeface="Arial"/>
              <a:buNone/>
            </a:pPr>
            <a:r>
              <a:rPr b="0" i="0" lang="en" sz="1200" u="none" cap="none" strike="noStrike">
                <a:solidFill>
                  <a:srgbClr val="0C1637"/>
                </a:solidFill>
                <a:latin typeface="Helvetica Neue"/>
                <a:ea typeface="Helvetica Neue"/>
                <a:cs typeface="Helvetica Neue"/>
                <a:sym typeface="Helvetica Neue"/>
              </a:rPr>
              <a:t>The round goby can sometimes be mistaken for native sculpin which has a similar appearance. A quick check of the fins can confirm which species you're looking at - sculpin do not have a black dot on their dorsal fin, and they have two separate pelvic fins!</a:t>
            </a:r>
            <a:endParaRPr b="0" i="0" sz="1200" u="none" cap="none" strike="noStrike">
              <a:solidFill>
                <a:srgbClr val="0C1637"/>
              </a:solidFill>
              <a:latin typeface="Helvetica Neue"/>
              <a:ea typeface="Helvetica Neue"/>
              <a:cs typeface="Helvetica Neue"/>
              <a:sym typeface="Helvetica Neue"/>
            </a:endParaRPr>
          </a:p>
          <a:p>
            <a:pPr indent="-304800" lvl="0" marL="400050" marR="0" rtl="0" algn="l">
              <a:lnSpc>
                <a:spcPct val="100000"/>
              </a:lnSpc>
              <a:spcBef>
                <a:spcPts val="1000"/>
              </a:spcBef>
              <a:spcAft>
                <a:spcPts val="0"/>
              </a:spcAft>
              <a:buClr>
                <a:srgbClr val="0C1637"/>
              </a:buClr>
              <a:buSzPts val="1200"/>
              <a:buFont typeface="Helvetica Neue"/>
              <a:buChar char="●"/>
            </a:pPr>
            <a:r>
              <a:rPr b="0" i="0" lang="en" sz="1200" u="none" cap="none" strike="noStrike">
                <a:solidFill>
                  <a:srgbClr val="0C1637"/>
                </a:solidFill>
                <a:latin typeface="Helvetica Neue"/>
                <a:ea typeface="Helvetica Neue"/>
                <a:cs typeface="Helvetica Neue"/>
                <a:sym typeface="Helvetica Neue"/>
              </a:rPr>
              <a:t>Torpedo-shaped body that can be </a:t>
            </a:r>
            <a:br>
              <a:rPr b="0" i="0" lang="en" sz="1200" u="none" cap="none" strike="noStrike">
                <a:solidFill>
                  <a:srgbClr val="0C1637"/>
                </a:solidFill>
                <a:latin typeface="Helvetica Neue"/>
                <a:ea typeface="Helvetica Neue"/>
                <a:cs typeface="Helvetica Neue"/>
                <a:sym typeface="Helvetica Neue"/>
              </a:rPr>
            </a:br>
            <a:r>
              <a:rPr b="0" i="0" lang="en" sz="1200" u="none" cap="none" strike="noStrike">
                <a:solidFill>
                  <a:srgbClr val="0C1637"/>
                </a:solidFill>
                <a:latin typeface="Helvetica Neue"/>
                <a:ea typeface="Helvetica Neue"/>
                <a:cs typeface="Helvetica Neue"/>
                <a:sym typeface="Helvetica Neue"/>
              </a:rPr>
              <a:t>6 to 16 cm long</a:t>
            </a:r>
            <a:endParaRPr b="0" i="0" sz="1200" u="none" cap="none" strike="noStrike">
              <a:solidFill>
                <a:srgbClr val="0C1637"/>
              </a:solidFill>
              <a:latin typeface="Helvetica Neue"/>
              <a:ea typeface="Helvetica Neue"/>
              <a:cs typeface="Helvetica Neue"/>
              <a:sym typeface="Helvetica Neue"/>
            </a:endParaRPr>
          </a:p>
          <a:p>
            <a:pPr indent="-304800" lvl="0" marL="400050" marR="0" rtl="0" algn="l">
              <a:lnSpc>
                <a:spcPct val="100000"/>
              </a:lnSpc>
              <a:spcBef>
                <a:spcPts val="500"/>
              </a:spcBef>
              <a:spcAft>
                <a:spcPts val="0"/>
              </a:spcAft>
              <a:buClr>
                <a:srgbClr val="0C1637"/>
              </a:buClr>
              <a:buSzPts val="1200"/>
              <a:buFont typeface="Helvetica Neue"/>
              <a:buChar char="●"/>
            </a:pPr>
            <a:r>
              <a:rPr b="0" i="0" lang="en" sz="1200" u="none" cap="none" strike="noStrike">
                <a:solidFill>
                  <a:srgbClr val="0C1637"/>
                </a:solidFill>
                <a:latin typeface="Helvetica Neue"/>
                <a:ea typeface="Helvetica Neue"/>
                <a:cs typeface="Helvetica Neue"/>
                <a:sym typeface="Helvetica Neue"/>
              </a:rPr>
              <a:t>Large head with thick lips and bulging eyes, like a frog</a:t>
            </a:r>
            <a:endParaRPr b="0" i="0" sz="1200" u="none" cap="none" strike="noStrike">
              <a:solidFill>
                <a:srgbClr val="0C1637"/>
              </a:solidFill>
              <a:latin typeface="Helvetica Neue"/>
              <a:ea typeface="Helvetica Neue"/>
              <a:cs typeface="Helvetica Neue"/>
              <a:sym typeface="Helvetica Neue"/>
            </a:endParaRPr>
          </a:p>
          <a:p>
            <a:pPr indent="-304800" lvl="0" marL="400050" marR="0" rtl="0" algn="l">
              <a:lnSpc>
                <a:spcPct val="100000"/>
              </a:lnSpc>
              <a:spcBef>
                <a:spcPts val="500"/>
              </a:spcBef>
              <a:spcAft>
                <a:spcPts val="0"/>
              </a:spcAft>
              <a:buClr>
                <a:srgbClr val="0C1637"/>
              </a:buClr>
              <a:buSzPts val="1200"/>
              <a:buFont typeface="Helvetica Neue"/>
              <a:buChar char="●"/>
            </a:pPr>
            <a:r>
              <a:rPr b="0" i="0" lang="en" sz="1200" u="none" cap="none" strike="noStrike">
                <a:solidFill>
                  <a:srgbClr val="0C1637"/>
                </a:solidFill>
                <a:latin typeface="Helvetica Neue"/>
                <a:ea typeface="Helvetica Neue"/>
                <a:cs typeface="Helvetica Neue"/>
                <a:sym typeface="Helvetica Neue"/>
              </a:rPr>
              <a:t>Fully scaled brown to olive green or grey skin with dark brown spots</a:t>
            </a:r>
            <a:endParaRPr b="0" i="0" sz="1200" u="none" cap="none" strike="noStrike">
              <a:solidFill>
                <a:srgbClr val="0C1637"/>
              </a:solidFill>
              <a:latin typeface="Helvetica Neue"/>
              <a:ea typeface="Helvetica Neue"/>
              <a:cs typeface="Helvetica Neue"/>
              <a:sym typeface="Helvetica Neue"/>
            </a:endParaRPr>
          </a:p>
          <a:p>
            <a:pPr indent="-304800" lvl="0" marL="400050" marR="0" rtl="0" algn="l">
              <a:lnSpc>
                <a:spcPct val="100000"/>
              </a:lnSpc>
              <a:spcBef>
                <a:spcPts val="500"/>
              </a:spcBef>
              <a:spcAft>
                <a:spcPts val="0"/>
              </a:spcAft>
              <a:buClr>
                <a:srgbClr val="0C1637"/>
              </a:buClr>
              <a:buSzPts val="1200"/>
              <a:buFont typeface="Helvetica Neue"/>
              <a:buChar char="●"/>
            </a:pPr>
            <a:r>
              <a:rPr b="0" i="0" lang="en" sz="1200" u="none" cap="none" strike="noStrike">
                <a:solidFill>
                  <a:srgbClr val="0C1637"/>
                </a:solidFill>
                <a:latin typeface="Helvetica Neue"/>
                <a:ea typeface="Helvetica Neue"/>
                <a:cs typeface="Helvetica Neue"/>
                <a:sym typeface="Helvetica Neue"/>
              </a:rPr>
              <a:t>The round goby eats anything from aquatic insects to smaller fish and mussels</a:t>
            </a:r>
            <a:endParaRPr b="0" i="0" sz="1200" u="none" cap="none" strike="noStrike">
              <a:solidFill>
                <a:srgbClr val="0C1637"/>
              </a:solidFill>
              <a:latin typeface="Helvetica Neue"/>
              <a:ea typeface="Helvetica Neue"/>
              <a:cs typeface="Helvetica Neue"/>
              <a:sym typeface="Helvetica Neue"/>
            </a:endParaRPr>
          </a:p>
          <a:p>
            <a:pPr indent="-304800" lvl="0" marL="400050" marR="0" rtl="0" algn="l">
              <a:lnSpc>
                <a:spcPct val="100000"/>
              </a:lnSpc>
              <a:spcBef>
                <a:spcPts val="500"/>
              </a:spcBef>
              <a:spcAft>
                <a:spcPts val="500"/>
              </a:spcAft>
              <a:buClr>
                <a:srgbClr val="0C1637"/>
              </a:buClr>
              <a:buSzPts val="1200"/>
              <a:buFont typeface="Helvetica Neue"/>
              <a:buChar char="●"/>
            </a:pPr>
            <a:r>
              <a:rPr b="0" i="0" lang="en" sz="1200" u="none" cap="none" strike="noStrike">
                <a:solidFill>
                  <a:srgbClr val="0C1637"/>
                </a:solidFill>
                <a:latin typeface="Helvetica Neue"/>
                <a:ea typeface="Helvetica Neue"/>
                <a:cs typeface="Helvetica Neue"/>
                <a:sym typeface="Helvetica Neue"/>
              </a:rPr>
              <a:t>Seabirds and larger fish like the yellow perch and smallmouth bass eat the round goby</a:t>
            </a:r>
            <a:endParaRPr b="0" i="0" sz="1400" u="none" cap="none" strike="noStrike">
              <a:solidFill>
                <a:srgbClr val="0C1637"/>
              </a:solidFill>
              <a:latin typeface="Arial"/>
              <a:ea typeface="Arial"/>
              <a:cs typeface="Arial"/>
              <a:sym typeface="Arial"/>
            </a:endParaRPr>
          </a:p>
        </p:txBody>
      </p:sp>
      <p:sp>
        <p:nvSpPr>
          <p:cNvPr id="48" name="Google Shape;48;p1"/>
          <p:cNvSpPr txBox="1"/>
          <p:nvPr>
            <p:ph idx="1" type="body"/>
          </p:nvPr>
        </p:nvSpPr>
        <p:spPr>
          <a:xfrm>
            <a:off x="286938" y="7950325"/>
            <a:ext cx="3487800" cy="189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en">
                <a:solidFill>
                  <a:srgbClr val="0C1637"/>
                </a:solidFill>
              </a:rPr>
              <a:t>The round goby problem</a:t>
            </a:r>
            <a:endParaRPr b="1" sz="1200">
              <a:solidFill>
                <a:srgbClr val="0C1637"/>
              </a:solidFill>
            </a:endParaRPr>
          </a:p>
          <a:p>
            <a:pPr indent="0" lvl="0" marL="0" rtl="0" algn="l">
              <a:lnSpc>
                <a:spcPct val="100000"/>
              </a:lnSpc>
              <a:spcBef>
                <a:spcPts val="1000"/>
              </a:spcBef>
              <a:spcAft>
                <a:spcPts val="1000"/>
              </a:spcAft>
              <a:buSzPts val="1200"/>
              <a:buNone/>
            </a:pPr>
            <a:r>
              <a:rPr b="0" lang="en" sz="1200">
                <a:solidFill>
                  <a:srgbClr val="0C1637"/>
                </a:solidFill>
                <a:latin typeface="Helvetica Neue"/>
                <a:ea typeface="Helvetica Neue"/>
                <a:cs typeface="Helvetica Neue"/>
                <a:sym typeface="Helvetica Neue"/>
              </a:rPr>
              <a:t>The round goby is an aggressive fish that grows very fast and reproduces often.</a:t>
            </a:r>
            <a:r>
              <a:rPr lang="en">
                <a:solidFill>
                  <a:srgbClr val="0C1637"/>
                </a:solidFill>
              </a:rPr>
              <a:t>They are a very strong competitor for some species who call the river home, like the tessellated darter fish and mottled sculpin.</a:t>
            </a:r>
            <a:r>
              <a:rPr b="0" lang="en" sz="1200">
                <a:solidFill>
                  <a:srgbClr val="0C1637"/>
                </a:solidFill>
                <a:latin typeface="Helvetica Neue"/>
                <a:ea typeface="Helvetica Neue"/>
                <a:cs typeface="Helvetica Neue"/>
                <a:sym typeface="Helvetica Neue"/>
              </a:rPr>
              <a:t> The populations of these native bottom dwelling species have declined</a:t>
            </a:r>
            <a:r>
              <a:rPr lang="en">
                <a:solidFill>
                  <a:srgbClr val="0C1637"/>
                </a:solidFill>
              </a:rPr>
              <a:t> since the arrival of the round goby.</a:t>
            </a:r>
            <a:endParaRPr b="0" sz="1200">
              <a:solidFill>
                <a:srgbClr val="0C1637"/>
              </a:solidFill>
              <a:latin typeface="Helvetica Neue"/>
              <a:ea typeface="Helvetica Neue"/>
              <a:cs typeface="Helvetica Neue"/>
              <a:sym typeface="Helvetica Neue"/>
            </a:endParaRPr>
          </a:p>
        </p:txBody>
      </p:sp>
      <p:sp>
        <p:nvSpPr>
          <p:cNvPr id="49" name="Google Shape;49;p1"/>
          <p:cNvSpPr txBox="1"/>
          <p:nvPr>
            <p:ph idx="1" type="body"/>
          </p:nvPr>
        </p:nvSpPr>
        <p:spPr>
          <a:xfrm>
            <a:off x="3997663" y="8269325"/>
            <a:ext cx="3487800" cy="168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200"/>
              <a:buNone/>
            </a:pPr>
            <a:r>
              <a:rPr lang="en">
                <a:solidFill>
                  <a:srgbClr val="0C1637"/>
                </a:solidFill>
              </a:rPr>
              <a:t>Round gobies can</a:t>
            </a:r>
            <a:r>
              <a:rPr b="0" lang="en" sz="1200">
                <a:solidFill>
                  <a:srgbClr val="0C1637"/>
                </a:solidFill>
                <a:latin typeface="Helvetica Neue"/>
                <a:ea typeface="Helvetica Neue"/>
                <a:cs typeface="Helvetica Neue"/>
                <a:sym typeface="Helvetica Neue"/>
              </a:rPr>
              <a:t> eat the food and eggs of other fish, and take up the space</a:t>
            </a:r>
            <a:r>
              <a:rPr lang="en">
                <a:solidFill>
                  <a:srgbClr val="0C1637"/>
                </a:solidFill>
              </a:rPr>
              <a:t>s</a:t>
            </a:r>
            <a:r>
              <a:rPr b="0" lang="en" sz="1200">
                <a:solidFill>
                  <a:srgbClr val="0C1637"/>
                </a:solidFill>
                <a:latin typeface="Helvetica Neue"/>
                <a:ea typeface="Helvetica Neue"/>
                <a:cs typeface="Helvetica Neue"/>
                <a:sym typeface="Helvetica Neue"/>
              </a:rPr>
              <a:t> they </a:t>
            </a:r>
            <a:r>
              <a:rPr lang="en">
                <a:solidFill>
                  <a:srgbClr val="0C1637"/>
                </a:solidFill>
              </a:rPr>
              <a:t>live, feed, and</a:t>
            </a:r>
            <a:r>
              <a:rPr b="0" lang="en" sz="1200">
                <a:solidFill>
                  <a:srgbClr val="0C1637"/>
                </a:solidFill>
                <a:latin typeface="Helvetica Neue"/>
                <a:ea typeface="Helvetica Neue"/>
                <a:cs typeface="Helvetica Neue"/>
                <a:sym typeface="Helvetica Neue"/>
              </a:rPr>
              <a:t> spawn</a:t>
            </a:r>
            <a:r>
              <a:rPr lang="en">
                <a:solidFill>
                  <a:srgbClr val="0C1637"/>
                </a:solidFill>
              </a:rPr>
              <a:t>. They also eat zebra mussels, this is a problem because mussels collect many toxins from the water which can then move u</a:t>
            </a:r>
            <a:r>
              <a:rPr b="0" lang="en" sz="1200">
                <a:solidFill>
                  <a:srgbClr val="0C1637"/>
                </a:solidFill>
                <a:latin typeface="Helvetica Neue"/>
                <a:ea typeface="Helvetica Neue"/>
                <a:cs typeface="Helvetica Neue"/>
                <a:sym typeface="Helvetica Neue"/>
              </a:rPr>
              <a:t>p the food chain</a:t>
            </a:r>
            <a:r>
              <a:rPr lang="en">
                <a:solidFill>
                  <a:srgbClr val="0C1637"/>
                </a:solidFill>
              </a:rPr>
              <a:t>.</a:t>
            </a:r>
            <a:endParaRPr b="0" sz="1200">
              <a:solidFill>
                <a:srgbClr val="0C1637"/>
              </a:solidFill>
              <a:latin typeface="Helvetica Neue"/>
              <a:ea typeface="Helvetica Neue"/>
              <a:cs typeface="Helvetica Neue"/>
              <a:sym typeface="Helvetica Neue"/>
            </a:endParaRPr>
          </a:p>
        </p:txBody>
      </p:sp>
      <p:pic>
        <p:nvPicPr>
          <p:cNvPr descr="A round goby sitting on a cluster of mussels. " id="50" name="Google Shape;50;p1" title="Round goby"/>
          <p:cNvPicPr preferRelativeResize="0"/>
          <p:nvPr/>
        </p:nvPicPr>
        <p:blipFill rotWithShape="1">
          <a:blip r:embed="rId3">
            <a:alphaModFix/>
          </a:blip>
          <a:srcRect b="0" l="0" r="-160" t="0"/>
          <a:stretch/>
        </p:blipFill>
        <p:spPr>
          <a:xfrm>
            <a:off x="4000500" y="1482075"/>
            <a:ext cx="3602700" cy="2100300"/>
          </a:xfrm>
          <a:prstGeom prst="roundRect">
            <a:avLst>
              <a:gd fmla="val 8194" name="adj"/>
            </a:avLst>
          </a:prstGeom>
          <a:noFill/>
          <a:ln>
            <a:noFill/>
          </a:ln>
        </p:spPr>
      </p:pic>
      <p:pic>
        <p:nvPicPr>
          <p:cNvPr descr="A labelled image of a round goby, highlighting its thick lips,  frog-like eyes, its characteristic black spot on its dorsal fin, fully scaled skin, and scallop-shaped pelvic fin.&#10;" id="51" name="Google Shape;51;p1" title="Anatomy of a round roby"/>
          <p:cNvPicPr preferRelativeResize="0"/>
          <p:nvPr/>
        </p:nvPicPr>
        <p:blipFill rotWithShape="1">
          <a:blip r:embed="rId4">
            <a:alphaModFix/>
          </a:blip>
          <a:srcRect b="0" l="0" r="0" t="0"/>
          <a:stretch/>
        </p:blipFill>
        <p:spPr>
          <a:xfrm>
            <a:off x="3994850" y="4764101"/>
            <a:ext cx="3586200" cy="2197200"/>
          </a:xfrm>
          <a:prstGeom prst="roundRect">
            <a:avLst>
              <a:gd fmla="val 8240" name="adj"/>
            </a:avLst>
          </a:prstGeom>
          <a:noFill/>
          <a:ln>
            <a:noFill/>
          </a:ln>
        </p:spPr>
      </p:pic>
      <p:sp>
        <p:nvSpPr>
          <p:cNvPr id="52" name="Google Shape;52;p1"/>
          <p:cNvSpPr/>
          <p:nvPr/>
        </p:nvSpPr>
        <p:spPr>
          <a:xfrm>
            <a:off x="4011600" y="3664862"/>
            <a:ext cx="3593100" cy="524700"/>
          </a:xfrm>
          <a:prstGeom prst="roundRect">
            <a:avLst>
              <a:gd fmla="val 28244" name="adj"/>
            </a:avLst>
          </a:prstGeom>
          <a:noFill/>
          <a:ln cap="flat" cmpd="sng" w="9525">
            <a:solidFill>
              <a:srgbClr val="000000"/>
            </a:solidFill>
            <a:prstDash val="solid"/>
            <a:round/>
            <a:headEnd len="sm" w="sm" type="none"/>
            <a:tailEnd len="sm" w="sm" type="none"/>
          </a:ln>
        </p:spPr>
        <p:txBody>
          <a:bodyPr anchorCtr="0" anchor="ctr" bIns="91425" lIns="91425" spcFirstLastPara="1" rIns="54000" wrap="square" tIns="91425">
            <a:noAutofit/>
          </a:bodyPr>
          <a:lstStyle/>
          <a:p>
            <a:pPr indent="0" lvl="0" marL="899999" marR="0" rtl="0" algn="l">
              <a:lnSpc>
                <a:spcPct val="100000"/>
              </a:lnSpc>
              <a:spcBef>
                <a:spcPts val="0"/>
              </a:spcBef>
              <a:spcAft>
                <a:spcPts val="0"/>
              </a:spcAft>
              <a:buClr>
                <a:srgbClr val="000000"/>
              </a:buClr>
              <a:buSzPts val="1050"/>
              <a:buFont typeface="Arial"/>
              <a:buNone/>
            </a:pPr>
            <a:r>
              <a:rPr b="0" i="0" lang="en" sz="1050" u="none" cap="none" strike="noStrike">
                <a:solidFill>
                  <a:srgbClr val="000000"/>
                </a:solidFill>
                <a:latin typeface="Helvetica Neue"/>
                <a:ea typeface="Helvetica Neue"/>
                <a:cs typeface="Helvetica Neue"/>
                <a:sym typeface="Helvetica Neue"/>
              </a:rPr>
              <a:t>This Ocean School guide is licensed under</a:t>
            </a:r>
            <a:r>
              <a:rPr b="0" i="0" lang="en" sz="900" u="none" cap="none" strike="noStrike">
                <a:solidFill>
                  <a:srgbClr val="000000"/>
                </a:solidFill>
                <a:latin typeface="Helvetica Neue"/>
                <a:ea typeface="Helvetica Neue"/>
                <a:cs typeface="Helvetica Neue"/>
                <a:sym typeface="Helvetica Neue"/>
              </a:rPr>
              <a:t> </a:t>
            </a:r>
            <a:r>
              <a:rPr b="1" i="0" lang="en" sz="1100" u="sng" cap="none" strike="noStrike">
                <a:solidFill>
                  <a:srgbClr val="000000"/>
                </a:solidFill>
                <a:latin typeface="Helvetica Neue"/>
                <a:ea typeface="Helvetica Neue"/>
                <a:cs typeface="Helvetica Neue"/>
                <a:sym typeface="Helvetica Neue"/>
                <a:hlinkClick r:id="rId5">
                  <a:extLst>
                    <a:ext uri="{A12FA001-AC4F-418D-AE19-62706E023703}">
                      <ahyp:hlinkClr val="tx"/>
                    </a:ext>
                  </a:extLst>
                </a:hlinkClick>
              </a:rPr>
              <a:t>CC BY-SA 4.0</a:t>
            </a:r>
            <a:endParaRPr b="0" i="0" sz="1400" u="none" cap="none" strike="noStrike">
              <a:solidFill>
                <a:srgbClr val="000000"/>
              </a:solidFill>
              <a:latin typeface="Helvetica Neue"/>
              <a:ea typeface="Helvetica Neue"/>
              <a:cs typeface="Helvetica Neue"/>
              <a:sym typeface="Helvetica Neue"/>
            </a:endParaRPr>
          </a:p>
        </p:txBody>
      </p:sp>
      <p:sp>
        <p:nvSpPr>
          <p:cNvPr id="53" name="Google Shape;53;p1"/>
          <p:cNvSpPr txBox="1"/>
          <p:nvPr>
            <p:ph idx="12" type="sldNum"/>
          </p:nvPr>
        </p:nvSpPr>
        <p:spPr>
          <a:xfrm>
            <a:off x="7400225" y="968637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200"/>
              <a:buNone/>
            </a:pPr>
            <a:fld id="{00000000-1234-1234-1234-123412341234}" type="slidenum">
              <a:rPr b="0" lang="en" sz="1200">
                <a:latin typeface="Helvetica Neue"/>
                <a:ea typeface="Helvetica Neue"/>
                <a:cs typeface="Helvetica Neue"/>
                <a:sym typeface="Helvetica Neue"/>
              </a:rPr>
              <a:t>‹#›</a:t>
            </a:fld>
            <a:endParaRPr b="0" sz="12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ph type="title"/>
          </p:nvPr>
        </p:nvSpPr>
        <p:spPr>
          <a:xfrm>
            <a:off x="182875" y="879125"/>
            <a:ext cx="32166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en" sz="1400">
                <a:latin typeface="Helvetica Neue"/>
                <a:ea typeface="Helvetica Neue"/>
                <a:cs typeface="Helvetica Neue"/>
                <a:sym typeface="Helvetica Neue"/>
              </a:rPr>
              <a:t> Climate change and the round goby</a:t>
            </a:r>
            <a:endParaRPr sz="1400">
              <a:latin typeface="Helvetica Neue"/>
              <a:ea typeface="Helvetica Neue"/>
              <a:cs typeface="Helvetica Neue"/>
              <a:sym typeface="Helvetica Neue"/>
            </a:endParaRPr>
          </a:p>
        </p:txBody>
      </p:sp>
      <p:sp>
        <p:nvSpPr>
          <p:cNvPr id="59" name="Google Shape;59;p2"/>
          <p:cNvSpPr txBox="1"/>
          <p:nvPr>
            <p:ph idx="1" type="body"/>
          </p:nvPr>
        </p:nvSpPr>
        <p:spPr>
          <a:xfrm>
            <a:off x="180300" y="1482075"/>
            <a:ext cx="3583500" cy="33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0" lang="en" sz="1200">
                <a:latin typeface="Helvetica Neue"/>
                <a:ea typeface="Helvetica Neue"/>
                <a:cs typeface="Helvetica Neue"/>
                <a:sym typeface="Helvetica Neue"/>
              </a:rPr>
              <a:t>Cristina Charette is researching the impact of the </a:t>
            </a:r>
            <a:r>
              <a:rPr lang="en"/>
              <a:t>r</a:t>
            </a:r>
            <a:r>
              <a:rPr b="0" lang="en" sz="1200">
                <a:latin typeface="Helvetica Neue"/>
                <a:ea typeface="Helvetica Neue"/>
                <a:cs typeface="Helvetica Neue"/>
                <a:sym typeface="Helvetica Neue"/>
              </a:rPr>
              <a:t>ound </a:t>
            </a:r>
            <a:r>
              <a:rPr lang="en"/>
              <a:t>g</a:t>
            </a:r>
            <a:r>
              <a:rPr b="0" lang="en" sz="1200">
                <a:latin typeface="Helvetica Neue"/>
                <a:ea typeface="Helvetica Neue"/>
                <a:cs typeface="Helvetica Neue"/>
                <a:sym typeface="Helvetica Neue"/>
              </a:rPr>
              <a:t>oby on the St. Lawrence River and how different habitats can influence the invasive species</a:t>
            </a:r>
            <a:r>
              <a:rPr lang="en"/>
              <a:t>’</a:t>
            </a:r>
            <a:r>
              <a:rPr b="0" lang="en" sz="1200">
                <a:latin typeface="Helvetica Neue"/>
                <a:ea typeface="Helvetica Neue"/>
                <a:cs typeface="Helvetica Neue"/>
                <a:sym typeface="Helvetica Neue"/>
              </a:rPr>
              <a:t> role in the food web. Her research has shown that abiotic factors like temperature and light, which are non-living parts of an ecosystem, can have a huge role in how the goby behaves.</a:t>
            </a:r>
            <a:endParaRPr/>
          </a:p>
          <a:p>
            <a:pPr indent="0" lvl="0" marL="0" rtl="0" algn="l">
              <a:lnSpc>
                <a:spcPct val="100000"/>
              </a:lnSpc>
              <a:spcBef>
                <a:spcPts val="1000"/>
              </a:spcBef>
              <a:spcAft>
                <a:spcPts val="1000"/>
              </a:spcAft>
              <a:buSzPts val="1200"/>
              <a:buNone/>
            </a:pPr>
            <a:r>
              <a:rPr b="0" lang="en" sz="1200">
                <a:latin typeface="Helvetica Neue"/>
                <a:ea typeface="Helvetica Neue"/>
                <a:cs typeface="Helvetica Neue"/>
                <a:sym typeface="Helvetica Neue"/>
              </a:rPr>
              <a:t>The goby has been found to survive better in high levels of water conductivity and change how it feeds depending this abiotic factor. Conductivity </a:t>
            </a:r>
            <a:r>
              <a:rPr lang="en"/>
              <a:t>describes the level of dissolved salts and minerals in water. Cristina’s work helps us understand how abiotic factors, which are influenced by climate change, can also impact the goby, and how its response to these changes can affect other organisms.</a:t>
            </a:r>
            <a:endParaRPr b="0" sz="1200">
              <a:latin typeface="Helvetica Neue"/>
              <a:ea typeface="Helvetica Neue"/>
              <a:cs typeface="Helvetica Neue"/>
              <a:sym typeface="Helvetica Neue"/>
            </a:endParaRPr>
          </a:p>
        </p:txBody>
      </p:sp>
      <p:sp>
        <p:nvSpPr>
          <p:cNvPr id="60" name="Google Shape;60;p2"/>
          <p:cNvSpPr txBox="1"/>
          <p:nvPr/>
        </p:nvSpPr>
        <p:spPr>
          <a:xfrm>
            <a:off x="4008600" y="3874625"/>
            <a:ext cx="3583500" cy="73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C1637"/>
                </a:solidFill>
                <a:latin typeface="Helvetica Neue"/>
                <a:ea typeface="Helvetica Neue"/>
                <a:cs typeface="Helvetica Neue"/>
                <a:sym typeface="Helvetica Neue"/>
              </a:rPr>
              <a:t>Read </a:t>
            </a:r>
            <a:r>
              <a:rPr b="0" i="0" lang="en" sz="1200" u="sng" cap="none" strike="noStrike">
                <a:solidFill>
                  <a:schemeClr val="hlink"/>
                </a:solidFill>
                <a:latin typeface="Helvetica Neue"/>
                <a:ea typeface="Helvetica Neue"/>
                <a:cs typeface="Helvetica Neue"/>
                <a:sym typeface="Helvetica Neue"/>
                <a:hlinkClick r:id="rId3"/>
              </a:rPr>
              <a:t>Cristina Charette’s research</a:t>
            </a:r>
            <a:r>
              <a:rPr b="0" i="0" lang="en" sz="1200" u="none" cap="none" strike="noStrike">
                <a:solidFill>
                  <a:srgbClr val="0C1637"/>
                </a:solidFill>
                <a:latin typeface="Helvetica Neue"/>
                <a:ea typeface="Helvetica Neue"/>
                <a:cs typeface="Helvetica Neue"/>
                <a:sym typeface="Helvetica Neue"/>
              </a:rPr>
              <a:t> to learn more about how changes in conductivity can affect how the goby behaves!</a:t>
            </a:r>
            <a:endParaRPr b="0" i="0" sz="1400" u="none" cap="none" strike="noStrike">
              <a:solidFill>
                <a:srgbClr val="0C1637"/>
              </a:solidFill>
              <a:latin typeface="Arial"/>
              <a:ea typeface="Arial"/>
              <a:cs typeface="Arial"/>
              <a:sym typeface="Arial"/>
            </a:endParaRPr>
          </a:p>
        </p:txBody>
      </p:sp>
      <p:pic>
        <p:nvPicPr>
          <p:cNvPr descr="A round goby on the palm of a person’s hand." id="61" name="Google Shape;61;p2" title="Person holding a round goby"/>
          <p:cNvPicPr preferRelativeResize="0"/>
          <p:nvPr/>
        </p:nvPicPr>
        <p:blipFill rotWithShape="1">
          <a:blip r:embed="rId4">
            <a:alphaModFix/>
          </a:blip>
          <a:srcRect b="0" l="0" r="0" t="0"/>
          <a:stretch/>
        </p:blipFill>
        <p:spPr>
          <a:xfrm>
            <a:off x="4000500" y="1482075"/>
            <a:ext cx="3602700" cy="2100300"/>
          </a:xfrm>
          <a:prstGeom prst="roundRect">
            <a:avLst>
              <a:gd fmla="val 6661" name="adj"/>
            </a:avLst>
          </a:prstGeom>
          <a:noFill/>
          <a:ln>
            <a:noFill/>
          </a:ln>
        </p:spPr>
      </p:pic>
      <p:graphicFrame>
        <p:nvGraphicFramePr>
          <p:cNvPr id="62" name="Google Shape;62;p2"/>
          <p:cNvGraphicFramePr/>
          <p:nvPr/>
        </p:nvGraphicFramePr>
        <p:xfrm>
          <a:off x="180300" y="5420913"/>
          <a:ext cx="3000000" cy="3000000"/>
        </p:xfrm>
        <a:graphic>
          <a:graphicData uri="http://schemas.openxmlformats.org/drawingml/2006/table">
            <a:tbl>
              <a:tblPr>
                <a:noFill/>
                <a:tableStyleId>{678C87DF-62C2-4D13-AE68-14A168E79BBC}</a:tableStyleId>
              </a:tblPr>
              <a:tblGrid>
                <a:gridCol w="1052125"/>
                <a:gridCol w="1373625"/>
                <a:gridCol w="2553325"/>
                <a:gridCol w="2443925"/>
              </a:tblGrid>
              <a:tr h="5093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Helvetica Neue"/>
                          <a:ea typeface="Helvetica Neue"/>
                          <a:cs typeface="Helvetica Neue"/>
                          <a:sym typeface="Helvetica Neue"/>
                        </a:rPr>
                        <a:t>Abiotic factor</a:t>
                      </a:r>
                      <a:endParaRPr b="1" sz="12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9525">
                      <a:solidFill>
                        <a:srgbClr val="9E9E9E">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C163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Helvetica Neue"/>
                          <a:ea typeface="Helvetica Neue"/>
                          <a:cs typeface="Helvetica Neue"/>
                          <a:sym typeface="Helvetica Neue"/>
                        </a:rPr>
                        <a:t>What it means</a:t>
                      </a:r>
                      <a:endParaRPr b="1" sz="12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C163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Helvetica Neue"/>
                          <a:ea typeface="Helvetica Neue"/>
                          <a:cs typeface="Helvetica Neue"/>
                          <a:sym typeface="Helvetica Neue"/>
                        </a:rPr>
                        <a:t>Habitat suitability</a:t>
                      </a:r>
                      <a:endParaRPr b="1" sz="12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C163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Helvetica Neue"/>
                          <a:ea typeface="Helvetica Neue"/>
                          <a:cs typeface="Helvetica Neue"/>
                          <a:sym typeface="Helvetica Neue"/>
                        </a:rPr>
                        <a:t>Goby’s feeding behaviour</a:t>
                      </a:r>
                      <a:endParaRPr b="1" sz="12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C1637"/>
                    </a:solidFill>
                  </a:tcPr>
                </a:tc>
              </a:tr>
              <a:tr h="10042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C1637"/>
                          </a:solidFill>
                          <a:latin typeface="Helvetica Neue"/>
                          <a:ea typeface="Helvetica Neue"/>
                          <a:cs typeface="Helvetica Neue"/>
                          <a:sym typeface="Helvetica Neue"/>
                        </a:rPr>
                        <a:t>Very low conductivity</a:t>
                      </a:r>
                      <a:endParaRPr sz="12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9525">
                      <a:solidFill>
                        <a:srgbClr val="9E9E9E">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C1637"/>
                          </a:solidFill>
                          <a:latin typeface="Arial Black"/>
                          <a:ea typeface="Arial Black"/>
                          <a:cs typeface="Arial Black"/>
                          <a:sym typeface="Arial Black"/>
                        </a:rPr>
                        <a:t>↓↓↓</a:t>
                      </a:r>
                      <a:r>
                        <a:rPr lang="en" sz="1200" u="none" cap="none" strike="noStrike">
                          <a:solidFill>
                            <a:srgbClr val="0C1637"/>
                          </a:solidFill>
                          <a:latin typeface="Helvetica Neue"/>
                          <a:ea typeface="Helvetica Neue"/>
                          <a:cs typeface="Helvetica Neue"/>
                          <a:sym typeface="Helvetica Neue"/>
                        </a:rPr>
                        <a:t> Very low concentration of ions in the water</a:t>
                      </a:r>
                      <a:endParaRPr sz="12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0C1637"/>
                          </a:solidFill>
                          <a:latin typeface="Helvetica Neue"/>
                          <a:ea typeface="Helvetica Neue"/>
                          <a:cs typeface="Helvetica Neue"/>
                          <a:sym typeface="Helvetica Neue"/>
                        </a:rPr>
                        <a:t>Unsuitable</a:t>
                      </a:r>
                      <a:r>
                        <a:rPr lang="en" sz="1200" u="none" cap="none" strike="noStrike">
                          <a:solidFill>
                            <a:srgbClr val="0C1637"/>
                          </a:solidFill>
                          <a:latin typeface="Helvetica Neue"/>
                          <a:ea typeface="Helvetica Neue"/>
                          <a:cs typeface="Helvetica Neue"/>
                          <a:sym typeface="Helvetica Neue"/>
                        </a:rPr>
                        <a:t> </a:t>
                      </a:r>
                      <a:endParaRPr sz="1200" u="none" cap="none" strike="noStrike">
                        <a:solidFill>
                          <a:srgbClr val="0C1637"/>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1100"/>
                        <a:buFont typeface="Arial"/>
                        <a:buNone/>
                      </a:pPr>
                      <a:r>
                        <a:rPr lang="en" sz="1100" u="none" cap="none" strike="noStrike">
                          <a:solidFill>
                            <a:srgbClr val="0C1637"/>
                          </a:solidFill>
                          <a:latin typeface="Helvetica Neue"/>
                          <a:ea typeface="Helvetica Neue"/>
                          <a:cs typeface="Helvetica Neue"/>
                          <a:sym typeface="Helvetica Neue"/>
                        </a:rPr>
                        <a:t>The goby </a:t>
                      </a:r>
                      <a:br>
                        <a:rPr lang="en" sz="1100" u="none" cap="none" strike="noStrike">
                          <a:solidFill>
                            <a:srgbClr val="0C1637"/>
                          </a:solidFill>
                          <a:latin typeface="Helvetica Neue"/>
                          <a:ea typeface="Helvetica Neue"/>
                          <a:cs typeface="Helvetica Neue"/>
                          <a:sym typeface="Helvetica Neue"/>
                        </a:rPr>
                      </a:br>
                      <a:r>
                        <a:rPr lang="en" sz="1100" u="none" cap="none" strike="noStrike">
                          <a:solidFill>
                            <a:srgbClr val="0C1637"/>
                          </a:solidFill>
                          <a:latin typeface="Helvetica Neue"/>
                          <a:ea typeface="Helvetica Neue"/>
                          <a:cs typeface="Helvetica Neue"/>
                          <a:sym typeface="Helvetica Neue"/>
                        </a:rPr>
                        <a:t>cannot settle.</a:t>
                      </a:r>
                      <a:endParaRPr sz="11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 sz="2100" u="none" cap="none" strike="noStrike">
                          <a:solidFill>
                            <a:srgbClr val="0C1637"/>
                          </a:solidFill>
                          <a:latin typeface="Helvetica Neue"/>
                          <a:ea typeface="Helvetica Neue"/>
                          <a:cs typeface="Helvetica Neue"/>
                          <a:sym typeface="Helvetica Neue"/>
                        </a:rPr>
                        <a:t>✖</a:t>
                      </a:r>
                      <a:endParaRPr sz="21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r>
              <a:tr h="10042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C1637"/>
                          </a:solidFill>
                          <a:latin typeface="Helvetica Neue"/>
                          <a:ea typeface="Helvetica Neue"/>
                          <a:cs typeface="Helvetica Neue"/>
                          <a:sym typeface="Helvetica Neue"/>
                        </a:rPr>
                        <a:t>Low conductivity</a:t>
                      </a:r>
                      <a:endParaRPr sz="12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9525">
                      <a:solidFill>
                        <a:srgbClr val="9E9E9E">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C1637"/>
                          </a:solidFill>
                          <a:latin typeface="Arial Black"/>
                          <a:ea typeface="Arial Black"/>
                          <a:cs typeface="Arial Black"/>
                          <a:sym typeface="Arial Black"/>
                        </a:rPr>
                        <a:t>↓↓</a:t>
                      </a:r>
                      <a:r>
                        <a:rPr lang="en" sz="1200" u="none" cap="none" strike="noStrike">
                          <a:solidFill>
                            <a:srgbClr val="0C1637"/>
                          </a:solidFill>
                          <a:latin typeface="Helvetica Neue"/>
                          <a:ea typeface="Helvetica Neue"/>
                          <a:cs typeface="Helvetica Neue"/>
                          <a:sym typeface="Helvetica Neue"/>
                        </a:rPr>
                        <a:t> Moderate concentration of ions in the water</a:t>
                      </a:r>
                      <a:endParaRPr sz="12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0C1637"/>
                          </a:solidFill>
                          <a:latin typeface="Helvetica Neue"/>
                          <a:ea typeface="Helvetica Neue"/>
                          <a:cs typeface="Helvetica Neue"/>
                          <a:sym typeface="Helvetica Neue"/>
                        </a:rPr>
                        <a:t>Somewhat suitable</a:t>
                      </a:r>
                      <a:endParaRPr sz="1200" u="none" cap="none" strike="noStrike">
                        <a:solidFill>
                          <a:srgbClr val="0C1637"/>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1100"/>
                        <a:buFont typeface="Arial"/>
                        <a:buNone/>
                      </a:pPr>
                      <a:r>
                        <a:rPr lang="en" sz="1100" u="none" cap="none" strike="noStrike">
                          <a:solidFill>
                            <a:srgbClr val="0C1637"/>
                          </a:solidFill>
                          <a:latin typeface="Helvetica Neue"/>
                          <a:ea typeface="Helvetica Neue"/>
                          <a:cs typeface="Helvetica Neue"/>
                          <a:sym typeface="Helvetica Neue"/>
                        </a:rPr>
                        <a:t>The goby will </a:t>
                      </a:r>
                      <a:br>
                        <a:rPr lang="en" sz="1100" u="none" cap="none" strike="noStrike">
                          <a:solidFill>
                            <a:srgbClr val="0C1637"/>
                          </a:solidFill>
                          <a:latin typeface="Helvetica Neue"/>
                          <a:ea typeface="Helvetica Neue"/>
                          <a:cs typeface="Helvetica Neue"/>
                          <a:sym typeface="Helvetica Neue"/>
                        </a:rPr>
                      </a:br>
                      <a:r>
                        <a:rPr lang="en" sz="1100" u="none" cap="none" strike="noStrike">
                          <a:solidFill>
                            <a:srgbClr val="0C1637"/>
                          </a:solidFill>
                          <a:latin typeface="Helvetica Neue"/>
                          <a:ea typeface="Helvetica Neue"/>
                          <a:cs typeface="Helvetica Neue"/>
                          <a:sym typeface="Helvetica Neue"/>
                        </a:rPr>
                        <a:t>be stressed.</a:t>
                      </a:r>
                      <a:endParaRPr sz="11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0C1637"/>
                          </a:solidFill>
                          <a:latin typeface="Helvetica Neue"/>
                          <a:ea typeface="Helvetica Neue"/>
                          <a:cs typeface="Helvetica Neue"/>
                          <a:sym typeface="Helvetica Neue"/>
                        </a:rPr>
                        <a:t>Selective feeding</a:t>
                      </a:r>
                      <a:endParaRPr b="1" sz="1200" u="none" cap="none" strike="noStrike">
                        <a:solidFill>
                          <a:srgbClr val="0C1637"/>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1100"/>
                        <a:buFont typeface="Arial"/>
                        <a:buNone/>
                      </a:pPr>
                      <a:r>
                        <a:rPr lang="en" sz="1100" u="none" cap="none" strike="noStrike">
                          <a:solidFill>
                            <a:srgbClr val="0C1637"/>
                          </a:solidFill>
                          <a:latin typeface="Helvetica Neue"/>
                          <a:ea typeface="Helvetica Neue"/>
                          <a:cs typeface="Helvetica Neue"/>
                          <a:sym typeface="Helvetica Neue"/>
                        </a:rPr>
                        <a:t>The goby will feed on invertebrates that live on the river bottom.</a:t>
                      </a:r>
                      <a:endParaRPr sz="11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0C1637"/>
                      </a:solidFill>
                      <a:prstDash val="solid"/>
                      <a:round/>
                      <a:headEnd len="sm" w="sm" type="none"/>
                      <a:tailEnd len="sm" w="sm" type="none"/>
                    </a:lnB>
                    <a:solidFill>
                      <a:srgbClr val="E7EDED"/>
                    </a:solidFill>
                  </a:tcPr>
                </a:tc>
              </a:tr>
              <a:tr h="10042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C1637"/>
                          </a:solidFill>
                          <a:latin typeface="Helvetica Neue"/>
                          <a:ea typeface="Helvetica Neue"/>
                          <a:cs typeface="Helvetica Neue"/>
                          <a:sym typeface="Helvetica Neue"/>
                        </a:rPr>
                        <a:t>High conductivity</a:t>
                      </a:r>
                      <a:endParaRPr sz="12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9525">
                      <a:solidFill>
                        <a:srgbClr val="9E9E9E">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lang="en" sz="1200" u="none" cap="none" strike="noStrike">
                          <a:solidFill>
                            <a:srgbClr val="0C1637"/>
                          </a:solidFill>
                          <a:latin typeface="Arial Black"/>
                          <a:ea typeface="Arial Black"/>
                          <a:cs typeface="Arial Black"/>
                          <a:sym typeface="Arial Black"/>
                        </a:rPr>
                        <a:t>↑</a:t>
                      </a:r>
                      <a:r>
                        <a:rPr lang="en" sz="1200" u="none" cap="none" strike="noStrike">
                          <a:solidFill>
                            <a:srgbClr val="0C1637"/>
                          </a:solidFill>
                          <a:latin typeface="Helvetica Neue"/>
                          <a:ea typeface="Helvetica Neue"/>
                          <a:cs typeface="Helvetica Neue"/>
                          <a:sym typeface="Helvetica Neue"/>
                        </a:rPr>
                        <a:t> High concentration of ions in the water</a:t>
                      </a:r>
                      <a:endParaRPr sz="12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0C1637"/>
                          </a:solidFill>
                          <a:latin typeface="Helvetica Neue"/>
                          <a:ea typeface="Helvetica Neue"/>
                          <a:cs typeface="Helvetica Neue"/>
                          <a:sym typeface="Helvetica Neue"/>
                        </a:rPr>
                        <a:t>Very suitable</a:t>
                      </a:r>
                      <a:endParaRPr sz="1200" u="none" cap="none" strike="noStrike">
                        <a:solidFill>
                          <a:srgbClr val="0C1637"/>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1100"/>
                        <a:buFont typeface="Arial"/>
                        <a:buNone/>
                      </a:pPr>
                      <a:r>
                        <a:rPr lang="en" sz="1100" u="none" cap="none" strike="noStrike">
                          <a:solidFill>
                            <a:srgbClr val="0C1637"/>
                          </a:solidFill>
                          <a:latin typeface="Helvetica Neue"/>
                          <a:ea typeface="Helvetica Neue"/>
                          <a:cs typeface="Helvetica Neue"/>
                          <a:sym typeface="Helvetica Neue"/>
                        </a:rPr>
                        <a:t>The goby will </a:t>
                      </a:r>
                      <a:br>
                        <a:rPr lang="en" sz="1100" u="none" cap="none" strike="noStrike">
                          <a:solidFill>
                            <a:srgbClr val="0C1637"/>
                          </a:solidFill>
                          <a:latin typeface="Helvetica Neue"/>
                          <a:ea typeface="Helvetica Neue"/>
                          <a:cs typeface="Helvetica Neue"/>
                          <a:sym typeface="Helvetica Neue"/>
                        </a:rPr>
                      </a:br>
                      <a:r>
                        <a:rPr lang="en" sz="1100" u="none" cap="none" strike="noStrike">
                          <a:solidFill>
                            <a:srgbClr val="0C1637"/>
                          </a:solidFill>
                          <a:latin typeface="Helvetica Neue"/>
                          <a:ea typeface="Helvetica Neue"/>
                          <a:cs typeface="Helvetica Neue"/>
                          <a:sym typeface="Helvetica Neue"/>
                        </a:rPr>
                        <a:t>be relaxed.</a:t>
                      </a:r>
                      <a:endParaRPr sz="11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DE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0C1637"/>
                          </a:solidFill>
                          <a:latin typeface="Helvetica Neue"/>
                          <a:ea typeface="Helvetica Neue"/>
                          <a:cs typeface="Helvetica Neue"/>
                          <a:sym typeface="Helvetica Neue"/>
                        </a:rPr>
                        <a:t>Generalist feeding</a:t>
                      </a:r>
                      <a:endParaRPr b="1" sz="1200" u="none" cap="none" strike="noStrike">
                        <a:solidFill>
                          <a:srgbClr val="0C1637"/>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1100"/>
                        <a:buFont typeface="Arial"/>
                        <a:buNone/>
                      </a:pPr>
                      <a:r>
                        <a:rPr lang="en" sz="1100">
                          <a:solidFill>
                            <a:srgbClr val="0C1637"/>
                          </a:solidFill>
                          <a:latin typeface="Helvetica Neue"/>
                          <a:ea typeface="Helvetica Neue"/>
                          <a:cs typeface="Helvetica Neue"/>
                          <a:sym typeface="Helvetica Neue"/>
                        </a:rPr>
                        <a:t>The goby will feed on both invertebrates that live on the river bottom, including zebra mussels, and invertebrates that live in the</a:t>
                      </a:r>
                      <a:r>
                        <a:rPr lang="en" sz="1100" u="none" cap="none" strike="noStrike">
                          <a:solidFill>
                            <a:srgbClr val="0C1637"/>
                          </a:solidFill>
                          <a:latin typeface="Helvetica Neue"/>
                          <a:ea typeface="Helvetica Neue"/>
                          <a:cs typeface="Helvetica Neue"/>
                          <a:sym typeface="Helvetica Neue"/>
                        </a:rPr>
                        <a:t> </a:t>
                      </a:r>
                      <a:r>
                        <a:rPr lang="en" sz="1100" u="sng" cap="none" strike="noStrike">
                          <a:solidFill>
                            <a:schemeClr val="hlink"/>
                          </a:solidFill>
                          <a:latin typeface="Helvetica Neue"/>
                          <a:ea typeface="Helvetica Neue"/>
                          <a:cs typeface="Helvetica Neue"/>
                          <a:sym typeface="Helvetica Neue"/>
                          <a:hlinkClick r:id="rId5"/>
                        </a:rPr>
                        <a:t>water column</a:t>
                      </a:r>
                      <a:r>
                        <a:rPr lang="en" sz="1100" u="none" cap="none" strike="noStrike">
                          <a:solidFill>
                            <a:srgbClr val="0C1637"/>
                          </a:solidFill>
                          <a:latin typeface="Helvetica Neue"/>
                          <a:ea typeface="Helvetica Neue"/>
                          <a:cs typeface="Helvetica Neue"/>
                          <a:sym typeface="Helvetica Neue"/>
                        </a:rPr>
                        <a:t>.</a:t>
                      </a:r>
                      <a:endParaRPr sz="1100" u="none" cap="none" strike="noStrike">
                        <a:solidFill>
                          <a:srgbClr val="0C1637"/>
                        </a:solidFill>
                        <a:latin typeface="Helvetica Neue"/>
                        <a:ea typeface="Helvetica Neue"/>
                        <a:cs typeface="Helvetica Neue"/>
                        <a:sym typeface="Helvetica Neue"/>
                      </a:endParaRPr>
                    </a:p>
                  </a:txBody>
                  <a:tcPr marT="91425" marB="91425" marR="91425" marL="91425" anchor="ctr">
                    <a:lnL cap="flat" cmpd="sng" w="28575">
                      <a:solidFill>
                        <a:srgbClr val="FFFFFF"/>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C1637"/>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DED"/>
                    </a:solidFill>
                  </a:tcPr>
                </a:tc>
              </a:tr>
            </a:tbl>
          </a:graphicData>
        </a:graphic>
      </p:graphicFrame>
      <p:pic>
        <p:nvPicPr>
          <p:cNvPr descr="A brown cartoon round goby turned on its back because it is dead." id="63" name="Google Shape;63;p2" title="Upside-down round goby cartoon "/>
          <p:cNvPicPr preferRelativeResize="0"/>
          <p:nvPr/>
        </p:nvPicPr>
        <p:blipFill rotWithShape="1">
          <a:blip r:embed="rId6">
            <a:alphaModFix/>
          </a:blip>
          <a:srcRect b="0" l="0" r="0" t="0"/>
          <a:stretch/>
        </p:blipFill>
        <p:spPr>
          <a:xfrm>
            <a:off x="3899558" y="6189150"/>
            <a:ext cx="1150356" cy="537293"/>
          </a:xfrm>
          <a:prstGeom prst="rect">
            <a:avLst/>
          </a:prstGeom>
          <a:noFill/>
          <a:ln>
            <a:noFill/>
          </a:ln>
        </p:spPr>
      </p:pic>
      <p:pic>
        <p:nvPicPr>
          <p:cNvPr descr="A brown cartoon round goby swimming in blue water with a distressed look on its face." id="64" name="Google Shape;64;p2" title="Stressed round goby cartoon"/>
          <p:cNvPicPr preferRelativeResize="0"/>
          <p:nvPr/>
        </p:nvPicPr>
        <p:blipFill rotWithShape="1">
          <a:blip r:embed="rId7">
            <a:alphaModFix/>
          </a:blip>
          <a:srcRect b="0" l="0" r="0" t="0"/>
          <a:stretch/>
        </p:blipFill>
        <p:spPr>
          <a:xfrm>
            <a:off x="3899558" y="7359052"/>
            <a:ext cx="1150355" cy="510692"/>
          </a:xfrm>
          <a:prstGeom prst="rect">
            <a:avLst/>
          </a:prstGeom>
          <a:noFill/>
          <a:ln>
            <a:noFill/>
          </a:ln>
        </p:spPr>
      </p:pic>
      <p:pic>
        <p:nvPicPr>
          <p:cNvPr descr="A brown cartoon round goby happily swimming in blue water." id="65" name="Google Shape;65;p2" title="Relaxed round goby cartoon"/>
          <p:cNvPicPr preferRelativeResize="0"/>
          <p:nvPr/>
        </p:nvPicPr>
        <p:blipFill rotWithShape="1">
          <a:blip r:embed="rId8">
            <a:alphaModFix/>
          </a:blip>
          <a:srcRect b="0" l="0" r="-381" t="0"/>
          <a:stretch/>
        </p:blipFill>
        <p:spPr>
          <a:xfrm>
            <a:off x="3899558" y="8253581"/>
            <a:ext cx="1150356" cy="510669"/>
          </a:xfrm>
          <a:prstGeom prst="rect">
            <a:avLst/>
          </a:prstGeom>
          <a:noFill/>
          <a:ln>
            <a:noFill/>
          </a:ln>
        </p:spPr>
      </p:pic>
      <p:sp>
        <p:nvSpPr>
          <p:cNvPr id="66" name="Google Shape;66;p2"/>
          <p:cNvSpPr txBox="1"/>
          <p:nvPr>
            <p:ph idx="12" type="sldNum"/>
          </p:nvPr>
        </p:nvSpPr>
        <p:spPr>
          <a:xfrm>
            <a:off x="7400225" y="968637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182875" y="879125"/>
            <a:ext cx="16692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en" sz="1400"/>
              <a:t>The domino effect</a:t>
            </a:r>
            <a:endParaRPr sz="1400">
              <a:latin typeface="Helvetica Neue"/>
              <a:ea typeface="Helvetica Neue"/>
              <a:cs typeface="Helvetica Neue"/>
              <a:sym typeface="Helvetica Neue"/>
            </a:endParaRPr>
          </a:p>
        </p:txBody>
      </p:sp>
      <p:sp>
        <p:nvSpPr>
          <p:cNvPr id="72" name="Google Shape;72;p3"/>
          <p:cNvSpPr txBox="1"/>
          <p:nvPr>
            <p:ph idx="1" type="body"/>
          </p:nvPr>
        </p:nvSpPr>
        <p:spPr>
          <a:xfrm>
            <a:off x="180300" y="1482075"/>
            <a:ext cx="3591600" cy="157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200"/>
              <a:buNone/>
            </a:pPr>
            <a:r>
              <a:rPr lang="en"/>
              <a:t>Climate change can make it easier for invasive species to adapt and spread to new areas. Both climate change and invasive species can cause the loss of native biodiversity. Losing these native species and having more invasive species can make the environment more vulnerable to changes, which in turn makes it more vulnerable to invasive species.</a:t>
            </a:r>
            <a:endParaRPr b="0" sz="1200">
              <a:solidFill>
                <a:srgbClr val="0C1637"/>
              </a:solidFill>
              <a:latin typeface="Helvetica Neue"/>
              <a:ea typeface="Helvetica Neue"/>
              <a:cs typeface="Helvetica Neue"/>
              <a:sym typeface="Helvetica Neue"/>
            </a:endParaRPr>
          </a:p>
        </p:txBody>
      </p:sp>
      <p:sp>
        <p:nvSpPr>
          <p:cNvPr id="73" name="Google Shape;73;p3"/>
          <p:cNvSpPr txBox="1"/>
          <p:nvPr>
            <p:ph idx="1" type="body"/>
          </p:nvPr>
        </p:nvSpPr>
        <p:spPr>
          <a:xfrm>
            <a:off x="4004325" y="1482075"/>
            <a:ext cx="3591600" cy="157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200"/>
              <a:buNone/>
            </a:pPr>
            <a:r>
              <a:rPr lang="en"/>
              <a:t>Overall, the cycle that climate change and invasive species can create makes it harder to take care of our environment and protect the plants and animals that live in it.</a:t>
            </a:r>
            <a:endParaRPr/>
          </a:p>
        </p:txBody>
      </p:sp>
      <p:sp>
        <p:nvSpPr>
          <p:cNvPr id="74" name="Google Shape;74;p3"/>
          <p:cNvSpPr txBox="1"/>
          <p:nvPr/>
        </p:nvSpPr>
        <p:spPr>
          <a:xfrm>
            <a:off x="1957850" y="4547413"/>
            <a:ext cx="4029900" cy="437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C1637"/>
                </a:solidFill>
                <a:latin typeface="Helvetica Neue"/>
                <a:ea typeface="Helvetica Neue"/>
                <a:cs typeface="Helvetica Neue"/>
                <a:sym typeface="Helvetica Neue"/>
              </a:rPr>
              <a:t>THE CLIMATE CHANGE EFFECT</a:t>
            </a:r>
            <a:endParaRPr b="1" i="0" sz="1400" u="none" cap="none" strike="noStrike">
              <a:solidFill>
                <a:srgbClr val="0C1637"/>
              </a:solidFill>
              <a:latin typeface="Helvetica Neue"/>
              <a:ea typeface="Helvetica Neue"/>
              <a:cs typeface="Helvetica Neue"/>
              <a:sym typeface="Helvetica Neue"/>
            </a:endParaRPr>
          </a:p>
        </p:txBody>
      </p:sp>
      <p:sp>
        <p:nvSpPr>
          <p:cNvPr id="75" name="Google Shape;75;p3"/>
          <p:cNvSpPr txBox="1"/>
          <p:nvPr/>
        </p:nvSpPr>
        <p:spPr>
          <a:xfrm>
            <a:off x="2921628" y="3367988"/>
            <a:ext cx="1753500" cy="79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C1637"/>
                </a:solidFill>
                <a:latin typeface="Helvetica Neue"/>
                <a:ea typeface="Helvetica Neue"/>
                <a:cs typeface="Helvetica Neue"/>
                <a:sym typeface="Helvetica Neue"/>
              </a:rPr>
              <a:t>Invasive species modify and make ecosystems vulnerable</a:t>
            </a:r>
            <a:endParaRPr b="0" i="0" sz="1200" u="none" cap="none" strike="noStrike">
              <a:solidFill>
                <a:srgbClr val="0C1637"/>
              </a:solidFill>
              <a:latin typeface="Helvetica Neue"/>
              <a:ea typeface="Helvetica Neue"/>
              <a:cs typeface="Helvetica Neue"/>
              <a:sym typeface="Helvetica Neue"/>
            </a:endParaRPr>
          </a:p>
        </p:txBody>
      </p:sp>
      <p:sp>
        <p:nvSpPr>
          <p:cNvPr id="76" name="Google Shape;76;p3"/>
          <p:cNvSpPr txBox="1"/>
          <p:nvPr/>
        </p:nvSpPr>
        <p:spPr>
          <a:xfrm>
            <a:off x="6202950" y="3949688"/>
            <a:ext cx="1376400" cy="79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C1637"/>
                </a:solidFill>
                <a:latin typeface="Helvetica Neue"/>
                <a:ea typeface="Helvetica Neue"/>
                <a:cs typeface="Helvetica Neue"/>
                <a:sym typeface="Helvetica Neue"/>
              </a:rPr>
              <a:t>Climate change can modify abiotic factors</a:t>
            </a:r>
            <a:endParaRPr b="0" i="0" sz="1200" u="none" cap="none" strike="noStrike">
              <a:solidFill>
                <a:srgbClr val="0C1637"/>
              </a:solidFill>
              <a:latin typeface="Helvetica Neue"/>
              <a:ea typeface="Helvetica Neue"/>
              <a:cs typeface="Helvetica Neue"/>
              <a:sym typeface="Helvetica Neue"/>
            </a:endParaRPr>
          </a:p>
        </p:txBody>
      </p:sp>
      <p:sp>
        <p:nvSpPr>
          <p:cNvPr id="77" name="Google Shape;77;p3"/>
          <p:cNvSpPr txBox="1"/>
          <p:nvPr/>
        </p:nvSpPr>
        <p:spPr>
          <a:xfrm>
            <a:off x="4998813" y="5279250"/>
            <a:ext cx="1838400" cy="79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C1637"/>
                </a:solidFill>
                <a:latin typeface="Helvetica Neue"/>
                <a:ea typeface="Helvetica Neue"/>
                <a:cs typeface="Helvetica Neue"/>
                <a:sym typeface="Helvetica Neue"/>
              </a:rPr>
              <a:t>Abiotic changes can influence how invasive species behave</a:t>
            </a:r>
            <a:endParaRPr b="0" i="0" sz="1200" u="none" cap="none" strike="noStrike">
              <a:solidFill>
                <a:srgbClr val="0C1637"/>
              </a:solidFill>
              <a:latin typeface="Helvetica Neue"/>
              <a:ea typeface="Helvetica Neue"/>
              <a:cs typeface="Helvetica Neue"/>
              <a:sym typeface="Helvetica Neue"/>
            </a:endParaRPr>
          </a:p>
        </p:txBody>
      </p:sp>
      <p:sp>
        <p:nvSpPr>
          <p:cNvPr id="78" name="Google Shape;78;p3"/>
          <p:cNvSpPr txBox="1"/>
          <p:nvPr/>
        </p:nvSpPr>
        <p:spPr>
          <a:xfrm>
            <a:off x="2120875" y="5240113"/>
            <a:ext cx="2052300" cy="87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C1637"/>
                </a:solidFill>
                <a:latin typeface="Helvetica Neue"/>
                <a:ea typeface="Helvetica Neue"/>
                <a:cs typeface="Helvetica Neue"/>
                <a:sym typeface="Helvetica Neue"/>
              </a:rPr>
              <a:t>Abiotic changes can can create suitable habitat conditions that attract more invasive species </a:t>
            </a:r>
            <a:endParaRPr b="0" i="0" sz="1200" u="none" cap="none" strike="noStrike">
              <a:solidFill>
                <a:srgbClr val="0C1637"/>
              </a:solidFill>
              <a:latin typeface="Helvetica Neue"/>
              <a:ea typeface="Helvetica Neue"/>
              <a:cs typeface="Helvetica Neue"/>
              <a:sym typeface="Helvetica Neue"/>
            </a:endParaRPr>
          </a:p>
        </p:txBody>
      </p:sp>
      <p:sp>
        <p:nvSpPr>
          <p:cNvPr id="79" name="Google Shape;79;p3"/>
          <p:cNvSpPr txBox="1"/>
          <p:nvPr/>
        </p:nvSpPr>
        <p:spPr>
          <a:xfrm>
            <a:off x="209250" y="4291813"/>
            <a:ext cx="1479000" cy="94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C1637"/>
                </a:solidFill>
                <a:latin typeface="Helvetica Neue"/>
                <a:ea typeface="Helvetica Neue"/>
                <a:cs typeface="Helvetica Neue"/>
                <a:sym typeface="Helvetica Neue"/>
              </a:rPr>
              <a:t>Ecosystems can become even more vulnerable from these effects</a:t>
            </a:r>
            <a:endParaRPr b="0" i="0" sz="1200" u="none" cap="none" strike="noStrike">
              <a:solidFill>
                <a:srgbClr val="0C1637"/>
              </a:solidFill>
              <a:latin typeface="Helvetica Neue"/>
              <a:ea typeface="Helvetica Neue"/>
              <a:cs typeface="Helvetica Neue"/>
              <a:sym typeface="Helvetica Neue"/>
            </a:endParaRPr>
          </a:p>
        </p:txBody>
      </p:sp>
      <p:sp>
        <p:nvSpPr>
          <p:cNvPr id="80" name="Google Shape;80;p3"/>
          <p:cNvSpPr txBox="1"/>
          <p:nvPr/>
        </p:nvSpPr>
        <p:spPr>
          <a:xfrm>
            <a:off x="179625" y="6843000"/>
            <a:ext cx="3697500" cy="43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Helvetica Neue"/>
                <a:ea typeface="Helvetica Neue"/>
                <a:cs typeface="Helvetica Neue"/>
                <a:sym typeface="Helvetica Neue"/>
              </a:rPr>
              <a:t>The impacts of changed feeding behaviours</a:t>
            </a:r>
            <a:endParaRPr b="0" i="0" sz="1400" u="none" cap="none" strike="noStrike">
              <a:solidFill>
                <a:srgbClr val="FFFFFF"/>
              </a:solidFill>
              <a:latin typeface="Helvetica Neue"/>
              <a:ea typeface="Helvetica Neue"/>
              <a:cs typeface="Helvetica Neue"/>
              <a:sym typeface="Helvetica Neue"/>
            </a:endParaRPr>
          </a:p>
        </p:txBody>
      </p:sp>
      <p:sp>
        <p:nvSpPr>
          <p:cNvPr id="81" name="Google Shape;81;p3"/>
          <p:cNvSpPr txBox="1"/>
          <p:nvPr>
            <p:ph idx="1" type="body"/>
          </p:nvPr>
        </p:nvSpPr>
        <p:spPr>
          <a:xfrm>
            <a:off x="179625" y="7451950"/>
            <a:ext cx="3583500" cy="21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200"/>
              <a:buNone/>
            </a:pPr>
            <a:r>
              <a:rPr lang="en"/>
              <a:t>When the goby settles and invades habitats with high conductivity they will eat more zebra mussels. This is a problem as zebra mussels are also invasive species that accumulate many harmful toxins in their tissues. When the goby preys on zebra mussels, these toxins are passed on to the goby. Animals that eat goby will also consume these toxins. The concentration of toxins therefore increases up the food chain, causing health issues and mortality. This is called biomagnification.</a:t>
            </a:r>
            <a:endParaRPr/>
          </a:p>
        </p:txBody>
      </p:sp>
      <p:pic>
        <p:nvPicPr>
          <p:cNvPr descr="A light brown zebra mussel in sand covered in dark, zig-zag stripes." id="82" name="Google Shape;82;p3" title="Zebra mussel in sand"/>
          <p:cNvPicPr preferRelativeResize="0"/>
          <p:nvPr/>
        </p:nvPicPr>
        <p:blipFill rotWithShape="1">
          <a:blip r:embed="rId3">
            <a:alphaModFix/>
          </a:blip>
          <a:srcRect b="0" l="-79" r="0" t="0"/>
          <a:stretch/>
        </p:blipFill>
        <p:spPr>
          <a:xfrm>
            <a:off x="3996975" y="7544750"/>
            <a:ext cx="3606300" cy="2100300"/>
          </a:xfrm>
          <a:prstGeom prst="roundRect">
            <a:avLst>
              <a:gd fmla="val 7287" name="adj"/>
            </a:avLst>
          </a:prstGeom>
          <a:noFill/>
          <a:ln>
            <a:noFill/>
          </a:ln>
        </p:spPr>
      </p:pic>
      <p:sp>
        <p:nvSpPr>
          <p:cNvPr id="83" name="Google Shape;83;p3"/>
          <p:cNvSpPr txBox="1"/>
          <p:nvPr>
            <p:ph idx="12" type="sldNum"/>
          </p:nvPr>
        </p:nvSpPr>
        <p:spPr>
          <a:xfrm>
            <a:off x="7400225" y="968637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coreProperties>
</file>