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147477733" r:id="rId3"/>
    <p:sldId id="2147477738" r:id="rId4"/>
    <p:sldId id="2147477739" r:id="rId5"/>
    <p:sldId id="2147477740" r:id="rId6"/>
    <p:sldId id="2147477743" r:id="rId7"/>
    <p:sldId id="2147477737" r:id="rId8"/>
    <p:sldId id="2147477742" r:id="rId9"/>
    <p:sldId id="2147477736" r:id="rId10"/>
    <p:sldId id="214747772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A5B6"/>
    <a:srgbClr val="92C794"/>
    <a:srgbClr val="F3F5ED"/>
    <a:srgbClr val="568488"/>
    <a:srgbClr val="FDF3F4"/>
    <a:srgbClr val="639A90"/>
    <a:srgbClr val="EFF6F7"/>
    <a:srgbClr val="328480"/>
    <a:srgbClr val="D44F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07FAC-81A9-4880-857E-9B6150E67B16}" v="24" dt="2026-05-08T11:38:06.207"/>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188" y="164"/>
      </p:cViewPr>
      <p:guideLst>
        <p:guide orient="horz" pos="236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2EF1F221DB4AA7FE/Data%20RDKB/Data%20Domestik%20Updated%20-%20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0436953807741"/>
          <c:y val="0.15233585858585857"/>
          <c:w val="0.78199126092384519"/>
          <c:h val="0.55727777777777787"/>
        </c:manualLayout>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7EF7-4165-964F-1B04ED8329F9}"/>
              </c:ext>
            </c:extLst>
          </c:dPt>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Sheet9!$A$281:$A$285</c:f>
              <c:strCache>
                <c:ptCount val="5"/>
                <c:pt idx="0">
                  <c:v>Q1-25</c:v>
                </c:pt>
                <c:pt idx="1">
                  <c:v>Q2-25</c:v>
                </c:pt>
                <c:pt idx="2">
                  <c:v>Q3-25</c:v>
                </c:pt>
                <c:pt idx="3">
                  <c:v>Q4-25</c:v>
                </c:pt>
                <c:pt idx="4">
                  <c:v>Q1-26</c:v>
                </c:pt>
              </c:strCache>
            </c:strRef>
          </c:cat>
          <c:val>
            <c:numRef>
              <c:f>Sheet9!$C$281:$C$285</c:f>
              <c:numCache>
                <c:formatCode>General</c:formatCode>
                <c:ptCount val="5"/>
                <c:pt idx="0">
                  <c:v>2.2917854499999999</c:v>
                </c:pt>
                <c:pt idx="1">
                  <c:v>1.95560972</c:v>
                </c:pt>
                <c:pt idx="2">
                  <c:v>2.3658155299999999</c:v>
                </c:pt>
                <c:pt idx="3">
                  <c:v>2.0376396699999999</c:v>
                </c:pt>
                <c:pt idx="4">
                  <c:v>2.1481033200000001</c:v>
                </c:pt>
              </c:numCache>
            </c:numRef>
          </c:val>
          <c:extLst>
            <c:ext xmlns:c16="http://schemas.microsoft.com/office/drawing/2014/chart" uri="{C3380CC4-5D6E-409C-BE32-E72D297353CC}">
              <c16:uniqueId val="{00000002-7EF7-4165-964F-1B04ED8329F9}"/>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Sheet9!$A$280:$A$284</c:f>
              <c:strCache>
                <c:ptCount val="5"/>
                <c:pt idx="0">
                  <c:v>Q4-24</c:v>
                </c:pt>
                <c:pt idx="1">
                  <c:v>Q1-25</c:v>
                </c:pt>
                <c:pt idx="2">
                  <c:v>Q2-25</c:v>
                </c:pt>
                <c:pt idx="3">
                  <c:v>Q3-25</c:v>
                </c:pt>
                <c:pt idx="4">
                  <c:v>Q4-25</c:v>
                </c:pt>
              </c:strCache>
            </c:strRef>
          </c:cat>
          <c:val>
            <c:numRef>
              <c:f>Sheet9!$L$280:$L$284</c:f>
              <c:numCache>
                <c:formatCode>General</c:formatCode>
                <c:ptCount val="5"/>
                <c:pt idx="0">
                  <c:v>3.0302455899999998</c:v>
                </c:pt>
                <c:pt idx="1">
                  <c:v>2.91447045</c:v>
                </c:pt>
                <c:pt idx="2">
                  <c:v>1.60860691</c:v>
                </c:pt>
                <c:pt idx="3">
                  <c:v>2.6885438000000002</c:v>
                </c:pt>
                <c:pt idx="4">
                  <c:v>1.0062339600000001</c:v>
                </c:pt>
              </c:numCache>
            </c:numRef>
          </c:val>
          <c:extLst>
            <c:ext xmlns:c16="http://schemas.microsoft.com/office/drawing/2014/chart" uri="{C3380CC4-5D6E-409C-BE32-E72D297353CC}">
              <c16:uniqueId val="{00000000-DFBC-4D89-A216-6FF8EA822483}"/>
            </c:ext>
          </c:extLst>
        </c:ser>
        <c:dLbls>
          <c:dLblPos val="outEnd"/>
          <c:showLegendKey val="0"/>
          <c:showVal val="1"/>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6B03-4A3C-A590-49E3C5D971F2}"/>
              </c:ext>
            </c:extLst>
          </c:dPt>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Sheet9!$A$281:$A$285</c:f>
              <c:strCache>
                <c:ptCount val="5"/>
                <c:pt idx="0">
                  <c:v>Q1-25</c:v>
                </c:pt>
                <c:pt idx="1">
                  <c:v>Q2-25</c:v>
                </c:pt>
                <c:pt idx="2">
                  <c:v>Q3-25</c:v>
                </c:pt>
                <c:pt idx="3">
                  <c:v>Q4-25</c:v>
                </c:pt>
                <c:pt idx="4">
                  <c:v>Q1-26</c:v>
                </c:pt>
              </c:strCache>
            </c:strRef>
          </c:cat>
          <c:val>
            <c:numRef>
              <c:f>Sheet9!$R$281:$R$285</c:f>
              <c:numCache>
                <c:formatCode>General</c:formatCode>
                <c:ptCount val="5"/>
                <c:pt idx="0">
                  <c:v>3.68</c:v>
                </c:pt>
                <c:pt idx="1">
                  <c:v>4.46</c:v>
                </c:pt>
                <c:pt idx="2">
                  <c:v>4.82</c:v>
                </c:pt>
                <c:pt idx="3">
                  <c:v>5.03</c:v>
                </c:pt>
                <c:pt idx="4">
                  <c:v>2.82</c:v>
                </c:pt>
              </c:numCache>
            </c:numRef>
          </c:val>
          <c:extLst>
            <c:ext xmlns:c16="http://schemas.microsoft.com/office/drawing/2014/chart" uri="{C3380CC4-5D6E-409C-BE32-E72D297353CC}">
              <c16:uniqueId val="{00000002-6B03-4A3C-A590-49E3C5D971F2}"/>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Sheet9!$A$280:$A$284</c:f>
              <c:strCache>
                <c:ptCount val="5"/>
                <c:pt idx="0">
                  <c:v>Q4-24</c:v>
                </c:pt>
                <c:pt idx="1">
                  <c:v>Q1-25</c:v>
                </c:pt>
                <c:pt idx="2">
                  <c:v>Q2-25</c:v>
                </c:pt>
                <c:pt idx="3">
                  <c:v>Q3-25</c:v>
                </c:pt>
                <c:pt idx="4">
                  <c:v>Q4-25</c:v>
                </c:pt>
              </c:strCache>
            </c:strRef>
          </c:cat>
          <c:val>
            <c:numRef>
              <c:f>Sheet9!$S$280:$S$284</c:f>
              <c:numCache>
                <c:formatCode>General</c:formatCode>
                <c:ptCount val="5"/>
                <c:pt idx="0">
                  <c:v>3.2003063100000002</c:v>
                </c:pt>
                <c:pt idx="1">
                  <c:v>2.4538221899999999</c:v>
                </c:pt>
                <c:pt idx="2">
                  <c:v>4.6533416000000001</c:v>
                </c:pt>
                <c:pt idx="3">
                  <c:v>3.8329950400000001</c:v>
                </c:pt>
                <c:pt idx="4">
                  <c:v>3.4207116599999998</c:v>
                </c:pt>
              </c:numCache>
            </c:numRef>
          </c:val>
          <c:extLst>
            <c:ext xmlns:c16="http://schemas.microsoft.com/office/drawing/2014/chart" uri="{C3380CC4-5D6E-409C-BE32-E72D297353CC}">
              <c16:uniqueId val="{00000000-EAD0-4110-BE0E-D61570D10E0C}"/>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Sheet9!$A$280:$A$284</c:f>
              <c:strCache>
                <c:ptCount val="5"/>
                <c:pt idx="0">
                  <c:v>Q4-24</c:v>
                </c:pt>
                <c:pt idx="1">
                  <c:v>Q1-25</c:v>
                </c:pt>
                <c:pt idx="2">
                  <c:v>Q2-25</c:v>
                </c:pt>
                <c:pt idx="3">
                  <c:v>Q3-25</c:v>
                </c:pt>
                <c:pt idx="4">
                  <c:v>Q4-25</c:v>
                </c:pt>
              </c:strCache>
            </c:strRef>
          </c:cat>
          <c:val>
            <c:numRef>
              <c:f>Sheet9!$T$280:$T$284</c:f>
              <c:numCache>
                <c:formatCode>General</c:formatCode>
                <c:ptCount val="5"/>
                <c:pt idx="0">
                  <c:v>2.6382961100000002</c:v>
                </c:pt>
                <c:pt idx="1">
                  <c:v>5.8374741600000002</c:v>
                </c:pt>
                <c:pt idx="2">
                  <c:v>6.3814140899999998</c:v>
                </c:pt>
                <c:pt idx="3">
                  <c:v>3.2569044800000002</c:v>
                </c:pt>
                <c:pt idx="4">
                  <c:v>2.0580507099999998</c:v>
                </c:pt>
              </c:numCache>
            </c:numRef>
          </c:val>
          <c:extLst>
            <c:ext xmlns:c16="http://schemas.microsoft.com/office/drawing/2014/chart" uri="{C3380CC4-5D6E-409C-BE32-E72D297353CC}">
              <c16:uniqueId val="{00000000-9BD1-4652-BB81-2DF4617A0950}"/>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Sheet9!$A$280:$A$284</c:f>
              <c:strCache>
                <c:ptCount val="5"/>
                <c:pt idx="0">
                  <c:v>Q4-24</c:v>
                </c:pt>
                <c:pt idx="1">
                  <c:v>Q1-25</c:v>
                </c:pt>
                <c:pt idx="2">
                  <c:v>Q2-25</c:v>
                </c:pt>
                <c:pt idx="3">
                  <c:v>Q3-25</c:v>
                </c:pt>
                <c:pt idx="4">
                  <c:v>Q4-25</c:v>
                </c:pt>
              </c:strCache>
            </c:strRef>
          </c:cat>
          <c:val>
            <c:numRef>
              <c:f>Sheet9!$U$280:$U$284</c:f>
              <c:numCache>
                <c:formatCode>General</c:formatCode>
                <c:ptCount val="5"/>
                <c:pt idx="0">
                  <c:v>0.79461172999999996</c:v>
                </c:pt>
                <c:pt idx="1">
                  <c:v>0.85605268000000001</c:v>
                </c:pt>
                <c:pt idx="2">
                  <c:v>0.71570866</c:v>
                </c:pt>
                <c:pt idx="3">
                  <c:v>2.0558510299999999</c:v>
                </c:pt>
                <c:pt idx="4">
                  <c:v>0.82872559000000001</c:v>
                </c:pt>
              </c:numCache>
            </c:numRef>
          </c:val>
          <c:extLst>
            <c:ext xmlns:c16="http://schemas.microsoft.com/office/drawing/2014/chart" uri="{C3380CC4-5D6E-409C-BE32-E72D297353CC}">
              <c16:uniqueId val="{00000000-ABA7-47DF-B3F4-4AEF88D1FC38}"/>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Sheet9!$A$280:$A$284</c:f>
              <c:strCache>
                <c:ptCount val="5"/>
                <c:pt idx="0">
                  <c:v>Q4-24</c:v>
                </c:pt>
                <c:pt idx="1">
                  <c:v>Q1-25</c:v>
                </c:pt>
                <c:pt idx="2">
                  <c:v>Q2-25</c:v>
                </c:pt>
                <c:pt idx="3">
                  <c:v>Q3-25</c:v>
                </c:pt>
                <c:pt idx="4">
                  <c:v>Q4-25</c:v>
                </c:pt>
              </c:strCache>
            </c:strRef>
          </c:cat>
          <c:val>
            <c:numRef>
              <c:f>Sheet9!$V$280:$V$284</c:f>
              <c:numCache>
                <c:formatCode>General</c:formatCode>
                <c:ptCount val="5"/>
                <c:pt idx="0">
                  <c:v>3.5800197800000002</c:v>
                </c:pt>
                <c:pt idx="1">
                  <c:v>3.1489268199999998</c:v>
                </c:pt>
                <c:pt idx="2">
                  <c:v>2.3598184199999999</c:v>
                </c:pt>
                <c:pt idx="3">
                  <c:v>1.82364536</c:v>
                </c:pt>
                <c:pt idx="4">
                  <c:v>1.84333144</c:v>
                </c:pt>
              </c:numCache>
            </c:numRef>
          </c:val>
          <c:extLst>
            <c:ext xmlns:c16="http://schemas.microsoft.com/office/drawing/2014/chart" uri="{C3380CC4-5D6E-409C-BE32-E72D297353CC}">
              <c16:uniqueId val="{00000000-4394-4897-85AF-536384FF3EC5}"/>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Sheet9!$A$280:$A$284</c:f>
              <c:strCache>
                <c:ptCount val="5"/>
                <c:pt idx="0">
                  <c:v>Q4-24</c:v>
                </c:pt>
                <c:pt idx="1">
                  <c:v>Q1-25</c:v>
                </c:pt>
                <c:pt idx="2">
                  <c:v>Q2-25</c:v>
                </c:pt>
                <c:pt idx="3">
                  <c:v>Q3-25</c:v>
                </c:pt>
                <c:pt idx="4">
                  <c:v>Q4-25</c:v>
                </c:pt>
              </c:strCache>
            </c:strRef>
          </c:cat>
          <c:val>
            <c:numRef>
              <c:f>Sheet9!$M$280:$M$284</c:f>
              <c:numCache>
                <c:formatCode>General</c:formatCode>
                <c:ptCount val="5"/>
                <c:pt idx="0">
                  <c:v>5.2090712000000003</c:v>
                </c:pt>
                <c:pt idx="1">
                  <c:v>1.3093853499999999</c:v>
                </c:pt>
                <c:pt idx="2">
                  <c:v>1.03852692</c:v>
                </c:pt>
                <c:pt idx="3">
                  <c:v>0.75002464000000002</c:v>
                </c:pt>
                <c:pt idx="4">
                  <c:v>0.95134384999999999</c:v>
                </c:pt>
              </c:numCache>
            </c:numRef>
          </c:val>
          <c:extLst>
            <c:ext xmlns:c16="http://schemas.microsoft.com/office/drawing/2014/chart" uri="{C3380CC4-5D6E-409C-BE32-E72D297353CC}">
              <c16:uniqueId val="{00000000-C340-4B15-8EC5-39164387921B}"/>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EED4-45BC-9928-9F09004A3B1D}"/>
              </c:ext>
            </c:extLst>
          </c:dPt>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Sheet9!$A$281:$A$285</c:f>
              <c:strCache>
                <c:ptCount val="5"/>
                <c:pt idx="0">
                  <c:v>Q1-25</c:v>
                </c:pt>
                <c:pt idx="1">
                  <c:v>Q2-25</c:v>
                </c:pt>
                <c:pt idx="2">
                  <c:v>Q3-25</c:v>
                </c:pt>
                <c:pt idx="3">
                  <c:v>Q4-25</c:v>
                </c:pt>
                <c:pt idx="4">
                  <c:v>Q1-26</c:v>
                </c:pt>
              </c:strCache>
            </c:strRef>
          </c:cat>
          <c:val>
            <c:numRef>
              <c:f>Sheet9!$N$281:$N$285</c:f>
              <c:numCache>
                <c:formatCode>General</c:formatCode>
                <c:ptCount val="5"/>
                <c:pt idx="0">
                  <c:v>-2.6400050000000001E-2</c:v>
                </c:pt>
                <c:pt idx="1">
                  <c:v>0.58076899999999998</c:v>
                </c:pt>
                <c:pt idx="2">
                  <c:v>1.83231023</c:v>
                </c:pt>
                <c:pt idx="3">
                  <c:v>1.5788943799999999</c:v>
                </c:pt>
                <c:pt idx="4">
                  <c:v>3.6286849000000001</c:v>
                </c:pt>
              </c:numCache>
            </c:numRef>
          </c:val>
          <c:extLst>
            <c:ext xmlns:c16="http://schemas.microsoft.com/office/drawing/2014/chart" uri="{C3380CC4-5D6E-409C-BE32-E72D297353CC}">
              <c16:uniqueId val="{00000002-EED4-45BC-9928-9F09004A3B1D}"/>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Sheet9!$A$280:$A$284</c:f>
              <c:strCache>
                <c:ptCount val="5"/>
                <c:pt idx="0">
                  <c:v>Q4-24</c:v>
                </c:pt>
                <c:pt idx="1">
                  <c:v>Q1-25</c:v>
                </c:pt>
                <c:pt idx="2">
                  <c:v>Q2-25</c:v>
                </c:pt>
                <c:pt idx="3">
                  <c:v>Q3-25</c:v>
                </c:pt>
                <c:pt idx="4">
                  <c:v>Q4-25</c:v>
                </c:pt>
              </c:strCache>
            </c:strRef>
          </c:cat>
          <c:val>
            <c:numRef>
              <c:f>Sheet9!$O$280:$O$284</c:f>
              <c:numCache>
                <c:formatCode>General</c:formatCode>
                <c:ptCount val="5"/>
                <c:pt idx="0">
                  <c:v>1.10092035</c:v>
                </c:pt>
                <c:pt idx="1">
                  <c:v>1.38478531</c:v>
                </c:pt>
                <c:pt idx="2">
                  <c:v>1.87927512</c:v>
                </c:pt>
                <c:pt idx="3">
                  <c:v>1.9933658400000001</c:v>
                </c:pt>
                <c:pt idx="4">
                  <c:v>2.63804287</c:v>
                </c:pt>
              </c:numCache>
            </c:numRef>
          </c:val>
          <c:extLst>
            <c:ext xmlns:c16="http://schemas.microsoft.com/office/drawing/2014/chart" uri="{C3380CC4-5D6E-409C-BE32-E72D297353CC}">
              <c16:uniqueId val="{00000000-D175-4427-86BF-B2B985627805}"/>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EB9B-4ACD-A01F-FAA2F942FE4D}"/>
              </c:ext>
            </c:extLst>
          </c:dPt>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Sheet9!$A$281:$A$285</c:f>
              <c:strCache>
                <c:ptCount val="5"/>
                <c:pt idx="0">
                  <c:v>Q1-25</c:v>
                </c:pt>
                <c:pt idx="1">
                  <c:v>Q2-25</c:v>
                </c:pt>
                <c:pt idx="2">
                  <c:v>Q3-25</c:v>
                </c:pt>
                <c:pt idx="3">
                  <c:v>Q4-25</c:v>
                </c:pt>
                <c:pt idx="4">
                  <c:v>Q1-26</c:v>
                </c:pt>
              </c:strCache>
            </c:strRef>
          </c:cat>
          <c:val>
            <c:numRef>
              <c:f>Sheet9!$P$281:$P$285</c:f>
              <c:numCache>
                <c:formatCode>General</c:formatCode>
                <c:ptCount val="5"/>
                <c:pt idx="0">
                  <c:v>0.56311937999999995</c:v>
                </c:pt>
                <c:pt idx="1">
                  <c:v>-5.5999479999999997E-2</c:v>
                </c:pt>
                <c:pt idx="2">
                  <c:v>-5.230622E-2</c:v>
                </c:pt>
                <c:pt idx="3">
                  <c:v>1.78639305</c:v>
                </c:pt>
                <c:pt idx="4">
                  <c:v>5.174666E-2</c:v>
                </c:pt>
              </c:numCache>
            </c:numRef>
          </c:val>
          <c:extLst>
            <c:ext xmlns:c16="http://schemas.microsoft.com/office/drawing/2014/chart" uri="{C3380CC4-5D6E-409C-BE32-E72D297353CC}">
              <c16:uniqueId val="{00000002-EB9B-4ACD-A01F-FAA2F942FE4D}"/>
            </c:ext>
          </c:extLst>
        </c:ser>
        <c:dLbls>
          <c:dLblPos val="outEnd"/>
          <c:showLegendKey val="0"/>
          <c:showVal val="1"/>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09F7-40A2-9840-CA5EF7C35B42}"/>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Sheet9!$A$281:$A$285</c:f>
              <c:strCache>
                <c:ptCount val="5"/>
                <c:pt idx="0">
                  <c:v>Q1-25</c:v>
                </c:pt>
                <c:pt idx="1">
                  <c:v>Q2-25</c:v>
                </c:pt>
                <c:pt idx="2">
                  <c:v>Q3-25</c:v>
                </c:pt>
                <c:pt idx="3">
                  <c:v>Q4-25</c:v>
                </c:pt>
                <c:pt idx="4">
                  <c:v>Q1-26</c:v>
                </c:pt>
              </c:strCache>
            </c:strRef>
          </c:cat>
          <c:val>
            <c:numRef>
              <c:f>Sheet9!$D$281:$D$285</c:f>
              <c:numCache>
                <c:formatCode>General</c:formatCode>
                <c:ptCount val="5"/>
                <c:pt idx="0">
                  <c:v>5.4</c:v>
                </c:pt>
                <c:pt idx="1">
                  <c:v>5.2</c:v>
                </c:pt>
                <c:pt idx="2">
                  <c:v>4.8</c:v>
                </c:pt>
                <c:pt idx="3">
                  <c:v>4.5</c:v>
                </c:pt>
                <c:pt idx="4">
                  <c:v>5</c:v>
                </c:pt>
              </c:numCache>
            </c:numRef>
          </c:val>
          <c:extLst>
            <c:ext xmlns:c16="http://schemas.microsoft.com/office/drawing/2014/chart" uri="{C3380CC4-5D6E-409C-BE32-E72D297353CC}">
              <c16:uniqueId val="{00000002-09F7-40A2-9840-CA5EF7C35B42}"/>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B58F-423C-B17B-4BEB614AF19C}"/>
              </c:ext>
            </c:extLst>
          </c:dPt>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Sheet9!$A$281:$A$285</c:f>
              <c:strCache>
                <c:ptCount val="5"/>
                <c:pt idx="0">
                  <c:v>Q1-25</c:v>
                </c:pt>
                <c:pt idx="1">
                  <c:v>Q2-25</c:v>
                </c:pt>
                <c:pt idx="2">
                  <c:v>Q3-25</c:v>
                </c:pt>
                <c:pt idx="3">
                  <c:v>Q4-25</c:v>
                </c:pt>
                <c:pt idx="4">
                  <c:v>Q1-26</c:v>
                </c:pt>
              </c:strCache>
            </c:strRef>
          </c:cat>
          <c:val>
            <c:numRef>
              <c:f>Sheet9!$Q$281:$Q$285</c:f>
              <c:numCache>
                <c:formatCode>General</c:formatCode>
                <c:ptCount val="5"/>
                <c:pt idx="0">
                  <c:v>4.8687777399999996</c:v>
                </c:pt>
                <c:pt idx="1">
                  <c:v>5.1224297099999996</c:v>
                </c:pt>
                <c:pt idx="2">
                  <c:v>5.03927777</c:v>
                </c:pt>
                <c:pt idx="3">
                  <c:v>5.3884571799999996</c:v>
                </c:pt>
                <c:pt idx="4">
                  <c:v>5.6084534699999997</c:v>
                </c:pt>
              </c:numCache>
            </c:numRef>
          </c:val>
          <c:extLst>
            <c:ext xmlns:c16="http://schemas.microsoft.com/office/drawing/2014/chart" uri="{C3380CC4-5D6E-409C-BE32-E72D297353CC}">
              <c16:uniqueId val="{00000002-B58F-423C-B17B-4BEB614AF19C}"/>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04069117108942"/>
          <c:y val="4.012773672156876E-2"/>
          <c:w val="0.82545140555874508"/>
          <c:h val="0.83693231211926145"/>
        </c:manualLayout>
      </c:layout>
      <c:areaChart>
        <c:grouping val="stacked"/>
        <c:varyColors val="0"/>
        <c:ser>
          <c:idx val="6"/>
          <c:order val="6"/>
          <c:tx>
            <c:strRef>
              <c:f>Sheet7!$AA$2</c:f>
              <c:strCache>
                <c:ptCount val="1"/>
                <c:pt idx="0">
                  <c:v>high income sesuai pola historis</c:v>
                </c:pt>
              </c:strCache>
            </c:strRef>
          </c:tx>
          <c:spPr>
            <a:solidFill>
              <a:schemeClr val="bg1"/>
            </a:solidFill>
            <a:ln>
              <a:noFill/>
            </a:ln>
            <a:effectLst/>
          </c:spPr>
          <c:cat>
            <c:numRef>
              <c:f>Sheet7!$T$3:$T$25</c:f>
              <c:numCache>
                <c:formatCode>yyyy</c:formatCode>
                <c:ptCount val="23"/>
                <c:pt idx="0">
                  <c:v>45261</c:v>
                </c:pt>
                <c:pt idx="1">
                  <c:v>45627</c:v>
                </c:pt>
                <c:pt idx="2">
                  <c:v>45992</c:v>
                </c:pt>
                <c:pt idx="3">
                  <c:v>46357</c:v>
                </c:pt>
                <c:pt idx="4">
                  <c:v>46722</c:v>
                </c:pt>
                <c:pt idx="5">
                  <c:v>47088</c:v>
                </c:pt>
                <c:pt idx="6">
                  <c:v>47453</c:v>
                </c:pt>
                <c:pt idx="7">
                  <c:v>47818</c:v>
                </c:pt>
                <c:pt idx="8">
                  <c:v>48183</c:v>
                </c:pt>
                <c:pt idx="9">
                  <c:v>48549</c:v>
                </c:pt>
                <c:pt idx="10">
                  <c:v>48914</c:v>
                </c:pt>
                <c:pt idx="11">
                  <c:v>49279</c:v>
                </c:pt>
                <c:pt idx="12">
                  <c:v>49644</c:v>
                </c:pt>
                <c:pt idx="13">
                  <c:v>50010</c:v>
                </c:pt>
                <c:pt idx="14">
                  <c:v>50375</c:v>
                </c:pt>
                <c:pt idx="15">
                  <c:v>50740</c:v>
                </c:pt>
                <c:pt idx="16">
                  <c:v>51105</c:v>
                </c:pt>
                <c:pt idx="17">
                  <c:v>51471</c:v>
                </c:pt>
                <c:pt idx="18">
                  <c:v>51836</c:v>
                </c:pt>
                <c:pt idx="19">
                  <c:v>52201</c:v>
                </c:pt>
                <c:pt idx="20">
                  <c:v>52566</c:v>
                </c:pt>
                <c:pt idx="21">
                  <c:v>52932</c:v>
                </c:pt>
                <c:pt idx="22">
                  <c:v>53297</c:v>
                </c:pt>
              </c:numCache>
            </c:numRef>
          </c:cat>
          <c:val>
            <c:numRef>
              <c:f>Sheet7!$AA$3:$AA$25</c:f>
              <c:numCache>
                <c:formatCode>_(* #,##0_);_(* \(#,##0\);_(* "-"_);_(@_)</c:formatCode>
                <c:ptCount val="23"/>
                <c:pt idx="0">
                  <c:v>14122.92</c:v>
                </c:pt>
                <c:pt idx="1">
                  <c:v>14405.3784</c:v>
                </c:pt>
                <c:pt idx="2">
                  <c:v>14693.485967999999</c:v>
                </c:pt>
                <c:pt idx="3">
                  <c:v>14987.355687359999</c:v>
                </c:pt>
                <c:pt idx="4">
                  <c:v>15287.102801107199</c:v>
                </c:pt>
                <c:pt idx="5">
                  <c:v>15592.844857129343</c:v>
                </c:pt>
                <c:pt idx="6">
                  <c:v>15904.70175427193</c:v>
                </c:pt>
                <c:pt idx="7">
                  <c:v>16222.795789357368</c:v>
                </c:pt>
                <c:pt idx="8">
                  <c:v>16547.251705144514</c:v>
                </c:pt>
                <c:pt idx="9">
                  <c:v>16878.196739247403</c:v>
                </c:pt>
                <c:pt idx="10">
                  <c:v>17215.760674032354</c:v>
                </c:pt>
                <c:pt idx="11">
                  <c:v>17560.075887513001</c:v>
                </c:pt>
                <c:pt idx="12">
                  <c:v>17911.277405263263</c:v>
                </c:pt>
                <c:pt idx="13">
                  <c:v>18269.50295336853</c:v>
                </c:pt>
                <c:pt idx="14">
                  <c:v>18634.893012435899</c:v>
                </c:pt>
                <c:pt idx="15">
                  <c:v>19007.590872684617</c:v>
                </c:pt>
                <c:pt idx="16">
                  <c:v>19387.742690138311</c:v>
                </c:pt>
                <c:pt idx="17">
                  <c:v>19775.497543941077</c:v>
                </c:pt>
                <c:pt idx="18">
                  <c:v>20171.0074948199</c:v>
                </c:pt>
                <c:pt idx="19">
                  <c:v>20574.427644716299</c:v>
                </c:pt>
                <c:pt idx="20">
                  <c:v>20985.916197610626</c:v>
                </c:pt>
                <c:pt idx="21">
                  <c:v>21405.634521562839</c:v>
                </c:pt>
                <c:pt idx="22">
                  <c:v>21833.747211994098</c:v>
                </c:pt>
              </c:numCache>
            </c:numRef>
          </c:val>
          <c:extLst>
            <c:ext xmlns:c16="http://schemas.microsoft.com/office/drawing/2014/chart" uri="{C3380CC4-5D6E-409C-BE32-E72D297353CC}">
              <c16:uniqueId val="{00000000-90BC-4AF7-B441-F6E8D131BCF7}"/>
            </c:ext>
          </c:extLst>
        </c:ser>
        <c:ser>
          <c:idx val="7"/>
          <c:order val="7"/>
          <c:tx>
            <c:strRef>
              <c:f>Sheet7!$AB$2</c:f>
              <c:strCache>
                <c:ptCount val="1"/>
              </c:strCache>
            </c:strRef>
          </c:tx>
          <c:spPr>
            <a:solidFill>
              <a:schemeClr val="accent3">
                <a:lumMod val="40000"/>
                <a:lumOff val="60000"/>
              </a:schemeClr>
            </a:solidFill>
            <a:ln>
              <a:noFill/>
            </a:ln>
            <a:effectLst/>
          </c:spPr>
          <c:cat>
            <c:numRef>
              <c:f>Sheet7!$T$3:$T$25</c:f>
              <c:numCache>
                <c:formatCode>yyyy</c:formatCode>
                <c:ptCount val="23"/>
                <c:pt idx="0">
                  <c:v>45261</c:v>
                </c:pt>
                <c:pt idx="1">
                  <c:v>45627</c:v>
                </c:pt>
                <c:pt idx="2">
                  <c:v>45992</c:v>
                </c:pt>
                <c:pt idx="3">
                  <c:v>46357</c:v>
                </c:pt>
                <c:pt idx="4">
                  <c:v>46722</c:v>
                </c:pt>
                <c:pt idx="5">
                  <c:v>47088</c:v>
                </c:pt>
                <c:pt idx="6">
                  <c:v>47453</c:v>
                </c:pt>
                <c:pt idx="7">
                  <c:v>47818</c:v>
                </c:pt>
                <c:pt idx="8">
                  <c:v>48183</c:v>
                </c:pt>
                <c:pt idx="9">
                  <c:v>48549</c:v>
                </c:pt>
                <c:pt idx="10">
                  <c:v>48914</c:v>
                </c:pt>
                <c:pt idx="11">
                  <c:v>49279</c:v>
                </c:pt>
                <c:pt idx="12">
                  <c:v>49644</c:v>
                </c:pt>
                <c:pt idx="13">
                  <c:v>50010</c:v>
                </c:pt>
                <c:pt idx="14">
                  <c:v>50375</c:v>
                </c:pt>
                <c:pt idx="15">
                  <c:v>50740</c:v>
                </c:pt>
                <c:pt idx="16">
                  <c:v>51105</c:v>
                </c:pt>
                <c:pt idx="17">
                  <c:v>51471</c:v>
                </c:pt>
                <c:pt idx="18">
                  <c:v>51836</c:v>
                </c:pt>
                <c:pt idx="19">
                  <c:v>52201</c:v>
                </c:pt>
                <c:pt idx="20">
                  <c:v>52566</c:v>
                </c:pt>
                <c:pt idx="21">
                  <c:v>52932</c:v>
                </c:pt>
                <c:pt idx="22">
                  <c:v>53297</c:v>
                </c:pt>
              </c:numCache>
            </c:numRef>
          </c:cat>
          <c:val>
            <c:numRef>
              <c:f>Sheet7!$AB$3:$AB$25</c:f>
              <c:numCache>
                <c:formatCode>General</c:formatCode>
                <c:ptCount val="23"/>
                <c:pt idx="0">
                  <c:v>25000</c:v>
                </c:pt>
                <c:pt idx="1">
                  <c:v>25000</c:v>
                </c:pt>
                <c:pt idx="2">
                  <c:v>25000</c:v>
                </c:pt>
                <c:pt idx="3">
                  <c:v>25000</c:v>
                </c:pt>
                <c:pt idx="4">
                  <c:v>25000</c:v>
                </c:pt>
                <c:pt idx="5">
                  <c:v>25000</c:v>
                </c:pt>
                <c:pt idx="6">
                  <c:v>25000</c:v>
                </c:pt>
                <c:pt idx="7">
                  <c:v>25000</c:v>
                </c:pt>
                <c:pt idx="8">
                  <c:v>25000</c:v>
                </c:pt>
                <c:pt idx="9">
                  <c:v>25000</c:v>
                </c:pt>
                <c:pt idx="10">
                  <c:v>25000</c:v>
                </c:pt>
                <c:pt idx="11">
                  <c:v>25000</c:v>
                </c:pt>
                <c:pt idx="12">
                  <c:v>25000</c:v>
                </c:pt>
                <c:pt idx="13">
                  <c:v>25000</c:v>
                </c:pt>
                <c:pt idx="14">
                  <c:v>25000</c:v>
                </c:pt>
                <c:pt idx="15">
                  <c:v>25000</c:v>
                </c:pt>
                <c:pt idx="16">
                  <c:v>25000</c:v>
                </c:pt>
                <c:pt idx="17">
                  <c:v>25000</c:v>
                </c:pt>
                <c:pt idx="18">
                  <c:v>25000</c:v>
                </c:pt>
                <c:pt idx="19">
                  <c:v>25000</c:v>
                </c:pt>
                <c:pt idx="20">
                  <c:v>25000</c:v>
                </c:pt>
                <c:pt idx="21">
                  <c:v>25000</c:v>
                </c:pt>
                <c:pt idx="22">
                  <c:v>25000</c:v>
                </c:pt>
              </c:numCache>
            </c:numRef>
          </c:val>
          <c:extLst>
            <c:ext xmlns:c16="http://schemas.microsoft.com/office/drawing/2014/chart" uri="{C3380CC4-5D6E-409C-BE32-E72D297353CC}">
              <c16:uniqueId val="{00000001-90BC-4AF7-B441-F6E8D131BCF7}"/>
            </c:ext>
          </c:extLst>
        </c:ser>
        <c:dLbls>
          <c:showLegendKey val="0"/>
          <c:showVal val="0"/>
          <c:showCatName val="0"/>
          <c:showSerName val="0"/>
          <c:showPercent val="0"/>
          <c:showBubbleSize val="0"/>
        </c:dLbls>
        <c:axId val="1191501488"/>
        <c:axId val="1191512528"/>
      </c:areaChart>
      <c:lineChart>
        <c:grouping val="standard"/>
        <c:varyColors val="0"/>
        <c:ser>
          <c:idx val="0"/>
          <c:order val="0"/>
          <c:tx>
            <c:strRef>
              <c:f>Sheet7!$U$2</c:f>
              <c:strCache>
                <c:ptCount val="1"/>
                <c:pt idx="0">
                  <c:v>4,00%</c:v>
                </c:pt>
              </c:strCache>
            </c:strRef>
          </c:tx>
          <c:spPr>
            <a:ln w="28575" cap="rnd">
              <a:solidFill>
                <a:schemeClr val="accent1"/>
              </a:solidFill>
              <a:round/>
            </a:ln>
            <a:effectLst/>
          </c:spPr>
          <c:marker>
            <c:symbol val="none"/>
          </c:marker>
          <c:cat>
            <c:numRef>
              <c:f>Sheet7!$T$3:$T$25</c:f>
              <c:numCache>
                <c:formatCode>yyyy</c:formatCode>
                <c:ptCount val="23"/>
                <c:pt idx="0">
                  <c:v>45261</c:v>
                </c:pt>
                <c:pt idx="1">
                  <c:v>45627</c:v>
                </c:pt>
                <c:pt idx="2">
                  <c:v>45992</c:v>
                </c:pt>
                <c:pt idx="3">
                  <c:v>46357</c:v>
                </c:pt>
                <c:pt idx="4">
                  <c:v>46722</c:v>
                </c:pt>
                <c:pt idx="5">
                  <c:v>47088</c:v>
                </c:pt>
                <c:pt idx="6">
                  <c:v>47453</c:v>
                </c:pt>
                <c:pt idx="7">
                  <c:v>47818</c:v>
                </c:pt>
                <c:pt idx="8">
                  <c:v>48183</c:v>
                </c:pt>
                <c:pt idx="9">
                  <c:v>48549</c:v>
                </c:pt>
                <c:pt idx="10">
                  <c:v>48914</c:v>
                </c:pt>
                <c:pt idx="11">
                  <c:v>49279</c:v>
                </c:pt>
                <c:pt idx="12">
                  <c:v>49644</c:v>
                </c:pt>
                <c:pt idx="13">
                  <c:v>50010</c:v>
                </c:pt>
                <c:pt idx="14">
                  <c:v>50375</c:v>
                </c:pt>
                <c:pt idx="15">
                  <c:v>50740</c:v>
                </c:pt>
                <c:pt idx="16">
                  <c:v>51105</c:v>
                </c:pt>
                <c:pt idx="17">
                  <c:v>51471</c:v>
                </c:pt>
                <c:pt idx="18">
                  <c:v>51836</c:v>
                </c:pt>
                <c:pt idx="19">
                  <c:v>52201</c:v>
                </c:pt>
                <c:pt idx="20">
                  <c:v>52566</c:v>
                </c:pt>
                <c:pt idx="21">
                  <c:v>52932</c:v>
                </c:pt>
                <c:pt idx="22">
                  <c:v>53297</c:v>
                </c:pt>
              </c:numCache>
            </c:numRef>
          </c:cat>
          <c:val>
            <c:numRef>
              <c:f>Sheet7!$U$3:$U$25</c:f>
              <c:numCache>
                <c:formatCode>_(* #,##0_);_(* \(#,##0\);_(* "-"_);_(@_)</c:formatCode>
                <c:ptCount val="23"/>
                <c:pt idx="0">
                  <c:v>4742.1986602285824</c:v>
                </c:pt>
                <c:pt idx="1">
                  <c:v>4887.2686241267129</c:v>
                </c:pt>
                <c:pt idx="2">
                  <c:v>5037.964498068377</c:v>
                </c:pt>
                <c:pt idx="3">
                  <c:v>5194.5836112504276</c:v>
                </c:pt>
                <c:pt idx="4">
                  <c:v>5357.4345640885149</c:v>
                </c:pt>
                <c:pt idx="5">
                  <c:v>5526.8129909913741</c:v>
                </c:pt>
                <c:pt idx="6">
                  <c:v>5703.0343526488568</c:v>
                </c:pt>
                <c:pt idx="7">
                  <c:v>5886.4234267104157</c:v>
                </c:pt>
                <c:pt idx="8">
                  <c:v>6077.3472734659463</c:v>
                </c:pt>
                <c:pt idx="9">
                  <c:v>6276.1858488983789</c:v>
                </c:pt>
                <c:pt idx="10">
                  <c:v>6483.3194781623433</c:v>
                </c:pt>
                <c:pt idx="11">
                  <c:v>6699.1430303896032</c:v>
                </c:pt>
                <c:pt idx="12">
                  <c:v>6924.0595667429507</c:v>
                </c:pt>
                <c:pt idx="13">
                  <c:v>7158.4915368819284</c:v>
                </c:pt>
                <c:pt idx="14">
                  <c:v>7402.8937889437711</c:v>
                </c:pt>
                <c:pt idx="15">
                  <c:v>7657.7291087285612</c:v>
                </c:pt>
                <c:pt idx="16">
                  <c:v>7923.4672762744094</c:v>
                </c:pt>
                <c:pt idx="17">
                  <c:v>8200.6048605065607</c:v>
                </c:pt>
                <c:pt idx="18">
                  <c:v>8489.6425980681724</c:v>
                </c:pt>
                <c:pt idx="19">
                  <c:v>8791.0946268641528</c:v>
                </c:pt>
                <c:pt idx="20">
                  <c:v>9105.4936859793361</c:v>
                </c:pt>
                <c:pt idx="21">
                  <c:v>9433.3883321817702</c:v>
                </c:pt>
                <c:pt idx="22">
                  <c:v>9775.3609551817972</c:v>
                </c:pt>
              </c:numCache>
            </c:numRef>
          </c:val>
          <c:smooth val="0"/>
          <c:extLst>
            <c:ext xmlns:c16="http://schemas.microsoft.com/office/drawing/2014/chart" uri="{C3380CC4-5D6E-409C-BE32-E72D297353CC}">
              <c16:uniqueId val="{00000002-90BC-4AF7-B441-F6E8D131BCF7}"/>
            </c:ext>
          </c:extLst>
        </c:ser>
        <c:ser>
          <c:idx val="1"/>
          <c:order val="1"/>
          <c:tx>
            <c:strRef>
              <c:f>Sheet7!$V$2</c:f>
              <c:strCache>
                <c:ptCount val="1"/>
                <c:pt idx="0">
                  <c:v>5,00%</c:v>
                </c:pt>
              </c:strCache>
            </c:strRef>
          </c:tx>
          <c:spPr>
            <a:ln w="28575" cap="rnd">
              <a:solidFill>
                <a:schemeClr val="accent2"/>
              </a:solidFill>
              <a:round/>
            </a:ln>
            <a:effectLst/>
          </c:spPr>
          <c:marker>
            <c:symbol val="none"/>
          </c:marker>
          <c:cat>
            <c:numRef>
              <c:f>Sheet7!$T$3:$T$25</c:f>
              <c:numCache>
                <c:formatCode>yyyy</c:formatCode>
                <c:ptCount val="23"/>
                <c:pt idx="0">
                  <c:v>45261</c:v>
                </c:pt>
                <c:pt idx="1">
                  <c:v>45627</c:v>
                </c:pt>
                <c:pt idx="2">
                  <c:v>45992</c:v>
                </c:pt>
                <c:pt idx="3">
                  <c:v>46357</c:v>
                </c:pt>
                <c:pt idx="4">
                  <c:v>46722</c:v>
                </c:pt>
                <c:pt idx="5">
                  <c:v>47088</c:v>
                </c:pt>
                <c:pt idx="6">
                  <c:v>47453</c:v>
                </c:pt>
                <c:pt idx="7">
                  <c:v>47818</c:v>
                </c:pt>
                <c:pt idx="8">
                  <c:v>48183</c:v>
                </c:pt>
                <c:pt idx="9">
                  <c:v>48549</c:v>
                </c:pt>
                <c:pt idx="10">
                  <c:v>48914</c:v>
                </c:pt>
                <c:pt idx="11">
                  <c:v>49279</c:v>
                </c:pt>
                <c:pt idx="12">
                  <c:v>49644</c:v>
                </c:pt>
                <c:pt idx="13">
                  <c:v>50010</c:v>
                </c:pt>
                <c:pt idx="14">
                  <c:v>50375</c:v>
                </c:pt>
                <c:pt idx="15">
                  <c:v>50740</c:v>
                </c:pt>
                <c:pt idx="16">
                  <c:v>51105</c:v>
                </c:pt>
                <c:pt idx="17">
                  <c:v>51471</c:v>
                </c:pt>
                <c:pt idx="18">
                  <c:v>51836</c:v>
                </c:pt>
                <c:pt idx="19">
                  <c:v>52201</c:v>
                </c:pt>
                <c:pt idx="20">
                  <c:v>52566</c:v>
                </c:pt>
                <c:pt idx="21">
                  <c:v>52932</c:v>
                </c:pt>
                <c:pt idx="22">
                  <c:v>53297</c:v>
                </c:pt>
              </c:numCache>
            </c:numRef>
          </c:cat>
          <c:val>
            <c:numRef>
              <c:f>Sheet7!$V$3:$V$25</c:f>
              <c:numCache>
                <c:formatCode>_(* #,##0_);_(* \(#,##0\);_(* "-"_);_(@_)</c:formatCode>
                <c:ptCount val="23"/>
                <c:pt idx="0">
                  <c:v>4742.1986602285824</c:v>
                </c:pt>
                <c:pt idx="1">
                  <c:v>4934.2615916663926</c:v>
                </c:pt>
                <c:pt idx="2">
                  <c:v>5135.3142188613028</c:v>
                </c:pt>
                <c:pt idx="3">
                  <c:v>5345.8727925987278</c:v>
                </c:pt>
                <c:pt idx="4">
                  <c:v>5566.4807860324718</c:v>
                </c:pt>
                <c:pt idx="5">
                  <c:v>5797.6843731464623</c:v>
                </c:pt>
                <c:pt idx="6">
                  <c:v>6040.0668626664701</c:v>
                </c:pt>
                <c:pt idx="7">
                  <c:v>6294.2388217629968</c:v>
                </c:pt>
                <c:pt idx="8">
                  <c:v>6560.874520960363</c:v>
                </c:pt>
                <c:pt idx="9">
                  <c:v>6840.6824921634852</c:v>
                </c:pt>
                <c:pt idx="10">
                  <c:v>7134.3928628933936</c:v>
                </c:pt>
                <c:pt idx="11">
                  <c:v>7442.7735881588897</c:v>
                </c:pt>
                <c:pt idx="12">
                  <c:v>7766.6245753715421</c:v>
                </c:pt>
                <c:pt idx="13">
                  <c:v>8106.7913023573801</c:v>
                </c:pt>
                <c:pt idx="14">
                  <c:v>8464.1812622177349</c:v>
                </c:pt>
                <c:pt idx="15">
                  <c:v>8839.7380516128396</c:v>
                </c:pt>
                <c:pt idx="16">
                  <c:v>9234.4412997792861</c:v>
                </c:pt>
                <c:pt idx="17">
                  <c:v>9649.3309592600563</c:v>
                </c:pt>
                <c:pt idx="18">
                  <c:v>10085.482573853109</c:v>
                </c:pt>
                <c:pt idx="19">
                  <c:v>10544.019257782318</c:v>
                </c:pt>
                <c:pt idx="20">
                  <c:v>11026.119448388983</c:v>
                </c:pt>
                <c:pt idx="21">
                  <c:v>11533.015296528687</c:v>
                </c:pt>
                <c:pt idx="22">
                  <c:v>12066.016577340652</c:v>
                </c:pt>
              </c:numCache>
            </c:numRef>
          </c:val>
          <c:smooth val="0"/>
          <c:extLst>
            <c:ext xmlns:c16="http://schemas.microsoft.com/office/drawing/2014/chart" uri="{C3380CC4-5D6E-409C-BE32-E72D297353CC}">
              <c16:uniqueId val="{00000003-90BC-4AF7-B441-F6E8D131BCF7}"/>
            </c:ext>
          </c:extLst>
        </c:ser>
        <c:ser>
          <c:idx val="2"/>
          <c:order val="2"/>
          <c:tx>
            <c:strRef>
              <c:f>Sheet7!$W$2</c:f>
              <c:strCache>
                <c:ptCount val="1"/>
                <c:pt idx="0">
                  <c:v>5,50%</c:v>
                </c:pt>
              </c:strCache>
            </c:strRef>
          </c:tx>
          <c:spPr>
            <a:ln w="28575" cap="rnd">
              <a:solidFill>
                <a:schemeClr val="accent3"/>
              </a:solidFill>
              <a:round/>
            </a:ln>
            <a:effectLst/>
          </c:spPr>
          <c:marker>
            <c:symbol val="none"/>
          </c:marker>
          <c:cat>
            <c:numRef>
              <c:f>Sheet7!$T$3:$T$25</c:f>
              <c:numCache>
                <c:formatCode>yyyy</c:formatCode>
                <c:ptCount val="23"/>
                <c:pt idx="0">
                  <c:v>45261</c:v>
                </c:pt>
                <c:pt idx="1">
                  <c:v>45627</c:v>
                </c:pt>
                <c:pt idx="2">
                  <c:v>45992</c:v>
                </c:pt>
                <c:pt idx="3">
                  <c:v>46357</c:v>
                </c:pt>
                <c:pt idx="4">
                  <c:v>46722</c:v>
                </c:pt>
                <c:pt idx="5">
                  <c:v>47088</c:v>
                </c:pt>
                <c:pt idx="6">
                  <c:v>47453</c:v>
                </c:pt>
                <c:pt idx="7">
                  <c:v>47818</c:v>
                </c:pt>
                <c:pt idx="8">
                  <c:v>48183</c:v>
                </c:pt>
                <c:pt idx="9">
                  <c:v>48549</c:v>
                </c:pt>
                <c:pt idx="10">
                  <c:v>48914</c:v>
                </c:pt>
                <c:pt idx="11">
                  <c:v>49279</c:v>
                </c:pt>
                <c:pt idx="12">
                  <c:v>49644</c:v>
                </c:pt>
                <c:pt idx="13">
                  <c:v>50010</c:v>
                </c:pt>
                <c:pt idx="14">
                  <c:v>50375</c:v>
                </c:pt>
                <c:pt idx="15">
                  <c:v>50740</c:v>
                </c:pt>
                <c:pt idx="16">
                  <c:v>51105</c:v>
                </c:pt>
                <c:pt idx="17">
                  <c:v>51471</c:v>
                </c:pt>
                <c:pt idx="18">
                  <c:v>51836</c:v>
                </c:pt>
                <c:pt idx="19">
                  <c:v>52201</c:v>
                </c:pt>
                <c:pt idx="20">
                  <c:v>52566</c:v>
                </c:pt>
                <c:pt idx="21">
                  <c:v>52932</c:v>
                </c:pt>
                <c:pt idx="22">
                  <c:v>53297</c:v>
                </c:pt>
              </c:numCache>
            </c:numRef>
          </c:cat>
          <c:val>
            <c:numRef>
              <c:f>Sheet7!$W$3:$W$25</c:f>
              <c:numCache>
                <c:formatCode>_(* #,##0_);_(* \(#,##0\);_(* "-"_);_(@_)</c:formatCode>
                <c:ptCount val="23"/>
                <c:pt idx="0">
                  <c:v>4742.1986602285824</c:v>
                </c:pt>
                <c:pt idx="1">
                  <c:v>4957.7580754362325</c:v>
                </c:pt>
                <c:pt idx="2">
                  <c:v>5184.3384203610904</c:v>
                </c:pt>
                <c:pt idx="3">
                  <c:v>5422.6066459831291</c:v>
                </c:pt>
                <c:pt idx="4">
                  <c:v>5673.2687429352591</c:v>
                </c:pt>
                <c:pt idx="5">
                  <c:v>5937.0454201692128</c:v>
                </c:pt>
                <c:pt idx="6">
                  <c:v>6214.7077368778891</c:v>
                </c:pt>
                <c:pt idx="7">
                  <c:v>6507.0679404200273</c:v>
                </c:pt>
                <c:pt idx="8">
                  <c:v>6815.0181423252816</c:v>
                </c:pt>
                <c:pt idx="9">
                  <c:v>7139.5013218931281</c:v>
                </c:pt>
                <c:pt idx="10">
                  <c:v>7481.4990682229318</c:v>
                </c:pt>
                <c:pt idx="11">
                  <c:v>7842.0494044133593</c:v>
                </c:pt>
                <c:pt idx="12">
                  <c:v>8222.2417059850541</c:v>
                </c:pt>
                <c:pt idx="13">
                  <c:v>8623.2321918159632</c:v>
                </c:pt>
                <c:pt idx="14">
                  <c:v>9046.2628635708079</c:v>
                </c:pt>
                <c:pt idx="15">
                  <c:v>9492.6354807286425</c:v>
                </c:pt>
                <c:pt idx="16">
                  <c:v>9963.712646666243</c:v>
                </c:pt>
                <c:pt idx="17">
                  <c:v>10460.945318773252</c:v>
                </c:pt>
                <c:pt idx="18">
                  <c:v>10985.847687311647</c:v>
                </c:pt>
                <c:pt idx="19">
                  <c:v>11540.011488223658</c:v>
                </c:pt>
                <c:pt idx="20">
                  <c:v>12125.116058577089</c:v>
                </c:pt>
                <c:pt idx="21">
                  <c:v>12742.928311527825</c:v>
                </c:pt>
                <c:pt idx="22">
                  <c:v>13395.331015956821</c:v>
                </c:pt>
              </c:numCache>
            </c:numRef>
          </c:val>
          <c:smooth val="0"/>
          <c:extLst>
            <c:ext xmlns:c16="http://schemas.microsoft.com/office/drawing/2014/chart" uri="{C3380CC4-5D6E-409C-BE32-E72D297353CC}">
              <c16:uniqueId val="{00000004-90BC-4AF7-B441-F6E8D131BCF7}"/>
            </c:ext>
          </c:extLst>
        </c:ser>
        <c:ser>
          <c:idx val="3"/>
          <c:order val="3"/>
          <c:tx>
            <c:strRef>
              <c:f>Sheet7!$X$2</c:f>
              <c:strCache>
                <c:ptCount val="1"/>
                <c:pt idx="0">
                  <c:v>6,00%</c:v>
                </c:pt>
              </c:strCache>
            </c:strRef>
          </c:tx>
          <c:spPr>
            <a:ln w="28575" cap="rnd">
              <a:solidFill>
                <a:schemeClr val="accent4"/>
              </a:solidFill>
              <a:round/>
            </a:ln>
            <a:effectLst/>
          </c:spPr>
          <c:marker>
            <c:symbol val="none"/>
          </c:marker>
          <c:cat>
            <c:numRef>
              <c:f>Sheet7!$T$3:$T$25</c:f>
              <c:numCache>
                <c:formatCode>yyyy</c:formatCode>
                <c:ptCount val="23"/>
                <c:pt idx="0">
                  <c:v>45261</c:v>
                </c:pt>
                <c:pt idx="1">
                  <c:v>45627</c:v>
                </c:pt>
                <c:pt idx="2">
                  <c:v>45992</c:v>
                </c:pt>
                <c:pt idx="3">
                  <c:v>46357</c:v>
                </c:pt>
                <c:pt idx="4">
                  <c:v>46722</c:v>
                </c:pt>
                <c:pt idx="5">
                  <c:v>47088</c:v>
                </c:pt>
                <c:pt idx="6">
                  <c:v>47453</c:v>
                </c:pt>
                <c:pt idx="7">
                  <c:v>47818</c:v>
                </c:pt>
                <c:pt idx="8">
                  <c:v>48183</c:v>
                </c:pt>
                <c:pt idx="9">
                  <c:v>48549</c:v>
                </c:pt>
                <c:pt idx="10">
                  <c:v>48914</c:v>
                </c:pt>
                <c:pt idx="11">
                  <c:v>49279</c:v>
                </c:pt>
                <c:pt idx="12">
                  <c:v>49644</c:v>
                </c:pt>
                <c:pt idx="13">
                  <c:v>50010</c:v>
                </c:pt>
                <c:pt idx="14">
                  <c:v>50375</c:v>
                </c:pt>
                <c:pt idx="15">
                  <c:v>50740</c:v>
                </c:pt>
                <c:pt idx="16">
                  <c:v>51105</c:v>
                </c:pt>
                <c:pt idx="17">
                  <c:v>51471</c:v>
                </c:pt>
                <c:pt idx="18">
                  <c:v>51836</c:v>
                </c:pt>
                <c:pt idx="19">
                  <c:v>52201</c:v>
                </c:pt>
                <c:pt idx="20">
                  <c:v>52566</c:v>
                </c:pt>
                <c:pt idx="21">
                  <c:v>52932</c:v>
                </c:pt>
                <c:pt idx="22">
                  <c:v>53297</c:v>
                </c:pt>
              </c:numCache>
            </c:numRef>
          </c:cat>
          <c:val>
            <c:numRef>
              <c:f>Sheet7!$X$3:$X$25</c:f>
              <c:numCache>
                <c:formatCode>_(* #,##0_);_(* \(#,##0\);_(* "-"_);_(@_)</c:formatCode>
                <c:ptCount val="23"/>
                <c:pt idx="0">
                  <c:v>4742.1986602285824</c:v>
                </c:pt>
                <c:pt idx="1">
                  <c:v>4981.2545592060724</c:v>
                </c:pt>
                <c:pt idx="2">
                  <c:v>5233.59551592976</c:v>
                </c:pt>
                <c:pt idx="3">
                  <c:v>5500.0712924736144</c:v>
                </c:pt>
                <c:pt idx="4">
                  <c:v>5781.5858541646212</c:v>
                </c:pt>
                <c:pt idx="5">
                  <c:v>6079.0735735449598</c:v>
                </c:pt>
                <c:pt idx="6">
                  <c:v>6393.5364195353732</c:v>
                </c:pt>
                <c:pt idx="7">
                  <c:v>6726.0358943357678</c:v>
                </c:pt>
                <c:pt idx="8">
                  <c:v>7077.7344023675978</c:v>
                </c:pt>
                <c:pt idx="9">
                  <c:v>7449.8671633059266</c:v>
                </c:pt>
                <c:pt idx="10">
                  <c:v>7843.7308434255765</c:v>
                </c:pt>
                <c:pt idx="11">
                  <c:v>8260.7035296080503</c:v>
                </c:pt>
                <c:pt idx="12">
                  <c:v>8702.2410101426594</c:v>
                </c:pt>
                <c:pt idx="13">
                  <c:v>9169.894801637096</c:v>
                </c:pt>
                <c:pt idx="14">
                  <c:v>9665.3343496254965</c:v>
                </c:pt>
                <c:pt idx="15">
                  <c:v>10190.321561972478</c:v>
                </c:pt>
                <c:pt idx="16">
                  <c:v>10746.713823085054</c:v>
                </c:pt>
                <c:pt idx="17">
                  <c:v>11336.495701692835</c:v>
                </c:pt>
                <c:pt idx="18">
                  <c:v>11961.754224999298</c:v>
                </c:pt>
                <c:pt idx="19">
                  <c:v>12624.69655109519</c:v>
                </c:pt>
                <c:pt idx="20">
                  <c:v>13327.663433779459</c:v>
                </c:pt>
                <c:pt idx="21">
                  <c:v>14073.13190123001</c:v>
                </c:pt>
                <c:pt idx="22">
                  <c:v>14863.749377752967</c:v>
                </c:pt>
              </c:numCache>
            </c:numRef>
          </c:val>
          <c:smooth val="0"/>
          <c:extLst>
            <c:ext xmlns:c16="http://schemas.microsoft.com/office/drawing/2014/chart" uri="{C3380CC4-5D6E-409C-BE32-E72D297353CC}">
              <c16:uniqueId val="{00000005-90BC-4AF7-B441-F6E8D131BCF7}"/>
            </c:ext>
          </c:extLst>
        </c:ser>
        <c:ser>
          <c:idx val="4"/>
          <c:order val="4"/>
          <c:tx>
            <c:strRef>
              <c:f>Sheet7!$Y$2</c:f>
              <c:strCache>
                <c:ptCount val="1"/>
                <c:pt idx="0">
                  <c:v>7,88%</c:v>
                </c:pt>
              </c:strCache>
            </c:strRef>
          </c:tx>
          <c:spPr>
            <a:ln w="28575" cap="rnd">
              <a:solidFill>
                <a:schemeClr val="accent5"/>
              </a:solidFill>
              <a:round/>
            </a:ln>
            <a:effectLst/>
          </c:spPr>
          <c:marker>
            <c:symbol val="none"/>
          </c:marker>
          <c:cat>
            <c:numRef>
              <c:f>Sheet7!$T$3:$T$25</c:f>
              <c:numCache>
                <c:formatCode>yyyy</c:formatCode>
                <c:ptCount val="23"/>
                <c:pt idx="0">
                  <c:v>45261</c:v>
                </c:pt>
                <c:pt idx="1">
                  <c:v>45627</c:v>
                </c:pt>
                <c:pt idx="2">
                  <c:v>45992</c:v>
                </c:pt>
                <c:pt idx="3">
                  <c:v>46357</c:v>
                </c:pt>
                <c:pt idx="4">
                  <c:v>46722</c:v>
                </c:pt>
                <c:pt idx="5">
                  <c:v>47088</c:v>
                </c:pt>
                <c:pt idx="6">
                  <c:v>47453</c:v>
                </c:pt>
                <c:pt idx="7">
                  <c:v>47818</c:v>
                </c:pt>
                <c:pt idx="8">
                  <c:v>48183</c:v>
                </c:pt>
                <c:pt idx="9">
                  <c:v>48549</c:v>
                </c:pt>
                <c:pt idx="10">
                  <c:v>48914</c:v>
                </c:pt>
                <c:pt idx="11">
                  <c:v>49279</c:v>
                </c:pt>
                <c:pt idx="12">
                  <c:v>49644</c:v>
                </c:pt>
                <c:pt idx="13">
                  <c:v>50010</c:v>
                </c:pt>
                <c:pt idx="14">
                  <c:v>50375</c:v>
                </c:pt>
                <c:pt idx="15">
                  <c:v>50740</c:v>
                </c:pt>
                <c:pt idx="16">
                  <c:v>51105</c:v>
                </c:pt>
                <c:pt idx="17">
                  <c:v>51471</c:v>
                </c:pt>
                <c:pt idx="18">
                  <c:v>51836</c:v>
                </c:pt>
                <c:pt idx="19">
                  <c:v>52201</c:v>
                </c:pt>
                <c:pt idx="20">
                  <c:v>52566</c:v>
                </c:pt>
                <c:pt idx="21">
                  <c:v>52932</c:v>
                </c:pt>
                <c:pt idx="22">
                  <c:v>53297</c:v>
                </c:pt>
              </c:numCache>
            </c:numRef>
          </c:cat>
          <c:val>
            <c:numRef>
              <c:f>Sheet7!$Y$3:$Y$25</c:f>
              <c:numCache>
                <c:formatCode>_(* #,##0_);_(* \(#,##0\);_(* "-"_);_(@_)</c:formatCode>
                <c:ptCount val="23"/>
                <c:pt idx="0">
                  <c:v>4742.1986602285824</c:v>
                </c:pt>
                <c:pt idx="1">
                  <c:v>5069.6013381806715</c:v>
                </c:pt>
                <c:pt idx="2">
                  <c:v>5420.8863177115745</c:v>
                </c:pt>
                <c:pt idx="3">
                  <c:v>5797.9375929904145</c:v>
                </c:pt>
                <c:pt idx="4">
                  <c:v>6202.792729792669</c:v>
                </c:pt>
                <c:pt idx="5">
                  <c:v>6637.6257541060704</c:v>
                </c:pt>
                <c:pt idx="6">
                  <c:v>7104.7954428777448</c:v>
                </c:pt>
                <c:pt idx="7">
                  <c:v>7606.847124106378</c:v>
                </c:pt>
                <c:pt idx="8">
                  <c:v>8146.5708988421356</c:v>
                </c:pt>
                <c:pt idx="9">
                  <c:v>8726.9840388356097</c:v>
                </c:pt>
                <c:pt idx="10">
                  <c:v>9351.3305281384419</c:v>
                </c:pt>
                <c:pt idx="11">
                  <c:v>10023.117777890475</c:v>
                </c:pt>
                <c:pt idx="12">
                  <c:v>10746.127206208104</c:v>
                </c:pt>
                <c:pt idx="13">
                  <c:v>11524.452337861008</c:v>
                </c:pt>
                <c:pt idx="14">
                  <c:v>12362.545335871921</c:v>
                </c:pt>
                <c:pt idx="15">
                  <c:v>13265.205319386705</c:v>
                </c:pt>
                <c:pt idx="16">
                  <c:v>14237.601866017516</c:v>
                </c:pt>
                <c:pt idx="17">
                  <c:v>15285.338488484596</c:v>
                </c:pt>
                <c:pt idx="18">
                  <c:v>16414.444132092696</c:v>
                </c:pt>
                <c:pt idx="19">
                  <c:v>17631.421422025356</c:v>
                </c:pt>
                <c:pt idx="20">
                  <c:v>18943.292587903616</c:v>
                </c:pt>
                <c:pt idx="21">
                  <c:v>20357.633008295077</c:v>
                </c:pt>
                <c:pt idx="22">
                  <c:v>21882.65277955222</c:v>
                </c:pt>
              </c:numCache>
            </c:numRef>
          </c:val>
          <c:smooth val="0"/>
          <c:extLst>
            <c:ext xmlns:c16="http://schemas.microsoft.com/office/drawing/2014/chart" uri="{C3380CC4-5D6E-409C-BE32-E72D297353CC}">
              <c16:uniqueId val="{00000006-90BC-4AF7-B441-F6E8D131BCF7}"/>
            </c:ext>
          </c:extLst>
        </c:ser>
        <c:ser>
          <c:idx val="5"/>
          <c:order val="5"/>
          <c:tx>
            <c:strRef>
              <c:f>Sheet7!$Z$2</c:f>
              <c:strCache>
                <c:ptCount val="1"/>
                <c:pt idx="0">
                  <c:v>fixed high income treshold</c:v>
                </c:pt>
              </c:strCache>
            </c:strRef>
          </c:tx>
          <c:spPr>
            <a:ln w="19050" cap="rnd">
              <a:solidFill>
                <a:schemeClr val="accent6"/>
              </a:solidFill>
              <a:prstDash val="sysDash"/>
              <a:round/>
            </a:ln>
            <a:effectLst/>
          </c:spPr>
          <c:marker>
            <c:symbol val="none"/>
          </c:marker>
          <c:cat>
            <c:numRef>
              <c:f>Sheet7!$T$3:$T$25</c:f>
              <c:numCache>
                <c:formatCode>yyyy</c:formatCode>
                <c:ptCount val="23"/>
                <c:pt idx="0">
                  <c:v>45261</c:v>
                </c:pt>
                <c:pt idx="1">
                  <c:v>45627</c:v>
                </c:pt>
                <c:pt idx="2">
                  <c:v>45992</c:v>
                </c:pt>
                <c:pt idx="3">
                  <c:v>46357</c:v>
                </c:pt>
                <c:pt idx="4">
                  <c:v>46722</c:v>
                </c:pt>
                <c:pt idx="5">
                  <c:v>47088</c:v>
                </c:pt>
                <c:pt idx="6">
                  <c:v>47453</c:v>
                </c:pt>
                <c:pt idx="7">
                  <c:v>47818</c:v>
                </c:pt>
                <c:pt idx="8">
                  <c:v>48183</c:v>
                </c:pt>
                <c:pt idx="9">
                  <c:v>48549</c:v>
                </c:pt>
                <c:pt idx="10">
                  <c:v>48914</c:v>
                </c:pt>
                <c:pt idx="11">
                  <c:v>49279</c:v>
                </c:pt>
                <c:pt idx="12">
                  <c:v>49644</c:v>
                </c:pt>
                <c:pt idx="13">
                  <c:v>50010</c:v>
                </c:pt>
                <c:pt idx="14">
                  <c:v>50375</c:v>
                </c:pt>
                <c:pt idx="15">
                  <c:v>50740</c:v>
                </c:pt>
                <c:pt idx="16">
                  <c:v>51105</c:v>
                </c:pt>
                <c:pt idx="17">
                  <c:v>51471</c:v>
                </c:pt>
                <c:pt idx="18">
                  <c:v>51836</c:v>
                </c:pt>
                <c:pt idx="19">
                  <c:v>52201</c:v>
                </c:pt>
                <c:pt idx="20">
                  <c:v>52566</c:v>
                </c:pt>
                <c:pt idx="21">
                  <c:v>52932</c:v>
                </c:pt>
                <c:pt idx="22">
                  <c:v>53297</c:v>
                </c:pt>
              </c:numCache>
            </c:numRef>
          </c:cat>
          <c:val>
            <c:numRef>
              <c:f>Sheet7!$Z$3:$Z$25</c:f>
              <c:numCache>
                <c:formatCode>#,##0</c:formatCode>
                <c:ptCount val="23"/>
                <c:pt idx="0">
                  <c:v>13846</c:v>
                </c:pt>
                <c:pt idx="1">
                  <c:v>13846</c:v>
                </c:pt>
                <c:pt idx="2">
                  <c:v>13846</c:v>
                </c:pt>
                <c:pt idx="3">
                  <c:v>13846</c:v>
                </c:pt>
                <c:pt idx="4">
                  <c:v>13846</c:v>
                </c:pt>
                <c:pt idx="5">
                  <c:v>13846</c:v>
                </c:pt>
                <c:pt idx="6">
                  <c:v>13846</c:v>
                </c:pt>
                <c:pt idx="7">
                  <c:v>13846</c:v>
                </c:pt>
                <c:pt idx="8">
                  <c:v>13846</c:v>
                </c:pt>
                <c:pt idx="9">
                  <c:v>13846</c:v>
                </c:pt>
                <c:pt idx="10">
                  <c:v>13846</c:v>
                </c:pt>
                <c:pt idx="11">
                  <c:v>13846</c:v>
                </c:pt>
                <c:pt idx="12">
                  <c:v>13846</c:v>
                </c:pt>
                <c:pt idx="13">
                  <c:v>13846</c:v>
                </c:pt>
                <c:pt idx="14">
                  <c:v>13846</c:v>
                </c:pt>
                <c:pt idx="15">
                  <c:v>13846</c:v>
                </c:pt>
                <c:pt idx="16">
                  <c:v>13846</c:v>
                </c:pt>
                <c:pt idx="17">
                  <c:v>13846</c:v>
                </c:pt>
                <c:pt idx="18">
                  <c:v>13846</c:v>
                </c:pt>
                <c:pt idx="19">
                  <c:v>13846</c:v>
                </c:pt>
                <c:pt idx="20">
                  <c:v>13846</c:v>
                </c:pt>
                <c:pt idx="21">
                  <c:v>13846</c:v>
                </c:pt>
                <c:pt idx="22">
                  <c:v>13846</c:v>
                </c:pt>
              </c:numCache>
            </c:numRef>
          </c:val>
          <c:smooth val="0"/>
          <c:extLst>
            <c:ext xmlns:c16="http://schemas.microsoft.com/office/drawing/2014/chart" uri="{C3380CC4-5D6E-409C-BE32-E72D297353CC}">
              <c16:uniqueId val="{00000007-90BC-4AF7-B441-F6E8D131BCF7}"/>
            </c:ext>
          </c:extLst>
        </c:ser>
        <c:dLbls>
          <c:showLegendKey val="0"/>
          <c:showVal val="0"/>
          <c:showCatName val="0"/>
          <c:showSerName val="0"/>
          <c:showPercent val="0"/>
          <c:showBubbleSize val="0"/>
        </c:dLbls>
        <c:marker val="1"/>
        <c:smooth val="0"/>
        <c:axId val="1191501488"/>
        <c:axId val="1191512528"/>
      </c:lineChart>
      <c:dateAx>
        <c:axId val="1191501488"/>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Nova Cond" panose="020B0506020202020204" pitchFamily="34" charset="0"/>
                <a:ea typeface="+mn-ea"/>
                <a:cs typeface="+mn-cs"/>
              </a:defRPr>
            </a:pPr>
            <a:endParaRPr lang="en-US"/>
          </a:p>
        </c:txPr>
        <c:crossAx val="1191512528"/>
        <c:crosses val="autoZero"/>
        <c:auto val="1"/>
        <c:lblOffset val="100"/>
        <c:baseTimeUnit val="years"/>
      </c:dateAx>
      <c:valAx>
        <c:axId val="1191512528"/>
        <c:scaling>
          <c:orientation val="minMax"/>
          <c:max val="25000"/>
          <c:min val="4500"/>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Nova Cond" panose="020B0506020202020204" pitchFamily="34" charset="0"/>
                    <a:ea typeface="+mn-ea"/>
                    <a:cs typeface="+mn-cs"/>
                  </a:defRPr>
                </a:pPr>
                <a:r>
                  <a:rPr lang="en-ID" sz="1050"/>
                  <a:t>USD per kapita</a:t>
                </a:r>
              </a:p>
            </c:rich>
          </c:tx>
          <c:layout>
            <c:manualLayout>
              <c:xMode val="edge"/>
              <c:yMode val="edge"/>
              <c:x val="1.5808922655530546E-2"/>
              <c:y val="0.33883773358156871"/>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Nova Cond" panose="020B0506020202020204" pitchFamily="34" charset="0"/>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Nova Cond" panose="020B0506020202020204" pitchFamily="34" charset="0"/>
                <a:ea typeface="+mn-ea"/>
                <a:cs typeface="+mn-cs"/>
              </a:defRPr>
            </a:pPr>
            <a:endParaRPr lang="en-US"/>
          </a:p>
        </c:txPr>
        <c:crossAx val="11915014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0" i="0">
          <a:latin typeface="Arial Nova Cond" panose="020B0506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Sheet9!$A$280:$A$284</c:f>
              <c:strCache>
                <c:ptCount val="5"/>
                <c:pt idx="0">
                  <c:v>Q4-24</c:v>
                </c:pt>
                <c:pt idx="1">
                  <c:v>Q1-25</c:v>
                </c:pt>
                <c:pt idx="2">
                  <c:v>Q2-25</c:v>
                </c:pt>
                <c:pt idx="3">
                  <c:v>Q3-25</c:v>
                </c:pt>
                <c:pt idx="4">
                  <c:v>Q4-25</c:v>
                </c:pt>
              </c:strCache>
            </c:strRef>
          </c:cat>
          <c:val>
            <c:numRef>
              <c:f>Sheet9!$E$280:$E$284</c:f>
              <c:numCache>
                <c:formatCode>General</c:formatCode>
                <c:ptCount val="5"/>
                <c:pt idx="0">
                  <c:v>0.64244025999999999</c:v>
                </c:pt>
                <c:pt idx="1">
                  <c:v>1.6178629200000001</c:v>
                </c:pt>
                <c:pt idx="2">
                  <c:v>2.08982102</c:v>
                </c:pt>
                <c:pt idx="3">
                  <c:v>0.66041428999999996</c:v>
                </c:pt>
                <c:pt idx="4">
                  <c:v>0.44651848</c:v>
                </c:pt>
              </c:numCache>
            </c:numRef>
          </c:val>
          <c:extLst>
            <c:ext xmlns:c16="http://schemas.microsoft.com/office/drawing/2014/chart" uri="{C3380CC4-5D6E-409C-BE32-E72D297353CC}">
              <c16:uniqueId val="{00000000-DB2F-42FC-B83E-865634438353}"/>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Sheet9!$A$280:$A$284</c:f>
              <c:strCache>
                <c:ptCount val="5"/>
                <c:pt idx="0">
                  <c:v>Q4-24</c:v>
                </c:pt>
                <c:pt idx="1">
                  <c:v>Q1-25</c:v>
                </c:pt>
                <c:pt idx="2">
                  <c:v>Q2-25</c:v>
                </c:pt>
                <c:pt idx="3">
                  <c:v>Q3-25</c:v>
                </c:pt>
                <c:pt idx="4">
                  <c:v>Q4-25</c:v>
                </c:pt>
              </c:strCache>
            </c:strRef>
          </c:cat>
          <c:val>
            <c:numRef>
              <c:f>Sheet9!$F$280:$F$284</c:f>
              <c:numCache>
                <c:formatCode>General</c:formatCode>
                <c:ptCount val="5"/>
                <c:pt idx="0">
                  <c:v>7.3603249899999996</c:v>
                </c:pt>
                <c:pt idx="1">
                  <c:v>6.98104996</c:v>
                </c:pt>
                <c:pt idx="2">
                  <c:v>6.7234075200000003</c:v>
                </c:pt>
                <c:pt idx="3">
                  <c:v>8.4095344099999991</c:v>
                </c:pt>
                <c:pt idx="4">
                  <c:v>7.8180794999999996</c:v>
                </c:pt>
              </c:numCache>
            </c:numRef>
          </c:val>
          <c:extLst>
            <c:ext xmlns:c16="http://schemas.microsoft.com/office/drawing/2014/chart" uri="{C3380CC4-5D6E-409C-BE32-E72D297353CC}">
              <c16:uniqueId val="{00000000-9B78-4DB2-8412-07C08D1F8E20}"/>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Sheet9!$A$280:$A$284</c:f>
              <c:strCache>
                <c:ptCount val="5"/>
                <c:pt idx="0">
                  <c:v>Q4-24</c:v>
                </c:pt>
                <c:pt idx="1">
                  <c:v>Q1-25</c:v>
                </c:pt>
                <c:pt idx="2">
                  <c:v>Q2-25</c:v>
                </c:pt>
                <c:pt idx="3">
                  <c:v>Q3-25</c:v>
                </c:pt>
                <c:pt idx="4">
                  <c:v>Q4-25</c:v>
                </c:pt>
              </c:strCache>
            </c:strRef>
          </c:cat>
          <c:val>
            <c:numRef>
              <c:f>Sheet9!$G$280:$G$284</c:f>
              <c:numCache>
                <c:formatCode>General</c:formatCode>
                <c:ptCount val="5"/>
                <c:pt idx="0">
                  <c:v>1.5670736000000001</c:v>
                </c:pt>
                <c:pt idx="1">
                  <c:v>1.4562675599999999</c:v>
                </c:pt>
                <c:pt idx="2">
                  <c:v>1.4656911100000001</c:v>
                </c:pt>
                <c:pt idx="3">
                  <c:v>1.6492969099999999</c:v>
                </c:pt>
                <c:pt idx="4">
                  <c:v>1.59238853</c:v>
                </c:pt>
              </c:numCache>
            </c:numRef>
          </c:val>
          <c:extLst>
            <c:ext xmlns:c16="http://schemas.microsoft.com/office/drawing/2014/chart" uri="{C3380CC4-5D6E-409C-BE32-E72D297353CC}">
              <c16:uniqueId val="{00000000-6B3A-451B-B69D-00ED9492A9E4}"/>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FF3E-4670-B95E-5AB897F7FBA1}"/>
              </c:ext>
            </c:extLst>
          </c:dPt>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Sheet9!$A$281:$A$285</c:f>
              <c:strCache>
                <c:ptCount val="5"/>
                <c:pt idx="0">
                  <c:v>Q1-25</c:v>
                </c:pt>
                <c:pt idx="1">
                  <c:v>Q2-25</c:v>
                </c:pt>
                <c:pt idx="2">
                  <c:v>Q3-25</c:v>
                </c:pt>
                <c:pt idx="3">
                  <c:v>Q4-25</c:v>
                </c:pt>
                <c:pt idx="4">
                  <c:v>Q1-26</c:v>
                </c:pt>
              </c:strCache>
            </c:strRef>
          </c:cat>
          <c:val>
            <c:numRef>
              <c:f>Sheet9!$H$281:$H$285</c:f>
              <c:numCache>
                <c:formatCode>General</c:formatCode>
                <c:ptCount val="5"/>
                <c:pt idx="0">
                  <c:v>7.6503779999999993E-2</c:v>
                </c:pt>
                <c:pt idx="1">
                  <c:v>-2.9199920000000001E-2</c:v>
                </c:pt>
                <c:pt idx="2">
                  <c:v>0.34423408</c:v>
                </c:pt>
                <c:pt idx="3">
                  <c:v>0.51184834000000001</c:v>
                </c:pt>
                <c:pt idx="4">
                  <c:v>0.46822742000000001</c:v>
                </c:pt>
              </c:numCache>
            </c:numRef>
          </c:val>
          <c:extLst>
            <c:ext xmlns:c16="http://schemas.microsoft.com/office/drawing/2014/chart" uri="{C3380CC4-5D6E-409C-BE32-E72D297353CC}">
              <c16:uniqueId val="{00000002-FF3E-4670-B95E-5AB897F7FBA1}"/>
            </c:ext>
          </c:extLst>
        </c:ser>
        <c:dLbls>
          <c:dLblPos val="outEnd"/>
          <c:showLegendKey val="0"/>
          <c:showVal val="1"/>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010B-4431-A1F8-22960C21E797}"/>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Sheet9!$A$281:$A$285</c:f>
              <c:strCache>
                <c:ptCount val="5"/>
                <c:pt idx="0">
                  <c:v>Q1-25</c:v>
                </c:pt>
                <c:pt idx="1">
                  <c:v>Q2-25</c:v>
                </c:pt>
                <c:pt idx="2">
                  <c:v>Q3-25</c:v>
                </c:pt>
                <c:pt idx="3">
                  <c:v>Q4-25</c:v>
                </c:pt>
                <c:pt idx="4">
                  <c:v>Q1-26</c:v>
                </c:pt>
              </c:strCache>
            </c:strRef>
          </c:cat>
          <c:val>
            <c:numRef>
              <c:f>Sheet9!$I$281:$I$285</c:f>
              <c:numCache>
                <c:formatCode>General</c:formatCode>
                <c:ptCount val="5"/>
                <c:pt idx="0">
                  <c:v>0.2</c:v>
                </c:pt>
                <c:pt idx="1">
                  <c:v>0.8</c:v>
                </c:pt>
                <c:pt idx="2">
                  <c:v>0.6</c:v>
                </c:pt>
                <c:pt idx="3">
                  <c:v>1.7</c:v>
                </c:pt>
                <c:pt idx="4">
                  <c:v>1.2</c:v>
                </c:pt>
              </c:numCache>
            </c:numRef>
          </c:val>
          <c:extLst>
            <c:ext xmlns:c16="http://schemas.microsoft.com/office/drawing/2014/chart" uri="{C3380CC4-5D6E-409C-BE32-E72D297353CC}">
              <c16:uniqueId val="{00000002-010B-4431-A1F8-22960C21E797}"/>
            </c:ext>
          </c:extLst>
        </c:ser>
        <c:dLbls>
          <c:dLblPos val="outEnd"/>
          <c:showLegendKey val="0"/>
          <c:showVal val="1"/>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Sheet9!$A$280:$A$284</c:f>
              <c:strCache>
                <c:ptCount val="5"/>
                <c:pt idx="0">
                  <c:v>Q4-24</c:v>
                </c:pt>
                <c:pt idx="1">
                  <c:v>Q1-25</c:v>
                </c:pt>
                <c:pt idx="2">
                  <c:v>Q2-25</c:v>
                </c:pt>
                <c:pt idx="3">
                  <c:v>Q3-25</c:v>
                </c:pt>
                <c:pt idx="4">
                  <c:v>Q4-25</c:v>
                </c:pt>
              </c:strCache>
            </c:strRef>
          </c:cat>
          <c:val>
            <c:numRef>
              <c:f>Sheet9!$J$280:$J$284</c:f>
              <c:numCache>
                <c:formatCode>General</c:formatCode>
                <c:ptCount val="5"/>
                <c:pt idx="0">
                  <c:v>0.81761883999999996</c:v>
                </c:pt>
                <c:pt idx="1">
                  <c:v>0.25622465999999999</c:v>
                </c:pt>
                <c:pt idx="2">
                  <c:v>0.27001964000000001</c:v>
                </c:pt>
                <c:pt idx="3">
                  <c:v>0.73834964999999997</c:v>
                </c:pt>
                <c:pt idx="4">
                  <c:v>0.87809804000000002</c:v>
                </c:pt>
              </c:numCache>
            </c:numRef>
          </c:val>
          <c:extLst>
            <c:ext xmlns:c16="http://schemas.microsoft.com/office/drawing/2014/chart" uri="{C3380CC4-5D6E-409C-BE32-E72D297353CC}">
              <c16:uniqueId val="{00000000-4840-48C1-B48D-BB16DFBD53BF}"/>
            </c:ext>
          </c:extLst>
        </c:ser>
        <c:dLbls>
          <c:dLblPos val="outEnd"/>
          <c:showLegendKey val="0"/>
          <c:showVal val="1"/>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Sheet9!$A$280:$A$284</c:f>
              <c:strCache>
                <c:ptCount val="5"/>
                <c:pt idx="0">
                  <c:v>Q4-24</c:v>
                </c:pt>
                <c:pt idx="1">
                  <c:v>Q1-25</c:v>
                </c:pt>
                <c:pt idx="2">
                  <c:v>Q2-25</c:v>
                </c:pt>
                <c:pt idx="3">
                  <c:v>Q3-25</c:v>
                </c:pt>
                <c:pt idx="4">
                  <c:v>Q4-25</c:v>
                </c:pt>
              </c:strCache>
            </c:strRef>
          </c:cat>
          <c:val>
            <c:numRef>
              <c:f>Sheet9!$K$280:$K$284</c:f>
              <c:numCache>
                <c:formatCode>General</c:formatCode>
                <c:ptCount val="5"/>
                <c:pt idx="0">
                  <c:v>1.19636276</c:v>
                </c:pt>
                <c:pt idx="1">
                  <c:v>2.3282769299999999</c:v>
                </c:pt>
                <c:pt idx="2">
                  <c:v>1.2675920000000001</c:v>
                </c:pt>
                <c:pt idx="3">
                  <c:v>1.0924897200000001</c:v>
                </c:pt>
                <c:pt idx="4">
                  <c:v>0.87969604000000001</c:v>
                </c:pt>
              </c:numCache>
            </c:numRef>
          </c:val>
          <c:extLst>
            <c:ext xmlns:c16="http://schemas.microsoft.com/office/drawing/2014/chart" uri="{C3380CC4-5D6E-409C-BE32-E72D297353CC}">
              <c16:uniqueId val="{00000000-B073-4ABC-81AD-1824E3E30A19}"/>
            </c:ext>
          </c:extLst>
        </c:ser>
        <c:dLbls>
          <c:showLegendKey val="0"/>
          <c:showVal val="0"/>
          <c:showCatName val="0"/>
          <c:showSerName val="0"/>
          <c:showPercent val="0"/>
          <c:showBubbleSize val="0"/>
        </c:dLbls>
        <c:gapWidth val="219"/>
        <c:overlap val="-27"/>
        <c:axId val="1567649087"/>
        <c:axId val="1567639487"/>
      </c:barChart>
      <c:catAx>
        <c:axId val="156764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639487"/>
        <c:crosses val="autoZero"/>
        <c:auto val="1"/>
        <c:lblAlgn val="ctr"/>
        <c:lblOffset val="100"/>
        <c:noMultiLvlLbl val="0"/>
      </c:catAx>
      <c:valAx>
        <c:axId val="1567639487"/>
        <c:scaling>
          <c:orientation val="minMax"/>
        </c:scaling>
        <c:delete val="1"/>
        <c:axPos val="l"/>
        <c:numFmt formatCode="General" sourceLinked="1"/>
        <c:majorTickMark val="none"/>
        <c:minorTickMark val="none"/>
        <c:tickLblPos val="nextTo"/>
        <c:crossAx val="15676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B277C-057C-4458-BBC7-50172A89C93D}" type="datetimeFigureOut">
              <a:rPr lang="en-ID" smtClean="0"/>
              <a:t>09/05/2026</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9874A-6772-4FB4-9D65-64483F9440F5}" type="slidenum">
              <a:rPr lang="en-ID" smtClean="0"/>
              <a:t>‹#›</a:t>
            </a:fld>
            <a:endParaRPr lang="en-ID"/>
          </a:p>
        </p:txBody>
      </p:sp>
    </p:spTree>
    <p:extLst>
      <p:ext uri="{BB962C8B-B14F-4D97-AF65-F5344CB8AC3E}">
        <p14:creationId xmlns:p14="http://schemas.microsoft.com/office/powerpoint/2010/main" val="70407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0EC9874A-6772-4FB4-9D65-64483F9440F5}" type="slidenum">
              <a:rPr lang="en-ID" smtClean="0"/>
              <a:t>1</a:t>
            </a:fld>
            <a:endParaRPr lang="en-ID"/>
          </a:p>
        </p:txBody>
      </p:sp>
    </p:spTree>
    <p:extLst>
      <p:ext uri="{BB962C8B-B14F-4D97-AF65-F5344CB8AC3E}">
        <p14:creationId xmlns:p14="http://schemas.microsoft.com/office/powerpoint/2010/main" val="136130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Poin</a:t>
            </a:r>
            <a:r>
              <a:rPr lang="en-US"/>
              <a:t> 3</a:t>
            </a:r>
            <a:br>
              <a:rPr lang="en-US"/>
            </a:br>
            <a:r>
              <a:rPr lang="fi-FI" sz="1200" b="0" i="0" kern="1200">
                <a:solidFill>
                  <a:schemeClr val="tx1"/>
                </a:solidFill>
                <a:effectLst/>
                <a:latin typeface="+mn-lt"/>
                <a:ea typeface="+mn-ea"/>
                <a:cs typeface="+mn-cs"/>
              </a:rPr>
              <a:t>Kolaborasi seperti ini memiliki arti penting, karena </a:t>
            </a:r>
            <a:r>
              <a:rPr lang="fi-FI" sz="1200" b="0" i="1" kern="1200">
                <a:solidFill>
                  <a:schemeClr val="tx1"/>
                </a:solidFill>
                <a:effectLst/>
                <a:latin typeface="+mn-lt"/>
                <a:ea typeface="+mn-ea"/>
                <a:cs typeface="+mn-cs"/>
              </a:rPr>
              <a:t>confidence</a:t>
            </a:r>
            <a:r>
              <a:rPr lang="fi-FI" sz="1200" b="0" i="0" kern="1200">
                <a:solidFill>
                  <a:schemeClr val="tx1"/>
                </a:solidFill>
                <a:effectLst/>
                <a:latin typeface="+mn-lt"/>
                <a:ea typeface="+mn-ea"/>
                <a:cs typeface="+mn-cs"/>
              </a:rPr>
              <a:t> atau kepercayaan terhadap pasar modal tidak hanya dibangun melalui regulasi dan pengawasan, tetapi juga melalui kualitas komunikasi, keterbukaan informasi, tata kelola, dan konsistensi seluruh pelaku pasar dalam menjaga integritas ekosistem pasar modal nasional.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EC9874A-6772-4FB4-9D65-64483F9440F5}" type="slidenum">
              <a:rPr lang="en-ID" smtClean="0"/>
              <a:t>2</a:t>
            </a:fld>
            <a:endParaRPr lang="en-ID"/>
          </a:p>
        </p:txBody>
      </p:sp>
    </p:spTree>
    <p:extLst>
      <p:ext uri="{BB962C8B-B14F-4D97-AF65-F5344CB8AC3E}">
        <p14:creationId xmlns:p14="http://schemas.microsoft.com/office/powerpoint/2010/main" val="218387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0EC9874A-6772-4FB4-9D65-64483F9440F5}" type="slidenum">
              <a:rPr lang="en-ID" smtClean="0"/>
              <a:t>6</a:t>
            </a:fld>
            <a:endParaRPr lang="en-ID"/>
          </a:p>
        </p:txBody>
      </p:sp>
    </p:spTree>
    <p:extLst>
      <p:ext uri="{BB962C8B-B14F-4D97-AF65-F5344CB8AC3E}">
        <p14:creationId xmlns:p14="http://schemas.microsoft.com/office/powerpoint/2010/main" val="307583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0EC9874A-6772-4FB4-9D65-64483F9440F5}" type="slidenum">
              <a:rPr lang="en-ID" smtClean="0"/>
              <a:t>8</a:t>
            </a:fld>
            <a:endParaRPr lang="en-ID"/>
          </a:p>
        </p:txBody>
      </p:sp>
    </p:spTree>
    <p:extLst>
      <p:ext uri="{BB962C8B-B14F-4D97-AF65-F5344CB8AC3E}">
        <p14:creationId xmlns:p14="http://schemas.microsoft.com/office/powerpoint/2010/main" val="389296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C9874A-6772-4FB4-9D65-64483F9440F5}" type="slidenum">
              <a:rPr lang="en-ID" smtClean="0"/>
              <a:t>9</a:t>
            </a:fld>
            <a:endParaRPr lang="en-ID"/>
          </a:p>
        </p:txBody>
      </p:sp>
    </p:spTree>
    <p:extLst>
      <p:ext uri="{BB962C8B-B14F-4D97-AF65-F5344CB8AC3E}">
        <p14:creationId xmlns:p14="http://schemas.microsoft.com/office/powerpoint/2010/main" val="269571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1CA5-0A07-FA26-0D4F-A3ACEA964A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47C1466C-AF7C-BCA2-4C9A-32FB66963F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4AEA859D-428A-F299-FE7C-FED54E21830E}"/>
              </a:ext>
            </a:extLst>
          </p:cNvPr>
          <p:cNvSpPr>
            <a:spLocks noGrp="1"/>
          </p:cNvSpPr>
          <p:nvPr>
            <p:ph type="dt" sz="half" idx="10"/>
          </p:nvPr>
        </p:nvSpPr>
        <p:spPr/>
        <p:txBody>
          <a:bodyPr/>
          <a:lstStyle/>
          <a:p>
            <a:fld id="{105622F1-4A50-4F19-BF3C-C6C50EC80DE9}" type="datetimeFigureOut">
              <a:rPr lang="en-ID" smtClean="0"/>
              <a:t>09/05/2026</a:t>
            </a:fld>
            <a:endParaRPr lang="en-ID"/>
          </a:p>
        </p:txBody>
      </p:sp>
      <p:sp>
        <p:nvSpPr>
          <p:cNvPr id="5" name="Footer Placeholder 4">
            <a:extLst>
              <a:ext uri="{FF2B5EF4-FFF2-40B4-BE49-F238E27FC236}">
                <a16:creationId xmlns:a16="http://schemas.microsoft.com/office/drawing/2014/main" id="{C89B957A-82B3-1599-1ACD-75D72917A0A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B6E8D50-90D5-A440-1172-3BA0D0B065E3}"/>
              </a:ext>
            </a:extLst>
          </p:cNvPr>
          <p:cNvSpPr>
            <a:spLocks noGrp="1"/>
          </p:cNvSpPr>
          <p:nvPr>
            <p:ph type="sldNum" sz="quarter" idx="12"/>
          </p:nvPr>
        </p:nvSpPr>
        <p:spPr/>
        <p:txBody>
          <a:bodyPr/>
          <a:lstStyle/>
          <a:p>
            <a:fld id="{44313082-F382-4E95-8056-88EF421E2983}" type="slidenum">
              <a:rPr lang="en-ID" smtClean="0"/>
              <a:t>‹#›</a:t>
            </a:fld>
            <a:endParaRPr lang="en-ID"/>
          </a:p>
        </p:txBody>
      </p:sp>
    </p:spTree>
    <p:extLst>
      <p:ext uri="{BB962C8B-B14F-4D97-AF65-F5344CB8AC3E}">
        <p14:creationId xmlns:p14="http://schemas.microsoft.com/office/powerpoint/2010/main" val="168284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5097-357F-E384-CB44-CA18578C447C}"/>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FDE8039-D5D8-A2D5-0B1B-4076ADBA74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887B120-6AB4-6FDA-0001-05AE34A67C5A}"/>
              </a:ext>
            </a:extLst>
          </p:cNvPr>
          <p:cNvSpPr>
            <a:spLocks noGrp="1"/>
          </p:cNvSpPr>
          <p:nvPr>
            <p:ph type="dt" sz="half" idx="10"/>
          </p:nvPr>
        </p:nvSpPr>
        <p:spPr/>
        <p:txBody>
          <a:bodyPr/>
          <a:lstStyle/>
          <a:p>
            <a:fld id="{105622F1-4A50-4F19-BF3C-C6C50EC80DE9}" type="datetimeFigureOut">
              <a:rPr lang="en-ID" smtClean="0"/>
              <a:t>09/05/2026</a:t>
            </a:fld>
            <a:endParaRPr lang="en-ID"/>
          </a:p>
        </p:txBody>
      </p:sp>
      <p:sp>
        <p:nvSpPr>
          <p:cNvPr id="5" name="Footer Placeholder 4">
            <a:extLst>
              <a:ext uri="{FF2B5EF4-FFF2-40B4-BE49-F238E27FC236}">
                <a16:creationId xmlns:a16="http://schemas.microsoft.com/office/drawing/2014/main" id="{BEDA4855-A6DA-AE89-82FC-9B921B79571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ECADCFA-A991-1C25-A0CA-D0A7B2BE19C2}"/>
              </a:ext>
            </a:extLst>
          </p:cNvPr>
          <p:cNvSpPr>
            <a:spLocks noGrp="1"/>
          </p:cNvSpPr>
          <p:nvPr>
            <p:ph type="sldNum" sz="quarter" idx="12"/>
          </p:nvPr>
        </p:nvSpPr>
        <p:spPr/>
        <p:txBody>
          <a:bodyPr/>
          <a:lstStyle/>
          <a:p>
            <a:fld id="{44313082-F382-4E95-8056-88EF421E2983}" type="slidenum">
              <a:rPr lang="en-ID" smtClean="0"/>
              <a:t>‹#›</a:t>
            </a:fld>
            <a:endParaRPr lang="en-ID"/>
          </a:p>
        </p:txBody>
      </p:sp>
    </p:spTree>
    <p:extLst>
      <p:ext uri="{BB962C8B-B14F-4D97-AF65-F5344CB8AC3E}">
        <p14:creationId xmlns:p14="http://schemas.microsoft.com/office/powerpoint/2010/main" val="111726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6713BD-4285-8FF3-5E4D-4D0CC1822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0EDE21F-DA5F-73D3-40A5-EF1E07380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AFD51C6-5B86-533A-6B03-4A7631FA74BA}"/>
              </a:ext>
            </a:extLst>
          </p:cNvPr>
          <p:cNvSpPr>
            <a:spLocks noGrp="1"/>
          </p:cNvSpPr>
          <p:nvPr>
            <p:ph type="dt" sz="half" idx="10"/>
          </p:nvPr>
        </p:nvSpPr>
        <p:spPr/>
        <p:txBody>
          <a:bodyPr/>
          <a:lstStyle/>
          <a:p>
            <a:fld id="{105622F1-4A50-4F19-BF3C-C6C50EC80DE9}" type="datetimeFigureOut">
              <a:rPr lang="en-ID" smtClean="0"/>
              <a:t>09/05/2026</a:t>
            </a:fld>
            <a:endParaRPr lang="en-ID"/>
          </a:p>
        </p:txBody>
      </p:sp>
      <p:sp>
        <p:nvSpPr>
          <p:cNvPr id="5" name="Footer Placeholder 4">
            <a:extLst>
              <a:ext uri="{FF2B5EF4-FFF2-40B4-BE49-F238E27FC236}">
                <a16:creationId xmlns:a16="http://schemas.microsoft.com/office/drawing/2014/main" id="{56EF699C-C87C-5108-6A13-2A6617C88F3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81810D3-F609-AED5-3BCA-057B76B00554}"/>
              </a:ext>
            </a:extLst>
          </p:cNvPr>
          <p:cNvSpPr>
            <a:spLocks noGrp="1"/>
          </p:cNvSpPr>
          <p:nvPr>
            <p:ph type="sldNum" sz="quarter" idx="12"/>
          </p:nvPr>
        </p:nvSpPr>
        <p:spPr/>
        <p:txBody>
          <a:bodyPr/>
          <a:lstStyle/>
          <a:p>
            <a:fld id="{44313082-F382-4E95-8056-88EF421E2983}" type="slidenum">
              <a:rPr lang="en-ID" smtClean="0"/>
              <a:t>‹#›</a:t>
            </a:fld>
            <a:endParaRPr lang="en-ID"/>
          </a:p>
        </p:txBody>
      </p:sp>
    </p:spTree>
    <p:extLst>
      <p:ext uri="{BB962C8B-B14F-4D97-AF65-F5344CB8AC3E}">
        <p14:creationId xmlns:p14="http://schemas.microsoft.com/office/powerpoint/2010/main" val="3434987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8A4E0CC-AF95-4A27-BFC8-ED37BBE2812E}"/>
              </a:ext>
            </a:extLst>
          </p:cNvPr>
          <p:cNvSpPr/>
          <p:nvPr userDrawn="1"/>
        </p:nvSpPr>
        <p:spPr>
          <a:xfrm flipH="1">
            <a:off x="52306" y="-1"/>
            <a:ext cx="1081916" cy="547472"/>
          </a:xfrm>
          <a:custGeom>
            <a:avLst/>
            <a:gdLst>
              <a:gd name="connsiteX0" fmla="*/ 113633 w 1352550"/>
              <a:gd name="connsiteY0" fmla="*/ 0 h 781050"/>
              <a:gd name="connsiteX1" fmla="*/ 0 w 1352550"/>
              <a:gd name="connsiteY1" fmla="*/ 196691 h 781050"/>
              <a:gd name="connsiteX2" fmla="*/ 340138 w 1352550"/>
              <a:gd name="connsiteY2" fmla="*/ 785813 h 781050"/>
              <a:gd name="connsiteX3" fmla="*/ 1020318 w 1352550"/>
              <a:gd name="connsiteY3" fmla="*/ 785813 h 781050"/>
              <a:gd name="connsiteX4" fmla="*/ 1360361 w 1352550"/>
              <a:gd name="connsiteY4" fmla="*/ 196691 h 781050"/>
              <a:gd name="connsiteX5" fmla="*/ 1246727 w 1352550"/>
              <a:gd name="connsiteY5"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550" h="781050">
                <a:moveTo>
                  <a:pt x="113633" y="0"/>
                </a:moveTo>
                <a:lnTo>
                  <a:pt x="0" y="196691"/>
                </a:lnTo>
                <a:lnTo>
                  <a:pt x="340138" y="785813"/>
                </a:lnTo>
                <a:lnTo>
                  <a:pt x="1020318" y="785813"/>
                </a:lnTo>
                <a:lnTo>
                  <a:pt x="1360361" y="196691"/>
                </a:lnTo>
                <a:lnTo>
                  <a:pt x="1246727" y="0"/>
                </a:lnTo>
                <a:close/>
              </a:path>
            </a:pathLst>
          </a:custGeom>
          <a:solidFill>
            <a:srgbClr val="69799C"/>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C5596922-54EC-4103-B228-7ADD47793FC0}"/>
              </a:ext>
            </a:extLst>
          </p:cNvPr>
          <p:cNvSpPr/>
          <p:nvPr userDrawn="1"/>
        </p:nvSpPr>
        <p:spPr>
          <a:xfrm flipH="1">
            <a:off x="184617" y="-1"/>
            <a:ext cx="12010340" cy="547472"/>
          </a:xfrm>
          <a:custGeom>
            <a:avLst/>
            <a:gdLst>
              <a:gd name="connsiteX0" fmla="*/ 0 w 1504950"/>
              <a:gd name="connsiteY0" fmla="*/ 0 h 695325"/>
              <a:gd name="connsiteX1" fmla="*/ 0 w 1504950"/>
              <a:gd name="connsiteY1" fmla="*/ 701802 h 695325"/>
              <a:gd name="connsiteX2" fmla="*/ 1221677 w 1504950"/>
              <a:gd name="connsiteY2" fmla="*/ 701802 h 695325"/>
              <a:gd name="connsiteX3" fmla="*/ 1513237 w 1504950"/>
              <a:gd name="connsiteY3" fmla="*/ 196691 h 695325"/>
              <a:gd name="connsiteX4" fmla="*/ 1399699 w 1504950"/>
              <a:gd name="connsiteY4" fmla="*/ 0 h 695325"/>
              <a:gd name="connsiteX0" fmla="*/ 0 w 15084136"/>
              <a:gd name="connsiteY0" fmla="*/ 17180 h 701801"/>
              <a:gd name="connsiteX1" fmla="*/ 13570900 w 15084136"/>
              <a:gd name="connsiteY1" fmla="*/ 701802 h 701801"/>
              <a:gd name="connsiteX2" fmla="*/ 14792577 w 15084136"/>
              <a:gd name="connsiteY2" fmla="*/ 701802 h 701801"/>
              <a:gd name="connsiteX3" fmla="*/ 15084137 w 15084136"/>
              <a:gd name="connsiteY3" fmla="*/ 196691 h 701801"/>
              <a:gd name="connsiteX4" fmla="*/ 14970599 w 15084136"/>
              <a:gd name="connsiteY4" fmla="*/ 0 h 701801"/>
              <a:gd name="connsiteX5" fmla="*/ 0 w 15084136"/>
              <a:gd name="connsiteY5" fmla="*/ 17180 h 701801"/>
              <a:gd name="connsiteX0" fmla="*/ 0 w 15084137"/>
              <a:gd name="connsiteY0" fmla="*/ 17180 h 701802"/>
              <a:gd name="connsiteX1" fmla="*/ 13570900 w 15084137"/>
              <a:gd name="connsiteY1" fmla="*/ 701802 h 701802"/>
              <a:gd name="connsiteX2" fmla="*/ 14792577 w 15084137"/>
              <a:gd name="connsiteY2" fmla="*/ 701802 h 701802"/>
              <a:gd name="connsiteX3" fmla="*/ 15084137 w 15084137"/>
              <a:gd name="connsiteY3" fmla="*/ 196691 h 701802"/>
              <a:gd name="connsiteX4" fmla="*/ 14970599 w 15084137"/>
              <a:gd name="connsiteY4" fmla="*/ 0 h 701802"/>
              <a:gd name="connsiteX5" fmla="*/ 0 w 15084137"/>
              <a:gd name="connsiteY5" fmla="*/ 17180 h 701802"/>
              <a:gd name="connsiteX0" fmla="*/ 0 w 15011253"/>
              <a:gd name="connsiteY0" fmla="*/ 0 h 1200052"/>
              <a:gd name="connsiteX1" fmla="*/ 13498016 w 15011253"/>
              <a:gd name="connsiteY1" fmla="*/ 1200052 h 1200052"/>
              <a:gd name="connsiteX2" fmla="*/ 14719693 w 15011253"/>
              <a:gd name="connsiteY2" fmla="*/ 1200052 h 1200052"/>
              <a:gd name="connsiteX3" fmla="*/ 15011253 w 15011253"/>
              <a:gd name="connsiteY3" fmla="*/ 694941 h 1200052"/>
              <a:gd name="connsiteX4" fmla="*/ 14897715 w 15011253"/>
              <a:gd name="connsiteY4" fmla="*/ 498250 h 1200052"/>
              <a:gd name="connsiteX5" fmla="*/ 0 w 15011253"/>
              <a:gd name="connsiteY5" fmla="*/ 0 h 1200052"/>
              <a:gd name="connsiteX0" fmla="*/ 0 w 15098713"/>
              <a:gd name="connsiteY0" fmla="*/ 34360 h 701802"/>
              <a:gd name="connsiteX1" fmla="*/ 13585476 w 15098713"/>
              <a:gd name="connsiteY1" fmla="*/ 701802 h 701802"/>
              <a:gd name="connsiteX2" fmla="*/ 14807153 w 15098713"/>
              <a:gd name="connsiteY2" fmla="*/ 701802 h 701802"/>
              <a:gd name="connsiteX3" fmla="*/ 15098713 w 15098713"/>
              <a:gd name="connsiteY3" fmla="*/ 196691 h 701802"/>
              <a:gd name="connsiteX4" fmla="*/ 14985175 w 15098713"/>
              <a:gd name="connsiteY4" fmla="*/ 0 h 701802"/>
              <a:gd name="connsiteX5" fmla="*/ 0 w 15098713"/>
              <a:gd name="connsiteY5" fmla="*/ 34360 h 701802"/>
              <a:gd name="connsiteX0" fmla="*/ 0 w 15156291"/>
              <a:gd name="connsiteY0" fmla="*/ 427 h 701802"/>
              <a:gd name="connsiteX1" fmla="*/ 13643054 w 15156291"/>
              <a:gd name="connsiteY1" fmla="*/ 701802 h 701802"/>
              <a:gd name="connsiteX2" fmla="*/ 14864731 w 15156291"/>
              <a:gd name="connsiteY2" fmla="*/ 701802 h 701802"/>
              <a:gd name="connsiteX3" fmla="*/ 15156291 w 15156291"/>
              <a:gd name="connsiteY3" fmla="*/ 196691 h 701802"/>
              <a:gd name="connsiteX4" fmla="*/ 15042753 w 15156291"/>
              <a:gd name="connsiteY4" fmla="*/ 0 h 701802"/>
              <a:gd name="connsiteX5" fmla="*/ 0 w 15156291"/>
              <a:gd name="connsiteY5" fmla="*/ 427 h 701802"/>
              <a:gd name="connsiteX0" fmla="*/ 0 w 15156291"/>
              <a:gd name="connsiteY0" fmla="*/ 427 h 701802"/>
              <a:gd name="connsiteX1" fmla="*/ 16278 w 15156291"/>
              <a:gd name="connsiteY1" fmla="*/ 596234 h 701802"/>
              <a:gd name="connsiteX2" fmla="*/ 14864731 w 15156291"/>
              <a:gd name="connsiteY2" fmla="*/ 701802 h 701802"/>
              <a:gd name="connsiteX3" fmla="*/ 15156291 w 15156291"/>
              <a:gd name="connsiteY3" fmla="*/ 196691 h 701802"/>
              <a:gd name="connsiteX4" fmla="*/ 15042753 w 15156291"/>
              <a:gd name="connsiteY4" fmla="*/ 0 h 701802"/>
              <a:gd name="connsiteX5" fmla="*/ 0 w 15156291"/>
              <a:gd name="connsiteY5" fmla="*/ 427 h 701802"/>
              <a:gd name="connsiteX0" fmla="*/ 0 w 15156291"/>
              <a:gd name="connsiteY0" fmla="*/ 427 h 701802"/>
              <a:gd name="connsiteX1" fmla="*/ 3483 w 15156291"/>
              <a:gd name="connsiteY1" fmla="*/ 686721 h 701802"/>
              <a:gd name="connsiteX2" fmla="*/ 14864731 w 15156291"/>
              <a:gd name="connsiteY2" fmla="*/ 701802 h 701802"/>
              <a:gd name="connsiteX3" fmla="*/ 15156291 w 15156291"/>
              <a:gd name="connsiteY3" fmla="*/ 196691 h 701802"/>
              <a:gd name="connsiteX4" fmla="*/ 15042753 w 15156291"/>
              <a:gd name="connsiteY4" fmla="*/ 0 h 701802"/>
              <a:gd name="connsiteX5" fmla="*/ 0 w 15156291"/>
              <a:gd name="connsiteY5" fmla="*/ 427 h 701802"/>
              <a:gd name="connsiteX0" fmla="*/ 9312 w 15165603"/>
              <a:gd name="connsiteY0" fmla="*/ 427 h 747045"/>
              <a:gd name="connsiteX1" fmla="*/ 0 w 15165603"/>
              <a:gd name="connsiteY1" fmla="*/ 747045 h 747045"/>
              <a:gd name="connsiteX2" fmla="*/ 14874043 w 15165603"/>
              <a:gd name="connsiteY2" fmla="*/ 701802 h 747045"/>
              <a:gd name="connsiteX3" fmla="*/ 15165603 w 15165603"/>
              <a:gd name="connsiteY3" fmla="*/ 196691 h 747045"/>
              <a:gd name="connsiteX4" fmla="*/ 15052065 w 15165603"/>
              <a:gd name="connsiteY4" fmla="*/ 0 h 747045"/>
              <a:gd name="connsiteX5" fmla="*/ 9312 w 15165603"/>
              <a:gd name="connsiteY5" fmla="*/ 427 h 747045"/>
              <a:gd name="connsiteX0" fmla="*/ 9312 w 15165603"/>
              <a:gd name="connsiteY0" fmla="*/ 427 h 701802"/>
              <a:gd name="connsiteX1" fmla="*/ 0 w 15165603"/>
              <a:gd name="connsiteY1" fmla="*/ 701802 h 701802"/>
              <a:gd name="connsiteX2" fmla="*/ 14874043 w 15165603"/>
              <a:gd name="connsiteY2" fmla="*/ 701802 h 701802"/>
              <a:gd name="connsiteX3" fmla="*/ 15165603 w 15165603"/>
              <a:gd name="connsiteY3" fmla="*/ 196691 h 701802"/>
              <a:gd name="connsiteX4" fmla="*/ 15052065 w 15165603"/>
              <a:gd name="connsiteY4" fmla="*/ 0 h 701802"/>
              <a:gd name="connsiteX5" fmla="*/ 9312 w 15165603"/>
              <a:gd name="connsiteY5" fmla="*/ 427 h 70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5603" h="701802">
                <a:moveTo>
                  <a:pt x="9312" y="427"/>
                </a:moveTo>
                <a:lnTo>
                  <a:pt x="0" y="701802"/>
                </a:lnTo>
                <a:lnTo>
                  <a:pt x="14874043" y="701802"/>
                </a:lnTo>
                <a:lnTo>
                  <a:pt x="15165603" y="196691"/>
                </a:lnTo>
                <a:lnTo>
                  <a:pt x="15052065" y="0"/>
                </a:lnTo>
                <a:lnTo>
                  <a:pt x="9312" y="427"/>
                </a:lnTo>
                <a:close/>
              </a:path>
            </a:pathLst>
          </a:custGeom>
          <a:solidFill>
            <a:srgbClr val="DCF2F4"/>
          </a:solidFill>
          <a:ln w="9525" cap="flat">
            <a:noFill/>
            <a:prstDash val="solid"/>
            <a:miter/>
          </a:ln>
          <a:effectLst/>
        </p:spPr>
        <p:txBody>
          <a:bodyPr rtlCol="0" anchor="ctr"/>
          <a:lstStyle/>
          <a:p>
            <a:endParaRPr lang="en-US"/>
          </a:p>
        </p:txBody>
      </p:sp>
      <p:sp>
        <p:nvSpPr>
          <p:cNvPr id="16" name="Title 1">
            <a:extLst>
              <a:ext uri="{FF2B5EF4-FFF2-40B4-BE49-F238E27FC236}">
                <a16:creationId xmlns:a16="http://schemas.microsoft.com/office/drawing/2014/main" id="{CF1A55B5-3D8E-4954-9E99-EC97B7418E43}"/>
              </a:ext>
            </a:extLst>
          </p:cNvPr>
          <p:cNvSpPr>
            <a:spLocks noGrp="1"/>
          </p:cNvSpPr>
          <p:nvPr>
            <p:ph type="title" hasCustomPrompt="1"/>
          </p:nvPr>
        </p:nvSpPr>
        <p:spPr>
          <a:xfrm>
            <a:off x="1352245" y="25096"/>
            <a:ext cx="10301274" cy="439607"/>
          </a:xfrm>
        </p:spPr>
        <p:txBody>
          <a:bodyPr>
            <a:noAutofit/>
          </a:bodyPr>
          <a:lstStyle>
            <a:lvl1pPr algn="ctr">
              <a:defRPr sz="2800" b="0" i="0">
                <a:solidFill>
                  <a:srgbClr val="69799C"/>
                </a:solidFill>
                <a:latin typeface="Calibri" panose="020F0502020204030204" pitchFamily="34" charset="0"/>
                <a:ea typeface="Calibri" panose="020F0502020204030204" pitchFamily="34" charset="0"/>
              </a:defRPr>
            </a:lvl1pPr>
          </a:lstStyle>
          <a:p>
            <a:r>
              <a:rPr lang="en-US"/>
              <a:t>CLICK TO EDIT MASTER TITLE STYLE</a:t>
            </a:r>
          </a:p>
        </p:txBody>
      </p:sp>
      <p:sp>
        <p:nvSpPr>
          <p:cNvPr id="2" name="Slide Number Placeholder 1">
            <a:extLst>
              <a:ext uri="{FF2B5EF4-FFF2-40B4-BE49-F238E27FC236}">
                <a16:creationId xmlns:a16="http://schemas.microsoft.com/office/drawing/2014/main" id="{22FC02B0-200B-6CB9-A5AC-BEEAC12A0C03}"/>
              </a:ext>
            </a:extLst>
          </p:cNvPr>
          <p:cNvSpPr txBox="1">
            <a:spLocks/>
          </p:cNvSpPr>
          <p:nvPr userDrawn="1"/>
        </p:nvSpPr>
        <p:spPr>
          <a:xfrm>
            <a:off x="11653519" y="0"/>
            <a:ext cx="538481" cy="464703"/>
          </a:xfrm>
          <a:prstGeom prst="rect">
            <a:avLst/>
          </a:prstGeom>
          <a:solidFill>
            <a:srgbClr val="E1F3E3"/>
          </a:solidFill>
          <a:ln>
            <a:noFill/>
          </a:ln>
        </p:spPr>
        <p:txBody>
          <a:bodyPr vert="horz" lIns="91440" tIns="45720" rIns="91440" bIns="45720" rtlCol="0" anchor="ctr"/>
          <a:lstStyle>
            <a:defPPr>
              <a:defRPr lang="en-US"/>
            </a:defPPr>
            <a:lvl1pPr marL="0" algn="r" defTabSz="914400" rtl="0" eaLnBrk="1" latinLnBrk="0" hangingPunct="1">
              <a:defRPr sz="1100" b="1" kern="1200">
                <a:solidFill>
                  <a:schemeClr val="bg1">
                    <a:lumMod val="75000"/>
                  </a:schemeClr>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C5887DE-9685-D24B-94F1-6C71E28FC92B}" type="slidenum">
              <a:rPr kumimoji="0" lang="en-US" sz="1400" b="1" i="0" u="none" strike="noStrike" kern="1200" cap="none" spc="0" normalizeH="0" baseline="0" noProof="0" smtClean="0">
                <a:ln>
                  <a:noFill/>
                </a:ln>
                <a:solidFill>
                  <a:schemeClr val="tx1">
                    <a:lumMod val="95000"/>
                    <a:lumOff val="5000"/>
                  </a:schemeClr>
                </a:solidFill>
                <a:effectLst/>
                <a:uLnTx/>
                <a:uFillTx/>
                <a:latin typeface="Gotham Narrow Black" charset="0"/>
                <a:ea typeface="Gotham Narrow Black" charset="0"/>
                <a:cs typeface="Gotham Narrow Black"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chemeClr val="tx1">
                  <a:lumMod val="95000"/>
                  <a:lumOff val="5000"/>
                </a:schemeClr>
              </a:solidFill>
              <a:effectLst/>
              <a:uLnTx/>
              <a:uFillTx/>
              <a:latin typeface="Gotham Narrow Black" charset="0"/>
              <a:ea typeface="Gotham Narrow Black" charset="0"/>
              <a:cs typeface="Gotham Narrow Black" charset="0"/>
            </a:endParaRPr>
          </a:p>
        </p:txBody>
      </p:sp>
      <p:pic>
        <p:nvPicPr>
          <p:cNvPr id="6" name="Picture 5">
            <a:extLst>
              <a:ext uri="{FF2B5EF4-FFF2-40B4-BE49-F238E27FC236}">
                <a16:creationId xmlns:a16="http://schemas.microsoft.com/office/drawing/2014/main" id="{C26D05B0-91F2-9323-6A0D-E4EF88070DB0}"/>
              </a:ext>
            </a:extLst>
          </p:cNvPr>
          <p:cNvPicPr>
            <a:picLocks noChangeAspect="1"/>
          </p:cNvPicPr>
          <p:nvPr userDrawn="1"/>
        </p:nvPicPr>
        <p:blipFill>
          <a:blip r:embed="rId2"/>
          <a:stretch>
            <a:fillRect/>
          </a:stretch>
        </p:blipFill>
        <p:spPr>
          <a:xfrm>
            <a:off x="380614" y="44059"/>
            <a:ext cx="871854" cy="379256"/>
          </a:xfrm>
          <a:prstGeom prst="rect">
            <a:avLst/>
          </a:prstGeom>
        </p:spPr>
      </p:pic>
    </p:spTree>
    <p:extLst>
      <p:ext uri="{BB962C8B-B14F-4D97-AF65-F5344CB8AC3E}">
        <p14:creationId xmlns:p14="http://schemas.microsoft.com/office/powerpoint/2010/main" val="250970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8ED0-F571-B7D6-04A2-40719D11D25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A00EDCE-EB68-964F-7AE1-46BF4E9374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39AE8AF-AF3E-CE59-BD03-840D116B7FAA}"/>
              </a:ext>
            </a:extLst>
          </p:cNvPr>
          <p:cNvSpPr>
            <a:spLocks noGrp="1"/>
          </p:cNvSpPr>
          <p:nvPr>
            <p:ph type="dt" sz="half" idx="10"/>
          </p:nvPr>
        </p:nvSpPr>
        <p:spPr/>
        <p:txBody>
          <a:bodyPr/>
          <a:lstStyle/>
          <a:p>
            <a:fld id="{105622F1-4A50-4F19-BF3C-C6C50EC80DE9}" type="datetimeFigureOut">
              <a:rPr lang="en-ID" smtClean="0"/>
              <a:t>09/05/2026</a:t>
            </a:fld>
            <a:endParaRPr lang="en-ID"/>
          </a:p>
        </p:txBody>
      </p:sp>
      <p:sp>
        <p:nvSpPr>
          <p:cNvPr id="5" name="Footer Placeholder 4">
            <a:extLst>
              <a:ext uri="{FF2B5EF4-FFF2-40B4-BE49-F238E27FC236}">
                <a16:creationId xmlns:a16="http://schemas.microsoft.com/office/drawing/2014/main" id="{187927A3-F6FE-2463-00C2-1B7A8518084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F3E803E-9AAA-3554-D0AB-49E8728EFA73}"/>
              </a:ext>
            </a:extLst>
          </p:cNvPr>
          <p:cNvSpPr>
            <a:spLocks noGrp="1"/>
          </p:cNvSpPr>
          <p:nvPr>
            <p:ph type="sldNum" sz="quarter" idx="12"/>
          </p:nvPr>
        </p:nvSpPr>
        <p:spPr/>
        <p:txBody>
          <a:bodyPr/>
          <a:lstStyle/>
          <a:p>
            <a:fld id="{44313082-F382-4E95-8056-88EF421E2983}" type="slidenum">
              <a:rPr lang="en-ID" smtClean="0"/>
              <a:t>‹#›</a:t>
            </a:fld>
            <a:endParaRPr lang="en-ID"/>
          </a:p>
        </p:txBody>
      </p:sp>
    </p:spTree>
    <p:extLst>
      <p:ext uri="{BB962C8B-B14F-4D97-AF65-F5344CB8AC3E}">
        <p14:creationId xmlns:p14="http://schemas.microsoft.com/office/powerpoint/2010/main" val="392776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75C6-48E0-DD9F-68E6-73BE335D50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26B3BE3F-1677-992E-F3E9-93AB7B9DC0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B084C1-BC48-0A08-03C0-BD8F46B8B757}"/>
              </a:ext>
            </a:extLst>
          </p:cNvPr>
          <p:cNvSpPr>
            <a:spLocks noGrp="1"/>
          </p:cNvSpPr>
          <p:nvPr>
            <p:ph type="dt" sz="half" idx="10"/>
          </p:nvPr>
        </p:nvSpPr>
        <p:spPr/>
        <p:txBody>
          <a:bodyPr/>
          <a:lstStyle/>
          <a:p>
            <a:fld id="{105622F1-4A50-4F19-BF3C-C6C50EC80DE9}" type="datetimeFigureOut">
              <a:rPr lang="en-ID" smtClean="0"/>
              <a:t>09/05/2026</a:t>
            </a:fld>
            <a:endParaRPr lang="en-ID"/>
          </a:p>
        </p:txBody>
      </p:sp>
      <p:sp>
        <p:nvSpPr>
          <p:cNvPr id="5" name="Footer Placeholder 4">
            <a:extLst>
              <a:ext uri="{FF2B5EF4-FFF2-40B4-BE49-F238E27FC236}">
                <a16:creationId xmlns:a16="http://schemas.microsoft.com/office/drawing/2014/main" id="{D9BE1E5F-CDA4-14F7-DC08-33EFBF872E2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70DD772-54E5-BD96-C08C-D20747AAEFBD}"/>
              </a:ext>
            </a:extLst>
          </p:cNvPr>
          <p:cNvSpPr>
            <a:spLocks noGrp="1"/>
          </p:cNvSpPr>
          <p:nvPr>
            <p:ph type="sldNum" sz="quarter" idx="12"/>
          </p:nvPr>
        </p:nvSpPr>
        <p:spPr/>
        <p:txBody>
          <a:bodyPr/>
          <a:lstStyle/>
          <a:p>
            <a:fld id="{44313082-F382-4E95-8056-88EF421E2983}" type="slidenum">
              <a:rPr lang="en-ID" smtClean="0"/>
              <a:t>‹#›</a:t>
            </a:fld>
            <a:endParaRPr lang="en-ID"/>
          </a:p>
        </p:txBody>
      </p:sp>
    </p:spTree>
    <p:extLst>
      <p:ext uri="{BB962C8B-B14F-4D97-AF65-F5344CB8AC3E}">
        <p14:creationId xmlns:p14="http://schemas.microsoft.com/office/powerpoint/2010/main" val="402406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46F1E-9D84-B306-5666-8DF5F189CA6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1215C4E-C684-55D6-ED90-67E9E01257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A6F66936-0B67-C294-549D-7C75B7775D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DFFF1672-B04E-E14F-9C1A-BBD35A0FAAB9}"/>
              </a:ext>
            </a:extLst>
          </p:cNvPr>
          <p:cNvSpPr>
            <a:spLocks noGrp="1"/>
          </p:cNvSpPr>
          <p:nvPr>
            <p:ph type="dt" sz="half" idx="10"/>
          </p:nvPr>
        </p:nvSpPr>
        <p:spPr/>
        <p:txBody>
          <a:bodyPr/>
          <a:lstStyle/>
          <a:p>
            <a:fld id="{105622F1-4A50-4F19-BF3C-C6C50EC80DE9}" type="datetimeFigureOut">
              <a:rPr lang="en-ID" smtClean="0"/>
              <a:t>09/05/2026</a:t>
            </a:fld>
            <a:endParaRPr lang="en-ID"/>
          </a:p>
        </p:txBody>
      </p:sp>
      <p:sp>
        <p:nvSpPr>
          <p:cNvPr id="6" name="Footer Placeholder 5">
            <a:extLst>
              <a:ext uri="{FF2B5EF4-FFF2-40B4-BE49-F238E27FC236}">
                <a16:creationId xmlns:a16="http://schemas.microsoft.com/office/drawing/2014/main" id="{C276A8E7-92C4-C9C8-0F3D-68F28E4B003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DB92A3A-7C4E-50B4-EEF6-9EFF975F7371}"/>
              </a:ext>
            </a:extLst>
          </p:cNvPr>
          <p:cNvSpPr>
            <a:spLocks noGrp="1"/>
          </p:cNvSpPr>
          <p:nvPr>
            <p:ph type="sldNum" sz="quarter" idx="12"/>
          </p:nvPr>
        </p:nvSpPr>
        <p:spPr/>
        <p:txBody>
          <a:bodyPr/>
          <a:lstStyle/>
          <a:p>
            <a:fld id="{44313082-F382-4E95-8056-88EF421E2983}" type="slidenum">
              <a:rPr lang="en-ID" smtClean="0"/>
              <a:t>‹#›</a:t>
            </a:fld>
            <a:endParaRPr lang="en-ID"/>
          </a:p>
        </p:txBody>
      </p:sp>
    </p:spTree>
    <p:extLst>
      <p:ext uri="{BB962C8B-B14F-4D97-AF65-F5344CB8AC3E}">
        <p14:creationId xmlns:p14="http://schemas.microsoft.com/office/powerpoint/2010/main" val="300515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EC600-A4FD-2F87-8888-BE3C1169735B}"/>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16F9175-42B6-6214-1749-00444810BA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7BF38A-1496-37D3-4CBC-2307B56806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687B3ED0-9D08-07EC-49A8-56C46B271A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6844E3-EF8E-18EC-9092-061272E029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8B4DE770-6C5F-6FC4-0072-DBE871B843B0}"/>
              </a:ext>
            </a:extLst>
          </p:cNvPr>
          <p:cNvSpPr>
            <a:spLocks noGrp="1"/>
          </p:cNvSpPr>
          <p:nvPr>
            <p:ph type="dt" sz="half" idx="10"/>
          </p:nvPr>
        </p:nvSpPr>
        <p:spPr/>
        <p:txBody>
          <a:bodyPr/>
          <a:lstStyle/>
          <a:p>
            <a:fld id="{105622F1-4A50-4F19-BF3C-C6C50EC80DE9}" type="datetimeFigureOut">
              <a:rPr lang="en-ID" smtClean="0"/>
              <a:t>09/05/2026</a:t>
            </a:fld>
            <a:endParaRPr lang="en-ID"/>
          </a:p>
        </p:txBody>
      </p:sp>
      <p:sp>
        <p:nvSpPr>
          <p:cNvPr id="8" name="Footer Placeholder 7">
            <a:extLst>
              <a:ext uri="{FF2B5EF4-FFF2-40B4-BE49-F238E27FC236}">
                <a16:creationId xmlns:a16="http://schemas.microsoft.com/office/drawing/2014/main" id="{B74A0DA3-9FE7-1504-3D38-C27AC623939A}"/>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702F2044-ECD6-E473-01AF-5B89CEA6C752}"/>
              </a:ext>
            </a:extLst>
          </p:cNvPr>
          <p:cNvSpPr>
            <a:spLocks noGrp="1"/>
          </p:cNvSpPr>
          <p:nvPr>
            <p:ph type="sldNum" sz="quarter" idx="12"/>
          </p:nvPr>
        </p:nvSpPr>
        <p:spPr/>
        <p:txBody>
          <a:bodyPr/>
          <a:lstStyle/>
          <a:p>
            <a:fld id="{44313082-F382-4E95-8056-88EF421E2983}" type="slidenum">
              <a:rPr lang="en-ID" smtClean="0"/>
              <a:t>‹#›</a:t>
            </a:fld>
            <a:endParaRPr lang="en-ID"/>
          </a:p>
        </p:txBody>
      </p:sp>
    </p:spTree>
    <p:extLst>
      <p:ext uri="{BB962C8B-B14F-4D97-AF65-F5344CB8AC3E}">
        <p14:creationId xmlns:p14="http://schemas.microsoft.com/office/powerpoint/2010/main" val="79257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AE25-1362-0651-2AE5-0E82CEBA7C9D}"/>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DB41B9BB-1156-9CE9-4DD7-9D556BA64BE3}"/>
              </a:ext>
            </a:extLst>
          </p:cNvPr>
          <p:cNvSpPr>
            <a:spLocks noGrp="1"/>
          </p:cNvSpPr>
          <p:nvPr>
            <p:ph type="dt" sz="half" idx="10"/>
          </p:nvPr>
        </p:nvSpPr>
        <p:spPr/>
        <p:txBody>
          <a:bodyPr/>
          <a:lstStyle/>
          <a:p>
            <a:fld id="{105622F1-4A50-4F19-BF3C-C6C50EC80DE9}" type="datetimeFigureOut">
              <a:rPr lang="en-ID" smtClean="0"/>
              <a:t>09/05/2026</a:t>
            </a:fld>
            <a:endParaRPr lang="en-ID"/>
          </a:p>
        </p:txBody>
      </p:sp>
      <p:sp>
        <p:nvSpPr>
          <p:cNvPr id="4" name="Footer Placeholder 3">
            <a:extLst>
              <a:ext uri="{FF2B5EF4-FFF2-40B4-BE49-F238E27FC236}">
                <a16:creationId xmlns:a16="http://schemas.microsoft.com/office/drawing/2014/main" id="{AE05522B-5ADD-60E3-BAB7-89F7BCDE1155}"/>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9A75318B-2AAB-2705-D151-F806763601D7}"/>
              </a:ext>
            </a:extLst>
          </p:cNvPr>
          <p:cNvSpPr>
            <a:spLocks noGrp="1"/>
          </p:cNvSpPr>
          <p:nvPr>
            <p:ph type="sldNum" sz="quarter" idx="12"/>
          </p:nvPr>
        </p:nvSpPr>
        <p:spPr/>
        <p:txBody>
          <a:bodyPr/>
          <a:lstStyle/>
          <a:p>
            <a:fld id="{44313082-F382-4E95-8056-88EF421E2983}" type="slidenum">
              <a:rPr lang="en-ID" smtClean="0"/>
              <a:t>‹#›</a:t>
            </a:fld>
            <a:endParaRPr lang="en-ID"/>
          </a:p>
        </p:txBody>
      </p:sp>
    </p:spTree>
    <p:extLst>
      <p:ext uri="{BB962C8B-B14F-4D97-AF65-F5344CB8AC3E}">
        <p14:creationId xmlns:p14="http://schemas.microsoft.com/office/powerpoint/2010/main" val="857203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D5451-A34C-7DC6-ABE5-7F4B49704A9F}"/>
              </a:ext>
            </a:extLst>
          </p:cNvPr>
          <p:cNvSpPr>
            <a:spLocks noGrp="1"/>
          </p:cNvSpPr>
          <p:nvPr>
            <p:ph type="dt" sz="half" idx="10"/>
          </p:nvPr>
        </p:nvSpPr>
        <p:spPr/>
        <p:txBody>
          <a:bodyPr/>
          <a:lstStyle/>
          <a:p>
            <a:fld id="{105622F1-4A50-4F19-BF3C-C6C50EC80DE9}" type="datetimeFigureOut">
              <a:rPr lang="en-ID" smtClean="0"/>
              <a:t>09/05/2026</a:t>
            </a:fld>
            <a:endParaRPr lang="en-ID"/>
          </a:p>
        </p:txBody>
      </p:sp>
      <p:sp>
        <p:nvSpPr>
          <p:cNvPr id="3" name="Footer Placeholder 2">
            <a:extLst>
              <a:ext uri="{FF2B5EF4-FFF2-40B4-BE49-F238E27FC236}">
                <a16:creationId xmlns:a16="http://schemas.microsoft.com/office/drawing/2014/main" id="{64964225-C898-CD3C-A135-6289DA7BE38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A6877A2A-2082-8299-6A65-F5250FB3C4CE}"/>
              </a:ext>
            </a:extLst>
          </p:cNvPr>
          <p:cNvSpPr>
            <a:spLocks noGrp="1"/>
          </p:cNvSpPr>
          <p:nvPr>
            <p:ph type="sldNum" sz="quarter" idx="12"/>
          </p:nvPr>
        </p:nvSpPr>
        <p:spPr/>
        <p:txBody>
          <a:bodyPr/>
          <a:lstStyle/>
          <a:p>
            <a:fld id="{44313082-F382-4E95-8056-88EF421E2983}" type="slidenum">
              <a:rPr lang="en-ID" smtClean="0"/>
              <a:t>‹#›</a:t>
            </a:fld>
            <a:endParaRPr lang="en-ID"/>
          </a:p>
        </p:txBody>
      </p:sp>
    </p:spTree>
    <p:extLst>
      <p:ext uri="{BB962C8B-B14F-4D97-AF65-F5344CB8AC3E}">
        <p14:creationId xmlns:p14="http://schemas.microsoft.com/office/powerpoint/2010/main" val="117682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B999-8C9A-3A4B-6066-E51B5471D3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18AF19E0-FA5C-51ED-B565-4C7CC0FAB7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3DF6970A-3006-D6E1-84FC-299E5D383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B6103-2E6E-E083-8D28-A45C84044933}"/>
              </a:ext>
            </a:extLst>
          </p:cNvPr>
          <p:cNvSpPr>
            <a:spLocks noGrp="1"/>
          </p:cNvSpPr>
          <p:nvPr>
            <p:ph type="dt" sz="half" idx="10"/>
          </p:nvPr>
        </p:nvSpPr>
        <p:spPr/>
        <p:txBody>
          <a:bodyPr/>
          <a:lstStyle/>
          <a:p>
            <a:fld id="{105622F1-4A50-4F19-BF3C-C6C50EC80DE9}" type="datetimeFigureOut">
              <a:rPr lang="en-ID" smtClean="0"/>
              <a:t>09/05/2026</a:t>
            </a:fld>
            <a:endParaRPr lang="en-ID"/>
          </a:p>
        </p:txBody>
      </p:sp>
      <p:sp>
        <p:nvSpPr>
          <p:cNvPr id="6" name="Footer Placeholder 5">
            <a:extLst>
              <a:ext uri="{FF2B5EF4-FFF2-40B4-BE49-F238E27FC236}">
                <a16:creationId xmlns:a16="http://schemas.microsoft.com/office/drawing/2014/main" id="{8D0049B8-FA61-8209-9FC5-04EB0FA97F7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47CB3B0-DBF0-C074-7CE7-1E86F98F069C}"/>
              </a:ext>
            </a:extLst>
          </p:cNvPr>
          <p:cNvSpPr>
            <a:spLocks noGrp="1"/>
          </p:cNvSpPr>
          <p:nvPr>
            <p:ph type="sldNum" sz="quarter" idx="12"/>
          </p:nvPr>
        </p:nvSpPr>
        <p:spPr/>
        <p:txBody>
          <a:bodyPr/>
          <a:lstStyle/>
          <a:p>
            <a:fld id="{44313082-F382-4E95-8056-88EF421E2983}" type="slidenum">
              <a:rPr lang="en-ID" smtClean="0"/>
              <a:t>‹#›</a:t>
            </a:fld>
            <a:endParaRPr lang="en-ID"/>
          </a:p>
        </p:txBody>
      </p:sp>
    </p:spTree>
    <p:extLst>
      <p:ext uri="{BB962C8B-B14F-4D97-AF65-F5344CB8AC3E}">
        <p14:creationId xmlns:p14="http://schemas.microsoft.com/office/powerpoint/2010/main" val="349794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4F94-CC1F-D30B-DF48-989742A05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D791FC95-D39E-2F73-BE56-740CF1C6F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2052E402-4B4F-14E5-1F04-FF6DB9F11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E25CC9-F42A-6153-EBFE-3DA93904F55E}"/>
              </a:ext>
            </a:extLst>
          </p:cNvPr>
          <p:cNvSpPr>
            <a:spLocks noGrp="1"/>
          </p:cNvSpPr>
          <p:nvPr>
            <p:ph type="dt" sz="half" idx="10"/>
          </p:nvPr>
        </p:nvSpPr>
        <p:spPr/>
        <p:txBody>
          <a:bodyPr/>
          <a:lstStyle/>
          <a:p>
            <a:fld id="{105622F1-4A50-4F19-BF3C-C6C50EC80DE9}" type="datetimeFigureOut">
              <a:rPr lang="en-ID" smtClean="0"/>
              <a:t>09/05/2026</a:t>
            </a:fld>
            <a:endParaRPr lang="en-ID"/>
          </a:p>
        </p:txBody>
      </p:sp>
      <p:sp>
        <p:nvSpPr>
          <p:cNvPr id="6" name="Footer Placeholder 5">
            <a:extLst>
              <a:ext uri="{FF2B5EF4-FFF2-40B4-BE49-F238E27FC236}">
                <a16:creationId xmlns:a16="http://schemas.microsoft.com/office/drawing/2014/main" id="{4088F0D8-EB33-898F-625D-D680D822D15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2349D2A-D9FF-71DB-FD3B-E559BF706EB5}"/>
              </a:ext>
            </a:extLst>
          </p:cNvPr>
          <p:cNvSpPr>
            <a:spLocks noGrp="1"/>
          </p:cNvSpPr>
          <p:nvPr>
            <p:ph type="sldNum" sz="quarter" idx="12"/>
          </p:nvPr>
        </p:nvSpPr>
        <p:spPr/>
        <p:txBody>
          <a:bodyPr/>
          <a:lstStyle/>
          <a:p>
            <a:fld id="{44313082-F382-4E95-8056-88EF421E2983}" type="slidenum">
              <a:rPr lang="en-ID" smtClean="0"/>
              <a:t>‹#›</a:t>
            </a:fld>
            <a:endParaRPr lang="en-ID"/>
          </a:p>
        </p:txBody>
      </p:sp>
    </p:spTree>
    <p:extLst>
      <p:ext uri="{BB962C8B-B14F-4D97-AF65-F5344CB8AC3E}">
        <p14:creationId xmlns:p14="http://schemas.microsoft.com/office/powerpoint/2010/main" val="16407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58605E-79CA-1E95-A070-8570B63CD0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D424C31-0A97-9B8D-9FD2-A67685F96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0623BF4-679B-FFA4-C84A-93D8E2466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5622F1-4A50-4F19-BF3C-C6C50EC80DE9}" type="datetimeFigureOut">
              <a:rPr lang="en-ID" smtClean="0"/>
              <a:t>09/05/2026</a:t>
            </a:fld>
            <a:endParaRPr lang="en-ID"/>
          </a:p>
        </p:txBody>
      </p:sp>
      <p:sp>
        <p:nvSpPr>
          <p:cNvPr id="5" name="Footer Placeholder 4">
            <a:extLst>
              <a:ext uri="{FF2B5EF4-FFF2-40B4-BE49-F238E27FC236}">
                <a16:creationId xmlns:a16="http://schemas.microsoft.com/office/drawing/2014/main" id="{95DB933A-02A8-3D6A-9743-613D6C1AF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932BCC4E-2272-8FB9-7344-7823643CF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313082-F382-4E95-8056-88EF421E2983}" type="slidenum">
              <a:rPr lang="en-ID" smtClean="0"/>
              <a:t>‹#›</a:t>
            </a:fld>
            <a:endParaRPr lang="en-ID"/>
          </a:p>
        </p:txBody>
      </p:sp>
    </p:spTree>
    <p:extLst>
      <p:ext uri="{BB962C8B-B14F-4D97-AF65-F5344CB8AC3E}">
        <p14:creationId xmlns:p14="http://schemas.microsoft.com/office/powerpoint/2010/main" val="93271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0.png"/><Relationship Id="rId5" Type="http://schemas.microsoft.com/office/2007/relationships/hdphoto" Target="../media/hdphoto2.wdp"/><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chart" Target="../charts/chart4.xml"/><Relationship Id="rId39" Type="http://schemas.openxmlformats.org/officeDocument/2006/relationships/chart" Target="../charts/chart17.xml"/><Relationship Id="rId21" Type="http://schemas.microsoft.com/office/2007/relationships/hdphoto" Target="../media/hdphoto4.wdp"/><Relationship Id="rId34" Type="http://schemas.openxmlformats.org/officeDocument/2006/relationships/chart" Target="../charts/chart12.xml"/><Relationship Id="rId42" Type="http://schemas.openxmlformats.org/officeDocument/2006/relationships/chart" Target="../charts/chart20.xml"/><Relationship Id="rId7"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chart" Target="../charts/chart7.xml"/><Relationship Id="rId41" Type="http://schemas.openxmlformats.org/officeDocument/2006/relationships/chart" Target="../charts/chart19.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chart" Target="../charts/chart2.xml"/><Relationship Id="rId32" Type="http://schemas.openxmlformats.org/officeDocument/2006/relationships/chart" Target="../charts/chart10.xml"/><Relationship Id="rId37" Type="http://schemas.openxmlformats.org/officeDocument/2006/relationships/chart" Target="../charts/chart15.xml"/><Relationship Id="rId40" Type="http://schemas.openxmlformats.org/officeDocument/2006/relationships/chart" Target="../charts/chart18.xml"/><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chart" Target="../charts/chart1.xml"/><Relationship Id="rId28" Type="http://schemas.openxmlformats.org/officeDocument/2006/relationships/chart" Target="../charts/chart6.xml"/><Relationship Id="rId36" Type="http://schemas.openxmlformats.org/officeDocument/2006/relationships/chart" Target="../charts/chart14.xml"/><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chart" Target="../charts/chart9.xml"/><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0.png"/><Relationship Id="rId27" Type="http://schemas.openxmlformats.org/officeDocument/2006/relationships/chart" Target="../charts/chart5.xml"/><Relationship Id="rId30" Type="http://schemas.openxmlformats.org/officeDocument/2006/relationships/chart" Target="../charts/chart8.xml"/><Relationship Id="rId35" Type="http://schemas.openxmlformats.org/officeDocument/2006/relationships/chart" Target="../charts/chart13.xml"/><Relationship Id="rId8" Type="http://schemas.openxmlformats.org/officeDocument/2006/relationships/image" Target="../media/image27.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chart" Target="../charts/chart3.xml"/><Relationship Id="rId33" Type="http://schemas.openxmlformats.org/officeDocument/2006/relationships/chart" Target="../charts/chart11.xml"/><Relationship Id="rId38" Type="http://schemas.openxmlformats.org/officeDocument/2006/relationships/chart" Target="../charts/chart16.xml"/></Relationships>
</file>

<file path=ppt/slides/_rels/slide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svg"/><Relationship Id="rId17" Type="http://schemas.openxmlformats.org/officeDocument/2006/relationships/image" Target="../media/image56.svg"/><Relationship Id="rId2" Type="http://schemas.openxmlformats.org/officeDocument/2006/relationships/image" Target="../media/image41.svg"/><Relationship Id="rId16" Type="http://schemas.openxmlformats.org/officeDocument/2006/relationships/image" Target="../media/image55.svg"/><Relationship Id="rId1" Type="http://schemas.openxmlformats.org/officeDocument/2006/relationships/slideLayout" Target="../slideLayouts/slideLayout12.xml"/><Relationship Id="rId6" Type="http://schemas.openxmlformats.org/officeDocument/2006/relationships/image" Target="../media/image45.sv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svg"/><Relationship Id="rId14" Type="http://schemas.openxmlformats.org/officeDocument/2006/relationships/image" Target="../media/image5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5.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12.xml"/><Relationship Id="rId6" Type="http://schemas.openxmlformats.org/officeDocument/2006/relationships/image" Target="../media/image60.png"/><Relationship Id="rId11" Type="http://schemas.microsoft.com/office/2007/relationships/hdphoto" Target="../media/hdphoto5.wdp"/><Relationship Id="rId5" Type="http://schemas.openxmlformats.org/officeDocument/2006/relationships/image" Target="../media/image59.png"/><Relationship Id="rId15" Type="http://schemas.openxmlformats.org/officeDocument/2006/relationships/image" Target="../media/image68.png"/><Relationship Id="rId10" Type="http://schemas.openxmlformats.org/officeDocument/2006/relationships/image" Target="../media/image64.png"/><Relationship Id="rId19" Type="http://schemas.openxmlformats.org/officeDocument/2006/relationships/image" Target="../media/image72.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1">
            <a:extLst>
              <a:ext uri="{FF2B5EF4-FFF2-40B4-BE49-F238E27FC236}">
                <a16:creationId xmlns:a16="http://schemas.microsoft.com/office/drawing/2014/main" id="{FEBA42DF-2387-4135-3460-F92D4021C89D}"/>
              </a:ext>
            </a:extLst>
          </p:cNvPr>
          <p:cNvGrpSpPr/>
          <p:nvPr/>
        </p:nvGrpSpPr>
        <p:grpSpPr>
          <a:xfrm>
            <a:off x="288625" y="412797"/>
            <a:ext cx="1883950" cy="819517"/>
            <a:chOff x="0" y="0"/>
            <a:chExt cx="3767900" cy="1639037"/>
          </a:xfrm>
        </p:grpSpPr>
        <p:sp>
          <p:nvSpPr>
            <p:cNvPr id="29" name="Freeform 32">
              <a:extLst>
                <a:ext uri="{FF2B5EF4-FFF2-40B4-BE49-F238E27FC236}">
                  <a16:creationId xmlns:a16="http://schemas.microsoft.com/office/drawing/2014/main" id="{5BB14880-D379-E803-091F-71C80866FC08}"/>
                </a:ext>
              </a:extLst>
            </p:cNvPr>
            <p:cNvSpPr/>
            <p:nvPr/>
          </p:nvSpPr>
          <p:spPr>
            <a:xfrm>
              <a:off x="0" y="0"/>
              <a:ext cx="3767836" cy="1639062"/>
            </a:xfrm>
            <a:custGeom>
              <a:avLst/>
              <a:gdLst/>
              <a:ahLst/>
              <a:cxnLst/>
              <a:rect l="l" t="t" r="r" b="b"/>
              <a:pathLst>
                <a:path w="3767836" h="1639062">
                  <a:moveTo>
                    <a:pt x="0" y="0"/>
                  </a:moveTo>
                  <a:lnTo>
                    <a:pt x="3767836" y="0"/>
                  </a:lnTo>
                  <a:lnTo>
                    <a:pt x="3767836" y="1639062"/>
                  </a:lnTo>
                  <a:lnTo>
                    <a:pt x="0" y="1639062"/>
                  </a:lnTo>
                  <a:lnTo>
                    <a:pt x="0" y="0"/>
                  </a:lnTo>
                  <a:close/>
                </a:path>
              </a:pathLst>
            </a:custGeom>
            <a:blipFill>
              <a:blip r:embed="rId3"/>
              <a:stretch>
                <a:fillRect r="-1" b="-65"/>
              </a:stretch>
            </a:blipFill>
          </p:spPr>
          <p:txBody>
            <a:bodyPr/>
            <a:lstStyle/>
            <a:p>
              <a:pPr defTabSz="609630"/>
              <a:endParaRPr lang="en-ID" sz="1201">
                <a:solidFill>
                  <a:prstClr val="black"/>
                </a:solidFill>
                <a:latin typeface="Calibri"/>
              </a:endParaRPr>
            </a:p>
          </p:txBody>
        </p:sp>
      </p:grpSp>
      <p:sp>
        <p:nvSpPr>
          <p:cNvPr id="7" name="TextBox 6">
            <a:extLst>
              <a:ext uri="{FF2B5EF4-FFF2-40B4-BE49-F238E27FC236}">
                <a16:creationId xmlns:a16="http://schemas.microsoft.com/office/drawing/2014/main" id="{AFB4A4F7-CFA9-C705-9A7C-EA3063D842CD}"/>
              </a:ext>
            </a:extLst>
          </p:cNvPr>
          <p:cNvSpPr txBox="1"/>
          <p:nvPr/>
        </p:nvSpPr>
        <p:spPr>
          <a:xfrm>
            <a:off x="288625" y="6310328"/>
            <a:ext cx="4608095" cy="307777"/>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900" b="1" i="0" u="none" strike="noStrike" cap="none" spc="0" normalizeH="0" baseline="0">
                <a:ln>
                  <a:noFill/>
                </a:ln>
                <a:solidFill>
                  <a:srgbClr val="000000">
                    <a:lumMod val="50000"/>
                    <a:lumOff val="50000"/>
                  </a:srgbClr>
                </a:solidFill>
                <a:effectLst/>
                <a:uLnTx/>
                <a:uFillTx/>
                <a:latin typeface="Arial Nova Cond" panose="020B0506020202020204" pitchFamily="34" charset="0"/>
              </a:defRPr>
            </a:lvl1pPr>
          </a:lstStyle>
          <a:p>
            <a:r>
              <a:rPr lang="en-US" sz="1400" dirty="0">
                <a:solidFill>
                  <a:schemeClr val="tx1"/>
                </a:solidFill>
              </a:rPr>
              <a:t>Jakarta, 11 Mei 2026</a:t>
            </a:r>
          </a:p>
        </p:txBody>
      </p:sp>
      <p:sp>
        <p:nvSpPr>
          <p:cNvPr id="8" name="TextBox 7">
            <a:extLst>
              <a:ext uri="{FF2B5EF4-FFF2-40B4-BE49-F238E27FC236}">
                <a16:creationId xmlns:a16="http://schemas.microsoft.com/office/drawing/2014/main" id="{1C8C3FCD-4260-FC68-F405-9796396DDC67}"/>
              </a:ext>
            </a:extLst>
          </p:cNvPr>
          <p:cNvSpPr txBox="1"/>
          <p:nvPr/>
        </p:nvSpPr>
        <p:spPr>
          <a:xfrm flipH="1">
            <a:off x="260371" y="3789145"/>
            <a:ext cx="4499578"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Nova Cond" panose="020B0506020202020204" pitchFamily="34" charset="0"/>
                <a:ea typeface="+mn-ea"/>
                <a:cs typeface="+mn-cs"/>
              </a:rPr>
              <a:t>Dr. Friderica </a:t>
            </a:r>
            <a:r>
              <a:rPr kumimoji="0" lang="en-US" b="1" i="0" u="none" strike="noStrike" kern="1200" cap="none" spc="0" normalizeH="0" baseline="0" noProof="0" dirty="0" err="1">
                <a:ln>
                  <a:noFill/>
                </a:ln>
                <a:effectLst/>
                <a:uLnTx/>
                <a:uFillTx/>
                <a:latin typeface="Arial Nova Cond" panose="020B0506020202020204" pitchFamily="34" charset="0"/>
                <a:ea typeface="+mn-ea"/>
                <a:cs typeface="+mn-cs"/>
              </a:rPr>
              <a:t>Widyasari</a:t>
            </a:r>
            <a:r>
              <a:rPr kumimoji="0" lang="en-US" b="1" i="0" u="none" strike="noStrike" kern="1200" cap="none" spc="0" normalizeH="0" baseline="0" noProof="0" dirty="0">
                <a:ln>
                  <a:noFill/>
                </a:ln>
                <a:effectLst/>
                <a:uLnTx/>
                <a:uFillTx/>
                <a:latin typeface="Arial Nova Cond" panose="020B0506020202020204" pitchFamily="34" charset="0"/>
                <a:ea typeface="+mn-ea"/>
                <a:cs typeface="+mn-cs"/>
              </a:rPr>
              <a:t> Dewi, S.E., M.B.A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Nova Cond" panose="020B0506020202020204" pitchFamily="34" charset="0"/>
                <a:ea typeface="+mn-ea"/>
                <a:cs typeface="+mn-cs"/>
              </a:rPr>
              <a:t>Ketua Dewan </a:t>
            </a:r>
            <a:r>
              <a:rPr kumimoji="0" lang="en-US" b="1" i="0" u="none" strike="noStrike" kern="1200" cap="none" spc="0" normalizeH="0" baseline="0" noProof="0" dirty="0" err="1">
                <a:ln>
                  <a:noFill/>
                </a:ln>
                <a:effectLst/>
                <a:uLnTx/>
                <a:uFillTx/>
                <a:latin typeface="Arial Nova Cond" panose="020B0506020202020204" pitchFamily="34" charset="0"/>
                <a:ea typeface="+mn-ea"/>
                <a:cs typeface="+mn-cs"/>
              </a:rPr>
              <a:t>Komisioner</a:t>
            </a:r>
            <a:r>
              <a:rPr kumimoji="0" lang="en-US" b="1" i="0" u="none" strike="noStrike" kern="1200" cap="none" spc="0" normalizeH="0" baseline="0" noProof="0" dirty="0">
                <a:ln>
                  <a:noFill/>
                </a:ln>
                <a:effectLst/>
                <a:uLnTx/>
                <a:uFillTx/>
                <a:latin typeface="Arial Nova Cond" panose="020B0506020202020204" pitchFamily="34" charset="0"/>
                <a:ea typeface="+mn-ea"/>
                <a:cs typeface="+mn-cs"/>
              </a:rPr>
              <a:t> OJK</a:t>
            </a:r>
          </a:p>
        </p:txBody>
      </p:sp>
      <p:grpSp>
        <p:nvGrpSpPr>
          <p:cNvPr id="4" name="Group 3">
            <a:extLst>
              <a:ext uri="{FF2B5EF4-FFF2-40B4-BE49-F238E27FC236}">
                <a16:creationId xmlns:a16="http://schemas.microsoft.com/office/drawing/2014/main" id="{E443A280-4B71-4C98-D452-506E0EC09988}"/>
              </a:ext>
            </a:extLst>
          </p:cNvPr>
          <p:cNvGrpSpPr/>
          <p:nvPr/>
        </p:nvGrpSpPr>
        <p:grpSpPr>
          <a:xfrm>
            <a:off x="5380074" y="-297712"/>
            <a:ext cx="6811924" cy="7249424"/>
            <a:chOff x="3358688" y="-469557"/>
            <a:chExt cx="8833310" cy="7421269"/>
          </a:xfrm>
        </p:grpSpPr>
        <p:grpSp>
          <p:nvGrpSpPr>
            <p:cNvPr id="25" name="Group 24">
              <a:extLst>
                <a:ext uri="{FF2B5EF4-FFF2-40B4-BE49-F238E27FC236}">
                  <a16:creationId xmlns:a16="http://schemas.microsoft.com/office/drawing/2014/main" id="{F455E2B7-2DCF-028A-4012-26929CD9C913}"/>
                </a:ext>
              </a:extLst>
            </p:cNvPr>
            <p:cNvGrpSpPr/>
            <p:nvPr/>
          </p:nvGrpSpPr>
          <p:grpSpPr>
            <a:xfrm>
              <a:off x="4547287" y="-469557"/>
              <a:ext cx="7644711" cy="7327557"/>
              <a:chOff x="4751559" y="-180752"/>
              <a:chExt cx="7418561" cy="7038752"/>
            </a:xfrm>
          </p:grpSpPr>
          <p:pic>
            <p:nvPicPr>
              <p:cNvPr id="23" name="Picture 22">
                <a:extLst>
                  <a:ext uri="{FF2B5EF4-FFF2-40B4-BE49-F238E27FC236}">
                    <a16:creationId xmlns:a16="http://schemas.microsoft.com/office/drawing/2014/main" id="{A171D0A9-1CEA-CE9D-BED0-E993B1837AA8}"/>
                  </a:ext>
                </a:extLst>
              </p:cNvPr>
              <p:cNvPicPr>
                <a:picLocks noChangeAspect="1"/>
              </p:cNvPicPr>
              <p:nvPr/>
            </p:nvPicPr>
            <p:blipFill>
              <a:blip r:embed="rId4"/>
              <a:srcRect r="25768"/>
              <a:stretch>
                <a:fillRect/>
              </a:stretch>
            </p:blipFill>
            <p:spPr>
              <a:xfrm>
                <a:off x="4895356" y="0"/>
                <a:ext cx="7274764" cy="6858000"/>
              </a:xfrm>
              <a:prstGeom prst="rect">
                <a:avLst/>
              </a:prstGeom>
            </p:spPr>
          </p:pic>
          <p:sp>
            <p:nvSpPr>
              <p:cNvPr id="24" name="Isosceles Triangle 23">
                <a:extLst>
                  <a:ext uri="{FF2B5EF4-FFF2-40B4-BE49-F238E27FC236}">
                    <a16:creationId xmlns:a16="http://schemas.microsoft.com/office/drawing/2014/main" id="{1B612EB8-C979-A250-DA5B-FF25F6588C4C}"/>
                  </a:ext>
                </a:extLst>
              </p:cNvPr>
              <p:cNvSpPr/>
              <p:nvPr/>
            </p:nvSpPr>
            <p:spPr>
              <a:xfrm rot="5400000">
                <a:off x="4410419" y="160388"/>
                <a:ext cx="3905141" cy="3222862"/>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 name="Group 15">
              <a:extLst>
                <a:ext uri="{FF2B5EF4-FFF2-40B4-BE49-F238E27FC236}">
                  <a16:creationId xmlns:a16="http://schemas.microsoft.com/office/drawing/2014/main" id="{88FDD0E5-76BB-C4FD-5345-1D7CA9C3A04F}"/>
                </a:ext>
              </a:extLst>
            </p:cNvPr>
            <p:cNvGrpSpPr/>
            <p:nvPr/>
          </p:nvGrpSpPr>
          <p:grpSpPr>
            <a:xfrm>
              <a:off x="3358688" y="-24134"/>
              <a:ext cx="5377543" cy="6975846"/>
              <a:chOff x="5422232" y="-24714"/>
              <a:chExt cx="6034607" cy="6975846"/>
            </a:xfrm>
          </p:grpSpPr>
          <p:sp>
            <p:nvSpPr>
              <p:cNvPr id="17" name="Freeform: Shape 16">
                <a:extLst>
                  <a:ext uri="{FF2B5EF4-FFF2-40B4-BE49-F238E27FC236}">
                    <a16:creationId xmlns:a16="http://schemas.microsoft.com/office/drawing/2014/main" id="{2BAFD743-C92D-F1E7-1B1C-30CF443A4083}"/>
                  </a:ext>
                </a:extLst>
              </p:cNvPr>
              <p:cNvSpPr/>
              <p:nvPr/>
            </p:nvSpPr>
            <p:spPr>
              <a:xfrm>
                <a:off x="8976582" y="6528445"/>
                <a:ext cx="880708" cy="329553"/>
              </a:xfrm>
              <a:custGeom>
                <a:avLst/>
                <a:gdLst>
                  <a:gd name="connsiteX0" fmla="*/ 261112 w 681801"/>
                  <a:gd name="connsiteY0" fmla="*/ 5 h 338904"/>
                  <a:gd name="connsiteX1" fmla="*/ 0 w 681801"/>
                  <a:gd name="connsiteY1" fmla="*/ 338904 h 338904"/>
                  <a:gd name="connsiteX2" fmla="*/ 514667 w 681801"/>
                  <a:gd name="connsiteY2" fmla="*/ 338904 h 338904"/>
                  <a:gd name="connsiteX3" fmla="*/ 675259 w 681801"/>
                  <a:gd name="connsiteY3" fmla="*/ 100588 h 338904"/>
                  <a:gd name="connsiteX4" fmla="*/ 616077 w 681801"/>
                  <a:gd name="connsiteY4" fmla="*/ 5 h 338904"/>
                  <a:gd name="connsiteX5" fmla="*/ 261112 w 681801"/>
                  <a:gd name="connsiteY5" fmla="*/ 5 h 33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801" h="338904">
                    <a:moveTo>
                      <a:pt x="261112" y="5"/>
                    </a:moveTo>
                    <a:lnTo>
                      <a:pt x="0" y="338904"/>
                    </a:lnTo>
                    <a:lnTo>
                      <a:pt x="514667" y="338904"/>
                    </a:lnTo>
                    <a:cubicBezTo>
                      <a:pt x="514667" y="338904"/>
                      <a:pt x="643890" y="158691"/>
                      <a:pt x="675259" y="100588"/>
                    </a:cubicBezTo>
                    <a:cubicBezTo>
                      <a:pt x="694754" y="64521"/>
                      <a:pt x="669417" y="-630"/>
                      <a:pt x="616077" y="5"/>
                    </a:cubicBezTo>
                    <a:cubicBezTo>
                      <a:pt x="566420" y="639"/>
                      <a:pt x="261112" y="5"/>
                      <a:pt x="261112" y="5"/>
                    </a:cubicBezTo>
                    <a:close/>
                  </a:path>
                </a:pathLst>
              </a:custGeom>
              <a:solidFill>
                <a:srgbClr val="DC5ADF"/>
              </a:solidFill>
              <a:ln w="6350"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Arial"/>
                </a:endParaRPr>
              </a:p>
            </p:txBody>
          </p:sp>
          <p:sp>
            <p:nvSpPr>
              <p:cNvPr id="18" name="Freeform: Shape 17">
                <a:extLst>
                  <a:ext uri="{FF2B5EF4-FFF2-40B4-BE49-F238E27FC236}">
                    <a16:creationId xmlns:a16="http://schemas.microsoft.com/office/drawing/2014/main" id="{456B1101-3372-4AF0-83A3-20495B0221A7}"/>
                  </a:ext>
                </a:extLst>
              </p:cNvPr>
              <p:cNvSpPr/>
              <p:nvPr/>
            </p:nvSpPr>
            <p:spPr>
              <a:xfrm>
                <a:off x="6298466" y="6171863"/>
                <a:ext cx="3724757" cy="779269"/>
              </a:xfrm>
              <a:custGeom>
                <a:avLst/>
                <a:gdLst>
                  <a:gd name="connsiteX0" fmla="*/ 0 w 2471738"/>
                  <a:gd name="connsiteY0" fmla="*/ 0 h 402190"/>
                  <a:gd name="connsiteX1" fmla="*/ 130111 w 2471738"/>
                  <a:gd name="connsiteY1" fmla="*/ 254362 h 402190"/>
                  <a:gd name="connsiteX2" fmla="*/ 349059 w 2471738"/>
                  <a:gd name="connsiteY2" fmla="*/ 360788 h 402190"/>
                  <a:gd name="connsiteX3" fmla="*/ 2359343 w 2471738"/>
                  <a:gd name="connsiteY3" fmla="*/ 360788 h 402190"/>
                  <a:gd name="connsiteX4" fmla="*/ 2471738 w 2471738"/>
                  <a:gd name="connsiteY4" fmla="*/ 402190 h 402190"/>
                  <a:gd name="connsiteX5" fmla="*/ 2276539 w 2471738"/>
                  <a:gd name="connsiteY5" fmla="*/ 0 h 402190"/>
                  <a:gd name="connsiteX6" fmla="*/ 0 w 2471738"/>
                  <a:gd name="connsiteY6" fmla="*/ 0 h 40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738" h="402190">
                    <a:moveTo>
                      <a:pt x="0" y="0"/>
                    </a:moveTo>
                    <a:cubicBezTo>
                      <a:pt x="0" y="0"/>
                      <a:pt x="112395" y="221786"/>
                      <a:pt x="130111" y="254362"/>
                    </a:cubicBezTo>
                    <a:cubicBezTo>
                      <a:pt x="147828" y="286938"/>
                      <a:pt x="192215" y="359899"/>
                      <a:pt x="349059" y="360788"/>
                    </a:cubicBezTo>
                    <a:cubicBezTo>
                      <a:pt x="504634" y="361741"/>
                      <a:pt x="2086737" y="360852"/>
                      <a:pt x="2359343" y="360788"/>
                    </a:cubicBezTo>
                    <a:cubicBezTo>
                      <a:pt x="2473262" y="360788"/>
                      <a:pt x="2471738" y="402190"/>
                      <a:pt x="2471738" y="402190"/>
                    </a:cubicBezTo>
                    <a:lnTo>
                      <a:pt x="2276539" y="0"/>
                    </a:lnTo>
                    <a:lnTo>
                      <a:pt x="0" y="0"/>
                    </a:lnTo>
                    <a:close/>
                  </a:path>
                </a:pathLst>
              </a:custGeom>
              <a:solidFill>
                <a:srgbClr val="92C794"/>
              </a:solidFill>
              <a:ln w="6350"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Arial"/>
                </a:endParaRPr>
              </a:p>
            </p:txBody>
          </p:sp>
          <p:sp>
            <p:nvSpPr>
              <p:cNvPr id="19" name="Freeform: Shape 18">
                <a:extLst>
                  <a:ext uri="{FF2B5EF4-FFF2-40B4-BE49-F238E27FC236}">
                    <a16:creationId xmlns:a16="http://schemas.microsoft.com/office/drawing/2014/main" id="{ED3AB47D-AC99-88D1-604C-66D64F137C44}"/>
                  </a:ext>
                </a:extLst>
              </p:cNvPr>
              <p:cNvSpPr/>
              <p:nvPr/>
            </p:nvSpPr>
            <p:spPr>
              <a:xfrm>
                <a:off x="9588981" y="6171863"/>
                <a:ext cx="1128398" cy="686137"/>
              </a:xfrm>
              <a:custGeom>
                <a:avLst/>
                <a:gdLst>
                  <a:gd name="connsiteX0" fmla="*/ 0 w 873550"/>
                  <a:gd name="connsiteY0" fmla="*/ 0 h 705605"/>
                  <a:gd name="connsiteX1" fmla="*/ 189357 w 873550"/>
                  <a:gd name="connsiteY1" fmla="*/ 384487 h 705605"/>
                  <a:gd name="connsiteX2" fmla="*/ 201168 w 873550"/>
                  <a:gd name="connsiteY2" fmla="*/ 461385 h 705605"/>
                  <a:gd name="connsiteX3" fmla="*/ 40576 w 873550"/>
                  <a:gd name="connsiteY3" fmla="*/ 705606 h 705605"/>
                  <a:gd name="connsiteX4" fmla="*/ 502094 w 873550"/>
                  <a:gd name="connsiteY4" fmla="*/ 705606 h 705605"/>
                  <a:gd name="connsiteX5" fmla="*/ 857885 w 873550"/>
                  <a:gd name="connsiteY5" fmla="*/ 183363 h 705605"/>
                  <a:gd name="connsiteX6" fmla="*/ 751395 w 873550"/>
                  <a:gd name="connsiteY6" fmla="*/ 0 h 705605"/>
                  <a:gd name="connsiteX7" fmla="*/ 0 w 873550"/>
                  <a:gd name="connsiteY7" fmla="*/ 0 h 70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550" h="705605">
                    <a:moveTo>
                      <a:pt x="0" y="0"/>
                    </a:moveTo>
                    <a:cubicBezTo>
                      <a:pt x="0" y="0"/>
                      <a:pt x="174561" y="353435"/>
                      <a:pt x="189357" y="384487"/>
                    </a:cubicBezTo>
                    <a:cubicBezTo>
                      <a:pt x="199580" y="406012"/>
                      <a:pt x="213106" y="437128"/>
                      <a:pt x="201168" y="461385"/>
                    </a:cubicBezTo>
                    <a:cubicBezTo>
                      <a:pt x="181610" y="501136"/>
                      <a:pt x="40576" y="705606"/>
                      <a:pt x="40576" y="705606"/>
                    </a:cubicBezTo>
                    <a:lnTo>
                      <a:pt x="502094" y="705606"/>
                    </a:lnTo>
                    <a:cubicBezTo>
                      <a:pt x="502094" y="705606"/>
                      <a:pt x="837184" y="251390"/>
                      <a:pt x="857885" y="183363"/>
                    </a:cubicBezTo>
                    <a:cubicBezTo>
                      <a:pt x="875982" y="123882"/>
                      <a:pt x="908431" y="0"/>
                      <a:pt x="751395" y="0"/>
                    </a:cubicBezTo>
                    <a:lnTo>
                      <a:pt x="0" y="0"/>
                    </a:lnTo>
                    <a:close/>
                  </a:path>
                </a:pathLst>
              </a:custGeom>
              <a:solidFill>
                <a:srgbClr val="E992A6"/>
              </a:solidFill>
              <a:ln w="6350"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Arial"/>
                </a:endParaRPr>
              </a:p>
            </p:txBody>
          </p:sp>
          <p:sp>
            <p:nvSpPr>
              <p:cNvPr id="20" name="Freeform: Shape 19">
                <a:extLst>
                  <a:ext uri="{FF2B5EF4-FFF2-40B4-BE49-F238E27FC236}">
                    <a16:creationId xmlns:a16="http://schemas.microsoft.com/office/drawing/2014/main" id="{3BA7B1B3-4245-14AB-C0EC-F0BDDCB63AC2}"/>
                  </a:ext>
                </a:extLst>
              </p:cNvPr>
              <p:cNvSpPr/>
              <p:nvPr/>
            </p:nvSpPr>
            <p:spPr>
              <a:xfrm>
                <a:off x="5422232" y="5053334"/>
                <a:ext cx="5290206" cy="1187550"/>
              </a:xfrm>
              <a:custGeom>
                <a:avLst/>
                <a:gdLst>
                  <a:gd name="connsiteX0" fmla="*/ 2624 w 4095419"/>
                  <a:gd name="connsiteY0" fmla="*/ 0 h 1324940"/>
                  <a:gd name="connsiteX1" fmla="*/ 215604 w 4095419"/>
                  <a:gd name="connsiteY1" fmla="*/ 212941 h 1324940"/>
                  <a:gd name="connsiteX2" fmla="*/ 3361775 w 4095419"/>
                  <a:gd name="connsiteY2" fmla="*/ 212941 h 1324940"/>
                  <a:gd name="connsiteX3" fmla="*/ 3633936 w 4095419"/>
                  <a:gd name="connsiteY3" fmla="*/ 378555 h 1324940"/>
                  <a:gd name="connsiteX4" fmla="*/ 4095390 w 4095419"/>
                  <a:gd name="connsiteY4" fmla="*/ 1324941 h 1324940"/>
                  <a:gd name="connsiteX5" fmla="*/ 3941593 w 4095419"/>
                  <a:gd name="connsiteY5" fmla="*/ 1259878 h 1324940"/>
                  <a:gd name="connsiteX6" fmla="*/ 819044 w 4095419"/>
                  <a:gd name="connsiteY6" fmla="*/ 1259878 h 1324940"/>
                  <a:gd name="connsiteX7" fmla="*/ 523197 w 4095419"/>
                  <a:gd name="connsiteY7" fmla="*/ 1106088 h 1324940"/>
                  <a:gd name="connsiteX8" fmla="*/ 2624 w 4095419"/>
                  <a:gd name="connsiteY8" fmla="*/ 124219 h 1324940"/>
                  <a:gd name="connsiteX9" fmla="*/ 2624 w 4095419"/>
                  <a:gd name="connsiteY9" fmla="*/ 0 h 13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5419" h="1324940">
                    <a:moveTo>
                      <a:pt x="2624" y="0"/>
                    </a:moveTo>
                    <a:cubicBezTo>
                      <a:pt x="2624" y="0"/>
                      <a:pt x="-1440" y="213062"/>
                      <a:pt x="215604" y="212941"/>
                    </a:cubicBezTo>
                    <a:cubicBezTo>
                      <a:pt x="497480" y="212776"/>
                      <a:pt x="3361775" y="212941"/>
                      <a:pt x="3361775" y="212941"/>
                    </a:cubicBezTo>
                    <a:cubicBezTo>
                      <a:pt x="3361775" y="212941"/>
                      <a:pt x="3521541" y="186322"/>
                      <a:pt x="3633936" y="378555"/>
                    </a:cubicBezTo>
                    <a:cubicBezTo>
                      <a:pt x="3746331" y="570789"/>
                      <a:pt x="4095390" y="1324941"/>
                      <a:pt x="4095390" y="1324941"/>
                    </a:cubicBezTo>
                    <a:cubicBezTo>
                      <a:pt x="4095390" y="1324941"/>
                      <a:pt x="4101422" y="1258900"/>
                      <a:pt x="3941593" y="1259878"/>
                    </a:cubicBezTo>
                    <a:cubicBezTo>
                      <a:pt x="3814403" y="1260640"/>
                      <a:pt x="819044" y="1259878"/>
                      <a:pt x="819044" y="1259878"/>
                    </a:cubicBezTo>
                    <a:cubicBezTo>
                      <a:pt x="819044" y="1259878"/>
                      <a:pt x="623782" y="1283538"/>
                      <a:pt x="523197" y="1106088"/>
                    </a:cubicBezTo>
                    <a:cubicBezTo>
                      <a:pt x="422614" y="928637"/>
                      <a:pt x="8530" y="153791"/>
                      <a:pt x="2624" y="124219"/>
                    </a:cubicBezTo>
                    <a:cubicBezTo>
                      <a:pt x="-3281" y="94647"/>
                      <a:pt x="2624" y="0"/>
                      <a:pt x="2624" y="0"/>
                    </a:cubicBezTo>
                    <a:close/>
                  </a:path>
                </a:pathLst>
              </a:custGeom>
              <a:solidFill>
                <a:schemeClr val="accent1">
                  <a:lumMod val="20000"/>
                  <a:lumOff val="80000"/>
                </a:schemeClr>
              </a:solidFill>
              <a:ln w="6350"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Arial"/>
                </a:endParaRPr>
              </a:p>
            </p:txBody>
          </p:sp>
          <p:sp>
            <p:nvSpPr>
              <p:cNvPr id="21" name="Freeform: Shape 20">
                <a:extLst>
                  <a:ext uri="{FF2B5EF4-FFF2-40B4-BE49-F238E27FC236}">
                    <a16:creationId xmlns:a16="http://schemas.microsoft.com/office/drawing/2014/main" id="{EB866906-EF2E-9E17-978B-EA6EDCF922C9}"/>
                  </a:ext>
                </a:extLst>
              </p:cNvPr>
              <p:cNvSpPr/>
              <p:nvPr/>
            </p:nvSpPr>
            <p:spPr>
              <a:xfrm>
                <a:off x="5453227" y="-24714"/>
                <a:ext cx="6003612" cy="5276326"/>
              </a:xfrm>
              <a:custGeom>
                <a:avLst/>
                <a:gdLst>
                  <a:gd name="connsiteX0" fmla="*/ 3017021 w 4212027"/>
                  <a:gd name="connsiteY0" fmla="*/ 0 h 5117355"/>
                  <a:gd name="connsiteX1" fmla="*/ 4212027 w 4212027"/>
                  <a:gd name="connsiteY1" fmla="*/ 0 h 5117355"/>
                  <a:gd name="connsiteX2" fmla="*/ 1073032 w 4212027"/>
                  <a:gd name="connsiteY2" fmla="*/ 5117288 h 5117355"/>
                  <a:gd name="connsiteX3" fmla="*/ 309825 w 4212027"/>
                  <a:gd name="connsiteY3" fmla="*/ 5117288 h 5117355"/>
                  <a:gd name="connsiteX4" fmla="*/ 10683 w 4212027"/>
                  <a:gd name="connsiteY4" fmla="*/ 4862790 h 5117355"/>
                  <a:gd name="connsiteX5" fmla="*/ 3017021 w 4212027"/>
                  <a:gd name="connsiteY5" fmla="*/ 0 h 51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2027" h="5117355">
                    <a:moveTo>
                      <a:pt x="3017021" y="0"/>
                    </a:moveTo>
                    <a:lnTo>
                      <a:pt x="4212027" y="0"/>
                    </a:lnTo>
                    <a:lnTo>
                      <a:pt x="1073032" y="5117288"/>
                    </a:lnTo>
                    <a:lnTo>
                      <a:pt x="309825" y="5117288"/>
                    </a:lnTo>
                    <a:cubicBezTo>
                      <a:pt x="92274" y="5120247"/>
                      <a:pt x="-39610" y="5026131"/>
                      <a:pt x="10683" y="4862790"/>
                    </a:cubicBezTo>
                    <a:cubicBezTo>
                      <a:pt x="1001812" y="3237865"/>
                      <a:pt x="2025892" y="1624925"/>
                      <a:pt x="3017021" y="0"/>
                    </a:cubicBezTo>
                    <a:close/>
                  </a:path>
                </a:pathLst>
              </a:custGeom>
              <a:solidFill>
                <a:schemeClr val="accent4">
                  <a:lumMod val="75000"/>
                </a:schemeClr>
              </a:solidFill>
              <a:ln w="6350"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Arial"/>
                </a:endParaRPr>
              </a:p>
            </p:txBody>
          </p:sp>
        </p:grpSp>
      </p:grpSp>
      <p:sp>
        <p:nvSpPr>
          <p:cNvPr id="6" name="TextBox 5">
            <a:extLst>
              <a:ext uri="{FF2B5EF4-FFF2-40B4-BE49-F238E27FC236}">
                <a16:creationId xmlns:a16="http://schemas.microsoft.com/office/drawing/2014/main" id="{A3F91926-14C1-325A-861E-0F3372BC4CE4}"/>
              </a:ext>
            </a:extLst>
          </p:cNvPr>
          <p:cNvSpPr txBox="1"/>
          <p:nvPr/>
        </p:nvSpPr>
        <p:spPr>
          <a:xfrm>
            <a:off x="260371" y="2207011"/>
            <a:ext cx="6459406" cy="1431161"/>
          </a:xfrm>
          <a:prstGeom prst="rect">
            <a:avLst/>
          </a:prstGeom>
          <a:noFill/>
        </p:spPr>
        <p:txBody>
          <a:bodyPr wrap="square" lIns="91440" tIns="45720" rIns="91440" bIns="45720" anchor="t">
            <a:spAutoFit/>
          </a:bodyPr>
          <a:lstStyle/>
          <a:p>
            <a:pPr lvl="0">
              <a:defRPr/>
            </a:pPr>
            <a:r>
              <a:rPr lang="en-US" sz="2900" b="1" dirty="0">
                <a:solidFill>
                  <a:schemeClr val="tx2">
                    <a:lumMod val="75000"/>
                    <a:lumOff val="25000"/>
                  </a:schemeClr>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REFORMASI PASAR MODAL </a:t>
            </a:r>
          </a:p>
          <a:p>
            <a:pPr lvl="0">
              <a:defRPr/>
            </a:pPr>
            <a:r>
              <a:rPr lang="en-US" sz="2900" b="1" dirty="0">
                <a:solidFill>
                  <a:schemeClr val="tx2">
                    <a:lumMod val="75000"/>
                    <a:lumOff val="25000"/>
                  </a:schemeClr>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TINGKATKAN KEPERCAYAAN </a:t>
            </a:r>
          </a:p>
          <a:p>
            <a:pPr lvl="0">
              <a:defRPr/>
            </a:pPr>
            <a:r>
              <a:rPr lang="en-US" sz="2900" b="1" dirty="0">
                <a:solidFill>
                  <a:schemeClr val="tx2">
                    <a:lumMod val="75000"/>
                    <a:lumOff val="25000"/>
                  </a:schemeClr>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DI ERA KETIDAKPASTIAN GLOBAL</a:t>
            </a:r>
            <a:endParaRPr lang="en-ID" sz="2900" b="1" dirty="0">
              <a:solidFill>
                <a:schemeClr val="tx2">
                  <a:lumMod val="75000"/>
                  <a:lumOff val="25000"/>
                </a:schemeClr>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E5D1196E-4EAA-29A5-2D58-A89DDD60E1E0}"/>
              </a:ext>
            </a:extLst>
          </p:cNvPr>
          <p:cNvSpPr txBox="1"/>
          <p:nvPr/>
        </p:nvSpPr>
        <p:spPr>
          <a:xfrm>
            <a:off x="288625" y="1825038"/>
            <a:ext cx="6092456" cy="353943"/>
          </a:xfrm>
          <a:prstGeom prst="rect">
            <a:avLst/>
          </a:prstGeom>
          <a:noFill/>
        </p:spPr>
        <p:txBody>
          <a:bodyPr wrap="square">
            <a:spAutoFit/>
          </a:bodyPr>
          <a:lstStyle/>
          <a:p>
            <a:r>
              <a:rPr lang="fi-FI" sz="1700" i="1" kern="0" dirty="0">
                <a:effectLst/>
                <a:latin typeface="ADLaM Display" panose="02010000000000000000" pitchFamily="2" charset="0"/>
                <a:ea typeface="ADLaM Display" panose="02010000000000000000" pitchFamily="2" charset="0"/>
                <a:cs typeface="ADLaM Display" panose="02010000000000000000" pitchFamily="2" charset="0"/>
              </a:rPr>
              <a:t>Investor Relations Forum</a:t>
            </a:r>
            <a:r>
              <a:rPr lang="fi-FI" sz="1700" kern="0" dirty="0">
                <a:effectLst/>
                <a:latin typeface="ADLaM Display" panose="02010000000000000000" pitchFamily="2" charset="0"/>
                <a:ea typeface="ADLaM Display" panose="02010000000000000000" pitchFamily="2" charset="0"/>
                <a:cs typeface="ADLaM Display" panose="02010000000000000000" pitchFamily="2" charset="0"/>
              </a:rPr>
              <a:t> (IRF) 2026 </a:t>
            </a:r>
            <a:endParaRPr lang="en-US" sz="1700"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82729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A13199-F8C2-C162-544E-328214185301}"/>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313FA8-0BC2-5B52-1362-8C04BAEF2326}"/>
              </a:ext>
            </a:extLst>
          </p:cNvPr>
          <p:cNvSpPr txBox="1"/>
          <p:nvPr/>
        </p:nvSpPr>
        <p:spPr>
          <a:xfrm>
            <a:off x="7306442" y="10382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ADLaM Display" panose="02010000000000000000" pitchFamily="2" charset="0"/>
                <a:ea typeface="ADLaM Display" panose="02010000000000000000" pitchFamily="2" charset="0"/>
                <a:cs typeface="ADLaM Display" panose="02010000000000000000" pitchFamily="2" charset="0"/>
              </a:rPr>
              <a:t>TERIMA KASIH</a:t>
            </a:r>
          </a:p>
        </p:txBody>
      </p:sp>
      <p:sp>
        <p:nvSpPr>
          <p:cNvPr id="22" name="TextBox 21">
            <a:extLst>
              <a:ext uri="{FF2B5EF4-FFF2-40B4-BE49-F238E27FC236}">
                <a16:creationId xmlns:a16="http://schemas.microsoft.com/office/drawing/2014/main" id="{88A20CED-E01A-9FDA-2F6B-9FF9E8B93A06}"/>
              </a:ext>
            </a:extLst>
          </p:cNvPr>
          <p:cNvSpPr txBox="1"/>
          <p:nvPr/>
        </p:nvSpPr>
        <p:spPr>
          <a:xfrm>
            <a:off x="7531610" y="2434201"/>
            <a:ext cx="4063490" cy="3742762"/>
          </a:xfrm>
          <a:prstGeom prst="rect">
            <a:avLst/>
          </a:prstGeom>
        </p:spPr>
        <p:txBody>
          <a:bodyPr vert="horz" lIns="91440" tIns="45720" rIns="91440" bIns="45720" rtlCol="0">
            <a:normAutofit/>
          </a:bodyPr>
          <a:lstStyle/>
          <a:p>
            <a:pPr lvl="0"/>
            <a:r>
              <a:rPr lang="en-US" sz="5000" i="1" dirty="0">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a:t>
            </a:r>
            <a:r>
              <a:rPr lang="en-US" sz="2000" i="1" dirty="0">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 </a:t>
            </a:r>
            <a:r>
              <a:rPr lang="en-ID" sz="2000" i="1" dirty="0" err="1">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Kepercayaan</a:t>
            </a:r>
            <a:r>
              <a:rPr lang="en-ID" sz="2000" i="1" dirty="0">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 </a:t>
            </a:r>
            <a:r>
              <a:rPr lang="en-ID" sz="2000" i="1" dirty="0" err="1">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integritas</a:t>
            </a:r>
            <a:r>
              <a:rPr lang="en-ID" sz="2000" i="1" dirty="0">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 dan tata </a:t>
            </a:r>
            <a:r>
              <a:rPr lang="en-ID" sz="2000" i="1" dirty="0" err="1">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kelola</a:t>
            </a:r>
            <a:r>
              <a:rPr lang="en-ID" sz="2000" i="1" dirty="0">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 yang </a:t>
            </a:r>
            <a:r>
              <a:rPr lang="en-ID" sz="2000" i="1" dirty="0" err="1">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kuat</a:t>
            </a:r>
            <a:r>
              <a:rPr lang="en-ID" sz="2000" i="1" dirty="0">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 </a:t>
            </a:r>
            <a:r>
              <a:rPr lang="en-ID" sz="2000" i="1" dirty="0" err="1">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adalah</a:t>
            </a:r>
            <a:r>
              <a:rPr lang="en-ID" sz="2000" i="1" dirty="0">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 </a:t>
            </a:r>
            <a:r>
              <a:rPr lang="en-ID" sz="2000" i="1" dirty="0" err="1">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fondasi</a:t>
            </a:r>
            <a:r>
              <a:rPr lang="en-ID" sz="2000" i="1" dirty="0">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 </a:t>
            </a:r>
            <a:r>
              <a:rPr lang="en-ID" sz="2000" i="1" dirty="0" err="1">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utama</a:t>
            </a:r>
            <a:r>
              <a:rPr lang="en-ID" sz="2000" i="1" dirty="0">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 masa </a:t>
            </a:r>
            <a:r>
              <a:rPr lang="en-ID" sz="2000" i="1" dirty="0" err="1">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depan</a:t>
            </a:r>
            <a:r>
              <a:rPr lang="en-ID" sz="2000" i="1" dirty="0">
                <a:solidFill>
                  <a:schemeClr val="tx2">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 pasar modal Indonesia “</a:t>
            </a:r>
            <a:endParaRPr lang="en-US" sz="5000" i="1" u="none" strike="noStrike" dirty="0">
              <a:solidFill>
                <a:schemeClr val="tx2">
                  <a:lumMod val="75000"/>
                  <a:lumOff val="25000"/>
                </a:schemeClr>
              </a:solidFill>
              <a:effectLst/>
              <a:latin typeface="ADLaM Display" panose="02010000000000000000" pitchFamily="2" charset="0"/>
              <a:ea typeface="ADLaM Display" panose="02010000000000000000" pitchFamily="2" charset="0"/>
              <a:cs typeface="ADLaM Display" panose="02010000000000000000" pitchFamily="2" charset="0"/>
            </a:endParaRPr>
          </a:p>
        </p:txBody>
      </p:sp>
      <p:grpSp>
        <p:nvGrpSpPr>
          <p:cNvPr id="2" name="Group 1">
            <a:extLst>
              <a:ext uri="{FF2B5EF4-FFF2-40B4-BE49-F238E27FC236}">
                <a16:creationId xmlns:a16="http://schemas.microsoft.com/office/drawing/2014/main" id="{C7552816-9A93-6C2E-82EF-1B946F10A5FA}"/>
              </a:ext>
            </a:extLst>
          </p:cNvPr>
          <p:cNvGrpSpPr/>
          <p:nvPr/>
        </p:nvGrpSpPr>
        <p:grpSpPr>
          <a:xfrm>
            <a:off x="324703" y="0"/>
            <a:ext cx="6003612" cy="6858000"/>
            <a:chOff x="5286825" y="0"/>
            <a:chExt cx="6003612" cy="6858000"/>
          </a:xfrm>
        </p:grpSpPr>
        <p:sp>
          <p:nvSpPr>
            <p:cNvPr id="5" name="Freeform: Shape 4">
              <a:extLst>
                <a:ext uri="{FF2B5EF4-FFF2-40B4-BE49-F238E27FC236}">
                  <a16:creationId xmlns:a16="http://schemas.microsoft.com/office/drawing/2014/main" id="{3EE8CF90-5C62-38BB-E4CE-AF67044771F2}"/>
                </a:ext>
              </a:extLst>
            </p:cNvPr>
            <p:cNvSpPr/>
            <p:nvPr/>
          </p:nvSpPr>
          <p:spPr>
            <a:xfrm>
              <a:off x="8976582" y="6528445"/>
              <a:ext cx="880708" cy="329553"/>
            </a:xfrm>
            <a:custGeom>
              <a:avLst/>
              <a:gdLst>
                <a:gd name="connsiteX0" fmla="*/ 261112 w 681801"/>
                <a:gd name="connsiteY0" fmla="*/ 5 h 338904"/>
                <a:gd name="connsiteX1" fmla="*/ 0 w 681801"/>
                <a:gd name="connsiteY1" fmla="*/ 338904 h 338904"/>
                <a:gd name="connsiteX2" fmla="*/ 514667 w 681801"/>
                <a:gd name="connsiteY2" fmla="*/ 338904 h 338904"/>
                <a:gd name="connsiteX3" fmla="*/ 675259 w 681801"/>
                <a:gd name="connsiteY3" fmla="*/ 100588 h 338904"/>
                <a:gd name="connsiteX4" fmla="*/ 616077 w 681801"/>
                <a:gd name="connsiteY4" fmla="*/ 5 h 338904"/>
                <a:gd name="connsiteX5" fmla="*/ 261112 w 681801"/>
                <a:gd name="connsiteY5" fmla="*/ 5 h 33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801" h="338904">
                  <a:moveTo>
                    <a:pt x="261112" y="5"/>
                  </a:moveTo>
                  <a:lnTo>
                    <a:pt x="0" y="338904"/>
                  </a:lnTo>
                  <a:lnTo>
                    <a:pt x="514667" y="338904"/>
                  </a:lnTo>
                  <a:cubicBezTo>
                    <a:pt x="514667" y="338904"/>
                    <a:pt x="643890" y="158691"/>
                    <a:pt x="675259" y="100588"/>
                  </a:cubicBezTo>
                  <a:cubicBezTo>
                    <a:pt x="694754" y="64521"/>
                    <a:pt x="669417" y="-630"/>
                    <a:pt x="616077" y="5"/>
                  </a:cubicBezTo>
                  <a:cubicBezTo>
                    <a:pt x="566420" y="639"/>
                    <a:pt x="261112" y="5"/>
                    <a:pt x="261112" y="5"/>
                  </a:cubicBezTo>
                  <a:close/>
                </a:path>
              </a:pathLst>
            </a:custGeom>
            <a:solidFill>
              <a:srgbClr val="DC5ADF"/>
            </a:solidFill>
            <a:ln w="6350"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Arial"/>
              </a:endParaRPr>
            </a:p>
          </p:txBody>
        </p:sp>
        <p:sp>
          <p:nvSpPr>
            <p:cNvPr id="6" name="Freeform: Shape 5">
              <a:extLst>
                <a:ext uri="{FF2B5EF4-FFF2-40B4-BE49-F238E27FC236}">
                  <a16:creationId xmlns:a16="http://schemas.microsoft.com/office/drawing/2014/main" id="{2E6B70F1-5BDC-EEC7-BAE3-90469058A4F0}"/>
                </a:ext>
              </a:extLst>
            </p:cNvPr>
            <p:cNvSpPr/>
            <p:nvPr/>
          </p:nvSpPr>
          <p:spPr>
            <a:xfrm>
              <a:off x="6671964" y="6171528"/>
              <a:ext cx="3192837" cy="409198"/>
            </a:xfrm>
            <a:custGeom>
              <a:avLst/>
              <a:gdLst>
                <a:gd name="connsiteX0" fmla="*/ 0 w 2471738"/>
                <a:gd name="connsiteY0" fmla="*/ 0 h 402190"/>
                <a:gd name="connsiteX1" fmla="*/ 130111 w 2471738"/>
                <a:gd name="connsiteY1" fmla="*/ 254362 h 402190"/>
                <a:gd name="connsiteX2" fmla="*/ 349059 w 2471738"/>
                <a:gd name="connsiteY2" fmla="*/ 360788 h 402190"/>
                <a:gd name="connsiteX3" fmla="*/ 2359343 w 2471738"/>
                <a:gd name="connsiteY3" fmla="*/ 360788 h 402190"/>
                <a:gd name="connsiteX4" fmla="*/ 2471738 w 2471738"/>
                <a:gd name="connsiteY4" fmla="*/ 402190 h 402190"/>
                <a:gd name="connsiteX5" fmla="*/ 2276539 w 2471738"/>
                <a:gd name="connsiteY5" fmla="*/ 0 h 402190"/>
                <a:gd name="connsiteX6" fmla="*/ 0 w 2471738"/>
                <a:gd name="connsiteY6" fmla="*/ 0 h 40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738" h="402190">
                  <a:moveTo>
                    <a:pt x="0" y="0"/>
                  </a:moveTo>
                  <a:cubicBezTo>
                    <a:pt x="0" y="0"/>
                    <a:pt x="112395" y="221786"/>
                    <a:pt x="130111" y="254362"/>
                  </a:cubicBezTo>
                  <a:cubicBezTo>
                    <a:pt x="147828" y="286938"/>
                    <a:pt x="192215" y="359899"/>
                    <a:pt x="349059" y="360788"/>
                  </a:cubicBezTo>
                  <a:cubicBezTo>
                    <a:pt x="504634" y="361741"/>
                    <a:pt x="2086737" y="360852"/>
                    <a:pt x="2359343" y="360788"/>
                  </a:cubicBezTo>
                  <a:cubicBezTo>
                    <a:pt x="2473262" y="360788"/>
                    <a:pt x="2471738" y="402190"/>
                    <a:pt x="2471738" y="402190"/>
                  </a:cubicBezTo>
                  <a:lnTo>
                    <a:pt x="2276539" y="0"/>
                  </a:lnTo>
                  <a:lnTo>
                    <a:pt x="0" y="0"/>
                  </a:lnTo>
                  <a:close/>
                </a:path>
              </a:pathLst>
            </a:custGeom>
            <a:solidFill>
              <a:schemeClr val="accent6">
                <a:lumMod val="20000"/>
                <a:lumOff val="80000"/>
              </a:schemeClr>
            </a:solidFill>
            <a:ln w="6350"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Arial"/>
              </a:endParaRPr>
            </a:p>
          </p:txBody>
        </p:sp>
        <p:sp>
          <p:nvSpPr>
            <p:cNvPr id="7" name="Freeform: Shape 6">
              <a:extLst>
                <a:ext uri="{FF2B5EF4-FFF2-40B4-BE49-F238E27FC236}">
                  <a16:creationId xmlns:a16="http://schemas.microsoft.com/office/drawing/2014/main" id="{85F8DE27-033D-4880-A796-A8989D6F3D30}"/>
                </a:ext>
              </a:extLst>
            </p:cNvPr>
            <p:cNvSpPr/>
            <p:nvPr/>
          </p:nvSpPr>
          <p:spPr>
            <a:xfrm>
              <a:off x="9588981" y="6171863"/>
              <a:ext cx="1128398" cy="686137"/>
            </a:xfrm>
            <a:custGeom>
              <a:avLst/>
              <a:gdLst>
                <a:gd name="connsiteX0" fmla="*/ 0 w 873550"/>
                <a:gd name="connsiteY0" fmla="*/ 0 h 705605"/>
                <a:gd name="connsiteX1" fmla="*/ 189357 w 873550"/>
                <a:gd name="connsiteY1" fmla="*/ 384487 h 705605"/>
                <a:gd name="connsiteX2" fmla="*/ 201168 w 873550"/>
                <a:gd name="connsiteY2" fmla="*/ 461385 h 705605"/>
                <a:gd name="connsiteX3" fmla="*/ 40576 w 873550"/>
                <a:gd name="connsiteY3" fmla="*/ 705606 h 705605"/>
                <a:gd name="connsiteX4" fmla="*/ 502094 w 873550"/>
                <a:gd name="connsiteY4" fmla="*/ 705606 h 705605"/>
                <a:gd name="connsiteX5" fmla="*/ 857885 w 873550"/>
                <a:gd name="connsiteY5" fmla="*/ 183363 h 705605"/>
                <a:gd name="connsiteX6" fmla="*/ 751395 w 873550"/>
                <a:gd name="connsiteY6" fmla="*/ 0 h 705605"/>
                <a:gd name="connsiteX7" fmla="*/ 0 w 873550"/>
                <a:gd name="connsiteY7" fmla="*/ 0 h 70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550" h="705605">
                  <a:moveTo>
                    <a:pt x="0" y="0"/>
                  </a:moveTo>
                  <a:cubicBezTo>
                    <a:pt x="0" y="0"/>
                    <a:pt x="174561" y="353435"/>
                    <a:pt x="189357" y="384487"/>
                  </a:cubicBezTo>
                  <a:cubicBezTo>
                    <a:pt x="199580" y="406012"/>
                    <a:pt x="213106" y="437128"/>
                    <a:pt x="201168" y="461385"/>
                  </a:cubicBezTo>
                  <a:cubicBezTo>
                    <a:pt x="181610" y="501136"/>
                    <a:pt x="40576" y="705606"/>
                    <a:pt x="40576" y="705606"/>
                  </a:cubicBezTo>
                  <a:lnTo>
                    <a:pt x="502094" y="705606"/>
                  </a:lnTo>
                  <a:cubicBezTo>
                    <a:pt x="502094" y="705606"/>
                    <a:pt x="837184" y="251390"/>
                    <a:pt x="857885" y="183363"/>
                  </a:cubicBezTo>
                  <a:cubicBezTo>
                    <a:pt x="875982" y="123882"/>
                    <a:pt x="908431" y="0"/>
                    <a:pt x="751395" y="0"/>
                  </a:cubicBezTo>
                  <a:lnTo>
                    <a:pt x="0" y="0"/>
                  </a:lnTo>
                  <a:close/>
                </a:path>
              </a:pathLst>
            </a:custGeom>
            <a:gradFill>
              <a:gsLst>
                <a:gs pos="100000">
                  <a:srgbClr val="182F5A">
                    <a:lumMod val="75000"/>
                  </a:srgbClr>
                </a:gs>
                <a:gs pos="0">
                  <a:srgbClr val="274F89"/>
                </a:gs>
              </a:gsLst>
              <a:lin ang="0" scaled="1"/>
            </a:gradFill>
            <a:ln w="6350"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Arial"/>
              </a:endParaRPr>
            </a:p>
          </p:txBody>
        </p:sp>
        <p:sp>
          <p:nvSpPr>
            <p:cNvPr id="8" name="Freeform: Shape 7">
              <a:extLst>
                <a:ext uri="{FF2B5EF4-FFF2-40B4-BE49-F238E27FC236}">
                  <a16:creationId xmlns:a16="http://schemas.microsoft.com/office/drawing/2014/main" id="{7CDFFA89-474B-9EA9-3A2F-AC415D8560CB}"/>
                </a:ext>
              </a:extLst>
            </p:cNvPr>
            <p:cNvSpPr/>
            <p:nvPr/>
          </p:nvSpPr>
          <p:spPr>
            <a:xfrm>
              <a:off x="5422232" y="4952500"/>
              <a:ext cx="5290206" cy="1288384"/>
            </a:xfrm>
            <a:custGeom>
              <a:avLst/>
              <a:gdLst>
                <a:gd name="connsiteX0" fmla="*/ 2624 w 4095419"/>
                <a:gd name="connsiteY0" fmla="*/ 0 h 1324940"/>
                <a:gd name="connsiteX1" fmla="*/ 215604 w 4095419"/>
                <a:gd name="connsiteY1" fmla="*/ 212941 h 1324940"/>
                <a:gd name="connsiteX2" fmla="*/ 3361775 w 4095419"/>
                <a:gd name="connsiteY2" fmla="*/ 212941 h 1324940"/>
                <a:gd name="connsiteX3" fmla="*/ 3633936 w 4095419"/>
                <a:gd name="connsiteY3" fmla="*/ 378555 h 1324940"/>
                <a:gd name="connsiteX4" fmla="*/ 4095390 w 4095419"/>
                <a:gd name="connsiteY4" fmla="*/ 1324941 h 1324940"/>
                <a:gd name="connsiteX5" fmla="*/ 3941593 w 4095419"/>
                <a:gd name="connsiteY5" fmla="*/ 1259878 h 1324940"/>
                <a:gd name="connsiteX6" fmla="*/ 819044 w 4095419"/>
                <a:gd name="connsiteY6" fmla="*/ 1259878 h 1324940"/>
                <a:gd name="connsiteX7" fmla="*/ 523197 w 4095419"/>
                <a:gd name="connsiteY7" fmla="*/ 1106088 h 1324940"/>
                <a:gd name="connsiteX8" fmla="*/ 2624 w 4095419"/>
                <a:gd name="connsiteY8" fmla="*/ 124219 h 1324940"/>
                <a:gd name="connsiteX9" fmla="*/ 2624 w 4095419"/>
                <a:gd name="connsiteY9" fmla="*/ 0 h 13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5419" h="1324940">
                  <a:moveTo>
                    <a:pt x="2624" y="0"/>
                  </a:moveTo>
                  <a:cubicBezTo>
                    <a:pt x="2624" y="0"/>
                    <a:pt x="-1440" y="213062"/>
                    <a:pt x="215604" y="212941"/>
                  </a:cubicBezTo>
                  <a:cubicBezTo>
                    <a:pt x="497480" y="212776"/>
                    <a:pt x="3361775" y="212941"/>
                    <a:pt x="3361775" y="212941"/>
                  </a:cubicBezTo>
                  <a:cubicBezTo>
                    <a:pt x="3361775" y="212941"/>
                    <a:pt x="3521541" y="186322"/>
                    <a:pt x="3633936" y="378555"/>
                  </a:cubicBezTo>
                  <a:cubicBezTo>
                    <a:pt x="3746331" y="570789"/>
                    <a:pt x="4095390" y="1324941"/>
                    <a:pt x="4095390" y="1324941"/>
                  </a:cubicBezTo>
                  <a:cubicBezTo>
                    <a:pt x="4095390" y="1324941"/>
                    <a:pt x="4101422" y="1258900"/>
                    <a:pt x="3941593" y="1259878"/>
                  </a:cubicBezTo>
                  <a:cubicBezTo>
                    <a:pt x="3814403" y="1260640"/>
                    <a:pt x="819044" y="1259878"/>
                    <a:pt x="819044" y="1259878"/>
                  </a:cubicBezTo>
                  <a:cubicBezTo>
                    <a:pt x="819044" y="1259878"/>
                    <a:pt x="623782" y="1283538"/>
                    <a:pt x="523197" y="1106088"/>
                  </a:cubicBezTo>
                  <a:cubicBezTo>
                    <a:pt x="422614" y="928637"/>
                    <a:pt x="8530" y="153791"/>
                    <a:pt x="2624" y="124219"/>
                  </a:cubicBezTo>
                  <a:cubicBezTo>
                    <a:pt x="-3281" y="94647"/>
                    <a:pt x="2624" y="0"/>
                    <a:pt x="2624" y="0"/>
                  </a:cubicBezTo>
                  <a:close/>
                </a:path>
              </a:pathLst>
            </a:custGeom>
            <a:solidFill>
              <a:schemeClr val="accent1">
                <a:lumMod val="20000"/>
                <a:lumOff val="80000"/>
              </a:schemeClr>
            </a:solidFill>
            <a:ln w="6350"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Arial"/>
              </a:endParaRPr>
            </a:p>
          </p:txBody>
        </p:sp>
        <p:sp>
          <p:nvSpPr>
            <p:cNvPr id="9" name="Freeform: Shape 8">
              <a:extLst>
                <a:ext uri="{FF2B5EF4-FFF2-40B4-BE49-F238E27FC236}">
                  <a16:creationId xmlns:a16="http://schemas.microsoft.com/office/drawing/2014/main" id="{6F51AFF3-7BDC-37B4-3B3E-F582AA34BBFC}"/>
                </a:ext>
              </a:extLst>
            </p:cNvPr>
            <p:cNvSpPr/>
            <p:nvPr/>
          </p:nvSpPr>
          <p:spPr>
            <a:xfrm>
              <a:off x="5286825" y="0"/>
              <a:ext cx="6003612" cy="5276326"/>
            </a:xfrm>
            <a:custGeom>
              <a:avLst/>
              <a:gdLst>
                <a:gd name="connsiteX0" fmla="*/ 3017021 w 4212027"/>
                <a:gd name="connsiteY0" fmla="*/ 0 h 5117355"/>
                <a:gd name="connsiteX1" fmla="*/ 4212027 w 4212027"/>
                <a:gd name="connsiteY1" fmla="*/ 0 h 5117355"/>
                <a:gd name="connsiteX2" fmla="*/ 1073032 w 4212027"/>
                <a:gd name="connsiteY2" fmla="*/ 5117288 h 5117355"/>
                <a:gd name="connsiteX3" fmla="*/ 309825 w 4212027"/>
                <a:gd name="connsiteY3" fmla="*/ 5117288 h 5117355"/>
                <a:gd name="connsiteX4" fmla="*/ 10683 w 4212027"/>
                <a:gd name="connsiteY4" fmla="*/ 4862790 h 5117355"/>
                <a:gd name="connsiteX5" fmla="*/ 3017021 w 4212027"/>
                <a:gd name="connsiteY5" fmla="*/ 0 h 51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2027" h="5117355">
                  <a:moveTo>
                    <a:pt x="3017021" y="0"/>
                  </a:moveTo>
                  <a:lnTo>
                    <a:pt x="4212027" y="0"/>
                  </a:lnTo>
                  <a:lnTo>
                    <a:pt x="1073032" y="5117288"/>
                  </a:lnTo>
                  <a:lnTo>
                    <a:pt x="309825" y="5117288"/>
                  </a:lnTo>
                  <a:cubicBezTo>
                    <a:pt x="92274" y="5120247"/>
                    <a:pt x="-39610" y="5026131"/>
                    <a:pt x="10683" y="4862790"/>
                  </a:cubicBezTo>
                  <a:cubicBezTo>
                    <a:pt x="1001812" y="3237865"/>
                    <a:pt x="2025892" y="1624925"/>
                    <a:pt x="3017021" y="0"/>
                  </a:cubicBezTo>
                  <a:close/>
                </a:path>
              </a:pathLst>
            </a:custGeom>
            <a:solidFill>
              <a:schemeClr val="accent4">
                <a:lumMod val="75000"/>
              </a:schemeClr>
            </a:solidFill>
            <a:ln w="6350"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Arial"/>
              </a:endParaRPr>
            </a:p>
          </p:txBody>
        </p:sp>
      </p:grpSp>
    </p:spTree>
    <p:extLst>
      <p:ext uri="{BB962C8B-B14F-4D97-AF65-F5344CB8AC3E}">
        <p14:creationId xmlns:p14="http://schemas.microsoft.com/office/powerpoint/2010/main" val="155925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6ED29-C851-74CF-4CBE-5292F47B5F78}"/>
            </a:ext>
          </a:extLst>
        </p:cNvPr>
        <p:cNvGrpSpPr/>
        <p:nvPr/>
      </p:nvGrpSpPr>
      <p:grpSpPr>
        <a:xfrm>
          <a:off x="0" y="0"/>
          <a:ext cx="0" cy="0"/>
          <a:chOff x="0" y="0"/>
          <a:chExt cx="0" cy="0"/>
        </a:xfrm>
      </p:grpSpPr>
      <p:pic>
        <p:nvPicPr>
          <p:cNvPr id="61" name="Picture 60">
            <a:extLst>
              <a:ext uri="{FF2B5EF4-FFF2-40B4-BE49-F238E27FC236}">
                <a16:creationId xmlns:a16="http://schemas.microsoft.com/office/drawing/2014/main" id="{9285567C-4DE0-A77F-D6F5-FA8CC2C0B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84" y="1115391"/>
            <a:ext cx="5520136" cy="5247277"/>
          </a:xfrm>
          <a:prstGeom prst="rect">
            <a:avLst/>
          </a:prstGeom>
        </p:spPr>
      </p:pic>
      <p:sp>
        <p:nvSpPr>
          <p:cNvPr id="2" name="Title 1">
            <a:extLst>
              <a:ext uri="{FF2B5EF4-FFF2-40B4-BE49-F238E27FC236}">
                <a16:creationId xmlns:a16="http://schemas.microsoft.com/office/drawing/2014/main" id="{B8D14DFB-C8AD-88D7-05AB-F38C3FCFE552}"/>
              </a:ext>
            </a:extLst>
          </p:cNvPr>
          <p:cNvSpPr>
            <a:spLocks noGrp="1"/>
          </p:cNvSpPr>
          <p:nvPr>
            <p:ph type="title"/>
          </p:nvPr>
        </p:nvSpPr>
        <p:spPr>
          <a:xfrm>
            <a:off x="1314145" y="63196"/>
            <a:ext cx="10301274" cy="439607"/>
          </a:xfrm>
        </p:spPr>
        <p:txBody>
          <a:bodyPr vert="horz" lIns="91440" tIns="45720" rIns="91440" bIns="45720" rtlCol="0" anchor="ctr">
            <a:noAutofit/>
          </a:bodyPr>
          <a:lstStyle/>
          <a:p>
            <a:r>
              <a:rPr lang="en-US" sz="1900" b="1" dirty="0">
                <a:latin typeface="Arial Nova Cond" panose="020B0506020202020204" pitchFamily="34" charset="0"/>
              </a:rPr>
              <a:t>SINERGI DALAM MEMBANGUN KEPERCAYAAN INVESTOR</a:t>
            </a:r>
          </a:p>
        </p:txBody>
      </p:sp>
      <p:sp>
        <p:nvSpPr>
          <p:cNvPr id="38" name="TextBox 37">
            <a:extLst>
              <a:ext uri="{FF2B5EF4-FFF2-40B4-BE49-F238E27FC236}">
                <a16:creationId xmlns:a16="http://schemas.microsoft.com/office/drawing/2014/main" id="{16F8EBF9-41AB-2F83-0723-2C4678CBB806}"/>
              </a:ext>
            </a:extLst>
          </p:cNvPr>
          <p:cNvSpPr txBox="1"/>
          <p:nvPr/>
        </p:nvSpPr>
        <p:spPr>
          <a:xfrm>
            <a:off x="2090637" y="2270323"/>
            <a:ext cx="1914146" cy="307777"/>
          </a:xfrm>
          <a:prstGeom prst="rect">
            <a:avLst/>
          </a:prstGeom>
          <a:noFill/>
        </p:spPr>
        <p:txBody>
          <a:bodyPr wrap="square" rtlCol="0">
            <a:spAutoFit/>
          </a:bodyPr>
          <a:lstStyle/>
          <a:p>
            <a:pPr algn="ctr"/>
            <a:r>
              <a:rPr lang="en-US" sz="1400">
                <a:solidFill>
                  <a:schemeClr val="bg1"/>
                </a:solidFill>
                <a:latin typeface="Aharoni" panose="02010803020104030203" pitchFamily="2" charset="-79"/>
                <a:cs typeface="Aharoni" panose="02010803020104030203" pitchFamily="2" charset="-79"/>
              </a:rPr>
              <a:t>REGULATOR</a:t>
            </a:r>
          </a:p>
        </p:txBody>
      </p:sp>
      <p:sp>
        <p:nvSpPr>
          <p:cNvPr id="39" name="TextBox 38">
            <a:extLst>
              <a:ext uri="{FF2B5EF4-FFF2-40B4-BE49-F238E27FC236}">
                <a16:creationId xmlns:a16="http://schemas.microsoft.com/office/drawing/2014/main" id="{E3ADA78B-50E4-9AB7-026B-C9C37A7FC50C}"/>
              </a:ext>
            </a:extLst>
          </p:cNvPr>
          <p:cNvSpPr txBox="1"/>
          <p:nvPr/>
        </p:nvSpPr>
        <p:spPr>
          <a:xfrm>
            <a:off x="670630" y="3848502"/>
            <a:ext cx="1914146" cy="307777"/>
          </a:xfrm>
          <a:prstGeom prst="rect">
            <a:avLst/>
          </a:prstGeom>
          <a:noFill/>
        </p:spPr>
        <p:txBody>
          <a:bodyPr wrap="square" rtlCol="0">
            <a:spAutoFit/>
          </a:bodyPr>
          <a:lstStyle/>
          <a:p>
            <a:pPr algn="ctr"/>
            <a:r>
              <a:rPr lang="en-US" sz="1400">
                <a:solidFill>
                  <a:schemeClr val="bg1"/>
                </a:solidFill>
                <a:latin typeface="Aharoni" panose="02010803020104030203" pitchFamily="2" charset="-79"/>
                <a:cs typeface="Aharoni" panose="02010803020104030203" pitchFamily="2" charset="-79"/>
              </a:rPr>
              <a:t>EMITEN</a:t>
            </a:r>
          </a:p>
        </p:txBody>
      </p:sp>
      <p:sp>
        <p:nvSpPr>
          <p:cNvPr id="40" name="TextBox 39">
            <a:extLst>
              <a:ext uri="{FF2B5EF4-FFF2-40B4-BE49-F238E27FC236}">
                <a16:creationId xmlns:a16="http://schemas.microsoft.com/office/drawing/2014/main" id="{57365D0A-2671-0514-0AC6-086F42F79FA2}"/>
              </a:ext>
            </a:extLst>
          </p:cNvPr>
          <p:cNvSpPr txBox="1"/>
          <p:nvPr/>
        </p:nvSpPr>
        <p:spPr>
          <a:xfrm>
            <a:off x="3894288" y="3554363"/>
            <a:ext cx="1914146" cy="307777"/>
          </a:xfrm>
          <a:prstGeom prst="rect">
            <a:avLst/>
          </a:prstGeom>
          <a:noFill/>
        </p:spPr>
        <p:txBody>
          <a:bodyPr wrap="square" rtlCol="0">
            <a:spAutoFit/>
          </a:bodyPr>
          <a:lstStyle/>
          <a:p>
            <a:pPr algn="ctr"/>
            <a:r>
              <a:rPr lang="en-US" sz="1400">
                <a:solidFill>
                  <a:schemeClr val="bg1"/>
                </a:solidFill>
                <a:latin typeface="Aharoni" panose="02010803020104030203" pitchFamily="2" charset="-79"/>
                <a:cs typeface="Aharoni" panose="02010803020104030203" pitchFamily="2" charset="-79"/>
              </a:rPr>
              <a:t>INVESTOR</a:t>
            </a:r>
          </a:p>
        </p:txBody>
      </p:sp>
      <p:sp>
        <p:nvSpPr>
          <p:cNvPr id="41" name="TextBox 40">
            <a:extLst>
              <a:ext uri="{FF2B5EF4-FFF2-40B4-BE49-F238E27FC236}">
                <a16:creationId xmlns:a16="http://schemas.microsoft.com/office/drawing/2014/main" id="{C3675640-172C-5581-C1CD-D386A38C0885}"/>
              </a:ext>
            </a:extLst>
          </p:cNvPr>
          <p:cNvSpPr txBox="1"/>
          <p:nvPr/>
        </p:nvSpPr>
        <p:spPr>
          <a:xfrm>
            <a:off x="1543482" y="5765818"/>
            <a:ext cx="1914146" cy="307777"/>
          </a:xfrm>
          <a:prstGeom prst="rect">
            <a:avLst/>
          </a:prstGeom>
          <a:noFill/>
        </p:spPr>
        <p:txBody>
          <a:bodyPr wrap="square" rtlCol="0">
            <a:spAutoFit/>
          </a:bodyPr>
          <a:lstStyle/>
          <a:p>
            <a:pPr algn="ctr"/>
            <a:r>
              <a:rPr lang="en-US" sz="1400">
                <a:solidFill>
                  <a:schemeClr val="bg1"/>
                </a:solidFill>
                <a:latin typeface="Aharoni" panose="02010803020104030203" pitchFamily="2" charset="-79"/>
                <a:cs typeface="Aharoni" panose="02010803020104030203" pitchFamily="2" charset="-79"/>
              </a:rPr>
              <a:t>MEDIA</a:t>
            </a:r>
          </a:p>
        </p:txBody>
      </p:sp>
      <p:sp>
        <p:nvSpPr>
          <p:cNvPr id="42" name="TextBox 41">
            <a:extLst>
              <a:ext uri="{FF2B5EF4-FFF2-40B4-BE49-F238E27FC236}">
                <a16:creationId xmlns:a16="http://schemas.microsoft.com/office/drawing/2014/main" id="{EA8D8C90-3651-128F-8286-387344CD769C}"/>
              </a:ext>
            </a:extLst>
          </p:cNvPr>
          <p:cNvSpPr txBox="1"/>
          <p:nvPr/>
        </p:nvSpPr>
        <p:spPr>
          <a:xfrm>
            <a:off x="3535329" y="5453604"/>
            <a:ext cx="1914146" cy="523220"/>
          </a:xfrm>
          <a:prstGeom prst="rect">
            <a:avLst/>
          </a:prstGeom>
          <a:noFill/>
        </p:spPr>
        <p:txBody>
          <a:bodyPr wrap="square" rtlCol="0">
            <a:spAutoFit/>
          </a:bodyPr>
          <a:lstStyle/>
          <a:p>
            <a:pPr algn="ctr"/>
            <a:r>
              <a:rPr lang="en-US" sz="1400" i="1">
                <a:solidFill>
                  <a:schemeClr val="bg1"/>
                </a:solidFill>
                <a:latin typeface="Aharoni" panose="02010803020104030203" pitchFamily="2" charset="-79"/>
                <a:cs typeface="Aharoni" panose="02010803020104030203" pitchFamily="2" charset="-79"/>
              </a:rPr>
              <a:t>STAKEHOLDERS</a:t>
            </a:r>
          </a:p>
          <a:p>
            <a:pPr algn="ctr"/>
            <a:r>
              <a:rPr lang="en-US" sz="1400">
                <a:solidFill>
                  <a:schemeClr val="bg1"/>
                </a:solidFill>
                <a:latin typeface="Aharoni" panose="02010803020104030203" pitchFamily="2" charset="-79"/>
                <a:cs typeface="Aharoni" panose="02010803020104030203" pitchFamily="2" charset="-79"/>
              </a:rPr>
              <a:t>LAIN</a:t>
            </a:r>
          </a:p>
        </p:txBody>
      </p:sp>
      <p:sp>
        <p:nvSpPr>
          <p:cNvPr id="43" name="TextBox 42">
            <a:extLst>
              <a:ext uri="{FF2B5EF4-FFF2-40B4-BE49-F238E27FC236}">
                <a16:creationId xmlns:a16="http://schemas.microsoft.com/office/drawing/2014/main" id="{98DC533E-3F45-2995-EDD3-0F7365CAA132}"/>
              </a:ext>
            </a:extLst>
          </p:cNvPr>
          <p:cNvSpPr txBox="1"/>
          <p:nvPr/>
        </p:nvSpPr>
        <p:spPr>
          <a:xfrm>
            <a:off x="2408060" y="3481642"/>
            <a:ext cx="1914146" cy="923330"/>
          </a:xfrm>
          <a:prstGeom prst="rect">
            <a:avLst/>
          </a:prstGeom>
          <a:noFill/>
        </p:spPr>
        <p:txBody>
          <a:bodyPr wrap="square" rtlCol="0">
            <a:spAutoFit/>
          </a:bodyPr>
          <a:lstStyle/>
          <a:p>
            <a:pPr algn="ctr"/>
            <a:r>
              <a:rPr lang="en-US">
                <a:latin typeface="Aharoni" panose="02010803020104030203" pitchFamily="2" charset="-79"/>
                <a:cs typeface="Aharoni" panose="02010803020104030203" pitchFamily="2" charset="-79"/>
              </a:rPr>
              <a:t>PASAR </a:t>
            </a:r>
          </a:p>
          <a:p>
            <a:pPr algn="ctr"/>
            <a:r>
              <a:rPr lang="en-US">
                <a:latin typeface="Aharoni" panose="02010803020104030203" pitchFamily="2" charset="-79"/>
                <a:cs typeface="Aharoni" panose="02010803020104030203" pitchFamily="2" charset="-79"/>
              </a:rPr>
              <a:t>MODAL NASIONAL</a:t>
            </a:r>
          </a:p>
        </p:txBody>
      </p:sp>
      <p:sp>
        <p:nvSpPr>
          <p:cNvPr id="45" name="Flowchart: Alternate Process 44">
            <a:extLst>
              <a:ext uri="{FF2B5EF4-FFF2-40B4-BE49-F238E27FC236}">
                <a16:creationId xmlns:a16="http://schemas.microsoft.com/office/drawing/2014/main" id="{455B520A-BD29-79FB-EAA6-28C85BC48291}"/>
              </a:ext>
            </a:extLst>
          </p:cNvPr>
          <p:cNvSpPr/>
          <p:nvPr/>
        </p:nvSpPr>
        <p:spPr>
          <a:xfrm>
            <a:off x="8458200" y="1391079"/>
            <a:ext cx="2914650" cy="868324"/>
          </a:xfrm>
          <a:prstGeom prst="flowChartAlternateProcess">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err="1"/>
              <a:t>Kualitas</a:t>
            </a:r>
            <a:r>
              <a:rPr lang="en-US"/>
              <a:t> </a:t>
            </a:r>
          </a:p>
          <a:p>
            <a:r>
              <a:rPr lang="en-US" err="1"/>
              <a:t>Komunikasi</a:t>
            </a:r>
            <a:endParaRPr lang="en-US"/>
          </a:p>
        </p:txBody>
      </p:sp>
      <p:sp>
        <p:nvSpPr>
          <p:cNvPr id="46" name="Flowchart: Alternate Process 45">
            <a:extLst>
              <a:ext uri="{FF2B5EF4-FFF2-40B4-BE49-F238E27FC236}">
                <a16:creationId xmlns:a16="http://schemas.microsoft.com/office/drawing/2014/main" id="{65C338F6-440F-64C8-F188-A4A245C8E6AD}"/>
              </a:ext>
            </a:extLst>
          </p:cNvPr>
          <p:cNvSpPr/>
          <p:nvPr/>
        </p:nvSpPr>
        <p:spPr>
          <a:xfrm>
            <a:off x="8458200" y="2597534"/>
            <a:ext cx="2914650" cy="868324"/>
          </a:xfrm>
          <a:prstGeom prst="flowChartAlternateProcess">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err="1"/>
              <a:t>Keterbukaan</a:t>
            </a:r>
            <a:r>
              <a:rPr lang="en-US"/>
              <a:t> </a:t>
            </a:r>
          </a:p>
          <a:p>
            <a:r>
              <a:rPr lang="en-US" err="1"/>
              <a:t>Informasi</a:t>
            </a:r>
            <a:endParaRPr lang="en-US"/>
          </a:p>
        </p:txBody>
      </p:sp>
      <p:sp>
        <p:nvSpPr>
          <p:cNvPr id="47" name="Flowchart: Alternate Process 46">
            <a:extLst>
              <a:ext uri="{FF2B5EF4-FFF2-40B4-BE49-F238E27FC236}">
                <a16:creationId xmlns:a16="http://schemas.microsoft.com/office/drawing/2014/main" id="{5B186FFF-60CE-7E91-695B-974703A5C040}"/>
              </a:ext>
            </a:extLst>
          </p:cNvPr>
          <p:cNvSpPr/>
          <p:nvPr/>
        </p:nvSpPr>
        <p:spPr>
          <a:xfrm>
            <a:off x="8458200" y="3970810"/>
            <a:ext cx="2914650" cy="868324"/>
          </a:xfrm>
          <a:prstGeom prst="flowChartAlternateProcess">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Tata</a:t>
            </a:r>
          </a:p>
          <a:p>
            <a:r>
              <a:rPr lang="en-US"/>
              <a:t>Kelola</a:t>
            </a:r>
          </a:p>
        </p:txBody>
      </p:sp>
      <p:sp>
        <p:nvSpPr>
          <p:cNvPr id="48" name="Flowchart: Alternate Process 47">
            <a:extLst>
              <a:ext uri="{FF2B5EF4-FFF2-40B4-BE49-F238E27FC236}">
                <a16:creationId xmlns:a16="http://schemas.microsoft.com/office/drawing/2014/main" id="{23BE926B-780F-AFFC-44C4-24353104D5CC}"/>
              </a:ext>
            </a:extLst>
          </p:cNvPr>
          <p:cNvSpPr/>
          <p:nvPr/>
        </p:nvSpPr>
        <p:spPr>
          <a:xfrm>
            <a:off x="8458200" y="5200313"/>
            <a:ext cx="2914650" cy="868324"/>
          </a:xfrm>
          <a:prstGeom prst="flowChartAlternateProcess">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err="1"/>
              <a:t>Konsistensi</a:t>
            </a:r>
            <a:r>
              <a:rPr lang="en-US"/>
              <a:t> dan</a:t>
            </a:r>
          </a:p>
          <a:p>
            <a:r>
              <a:rPr lang="en-US" err="1"/>
              <a:t>Integritas</a:t>
            </a:r>
            <a:endParaRPr lang="en-US"/>
          </a:p>
        </p:txBody>
      </p:sp>
      <p:pic>
        <p:nvPicPr>
          <p:cNvPr id="49" name="Picture 48">
            <a:extLst>
              <a:ext uri="{FF2B5EF4-FFF2-40B4-BE49-F238E27FC236}">
                <a16:creationId xmlns:a16="http://schemas.microsoft.com/office/drawing/2014/main" id="{7929711A-4E45-DDCB-1004-02CCBC2FD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8034" y="5386380"/>
            <a:ext cx="522558" cy="522558"/>
          </a:xfrm>
          <a:prstGeom prst="rect">
            <a:avLst/>
          </a:prstGeom>
        </p:spPr>
      </p:pic>
      <p:pic>
        <p:nvPicPr>
          <p:cNvPr id="50" name="Picture 49">
            <a:extLst>
              <a:ext uri="{FF2B5EF4-FFF2-40B4-BE49-F238E27FC236}">
                <a16:creationId xmlns:a16="http://schemas.microsoft.com/office/drawing/2014/main" id="{92E05A2F-316B-6516-314E-9587571C5F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8034" y="4020627"/>
            <a:ext cx="614981" cy="755378"/>
          </a:xfrm>
          <a:prstGeom prst="rect">
            <a:avLst/>
          </a:prstGeom>
        </p:spPr>
      </p:pic>
      <p:cxnSp>
        <p:nvCxnSpPr>
          <p:cNvPr id="52" name="Straight Connector 51">
            <a:extLst>
              <a:ext uri="{FF2B5EF4-FFF2-40B4-BE49-F238E27FC236}">
                <a16:creationId xmlns:a16="http://schemas.microsoft.com/office/drawing/2014/main" id="{A09373DE-E6FF-3988-0380-D28FE751A1D8}"/>
              </a:ext>
            </a:extLst>
          </p:cNvPr>
          <p:cNvCxnSpPr/>
          <p:nvPr/>
        </p:nvCxnSpPr>
        <p:spPr>
          <a:xfrm>
            <a:off x="7612380" y="1689256"/>
            <a:ext cx="0" cy="4099546"/>
          </a:xfrm>
          <a:prstGeom prst="line">
            <a:avLst/>
          </a:prstGeom>
          <a:ln w="38100">
            <a:solidFill>
              <a:schemeClr val="accent1">
                <a:lumMod val="7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99A3EAB3-1598-AB43-E024-0F165481FEBB}"/>
              </a:ext>
            </a:extLst>
          </p:cNvPr>
          <p:cNvCxnSpPr/>
          <p:nvPr/>
        </p:nvCxnSpPr>
        <p:spPr>
          <a:xfrm>
            <a:off x="7612380" y="1689256"/>
            <a:ext cx="628650" cy="0"/>
          </a:xfrm>
          <a:prstGeom prst="straightConnector1">
            <a:avLst/>
          </a:prstGeom>
          <a:ln w="38100">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97B95F4C-849A-3259-627C-99DD7616DB4A}"/>
              </a:ext>
            </a:extLst>
          </p:cNvPr>
          <p:cNvCxnSpPr/>
          <p:nvPr/>
        </p:nvCxnSpPr>
        <p:spPr>
          <a:xfrm>
            <a:off x="7612380" y="3112930"/>
            <a:ext cx="628650" cy="0"/>
          </a:xfrm>
          <a:prstGeom prst="straightConnector1">
            <a:avLst/>
          </a:prstGeom>
          <a:ln w="38100">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D07C4138-7E83-6761-952C-F83AA4283AEA}"/>
              </a:ext>
            </a:extLst>
          </p:cNvPr>
          <p:cNvCxnSpPr/>
          <p:nvPr/>
        </p:nvCxnSpPr>
        <p:spPr>
          <a:xfrm>
            <a:off x="7629525" y="4444389"/>
            <a:ext cx="628650" cy="0"/>
          </a:xfrm>
          <a:prstGeom prst="straightConnector1">
            <a:avLst/>
          </a:prstGeom>
          <a:ln w="38100">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FD60DFEE-1F17-3C9E-8720-480E1CCBAE4F}"/>
              </a:ext>
            </a:extLst>
          </p:cNvPr>
          <p:cNvCxnSpPr/>
          <p:nvPr/>
        </p:nvCxnSpPr>
        <p:spPr>
          <a:xfrm>
            <a:off x="7667625" y="5722871"/>
            <a:ext cx="628650" cy="0"/>
          </a:xfrm>
          <a:prstGeom prst="straightConnector1">
            <a:avLst/>
          </a:prstGeom>
          <a:ln w="38100">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C83FEFD-F01D-982C-603C-B3110A8D0312}"/>
              </a:ext>
            </a:extLst>
          </p:cNvPr>
          <p:cNvCxnSpPr/>
          <p:nvPr/>
        </p:nvCxnSpPr>
        <p:spPr>
          <a:xfrm flipH="1">
            <a:off x="6520027" y="3797386"/>
            <a:ext cx="1109498" cy="0"/>
          </a:xfrm>
          <a:prstGeom prst="line">
            <a:avLst/>
          </a:prstGeom>
          <a:ln w="38100">
            <a:prstDash val="lgDash"/>
          </a:ln>
        </p:spPr>
        <p:style>
          <a:lnRef idx="2">
            <a:schemeClr val="accent1"/>
          </a:lnRef>
          <a:fillRef idx="0">
            <a:schemeClr val="accent1"/>
          </a:fillRef>
          <a:effectRef idx="1">
            <a:schemeClr val="accent1"/>
          </a:effectRef>
          <a:fontRef idx="minor">
            <a:schemeClr val="tx1"/>
          </a:fontRef>
        </p:style>
      </p:cxnSp>
      <p:pic>
        <p:nvPicPr>
          <p:cNvPr id="65" name="Picture 64">
            <a:extLst>
              <a:ext uri="{FF2B5EF4-FFF2-40B4-BE49-F238E27FC236}">
                <a16:creationId xmlns:a16="http://schemas.microsoft.com/office/drawing/2014/main" id="{CF23281C-D9D6-0B38-828F-01FE5C9046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5029" y="3009498"/>
            <a:ext cx="787888" cy="787888"/>
          </a:xfrm>
          <a:prstGeom prst="rect">
            <a:avLst/>
          </a:prstGeom>
        </p:spPr>
      </p:pic>
      <p:pic>
        <p:nvPicPr>
          <p:cNvPr id="67" name="Picture 66">
            <a:extLst>
              <a:ext uri="{FF2B5EF4-FFF2-40B4-BE49-F238E27FC236}">
                <a16:creationId xmlns:a16="http://schemas.microsoft.com/office/drawing/2014/main" id="{EB7940C5-AE6C-28BE-6354-C0B69967C8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9114" y="1412308"/>
            <a:ext cx="927791" cy="927791"/>
          </a:xfrm>
          <a:prstGeom prst="rect">
            <a:avLst/>
          </a:prstGeom>
        </p:spPr>
      </p:pic>
      <p:pic>
        <p:nvPicPr>
          <p:cNvPr id="69" name="Picture 68">
            <a:extLst>
              <a:ext uri="{FF2B5EF4-FFF2-40B4-BE49-F238E27FC236}">
                <a16:creationId xmlns:a16="http://schemas.microsoft.com/office/drawing/2014/main" id="{1B1881BC-7272-3E17-51AF-FA2648B3F4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8696" y="4571112"/>
            <a:ext cx="1143600" cy="1143600"/>
          </a:xfrm>
          <a:prstGeom prst="rect">
            <a:avLst/>
          </a:prstGeom>
        </p:spPr>
      </p:pic>
      <p:pic>
        <p:nvPicPr>
          <p:cNvPr id="71" name="Picture 70">
            <a:extLst>
              <a:ext uri="{FF2B5EF4-FFF2-40B4-BE49-F238E27FC236}">
                <a16:creationId xmlns:a16="http://schemas.microsoft.com/office/drawing/2014/main" id="{DE817FDC-F7F8-859D-BDE1-40E70AF53E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4783" y="4571112"/>
            <a:ext cx="861426" cy="861426"/>
          </a:xfrm>
          <a:prstGeom prst="rect">
            <a:avLst/>
          </a:prstGeom>
        </p:spPr>
      </p:pic>
      <p:pic>
        <p:nvPicPr>
          <p:cNvPr id="73" name="Picture 72">
            <a:extLst>
              <a:ext uri="{FF2B5EF4-FFF2-40B4-BE49-F238E27FC236}">
                <a16:creationId xmlns:a16="http://schemas.microsoft.com/office/drawing/2014/main" id="{5D40CB11-2472-0142-9CDE-EFBEDCCBF5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6155" y="2517880"/>
            <a:ext cx="1110411" cy="1110411"/>
          </a:xfrm>
          <a:prstGeom prst="rect">
            <a:avLst/>
          </a:prstGeom>
        </p:spPr>
      </p:pic>
      <p:pic>
        <p:nvPicPr>
          <p:cNvPr id="75" name="Picture 74">
            <a:extLst>
              <a:ext uri="{FF2B5EF4-FFF2-40B4-BE49-F238E27FC236}">
                <a16:creationId xmlns:a16="http://schemas.microsoft.com/office/drawing/2014/main" id="{5DDAE363-64DC-DE99-425C-80B06FF352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38539" y="2655526"/>
            <a:ext cx="674476" cy="674476"/>
          </a:xfrm>
          <a:prstGeom prst="rect">
            <a:avLst/>
          </a:prstGeom>
        </p:spPr>
      </p:pic>
      <p:pic>
        <p:nvPicPr>
          <p:cNvPr id="77" name="Picture 76">
            <a:extLst>
              <a:ext uri="{FF2B5EF4-FFF2-40B4-BE49-F238E27FC236}">
                <a16:creationId xmlns:a16="http://schemas.microsoft.com/office/drawing/2014/main" id="{151299F1-4937-3AE5-8990-4297F7E4CE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77172" y="1430959"/>
            <a:ext cx="764282" cy="764282"/>
          </a:xfrm>
          <a:prstGeom prst="rect">
            <a:avLst/>
          </a:prstGeom>
        </p:spPr>
      </p:pic>
    </p:spTree>
    <p:extLst>
      <p:ext uri="{BB962C8B-B14F-4D97-AF65-F5344CB8AC3E}">
        <p14:creationId xmlns:p14="http://schemas.microsoft.com/office/powerpoint/2010/main" val="359036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EFE5C-3D36-60D2-58E8-F8CABA24A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B569F-3795-4A09-20EF-B8FF7E649F7A}"/>
              </a:ext>
            </a:extLst>
          </p:cNvPr>
          <p:cNvSpPr>
            <a:spLocks noGrp="1"/>
          </p:cNvSpPr>
          <p:nvPr>
            <p:ph type="title"/>
          </p:nvPr>
        </p:nvSpPr>
        <p:spPr>
          <a:xfrm>
            <a:off x="1352245" y="52539"/>
            <a:ext cx="10301274" cy="384721"/>
          </a:xfrm>
          <a:noFill/>
        </p:spPr>
        <p:txBody>
          <a:bodyPr vert="horz" wrap="square" lIns="91440" tIns="45720" rIns="91440" bIns="45720" rtlCol="0" anchor="ctr">
            <a:spAutoFit/>
          </a:bodyPr>
          <a:lstStyle/>
          <a:p>
            <a:pPr>
              <a:lnSpc>
                <a:spcPct val="100000"/>
              </a:lnSpc>
              <a:spcBef>
                <a:spcPts val="0"/>
              </a:spcBef>
            </a:pPr>
            <a:r>
              <a:rPr lang="es-ES" sz="1900" b="1" dirty="0">
                <a:latin typeface="Arial Nova Cond"/>
                <a:ea typeface="+mn-ea"/>
                <a:cs typeface="+mn-cs"/>
              </a:rPr>
              <a:t>CONCERN LEMBAGA INTERNASIONAL MENJADI </a:t>
            </a:r>
            <a:r>
              <a:rPr lang="es-ES" sz="1900" b="1" i="1" dirty="0">
                <a:latin typeface="Arial Nova Cond"/>
                <a:ea typeface="+mn-ea"/>
                <a:cs typeface="+mn-cs"/>
              </a:rPr>
              <a:t>WAKE UP CALL </a:t>
            </a:r>
            <a:r>
              <a:rPr lang="es-ES" sz="1900" b="1" dirty="0">
                <a:latin typeface="Arial Nova Cond"/>
                <a:ea typeface="+mn-ea"/>
                <a:cs typeface="+mn-cs"/>
              </a:rPr>
              <a:t>KREDIBILITAS DAN TATA KELOLA</a:t>
            </a:r>
            <a:endParaRPr lang="en-US" sz="1900" b="1" dirty="0">
              <a:latin typeface="Arial Nova Cond" panose="020B0506020202020204" pitchFamily="34" charset="0"/>
              <a:ea typeface="+mn-ea"/>
              <a:cs typeface="+mn-cs"/>
            </a:endParaRPr>
          </a:p>
        </p:txBody>
      </p:sp>
      <p:sp>
        <p:nvSpPr>
          <p:cNvPr id="5" name="TextBox 4">
            <a:extLst>
              <a:ext uri="{FF2B5EF4-FFF2-40B4-BE49-F238E27FC236}">
                <a16:creationId xmlns:a16="http://schemas.microsoft.com/office/drawing/2014/main" id="{28D5201B-FE29-5E4B-D7CB-90D422C7C884}"/>
              </a:ext>
            </a:extLst>
          </p:cNvPr>
          <p:cNvSpPr txBox="1"/>
          <p:nvPr/>
        </p:nvSpPr>
        <p:spPr>
          <a:xfrm>
            <a:off x="137786" y="786627"/>
            <a:ext cx="12070253" cy="424732"/>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200" b="1" i="0" spc="-10" baseline="0">
                <a:solidFill>
                  <a:srgbClr val="69799C"/>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err="1"/>
              <a:t>Masukan</a:t>
            </a:r>
            <a:r>
              <a:rPr lang="en-US" b="0"/>
              <a:t> yang </a:t>
            </a:r>
            <a:r>
              <a:rPr lang="en-US" b="0" err="1"/>
              <a:t>konstruktif</a:t>
            </a:r>
            <a:r>
              <a:rPr lang="en-US" b="0"/>
              <a:t>, </a:t>
            </a:r>
            <a:r>
              <a:rPr lang="en-US" b="0" err="1"/>
              <a:t>termasuk</a:t>
            </a:r>
            <a:r>
              <a:rPr lang="en-US" b="0"/>
              <a:t> </a:t>
            </a:r>
            <a:r>
              <a:rPr lang="en-US" b="0" err="1"/>
              <a:t>dari</a:t>
            </a:r>
            <a:r>
              <a:rPr lang="en-US" b="0"/>
              <a:t> </a:t>
            </a:r>
            <a:r>
              <a:rPr lang="en-US" b="0" err="1"/>
              <a:t>lembaga</a:t>
            </a:r>
            <a:r>
              <a:rPr lang="en-US" b="0"/>
              <a:t> </a:t>
            </a:r>
            <a:r>
              <a:rPr lang="en-US" b="0" err="1"/>
              <a:t>internasional</a:t>
            </a:r>
            <a:r>
              <a:rPr lang="en-US" b="0"/>
              <a:t> seperti MSCI, Moody’s, UBS, Goldman Sachs, FTSE, </a:t>
            </a:r>
            <a:r>
              <a:rPr lang="en-US" b="0" err="1"/>
              <a:t>menjadi</a:t>
            </a:r>
            <a:r>
              <a:rPr lang="en-US" b="0"/>
              <a:t> </a:t>
            </a:r>
            <a:r>
              <a:rPr lang="en-US" b="0" err="1"/>
              <a:t>pijakan</a:t>
            </a:r>
            <a:r>
              <a:rPr lang="en-US" b="0"/>
              <a:t> </a:t>
            </a:r>
            <a:r>
              <a:rPr lang="en-US" b="0" err="1"/>
              <a:t>penting</a:t>
            </a:r>
            <a:r>
              <a:rPr lang="en-US" b="0"/>
              <a:t> </a:t>
            </a:r>
            <a:r>
              <a:rPr lang="en-US" b="0" err="1"/>
              <a:t>bagi</a:t>
            </a:r>
            <a:r>
              <a:rPr lang="en-US" b="0"/>
              <a:t> OJK untuk </a:t>
            </a:r>
            <a:r>
              <a:rPr lang="en-US" b="0" err="1"/>
              <a:t>melanjutkan</a:t>
            </a:r>
            <a:r>
              <a:rPr lang="en-US" b="0"/>
              <a:t> reformasi </a:t>
            </a:r>
            <a:r>
              <a:rPr lang="en-US" b="0" err="1"/>
              <a:t>struktural</a:t>
            </a:r>
            <a:r>
              <a:rPr lang="en-US" b="0"/>
              <a:t> </a:t>
            </a:r>
            <a:r>
              <a:rPr lang="en-US" b="0" err="1"/>
              <a:t>secara</a:t>
            </a:r>
            <a:r>
              <a:rPr lang="en-US" b="0"/>
              <a:t> </a:t>
            </a:r>
            <a:r>
              <a:rPr lang="en-US" b="0" err="1"/>
              <a:t>konsisten</a:t>
            </a:r>
            <a:r>
              <a:rPr lang="en-US" b="0"/>
              <a:t> </a:t>
            </a:r>
            <a:r>
              <a:rPr lang="en-US" b="0" err="1"/>
              <a:t>serta</a:t>
            </a:r>
            <a:r>
              <a:rPr lang="en-US" b="0"/>
              <a:t> </a:t>
            </a:r>
            <a:r>
              <a:rPr lang="en-US" b="0" err="1"/>
              <a:t>menjaga</a:t>
            </a:r>
            <a:r>
              <a:rPr lang="en-US" b="0"/>
              <a:t> </a:t>
            </a:r>
            <a:r>
              <a:rPr lang="en-US" b="0" err="1"/>
              <a:t>kredibilitas</a:t>
            </a:r>
            <a:r>
              <a:rPr lang="en-US" b="0"/>
              <a:t> dan </a:t>
            </a:r>
            <a:r>
              <a:rPr lang="en-US" b="0" err="1"/>
              <a:t>kepercayaan</a:t>
            </a:r>
            <a:r>
              <a:rPr lang="en-US" b="0"/>
              <a:t> pasar.</a:t>
            </a:r>
          </a:p>
        </p:txBody>
      </p:sp>
      <p:sp>
        <p:nvSpPr>
          <p:cNvPr id="13" name="TextBox 12">
            <a:extLst>
              <a:ext uri="{FF2B5EF4-FFF2-40B4-BE49-F238E27FC236}">
                <a16:creationId xmlns:a16="http://schemas.microsoft.com/office/drawing/2014/main" id="{6EE8FF62-5AA6-8BC0-4A35-D5AAF7EAF768}"/>
              </a:ext>
            </a:extLst>
          </p:cNvPr>
          <p:cNvSpPr txBox="1"/>
          <p:nvPr/>
        </p:nvSpPr>
        <p:spPr>
          <a:xfrm>
            <a:off x="230822" y="6510866"/>
            <a:ext cx="11961178" cy="200055"/>
          </a:xfrm>
          <a:prstGeom prst="rect">
            <a:avLst/>
          </a:prstGeom>
          <a:noFill/>
        </p:spPr>
        <p:txBody>
          <a:bodyPr wrap="square">
            <a:spAutoFit/>
          </a:bodyPr>
          <a:lstStyle/>
          <a:p>
            <a:r>
              <a:rPr lang="en-GB" sz="700">
                <a:solidFill>
                  <a:schemeClr val="tx1">
                    <a:lumMod val="65000"/>
                    <a:lumOff val="35000"/>
                  </a:schemeClr>
                </a:solidFill>
                <a:latin typeface="Arial Nova Cond" panose="020B0506020202020204" pitchFamily="34" charset="0"/>
                <a:cs typeface="Segoe UI" panose="020B0502040204020203" pitchFamily="34" charset="0"/>
              </a:rPr>
              <a:t>Notes: Perusahaan </a:t>
            </a:r>
            <a:r>
              <a:rPr lang="en-GB" sz="700" err="1">
                <a:solidFill>
                  <a:schemeClr val="tx1">
                    <a:lumMod val="65000"/>
                    <a:lumOff val="35000"/>
                  </a:schemeClr>
                </a:solidFill>
                <a:latin typeface="Arial Nova Cond" panose="020B0506020202020204" pitchFamily="34" charset="0"/>
                <a:cs typeface="Segoe UI" panose="020B0502040204020203" pitchFamily="34" charset="0"/>
              </a:rPr>
              <a:t>tersebut</a:t>
            </a:r>
            <a:r>
              <a:rPr lang="en-GB" sz="700">
                <a:solidFill>
                  <a:schemeClr val="tx1">
                    <a:lumMod val="65000"/>
                    <a:lumOff val="35000"/>
                  </a:schemeClr>
                </a:solidFill>
                <a:latin typeface="Arial Nova Cond" panose="020B0506020202020204" pitchFamily="34" charset="0"/>
                <a:cs typeface="Segoe UI" panose="020B0502040204020203" pitchFamily="34" charset="0"/>
              </a:rPr>
              <a:t> </a:t>
            </a:r>
            <a:r>
              <a:rPr lang="en-GB" sz="700" err="1">
                <a:solidFill>
                  <a:schemeClr val="tx1">
                    <a:lumMod val="65000"/>
                    <a:lumOff val="35000"/>
                  </a:schemeClr>
                </a:solidFill>
                <a:latin typeface="Arial Nova Cond" panose="020B0506020202020204" pitchFamily="34" charset="0"/>
                <a:cs typeface="Segoe UI" panose="020B0502040204020203" pitchFamily="34" charset="0"/>
              </a:rPr>
              <a:t>diantaranya</a:t>
            </a:r>
            <a:r>
              <a:rPr lang="en-GB" sz="700">
                <a:solidFill>
                  <a:schemeClr val="tx1">
                    <a:lumMod val="65000"/>
                    <a:lumOff val="35000"/>
                  </a:schemeClr>
                </a:solidFill>
                <a:latin typeface="Arial Nova Cond" panose="020B0506020202020204" pitchFamily="34" charset="0"/>
                <a:cs typeface="Segoe UI" panose="020B0502040204020203" pitchFamily="34" charset="0"/>
              </a:rPr>
              <a:t> </a:t>
            </a:r>
            <a:r>
              <a:rPr lang="pl-PL" sz="700">
                <a:solidFill>
                  <a:schemeClr val="tx1">
                    <a:lumMod val="65000"/>
                    <a:lumOff val="35000"/>
                  </a:schemeClr>
                </a:solidFill>
                <a:latin typeface="Arial Nova Cond" panose="020B0506020202020204" pitchFamily="34" charset="0"/>
                <a:cs typeface="Segoe UI" panose="020B0502040204020203" pitchFamily="34" charset="0"/>
              </a:rPr>
              <a:t>PT Telekomunikasi Indonesia Tbk dan PT Telekomunikasi Selular,</a:t>
            </a:r>
            <a:r>
              <a:rPr lang="en-US" sz="700">
                <a:solidFill>
                  <a:schemeClr val="tx1">
                    <a:lumMod val="65000"/>
                    <a:lumOff val="35000"/>
                  </a:schemeClr>
                </a:solidFill>
                <a:latin typeface="Arial Nova Cond" panose="020B0506020202020204" pitchFamily="34" charset="0"/>
                <a:cs typeface="Segoe UI" panose="020B0502040204020203" pitchFamily="34" charset="0"/>
              </a:rPr>
              <a:t> PT Pertamina (Persero), PT Pertamina Hulu Energi, PT Mineral Industri Indonesia (MIND ID); PT Indofood CBP </a:t>
            </a:r>
            <a:r>
              <a:rPr lang="en-US" sz="700" err="1">
                <a:solidFill>
                  <a:schemeClr val="tx1">
                    <a:lumMod val="65000"/>
                    <a:lumOff val="35000"/>
                  </a:schemeClr>
                </a:solidFill>
                <a:latin typeface="Arial Nova Cond" panose="020B0506020202020204" pitchFamily="34" charset="0"/>
                <a:cs typeface="Segoe UI" panose="020B0502040204020203" pitchFamily="34" charset="0"/>
              </a:rPr>
              <a:t>Sukses</a:t>
            </a:r>
            <a:r>
              <a:rPr lang="en-US" sz="700">
                <a:solidFill>
                  <a:schemeClr val="tx1">
                    <a:lumMod val="65000"/>
                    <a:lumOff val="35000"/>
                  </a:schemeClr>
                </a:solidFill>
                <a:latin typeface="Arial Nova Cond" panose="020B0506020202020204" pitchFamily="34" charset="0"/>
                <a:cs typeface="Segoe UI" panose="020B0502040204020203" pitchFamily="34" charset="0"/>
              </a:rPr>
              <a:t> Makmur </a:t>
            </a:r>
            <a:r>
              <a:rPr lang="en-US" sz="700" err="1">
                <a:solidFill>
                  <a:schemeClr val="tx1">
                    <a:lumMod val="65000"/>
                    <a:lumOff val="35000"/>
                  </a:schemeClr>
                </a:solidFill>
                <a:latin typeface="Arial Nova Cond" panose="020B0506020202020204" pitchFamily="34" charset="0"/>
                <a:cs typeface="Segoe UI" panose="020B0502040204020203" pitchFamily="34" charset="0"/>
              </a:rPr>
              <a:t>Tbk</a:t>
            </a:r>
            <a:r>
              <a:rPr lang="en-US" sz="700">
                <a:solidFill>
                  <a:schemeClr val="tx1">
                    <a:lumMod val="65000"/>
                    <a:lumOff val="35000"/>
                  </a:schemeClr>
                </a:solidFill>
                <a:latin typeface="Arial Nova Cond" panose="020B0506020202020204" pitchFamily="34" charset="0"/>
                <a:cs typeface="Segoe UI" panose="020B0502040204020203" pitchFamily="34" charset="0"/>
              </a:rPr>
              <a:t> dan PT United Tractors </a:t>
            </a:r>
            <a:r>
              <a:rPr lang="en-US" sz="700" err="1">
                <a:solidFill>
                  <a:schemeClr val="tx1">
                    <a:lumMod val="65000"/>
                    <a:lumOff val="35000"/>
                  </a:schemeClr>
                </a:solidFill>
                <a:latin typeface="Arial Nova Cond" panose="020B0506020202020204" pitchFamily="34" charset="0"/>
                <a:cs typeface="Segoe UI" panose="020B0502040204020203" pitchFamily="34" charset="0"/>
              </a:rPr>
              <a:t>Tbk</a:t>
            </a:r>
            <a:r>
              <a:rPr lang="en-US" sz="700">
                <a:solidFill>
                  <a:schemeClr val="tx1">
                    <a:lumMod val="65000"/>
                    <a:lumOff val="35000"/>
                  </a:schemeClr>
                </a:solidFill>
                <a:latin typeface="Arial Nova Cond" panose="020B0506020202020204" pitchFamily="34" charset="0"/>
                <a:cs typeface="Segoe UI" panose="020B0502040204020203" pitchFamily="34" charset="0"/>
              </a:rPr>
              <a:t>; </a:t>
            </a:r>
            <a:r>
              <a:rPr lang="en-GB" sz="700">
                <a:solidFill>
                  <a:schemeClr val="tx1">
                    <a:lumMod val="65000"/>
                    <a:lumOff val="35000"/>
                  </a:schemeClr>
                </a:solidFill>
                <a:latin typeface="Arial Nova Cond" panose="020B0506020202020204" pitchFamily="34" charset="0"/>
                <a:cs typeface="Segoe UI" panose="020B0502040204020203" pitchFamily="34" charset="0"/>
              </a:rPr>
              <a:t>PT Astra Sedaya Finance, LPEI, SMI</a:t>
            </a:r>
            <a:endParaRPr lang="en-US" sz="700">
              <a:solidFill>
                <a:schemeClr val="tx1">
                  <a:lumMod val="65000"/>
                  <a:lumOff val="35000"/>
                </a:schemeClr>
              </a:solidFill>
            </a:endParaRPr>
          </a:p>
        </p:txBody>
      </p:sp>
      <p:grpSp>
        <p:nvGrpSpPr>
          <p:cNvPr id="14" name="Group 13">
            <a:extLst>
              <a:ext uri="{FF2B5EF4-FFF2-40B4-BE49-F238E27FC236}">
                <a16:creationId xmlns:a16="http://schemas.microsoft.com/office/drawing/2014/main" id="{4C3A512B-8870-254B-FEC0-53594A10748F}"/>
              </a:ext>
            </a:extLst>
          </p:cNvPr>
          <p:cNvGrpSpPr/>
          <p:nvPr/>
        </p:nvGrpSpPr>
        <p:grpSpPr>
          <a:xfrm>
            <a:off x="84050" y="1473200"/>
            <a:ext cx="11970880" cy="4904556"/>
            <a:chOff x="330629" y="1473201"/>
            <a:chExt cx="11970880" cy="4904556"/>
          </a:xfrm>
        </p:grpSpPr>
        <p:cxnSp>
          <p:nvCxnSpPr>
            <p:cNvPr id="16" name="Straight Connector 15">
              <a:extLst>
                <a:ext uri="{FF2B5EF4-FFF2-40B4-BE49-F238E27FC236}">
                  <a16:creationId xmlns:a16="http://schemas.microsoft.com/office/drawing/2014/main" id="{B25CCB3D-882F-D465-0AFD-530C1C389C3D}"/>
                </a:ext>
              </a:extLst>
            </p:cNvPr>
            <p:cNvCxnSpPr>
              <a:cxnSpLocks/>
            </p:cNvCxnSpPr>
            <p:nvPr/>
          </p:nvCxnSpPr>
          <p:spPr>
            <a:xfrm>
              <a:off x="11476744" y="2772627"/>
              <a:ext cx="0" cy="1485782"/>
            </a:xfrm>
            <a:prstGeom prst="line">
              <a:avLst/>
            </a:prstGeom>
            <a:noFill/>
            <a:ln w="9525" cap="rnd" cmpd="sng" algn="ctr">
              <a:solidFill>
                <a:sysClr val="windowText" lastClr="000000">
                  <a:lumMod val="75000"/>
                  <a:lumOff val="25000"/>
                </a:sysClr>
              </a:solidFill>
              <a:prstDash val="sysDot"/>
              <a:miter lim="800000"/>
              <a:headEnd type="none" w="med" len="med"/>
              <a:tailEnd type="none" w="med" len="med"/>
            </a:ln>
            <a:effectLst/>
          </p:spPr>
        </p:cxnSp>
        <p:grpSp>
          <p:nvGrpSpPr>
            <p:cNvPr id="17" name="Group 16">
              <a:extLst>
                <a:ext uri="{FF2B5EF4-FFF2-40B4-BE49-F238E27FC236}">
                  <a16:creationId xmlns:a16="http://schemas.microsoft.com/office/drawing/2014/main" id="{90DA9D20-9EA5-C0CC-F3E4-438C99185D78}"/>
                </a:ext>
              </a:extLst>
            </p:cNvPr>
            <p:cNvGrpSpPr/>
            <p:nvPr/>
          </p:nvGrpSpPr>
          <p:grpSpPr>
            <a:xfrm>
              <a:off x="330629" y="1473201"/>
              <a:ext cx="10603442" cy="4904556"/>
              <a:chOff x="651917" y="1514268"/>
              <a:chExt cx="10317170" cy="4674980"/>
            </a:xfrm>
          </p:grpSpPr>
          <p:sp>
            <p:nvSpPr>
              <p:cNvPr id="33" name="Freeform: Shape 32">
                <a:extLst>
                  <a:ext uri="{FF2B5EF4-FFF2-40B4-BE49-F238E27FC236}">
                    <a16:creationId xmlns:a16="http://schemas.microsoft.com/office/drawing/2014/main" id="{5BB7892D-433F-2C9C-1BF3-16CEBC6B561D}"/>
                  </a:ext>
                </a:extLst>
              </p:cNvPr>
              <p:cNvSpPr/>
              <p:nvPr/>
            </p:nvSpPr>
            <p:spPr>
              <a:xfrm>
                <a:off x="1966067" y="3466729"/>
                <a:ext cx="920596" cy="769927"/>
              </a:xfrm>
              <a:custGeom>
                <a:avLst/>
                <a:gdLst>
                  <a:gd name="connsiteX0" fmla="*/ -39 w 507491"/>
                  <a:gd name="connsiteY0" fmla="*/ 424036 h 424433"/>
                  <a:gd name="connsiteX1" fmla="*/ -39 w 507491"/>
                  <a:gd name="connsiteY1" fmla="*/ 300878 h 424433"/>
                  <a:gd name="connsiteX2" fmla="*/ 89020 w 507491"/>
                  <a:gd name="connsiteY2" fmla="*/ 211819 h 424433"/>
                  <a:gd name="connsiteX3" fmla="*/ 418394 w 507491"/>
                  <a:gd name="connsiteY3" fmla="*/ 211819 h 424433"/>
                  <a:gd name="connsiteX4" fmla="*/ 507453 w 507491"/>
                  <a:gd name="connsiteY4" fmla="*/ 122760 h 424433"/>
                  <a:gd name="connsiteX5" fmla="*/ 507453 w 507491"/>
                  <a:gd name="connsiteY5" fmla="*/ -398 h 42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491" h="424433">
                    <a:moveTo>
                      <a:pt x="-39" y="424036"/>
                    </a:moveTo>
                    <a:lnTo>
                      <a:pt x="-39" y="300878"/>
                    </a:lnTo>
                    <a:cubicBezTo>
                      <a:pt x="-39" y="251691"/>
                      <a:pt x="39834" y="211819"/>
                      <a:pt x="89020" y="211819"/>
                    </a:cubicBezTo>
                    <a:lnTo>
                      <a:pt x="418394" y="211819"/>
                    </a:lnTo>
                    <a:cubicBezTo>
                      <a:pt x="467581" y="211819"/>
                      <a:pt x="507453" y="171947"/>
                      <a:pt x="507453" y="122760"/>
                    </a:cubicBezTo>
                    <a:lnTo>
                      <a:pt x="507453" y="-398"/>
                    </a:lnTo>
                  </a:path>
                </a:pathLst>
              </a:custGeom>
              <a:noFill/>
              <a:ln w="9525" cap="flat">
                <a:solidFill>
                  <a:srgbClr val="E8E8E8">
                    <a:lumMod val="90000"/>
                  </a:srgbClr>
                </a:solidFill>
                <a:prstDash val="solid"/>
                <a:round/>
              </a:ln>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Nova Cond" panose="020B0506020202020204" pitchFamily="34" charset="0"/>
                  <a:cs typeface="Segoe UI" panose="020B0502040204020203" pitchFamily="34" charset="0"/>
                </a:endParaRPr>
              </a:p>
            </p:txBody>
          </p:sp>
          <p:sp>
            <p:nvSpPr>
              <p:cNvPr id="34" name="Freeform: Shape 33">
                <a:extLst>
                  <a:ext uri="{FF2B5EF4-FFF2-40B4-BE49-F238E27FC236}">
                    <a16:creationId xmlns:a16="http://schemas.microsoft.com/office/drawing/2014/main" id="{805C83D2-F5F6-061F-30E4-3E84A9A2C6CE}"/>
                  </a:ext>
                </a:extLst>
              </p:cNvPr>
              <p:cNvSpPr/>
              <p:nvPr/>
            </p:nvSpPr>
            <p:spPr>
              <a:xfrm>
                <a:off x="4691451" y="3466729"/>
                <a:ext cx="920599" cy="769927"/>
              </a:xfrm>
              <a:custGeom>
                <a:avLst/>
                <a:gdLst>
                  <a:gd name="connsiteX0" fmla="*/ -39 w 507492"/>
                  <a:gd name="connsiteY0" fmla="*/ 424036 h 424433"/>
                  <a:gd name="connsiteX1" fmla="*/ -39 w 507492"/>
                  <a:gd name="connsiteY1" fmla="*/ 300878 h 424433"/>
                  <a:gd name="connsiteX2" fmla="*/ 89020 w 507492"/>
                  <a:gd name="connsiteY2" fmla="*/ 211819 h 424433"/>
                  <a:gd name="connsiteX3" fmla="*/ 418395 w 507492"/>
                  <a:gd name="connsiteY3" fmla="*/ 211819 h 424433"/>
                  <a:gd name="connsiteX4" fmla="*/ 507453 w 507492"/>
                  <a:gd name="connsiteY4" fmla="*/ 122760 h 424433"/>
                  <a:gd name="connsiteX5" fmla="*/ 507453 w 507492"/>
                  <a:gd name="connsiteY5" fmla="*/ -398 h 42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492" h="424433">
                    <a:moveTo>
                      <a:pt x="-39" y="424036"/>
                    </a:moveTo>
                    <a:lnTo>
                      <a:pt x="-39" y="300878"/>
                    </a:lnTo>
                    <a:cubicBezTo>
                      <a:pt x="-39" y="251691"/>
                      <a:pt x="39833" y="211819"/>
                      <a:pt x="89020" y="211819"/>
                    </a:cubicBezTo>
                    <a:lnTo>
                      <a:pt x="418395" y="211819"/>
                    </a:lnTo>
                    <a:cubicBezTo>
                      <a:pt x="467582" y="211819"/>
                      <a:pt x="507453" y="171947"/>
                      <a:pt x="507453" y="122760"/>
                    </a:cubicBezTo>
                    <a:lnTo>
                      <a:pt x="507453" y="-398"/>
                    </a:lnTo>
                  </a:path>
                </a:pathLst>
              </a:custGeom>
              <a:noFill/>
              <a:ln w="9525" cap="flat">
                <a:solidFill>
                  <a:srgbClr val="E8E8E8">
                    <a:lumMod val="90000"/>
                  </a:srgbClr>
                </a:solidFill>
                <a:prstDash val="solid"/>
                <a:round/>
              </a:ln>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Nova Cond" panose="020B0506020202020204" pitchFamily="34" charset="0"/>
                  <a:cs typeface="Segoe UI" panose="020B0502040204020203" pitchFamily="34" charset="0"/>
                </a:endParaRPr>
              </a:p>
            </p:txBody>
          </p:sp>
          <p:sp>
            <p:nvSpPr>
              <p:cNvPr id="35" name="Freeform: Shape 34">
                <a:extLst>
                  <a:ext uri="{FF2B5EF4-FFF2-40B4-BE49-F238E27FC236}">
                    <a16:creationId xmlns:a16="http://schemas.microsoft.com/office/drawing/2014/main" id="{55515F53-CABC-C2F4-0668-958395BF7FE6}"/>
                  </a:ext>
                </a:extLst>
              </p:cNvPr>
              <p:cNvSpPr/>
              <p:nvPr/>
            </p:nvSpPr>
            <p:spPr>
              <a:xfrm>
                <a:off x="7616769" y="3466729"/>
                <a:ext cx="920596" cy="769927"/>
              </a:xfrm>
              <a:custGeom>
                <a:avLst/>
                <a:gdLst>
                  <a:gd name="connsiteX0" fmla="*/ -39 w 507491"/>
                  <a:gd name="connsiteY0" fmla="*/ 424036 h 424433"/>
                  <a:gd name="connsiteX1" fmla="*/ -39 w 507491"/>
                  <a:gd name="connsiteY1" fmla="*/ 300878 h 424433"/>
                  <a:gd name="connsiteX2" fmla="*/ 89020 w 507491"/>
                  <a:gd name="connsiteY2" fmla="*/ 211819 h 424433"/>
                  <a:gd name="connsiteX3" fmla="*/ 418394 w 507491"/>
                  <a:gd name="connsiteY3" fmla="*/ 211819 h 424433"/>
                  <a:gd name="connsiteX4" fmla="*/ 507453 w 507491"/>
                  <a:gd name="connsiteY4" fmla="*/ 122760 h 424433"/>
                  <a:gd name="connsiteX5" fmla="*/ 507453 w 507491"/>
                  <a:gd name="connsiteY5" fmla="*/ -398 h 42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491" h="424433">
                    <a:moveTo>
                      <a:pt x="-39" y="424036"/>
                    </a:moveTo>
                    <a:lnTo>
                      <a:pt x="-39" y="300878"/>
                    </a:lnTo>
                    <a:cubicBezTo>
                      <a:pt x="-39" y="251691"/>
                      <a:pt x="39833" y="211819"/>
                      <a:pt x="89020" y="211819"/>
                    </a:cubicBezTo>
                    <a:lnTo>
                      <a:pt x="418394" y="211819"/>
                    </a:lnTo>
                    <a:cubicBezTo>
                      <a:pt x="467582" y="211819"/>
                      <a:pt x="507453" y="171947"/>
                      <a:pt x="507453" y="122760"/>
                    </a:cubicBezTo>
                    <a:lnTo>
                      <a:pt x="507453" y="-398"/>
                    </a:lnTo>
                  </a:path>
                </a:pathLst>
              </a:custGeom>
              <a:noFill/>
              <a:ln w="9525" cap="flat">
                <a:solidFill>
                  <a:srgbClr val="E8E8E8">
                    <a:lumMod val="90000"/>
                  </a:srgbClr>
                </a:solidFill>
                <a:prstDash val="solid"/>
                <a:round/>
              </a:ln>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Nova Cond" panose="020B0506020202020204" pitchFamily="34" charset="0"/>
                  <a:cs typeface="Segoe UI" panose="020B0502040204020203" pitchFamily="34" charset="0"/>
                </a:endParaRPr>
              </a:p>
            </p:txBody>
          </p:sp>
          <p:sp>
            <p:nvSpPr>
              <p:cNvPr id="36" name="Freeform: Shape 35">
                <a:extLst>
                  <a:ext uri="{FF2B5EF4-FFF2-40B4-BE49-F238E27FC236}">
                    <a16:creationId xmlns:a16="http://schemas.microsoft.com/office/drawing/2014/main" id="{63B18589-DC2F-2B67-207F-3C43696E46A9}"/>
                  </a:ext>
                </a:extLst>
              </p:cNvPr>
              <p:cNvSpPr/>
              <p:nvPr/>
            </p:nvSpPr>
            <p:spPr>
              <a:xfrm>
                <a:off x="3174799" y="3466729"/>
                <a:ext cx="920596" cy="769927"/>
              </a:xfrm>
              <a:custGeom>
                <a:avLst/>
                <a:gdLst>
                  <a:gd name="connsiteX0" fmla="*/ 507453 w 507491"/>
                  <a:gd name="connsiteY0" fmla="*/ 424036 h 424433"/>
                  <a:gd name="connsiteX1" fmla="*/ 507453 w 507491"/>
                  <a:gd name="connsiteY1" fmla="*/ 300878 h 424433"/>
                  <a:gd name="connsiteX2" fmla="*/ 418394 w 507491"/>
                  <a:gd name="connsiteY2" fmla="*/ 211819 h 424433"/>
                  <a:gd name="connsiteX3" fmla="*/ 89020 w 507491"/>
                  <a:gd name="connsiteY3" fmla="*/ 211819 h 424433"/>
                  <a:gd name="connsiteX4" fmla="*/ -39 w 507491"/>
                  <a:gd name="connsiteY4" fmla="*/ 122760 h 424433"/>
                  <a:gd name="connsiteX5" fmla="*/ -39 w 507491"/>
                  <a:gd name="connsiteY5" fmla="*/ -398 h 42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491" h="424433">
                    <a:moveTo>
                      <a:pt x="507453" y="424036"/>
                    </a:moveTo>
                    <a:lnTo>
                      <a:pt x="507453" y="300878"/>
                    </a:lnTo>
                    <a:cubicBezTo>
                      <a:pt x="507453" y="251691"/>
                      <a:pt x="467582" y="211819"/>
                      <a:pt x="418394" y="211819"/>
                    </a:cubicBezTo>
                    <a:lnTo>
                      <a:pt x="89020" y="211819"/>
                    </a:lnTo>
                    <a:cubicBezTo>
                      <a:pt x="39833" y="211819"/>
                      <a:pt x="-39" y="171947"/>
                      <a:pt x="-39" y="122760"/>
                    </a:cubicBezTo>
                    <a:lnTo>
                      <a:pt x="-39" y="-398"/>
                    </a:lnTo>
                  </a:path>
                </a:pathLst>
              </a:custGeom>
              <a:noFill/>
              <a:ln w="9525" cap="flat">
                <a:solidFill>
                  <a:srgbClr val="E8E8E8">
                    <a:lumMod val="90000"/>
                  </a:srgbClr>
                </a:solidFill>
                <a:prstDash val="solid"/>
                <a:round/>
              </a:ln>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Nova Cond" panose="020B0506020202020204" pitchFamily="34" charset="0"/>
                  <a:cs typeface="Segoe UI" panose="020B0502040204020203" pitchFamily="34" charset="0"/>
                </a:endParaRPr>
              </a:p>
            </p:txBody>
          </p:sp>
          <p:sp>
            <p:nvSpPr>
              <p:cNvPr id="37" name="Freeform: Shape 36">
                <a:extLst>
                  <a:ext uri="{FF2B5EF4-FFF2-40B4-BE49-F238E27FC236}">
                    <a16:creationId xmlns:a16="http://schemas.microsoft.com/office/drawing/2014/main" id="{A923CB90-F093-AEE8-5806-85BDF08E3906}"/>
                  </a:ext>
                </a:extLst>
              </p:cNvPr>
              <p:cNvSpPr/>
              <p:nvPr/>
            </p:nvSpPr>
            <p:spPr>
              <a:xfrm>
                <a:off x="6100115" y="3466729"/>
                <a:ext cx="920596" cy="769927"/>
              </a:xfrm>
              <a:custGeom>
                <a:avLst/>
                <a:gdLst>
                  <a:gd name="connsiteX0" fmla="*/ 507453 w 507491"/>
                  <a:gd name="connsiteY0" fmla="*/ 424036 h 424433"/>
                  <a:gd name="connsiteX1" fmla="*/ 507453 w 507491"/>
                  <a:gd name="connsiteY1" fmla="*/ 300878 h 424433"/>
                  <a:gd name="connsiteX2" fmla="*/ 418395 w 507491"/>
                  <a:gd name="connsiteY2" fmla="*/ 211819 h 424433"/>
                  <a:gd name="connsiteX3" fmla="*/ 89020 w 507491"/>
                  <a:gd name="connsiteY3" fmla="*/ 211819 h 424433"/>
                  <a:gd name="connsiteX4" fmla="*/ -39 w 507491"/>
                  <a:gd name="connsiteY4" fmla="*/ 122760 h 424433"/>
                  <a:gd name="connsiteX5" fmla="*/ -39 w 507491"/>
                  <a:gd name="connsiteY5" fmla="*/ -398 h 42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491" h="424433">
                    <a:moveTo>
                      <a:pt x="507453" y="424036"/>
                    </a:moveTo>
                    <a:lnTo>
                      <a:pt x="507453" y="300878"/>
                    </a:lnTo>
                    <a:cubicBezTo>
                      <a:pt x="507453" y="251691"/>
                      <a:pt x="467582" y="211819"/>
                      <a:pt x="418395" y="211819"/>
                    </a:cubicBezTo>
                    <a:lnTo>
                      <a:pt x="89020" y="211819"/>
                    </a:lnTo>
                    <a:cubicBezTo>
                      <a:pt x="39833" y="211819"/>
                      <a:pt x="-39" y="171947"/>
                      <a:pt x="-39" y="122760"/>
                    </a:cubicBezTo>
                    <a:lnTo>
                      <a:pt x="-39" y="-398"/>
                    </a:lnTo>
                  </a:path>
                </a:pathLst>
              </a:custGeom>
              <a:noFill/>
              <a:ln w="9525" cap="flat">
                <a:solidFill>
                  <a:srgbClr val="E8E8E8">
                    <a:lumMod val="90000"/>
                  </a:srgbClr>
                </a:solidFill>
                <a:prstDash val="solid"/>
                <a:round/>
              </a:ln>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Nova Cond" panose="020B0506020202020204" pitchFamily="34" charset="0"/>
                  <a:cs typeface="Segoe UI" panose="020B0502040204020203" pitchFamily="34" charset="0"/>
                </a:endParaRPr>
              </a:p>
            </p:txBody>
          </p:sp>
          <p:sp>
            <p:nvSpPr>
              <p:cNvPr id="38" name="Freeform: Shape 37">
                <a:extLst>
                  <a:ext uri="{FF2B5EF4-FFF2-40B4-BE49-F238E27FC236}">
                    <a16:creationId xmlns:a16="http://schemas.microsoft.com/office/drawing/2014/main" id="{89477834-B129-799C-DDF7-0CAFB5B5EA14}"/>
                  </a:ext>
                </a:extLst>
              </p:cNvPr>
              <p:cNvSpPr/>
              <p:nvPr/>
            </p:nvSpPr>
            <p:spPr>
              <a:xfrm>
                <a:off x="8815500" y="3466729"/>
                <a:ext cx="920596" cy="769927"/>
              </a:xfrm>
              <a:custGeom>
                <a:avLst/>
                <a:gdLst>
                  <a:gd name="connsiteX0" fmla="*/ 507453 w 507491"/>
                  <a:gd name="connsiteY0" fmla="*/ 424036 h 424433"/>
                  <a:gd name="connsiteX1" fmla="*/ 507453 w 507491"/>
                  <a:gd name="connsiteY1" fmla="*/ 300878 h 424433"/>
                  <a:gd name="connsiteX2" fmla="*/ 418394 w 507491"/>
                  <a:gd name="connsiteY2" fmla="*/ 211819 h 424433"/>
                  <a:gd name="connsiteX3" fmla="*/ 89020 w 507491"/>
                  <a:gd name="connsiteY3" fmla="*/ 211819 h 424433"/>
                  <a:gd name="connsiteX4" fmla="*/ -39 w 507491"/>
                  <a:gd name="connsiteY4" fmla="*/ 122760 h 424433"/>
                  <a:gd name="connsiteX5" fmla="*/ -39 w 507491"/>
                  <a:gd name="connsiteY5" fmla="*/ -398 h 42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491" h="424433">
                    <a:moveTo>
                      <a:pt x="507453" y="424036"/>
                    </a:moveTo>
                    <a:lnTo>
                      <a:pt x="507453" y="300878"/>
                    </a:lnTo>
                    <a:cubicBezTo>
                      <a:pt x="507453" y="251691"/>
                      <a:pt x="467582" y="211819"/>
                      <a:pt x="418394" y="211819"/>
                    </a:cubicBezTo>
                    <a:lnTo>
                      <a:pt x="89020" y="211819"/>
                    </a:lnTo>
                    <a:cubicBezTo>
                      <a:pt x="39833" y="211819"/>
                      <a:pt x="-39" y="171947"/>
                      <a:pt x="-39" y="122760"/>
                    </a:cubicBezTo>
                    <a:lnTo>
                      <a:pt x="-39" y="-398"/>
                    </a:lnTo>
                  </a:path>
                </a:pathLst>
              </a:custGeom>
              <a:noFill/>
              <a:ln w="9525" cap="flat">
                <a:solidFill>
                  <a:srgbClr val="E8E8E8">
                    <a:lumMod val="90000"/>
                  </a:srgbClr>
                </a:solidFill>
                <a:prstDash val="solid"/>
                <a:round/>
              </a:ln>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Nova Cond" panose="020B0506020202020204" pitchFamily="34" charset="0"/>
                  <a:cs typeface="Segoe UI" panose="020B0502040204020203" pitchFamily="34" charset="0"/>
                </a:endParaRPr>
              </a:p>
            </p:txBody>
          </p:sp>
          <p:cxnSp>
            <p:nvCxnSpPr>
              <p:cNvPr id="39" name="Straight Connector 38">
                <a:extLst>
                  <a:ext uri="{FF2B5EF4-FFF2-40B4-BE49-F238E27FC236}">
                    <a16:creationId xmlns:a16="http://schemas.microsoft.com/office/drawing/2014/main" id="{AA0CA514-BC94-E3F3-2B4E-BD670E21FF08}"/>
                  </a:ext>
                </a:extLst>
              </p:cNvPr>
              <p:cNvCxnSpPr>
                <a:cxnSpLocks/>
                <a:stCxn id="40" idx="0"/>
                <a:endCxn id="43" idx="0"/>
              </p:cNvCxnSpPr>
              <p:nvPr/>
            </p:nvCxnSpPr>
            <p:spPr>
              <a:xfrm flipH="1" flipV="1">
                <a:off x="1372068" y="4936720"/>
                <a:ext cx="0" cy="258165"/>
              </a:xfrm>
              <a:prstGeom prst="line">
                <a:avLst/>
              </a:prstGeom>
              <a:noFill/>
              <a:ln w="9525" cap="rnd" cmpd="sng" algn="ctr">
                <a:solidFill>
                  <a:sysClr val="windowText" lastClr="000000">
                    <a:lumMod val="75000"/>
                    <a:lumOff val="25000"/>
                  </a:sysClr>
                </a:solidFill>
                <a:prstDash val="sysDot"/>
                <a:miter lim="800000"/>
                <a:headEnd type="none" w="med" len="med"/>
                <a:tailEnd type="none" w="med" len="med"/>
              </a:ln>
              <a:effectLst/>
            </p:spPr>
          </p:cxnSp>
          <p:sp>
            <p:nvSpPr>
              <p:cNvPr id="40" name="Oval 39">
                <a:extLst>
                  <a:ext uri="{FF2B5EF4-FFF2-40B4-BE49-F238E27FC236}">
                    <a16:creationId xmlns:a16="http://schemas.microsoft.com/office/drawing/2014/main" id="{D7771C45-74A5-7858-27C3-445EA5991E58}"/>
                  </a:ext>
                </a:extLst>
              </p:cNvPr>
              <p:cNvSpPr/>
              <p:nvPr/>
            </p:nvSpPr>
            <p:spPr>
              <a:xfrm>
                <a:off x="927462" y="5194885"/>
                <a:ext cx="920435" cy="920427"/>
              </a:xfrm>
              <a:prstGeom prst="ellipse">
                <a:avLst/>
              </a:prstGeom>
              <a:gradFill flip="none" rotWithShape="1">
                <a:gsLst>
                  <a:gs pos="0">
                    <a:sysClr val="window" lastClr="FFFFFF">
                      <a:lumMod val="85000"/>
                    </a:sysClr>
                  </a:gs>
                  <a:gs pos="100000">
                    <a:sysClr val="window" lastClr="FFFFFF">
                      <a:lumMod val="95000"/>
                      <a:shade val="100000"/>
                      <a:satMod val="115000"/>
                    </a:sysClr>
                  </a:gs>
                </a:gsLst>
                <a:lin ang="0" scaled="1"/>
                <a:tileRect/>
              </a:gra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41" name="Oval 40">
                <a:extLst>
                  <a:ext uri="{FF2B5EF4-FFF2-40B4-BE49-F238E27FC236}">
                    <a16:creationId xmlns:a16="http://schemas.microsoft.com/office/drawing/2014/main" id="{43A7B461-96F9-5658-3533-6A3CD582A4B5}"/>
                  </a:ext>
                </a:extLst>
              </p:cNvPr>
              <p:cNvSpPr/>
              <p:nvPr/>
            </p:nvSpPr>
            <p:spPr>
              <a:xfrm>
                <a:off x="1066471" y="5318285"/>
                <a:ext cx="673634" cy="673626"/>
              </a:xfrm>
              <a:prstGeom prst="ellipse">
                <a:avLst/>
              </a:prstGeom>
              <a:solidFill>
                <a:srgbClr val="ECF7EE"/>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42" name="Freeform 11">
                <a:extLst>
                  <a:ext uri="{FF2B5EF4-FFF2-40B4-BE49-F238E27FC236}">
                    <a16:creationId xmlns:a16="http://schemas.microsoft.com/office/drawing/2014/main" id="{59D2ADF8-5A06-6BC7-D14D-487E2EECE5A8}"/>
                  </a:ext>
                </a:extLst>
              </p:cNvPr>
              <p:cNvSpPr/>
              <p:nvPr/>
            </p:nvSpPr>
            <p:spPr>
              <a:xfrm>
                <a:off x="673100" y="1514268"/>
                <a:ext cx="1436540" cy="3195861"/>
              </a:xfrm>
              <a:prstGeom prst="roundRect">
                <a:avLst>
                  <a:gd name="adj" fmla="val 6716"/>
                </a:avLst>
              </a:prstGeom>
              <a:solidFill>
                <a:srgbClr val="ECF7EE"/>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43" name="Isosceles Triangle 42">
                <a:extLst>
                  <a:ext uri="{FF2B5EF4-FFF2-40B4-BE49-F238E27FC236}">
                    <a16:creationId xmlns:a16="http://schemas.microsoft.com/office/drawing/2014/main" id="{CB356404-96BC-0E47-1368-E5FB3E52B8B5}"/>
                  </a:ext>
                </a:extLst>
              </p:cNvPr>
              <p:cNvSpPr/>
              <p:nvPr/>
            </p:nvSpPr>
            <p:spPr>
              <a:xfrm rot="10800000">
                <a:off x="1229041" y="4690117"/>
                <a:ext cx="286056" cy="246602"/>
              </a:xfrm>
              <a:prstGeom prst="triangle">
                <a:avLst/>
              </a:prstGeom>
              <a:solidFill>
                <a:srgbClr val="87C5A0"/>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1EECB181-6BA2-5D42-B2F0-14CAC5E3D4BA}"/>
                  </a:ext>
                </a:extLst>
              </p:cNvPr>
              <p:cNvCxnSpPr>
                <a:cxnSpLocks/>
                <a:stCxn id="45" idx="0"/>
                <a:endCxn id="48" idx="0"/>
              </p:cNvCxnSpPr>
              <p:nvPr/>
            </p:nvCxnSpPr>
            <p:spPr>
              <a:xfrm flipV="1">
                <a:off x="10039662" y="3587907"/>
                <a:ext cx="9996" cy="495808"/>
              </a:xfrm>
              <a:prstGeom prst="line">
                <a:avLst/>
              </a:prstGeom>
              <a:noFill/>
              <a:ln w="9525" cap="rnd" cmpd="sng" algn="ctr">
                <a:solidFill>
                  <a:sysClr val="windowText" lastClr="000000">
                    <a:lumMod val="75000"/>
                    <a:lumOff val="25000"/>
                  </a:sysClr>
                </a:solidFill>
                <a:prstDash val="sysDot"/>
                <a:miter lim="800000"/>
                <a:headEnd type="none" w="med" len="med"/>
                <a:tailEnd type="none" w="med" len="med"/>
              </a:ln>
              <a:effectLst/>
            </p:spPr>
          </p:cxnSp>
          <p:sp>
            <p:nvSpPr>
              <p:cNvPr id="45" name="Oval 44">
                <a:extLst>
                  <a:ext uri="{FF2B5EF4-FFF2-40B4-BE49-F238E27FC236}">
                    <a16:creationId xmlns:a16="http://schemas.microsoft.com/office/drawing/2014/main" id="{74FEA2FE-875D-5BA9-CF0A-C445B34C1FE0}"/>
                  </a:ext>
                </a:extLst>
              </p:cNvPr>
              <p:cNvSpPr/>
              <p:nvPr/>
            </p:nvSpPr>
            <p:spPr>
              <a:xfrm>
                <a:off x="9579444" y="4083715"/>
                <a:ext cx="920435" cy="920427"/>
              </a:xfrm>
              <a:prstGeom prst="ellipse">
                <a:avLst/>
              </a:prstGeom>
              <a:gradFill flip="none" rotWithShape="1">
                <a:gsLst>
                  <a:gs pos="0">
                    <a:sysClr val="window" lastClr="FFFFFF">
                      <a:lumMod val="85000"/>
                    </a:sysClr>
                  </a:gs>
                  <a:gs pos="100000">
                    <a:sysClr val="window" lastClr="FFFFFF">
                      <a:lumMod val="95000"/>
                      <a:shade val="100000"/>
                      <a:satMod val="115000"/>
                    </a:sysClr>
                  </a:gs>
                </a:gsLst>
                <a:lin ang="0" scaled="1"/>
                <a:tileRect/>
              </a:gra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46" name="Oval 45">
                <a:extLst>
                  <a:ext uri="{FF2B5EF4-FFF2-40B4-BE49-F238E27FC236}">
                    <a16:creationId xmlns:a16="http://schemas.microsoft.com/office/drawing/2014/main" id="{5A8663BD-47FD-CB67-28B4-2A6D82818D30}"/>
                  </a:ext>
                </a:extLst>
              </p:cNvPr>
              <p:cNvSpPr/>
              <p:nvPr/>
            </p:nvSpPr>
            <p:spPr>
              <a:xfrm>
                <a:off x="9702843" y="4207115"/>
                <a:ext cx="673634" cy="673626"/>
              </a:xfrm>
              <a:prstGeom prst="ellipse">
                <a:avLst/>
              </a:prstGeom>
              <a:solidFill>
                <a:srgbClr val="99CC32">
                  <a:lumMod val="75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47" name="Freeform 11">
                <a:extLst>
                  <a:ext uri="{FF2B5EF4-FFF2-40B4-BE49-F238E27FC236}">
                    <a16:creationId xmlns:a16="http://schemas.microsoft.com/office/drawing/2014/main" id="{A72BF134-DAF5-4BBA-C451-43F259BA6642}"/>
                  </a:ext>
                </a:extLst>
              </p:cNvPr>
              <p:cNvSpPr/>
              <p:nvPr/>
            </p:nvSpPr>
            <p:spPr>
              <a:xfrm>
                <a:off x="9290186" y="1514268"/>
                <a:ext cx="1678901" cy="1912230"/>
              </a:xfrm>
              <a:prstGeom prst="roundRect">
                <a:avLst>
                  <a:gd name="adj" fmla="val 6716"/>
                </a:avLst>
              </a:prstGeom>
              <a:solidFill>
                <a:srgbClr val="99CC32">
                  <a:lumMod val="75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48" name="Isosceles Triangle 47">
                <a:extLst>
                  <a:ext uri="{FF2B5EF4-FFF2-40B4-BE49-F238E27FC236}">
                    <a16:creationId xmlns:a16="http://schemas.microsoft.com/office/drawing/2014/main" id="{A6544CF2-2A91-1C5E-4DF8-C5BC59DE48F2}"/>
                  </a:ext>
                </a:extLst>
              </p:cNvPr>
              <p:cNvSpPr/>
              <p:nvPr/>
            </p:nvSpPr>
            <p:spPr>
              <a:xfrm rot="10800000">
                <a:off x="9906630" y="3341305"/>
                <a:ext cx="286056" cy="246602"/>
              </a:xfrm>
              <a:prstGeom prst="triangle">
                <a:avLst/>
              </a:prstGeom>
              <a:solidFill>
                <a:srgbClr val="99CC32">
                  <a:lumMod val="75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cxnSp>
            <p:nvCxnSpPr>
              <p:cNvPr id="49" name="Straight Connector 48">
                <a:extLst>
                  <a:ext uri="{FF2B5EF4-FFF2-40B4-BE49-F238E27FC236}">
                    <a16:creationId xmlns:a16="http://schemas.microsoft.com/office/drawing/2014/main" id="{8A1EDB01-EF43-7A70-5125-57E48906BAC2}"/>
                  </a:ext>
                </a:extLst>
              </p:cNvPr>
              <p:cNvCxnSpPr>
                <a:cxnSpLocks/>
                <a:stCxn id="50" idx="0"/>
                <a:endCxn id="53" idx="0"/>
              </p:cNvCxnSpPr>
              <p:nvPr/>
            </p:nvCxnSpPr>
            <p:spPr>
              <a:xfrm flipH="1" flipV="1">
                <a:off x="7323914" y="3587907"/>
                <a:ext cx="3" cy="495808"/>
              </a:xfrm>
              <a:prstGeom prst="line">
                <a:avLst/>
              </a:prstGeom>
              <a:noFill/>
              <a:ln w="9525" cap="rnd" cmpd="sng" algn="ctr">
                <a:solidFill>
                  <a:sysClr val="windowText" lastClr="000000">
                    <a:lumMod val="75000"/>
                    <a:lumOff val="25000"/>
                  </a:sysClr>
                </a:solidFill>
                <a:prstDash val="sysDot"/>
                <a:miter lim="800000"/>
                <a:headEnd type="none" w="med" len="med"/>
                <a:tailEnd type="none" w="med" len="med"/>
              </a:ln>
              <a:effectLst/>
            </p:spPr>
          </p:cxnSp>
          <p:sp>
            <p:nvSpPr>
              <p:cNvPr id="50" name="Oval 49">
                <a:extLst>
                  <a:ext uri="{FF2B5EF4-FFF2-40B4-BE49-F238E27FC236}">
                    <a16:creationId xmlns:a16="http://schemas.microsoft.com/office/drawing/2014/main" id="{4DC276D4-24BA-9C70-3932-E94664446BCB}"/>
                  </a:ext>
                </a:extLst>
              </p:cNvPr>
              <p:cNvSpPr/>
              <p:nvPr/>
            </p:nvSpPr>
            <p:spPr>
              <a:xfrm>
                <a:off x="6863700" y="4083715"/>
                <a:ext cx="920435" cy="920427"/>
              </a:xfrm>
              <a:prstGeom prst="ellipse">
                <a:avLst/>
              </a:prstGeom>
              <a:gradFill flip="none" rotWithShape="1">
                <a:gsLst>
                  <a:gs pos="0">
                    <a:sysClr val="window" lastClr="FFFFFF">
                      <a:lumMod val="85000"/>
                    </a:sysClr>
                  </a:gs>
                  <a:gs pos="100000">
                    <a:sysClr val="window" lastClr="FFFFFF">
                      <a:lumMod val="95000"/>
                      <a:shade val="100000"/>
                      <a:satMod val="115000"/>
                    </a:sysClr>
                  </a:gs>
                </a:gsLst>
                <a:lin ang="0" scaled="1"/>
                <a:tileRect/>
              </a:gra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51" name="Oval 50">
                <a:extLst>
                  <a:ext uri="{FF2B5EF4-FFF2-40B4-BE49-F238E27FC236}">
                    <a16:creationId xmlns:a16="http://schemas.microsoft.com/office/drawing/2014/main" id="{9629930F-4B39-F390-CB06-05BE5ECEFAA4}"/>
                  </a:ext>
                </a:extLst>
              </p:cNvPr>
              <p:cNvSpPr/>
              <p:nvPr/>
            </p:nvSpPr>
            <p:spPr>
              <a:xfrm>
                <a:off x="6987100" y="4207115"/>
                <a:ext cx="673634" cy="673626"/>
              </a:xfrm>
              <a:prstGeom prst="ellipse">
                <a:avLst/>
              </a:prstGeom>
              <a:solidFill>
                <a:srgbClr val="DDEBF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52" name="Freeform 11">
                <a:extLst>
                  <a:ext uri="{FF2B5EF4-FFF2-40B4-BE49-F238E27FC236}">
                    <a16:creationId xmlns:a16="http://schemas.microsoft.com/office/drawing/2014/main" id="{2BC5F185-7AD1-A59F-5F0F-895C6F13C63A}"/>
                  </a:ext>
                </a:extLst>
              </p:cNvPr>
              <p:cNvSpPr/>
              <p:nvPr/>
            </p:nvSpPr>
            <p:spPr>
              <a:xfrm>
                <a:off x="6484467" y="1514268"/>
                <a:ext cx="1678901" cy="1912230"/>
              </a:xfrm>
              <a:prstGeom prst="roundRect">
                <a:avLst>
                  <a:gd name="adj" fmla="val 6716"/>
                </a:avLst>
              </a:prstGeom>
              <a:solidFill>
                <a:srgbClr val="DDEBF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53" name="Isosceles Triangle 52">
                <a:extLst>
                  <a:ext uri="{FF2B5EF4-FFF2-40B4-BE49-F238E27FC236}">
                    <a16:creationId xmlns:a16="http://schemas.microsoft.com/office/drawing/2014/main" id="{774E7FA0-6442-A8E8-1BE3-B978CD7C3736}"/>
                  </a:ext>
                </a:extLst>
              </p:cNvPr>
              <p:cNvSpPr/>
              <p:nvPr/>
            </p:nvSpPr>
            <p:spPr>
              <a:xfrm rot="10800000">
                <a:off x="7180887" y="3341305"/>
                <a:ext cx="286056" cy="246602"/>
              </a:xfrm>
              <a:prstGeom prst="triangle">
                <a:avLst/>
              </a:prstGeom>
              <a:solidFill>
                <a:srgbClr val="6C9DDD"/>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7C3C0A10-B128-B98A-9CA0-B255A7F8A1B3}"/>
                  </a:ext>
                </a:extLst>
              </p:cNvPr>
              <p:cNvCxnSpPr>
                <a:cxnSpLocks/>
                <a:stCxn id="55" idx="0"/>
                <a:endCxn id="58" idx="0"/>
              </p:cNvCxnSpPr>
              <p:nvPr/>
            </p:nvCxnSpPr>
            <p:spPr>
              <a:xfrm flipH="1" flipV="1">
                <a:off x="4398238" y="3587907"/>
                <a:ext cx="3" cy="495808"/>
              </a:xfrm>
              <a:prstGeom prst="line">
                <a:avLst/>
              </a:prstGeom>
              <a:noFill/>
              <a:ln w="9525" cap="rnd" cmpd="sng" algn="ctr">
                <a:solidFill>
                  <a:sysClr val="windowText" lastClr="000000">
                    <a:lumMod val="75000"/>
                    <a:lumOff val="25000"/>
                  </a:sysClr>
                </a:solidFill>
                <a:prstDash val="sysDot"/>
                <a:miter lim="800000"/>
                <a:headEnd type="none" w="med" len="med"/>
                <a:tailEnd type="none" w="med" len="med"/>
              </a:ln>
              <a:effectLst/>
            </p:spPr>
          </p:cxnSp>
          <p:sp>
            <p:nvSpPr>
              <p:cNvPr id="55" name="Oval 54">
                <a:extLst>
                  <a:ext uri="{FF2B5EF4-FFF2-40B4-BE49-F238E27FC236}">
                    <a16:creationId xmlns:a16="http://schemas.microsoft.com/office/drawing/2014/main" id="{9AD5CDC8-475A-FB9D-8877-0D4CF509C9B2}"/>
                  </a:ext>
                </a:extLst>
              </p:cNvPr>
              <p:cNvSpPr/>
              <p:nvPr/>
            </p:nvSpPr>
            <p:spPr>
              <a:xfrm>
                <a:off x="3938023" y="4083715"/>
                <a:ext cx="920435" cy="920427"/>
              </a:xfrm>
              <a:prstGeom prst="ellipse">
                <a:avLst/>
              </a:prstGeom>
              <a:gradFill flip="none" rotWithShape="1">
                <a:gsLst>
                  <a:gs pos="0">
                    <a:sysClr val="window" lastClr="FFFFFF">
                      <a:lumMod val="85000"/>
                    </a:sysClr>
                  </a:gs>
                  <a:gs pos="100000">
                    <a:sysClr val="window" lastClr="FFFFFF">
                      <a:lumMod val="95000"/>
                      <a:shade val="100000"/>
                      <a:satMod val="115000"/>
                    </a:sysClr>
                  </a:gs>
                </a:gsLst>
                <a:lin ang="0" scaled="1"/>
                <a:tileRect/>
              </a:gra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56" name="Oval 55">
                <a:extLst>
                  <a:ext uri="{FF2B5EF4-FFF2-40B4-BE49-F238E27FC236}">
                    <a16:creationId xmlns:a16="http://schemas.microsoft.com/office/drawing/2014/main" id="{3E10A18E-0BCA-9E99-B9EB-21CD667D658C}"/>
                  </a:ext>
                </a:extLst>
              </p:cNvPr>
              <p:cNvSpPr/>
              <p:nvPr/>
            </p:nvSpPr>
            <p:spPr>
              <a:xfrm>
                <a:off x="4061424" y="4207115"/>
                <a:ext cx="673634" cy="673626"/>
              </a:xfrm>
              <a:prstGeom prst="ellipse">
                <a:avLst/>
              </a:prstGeom>
              <a:solidFill>
                <a:srgbClr val="FDEAE6"/>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57" name="Freeform 11">
                <a:extLst>
                  <a:ext uri="{FF2B5EF4-FFF2-40B4-BE49-F238E27FC236}">
                    <a16:creationId xmlns:a16="http://schemas.microsoft.com/office/drawing/2014/main" id="{37F89B7E-9A18-6518-D5FA-6230EC9A818D}"/>
                  </a:ext>
                </a:extLst>
              </p:cNvPr>
              <p:cNvSpPr/>
              <p:nvPr/>
            </p:nvSpPr>
            <p:spPr>
              <a:xfrm>
                <a:off x="3558791" y="1514268"/>
                <a:ext cx="1678901" cy="1912230"/>
              </a:xfrm>
              <a:prstGeom prst="roundRect">
                <a:avLst>
                  <a:gd name="adj" fmla="val 6716"/>
                </a:avLst>
              </a:prstGeom>
              <a:solidFill>
                <a:srgbClr val="FDF0ED"/>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58" name="Isosceles Triangle 57">
                <a:extLst>
                  <a:ext uri="{FF2B5EF4-FFF2-40B4-BE49-F238E27FC236}">
                    <a16:creationId xmlns:a16="http://schemas.microsoft.com/office/drawing/2014/main" id="{071DB88C-EBBF-526F-3BAE-68943E14C0C0}"/>
                  </a:ext>
                </a:extLst>
              </p:cNvPr>
              <p:cNvSpPr/>
              <p:nvPr/>
            </p:nvSpPr>
            <p:spPr>
              <a:xfrm rot="10800000">
                <a:off x="4255210" y="3341305"/>
                <a:ext cx="286056" cy="246602"/>
              </a:xfrm>
              <a:prstGeom prst="triangle">
                <a:avLst/>
              </a:prstGeom>
              <a:solidFill>
                <a:srgbClr val="EE9292"/>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cxnSp>
            <p:nvCxnSpPr>
              <p:cNvPr id="59" name="Straight Connector 58">
                <a:extLst>
                  <a:ext uri="{FF2B5EF4-FFF2-40B4-BE49-F238E27FC236}">
                    <a16:creationId xmlns:a16="http://schemas.microsoft.com/office/drawing/2014/main" id="{03886817-21AE-0C9C-DB85-9F06B970579C}"/>
                  </a:ext>
                </a:extLst>
              </p:cNvPr>
              <p:cNvCxnSpPr>
                <a:cxnSpLocks/>
                <a:stCxn id="60" idx="0"/>
                <a:endCxn id="63" idx="0"/>
              </p:cNvCxnSpPr>
              <p:nvPr/>
            </p:nvCxnSpPr>
            <p:spPr>
              <a:xfrm>
                <a:off x="3040367" y="2699374"/>
                <a:ext cx="0" cy="1416235"/>
              </a:xfrm>
              <a:prstGeom prst="line">
                <a:avLst/>
              </a:prstGeom>
              <a:noFill/>
              <a:ln w="9525" cap="rnd" cmpd="sng" algn="ctr">
                <a:solidFill>
                  <a:sysClr val="windowText" lastClr="000000">
                    <a:lumMod val="75000"/>
                    <a:lumOff val="25000"/>
                  </a:sysClr>
                </a:solidFill>
                <a:prstDash val="sysDot"/>
                <a:miter lim="800000"/>
                <a:headEnd type="none" w="med" len="med"/>
                <a:tailEnd type="none" w="med" len="med"/>
              </a:ln>
              <a:effectLst/>
            </p:spPr>
          </p:cxnSp>
          <p:sp>
            <p:nvSpPr>
              <p:cNvPr id="60" name="Oval 59">
                <a:extLst>
                  <a:ext uri="{FF2B5EF4-FFF2-40B4-BE49-F238E27FC236}">
                    <a16:creationId xmlns:a16="http://schemas.microsoft.com/office/drawing/2014/main" id="{F9150616-ADBB-C81C-F4F0-D2CE0AF1A644}"/>
                  </a:ext>
                </a:extLst>
              </p:cNvPr>
              <p:cNvSpPr/>
              <p:nvPr/>
            </p:nvSpPr>
            <p:spPr>
              <a:xfrm>
                <a:off x="2580149" y="2699374"/>
                <a:ext cx="920435" cy="920427"/>
              </a:xfrm>
              <a:prstGeom prst="ellipse">
                <a:avLst/>
              </a:prstGeom>
              <a:gradFill flip="none" rotWithShape="1">
                <a:gsLst>
                  <a:gs pos="0">
                    <a:sysClr val="window" lastClr="FFFFFF">
                      <a:lumMod val="85000"/>
                    </a:sysClr>
                  </a:gs>
                  <a:gs pos="100000">
                    <a:sysClr val="window" lastClr="FFFFFF">
                      <a:lumMod val="95000"/>
                      <a:shade val="100000"/>
                      <a:satMod val="115000"/>
                    </a:sysClr>
                  </a:gs>
                </a:gsLst>
                <a:lin ang="0" scaled="1"/>
                <a:tileRect/>
              </a:gra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61" name="Oval 60">
                <a:extLst>
                  <a:ext uri="{FF2B5EF4-FFF2-40B4-BE49-F238E27FC236}">
                    <a16:creationId xmlns:a16="http://schemas.microsoft.com/office/drawing/2014/main" id="{66F9952D-584D-BDC5-5089-B4F1656F59B7}"/>
                  </a:ext>
                </a:extLst>
              </p:cNvPr>
              <p:cNvSpPr/>
              <p:nvPr/>
            </p:nvSpPr>
            <p:spPr>
              <a:xfrm>
                <a:off x="2703549" y="2822774"/>
                <a:ext cx="673634" cy="673626"/>
              </a:xfrm>
              <a:prstGeom prst="ellipse">
                <a:avLst/>
              </a:prstGeom>
              <a:solidFill>
                <a:srgbClr val="D2EEE7"/>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62" name="Freeform 11">
                <a:extLst>
                  <a:ext uri="{FF2B5EF4-FFF2-40B4-BE49-F238E27FC236}">
                    <a16:creationId xmlns:a16="http://schemas.microsoft.com/office/drawing/2014/main" id="{B43DEA00-F797-B5BC-22F4-7DEDC2811A5A}"/>
                  </a:ext>
                </a:extLst>
              </p:cNvPr>
              <p:cNvSpPr/>
              <p:nvPr/>
            </p:nvSpPr>
            <p:spPr>
              <a:xfrm>
                <a:off x="2200917" y="4277018"/>
                <a:ext cx="1678901" cy="1912230"/>
              </a:xfrm>
              <a:prstGeom prst="roundRect">
                <a:avLst>
                  <a:gd name="adj" fmla="val 6716"/>
                </a:avLst>
              </a:prstGeom>
              <a:solidFill>
                <a:srgbClr val="D6EDEC"/>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63" name="Isosceles Triangle 62">
                <a:extLst>
                  <a:ext uri="{FF2B5EF4-FFF2-40B4-BE49-F238E27FC236}">
                    <a16:creationId xmlns:a16="http://schemas.microsoft.com/office/drawing/2014/main" id="{E19C950C-3068-2FD4-6907-427029BF975F}"/>
                  </a:ext>
                </a:extLst>
              </p:cNvPr>
              <p:cNvSpPr/>
              <p:nvPr/>
            </p:nvSpPr>
            <p:spPr>
              <a:xfrm>
                <a:off x="2897339" y="4115609"/>
                <a:ext cx="286056" cy="246602"/>
              </a:xfrm>
              <a:prstGeom prst="triangle">
                <a:avLst/>
              </a:prstGeom>
              <a:solidFill>
                <a:srgbClr val="D6EDEC"/>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cxnSp>
            <p:nvCxnSpPr>
              <p:cNvPr id="64" name="Straight Connector 63">
                <a:extLst>
                  <a:ext uri="{FF2B5EF4-FFF2-40B4-BE49-F238E27FC236}">
                    <a16:creationId xmlns:a16="http://schemas.microsoft.com/office/drawing/2014/main" id="{F52118CB-2844-C906-C9C6-9019B05AD836}"/>
                  </a:ext>
                </a:extLst>
              </p:cNvPr>
              <p:cNvCxnSpPr>
                <a:cxnSpLocks/>
                <a:stCxn id="65" idx="0"/>
                <a:endCxn id="68" idx="0"/>
              </p:cNvCxnSpPr>
              <p:nvPr/>
            </p:nvCxnSpPr>
            <p:spPr>
              <a:xfrm flipH="1">
                <a:off x="8711776" y="2699374"/>
                <a:ext cx="39992" cy="1416235"/>
              </a:xfrm>
              <a:prstGeom prst="line">
                <a:avLst/>
              </a:prstGeom>
              <a:noFill/>
              <a:ln w="9525" cap="rnd" cmpd="sng" algn="ctr">
                <a:solidFill>
                  <a:sysClr val="windowText" lastClr="000000">
                    <a:lumMod val="75000"/>
                    <a:lumOff val="25000"/>
                  </a:sysClr>
                </a:solidFill>
                <a:prstDash val="sysDot"/>
                <a:miter lim="800000"/>
                <a:headEnd type="none" w="med" len="med"/>
                <a:tailEnd type="none" w="med" len="med"/>
              </a:ln>
              <a:effectLst/>
            </p:spPr>
          </p:cxnSp>
          <p:sp>
            <p:nvSpPr>
              <p:cNvPr id="65" name="Oval 64">
                <a:extLst>
                  <a:ext uri="{FF2B5EF4-FFF2-40B4-BE49-F238E27FC236}">
                    <a16:creationId xmlns:a16="http://schemas.microsoft.com/office/drawing/2014/main" id="{AB3270B6-86AE-BCA5-2EFE-DDB3B949D9AF}"/>
                  </a:ext>
                </a:extLst>
              </p:cNvPr>
              <p:cNvSpPr/>
              <p:nvPr/>
            </p:nvSpPr>
            <p:spPr>
              <a:xfrm>
                <a:off x="8291550" y="2699374"/>
                <a:ext cx="920435" cy="920427"/>
              </a:xfrm>
              <a:prstGeom prst="ellipse">
                <a:avLst/>
              </a:prstGeom>
              <a:gradFill flip="none" rotWithShape="1">
                <a:gsLst>
                  <a:gs pos="0">
                    <a:sysClr val="window" lastClr="FFFFFF">
                      <a:lumMod val="85000"/>
                    </a:sysClr>
                  </a:gs>
                  <a:gs pos="100000">
                    <a:sysClr val="window" lastClr="FFFFFF">
                      <a:lumMod val="95000"/>
                      <a:shade val="100000"/>
                      <a:satMod val="115000"/>
                    </a:sysClr>
                  </a:gs>
                </a:gsLst>
                <a:lin ang="0" scaled="1"/>
                <a:tileRect/>
              </a:gra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66" name="Oval 65">
                <a:extLst>
                  <a:ext uri="{FF2B5EF4-FFF2-40B4-BE49-F238E27FC236}">
                    <a16:creationId xmlns:a16="http://schemas.microsoft.com/office/drawing/2014/main" id="{64B597FA-6E29-AED9-E61D-38F477702E26}"/>
                  </a:ext>
                </a:extLst>
              </p:cNvPr>
              <p:cNvSpPr/>
              <p:nvPr/>
            </p:nvSpPr>
            <p:spPr>
              <a:xfrm>
                <a:off x="8414950" y="2822774"/>
                <a:ext cx="673634" cy="673626"/>
              </a:xfrm>
              <a:prstGeom prst="ellipse">
                <a:avLst/>
              </a:prstGeom>
              <a:solidFill>
                <a:srgbClr val="C5E3C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67" name="Freeform 11">
                <a:extLst>
                  <a:ext uri="{FF2B5EF4-FFF2-40B4-BE49-F238E27FC236}">
                    <a16:creationId xmlns:a16="http://schemas.microsoft.com/office/drawing/2014/main" id="{B2570851-ADA4-72E6-F718-9B2C3919269B}"/>
                  </a:ext>
                </a:extLst>
              </p:cNvPr>
              <p:cNvSpPr/>
              <p:nvPr/>
            </p:nvSpPr>
            <p:spPr>
              <a:xfrm>
                <a:off x="7912319" y="4277018"/>
                <a:ext cx="1678901" cy="1912230"/>
              </a:xfrm>
              <a:prstGeom prst="roundRect">
                <a:avLst>
                  <a:gd name="adj" fmla="val 6716"/>
                </a:avLst>
              </a:prstGeom>
              <a:solidFill>
                <a:srgbClr val="C5E3C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68" name="Isosceles Triangle 67">
                <a:extLst>
                  <a:ext uri="{FF2B5EF4-FFF2-40B4-BE49-F238E27FC236}">
                    <a16:creationId xmlns:a16="http://schemas.microsoft.com/office/drawing/2014/main" id="{D93FCCF8-4F2C-BD96-D426-883E536E761E}"/>
                  </a:ext>
                </a:extLst>
              </p:cNvPr>
              <p:cNvSpPr/>
              <p:nvPr/>
            </p:nvSpPr>
            <p:spPr>
              <a:xfrm>
                <a:off x="8568748" y="4115609"/>
                <a:ext cx="286056" cy="246602"/>
              </a:xfrm>
              <a:prstGeom prst="triangle">
                <a:avLst/>
              </a:prstGeom>
              <a:solidFill>
                <a:srgbClr val="6BB28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cxnSp>
            <p:nvCxnSpPr>
              <p:cNvPr id="69" name="Straight Connector 68">
                <a:extLst>
                  <a:ext uri="{FF2B5EF4-FFF2-40B4-BE49-F238E27FC236}">
                    <a16:creationId xmlns:a16="http://schemas.microsoft.com/office/drawing/2014/main" id="{665865C5-D092-0293-1BE5-B0389C306BF5}"/>
                  </a:ext>
                </a:extLst>
              </p:cNvPr>
              <p:cNvCxnSpPr>
                <a:cxnSpLocks/>
              </p:cNvCxnSpPr>
              <p:nvPr/>
            </p:nvCxnSpPr>
            <p:spPr>
              <a:xfrm>
                <a:off x="5806096" y="2699374"/>
                <a:ext cx="0" cy="1416235"/>
              </a:xfrm>
              <a:prstGeom prst="line">
                <a:avLst/>
              </a:prstGeom>
              <a:noFill/>
              <a:ln w="9525" cap="rnd" cmpd="sng" algn="ctr">
                <a:solidFill>
                  <a:sysClr val="windowText" lastClr="000000">
                    <a:lumMod val="75000"/>
                    <a:lumOff val="25000"/>
                  </a:sysClr>
                </a:solidFill>
                <a:prstDash val="sysDot"/>
                <a:miter lim="800000"/>
                <a:headEnd type="none" w="med" len="med"/>
                <a:tailEnd type="none" w="med" len="med"/>
              </a:ln>
              <a:effectLst/>
            </p:spPr>
          </p:cxnSp>
          <p:sp>
            <p:nvSpPr>
              <p:cNvPr id="70" name="Oval 69">
                <a:extLst>
                  <a:ext uri="{FF2B5EF4-FFF2-40B4-BE49-F238E27FC236}">
                    <a16:creationId xmlns:a16="http://schemas.microsoft.com/office/drawing/2014/main" id="{67D2B463-4C9F-25FF-B784-7F94DAED3B56}"/>
                  </a:ext>
                </a:extLst>
              </p:cNvPr>
              <p:cNvSpPr/>
              <p:nvPr/>
            </p:nvSpPr>
            <p:spPr>
              <a:xfrm>
                <a:off x="5375869" y="2699374"/>
                <a:ext cx="920435" cy="920427"/>
              </a:xfrm>
              <a:prstGeom prst="ellipse">
                <a:avLst/>
              </a:prstGeom>
              <a:gradFill flip="none" rotWithShape="1">
                <a:gsLst>
                  <a:gs pos="0">
                    <a:sysClr val="window" lastClr="FFFFFF">
                      <a:lumMod val="85000"/>
                    </a:sysClr>
                  </a:gs>
                  <a:gs pos="100000">
                    <a:sysClr val="window" lastClr="FFFFFF">
                      <a:lumMod val="95000"/>
                      <a:shade val="100000"/>
                      <a:satMod val="115000"/>
                    </a:sysClr>
                  </a:gs>
                </a:gsLst>
                <a:lin ang="0" scaled="1"/>
                <a:tileRect/>
              </a:gra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71" name="Oval 70">
                <a:extLst>
                  <a:ext uri="{FF2B5EF4-FFF2-40B4-BE49-F238E27FC236}">
                    <a16:creationId xmlns:a16="http://schemas.microsoft.com/office/drawing/2014/main" id="{676434EE-62EB-BE9F-3C4B-F19572A8C55B}"/>
                  </a:ext>
                </a:extLst>
              </p:cNvPr>
              <p:cNvSpPr/>
              <p:nvPr/>
            </p:nvSpPr>
            <p:spPr>
              <a:xfrm>
                <a:off x="5499269" y="2822774"/>
                <a:ext cx="673634" cy="673626"/>
              </a:xfrm>
              <a:prstGeom prst="ellipse">
                <a:avLst/>
              </a:prstGeom>
              <a:solidFill>
                <a:srgbClr val="FAD6D7"/>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72" name="Freeform 11">
                <a:extLst>
                  <a:ext uri="{FF2B5EF4-FFF2-40B4-BE49-F238E27FC236}">
                    <a16:creationId xmlns:a16="http://schemas.microsoft.com/office/drawing/2014/main" id="{FFE4C580-4A1C-1314-92A5-4C56139F3EE5}"/>
                  </a:ext>
                </a:extLst>
              </p:cNvPr>
              <p:cNvSpPr/>
              <p:nvPr/>
            </p:nvSpPr>
            <p:spPr>
              <a:xfrm>
                <a:off x="4996638" y="4277018"/>
                <a:ext cx="1678901" cy="1912230"/>
              </a:xfrm>
              <a:prstGeom prst="roundRect">
                <a:avLst>
                  <a:gd name="adj" fmla="val 6716"/>
                </a:avLst>
              </a:prstGeom>
              <a:solidFill>
                <a:srgbClr val="FAD6D7"/>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73" name="Isosceles Triangle 72">
                <a:extLst>
                  <a:ext uri="{FF2B5EF4-FFF2-40B4-BE49-F238E27FC236}">
                    <a16:creationId xmlns:a16="http://schemas.microsoft.com/office/drawing/2014/main" id="{7654E5B5-2DA7-021F-40E5-29700E0429BF}"/>
                  </a:ext>
                </a:extLst>
              </p:cNvPr>
              <p:cNvSpPr/>
              <p:nvPr/>
            </p:nvSpPr>
            <p:spPr>
              <a:xfrm>
                <a:off x="5693059" y="4115609"/>
                <a:ext cx="286056" cy="246602"/>
              </a:xfrm>
              <a:prstGeom prst="triangle">
                <a:avLst/>
              </a:prstGeom>
              <a:solidFill>
                <a:srgbClr val="E76F75"/>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74" name="Freeform 127">
                <a:extLst>
                  <a:ext uri="{FF2B5EF4-FFF2-40B4-BE49-F238E27FC236}">
                    <a16:creationId xmlns:a16="http://schemas.microsoft.com/office/drawing/2014/main" id="{C00BFE3F-D314-5CAF-F1BF-351DAF580E3E}"/>
                  </a:ext>
                </a:extLst>
              </p:cNvPr>
              <p:cNvSpPr/>
              <p:nvPr/>
            </p:nvSpPr>
            <p:spPr>
              <a:xfrm>
                <a:off x="3752896" y="1675390"/>
                <a:ext cx="1370662" cy="493794"/>
              </a:xfrm>
              <a:prstGeom prst="roundRect">
                <a:avLst>
                  <a:gd name="adj" fmla="val 10667"/>
                </a:avLst>
              </a:prstGeom>
              <a:solidFill>
                <a:sysClr val="window" lastClr="FFFFF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lumMod val="95000"/>
                      <a:lumOff val="5000"/>
                    </a:prstClr>
                  </a:solidFill>
                  <a:effectLst/>
                  <a:uLnTx/>
                  <a:uFillTx/>
                  <a:latin typeface="Arial Nova Cond" panose="020B0506020202020204" pitchFamily="34" charset="0"/>
                  <a:cs typeface="Segoe UI" panose="020B0502040204020203" pitchFamily="34" charset="0"/>
                </a:endParaRPr>
              </a:p>
            </p:txBody>
          </p:sp>
          <p:sp>
            <p:nvSpPr>
              <p:cNvPr id="75" name="Freeform 127">
                <a:extLst>
                  <a:ext uri="{FF2B5EF4-FFF2-40B4-BE49-F238E27FC236}">
                    <a16:creationId xmlns:a16="http://schemas.microsoft.com/office/drawing/2014/main" id="{F31F8BDA-C010-9FEE-C19A-D3C6C0B30C2E}"/>
                  </a:ext>
                </a:extLst>
              </p:cNvPr>
              <p:cNvSpPr/>
              <p:nvPr/>
            </p:nvSpPr>
            <p:spPr>
              <a:xfrm>
                <a:off x="802506" y="1675391"/>
                <a:ext cx="1183564" cy="335205"/>
              </a:xfrm>
              <a:prstGeom prst="roundRect">
                <a:avLst>
                  <a:gd name="adj" fmla="val 10667"/>
                </a:avLst>
              </a:prstGeom>
              <a:solidFill>
                <a:sysClr val="window" lastClr="FFFFF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lumMod val="95000"/>
                      <a:lumOff val="5000"/>
                    </a:prstClr>
                  </a:solidFill>
                  <a:effectLst/>
                  <a:uLnTx/>
                  <a:uFillTx/>
                  <a:latin typeface="Arial Nova Cond" panose="020B0506020202020204" pitchFamily="34" charset="0"/>
                  <a:cs typeface="Segoe UI" panose="020B0502040204020203" pitchFamily="34" charset="0"/>
                </a:endParaRPr>
              </a:p>
            </p:txBody>
          </p:sp>
          <p:sp>
            <p:nvSpPr>
              <p:cNvPr id="76" name="Freeform 127">
                <a:extLst>
                  <a:ext uri="{FF2B5EF4-FFF2-40B4-BE49-F238E27FC236}">
                    <a16:creationId xmlns:a16="http://schemas.microsoft.com/office/drawing/2014/main" id="{304EA4F4-40FA-A3E1-62AB-D765B063E6D6}"/>
                  </a:ext>
                </a:extLst>
              </p:cNvPr>
              <p:cNvSpPr/>
              <p:nvPr/>
            </p:nvSpPr>
            <p:spPr>
              <a:xfrm>
                <a:off x="6638586" y="1675390"/>
                <a:ext cx="1370662" cy="335206"/>
              </a:xfrm>
              <a:prstGeom prst="roundRect">
                <a:avLst>
                  <a:gd name="adj" fmla="val 10667"/>
                </a:avLst>
              </a:prstGeom>
              <a:solidFill>
                <a:sysClr val="window" lastClr="FFFFF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lumMod val="95000"/>
                      <a:lumOff val="5000"/>
                    </a:prstClr>
                  </a:solidFill>
                  <a:effectLst/>
                  <a:uLnTx/>
                  <a:uFillTx/>
                  <a:latin typeface="Arial Nova Cond" panose="020B0506020202020204" pitchFamily="34" charset="0"/>
                  <a:cs typeface="Segoe UI" panose="020B0502040204020203" pitchFamily="34" charset="0"/>
                </a:endParaRPr>
              </a:p>
            </p:txBody>
          </p:sp>
          <p:sp>
            <p:nvSpPr>
              <p:cNvPr id="77" name="Freeform 127">
                <a:extLst>
                  <a:ext uri="{FF2B5EF4-FFF2-40B4-BE49-F238E27FC236}">
                    <a16:creationId xmlns:a16="http://schemas.microsoft.com/office/drawing/2014/main" id="{38334D97-EF36-300E-9168-CBFF9EABDF46}"/>
                  </a:ext>
                </a:extLst>
              </p:cNvPr>
              <p:cNvSpPr/>
              <p:nvPr/>
            </p:nvSpPr>
            <p:spPr>
              <a:xfrm>
                <a:off x="9444294" y="1675390"/>
                <a:ext cx="1370662" cy="493794"/>
              </a:xfrm>
              <a:prstGeom prst="roundRect">
                <a:avLst>
                  <a:gd name="adj" fmla="val 10667"/>
                </a:avLst>
              </a:prstGeom>
              <a:solidFill>
                <a:sysClr val="window" lastClr="FFFFF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lumMod val="95000"/>
                      <a:lumOff val="5000"/>
                    </a:prstClr>
                  </a:solidFill>
                  <a:effectLst/>
                  <a:uLnTx/>
                  <a:uFillTx/>
                  <a:latin typeface="Arial Nova Cond" panose="020B0506020202020204" pitchFamily="34" charset="0"/>
                  <a:cs typeface="Segoe UI" panose="020B0502040204020203" pitchFamily="34" charset="0"/>
                </a:endParaRPr>
              </a:p>
            </p:txBody>
          </p:sp>
          <p:sp>
            <p:nvSpPr>
              <p:cNvPr id="78" name="Freeform 127">
                <a:extLst>
                  <a:ext uri="{FF2B5EF4-FFF2-40B4-BE49-F238E27FC236}">
                    <a16:creationId xmlns:a16="http://schemas.microsoft.com/office/drawing/2014/main" id="{ADBAF8F9-46A0-83CF-3182-E7EB049F2249}"/>
                  </a:ext>
                </a:extLst>
              </p:cNvPr>
              <p:cNvSpPr/>
              <p:nvPr/>
            </p:nvSpPr>
            <p:spPr>
              <a:xfrm>
                <a:off x="8066436" y="5806313"/>
                <a:ext cx="1370663" cy="300256"/>
              </a:xfrm>
              <a:prstGeom prst="roundRect">
                <a:avLst>
                  <a:gd name="adj" fmla="val 10667"/>
                </a:avLst>
              </a:prstGeom>
              <a:solidFill>
                <a:sysClr val="window" lastClr="FFFFF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lumMod val="95000"/>
                      <a:lumOff val="5000"/>
                    </a:prstClr>
                  </a:solidFill>
                  <a:effectLst/>
                  <a:uLnTx/>
                  <a:uFillTx/>
                  <a:latin typeface="Arial Nova Cond" panose="020B0506020202020204" pitchFamily="34" charset="0"/>
                  <a:cs typeface="Segoe UI" panose="020B0502040204020203" pitchFamily="34" charset="0"/>
                </a:endParaRPr>
              </a:p>
            </p:txBody>
          </p:sp>
          <p:sp>
            <p:nvSpPr>
              <p:cNvPr id="79" name="Freeform 127">
                <a:extLst>
                  <a:ext uri="{FF2B5EF4-FFF2-40B4-BE49-F238E27FC236}">
                    <a16:creationId xmlns:a16="http://schemas.microsoft.com/office/drawing/2014/main" id="{4697C4AD-2A66-29B0-AC68-AA9638ED9B48}"/>
                  </a:ext>
                </a:extLst>
              </p:cNvPr>
              <p:cNvSpPr/>
              <p:nvPr/>
            </p:nvSpPr>
            <p:spPr>
              <a:xfrm>
                <a:off x="5150757" y="5534330"/>
                <a:ext cx="1370662" cy="493794"/>
              </a:xfrm>
              <a:prstGeom prst="roundRect">
                <a:avLst>
                  <a:gd name="adj" fmla="val 10667"/>
                </a:avLst>
              </a:prstGeom>
              <a:solidFill>
                <a:sysClr val="window" lastClr="FFFFF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lumMod val="95000"/>
                      <a:lumOff val="5000"/>
                    </a:prstClr>
                  </a:solidFill>
                  <a:effectLst/>
                  <a:uLnTx/>
                  <a:uFillTx/>
                  <a:latin typeface="Arial Nova Cond" panose="020B0506020202020204" pitchFamily="34" charset="0"/>
                  <a:cs typeface="Segoe UI" panose="020B0502040204020203" pitchFamily="34" charset="0"/>
                </a:endParaRPr>
              </a:p>
            </p:txBody>
          </p:sp>
          <p:sp>
            <p:nvSpPr>
              <p:cNvPr id="80" name="Freeform 127">
                <a:extLst>
                  <a:ext uri="{FF2B5EF4-FFF2-40B4-BE49-F238E27FC236}">
                    <a16:creationId xmlns:a16="http://schemas.microsoft.com/office/drawing/2014/main" id="{2392C4D6-90B2-A7C0-5B6B-3DC8751506FF}"/>
                  </a:ext>
                </a:extLst>
              </p:cNvPr>
              <p:cNvSpPr/>
              <p:nvPr/>
            </p:nvSpPr>
            <p:spPr>
              <a:xfrm>
                <a:off x="2355036" y="5534330"/>
                <a:ext cx="1370662" cy="493794"/>
              </a:xfrm>
              <a:prstGeom prst="roundRect">
                <a:avLst>
                  <a:gd name="adj" fmla="val 10667"/>
                </a:avLst>
              </a:prstGeom>
              <a:solidFill>
                <a:sysClr val="window" lastClr="FFFFF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lumMod val="95000"/>
                      <a:lumOff val="5000"/>
                    </a:prstClr>
                  </a:solidFill>
                  <a:effectLst/>
                  <a:uLnTx/>
                  <a:uFillTx/>
                  <a:latin typeface="Arial Nova Cond" panose="020B0506020202020204" pitchFamily="34" charset="0"/>
                  <a:cs typeface="Segoe UI" panose="020B0502040204020203" pitchFamily="34" charset="0"/>
                </a:endParaRPr>
              </a:p>
            </p:txBody>
          </p:sp>
          <p:sp>
            <p:nvSpPr>
              <p:cNvPr id="81" name="TextBox 80">
                <a:extLst>
                  <a:ext uri="{FF2B5EF4-FFF2-40B4-BE49-F238E27FC236}">
                    <a16:creationId xmlns:a16="http://schemas.microsoft.com/office/drawing/2014/main" id="{7DA1C375-A2E3-9723-56E0-2279B7C3E052}"/>
                  </a:ext>
                </a:extLst>
              </p:cNvPr>
              <p:cNvSpPr txBox="1"/>
              <p:nvPr/>
            </p:nvSpPr>
            <p:spPr>
              <a:xfrm>
                <a:off x="678809" y="2020974"/>
                <a:ext cx="1443188" cy="2596326"/>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MSCI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menyampaikan</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hasil</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konsultasi</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terkait</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metodologi</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free float dan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investabilitas</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atau</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kelayakan</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investasi</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saham</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Indonesia Jika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tidak</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ada</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perubahan</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yang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signifikan</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atas</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isu</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transparansi</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tersebut</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hingga</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Mei 2026, MSCI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akan</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melakukan</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peninjauan</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ulang</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terhadap</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inklusi</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pasar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saham</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Indonesia: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Penurunan</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bobot</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saham</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Indonesia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dalam</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MSCI Emerging Markets Indexes;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atau</a:t>
                </a:r>
                <a:endPar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Reklasifikasi</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Indonesia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dari</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Emerging Market </a:t>
                </a:r>
                <a:r>
                  <a:rPr kumimoji="0" lang="en-GB" sz="900" b="0"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menjadi</a:t>
                </a:r>
                <a:r>
                  <a:rPr kumimoji="0" lang="en-GB" sz="900" b="0"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Frontier Market.</a:t>
                </a:r>
              </a:p>
            </p:txBody>
          </p:sp>
          <p:sp>
            <p:nvSpPr>
              <p:cNvPr id="82" name="TextBox 81">
                <a:extLst>
                  <a:ext uri="{FF2B5EF4-FFF2-40B4-BE49-F238E27FC236}">
                    <a16:creationId xmlns:a16="http://schemas.microsoft.com/office/drawing/2014/main" id="{A0CD24CB-085F-CCB2-C71B-74BDCB32E54F}"/>
                  </a:ext>
                </a:extLst>
              </p:cNvPr>
              <p:cNvSpPr txBox="1"/>
              <p:nvPr/>
            </p:nvSpPr>
            <p:spPr>
              <a:xfrm>
                <a:off x="2301220" y="4509627"/>
                <a:ext cx="1478295" cy="1144143"/>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srgbClr val="417D8E"/>
                    </a:solidFill>
                    <a:effectLst/>
                    <a:uLnTx/>
                    <a:uFillTx/>
                    <a:latin typeface="Arial Nova Cond" panose="020B0506020202020204" pitchFamily="34" charset="0"/>
                    <a:cs typeface="Segoe UI" panose="020B0502040204020203" pitchFamily="34" charset="0"/>
                  </a:rPr>
                  <a:t>Goldman Sachs </a:t>
                </a:r>
                <a:r>
                  <a:rPr kumimoji="0" lang="en-GB" sz="900" b="1" i="0" u="none" strike="noStrike" kern="0" cap="none" spc="0" normalizeH="0" baseline="0" noProof="0" err="1">
                    <a:ln>
                      <a:noFill/>
                    </a:ln>
                    <a:solidFill>
                      <a:srgbClr val="417D8E"/>
                    </a:solidFill>
                    <a:effectLst/>
                    <a:uLnTx/>
                    <a:uFillTx/>
                    <a:latin typeface="Arial Nova Cond" panose="020B0506020202020204" pitchFamily="34" charset="0"/>
                    <a:cs typeface="Segoe UI" panose="020B0502040204020203" pitchFamily="34" charset="0"/>
                  </a:rPr>
                  <a:t>menurunkan</a:t>
                </a:r>
                <a:r>
                  <a:rPr kumimoji="0" lang="en-GB" sz="900" b="1" i="0" u="none" strike="noStrike" kern="0" cap="none" spc="0" normalizeH="0" baseline="0" noProof="0">
                    <a:ln>
                      <a:noFill/>
                    </a:ln>
                    <a:solidFill>
                      <a:srgbClr val="417D8E"/>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417D8E"/>
                    </a:solidFill>
                    <a:effectLst/>
                    <a:uLnTx/>
                    <a:uFillTx/>
                    <a:latin typeface="Arial Nova Cond" panose="020B0506020202020204" pitchFamily="34" charset="0"/>
                    <a:cs typeface="Segoe UI" panose="020B0502040204020203" pitchFamily="34" charset="0"/>
                  </a:rPr>
                  <a:t>peringkat</a:t>
                </a:r>
                <a:r>
                  <a:rPr kumimoji="0" lang="en-GB" sz="900" b="1" i="0" u="none" strike="noStrike" kern="0" cap="none" spc="0" normalizeH="0" baseline="0" noProof="0">
                    <a:ln>
                      <a:noFill/>
                    </a:ln>
                    <a:solidFill>
                      <a:srgbClr val="417D8E"/>
                    </a:solidFill>
                    <a:effectLst/>
                    <a:uLnTx/>
                    <a:uFillTx/>
                    <a:latin typeface="Arial Nova Cond" panose="020B0506020202020204" pitchFamily="34" charset="0"/>
                    <a:cs typeface="Segoe UI" panose="020B0502040204020203" pitchFamily="34" charset="0"/>
                  </a:rPr>
                  <a:t> (rating) </a:t>
                </a:r>
                <a:r>
                  <a:rPr kumimoji="0" lang="en-GB" sz="900" b="1" i="0" u="none" strike="noStrike" kern="0" cap="none" spc="0" normalizeH="0" baseline="0" noProof="0" err="1">
                    <a:ln>
                      <a:noFill/>
                    </a:ln>
                    <a:solidFill>
                      <a:srgbClr val="417D8E"/>
                    </a:solidFill>
                    <a:effectLst/>
                    <a:uLnTx/>
                    <a:uFillTx/>
                    <a:latin typeface="Arial Nova Cond" panose="020B0506020202020204" pitchFamily="34" charset="0"/>
                    <a:cs typeface="Segoe UI" panose="020B0502040204020203" pitchFamily="34" charset="0"/>
                  </a:rPr>
                  <a:t>saham</a:t>
                </a:r>
                <a:r>
                  <a:rPr kumimoji="0" lang="en-GB" sz="900" b="1" i="0" u="none" strike="noStrike" kern="0" cap="none" spc="0" normalizeH="0" baseline="0" noProof="0">
                    <a:ln>
                      <a:noFill/>
                    </a:ln>
                    <a:solidFill>
                      <a:srgbClr val="417D8E"/>
                    </a:solidFill>
                    <a:effectLst/>
                    <a:uLnTx/>
                    <a:uFillTx/>
                    <a:latin typeface="Arial Nova Cond" panose="020B0506020202020204" pitchFamily="34" charset="0"/>
                    <a:cs typeface="Segoe UI" panose="020B0502040204020203" pitchFamily="34" charset="0"/>
                  </a:rPr>
                  <a:t> Indonesia </a:t>
                </a:r>
                <a:r>
                  <a:rPr kumimoji="0" lang="en-GB" sz="900" b="1" i="0" u="none" strike="noStrike" kern="0" cap="none" spc="0" normalizeH="0" baseline="0" noProof="0" err="1">
                    <a:ln>
                      <a:noFill/>
                    </a:ln>
                    <a:solidFill>
                      <a:srgbClr val="417D8E"/>
                    </a:solidFill>
                    <a:effectLst/>
                    <a:uLnTx/>
                    <a:uFillTx/>
                    <a:latin typeface="Arial Nova Cond" panose="020B0506020202020204" pitchFamily="34" charset="0"/>
                    <a:cs typeface="Segoe UI" panose="020B0502040204020203" pitchFamily="34" charset="0"/>
                  </a:rPr>
                  <a:t>menjadi</a:t>
                </a:r>
                <a:r>
                  <a:rPr kumimoji="0" lang="en-GB" sz="900" b="1" i="0" u="none" strike="noStrike" kern="0" cap="none" spc="0" normalizeH="0" baseline="0" noProof="0">
                    <a:ln>
                      <a:noFill/>
                    </a:ln>
                    <a:solidFill>
                      <a:srgbClr val="417D8E"/>
                    </a:solidFill>
                    <a:effectLst/>
                    <a:uLnTx/>
                    <a:uFillTx/>
                    <a:latin typeface="Arial Nova Cond" panose="020B0506020202020204" pitchFamily="34" charset="0"/>
                    <a:cs typeface="Segoe UI" panose="020B0502040204020203" pitchFamily="34" charset="0"/>
                  </a:rPr>
                  <a:t> underweight. </a:t>
                </a:r>
                <a:r>
                  <a:rPr kumimoji="0" lang="en-GB" sz="900" b="1" i="0" u="none" strike="noStrike" kern="0" cap="none" spc="0" normalizeH="0" baseline="0" noProof="0" err="1">
                    <a:ln>
                      <a:noFill/>
                    </a:ln>
                    <a:solidFill>
                      <a:srgbClr val="417D8E"/>
                    </a:solidFill>
                    <a:effectLst/>
                    <a:uLnTx/>
                    <a:uFillTx/>
                    <a:latin typeface="Arial Nova Cond" panose="020B0506020202020204" pitchFamily="34" charset="0"/>
                    <a:cs typeface="Segoe UI" panose="020B0502040204020203" pitchFamily="34" charset="0"/>
                  </a:rPr>
                  <a:t>Sementara</a:t>
                </a:r>
                <a:r>
                  <a:rPr kumimoji="0" lang="en-GB" sz="900" b="1" i="0" u="none" strike="noStrike" kern="0" cap="none" spc="0" normalizeH="0" baseline="0" noProof="0">
                    <a:ln>
                      <a:noFill/>
                    </a:ln>
                    <a:solidFill>
                      <a:srgbClr val="417D8E"/>
                    </a:solidFill>
                    <a:effectLst/>
                    <a:uLnTx/>
                    <a:uFillTx/>
                    <a:latin typeface="Arial Nova Cond" panose="020B0506020202020204" pitchFamily="34" charset="0"/>
                    <a:cs typeface="Segoe UI" panose="020B0502040204020203" pitchFamily="34" charset="0"/>
                  </a:rPr>
                  <a:t> di </a:t>
                </a:r>
                <a:r>
                  <a:rPr kumimoji="0" lang="en-GB" sz="900" b="1" i="0" u="none" strike="noStrike" kern="0" cap="none" spc="0" normalizeH="0" baseline="0" noProof="0" err="1">
                    <a:ln>
                      <a:noFill/>
                    </a:ln>
                    <a:solidFill>
                      <a:srgbClr val="417D8E"/>
                    </a:solidFill>
                    <a:effectLst/>
                    <a:uLnTx/>
                    <a:uFillTx/>
                    <a:latin typeface="Arial Nova Cond" panose="020B0506020202020204" pitchFamily="34" charset="0"/>
                    <a:cs typeface="Segoe UI" panose="020B0502040204020203" pitchFamily="34" charset="0"/>
                  </a:rPr>
                  <a:t>sisi</a:t>
                </a:r>
                <a:r>
                  <a:rPr kumimoji="0" lang="en-GB" sz="900" b="1" i="0" u="none" strike="noStrike" kern="0" cap="none" spc="0" normalizeH="0" baseline="0" noProof="0">
                    <a:ln>
                      <a:noFill/>
                    </a:ln>
                    <a:solidFill>
                      <a:srgbClr val="417D8E"/>
                    </a:solidFill>
                    <a:effectLst/>
                    <a:uLnTx/>
                    <a:uFillTx/>
                    <a:latin typeface="Arial Nova Cond" panose="020B0506020202020204" pitchFamily="34" charset="0"/>
                    <a:cs typeface="Segoe UI" panose="020B0502040204020203" pitchFamily="34" charset="0"/>
                  </a:rPr>
                  <a:t> lain, UBS </a:t>
                </a:r>
                <a:r>
                  <a:rPr kumimoji="0" lang="en-GB" sz="900" b="1" i="0" u="none" strike="noStrike" kern="0" cap="none" spc="0" normalizeH="0" baseline="0" noProof="0" err="1">
                    <a:ln>
                      <a:noFill/>
                    </a:ln>
                    <a:solidFill>
                      <a:srgbClr val="417D8E"/>
                    </a:solidFill>
                    <a:effectLst/>
                    <a:uLnTx/>
                    <a:uFillTx/>
                    <a:latin typeface="Arial Nova Cond" panose="020B0506020202020204" pitchFamily="34" charset="0"/>
                    <a:cs typeface="Segoe UI" panose="020B0502040204020203" pitchFamily="34" charset="0"/>
                  </a:rPr>
                  <a:t>memangkas</a:t>
                </a:r>
                <a:r>
                  <a:rPr kumimoji="0" lang="en-GB" sz="900" b="1" i="0" u="none" strike="noStrike" kern="0" cap="none" spc="0" normalizeH="0" baseline="0" noProof="0">
                    <a:ln>
                      <a:noFill/>
                    </a:ln>
                    <a:solidFill>
                      <a:srgbClr val="417D8E"/>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417D8E"/>
                    </a:solidFill>
                    <a:effectLst/>
                    <a:uLnTx/>
                    <a:uFillTx/>
                    <a:latin typeface="Arial Nova Cond" panose="020B0506020202020204" pitchFamily="34" charset="0"/>
                    <a:cs typeface="Segoe UI" panose="020B0502040204020203" pitchFamily="34" charset="0"/>
                  </a:rPr>
                  <a:t>peringkat</a:t>
                </a:r>
                <a:r>
                  <a:rPr kumimoji="0" lang="en-GB" sz="900" b="1" i="0" u="none" strike="noStrike" kern="0" cap="none" spc="0" normalizeH="0" baseline="0" noProof="0">
                    <a:ln>
                      <a:noFill/>
                    </a:ln>
                    <a:solidFill>
                      <a:srgbClr val="417D8E"/>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417D8E"/>
                    </a:solidFill>
                    <a:effectLst/>
                    <a:uLnTx/>
                    <a:uFillTx/>
                    <a:latin typeface="Arial Nova Cond" panose="020B0506020202020204" pitchFamily="34" charset="0"/>
                    <a:cs typeface="Segoe UI" panose="020B0502040204020203" pitchFamily="34" charset="0"/>
                  </a:rPr>
                  <a:t>saham</a:t>
                </a:r>
                <a:r>
                  <a:rPr kumimoji="0" lang="en-GB" sz="900" b="1" i="0" u="none" strike="noStrike" kern="0" cap="none" spc="0" normalizeH="0" baseline="0" noProof="0">
                    <a:ln>
                      <a:noFill/>
                    </a:ln>
                    <a:solidFill>
                      <a:srgbClr val="417D8E"/>
                    </a:solidFill>
                    <a:effectLst/>
                    <a:uLnTx/>
                    <a:uFillTx/>
                    <a:latin typeface="Arial Nova Cond" panose="020B0506020202020204" pitchFamily="34" charset="0"/>
                    <a:cs typeface="Segoe UI" panose="020B0502040204020203" pitchFamily="34" charset="0"/>
                  </a:rPr>
                  <a:t> Indonesia </a:t>
                </a:r>
                <a:r>
                  <a:rPr kumimoji="0" lang="en-GB" sz="900" b="1" i="0" u="none" strike="noStrike" kern="0" cap="none" spc="0" normalizeH="0" baseline="0" noProof="0" err="1">
                    <a:ln>
                      <a:noFill/>
                    </a:ln>
                    <a:solidFill>
                      <a:srgbClr val="417D8E"/>
                    </a:solidFill>
                    <a:effectLst/>
                    <a:uLnTx/>
                    <a:uFillTx/>
                    <a:latin typeface="Arial Nova Cond" panose="020B0506020202020204" pitchFamily="34" charset="0"/>
                    <a:cs typeface="Segoe UI" panose="020B0502040204020203" pitchFamily="34" charset="0"/>
                  </a:rPr>
                  <a:t>menjadi</a:t>
                </a:r>
                <a:r>
                  <a:rPr kumimoji="0" lang="en-GB" sz="900" b="1" i="0" u="none" strike="noStrike" kern="0" cap="none" spc="0" normalizeH="0" baseline="0" noProof="0">
                    <a:ln>
                      <a:noFill/>
                    </a:ln>
                    <a:solidFill>
                      <a:srgbClr val="417D8E"/>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417D8E"/>
                    </a:solidFill>
                    <a:effectLst/>
                    <a:uLnTx/>
                    <a:uFillTx/>
                    <a:latin typeface="Arial Nova Cond" panose="020B0506020202020204" pitchFamily="34" charset="0"/>
                    <a:cs typeface="Segoe UI" panose="020B0502040204020203" pitchFamily="34" charset="0"/>
                  </a:rPr>
                  <a:t>netral</a:t>
                </a:r>
                <a:r>
                  <a:rPr kumimoji="0" lang="en-GB" sz="900" b="1" i="0" u="none" strike="noStrike" kern="0" cap="none" spc="0" normalizeH="0" baseline="0" noProof="0">
                    <a:ln>
                      <a:noFill/>
                    </a:ln>
                    <a:solidFill>
                      <a:srgbClr val="417D8E"/>
                    </a:solidFill>
                    <a:effectLst/>
                    <a:uLnTx/>
                    <a:uFillTx/>
                    <a:latin typeface="Arial Nova Cond" panose="020B0506020202020204" pitchFamily="34" charset="0"/>
                    <a:cs typeface="Segoe UI" panose="020B0502040204020203" pitchFamily="34" charset="0"/>
                  </a:rPr>
                  <a:t>.</a:t>
                </a:r>
              </a:p>
            </p:txBody>
          </p:sp>
          <p:sp>
            <p:nvSpPr>
              <p:cNvPr id="83" name="TextBox 82">
                <a:extLst>
                  <a:ext uri="{FF2B5EF4-FFF2-40B4-BE49-F238E27FC236}">
                    <a16:creationId xmlns:a16="http://schemas.microsoft.com/office/drawing/2014/main" id="{8261D683-CD9D-D870-38C6-6F77BCA4EEB7}"/>
                  </a:ext>
                </a:extLst>
              </p:cNvPr>
              <p:cNvSpPr txBox="1"/>
              <p:nvPr/>
            </p:nvSpPr>
            <p:spPr>
              <a:xfrm>
                <a:off x="3653895" y="2357003"/>
                <a:ext cx="1488695" cy="880110"/>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Moody’s Ratings, </a:t>
                </a:r>
                <a:r>
                  <a:rPr kumimoji="0" lang="en-GB" sz="900" b="1"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menurunkan</a:t>
                </a:r>
                <a:r>
                  <a:rPr kumimoji="0" lang="en-GB" sz="900" b="1"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prospek</a:t>
                </a:r>
                <a:r>
                  <a:rPr kumimoji="0" lang="en-GB" sz="900" b="1"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Indonesia </a:t>
                </a:r>
                <a:r>
                  <a:rPr kumimoji="0" lang="en-GB" sz="900" b="1"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dari</a:t>
                </a:r>
                <a:r>
                  <a:rPr kumimoji="0" lang="en-GB" sz="900" b="1"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stabil</a:t>
                </a:r>
                <a:r>
                  <a:rPr kumimoji="0" lang="en-GB" sz="900" b="1"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menjadi</a:t>
                </a:r>
                <a:r>
                  <a:rPr kumimoji="0" lang="en-GB" sz="900" b="1"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negatif</a:t>
                </a:r>
                <a:r>
                  <a:rPr kumimoji="0" lang="en-GB" sz="900" b="1"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meskipun</a:t>
                </a:r>
                <a:r>
                  <a:rPr kumimoji="0" lang="en-GB" sz="900" b="1"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tetap</a:t>
                </a:r>
                <a:r>
                  <a:rPr kumimoji="0" lang="en-GB" sz="900" b="1"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menegaskan</a:t>
                </a:r>
                <a:r>
                  <a:rPr kumimoji="0" lang="en-GB" sz="900" b="1"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peringkat</a:t>
                </a:r>
                <a:r>
                  <a:rPr kumimoji="0" lang="en-GB" sz="900" b="1" i="0" u="none" strike="noStrike" kern="0" cap="none" spc="0" normalizeH="0" baseline="0" noProof="0">
                    <a:ln>
                      <a:noFill/>
                    </a:ln>
                    <a:solidFill>
                      <a:schemeClr val="tx1">
                        <a:lumMod val="85000"/>
                        <a:lumOff val="15000"/>
                      </a:schemeClr>
                    </a:solidFill>
                    <a:effectLst/>
                    <a:uLnTx/>
                    <a:uFillTx/>
                    <a:latin typeface="Arial Nova Cond" panose="020B0506020202020204" pitchFamily="34" charset="0"/>
                    <a:cs typeface="Segoe UI" panose="020B0502040204020203" pitchFamily="34" charset="0"/>
                  </a:rPr>
                  <a:t> Baa2</a:t>
                </a:r>
              </a:p>
            </p:txBody>
          </p:sp>
          <p:sp>
            <p:nvSpPr>
              <p:cNvPr id="84" name="TextBox 83">
                <a:extLst>
                  <a:ext uri="{FF2B5EF4-FFF2-40B4-BE49-F238E27FC236}">
                    <a16:creationId xmlns:a16="http://schemas.microsoft.com/office/drawing/2014/main" id="{2E05423A-E999-82DB-589D-CD3F09F6746C}"/>
                  </a:ext>
                </a:extLst>
              </p:cNvPr>
              <p:cNvSpPr txBox="1"/>
              <p:nvPr/>
            </p:nvSpPr>
            <p:spPr>
              <a:xfrm>
                <a:off x="4963450" y="4387298"/>
                <a:ext cx="1693853" cy="1144144"/>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Selain </a:t>
                </a:r>
                <a:r>
                  <a:rPr kumimoji="0" lang="en-GB" sz="900" b="1" i="0" u="none" strike="noStrike" kern="0" cap="none" spc="0" normalizeH="0" baseline="0" noProof="0" err="1">
                    <a:ln>
                      <a:noFill/>
                    </a:ln>
                    <a:solidFill>
                      <a:srgbClr val="E76F75"/>
                    </a:solidFill>
                    <a:effectLst/>
                    <a:uLnTx/>
                    <a:uFillTx/>
                    <a:latin typeface="Arial Nova Cond" panose="020B0506020202020204" pitchFamily="34" charset="0"/>
                    <a:cs typeface="Segoe UI" panose="020B0502040204020203" pitchFamily="34" charset="0"/>
                  </a:rPr>
                  <a:t>itu</a:t>
                </a: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outlook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lima bank </a:t>
                </a:r>
                <a:r>
                  <a:rPr kumimoji="0" lang="en-GB" sz="900" b="1" i="0" u="none" strike="noStrike" kern="0" cap="none" spc="0" normalizeH="0" baseline="0" noProof="0" err="1">
                    <a:ln>
                      <a:noFill/>
                    </a:ln>
                    <a:solidFill>
                      <a:srgbClr val="E76F75"/>
                    </a:solidFill>
                    <a:effectLst/>
                    <a:uLnTx/>
                    <a:uFillTx/>
                    <a:latin typeface="Arial Nova Cond" panose="020B0506020202020204" pitchFamily="34" charset="0"/>
                    <a:cs typeface="Segoe UI" panose="020B0502040204020203" pitchFamily="34" charset="0"/>
                  </a:rPr>
                  <a:t>besar</a:t>
                </a: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(Bank </a:t>
                </a:r>
                <a:r>
                  <a:rPr kumimoji="0" lang="en-GB" sz="900" b="1" i="0" u="none" strike="noStrike" kern="0" cap="none" spc="0" normalizeH="0" baseline="0" noProof="0" err="1">
                    <a:ln>
                      <a:noFill/>
                    </a:ln>
                    <a:solidFill>
                      <a:srgbClr val="E76F75"/>
                    </a:solidFill>
                    <a:effectLst/>
                    <a:uLnTx/>
                    <a:uFillTx/>
                    <a:latin typeface="Arial Nova Cond" panose="020B0506020202020204" pitchFamily="34" charset="0"/>
                    <a:cs typeface="Segoe UI" panose="020B0502040204020203" pitchFamily="34" charset="0"/>
                  </a:rPr>
                  <a:t>Mandiri</a:t>
                </a: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BRI, BNI, BCA, dan BTN) di Indonesia </a:t>
                </a:r>
                <a:r>
                  <a:rPr kumimoji="0" lang="en-GB" sz="900" b="1" i="0" u="none" strike="noStrike" kern="0" cap="none" spc="0" normalizeH="0" baseline="0" noProof="0" err="1">
                    <a:ln>
                      <a:noFill/>
                    </a:ln>
                    <a:solidFill>
                      <a:srgbClr val="E76F75"/>
                    </a:solidFill>
                    <a:effectLst/>
                    <a:uLnTx/>
                    <a:uFillTx/>
                    <a:latin typeface="Arial Nova Cond" panose="020B0506020202020204" pitchFamily="34" charset="0"/>
                    <a:cs typeface="Segoe UI" panose="020B0502040204020203" pitchFamily="34" charset="0"/>
                  </a:rPr>
                  <a:t>diubah</a:t>
                </a: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E76F75"/>
                    </a:solidFill>
                    <a:effectLst/>
                    <a:uLnTx/>
                    <a:uFillTx/>
                    <a:latin typeface="Arial Nova Cond" panose="020B0506020202020204" pitchFamily="34" charset="0"/>
                    <a:cs typeface="Segoe UI" panose="020B0502040204020203" pitchFamily="34" charset="0"/>
                  </a:rPr>
                  <a:t>dari</a:t>
                </a: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E76F75"/>
                    </a:solidFill>
                    <a:effectLst/>
                    <a:uLnTx/>
                    <a:uFillTx/>
                    <a:latin typeface="Arial Nova Cond" panose="020B0506020202020204" pitchFamily="34" charset="0"/>
                    <a:cs typeface="Segoe UI" panose="020B0502040204020203" pitchFamily="34" charset="0"/>
                  </a:rPr>
                  <a:t>stabil</a:t>
                </a: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E76F75"/>
                    </a:solidFill>
                    <a:effectLst/>
                    <a:uLnTx/>
                    <a:uFillTx/>
                    <a:latin typeface="Arial Nova Cond" panose="020B0506020202020204" pitchFamily="34" charset="0"/>
                    <a:cs typeface="Segoe UI" panose="020B0502040204020203" pitchFamily="34" charset="0"/>
                  </a:rPr>
                  <a:t>menjadi</a:t>
                </a: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E76F75"/>
                    </a:solidFill>
                    <a:effectLst/>
                    <a:uLnTx/>
                    <a:uFillTx/>
                    <a:latin typeface="Arial Nova Cond" panose="020B0506020202020204" pitchFamily="34" charset="0"/>
                    <a:cs typeface="Segoe UI" panose="020B0502040204020203" pitchFamily="34" charset="0"/>
                  </a:rPr>
                  <a:t>negatif</a:t>
                </a: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Moody’s juga </a:t>
                </a:r>
                <a:r>
                  <a:rPr kumimoji="0" lang="en-GB" sz="900" b="1" i="0" u="none" strike="noStrike" kern="0" cap="none" spc="0" normalizeH="0" baseline="0" noProof="0" err="1">
                    <a:ln>
                      <a:noFill/>
                    </a:ln>
                    <a:solidFill>
                      <a:srgbClr val="E76F75"/>
                    </a:solidFill>
                    <a:effectLst/>
                    <a:uLnTx/>
                    <a:uFillTx/>
                    <a:latin typeface="Arial Nova Cond" panose="020B0506020202020204" pitchFamily="34" charset="0"/>
                    <a:cs typeface="Segoe UI" panose="020B0502040204020203" pitchFamily="34" charset="0"/>
                  </a:rPr>
                  <a:t>memangkas</a:t>
                </a: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outlook  </a:t>
                </a:r>
                <a:r>
                  <a:rPr kumimoji="0" lang="en-GB" sz="900" b="1" i="0" u="none" strike="noStrike" kern="0" cap="none" spc="0" normalizeH="0" baseline="0" noProof="0" err="1">
                    <a:ln>
                      <a:noFill/>
                    </a:ln>
                    <a:solidFill>
                      <a:srgbClr val="E76F75"/>
                    </a:solidFill>
                    <a:effectLst/>
                    <a:uLnTx/>
                    <a:uFillTx/>
                    <a:latin typeface="Arial Nova Cond" panose="020B0506020202020204" pitchFamily="34" charset="0"/>
                    <a:cs typeface="Segoe UI" panose="020B0502040204020203" pitchFamily="34" charset="0"/>
                  </a:rPr>
                  <a:t>sejumlah</a:t>
                </a: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Perusahaan* </a:t>
                </a:r>
                <a:r>
                  <a:rPr kumimoji="0" lang="en-GB" sz="900" b="1" i="0" u="none" strike="noStrike" kern="0" cap="none" spc="0" normalizeH="0" baseline="0" noProof="0" err="1">
                    <a:ln>
                      <a:noFill/>
                    </a:ln>
                    <a:solidFill>
                      <a:srgbClr val="E76F75"/>
                    </a:solidFill>
                    <a:effectLst/>
                    <a:uLnTx/>
                    <a:uFillTx/>
                    <a:latin typeface="Arial Nova Cond" panose="020B0506020202020204" pitchFamily="34" charset="0"/>
                    <a:cs typeface="Segoe UI" panose="020B0502040204020203" pitchFamily="34" charset="0"/>
                  </a:rPr>
                  <a:t>lainnya</a:t>
                </a: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E76F75"/>
                    </a:solidFill>
                    <a:effectLst/>
                    <a:uLnTx/>
                    <a:uFillTx/>
                    <a:latin typeface="Arial Nova Cond" panose="020B0506020202020204" pitchFamily="34" charset="0"/>
                    <a:cs typeface="Segoe UI" panose="020B0502040204020203" pitchFamily="34" charset="0"/>
                  </a:rPr>
                  <a:t>menjadi</a:t>
                </a:r>
                <a:r>
                  <a:rPr kumimoji="0" lang="en-GB" sz="900" b="1" i="0" u="none" strike="noStrike" kern="0" cap="none" spc="0" normalizeH="0" baseline="0" noProof="0">
                    <a:ln>
                      <a:noFill/>
                    </a:ln>
                    <a:solidFill>
                      <a:srgbClr val="E76F75"/>
                    </a:solidFill>
                    <a:effectLst/>
                    <a:uLnTx/>
                    <a:uFillTx/>
                    <a:latin typeface="Arial Nova Cond" panose="020B0506020202020204" pitchFamily="34" charset="0"/>
                    <a:cs typeface="Segoe UI" panose="020B0502040204020203" pitchFamily="34" charset="0"/>
                  </a:rPr>
                  <a:t> negative.</a:t>
                </a:r>
              </a:p>
            </p:txBody>
          </p:sp>
          <p:sp>
            <p:nvSpPr>
              <p:cNvPr id="85" name="TextBox 84">
                <a:extLst>
                  <a:ext uri="{FF2B5EF4-FFF2-40B4-BE49-F238E27FC236}">
                    <a16:creationId xmlns:a16="http://schemas.microsoft.com/office/drawing/2014/main" id="{99B18275-DE86-D598-5E25-DE0C60593760}"/>
                  </a:ext>
                </a:extLst>
              </p:cNvPr>
              <p:cNvSpPr txBox="1"/>
              <p:nvPr/>
            </p:nvSpPr>
            <p:spPr>
              <a:xfrm>
                <a:off x="6437659" y="2053790"/>
                <a:ext cx="1770667" cy="1276160"/>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err="1">
                    <a:ln>
                      <a:noFill/>
                    </a:ln>
                    <a:solidFill>
                      <a:srgbClr val="6C9DDD"/>
                    </a:solidFill>
                    <a:effectLst/>
                    <a:uLnTx/>
                    <a:uFillTx/>
                    <a:latin typeface="Arial Nova Cond" panose="020B0506020202020204" pitchFamily="34" charset="0"/>
                    <a:cs typeface="Segoe UI" panose="020B0502040204020203" pitchFamily="34" charset="0"/>
                  </a:rPr>
                  <a:t>Mempertimbangkan</a:t>
                </a:r>
                <a:r>
                  <a:rPr kumimoji="0" lang="en-GB" sz="900" b="1" i="0" u="none" strike="noStrike" kern="0" cap="none" spc="0" normalizeH="0" baseline="0" noProof="0">
                    <a:ln>
                      <a:noFill/>
                    </a:ln>
                    <a:solidFill>
                      <a:srgbClr val="6C9DDD"/>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6C9DDD"/>
                    </a:solidFill>
                    <a:effectLst/>
                    <a:uLnTx/>
                    <a:uFillTx/>
                    <a:latin typeface="Arial Nova Cond" panose="020B0506020202020204" pitchFamily="34" charset="0"/>
                    <a:cs typeface="Segoe UI" panose="020B0502040204020203" pitchFamily="34" charset="0"/>
                  </a:rPr>
                  <a:t>potensi</a:t>
                </a:r>
                <a:r>
                  <a:rPr kumimoji="0" lang="en-GB" sz="900" b="1" i="0" u="none" strike="noStrike" kern="0" cap="none" spc="0" normalizeH="0" baseline="0" noProof="0">
                    <a:ln>
                      <a:noFill/>
                    </a:ln>
                    <a:solidFill>
                      <a:srgbClr val="6C9DDD"/>
                    </a:solidFill>
                    <a:effectLst/>
                    <a:uLnTx/>
                    <a:uFillTx/>
                    <a:latin typeface="Arial Nova Cond" panose="020B0506020202020204" pitchFamily="34" charset="0"/>
                    <a:cs typeface="Segoe UI" panose="020B0502040204020203" pitchFamily="34" charset="0"/>
                  </a:rPr>
                  <a:t> adverse turnover dan </a:t>
                </a:r>
                <a:r>
                  <a:rPr kumimoji="0" lang="en-GB" sz="900" b="1" i="0" u="none" strike="noStrike" kern="0" cap="none" spc="0" normalizeH="0" baseline="0" noProof="0" err="1">
                    <a:ln>
                      <a:noFill/>
                    </a:ln>
                    <a:solidFill>
                      <a:srgbClr val="6C9DDD"/>
                    </a:solidFill>
                    <a:effectLst/>
                    <a:uLnTx/>
                    <a:uFillTx/>
                    <a:latin typeface="Arial Nova Cond" panose="020B0506020202020204" pitchFamily="34" charset="0"/>
                    <a:cs typeface="Segoe UI" panose="020B0502040204020203" pitchFamily="34" charset="0"/>
                  </a:rPr>
                  <a:t>ketidakpastian</a:t>
                </a:r>
                <a:r>
                  <a:rPr kumimoji="0" lang="en-GB" sz="900" b="1" i="0" u="none" strike="noStrike" kern="0" cap="none" spc="0" normalizeH="0" baseline="0" noProof="0">
                    <a:ln>
                      <a:noFill/>
                    </a:ln>
                    <a:solidFill>
                      <a:srgbClr val="6C9DDD"/>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6C9DDD"/>
                    </a:solidFill>
                    <a:effectLst/>
                    <a:uLnTx/>
                    <a:uFillTx/>
                    <a:latin typeface="Arial Nova Cond" panose="020B0506020202020204" pitchFamily="34" charset="0"/>
                    <a:cs typeface="Segoe UI" panose="020B0502040204020203" pitchFamily="34" charset="0"/>
                  </a:rPr>
                  <a:t>penentuan</a:t>
                </a:r>
                <a:r>
                  <a:rPr kumimoji="0" lang="en-GB" sz="900" b="1" i="0" u="none" strike="noStrike" kern="0" cap="none" spc="0" normalizeH="0" baseline="0" noProof="0">
                    <a:ln>
                      <a:noFill/>
                    </a:ln>
                    <a:solidFill>
                      <a:srgbClr val="6C9DDD"/>
                    </a:solidFill>
                    <a:effectLst/>
                    <a:uLnTx/>
                    <a:uFillTx/>
                    <a:latin typeface="Arial Nova Cond" panose="020B0506020202020204" pitchFamily="34" charset="0"/>
                    <a:cs typeface="Segoe UI" panose="020B0502040204020203" pitchFamily="34" charset="0"/>
                  </a:rPr>
                  <a:t> free float </a:t>
                </a:r>
                <a:r>
                  <a:rPr kumimoji="0" lang="en-GB" sz="900" b="1" i="0" u="none" strike="noStrike" kern="0" cap="none" spc="0" normalizeH="0" baseline="0" noProof="0" err="1">
                    <a:ln>
                      <a:noFill/>
                    </a:ln>
                    <a:solidFill>
                      <a:srgbClr val="6C9DDD"/>
                    </a:solidFill>
                    <a:effectLst/>
                    <a:uLnTx/>
                    <a:uFillTx/>
                    <a:latin typeface="Arial Nova Cond" panose="020B0506020202020204" pitchFamily="34" charset="0"/>
                    <a:cs typeface="Segoe UI" panose="020B0502040204020203" pitchFamily="34" charset="0"/>
                  </a:rPr>
                  <a:t>emiten</a:t>
                </a:r>
                <a:r>
                  <a:rPr kumimoji="0" lang="en-GB" sz="900" b="1" i="0" u="none" strike="noStrike" kern="0" cap="none" spc="0" normalizeH="0" baseline="0" noProof="0">
                    <a:ln>
                      <a:noFill/>
                    </a:ln>
                    <a:solidFill>
                      <a:srgbClr val="6C9DDD"/>
                    </a:solidFill>
                    <a:effectLst/>
                    <a:uLnTx/>
                    <a:uFillTx/>
                    <a:latin typeface="Arial Nova Cond" panose="020B0506020202020204" pitchFamily="34" charset="0"/>
                    <a:cs typeface="Segoe UI" panose="020B0502040204020203" pitchFamily="34" charset="0"/>
                  </a:rPr>
                  <a:t> di </a:t>
                </a:r>
                <a:r>
                  <a:rPr kumimoji="0" lang="en-GB" sz="900" b="1" i="0" u="none" strike="noStrike" kern="0" cap="none" spc="0" normalizeH="0" baseline="0" noProof="0" err="1">
                    <a:ln>
                      <a:noFill/>
                    </a:ln>
                    <a:solidFill>
                      <a:srgbClr val="6C9DDD"/>
                    </a:solidFill>
                    <a:effectLst/>
                    <a:uLnTx/>
                    <a:uFillTx/>
                    <a:latin typeface="Arial Nova Cond" panose="020B0506020202020204" pitchFamily="34" charset="0"/>
                    <a:cs typeface="Segoe UI" panose="020B0502040204020203" pitchFamily="34" charset="0"/>
                  </a:rPr>
                  <a:t>tengah</a:t>
                </a:r>
                <a:r>
                  <a:rPr kumimoji="0" lang="en-GB" sz="900" b="1" i="0" u="none" strike="noStrike" kern="0" cap="none" spc="0" normalizeH="0" baseline="0" noProof="0">
                    <a:ln>
                      <a:noFill/>
                    </a:ln>
                    <a:solidFill>
                      <a:srgbClr val="6C9DDD"/>
                    </a:solidFill>
                    <a:effectLst/>
                    <a:uLnTx/>
                    <a:uFillTx/>
                    <a:latin typeface="Arial Nova Cond" panose="020B0506020202020204" pitchFamily="34" charset="0"/>
                    <a:cs typeface="Segoe UI" panose="020B0502040204020203" pitchFamily="34" charset="0"/>
                  </a:rPr>
                  <a:t> proses reformasi pasar modal yang </a:t>
                </a:r>
                <a:r>
                  <a:rPr kumimoji="0" lang="en-GB" sz="900" b="1" i="0" u="none" strike="noStrike" kern="0" cap="none" spc="0" normalizeH="0" baseline="0" noProof="0" err="1">
                    <a:ln>
                      <a:noFill/>
                    </a:ln>
                    <a:solidFill>
                      <a:srgbClr val="6C9DDD"/>
                    </a:solidFill>
                    <a:effectLst/>
                    <a:uLnTx/>
                    <a:uFillTx/>
                    <a:latin typeface="Arial Nova Cond" panose="020B0506020202020204" pitchFamily="34" charset="0"/>
                    <a:cs typeface="Segoe UI" panose="020B0502040204020203" pitchFamily="34" charset="0"/>
                  </a:rPr>
                  <a:t>sedang</a:t>
                </a:r>
                <a:r>
                  <a:rPr kumimoji="0" lang="en-GB" sz="900" b="1" i="0" u="none" strike="noStrike" kern="0" cap="none" spc="0" normalizeH="0" baseline="0" noProof="0">
                    <a:ln>
                      <a:noFill/>
                    </a:ln>
                    <a:solidFill>
                      <a:srgbClr val="6C9DDD"/>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6C9DDD"/>
                    </a:solidFill>
                    <a:effectLst/>
                    <a:uLnTx/>
                    <a:uFillTx/>
                    <a:latin typeface="Arial Nova Cond" panose="020B0506020202020204" pitchFamily="34" charset="0"/>
                    <a:cs typeface="Segoe UI" panose="020B0502040204020203" pitchFamily="34" charset="0"/>
                  </a:rPr>
                  <a:t>berlangsung</a:t>
                </a:r>
                <a:r>
                  <a:rPr kumimoji="0" lang="en-GB" sz="900" b="1" i="0" u="none" strike="noStrike" kern="0" cap="none" spc="0" normalizeH="0" baseline="0" noProof="0">
                    <a:ln>
                      <a:noFill/>
                    </a:ln>
                    <a:solidFill>
                      <a:srgbClr val="6C9DDD"/>
                    </a:solidFill>
                    <a:effectLst/>
                    <a:uLnTx/>
                    <a:uFillTx/>
                    <a:latin typeface="Arial Nova Cond" panose="020B0506020202020204" pitchFamily="34" charset="0"/>
                    <a:cs typeface="Segoe UI" panose="020B0502040204020203" pitchFamily="34" charset="0"/>
                  </a:rPr>
                  <a:t>, FTSE Russell </a:t>
                </a:r>
                <a:r>
                  <a:rPr kumimoji="0" lang="en-GB" sz="900" b="1" i="0" u="none" strike="noStrike" kern="0" cap="none" spc="0" normalizeH="0" baseline="0" noProof="0" err="1">
                    <a:ln>
                      <a:noFill/>
                    </a:ln>
                    <a:solidFill>
                      <a:srgbClr val="6C9DDD"/>
                    </a:solidFill>
                    <a:effectLst/>
                    <a:uLnTx/>
                    <a:uFillTx/>
                    <a:latin typeface="Arial Nova Cond" panose="020B0506020202020204" pitchFamily="34" charset="0"/>
                    <a:cs typeface="Segoe UI" panose="020B0502040204020203" pitchFamily="34" charset="0"/>
                  </a:rPr>
                  <a:t>memutuskan</a:t>
                </a:r>
                <a:r>
                  <a:rPr kumimoji="0" lang="en-GB" sz="900" b="1" i="0" u="none" strike="noStrike" kern="0" cap="none" spc="0" normalizeH="0" baseline="0" noProof="0">
                    <a:ln>
                      <a:noFill/>
                    </a:ln>
                    <a:solidFill>
                      <a:srgbClr val="6C9DDD"/>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6C9DDD"/>
                    </a:solidFill>
                    <a:effectLst/>
                    <a:uLnTx/>
                    <a:uFillTx/>
                    <a:latin typeface="Arial Nova Cond" panose="020B0506020202020204" pitchFamily="34" charset="0"/>
                    <a:cs typeface="Segoe UI" panose="020B0502040204020203" pitchFamily="34" charset="0"/>
                  </a:rPr>
                  <a:t>untuk</a:t>
                </a:r>
                <a:r>
                  <a:rPr kumimoji="0" lang="en-GB" sz="900" b="1" i="0" u="none" strike="noStrike" kern="0" cap="none" spc="0" normalizeH="0" baseline="0" noProof="0">
                    <a:ln>
                      <a:noFill/>
                    </a:ln>
                    <a:solidFill>
                      <a:srgbClr val="6C9DDD"/>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6C9DDD"/>
                    </a:solidFill>
                    <a:effectLst/>
                    <a:uLnTx/>
                    <a:uFillTx/>
                    <a:latin typeface="Arial Nova Cond" panose="020B0506020202020204" pitchFamily="34" charset="0"/>
                    <a:cs typeface="Segoe UI" panose="020B0502040204020203" pitchFamily="34" charset="0"/>
                  </a:rPr>
                  <a:t>menunda</a:t>
                </a:r>
                <a:r>
                  <a:rPr kumimoji="0" lang="en-GB" sz="900" b="1" i="0" u="none" strike="noStrike" kern="0" cap="none" spc="0" normalizeH="0" baseline="0" noProof="0">
                    <a:ln>
                      <a:noFill/>
                    </a:ln>
                    <a:solidFill>
                      <a:srgbClr val="6C9DDD"/>
                    </a:solidFill>
                    <a:effectLst/>
                    <a:uLnTx/>
                    <a:uFillTx/>
                    <a:latin typeface="Arial Nova Cond" panose="020B0506020202020204" pitchFamily="34" charset="0"/>
                    <a:cs typeface="Segoe UI" panose="020B0502040204020203" pitchFamily="34" charset="0"/>
                  </a:rPr>
                  <a:t> </a:t>
                </a:r>
                <a:r>
                  <a:rPr kumimoji="0" lang="en-GB" sz="900" b="1" i="0" u="none" strike="noStrike" kern="0" cap="none" spc="0" normalizeH="0" baseline="0" noProof="0" err="1">
                    <a:ln>
                      <a:noFill/>
                    </a:ln>
                    <a:solidFill>
                      <a:srgbClr val="6C9DDD"/>
                    </a:solidFill>
                    <a:effectLst/>
                    <a:uLnTx/>
                    <a:uFillTx/>
                    <a:latin typeface="Arial Nova Cond" panose="020B0506020202020204" pitchFamily="34" charset="0"/>
                    <a:cs typeface="Segoe UI" panose="020B0502040204020203" pitchFamily="34" charset="0"/>
                  </a:rPr>
                  <a:t>pelaksanaan</a:t>
                </a:r>
                <a:r>
                  <a:rPr kumimoji="0" lang="en-GB" sz="900" b="1" i="0" u="none" strike="noStrike" kern="0" cap="none" spc="0" normalizeH="0" baseline="0" noProof="0">
                    <a:ln>
                      <a:noFill/>
                    </a:ln>
                    <a:solidFill>
                      <a:srgbClr val="6C9DDD"/>
                    </a:solidFill>
                    <a:effectLst/>
                    <a:uLnTx/>
                    <a:uFillTx/>
                    <a:latin typeface="Arial Nova Cond" panose="020B0506020202020204" pitchFamily="34" charset="0"/>
                    <a:cs typeface="Segoe UI" panose="020B0502040204020203" pitchFamily="34" charset="0"/>
                  </a:rPr>
                  <a:t> Index Review Indonesia pada Maret 2026. </a:t>
                </a:r>
              </a:p>
            </p:txBody>
          </p:sp>
          <p:sp>
            <p:nvSpPr>
              <p:cNvPr id="86" name="TextBox 85">
                <a:extLst>
                  <a:ext uri="{FF2B5EF4-FFF2-40B4-BE49-F238E27FC236}">
                    <a16:creationId xmlns:a16="http://schemas.microsoft.com/office/drawing/2014/main" id="{E3796D7C-AA8F-396C-B102-F3CE1FB2C907}"/>
                  </a:ext>
                </a:extLst>
              </p:cNvPr>
              <p:cNvSpPr txBox="1"/>
              <p:nvPr/>
            </p:nvSpPr>
            <p:spPr>
              <a:xfrm>
                <a:off x="7852497" y="4369915"/>
                <a:ext cx="1798542" cy="1408177"/>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Hasil February 2026 Index Review oleh MSCI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menunjukkan</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adanya</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perubahan</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komposisi</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indeks</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yang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akan</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berlaku</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efektif</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mulai</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2 Maret 2026.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Emiten</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INDF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mengalami</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penurunan</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klasifikasi</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dari</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MSCI Global Standard Indexes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ke</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MSCI Small Cap Indexes.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Sementara</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itu</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emiten</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ACES dan CLEO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dikeluarkan</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srgbClr val="6BB28B"/>
                    </a:solidFill>
                    <a:effectLst/>
                    <a:uLnTx/>
                    <a:uFillTx/>
                    <a:latin typeface="Arial Nova Cond" panose="020B0506020202020204" pitchFamily="34" charset="0"/>
                    <a:cs typeface="Segoe UI" panose="020B0502040204020203" pitchFamily="34" charset="0"/>
                  </a:rPr>
                  <a:t>dari</a:t>
                </a:r>
                <a:r>
                  <a:rPr kumimoji="0" lang="en-GB"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 daftar MSCI Small Cap Indexes. </a:t>
                </a:r>
                <a:endParaRPr kumimoji="0" lang="en-IN" sz="900" b="0"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endParaRPr>
              </a:p>
            </p:txBody>
          </p:sp>
          <p:sp>
            <p:nvSpPr>
              <p:cNvPr id="87" name="TextBox 86">
                <a:extLst>
                  <a:ext uri="{FF2B5EF4-FFF2-40B4-BE49-F238E27FC236}">
                    <a16:creationId xmlns:a16="http://schemas.microsoft.com/office/drawing/2014/main" id="{FBCDAFF7-D2D0-933D-9E07-C95F8340F363}"/>
                  </a:ext>
                </a:extLst>
              </p:cNvPr>
              <p:cNvSpPr txBox="1"/>
              <p:nvPr/>
            </p:nvSpPr>
            <p:spPr>
              <a:xfrm>
                <a:off x="9466108" y="2159297"/>
                <a:ext cx="1370663" cy="1276159"/>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Maret 2026, rating Indonesia </a:t>
                </a:r>
                <a:r>
                  <a:rPr kumimoji="0" lang="en-GB" sz="900" b="0" i="0" u="none" strike="noStrike" kern="0" cap="none" spc="0" normalizeH="0" baseline="0" noProof="0" err="1">
                    <a:ln>
                      <a:noFill/>
                    </a:ln>
                    <a:solidFill>
                      <a:prstClr val="white"/>
                    </a:solidFill>
                    <a:effectLst/>
                    <a:uLnTx/>
                    <a:uFillTx/>
                    <a:latin typeface="Arial Nova Cond" panose="020B0506020202020204" pitchFamily="34" charset="0"/>
                    <a:cs typeface="Segoe UI" panose="020B0502040204020203" pitchFamily="34" charset="0"/>
                  </a:rPr>
                  <a:t>dipertahankan</a:t>
                </a: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 di BBB </a:t>
                </a:r>
                <a:r>
                  <a:rPr kumimoji="0" lang="en-GB" sz="900" b="0" i="0" u="none" strike="noStrike" kern="0" cap="none" spc="0" normalizeH="0" baseline="0" noProof="0" err="1">
                    <a:ln>
                      <a:noFill/>
                    </a:ln>
                    <a:solidFill>
                      <a:prstClr val="white"/>
                    </a:solidFill>
                    <a:effectLst/>
                    <a:uLnTx/>
                    <a:uFillTx/>
                    <a:latin typeface="Arial Nova Cond" panose="020B0506020202020204" pitchFamily="34" charset="0"/>
                    <a:cs typeface="Segoe UI" panose="020B0502040204020203" pitchFamily="34" charset="0"/>
                  </a:rPr>
                  <a:t>dengan</a:t>
                </a: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 outlook </a:t>
                </a:r>
                <a:r>
                  <a:rPr kumimoji="0" lang="en-GB" sz="900" b="0" i="0" u="none" strike="noStrike" kern="0" cap="none" spc="0" normalizeH="0" baseline="0" noProof="0" err="1">
                    <a:ln>
                      <a:noFill/>
                    </a:ln>
                    <a:solidFill>
                      <a:prstClr val="white"/>
                    </a:solidFill>
                    <a:effectLst/>
                    <a:uLnTx/>
                    <a:uFillTx/>
                    <a:latin typeface="Arial Nova Cond" panose="020B0506020202020204" pitchFamily="34" charset="0"/>
                    <a:cs typeface="Segoe UI" panose="020B0502040204020203" pitchFamily="34" charset="0"/>
                  </a:rPr>
                  <a:t>negatif</a:t>
                </a: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prstClr val="white"/>
                    </a:solidFill>
                    <a:effectLst/>
                    <a:uLnTx/>
                    <a:uFillTx/>
                    <a:latin typeface="Arial Nova Cond" panose="020B0506020202020204" pitchFamily="34" charset="0"/>
                    <a:cs typeface="Segoe UI" panose="020B0502040204020203" pitchFamily="34" charset="0"/>
                  </a:rPr>
                  <a:t>didukung</a:t>
                </a: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prstClr val="white"/>
                    </a:solidFill>
                    <a:effectLst/>
                    <a:uLnTx/>
                    <a:uFillTx/>
                    <a:latin typeface="Arial Nova Cond" panose="020B0506020202020204" pitchFamily="34" charset="0"/>
                    <a:cs typeface="Segoe UI" panose="020B0502040204020203" pitchFamily="34" charset="0"/>
                  </a:rPr>
                  <a:t>stabilitas</a:t>
                </a: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prstClr val="white"/>
                    </a:solidFill>
                    <a:effectLst/>
                    <a:uLnTx/>
                    <a:uFillTx/>
                    <a:latin typeface="Arial Nova Cond" panose="020B0506020202020204" pitchFamily="34" charset="0"/>
                    <a:cs typeface="Segoe UI" panose="020B0502040204020203" pitchFamily="34" charset="0"/>
                  </a:rPr>
                  <a:t>makroekonomi</a:t>
                </a: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 dan </a:t>
                </a:r>
                <a:r>
                  <a:rPr kumimoji="0" lang="en-GB" sz="900" b="0" i="0" u="none" strike="noStrike" kern="0" cap="none" spc="0" normalizeH="0" baseline="0" noProof="0" err="1">
                    <a:ln>
                      <a:noFill/>
                    </a:ln>
                    <a:solidFill>
                      <a:prstClr val="white"/>
                    </a:solidFill>
                    <a:effectLst/>
                    <a:uLnTx/>
                    <a:uFillTx/>
                    <a:latin typeface="Arial Nova Cond" panose="020B0506020202020204" pitchFamily="34" charset="0"/>
                    <a:cs typeface="Segoe UI" panose="020B0502040204020203" pitchFamily="34" charset="0"/>
                  </a:rPr>
                  <a:t>pertumbuhan</a:t>
                </a: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 yang solid, </a:t>
                </a:r>
                <a:r>
                  <a:rPr kumimoji="0" lang="en-GB" sz="900" b="0" i="0" u="none" strike="noStrike" kern="0" cap="none" spc="0" normalizeH="0" baseline="0" noProof="0" err="1">
                    <a:ln>
                      <a:noFill/>
                    </a:ln>
                    <a:solidFill>
                      <a:prstClr val="white"/>
                    </a:solidFill>
                    <a:effectLst/>
                    <a:uLnTx/>
                    <a:uFillTx/>
                    <a:latin typeface="Arial Nova Cond" panose="020B0506020202020204" pitchFamily="34" charset="0"/>
                    <a:cs typeface="Segoe UI" panose="020B0502040204020203" pitchFamily="34" charset="0"/>
                  </a:rPr>
                  <a:t>namun</a:t>
                </a: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prstClr val="white"/>
                    </a:solidFill>
                    <a:effectLst/>
                    <a:uLnTx/>
                    <a:uFillTx/>
                    <a:latin typeface="Arial Nova Cond" panose="020B0506020202020204" pitchFamily="34" charset="0"/>
                    <a:cs typeface="Segoe UI" panose="020B0502040204020203" pitchFamily="34" charset="0"/>
                  </a:rPr>
                  <a:t>dibayangi</a:t>
                </a: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prstClr val="white"/>
                    </a:solidFill>
                    <a:effectLst/>
                    <a:uLnTx/>
                    <a:uFillTx/>
                    <a:latin typeface="Arial Nova Cond" panose="020B0506020202020204" pitchFamily="34" charset="0"/>
                    <a:cs typeface="Segoe UI" panose="020B0502040204020203" pitchFamily="34" charset="0"/>
                  </a:rPr>
                  <a:t>meningkatnya</a:t>
                </a: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prstClr val="white"/>
                    </a:solidFill>
                    <a:effectLst/>
                    <a:uLnTx/>
                    <a:uFillTx/>
                    <a:latin typeface="Arial Nova Cond" panose="020B0506020202020204" pitchFamily="34" charset="0"/>
                    <a:cs typeface="Segoe UI" panose="020B0502040204020203" pitchFamily="34" charset="0"/>
                  </a:rPr>
                  <a:t>ketidakpastian</a:t>
                </a: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 </a:t>
                </a:r>
                <a:r>
                  <a:rPr kumimoji="0" lang="en-GB" sz="900" b="0" i="0" u="none" strike="noStrike" kern="0" cap="none" spc="0" normalizeH="0" baseline="0" noProof="0" err="1">
                    <a:ln>
                      <a:noFill/>
                    </a:ln>
                    <a:solidFill>
                      <a:prstClr val="white"/>
                    </a:solidFill>
                    <a:effectLst/>
                    <a:uLnTx/>
                    <a:uFillTx/>
                    <a:latin typeface="Arial Nova Cond" panose="020B0506020202020204" pitchFamily="34" charset="0"/>
                    <a:cs typeface="Segoe UI" panose="020B0502040204020203" pitchFamily="34" charset="0"/>
                  </a:rPr>
                  <a:t>kebijakan</a:t>
                </a: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a:t>
                </a:r>
              </a:p>
            </p:txBody>
          </p:sp>
          <p:sp>
            <p:nvSpPr>
              <p:cNvPr id="88" name="TextBox 87">
                <a:extLst>
                  <a:ext uri="{FF2B5EF4-FFF2-40B4-BE49-F238E27FC236}">
                    <a16:creationId xmlns:a16="http://schemas.microsoft.com/office/drawing/2014/main" id="{1E73B928-0C9C-B618-3E0F-F347B579341E}"/>
                  </a:ext>
                </a:extLst>
              </p:cNvPr>
              <p:cNvSpPr txBox="1"/>
              <p:nvPr/>
            </p:nvSpPr>
            <p:spPr>
              <a:xfrm>
                <a:off x="651917" y="1690709"/>
                <a:ext cx="1435185" cy="307776"/>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prstClr val="black">
                        <a:lumMod val="85000"/>
                        <a:lumOff val="15000"/>
                      </a:prstClr>
                    </a:solidFill>
                    <a:effectLst/>
                    <a:uLnTx/>
                    <a:uFillTx/>
                    <a:latin typeface="Arial Nova Cond" panose="020B0506020202020204" pitchFamily="34" charset="0"/>
                    <a:cs typeface="Segoe UI" panose="020B0502040204020203" pitchFamily="34" charset="0"/>
                  </a:rPr>
                  <a:t>MSCI</a:t>
                </a:r>
                <a:endParaRPr kumimoji="0" lang="en-IN" sz="900" b="0" i="0" u="none" strike="noStrike" kern="0" cap="none" spc="0" normalizeH="0" baseline="0" noProof="0">
                  <a:ln>
                    <a:noFill/>
                  </a:ln>
                  <a:solidFill>
                    <a:prstClr val="black">
                      <a:lumMod val="85000"/>
                      <a:lumOff val="15000"/>
                    </a:prstClr>
                  </a:solidFill>
                  <a:effectLst/>
                  <a:uLnTx/>
                  <a:uFillTx/>
                  <a:latin typeface="Arial Nova Cond" panose="020B0506020202020204" pitchFamily="34" charset="0"/>
                  <a:cs typeface="Segoe UI" panose="020B0502040204020203" pitchFamily="34" charset="0"/>
                </a:endParaRPr>
              </a:p>
            </p:txBody>
          </p:sp>
          <p:sp>
            <p:nvSpPr>
              <p:cNvPr id="89" name="TextBox 88">
                <a:extLst>
                  <a:ext uri="{FF2B5EF4-FFF2-40B4-BE49-F238E27FC236}">
                    <a16:creationId xmlns:a16="http://schemas.microsoft.com/office/drawing/2014/main" id="{87692304-3D4D-EEB2-AF39-FBCA3E6FEAF7}"/>
                  </a:ext>
                </a:extLst>
              </p:cNvPr>
              <p:cNvSpPr txBox="1"/>
              <p:nvPr/>
            </p:nvSpPr>
            <p:spPr>
              <a:xfrm>
                <a:off x="3826374" y="1783788"/>
                <a:ext cx="1143732" cy="220027"/>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prstClr val="black">
                        <a:lumMod val="85000"/>
                        <a:lumOff val="15000"/>
                      </a:prstClr>
                    </a:solidFill>
                    <a:effectLst/>
                    <a:uLnTx/>
                    <a:uFillTx/>
                    <a:latin typeface="Arial Nova Cond" panose="020B0506020202020204" pitchFamily="34" charset="0"/>
                    <a:cs typeface="Segoe UI" panose="020B0502040204020203" pitchFamily="34" charset="0"/>
                  </a:rPr>
                  <a:t>Moodys</a:t>
                </a:r>
              </a:p>
            </p:txBody>
          </p:sp>
          <p:sp>
            <p:nvSpPr>
              <p:cNvPr id="90" name="TextBox 89">
                <a:extLst>
                  <a:ext uri="{FF2B5EF4-FFF2-40B4-BE49-F238E27FC236}">
                    <a16:creationId xmlns:a16="http://schemas.microsoft.com/office/drawing/2014/main" id="{7420AB9B-24E7-721E-559E-BC8B137A8029}"/>
                  </a:ext>
                </a:extLst>
              </p:cNvPr>
              <p:cNvSpPr txBox="1"/>
              <p:nvPr/>
            </p:nvSpPr>
            <p:spPr>
              <a:xfrm>
                <a:off x="6741877" y="1731492"/>
                <a:ext cx="1164084" cy="220027"/>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prstClr val="black">
                        <a:lumMod val="85000"/>
                        <a:lumOff val="15000"/>
                      </a:prstClr>
                    </a:solidFill>
                    <a:effectLst/>
                    <a:uLnTx/>
                    <a:uFillTx/>
                    <a:latin typeface="Arial Nova Cond" panose="020B0506020202020204" pitchFamily="34" charset="0"/>
                    <a:cs typeface="Segoe UI" panose="020B0502040204020203" pitchFamily="34" charset="0"/>
                  </a:rPr>
                  <a:t>FTSE</a:t>
                </a:r>
                <a:endParaRPr kumimoji="0" lang="en-IN" sz="900" b="0" i="0" u="none" strike="noStrike" kern="0" cap="none" spc="0" normalizeH="0" baseline="0" noProof="0">
                  <a:ln>
                    <a:noFill/>
                  </a:ln>
                  <a:solidFill>
                    <a:prstClr val="black">
                      <a:lumMod val="85000"/>
                      <a:lumOff val="15000"/>
                    </a:prstClr>
                  </a:solidFill>
                  <a:effectLst/>
                  <a:uLnTx/>
                  <a:uFillTx/>
                  <a:latin typeface="Arial Nova Cond" panose="020B0506020202020204" pitchFamily="34" charset="0"/>
                  <a:cs typeface="Segoe UI" panose="020B0502040204020203" pitchFamily="34" charset="0"/>
                </a:endParaRPr>
              </a:p>
            </p:txBody>
          </p:sp>
          <p:sp>
            <p:nvSpPr>
              <p:cNvPr id="91" name="TextBox 90">
                <a:extLst>
                  <a:ext uri="{FF2B5EF4-FFF2-40B4-BE49-F238E27FC236}">
                    <a16:creationId xmlns:a16="http://schemas.microsoft.com/office/drawing/2014/main" id="{B6EDE89A-9EA3-C526-BD58-959772B62F60}"/>
                  </a:ext>
                </a:extLst>
              </p:cNvPr>
              <p:cNvSpPr txBox="1"/>
              <p:nvPr/>
            </p:nvSpPr>
            <p:spPr>
              <a:xfrm>
                <a:off x="9567702" y="1783788"/>
                <a:ext cx="1123848" cy="220027"/>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GB" sz="900" b="1" kern="0">
                    <a:solidFill>
                      <a:prstClr val="black">
                        <a:lumMod val="85000"/>
                        <a:lumOff val="15000"/>
                      </a:prstClr>
                    </a:solidFill>
                    <a:latin typeface="Arial Nova Cond" panose="020B0506020202020204" pitchFamily="34" charset="0"/>
                    <a:cs typeface="Segoe UI" panose="020B0502040204020203" pitchFamily="34" charset="0"/>
                  </a:rPr>
                  <a:t>Fitch</a:t>
                </a:r>
                <a:endParaRPr kumimoji="0" lang="en-IN" sz="900" b="0" i="0" u="none" strike="noStrike" kern="0" cap="none" spc="0" normalizeH="0" baseline="0" noProof="0">
                  <a:ln>
                    <a:noFill/>
                  </a:ln>
                  <a:solidFill>
                    <a:prstClr val="black">
                      <a:lumMod val="85000"/>
                      <a:lumOff val="15000"/>
                    </a:prstClr>
                  </a:solidFill>
                  <a:effectLst/>
                  <a:uLnTx/>
                  <a:uFillTx/>
                  <a:latin typeface="Arial Nova Cond" panose="020B0506020202020204" pitchFamily="34" charset="0"/>
                  <a:cs typeface="Segoe UI" panose="020B0502040204020203" pitchFamily="34" charset="0"/>
                </a:endParaRPr>
              </a:p>
            </p:txBody>
          </p:sp>
          <p:sp>
            <p:nvSpPr>
              <p:cNvPr id="92" name="TextBox 91">
                <a:extLst>
                  <a:ext uri="{FF2B5EF4-FFF2-40B4-BE49-F238E27FC236}">
                    <a16:creationId xmlns:a16="http://schemas.microsoft.com/office/drawing/2014/main" id="{B9D105DA-302C-E8C7-04F8-873D1D4D55C7}"/>
                  </a:ext>
                </a:extLst>
              </p:cNvPr>
              <p:cNvSpPr txBox="1"/>
              <p:nvPr/>
            </p:nvSpPr>
            <p:spPr>
              <a:xfrm>
                <a:off x="8021336" y="5862755"/>
                <a:ext cx="1460864" cy="220027"/>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prstClr val="black">
                        <a:lumMod val="85000"/>
                        <a:lumOff val="15000"/>
                      </a:prstClr>
                    </a:solidFill>
                    <a:effectLst/>
                    <a:uLnTx/>
                    <a:uFillTx/>
                    <a:latin typeface="Arial Nova Cond" panose="020B0506020202020204" pitchFamily="34" charset="0"/>
                    <a:cs typeface="Segoe UI" panose="020B0502040204020203" pitchFamily="34" charset="0"/>
                  </a:rPr>
                  <a:t>MSCI</a:t>
                </a:r>
                <a:endParaRPr kumimoji="0" lang="en-IN" sz="900" b="0" i="0" u="none" strike="noStrike" kern="0" cap="none" spc="0" normalizeH="0" baseline="0" noProof="0">
                  <a:ln>
                    <a:noFill/>
                  </a:ln>
                  <a:solidFill>
                    <a:prstClr val="black">
                      <a:lumMod val="85000"/>
                      <a:lumOff val="15000"/>
                    </a:prstClr>
                  </a:solidFill>
                  <a:effectLst/>
                  <a:uLnTx/>
                  <a:uFillTx/>
                  <a:latin typeface="Arial Nova Cond" panose="020B0506020202020204" pitchFamily="34" charset="0"/>
                  <a:cs typeface="Segoe UI" panose="020B0502040204020203" pitchFamily="34" charset="0"/>
                </a:endParaRPr>
              </a:p>
            </p:txBody>
          </p:sp>
          <p:sp>
            <p:nvSpPr>
              <p:cNvPr id="93" name="TextBox 92">
                <a:extLst>
                  <a:ext uri="{FF2B5EF4-FFF2-40B4-BE49-F238E27FC236}">
                    <a16:creationId xmlns:a16="http://schemas.microsoft.com/office/drawing/2014/main" id="{311AAF9A-6D90-34D1-6108-38F713B7D276}"/>
                  </a:ext>
                </a:extLst>
              </p:cNvPr>
              <p:cNvSpPr txBox="1"/>
              <p:nvPr/>
            </p:nvSpPr>
            <p:spPr>
              <a:xfrm>
                <a:off x="5280099" y="5642728"/>
                <a:ext cx="1111981" cy="220027"/>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prstClr val="black">
                        <a:lumMod val="85000"/>
                        <a:lumOff val="15000"/>
                      </a:prstClr>
                    </a:solidFill>
                    <a:effectLst/>
                    <a:uLnTx/>
                    <a:uFillTx/>
                    <a:latin typeface="Arial Nova Cond" panose="020B0506020202020204" pitchFamily="34" charset="0"/>
                    <a:cs typeface="Segoe UI" panose="020B0502040204020203" pitchFamily="34" charset="0"/>
                  </a:rPr>
                  <a:t>Moodys</a:t>
                </a:r>
              </a:p>
            </p:txBody>
          </p:sp>
          <p:sp>
            <p:nvSpPr>
              <p:cNvPr id="94" name="TextBox 93">
                <a:extLst>
                  <a:ext uri="{FF2B5EF4-FFF2-40B4-BE49-F238E27FC236}">
                    <a16:creationId xmlns:a16="http://schemas.microsoft.com/office/drawing/2014/main" id="{0B188C7A-CC0A-AF07-813C-5C8C3F1BCC02}"/>
                  </a:ext>
                </a:extLst>
              </p:cNvPr>
              <p:cNvSpPr txBox="1"/>
              <p:nvPr/>
            </p:nvSpPr>
            <p:spPr>
              <a:xfrm>
                <a:off x="2437805" y="5642728"/>
                <a:ext cx="1205125" cy="220027"/>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prstClr val="black">
                        <a:lumMod val="85000"/>
                        <a:lumOff val="15000"/>
                      </a:prstClr>
                    </a:solidFill>
                    <a:effectLst/>
                    <a:uLnTx/>
                    <a:uFillTx/>
                    <a:latin typeface="Arial Nova Cond" panose="020B0506020202020204" pitchFamily="34" charset="0"/>
                    <a:cs typeface="Segoe UI" panose="020B0502040204020203" pitchFamily="34" charset="0"/>
                  </a:rPr>
                  <a:t>Goldman Sachs &amp; UBS</a:t>
                </a:r>
              </a:p>
            </p:txBody>
          </p:sp>
          <p:sp>
            <p:nvSpPr>
              <p:cNvPr id="95" name="TextBox 94">
                <a:extLst>
                  <a:ext uri="{FF2B5EF4-FFF2-40B4-BE49-F238E27FC236}">
                    <a16:creationId xmlns:a16="http://schemas.microsoft.com/office/drawing/2014/main" id="{3BB88CC8-8890-96B7-3CE4-6E8A3296B93D}"/>
                  </a:ext>
                </a:extLst>
              </p:cNvPr>
              <p:cNvSpPr txBox="1"/>
              <p:nvPr/>
            </p:nvSpPr>
            <p:spPr>
              <a:xfrm>
                <a:off x="1105225" y="5494643"/>
                <a:ext cx="596127" cy="264033"/>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60987C"/>
                    </a:solidFill>
                    <a:effectLst/>
                    <a:uLnTx/>
                    <a:uFillTx/>
                    <a:latin typeface="Arial Nova Cond" panose="020B0506020202020204" pitchFamily="34" charset="0"/>
                    <a:cs typeface="Segoe UI" panose="020B0502040204020203" pitchFamily="34" charset="0"/>
                  </a:rPr>
                  <a:t>27-Jan</a:t>
                </a:r>
                <a:endParaRPr kumimoji="0" lang="en-IN" sz="1200" b="1" i="0" u="none" strike="noStrike" kern="0" cap="none" spc="0" normalizeH="0" baseline="0" noProof="0">
                  <a:ln>
                    <a:noFill/>
                  </a:ln>
                  <a:solidFill>
                    <a:srgbClr val="60987C"/>
                  </a:solidFill>
                  <a:effectLst/>
                  <a:uLnTx/>
                  <a:uFillTx/>
                  <a:latin typeface="Arial Nova Cond" panose="020B0506020202020204" pitchFamily="34" charset="0"/>
                  <a:cs typeface="Segoe UI" panose="020B0502040204020203" pitchFamily="34" charset="0"/>
                </a:endParaRPr>
              </a:p>
            </p:txBody>
          </p:sp>
          <p:sp>
            <p:nvSpPr>
              <p:cNvPr id="96" name="TextBox 95">
                <a:extLst>
                  <a:ext uri="{FF2B5EF4-FFF2-40B4-BE49-F238E27FC236}">
                    <a16:creationId xmlns:a16="http://schemas.microsoft.com/office/drawing/2014/main" id="{32AA89A7-AC26-0B38-75F5-31467CB52AA1}"/>
                  </a:ext>
                </a:extLst>
              </p:cNvPr>
              <p:cNvSpPr txBox="1"/>
              <p:nvPr/>
            </p:nvSpPr>
            <p:spPr>
              <a:xfrm>
                <a:off x="4138391" y="4374651"/>
                <a:ext cx="519701" cy="264033"/>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EE9292"/>
                    </a:solidFill>
                    <a:effectLst/>
                    <a:uLnTx/>
                    <a:uFillTx/>
                    <a:latin typeface="Arial Nova Cond" panose="020B0506020202020204" pitchFamily="34" charset="0"/>
                    <a:cs typeface="Segoe UI" panose="020B0502040204020203" pitchFamily="34" charset="0"/>
                  </a:rPr>
                  <a:t>5 Feb</a:t>
                </a:r>
              </a:p>
            </p:txBody>
          </p:sp>
          <p:sp>
            <p:nvSpPr>
              <p:cNvPr id="97" name="TextBox 96">
                <a:extLst>
                  <a:ext uri="{FF2B5EF4-FFF2-40B4-BE49-F238E27FC236}">
                    <a16:creationId xmlns:a16="http://schemas.microsoft.com/office/drawing/2014/main" id="{8CDF76A3-B542-E359-2396-3CC2F5AC3E0B}"/>
                  </a:ext>
                </a:extLst>
              </p:cNvPr>
              <p:cNvSpPr txBox="1"/>
              <p:nvPr/>
            </p:nvSpPr>
            <p:spPr>
              <a:xfrm>
                <a:off x="7064067" y="4374651"/>
                <a:ext cx="519702" cy="264033"/>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9 Feb</a:t>
                </a:r>
                <a:endParaRPr kumimoji="0" lang="en-IN" sz="12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98" name="TextBox 97">
                <a:extLst>
                  <a:ext uri="{FF2B5EF4-FFF2-40B4-BE49-F238E27FC236}">
                    <a16:creationId xmlns:a16="http://schemas.microsoft.com/office/drawing/2014/main" id="{6CD12BEC-FFEE-CA84-DF70-7874A40746ED}"/>
                  </a:ext>
                </a:extLst>
              </p:cNvPr>
              <p:cNvSpPr txBox="1"/>
              <p:nvPr/>
            </p:nvSpPr>
            <p:spPr>
              <a:xfrm>
                <a:off x="9775132" y="4374651"/>
                <a:ext cx="529059" cy="440055"/>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24-26</a:t>
                </a:r>
              </a:p>
              <a:p>
                <a:pPr marL="0" marR="0" lvl="0" indent="0" algn="ctr" defTabSz="685800" eaLnBrk="1" fontAlgn="auto" latinLnBrk="0" hangingPunct="1">
                  <a:lnSpc>
                    <a:spcPct val="100000"/>
                  </a:lnSpc>
                  <a:spcBef>
                    <a:spcPts val="0"/>
                  </a:spcBef>
                  <a:spcAft>
                    <a:spcPts val="0"/>
                  </a:spcAft>
                  <a:buClrTx/>
                  <a:buSzTx/>
                  <a:buFontTx/>
                  <a:buNone/>
                  <a:tabLst/>
                  <a:defRPr/>
                </a:pPr>
                <a:r>
                  <a:rPr lang="en-GB" sz="1200" b="1" kern="0">
                    <a:solidFill>
                      <a:prstClr val="white"/>
                    </a:solidFill>
                    <a:latin typeface="Arial Nova Cond" panose="020B0506020202020204" pitchFamily="34" charset="0"/>
                    <a:cs typeface="Segoe UI" panose="020B0502040204020203" pitchFamily="34" charset="0"/>
                  </a:rPr>
                  <a:t>Feb</a:t>
                </a:r>
                <a:endParaRPr kumimoji="0" lang="en-IN" sz="12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99" name="TextBox 98">
                <a:extLst>
                  <a:ext uri="{FF2B5EF4-FFF2-40B4-BE49-F238E27FC236}">
                    <a16:creationId xmlns:a16="http://schemas.microsoft.com/office/drawing/2014/main" id="{5D85182C-4DA9-5DFD-169D-3C81D3E2B620}"/>
                  </a:ext>
                </a:extLst>
              </p:cNvPr>
              <p:cNvSpPr txBox="1"/>
              <p:nvPr/>
            </p:nvSpPr>
            <p:spPr>
              <a:xfrm>
                <a:off x="2748542" y="2990311"/>
                <a:ext cx="583650" cy="264033"/>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77569"/>
                    </a:solidFill>
                    <a:effectLst/>
                    <a:uLnTx/>
                    <a:uFillTx/>
                    <a:latin typeface="Arial Nova Cond" panose="020B0506020202020204" pitchFamily="34" charset="0"/>
                    <a:cs typeface="Segoe UI" panose="020B0502040204020203" pitchFamily="34" charset="0"/>
                  </a:rPr>
                  <a:t>29 Jan</a:t>
                </a:r>
                <a:endParaRPr kumimoji="0" lang="en-IN" sz="1200" b="1" i="0" u="none" strike="noStrike" kern="0" cap="none" spc="0" normalizeH="0" baseline="0" noProof="0">
                  <a:ln>
                    <a:noFill/>
                  </a:ln>
                  <a:solidFill>
                    <a:srgbClr val="077569"/>
                  </a:solidFill>
                  <a:effectLst/>
                  <a:uLnTx/>
                  <a:uFillTx/>
                  <a:latin typeface="Arial Nova Cond" panose="020B0506020202020204" pitchFamily="34" charset="0"/>
                  <a:cs typeface="Segoe UI" panose="020B0502040204020203" pitchFamily="34" charset="0"/>
                </a:endParaRPr>
              </a:p>
            </p:txBody>
          </p:sp>
          <p:sp>
            <p:nvSpPr>
              <p:cNvPr id="100" name="TextBox 99">
                <a:extLst>
                  <a:ext uri="{FF2B5EF4-FFF2-40B4-BE49-F238E27FC236}">
                    <a16:creationId xmlns:a16="http://schemas.microsoft.com/office/drawing/2014/main" id="{D97B6530-A993-8BA8-B1E9-359DD1E0FCEB}"/>
                  </a:ext>
                </a:extLst>
              </p:cNvPr>
              <p:cNvSpPr txBox="1"/>
              <p:nvPr/>
            </p:nvSpPr>
            <p:spPr>
              <a:xfrm>
                <a:off x="5576238" y="2990311"/>
                <a:ext cx="519701" cy="264033"/>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EE9292"/>
                    </a:solidFill>
                    <a:effectLst/>
                    <a:uLnTx/>
                    <a:uFillTx/>
                    <a:latin typeface="Arial Nova Cond" panose="020B0506020202020204" pitchFamily="34" charset="0"/>
                    <a:cs typeface="Segoe UI" panose="020B0502040204020203" pitchFamily="34" charset="0"/>
                  </a:rPr>
                  <a:t>6 Feb</a:t>
                </a:r>
              </a:p>
            </p:txBody>
          </p:sp>
          <p:sp>
            <p:nvSpPr>
              <p:cNvPr id="101" name="TextBox 100">
                <a:extLst>
                  <a:ext uri="{FF2B5EF4-FFF2-40B4-BE49-F238E27FC236}">
                    <a16:creationId xmlns:a16="http://schemas.microsoft.com/office/drawing/2014/main" id="{8208D29A-E6D0-DBC7-3148-CBBCB7939DB0}"/>
                  </a:ext>
                </a:extLst>
              </p:cNvPr>
              <p:cNvSpPr txBox="1"/>
              <p:nvPr/>
            </p:nvSpPr>
            <p:spPr>
              <a:xfrm>
                <a:off x="8454485" y="2990311"/>
                <a:ext cx="594569" cy="264033"/>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rPr>
                  <a:t>10 Feb</a:t>
                </a:r>
                <a:endParaRPr kumimoji="0" lang="en-IN" sz="1200" b="1" i="0" u="none" strike="noStrike" kern="0" cap="none" spc="0" normalizeH="0" baseline="0" noProof="0">
                  <a:ln>
                    <a:noFill/>
                  </a:ln>
                  <a:solidFill>
                    <a:srgbClr val="6BB28B"/>
                  </a:solidFill>
                  <a:effectLst/>
                  <a:uLnTx/>
                  <a:uFillTx/>
                  <a:latin typeface="Arial Nova Cond" panose="020B0506020202020204" pitchFamily="34" charset="0"/>
                  <a:cs typeface="Segoe UI" panose="020B0502040204020203" pitchFamily="34" charset="0"/>
                </a:endParaRPr>
              </a:p>
            </p:txBody>
          </p:sp>
        </p:grpSp>
        <p:sp>
          <p:nvSpPr>
            <p:cNvPr id="18" name="Freeform: Shape 17">
              <a:extLst>
                <a:ext uri="{FF2B5EF4-FFF2-40B4-BE49-F238E27FC236}">
                  <a16:creationId xmlns:a16="http://schemas.microsoft.com/office/drawing/2014/main" id="{1EBEC8B0-542D-3061-C12A-CD79D55063B5}"/>
                </a:ext>
              </a:extLst>
            </p:cNvPr>
            <p:cNvSpPr/>
            <p:nvPr/>
          </p:nvSpPr>
          <p:spPr>
            <a:xfrm flipH="1">
              <a:off x="10325014" y="3479333"/>
              <a:ext cx="946140" cy="807736"/>
            </a:xfrm>
            <a:custGeom>
              <a:avLst/>
              <a:gdLst>
                <a:gd name="connsiteX0" fmla="*/ 507453 w 507491"/>
                <a:gd name="connsiteY0" fmla="*/ 424036 h 424433"/>
                <a:gd name="connsiteX1" fmla="*/ 507453 w 507491"/>
                <a:gd name="connsiteY1" fmla="*/ 300878 h 424433"/>
                <a:gd name="connsiteX2" fmla="*/ 418394 w 507491"/>
                <a:gd name="connsiteY2" fmla="*/ 211819 h 424433"/>
                <a:gd name="connsiteX3" fmla="*/ 89020 w 507491"/>
                <a:gd name="connsiteY3" fmla="*/ 211819 h 424433"/>
                <a:gd name="connsiteX4" fmla="*/ -39 w 507491"/>
                <a:gd name="connsiteY4" fmla="*/ 122760 h 424433"/>
                <a:gd name="connsiteX5" fmla="*/ -39 w 507491"/>
                <a:gd name="connsiteY5" fmla="*/ -398 h 42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491" h="424433">
                  <a:moveTo>
                    <a:pt x="507453" y="424036"/>
                  </a:moveTo>
                  <a:lnTo>
                    <a:pt x="507453" y="300878"/>
                  </a:lnTo>
                  <a:cubicBezTo>
                    <a:pt x="507453" y="251691"/>
                    <a:pt x="467582" y="211819"/>
                    <a:pt x="418394" y="211819"/>
                  </a:cubicBezTo>
                  <a:lnTo>
                    <a:pt x="89020" y="211819"/>
                  </a:lnTo>
                  <a:cubicBezTo>
                    <a:pt x="39833" y="211819"/>
                    <a:pt x="-39" y="171947"/>
                    <a:pt x="-39" y="122760"/>
                  </a:cubicBezTo>
                  <a:lnTo>
                    <a:pt x="-39" y="-398"/>
                  </a:lnTo>
                </a:path>
              </a:pathLst>
            </a:custGeom>
            <a:noFill/>
            <a:ln w="9525" cap="flat">
              <a:solidFill>
                <a:srgbClr val="E8E8E8">
                  <a:lumMod val="90000"/>
                </a:srgbClr>
              </a:solidFill>
              <a:prstDash val="solid"/>
              <a:round/>
            </a:ln>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solidFill>
                <a:effectLst/>
                <a:uLnTx/>
                <a:uFillTx/>
                <a:latin typeface="Arial Nova Cond" panose="020B0506020202020204" pitchFamily="34" charset="0"/>
                <a:cs typeface="Segoe UI" panose="020B0502040204020203" pitchFamily="34" charset="0"/>
              </a:endParaRPr>
            </a:p>
          </p:txBody>
        </p:sp>
        <p:sp>
          <p:nvSpPr>
            <p:cNvPr id="20" name="Oval 19">
              <a:extLst>
                <a:ext uri="{FF2B5EF4-FFF2-40B4-BE49-F238E27FC236}">
                  <a16:creationId xmlns:a16="http://schemas.microsoft.com/office/drawing/2014/main" id="{5712B172-892E-7D33-B663-85088F9928FD}"/>
                </a:ext>
              </a:extLst>
            </p:cNvPr>
            <p:cNvSpPr/>
            <p:nvPr/>
          </p:nvSpPr>
          <p:spPr>
            <a:xfrm>
              <a:off x="11006585" y="2643167"/>
              <a:ext cx="945974" cy="965626"/>
            </a:xfrm>
            <a:prstGeom prst="ellipse">
              <a:avLst/>
            </a:prstGeom>
            <a:gradFill flip="none" rotWithShape="1">
              <a:gsLst>
                <a:gs pos="0">
                  <a:sysClr val="window" lastClr="FFFFFF">
                    <a:lumMod val="85000"/>
                  </a:sysClr>
                </a:gs>
                <a:gs pos="100000">
                  <a:sysClr val="window" lastClr="FFFFFF">
                    <a:lumMod val="95000"/>
                    <a:shade val="100000"/>
                    <a:satMod val="115000"/>
                  </a:sysClr>
                </a:gs>
              </a:gsLst>
              <a:lin ang="0" scaled="1"/>
              <a:tileRect/>
            </a:gra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23" name="Oval 22">
              <a:extLst>
                <a:ext uri="{FF2B5EF4-FFF2-40B4-BE49-F238E27FC236}">
                  <a16:creationId xmlns:a16="http://schemas.microsoft.com/office/drawing/2014/main" id="{C6462299-0CE9-4380-984E-B24726E72A78}"/>
                </a:ext>
              </a:extLst>
            </p:cNvPr>
            <p:cNvSpPr/>
            <p:nvPr/>
          </p:nvSpPr>
          <p:spPr>
            <a:xfrm>
              <a:off x="11133409" y="2772627"/>
              <a:ext cx="692325" cy="706706"/>
            </a:xfrm>
            <a:prstGeom prst="ellipse">
              <a:avLst/>
            </a:prstGeom>
            <a:solidFill>
              <a:schemeClr val="tx2">
                <a:lumMod val="50000"/>
                <a:lumOff val="50000"/>
              </a:scheme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a:ln>
                  <a:noFill/>
                </a:ln>
                <a:solidFill>
                  <a:srgbClr val="99CC32"/>
                </a:solidFill>
                <a:effectLst/>
                <a:uLnTx/>
                <a:uFillTx/>
                <a:latin typeface="Arial Nova Cond" panose="020B0506020202020204" pitchFamily="34" charset="0"/>
                <a:cs typeface="Segoe UI" panose="020B0502040204020203" pitchFamily="34" charset="0"/>
              </a:endParaRPr>
            </a:p>
          </p:txBody>
        </p:sp>
        <p:sp>
          <p:nvSpPr>
            <p:cNvPr id="25" name="TextBox 24">
              <a:extLst>
                <a:ext uri="{FF2B5EF4-FFF2-40B4-BE49-F238E27FC236}">
                  <a16:creationId xmlns:a16="http://schemas.microsoft.com/office/drawing/2014/main" id="{88DBC38A-EFB1-A95B-2906-F5E0680AB0B1}"/>
                </a:ext>
              </a:extLst>
            </p:cNvPr>
            <p:cNvSpPr txBox="1"/>
            <p:nvPr/>
          </p:nvSpPr>
          <p:spPr>
            <a:xfrm>
              <a:off x="11233353" y="2948390"/>
              <a:ext cx="492443" cy="461665"/>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Mid-</a:t>
              </a:r>
            </a:p>
            <a:p>
              <a:pPr marL="0" marR="0" lvl="0" indent="0" algn="ctr" defTabSz="685800" eaLnBrk="1" fontAlgn="auto" latinLnBrk="0" hangingPunct="1">
                <a:lnSpc>
                  <a:spcPct val="100000"/>
                </a:lnSpc>
                <a:spcBef>
                  <a:spcPts val="0"/>
                </a:spcBef>
                <a:spcAft>
                  <a:spcPts val="0"/>
                </a:spcAft>
                <a:buClrTx/>
                <a:buSzTx/>
                <a:buFontTx/>
                <a:buNone/>
                <a:tabLst/>
                <a:defRPr/>
              </a:pPr>
              <a:r>
                <a:rPr lang="en-GB" sz="1200" b="1" kern="0">
                  <a:solidFill>
                    <a:prstClr val="white"/>
                  </a:solidFill>
                  <a:latin typeface="Arial Nova Cond" panose="020B0506020202020204" pitchFamily="34" charset="0"/>
                  <a:cs typeface="Segoe UI" panose="020B0502040204020203" pitchFamily="34" charset="0"/>
                </a:rPr>
                <a:t>2026</a:t>
              </a:r>
              <a:endParaRPr kumimoji="0" lang="en-IN" sz="12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27" name="Freeform 11">
              <a:extLst>
                <a:ext uri="{FF2B5EF4-FFF2-40B4-BE49-F238E27FC236}">
                  <a16:creationId xmlns:a16="http://schemas.microsoft.com/office/drawing/2014/main" id="{81F296B3-1E30-F7A7-88F2-279D44E5DDD4}"/>
                </a:ext>
              </a:extLst>
            </p:cNvPr>
            <p:cNvSpPr/>
            <p:nvPr/>
          </p:nvSpPr>
          <p:spPr>
            <a:xfrm>
              <a:off x="10576024" y="4287069"/>
              <a:ext cx="1725485" cy="2006133"/>
            </a:xfrm>
            <a:prstGeom prst="roundRect">
              <a:avLst>
                <a:gd name="adj" fmla="val 6716"/>
              </a:avLst>
            </a:prstGeom>
            <a:solidFill>
              <a:schemeClr val="tx2">
                <a:lumMod val="50000"/>
                <a:lumOff val="50000"/>
              </a:scheme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29" name="Freeform 127">
              <a:extLst>
                <a:ext uri="{FF2B5EF4-FFF2-40B4-BE49-F238E27FC236}">
                  <a16:creationId xmlns:a16="http://schemas.microsoft.com/office/drawing/2014/main" id="{CEDC922B-0174-2F93-B159-A89090D63697}"/>
                </a:ext>
              </a:extLst>
            </p:cNvPr>
            <p:cNvSpPr/>
            <p:nvPr/>
          </p:nvSpPr>
          <p:spPr>
            <a:xfrm>
              <a:off x="10750458" y="4462601"/>
              <a:ext cx="1408693" cy="518043"/>
            </a:xfrm>
            <a:prstGeom prst="roundRect">
              <a:avLst>
                <a:gd name="adj" fmla="val 10667"/>
              </a:avLst>
            </a:prstGeom>
            <a:solidFill>
              <a:sysClr val="window" lastClr="FFFFF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black">
                    <a:lumMod val="95000"/>
                    <a:lumOff val="5000"/>
                  </a:prstClr>
                </a:solidFill>
                <a:effectLst/>
                <a:uLnTx/>
                <a:uFillTx/>
                <a:latin typeface="Arial Nova Cond" panose="020B0506020202020204" pitchFamily="34" charset="0"/>
                <a:cs typeface="Segoe UI" panose="020B0502040204020203" pitchFamily="34" charset="0"/>
              </a:endParaRPr>
            </a:p>
          </p:txBody>
        </p:sp>
        <p:sp>
          <p:nvSpPr>
            <p:cNvPr id="30" name="TextBox 29">
              <a:extLst>
                <a:ext uri="{FF2B5EF4-FFF2-40B4-BE49-F238E27FC236}">
                  <a16:creationId xmlns:a16="http://schemas.microsoft.com/office/drawing/2014/main" id="{A8A1FFD2-2E95-2B5D-3907-CB09B827E6CA}"/>
                </a:ext>
              </a:extLst>
            </p:cNvPr>
            <p:cNvSpPr txBox="1"/>
            <p:nvPr/>
          </p:nvSpPr>
          <p:spPr>
            <a:xfrm>
              <a:off x="10750459" y="5289980"/>
              <a:ext cx="1408694" cy="230832"/>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Annual Rating Visit</a:t>
              </a:r>
            </a:p>
          </p:txBody>
        </p:sp>
        <p:sp>
          <p:nvSpPr>
            <p:cNvPr id="31" name="TextBox 30">
              <a:extLst>
                <a:ext uri="{FF2B5EF4-FFF2-40B4-BE49-F238E27FC236}">
                  <a16:creationId xmlns:a16="http://schemas.microsoft.com/office/drawing/2014/main" id="{420170F1-6BFC-8CA2-822A-F66B940847D1}"/>
                </a:ext>
              </a:extLst>
            </p:cNvPr>
            <p:cNvSpPr txBox="1"/>
            <p:nvPr/>
          </p:nvSpPr>
          <p:spPr>
            <a:xfrm>
              <a:off x="10910893" y="4596405"/>
              <a:ext cx="1155031" cy="230832"/>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GB" sz="900" b="1" kern="0">
                  <a:solidFill>
                    <a:prstClr val="black">
                      <a:lumMod val="85000"/>
                      <a:lumOff val="15000"/>
                    </a:prstClr>
                  </a:solidFill>
                  <a:latin typeface="Arial Nova Cond" panose="020B0506020202020204" pitchFamily="34" charset="0"/>
                  <a:cs typeface="Segoe UI" panose="020B0502040204020203" pitchFamily="34" charset="0"/>
                </a:rPr>
                <a:t>S&amp;P</a:t>
              </a:r>
              <a:endParaRPr kumimoji="0" lang="en-IN" sz="900" b="0" i="0" u="none" strike="noStrike" kern="0" cap="none" spc="0" normalizeH="0" baseline="0" noProof="0">
                <a:ln>
                  <a:noFill/>
                </a:ln>
                <a:solidFill>
                  <a:prstClr val="black">
                    <a:lumMod val="85000"/>
                    <a:lumOff val="15000"/>
                  </a:prstClr>
                </a:solidFill>
                <a:effectLst/>
                <a:uLnTx/>
                <a:uFillTx/>
                <a:latin typeface="Arial Nova Cond" panose="020B0506020202020204" pitchFamily="34" charset="0"/>
                <a:cs typeface="Segoe UI" panose="020B0502040204020203" pitchFamily="34" charset="0"/>
              </a:endParaRPr>
            </a:p>
          </p:txBody>
        </p:sp>
      </p:grpSp>
      <p:sp>
        <p:nvSpPr>
          <p:cNvPr id="102" name="Isosceles Triangle 101">
            <a:extLst>
              <a:ext uri="{FF2B5EF4-FFF2-40B4-BE49-F238E27FC236}">
                <a16:creationId xmlns:a16="http://schemas.microsoft.com/office/drawing/2014/main" id="{66CB68A5-8E18-0AC9-AD30-6ADECFEA5940}"/>
              </a:ext>
            </a:extLst>
          </p:cNvPr>
          <p:cNvSpPr/>
          <p:nvPr/>
        </p:nvSpPr>
        <p:spPr>
          <a:xfrm>
            <a:off x="11077853" y="4029225"/>
            <a:ext cx="293993" cy="258712"/>
          </a:xfrm>
          <a:prstGeom prst="triangle">
            <a:avLst/>
          </a:prstGeom>
          <a:solidFill>
            <a:schemeClr val="tx2">
              <a:lumMod val="50000"/>
              <a:lumOff val="50000"/>
            </a:scheme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Tree>
    <p:extLst>
      <p:ext uri="{BB962C8B-B14F-4D97-AF65-F5344CB8AC3E}">
        <p14:creationId xmlns:p14="http://schemas.microsoft.com/office/powerpoint/2010/main" val="286458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04552-7DA7-119B-FCED-C84F538A1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F3A6F-801F-D09A-3CE2-7533CB5736B0}"/>
              </a:ext>
            </a:extLst>
          </p:cNvPr>
          <p:cNvSpPr>
            <a:spLocks noGrp="1"/>
          </p:cNvSpPr>
          <p:nvPr>
            <p:ph type="title"/>
          </p:nvPr>
        </p:nvSpPr>
        <p:spPr>
          <a:xfrm>
            <a:off x="1390345" y="60233"/>
            <a:ext cx="10301274" cy="369332"/>
          </a:xfrm>
          <a:noFill/>
        </p:spPr>
        <p:txBody>
          <a:bodyPr vert="horz" wrap="square" lIns="91440" tIns="45720" rIns="91440" bIns="45720" rtlCol="0" anchor="ctr">
            <a:spAutoFit/>
          </a:bodyPr>
          <a:lstStyle/>
          <a:p>
            <a:pPr algn="l">
              <a:lnSpc>
                <a:spcPct val="100000"/>
              </a:lnSpc>
              <a:spcBef>
                <a:spcPts val="0"/>
              </a:spcBef>
            </a:pPr>
            <a:r>
              <a:rPr lang="en-US" sz="1800" b="1">
                <a:latin typeface="Arial Nova Cond" panose="020B0506020202020204" pitchFamily="34" charset="0"/>
              </a:rPr>
              <a:t>FRAGMENTASI GEOPOLITIK DAN GEOEKONOMI MENINGKATKAN VOLATILITAS PASAR KEUANGAN GLOBAL</a:t>
            </a:r>
            <a:endParaRPr lang="en-US" sz="1700" b="1">
              <a:latin typeface="Arial Nova Cond" panose="020B0506020202020204" pitchFamily="34" charset="0"/>
              <a:ea typeface="+mn-ea"/>
              <a:cs typeface="+mn-cs"/>
            </a:endParaRPr>
          </a:p>
        </p:txBody>
      </p:sp>
      <p:sp>
        <p:nvSpPr>
          <p:cNvPr id="3" name="Content Placeholder 6">
            <a:extLst>
              <a:ext uri="{FF2B5EF4-FFF2-40B4-BE49-F238E27FC236}">
                <a16:creationId xmlns:a16="http://schemas.microsoft.com/office/drawing/2014/main" id="{8F54C3A3-26DC-6183-E855-2F86B0B0DB14}"/>
              </a:ext>
            </a:extLst>
          </p:cNvPr>
          <p:cNvSpPr txBox="1">
            <a:spLocks/>
          </p:cNvSpPr>
          <p:nvPr/>
        </p:nvSpPr>
        <p:spPr>
          <a:xfrm>
            <a:off x="6294353" y="1354551"/>
            <a:ext cx="5699885" cy="2772000"/>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0"/>
              </a:spcBef>
              <a:spcAft>
                <a:spcPts val="0"/>
              </a:spcAft>
              <a:buFontTx/>
              <a:buNone/>
              <a:defRPr lang="en-US" sz="1400" kern="1200" spc="-10" baseline="0" smtClean="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b="1" err="1">
                <a:solidFill>
                  <a:srgbClr val="0070C0"/>
                </a:solidFill>
                <a:latin typeface="Arial Nova Cond" panose="020B0506020202020204" pitchFamily="34" charset="0"/>
              </a:rPr>
              <a:t>Skenario</a:t>
            </a:r>
            <a:r>
              <a:rPr lang="en-US" sz="1200" b="1">
                <a:solidFill>
                  <a:srgbClr val="0070C0"/>
                </a:solidFill>
                <a:latin typeface="Arial Nova Cond" panose="020B0506020202020204" pitchFamily="34" charset="0"/>
              </a:rPr>
              <a:t> </a:t>
            </a:r>
            <a:r>
              <a:rPr lang="en-US" sz="1200" b="1" err="1">
                <a:solidFill>
                  <a:srgbClr val="0070C0"/>
                </a:solidFill>
                <a:latin typeface="Arial Nova Cond" panose="020B0506020202020204" pitchFamily="34" charset="0"/>
              </a:rPr>
              <a:t>resolusi</a:t>
            </a:r>
            <a:r>
              <a:rPr lang="en-US" sz="1200" b="1">
                <a:solidFill>
                  <a:srgbClr val="0070C0"/>
                </a:solidFill>
                <a:latin typeface="Arial Nova Cond" panose="020B0506020202020204" pitchFamily="34" charset="0"/>
              </a:rPr>
              <a:t> </a:t>
            </a:r>
            <a:r>
              <a:rPr lang="en-US" sz="1200" b="1" err="1">
                <a:solidFill>
                  <a:srgbClr val="0070C0"/>
                </a:solidFill>
                <a:latin typeface="Arial Nova Cond" panose="020B0506020202020204" pitchFamily="34" charset="0"/>
              </a:rPr>
              <a:t>konflik</a:t>
            </a:r>
            <a:r>
              <a:rPr lang="en-US" sz="1200" b="1">
                <a:solidFill>
                  <a:srgbClr val="0070C0"/>
                </a:solidFill>
                <a:latin typeface="Arial Nova Cond" panose="020B0506020202020204" pitchFamily="34" charset="0"/>
              </a:rPr>
              <a:t> di Iran</a:t>
            </a:r>
            <a:endParaRPr kumimoji="0" lang="en-US" sz="1200" b="0" i="0" u="none" strike="noStrike" kern="1200" cap="none" spc="-10" normalizeH="0" baseline="0" noProof="0">
              <a:ln>
                <a:noFill/>
              </a:ln>
              <a:solidFill>
                <a:srgbClr val="0070C0"/>
              </a:solidFill>
              <a:effectLst/>
              <a:uLnTx/>
              <a:uFillTx/>
              <a:latin typeface="Arial Nova Cond" panose="020B0506020202020204" pitchFamily="34" charset="0"/>
              <a:ea typeface="+mn-ea"/>
              <a:cs typeface="Calibri Light" panose="020F0302020204030204" pitchFamily="34" charset="0"/>
            </a:endParaRPr>
          </a:p>
        </p:txBody>
      </p:sp>
      <p:sp>
        <p:nvSpPr>
          <p:cNvPr id="4" name="TextBox 3">
            <a:extLst>
              <a:ext uri="{FF2B5EF4-FFF2-40B4-BE49-F238E27FC236}">
                <a16:creationId xmlns:a16="http://schemas.microsoft.com/office/drawing/2014/main" id="{D13BD69D-776D-755F-6A23-6A9E3B8BBB0B}"/>
              </a:ext>
            </a:extLst>
          </p:cNvPr>
          <p:cNvSpPr txBox="1"/>
          <p:nvPr/>
        </p:nvSpPr>
        <p:spPr>
          <a:xfrm>
            <a:off x="6294353" y="687819"/>
            <a:ext cx="5788785" cy="632481"/>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400" i="1" spc="-10" baseline="0">
                <a:solidFill>
                  <a:srgbClr val="FF0000"/>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300" i="0" err="1">
                <a:solidFill>
                  <a:srgbClr val="69799C"/>
                </a:solidFill>
              </a:rPr>
              <a:t>Konflik</a:t>
            </a:r>
            <a:r>
              <a:rPr lang="en-US" sz="1300" i="0">
                <a:solidFill>
                  <a:srgbClr val="69799C"/>
                </a:solidFill>
              </a:rPr>
              <a:t> Iran cenderung </a:t>
            </a:r>
            <a:r>
              <a:rPr lang="en-US" sz="1300" i="0" err="1">
                <a:solidFill>
                  <a:srgbClr val="69799C"/>
                </a:solidFill>
              </a:rPr>
              <a:t>mengarah</a:t>
            </a:r>
            <a:r>
              <a:rPr lang="en-US" sz="1300" i="0">
                <a:solidFill>
                  <a:srgbClr val="69799C"/>
                </a:solidFill>
              </a:rPr>
              <a:t> pada </a:t>
            </a:r>
            <a:r>
              <a:rPr lang="en-US" sz="1300" i="0" err="1">
                <a:solidFill>
                  <a:srgbClr val="69799C"/>
                </a:solidFill>
              </a:rPr>
              <a:t>skenario</a:t>
            </a:r>
            <a:r>
              <a:rPr lang="en-US" sz="1300" i="0">
                <a:solidFill>
                  <a:srgbClr val="69799C"/>
                </a:solidFill>
              </a:rPr>
              <a:t> “no war, no peace”, dengan </a:t>
            </a:r>
            <a:r>
              <a:rPr lang="en-US" sz="1300" i="0" err="1">
                <a:solidFill>
                  <a:srgbClr val="69799C"/>
                </a:solidFill>
              </a:rPr>
              <a:t>implikasi</a:t>
            </a:r>
            <a:r>
              <a:rPr lang="en-US" sz="1300" i="0">
                <a:solidFill>
                  <a:srgbClr val="69799C"/>
                </a:solidFill>
              </a:rPr>
              <a:t> </a:t>
            </a:r>
            <a:r>
              <a:rPr lang="en-US" sz="1300" i="0" err="1">
                <a:solidFill>
                  <a:srgbClr val="69799C"/>
                </a:solidFill>
              </a:rPr>
              <a:t>premi</a:t>
            </a:r>
            <a:r>
              <a:rPr lang="en-US" sz="1300" i="0">
                <a:solidFill>
                  <a:srgbClr val="69799C"/>
                </a:solidFill>
              </a:rPr>
              <a:t> </a:t>
            </a:r>
            <a:r>
              <a:rPr lang="en-US" sz="1300" i="0" err="1">
                <a:solidFill>
                  <a:srgbClr val="69799C"/>
                </a:solidFill>
              </a:rPr>
              <a:t>risiko</a:t>
            </a:r>
            <a:r>
              <a:rPr lang="en-US" sz="1300" i="0">
                <a:solidFill>
                  <a:srgbClr val="69799C"/>
                </a:solidFill>
              </a:rPr>
              <a:t> tetap </a:t>
            </a:r>
            <a:r>
              <a:rPr lang="en-US" sz="1300" i="0" err="1">
                <a:solidFill>
                  <a:srgbClr val="69799C"/>
                </a:solidFill>
              </a:rPr>
              <a:t>tinggi</a:t>
            </a:r>
            <a:r>
              <a:rPr lang="en-US" sz="1300" i="0">
                <a:solidFill>
                  <a:srgbClr val="69799C"/>
                </a:solidFill>
              </a:rPr>
              <a:t> dan </a:t>
            </a:r>
            <a:r>
              <a:rPr lang="en-US" sz="1300" i="0" err="1">
                <a:solidFill>
                  <a:srgbClr val="69799C"/>
                </a:solidFill>
              </a:rPr>
              <a:t>memicu</a:t>
            </a:r>
            <a:r>
              <a:rPr lang="en-US" sz="1300" i="0">
                <a:solidFill>
                  <a:srgbClr val="69799C"/>
                </a:solidFill>
              </a:rPr>
              <a:t> </a:t>
            </a:r>
            <a:r>
              <a:rPr lang="en-US" sz="1300" i="0" err="1">
                <a:solidFill>
                  <a:srgbClr val="69799C"/>
                </a:solidFill>
              </a:rPr>
              <a:t>volatilitas</a:t>
            </a:r>
            <a:r>
              <a:rPr lang="en-US" sz="1300" i="0">
                <a:solidFill>
                  <a:srgbClr val="69799C"/>
                </a:solidFill>
              </a:rPr>
              <a:t> </a:t>
            </a:r>
            <a:r>
              <a:rPr lang="en-US" sz="1300" i="0" err="1">
                <a:solidFill>
                  <a:srgbClr val="69799C"/>
                </a:solidFill>
              </a:rPr>
              <a:t>harga</a:t>
            </a:r>
            <a:r>
              <a:rPr lang="en-US" sz="1300" i="0">
                <a:solidFill>
                  <a:srgbClr val="69799C"/>
                </a:solidFill>
              </a:rPr>
              <a:t> </a:t>
            </a:r>
            <a:r>
              <a:rPr lang="en-US" sz="1300" i="0" err="1">
                <a:solidFill>
                  <a:srgbClr val="69799C"/>
                </a:solidFill>
              </a:rPr>
              <a:t>minyak</a:t>
            </a:r>
            <a:r>
              <a:rPr lang="en-US" sz="1300" i="0">
                <a:solidFill>
                  <a:srgbClr val="69799C"/>
                </a:solidFill>
              </a:rPr>
              <a:t>, dan </a:t>
            </a:r>
            <a:r>
              <a:rPr lang="en-US" sz="1300" i="0" err="1">
                <a:solidFill>
                  <a:srgbClr val="69799C"/>
                </a:solidFill>
              </a:rPr>
              <a:t>mempersempit</a:t>
            </a:r>
            <a:r>
              <a:rPr lang="en-US" sz="1300" i="0">
                <a:solidFill>
                  <a:srgbClr val="69799C"/>
                </a:solidFill>
              </a:rPr>
              <a:t> </a:t>
            </a:r>
            <a:r>
              <a:rPr lang="en-US" sz="1300" i="0" err="1">
                <a:solidFill>
                  <a:srgbClr val="69799C"/>
                </a:solidFill>
              </a:rPr>
              <a:t>ruang</a:t>
            </a:r>
            <a:r>
              <a:rPr lang="en-US" sz="1300" i="0">
                <a:solidFill>
                  <a:srgbClr val="69799C"/>
                </a:solidFill>
              </a:rPr>
              <a:t> </a:t>
            </a:r>
            <a:r>
              <a:rPr lang="en-US" sz="1300" i="0" err="1">
                <a:solidFill>
                  <a:srgbClr val="69799C"/>
                </a:solidFill>
              </a:rPr>
              <a:t>kebijakan</a:t>
            </a:r>
            <a:r>
              <a:rPr lang="en-US" sz="1300" i="0">
                <a:solidFill>
                  <a:srgbClr val="69799C"/>
                </a:solidFill>
              </a:rPr>
              <a:t> </a:t>
            </a:r>
            <a:r>
              <a:rPr lang="en-US" sz="1300" i="0" err="1">
                <a:solidFill>
                  <a:srgbClr val="69799C"/>
                </a:solidFill>
              </a:rPr>
              <a:t>moneter</a:t>
            </a:r>
            <a:r>
              <a:rPr lang="en-US" sz="1300" i="0">
                <a:solidFill>
                  <a:srgbClr val="69799C"/>
                </a:solidFill>
              </a:rPr>
              <a:t> global</a:t>
            </a:r>
          </a:p>
        </p:txBody>
      </p:sp>
      <p:sp>
        <p:nvSpPr>
          <p:cNvPr id="6" name="Rectangle: Rounded Corners 5">
            <a:extLst>
              <a:ext uri="{FF2B5EF4-FFF2-40B4-BE49-F238E27FC236}">
                <a16:creationId xmlns:a16="http://schemas.microsoft.com/office/drawing/2014/main" id="{34EC107E-81C5-0187-A905-2FABCF23D994}"/>
              </a:ext>
            </a:extLst>
          </p:cNvPr>
          <p:cNvSpPr/>
          <p:nvPr/>
        </p:nvSpPr>
        <p:spPr>
          <a:xfrm>
            <a:off x="7922273" y="1735233"/>
            <a:ext cx="2384530" cy="302941"/>
          </a:xfrm>
          <a:prstGeom prst="roundRect">
            <a:avLst>
              <a:gd name="adj" fmla="val 23438"/>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Arial Nova Cond" panose="020B0506020202020204" pitchFamily="34" charset="0"/>
              </a:rPr>
              <a:t>Arah </a:t>
            </a:r>
            <a:r>
              <a:rPr kumimoji="0" lang="en-US" sz="1300" b="1" i="0" u="none" strike="noStrike" kern="1200" cap="none" spc="0" normalizeH="0" baseline="0" noProof="0" err="1">
                <a:ln>
                  <a:noFill/>
                </a:ln>
                <a:solidFill>
                  <a:prstClr val="white"/>
                </a:solidFill>
                <a:effectLst/>
                <a:uLnTx/>
                <a:uFillTx/>
                <a:latin typeface="Arial Nova Cond" panose="020B0506020202020204" pitchFamily="34" charset="0"/>
              </a:rPr>
              <a:t>negosiasi</a:t>
            </a:r>
            <a:r>
              <a:rPr kumimoji="0" lang="en-US" sz="1300" b="1" i="0" u="none" strike="noStrike" kern="1200" cap="none" spc="0" normalizeH="0" baseline="0" noProof="0">
                <a:ln>
                  <a:noFill/>
                </a:ln>
                <a:solidFill>
                  <a:prstClr val="white"/>
                </a:solidFill>
                <a:effectLst/>
                <a:uLnTx/>
                <a:uFillTx/>
                <a:latin typeface="Arial Nova Cond" panose="020B0506020202020204" pitchFamily="34" charset="0"/>
              </a:rPr>
              <a:t> ke </a:t>
            </a:r>
            <a:r>
              <a:rPr kumimoji="0" lang="en-US" sz="1300" b="1" i="0" u="none" strike="noStrike" kern="1200" cap="none" spc="0" normalizeH="0" baseline="0" noProof="0" err="1">
                <a:ln>
                  <a:noFill/>
                </a:ln>
                <a:solidFill>
                  <a:prstClr val="white"/>
                </a:solidFill>
                <a:effectLst/>
                <a:uLnTx/>
                <a:uFillTx/>
                <a:latin typeface="Arial Nova Cond" panose="020B0506020202020204" pitchFamily="34" charset="0"/>
              </a:rPr>
              <a:t>depan</a:t>
            </a:r>
            <a:endParaRPr kumimoji="0" lang="en-ID" sz="1300" b="1" i="0" u="none" strike="noStrike" kern="1200" cap="none" spc="0" normalizeH="0" baseline="0" noProof="0">
              <a:ln>
                <a:noFill/>
              </a:ln>
              <a:solidFill>
                <a:prstClr val="white"/>
              </a:solidFill>
              <a:effectLst/>
              <a:uLnTx/>
              <a:uFillTx/>
              <a:latin typeface="Arial Nova Cond" panose="020B0506020202020204" pitchFamily="34" charset="0"/>
            </a:endParaRPr>
          </a:p>
        </p:txBody>
      </p:sp>
      <p:cxnSp>
        <p:nvCxnSpPr>
          <p:cNvPr id="7" name="Straight Arrow Connector 6">
            <a:extLst>
              <a:ext uri="{FF2B5EF4-FFF2-40B4-BE49-F238E27FC236}">
                <a16:creationId xmlns:a16="http://schemas.microsoft.com/office/drawing/2014/main" id="{39C8E5DF-4F30-6D8C-7A23-D053B1FB4371}"/>
              </a:ext>
            </a:extLst>
          </p:cNvPr>
          <p:cNvCxnSpPr>
            <a:cxnSpLocks/>
            <a:stCxn id="6" idx="2"/>
          </p:cNvCxnSpPr>
          <p:nvPr/>
        </p:nvCxnSpPr>
        <p:spPr>
          <a:xfrm>
            <a:off x="9114538" y="2038174"/>
            <a:ext cx="0" cy="361067"/>
          </a:xfrm>
          <a:prstGeom prst="straightConnector1">
            <a:avLst/>
          </a:prstGeom>
          <a:ln w="19050">
            <a:solidFill>
              <a:srgbClr val="3D85C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8A58C31-87EF-8EC9-37F9-63099E51C3E4}"/>
              </a:ext>
            </a:extLst>
          </p:cNvPr>
          <p:cNvCxnSpPr>
            <a:cxnSpLocks/>
          </p:cNvCxnSpPr>
          <p:nvPr/>
        </p:nvCxnSpPr>
        <p:spPr>
          <a:xfrm>
            <a:off x="7067767" y="2130948"/>
            <a:ext cx="3928263" cy="0"/>
          </a:xfrm>
          <a:prstGeom prst="line">
            <a:avLst/>
          </a:prstGeom>
          <a:ln w="19050">
            <a:solidFill>
              <a:srgbClr val="3D85C6"/>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F8E35F4-379D-3A56-AF74-D1AC283C4F5E}"/>
              </a:ext>
            </a:extLst>
          </p:cNvPr>
          <p:cNvCxnSpPr>
            <a:cxnSpLocks/>
          </p:cNvCxnSpPr>
          <p:nvPr/>
        </p:nvCxnSpPr>
        <p:spPr>
          <a:xfrm>
            <a:off x="7075082" y="2130881"/>
            <a:ext cx="0" cy="268360"/>
          </a:xfrm>
          <a:prstGeom prst="straightConnector1">
            <a:avLst/>
          </a:prstGeom>
          <a:ln w="19050">
            <a:solidFill>
              <a:srgbClr val="3D85C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517406C-1B72-797B-2F0C-E7301F03D932}"/>
              </a:ext>
            </a:extLst>
          </p:cNvPr>
          <p:cNvCxnSpPr>
            <a:cxnSpLocks/>
          </p:cNvCxnSpPr>
          <p:nvPr/>
        </p:nvCxnSpPr>
        <p:spPr>
          <a:xfrm>
            <a:off x="10981400" y="2130881"/>
            <a:ext cx="0" cy="268360"/>
          </a:xfrm>
          <a:prstGeom prst="straightConnector1">
            <a:avLst/>
          </a:prstGeom>
          <a:ln w="19050">
            <a:solidFill>
              <a:srgbClr val="3D85C6"/>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1EB5A70-D1AF-7D08-387F-D2D9B74AB65D}"/>
              </a:ext>
            </a:extLst>
          </p:cNvPr>
          <p:cNvGrpSpPr/>
          <p:nvPr/>
        </p:nvGrpSpPr>
        <p:grpSpPr>
          <a:xfrm>
            <a:off x="6251394" y="2362277"/>
            <a:ext cx="1821073" cy="2963372"/>
            <a:chOff x="297353" y="1972205"/>
            <a:chExt cx="1655521" cy="2963372"/>
          </a:xfrm>
        </p:grpSpPr>
        <p:sp>
          <p:nvSpPr>
            <p:cNvPr id="12" name="Rectangle: Rounded Corners 11">
              <a:extLst>
                <a:ext uri="{FF2B5EF4-FFF2-40B4-BE49-F238E27FC236}">
                  <a16:creationId xmlns:a16="http://schemas.microsoft.com/office/drawing/2014/main" id="{74F212BA-4679-4260-3F7E-221E5545963D}"/>
                </a:ext>
              </a:extLst>
            </p:cNvPr>
            <p:cNvSpPr/>
            <p:nvPr/>
          </p:nvSpPr>
          <p:spPr>
            <a:xfrm>
              <a:off x="297353" y="1972205"/>
              <a:ext cx="1631009" cy="319345"/>
            </a:xfrm>
            <a:prstGeom prst="roundRect">
              <a:avLst>
                <a:gd name="adj" fmla="val 23438"/>
              </a:avLst>
            </a:prstGeom>
            <a:solidFill>
              <a:srgbClr val="076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Nova Cond" panose="020B0506020202020204" pitchFamily="34" charset="0"/>
                </a:rPr>
                <a:t>Deal </a:t>
              </a:r>
              <a:r>
                <a:rPr kumimoji="0" lang="en-US" sz="1600" b="1" i="0" u="none" strike="noStrike" kern="1200" cap="none" spc="0" normalizeH="0" baseline="0" noProof="0" err="1">
                  <a:ln>
                    <a:noFill/>
                  </a:ln>
                  <a:solidFill>
                    <a:prstClr val="white"/>
                  </a:solidFill>
                  <a:effectLst/>
                  <a:uLnTx/>
                  <a:uFillTx/>
                  <a:latin typeface="Arial Nova Cond" panose="020B0506020202020204" pitchFamily="34" charset="0"/>
                </a:rPr>
                <a:t>bertahap</a:t>
              </a:r>
              <a:endParaRPr kumimoji="0" lang="en-ID" sz="1600" b="1" i="0" u="none" strike="noStrike" kern="1200" cap="none" spc="0" normalizeH="0" baseline="0" noProof="0">
                <a:ln>
                  <a:noFill/>
                </a:ln>
                <a:solidFill>
                  <a:prstClr val="white"/>
                </a:solidFill>
                <a:effectLst/>
                <a:uLnTx/>
                <a:uFillTx/>
                <a:latin typeface="Arial Nova Cond" panose="020B0506020202020204" pitchFamily="34" charset="0"/>
              </a:endParaRPr>
            </a:p>
          </p:txBody>
        </p:sp>
        <p:sp>
          <p:nvSpPr>
            <p:cNvPr id="15" name="Rectangle: Rounded Corners 14">
              <a:extLst>
                <a:ext uri="{FF2B5EF4-FFF2-40B4-BE49-F238E27FC236}">
                  <a16:creationId xmlns:a16="http://schemas.microsoft.com/office/drawing/2014/main" id="{9392DE6B-E6D9-F912-1F45-BEEC4E66FF52}"/>
                </a:ext>
              </a:extLst>
            </p:cNvPr>
            <p:cNvSpPr/>
            <p:nvPr/>
          </p:nvSpPr>
          <p:spPr>
            <a:xfrm>
              <a:off x="303353" y="4440878"/>
              <a:ext cx="1631009" cy="494699"/>
            </a:xfrm>
            <a:prstGeom prst="roundRect">
              <a:avLst>
                <a:gd name="adj" fmla="val 23438"/>
              </a:avLst>
            </a:prstGeom>
            <a:solidFill>
              <a:srgbClr val="076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err="1">
                  <a:ln>
                    <a:noFill/>
                  </a:ln>
                  <a:solidFill>
                    <a:prstClr val="white"/>
                  </a:solidFill>
                  <a:effectLst/>
                  <a:uLnTx/>
                  <a:uFillTx/>
                  <a:latin typeface="Arial Nova Cond" panose="020B0506020202020204" pitchFamily="34" charset="0"/>
                </a:rPr>
                <a:t>Dampak</a:t>
              </a:r>
              <a:r>
                <a:rPr kumimoji="0" lang="en-US" sz="1000" b="1" i="0" u="none" strike="noStrike" kern="1200" cap="none" spc="0" normalizeH="0" baseline="0" noProof="0">
                  <a:ln>
                    <a:noFill/>
                  </a:ln>
                  <a:solidFill>
                    <a:prstClr val="white"/>
                  </a:solidFill>
                  <a:effectLst/>
                  <a:uLnTx/>
                  <a:uFillTx/>
                  <a:latin typeface="Arial Nova Cond" panose="020B0506020202020204" pitchFamily="34" charset="0"/>
                </a:rPr>
                <a:t> ke pasar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err="1">
                  <a:ln>
                    <a:noFill/>
                  </a:ln>
                  <a:solidFill>
                    <a:prstClr val="white"/>
                  </a:solidFill>
                  <a:effectLst/>
                  <a:uLnTx/>
                  <a:uFillTx/>
                  <a:latin typeface="Arial Nova Cond" panose="020B0506020202020204" pitchFamily="34" charset="0"/>
                </a:rPr>
                <a:t>Sentimen</a:t>
              </a:r>
              <a:r>
                <a:rPr kumimoji="0" lang="en-US" sz="1000" b="1" i="0" u="none" strike="noStrike" kern="1200" cap="none" spc="0" normalizeH="0" baseline="0" noProof="0">
                  <a:ln>
                    <a:noFill/>
                  </a:ln>
                  <a:solidFill>
                    <a:prstClr val="white"/>
                  </a:solidFill>
                  <a:effectLst/>
                  <a:uLnTx/>
                  <a:uFillTx/>
                  <a:latin typeface="Arial Nova Cond" panose="020B0506020202020204" pitchFamily="34" charset="0"/>
                </a:rPr>
                <a:t> positif, risk on</a:t>
              </a:r>
              <a:endParaRPr kumimoji="0" lang="en-ID" sz="1000" b="1" i="0" u="none" strike="noStrike" kern="1200" cap="none" spc="0" normalizeH="0" baseline="0" noProof="0">
                <a:ln>
                  <a:noFill/>
                </a:ln>
                <a:solidFill>
                  <a:prstClr val="white"/>
                </a:solidFill>
                <a:effectLst/>
                <a:uLnTx/>
                <a:uFillTx/>
                <a:latin typeface="Arial Nova Cond" panose="020B0506020202020204" pitchFamily="34" charset="0"/>
              </a:endParaRPr>
            </a:p>
          </p:txBody>
        </p:sp>
        <p:sp>
          <p:nvSpPr>
            <p:cNvPr id="19" name="Rectangle 18">
              <a:extLst>
                <a:ext uri="{FF2B5EF4-FFF2-40B4-BE49-F238E27FC236}">
                  <a16:creationId xmlns:a16="http://schemas.microsoft.com/office/drawing/2014/main" id="{CB2A77E9-59B4-7FD1-AF0A-DD1F499E44ED}"/>
                </a:ext>
              </a:extLst>
            </p:cNvPr>
            <p:cNvSpPr/>
            <p:nvPr/>
          </p:nvSpPr>
          <p:spPr>
            <a:xfrm>
              <a:off x="297353" y="2288241"/>
              <a:ext cx="1637009" cy="2242040"/>
            </a:xfrm>
            <a:prstGeom prst="rect">
              <a:avLst/>
            </a:prstGeom>
            <a:solidFill>
              <a:srgbClr val="F5F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Arial Nova Cond" panose="020B0506020202020204" pitchFamily="34" charset="0"/>
              </a:endParaRPr>
            </a:p>
          </p:txBody>
        </p:sp>
        <p:cxnSp>
          <p:nvCxnSpPr>
            <p:cNvPr id="21" name="Straight Connector 20">
              <a:extLst>
                <a:ext uri="{FF2B5EF4-FFF2-40B4-BE49-F238E27FC236}">
                  <a16:creationId xmlns:a16="http://schemas.microsoft.com/office/drawing/2014/main" id="{1A28FC67-7C03-0B58-39EB-AA4DBAE14381}"/>
                </a:ext>
              </a:extLst>
            </p:cNvPr>
            <p:cNvCxnSpPr/>
            <p:nvPr/>
          </p:nvCxnSpPr>
          <p:spPr>
            <a:xfrm>
              <a:off x="297353" y="2978427"/>
              <a:ext cx="1609754" cy="0"/>
            </a:xfrm>
            <a:prstGeom prst="line">
              <a:avLst/>
            </a:prstGeom>
            <a:ln>
              <a:solidFill>
                <a:srgbClr val="BDD6C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BD2E42-768E-149C-2D2A-17A56ECC2992}"/>
                </a:ext>
              </a:extLst>
            </p:cNvPr>
            <p:cNvCxnSpPr/>
            <p:nvPr/>
          </p:nvCxnSpPr>
          <p:spPr>
            <a:xfrm>
              <a:off x="458298" y="3438065"/>
              <a:ext cx="1330375" cy="0"/>
            </a:xfrm>
            <a:prstGeom prst="line">
              <a:avLst/>
            </a:prstGeom>
            <a:ln>
              <a:solidFill>
                <a:srgbClr val="BDD6C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5719475-AABD-FA62-5446-BDD02B996AB4}"/>
                </a:ext>
              </a:extLst>
            </p:cNvPr>
            <p:cNvCxnSpPr/>
            <p:nvPr/>
          </p:nvCxnSpPr>
          <p:spPr>
            <a:xfrm>
              <a:off x="458298" y="3941595"/>
              <a:ext cx="1330375" cy="0"/>
            </a:xfrm>
            <a:prstGeom prst="line">
              <a:avLst/>
            </a:prstGeom>
            <a:ln>
              <a:solidFill>
                <a:srgbClr val="BDD6CC"/>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19BDAC-E1DD-7DA8-5E33-A6F270E87B14}"/>
                </a:ext>
              </a:extLst>
            </p:cNvPr>
            <p:cNvSpPr txBox="1"/>
            <p:nvPr/>
          </p:nvSpPr>
          <p:spPr>
            <a:xfrm>
              <a:off x="849943" y="2347201"/>
              <a:ext cx="1102931" cy="584775"/>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ID" sz="1800" b="1" i="0" u="none" strike="noStrike" kern="1200" cap="none" spc="0" normalizeH="0" baseline="0" noProof="0">
                  <a:ln>
                    <a:noFill/>
                  </a:ln>
                  <a:solidFill>
                    <a:srgbClr val="076E43"/>
                  </a:solidFill>
                  <a:effectLst/>
                  <a:uLnTx/>
                  <a:uFillTx/>
                  <a:latin typeface="Arial Nova Cond" panose="020B0506020202020204" pitchFamily="34" charset="0"/>
                </a:rPr>
                <a:t>~30%</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ID" sz="1400" b="0" i="0" u="none" strike="noStrike" kern="1200" cap="none" spc="0" normalizeH="0" baseline="0" noProof="0">
                  <a:ln>
                    <a:noFill/>
                  </a:ln>
                  <a:solidFill>
                    <a:srgbClr val="076E43"/>
                  </a:solidFill>
                  <a:effectLst/>
                  <a:uLnTx/>
                  <a:uFillTx/>
                  <a:latin typeface="Arial Nova Cond" panose="020B0506020202020204" pitchFamily="34" charset="0"/>
                </a:rPr>
                <a:t>probability</a:t>
              </a:r>
            </a:p>
          </p:txBody>
        </p:sp>
        <p:sp>
          <p:nvSpPr>
            <p:cNvPr id="28" name="TextBox 27">
              <a:extLst>
                <a:ext uri="{FF2B5EF4-FFF2-40B4-BE49-F238E27FC236}">
                  <a16:creationId xmlns:a16="http://schemas.microsoft.com/office/drawing/2014/main" id="{03325BA4-841E-48DD-A109-8BFD19EB82B3}"/>
                </a:ext>
              </a:extLst>
            </p:cNvPr>
            <p:cNvSpPr txBox="1"/>
            <p:nvPr/>
          </p:nvSpPr>
          <p:spPr>
            <a:xfrm>
              <a:off x="473604" y="2978427"/>
              <a:ext cx="144880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Gencatan</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diperpanjang</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deal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terbatas</a:t>
              </a:r>
              <a:endParaRPr kumimoji="0" lang="en-ID" sz="1000" b="0" i="0" u="none" strike="noStrike" kern="1200" cap="none" spc="0" normalizeH="0" baseline="0" noProof="0">
                <a:ln>
                  <a:noFill/>
                </a:ln>
                <a:solidFill>
                  <a:prstClr val="black"/>
                </a:solidFill>
                <a:effectLst/>
                <a:uLnTx/>
                <a:uFillTx/>
                <a:latin typeface="Arial Nova Cond" panose="020B0506020202020204" pitchFamily="34" charset="0"/>
              </a:endParaRPr>
            </a:p>
          </p:txBody>
        </p:sp>
        <p:sp>
          <p:nvSpPr>
            <p:cNvPr id="32" name="TextBox 31">
              <a:extLst>
                <a:ext uri="{FF2B5EF4-FFF2-40B4-BE49-F238E27FC236}">
                  <a16:creationId xmlns:a16="http://schemas.microsoft.com/office/drawing/2014/main" id="{B6F31010-69A3-BF09-A070-F5B3359E5BE3}"/>
                </a:ext>
              </a:extLst>
            </p:cNvPr>
            <p:cNvSpPr txBox="1"/>
            <p:nvPr/>
          </p:nvSpPr>
          <p:spPr>
            <a:xfrm>
              <a:off x="485553" y="3449702"/>
              <a:ext cx="144880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Risiko: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mudah</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terganggu</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provokasi</a:t>
              </a:r>
              <a:endParaRPr kumimoji="0" lang="en-ID" sz="1000" b="0" i="0" u="none" strike="noStrike" kern="1200" cap="none" spc="0" normalizeH="0" baseline="0" noProof="0">
                <a:ln>
                  <a:noFill/>
                </a:ln>
                <a:solidFill>
                  <a:prstClr val="black"/>
                </a:solidFill>
                <a:effectLst/>
                <a:uLnTx/>
                <a:uFillTx/>
                <a:latin typeface="Arial Nova Cond" panose="020B0506020202020204" pitchFamily="34" charset="0"/>
              </a:endParaRPr>
            </a:p>
          </p:txBody>
        </p:sp>
        <p:sp>
          <p:nvSpPr>
            <p:cNvPr id="103" name="TextBox 102">
              <a:extLst>
                <a:ext uri="{FF2B5EF4-FFF2-40B4-BE49-F238E27FC236}">
                  <a16:creationId xmlns:a16="http://schemas.microsoft.com/office/drawing/2014/main" id="{C1336A21-54F4-6A3E-EEA7-675FFE3BA311}"/>
                </a:ext>
              </a:extLst>
            </p:cNvPr>
            <p:cNvSpPr txBox="1"/>
            <p:nvPr/>
          </p:nvSpPr>
          <p:spPr>
            <a:xfrm>
              <a:off x="496703" y="3957909"/>
              <a:ext cx="144880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Implikasi: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harga</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stabil</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turun</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inflais</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mereda</a:t>
              </a:r>
              <a:endParaRPr kumimoji="0" lang="en-ID" sz="1000" b="0" i="0" u="none" strike="noStrike" kern="1200" cap="none" spc="0" normalizeH="0" baseline="0" noProof="0">
                <a:ln>
                  <a:noFill/>
                </a:ln>
                <a:solidFill>
                  <a:prstClr val="black"/>
                </a:solidFill>
                <a:effectLst/>
                <a:uLnTx/>
                <a:uFillTx/>
                <a:latin typeface="Arial Nova Cond" panose="020B0506020202020204" pitchFamily="34" charset="0"/>
              </a:endParaRPr>
            </a:p>
          </p:txBody>
        </p:sp>
      </p:grpSp>
      <p:grpSp>
        <p:nvGrpSpPr>
          <p:cNvPr id="104" name="Group 103">
            <a:extLst>
              <a:ext uri="{FF2B5EF4-FFF2-40B4-BE49-F238E27FC236}">
                <a16:creationId xmlns:a16="http://schemas.microsoft.com/office/drawing/2014/main" id="{54D6675C-9E74-3464-CF28-64275D575840}"/>
              </a:ext>
            </a:extLst>
          </p:cNvPr>
          <p:cNvGrpSpPr/>
          <p:nvPr/>
        </p:nvGrpSpPr>
        <p:grpSpPr>
          <a:xfrm>
            <a:off x="8159797" y="2374977"/>
            <a:ext cx="1821072" cy="2988772"/>
            <a:chOff x="2195423" y="1984904"/>
            <a:chExt cx="1655520" cy="2988772"/>
          </a:xfrm>
        </p:grpSpPr>
        <p:sp>
          <p:nvSpPr>
            <p:cNvPr id="105" name="Rectangle: Rounded Corners 104">
              <a:extLst>
                <a:ext uri="{FF2B5EF4-FFF2-40B4-BE49-F238E27FC236}">
                  <a16:creationId xmlns:a16="http://schemas.microsoft.com/office/drawing/2014/main" id="{F832F04F-D14E-D4E7-AFB7-3DD86887C1D3}"/>
                </a:ext>
              </a:extLst>
            </p:cNvPr>
            <p:cNvSpPr/>
            <p:nvPr/>
          </p:nvSpPr>
          <p:spPr>
            <a:xfrm>
              <a:off x="2195423" y="1984904"/>
              <a:ext cx="1631009" cy="319345"/>
            </a:xfrm>
            <a:prstGeom prst="roundRect">
              <a:avLst>
                <a:gd name="adj" fmla="val 23438"/>
              </a:avLst>
            </a:prstGeom>
            <a:solidFill>
              <a:srgbClr val="E29F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Nova Cond" panose="020B0506020202020204" pitchFamily="34" charset="0"/>
                </a:rPr>
                <a:t>No war no peace</a:t>
              </a:r>
              <a:endParaRPr kumimoji="0" lang="en-ID" sz="1600" b="1" i="0" u="none" strike="noStrike" kern="1200" cap="none" spc="0" normalizeH="0" baseline="0" noProof="0">
                <a:ln>
                  <a:noFill/>
                </a:ln>
                <a:solidFill>
                  <a:prstClr val="white"/>
                </a:solidFill>
                <a:effectLst/>
                <a:uLnTx/>
                <a:uFillTx/>
                <a:latin typeface="Arial Nova Cond" panose="020B0506020202020204" pitchFamily="34" charset="0"/>
              </a:endParaRPr>
            </a:p>
          </p:txBody>
        </p:sp>
        <p:sp>
          <p:nvSpPr>
            <p:cNvPr id="106" name="Rectangle: Rounded Corners 105">
              <a:extLst>
                <a:ext uri="{FF2B5EF4-FFF2-40B4-BE49-F238E27FC236}">
                  <a16:creationId xmlns:a16="http://schemas.microsoft.com/office/drawing/2014/main" id="{C5CCC761-D667-09D7-18A5-C510C8B38DC4}"/>
                </a:ext>
              </a:extLst>
            </p:cNvPr>
            <p:cNvSpPr/>
            <p:nvPr/>
          </p:nvSpPr>
          <p:spPr>
            <a:xfrm>
              <a:off x="2201423" y="4478977"/>
              <a:ext cx="1631009" cy="494699"/>
            </a:xfrm>
            <a:prstGeom prst="roundRect">
              <a:avLst>
                <a:gd name="adj" fmla="val 23438"/>
              </a:avLst>
            </a:prstGeom>
            <a:solidFill>
              <a:srgbClr val="E29F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err="1">
                  <a:ln>
                    <a:noFill/>
                  </a:ln>
                  <a:solidFill>
                    <a:prstClr val="white"/>
                  </a:solidFill>
                  <a:effectLst/>
                  <a:uLnTx/>
                  <a:uFillTx/>
                  <a:latin typeface="Arial Nova Cond" panose="020B0506020202020204" pitchFamily="34" charset="0"/>
                </a:rPr>
                <a:t>Dampak</a:t>
              </a:r>
              <a:r>
                <a:rPr kumimoji="0" lang="en-US" sz="1000" b="1" i="0" u="none" strike="noStrike" kern="1200" cap="none" spc="0" normalizeH="0" baseline="0" noProof="0">
                  <a:ln>
                    <a:noFill/>
                  </a:ln>
                  <a:solidFill>
                    <a:prstClr val="white"/>
                  </a:solidFill>
                  <a:effectLst/>
                  <a:uLnTx/>
                  <a:uFillTx/>
                  <a:latin typeface="Arial Nova Cond" panose="020B0506020202020204" pitchFamily="34" charset="0"/>
                </a:rPr>
                <a:t> </a:t>
              </a:r>
              <a:r>
                <a:rPr kumimoji="0" lang="en-US" sz="1000" b="1" i="0" u="none" strike="noStrike" kern="1200" cap="none" spc="0" normalizeH="0" baseline="0" noProof="0" err="1">
                  <a:ln>
                    <a:noFill/>
                  </a:ln>
                  <a:solidFill>
                    <a:prstClr val="white"/>
                  </a:solidFill>
                  <a:effectLst/>
                  <a:uLnTx/>
                  <a:uFillTx/>
                  <a:latin typeface="Arial Nova Cond" panose="020B0506020202020204" pitchFamily="34" charset="0"/>
                </a:rPr>
                <a:t>ke</a:t>
              </a:r>
              <a:r>
                <a:rPr kumimoji="0" lang="en-US" sz="1000" b="1" i="0" u="none" strike="noStrike" kern="1200" cap="none" spc="0" normalizeH="0" baseline="0" noProof="0">
                  <a:ln>
                    <a:noFill/>
                  </a:ln>
                  <a:solidFill>
                    <a:prstClr val="white"/>
                  </a:solidFill>
                  <a:effectLst/>
                  <a:uLnTx/>
                  <a:uFillTx/>
                  <a:latin typeface="Arial Nova Cond" panose="020B0506020202020204" pitchFamily="34" charset="0"/>
                </a:rPr>
                <a:t> pasar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Nova Cond" panose="020B0506020202020204" pitchFamily="34" charset="0"/>
                </a:rPr>
                <a:t>Volatility </a:t>
              </a:r>
              <a:r>
                <a:rPr kumimoji="0" lang="en-US" sz="1000" b="1" i="0" u="none" strike="noStrike" kern="1200" cap="none" spc="0" normalizeH="0" baseline="0" noProof="0">
                  <a:ln>
                    <a:noFill/>
                  </a:ln>
                  <a:solidFill>
                    <a:prstClr val="white"/>
                  </a:solidFill>
                  <a:effectLst/>
                  <a:uLnTx/>
                  <a:uFillTx/>
                  <a:latin typeface="Arial Nova Cond" panose="020B0506020202020204" pitchFamily="34" charset="0"/>
                  <a:ea typeface="Calibri Light" panose="020F0302020204030204" pitchFamily="34" charset="0"/>
                  <a:cs typeface="Calibri Light" panose="020F0302020204030204" pitchFamily="34" charset="0"/>
                </a:rPr>
                <a:t>↑ </a:t>
              </a:r>
              <a:r>
                <a:rPr kumimoji="0" lang="en-US" sz="1000" b="1" i="0" u="none" strike="noStrike" kern="1200" cap="none" spc="0" normalizeH="0" baseline="0" noProof="0">
                  <a:ln>
                    <a:noFill/>
                  </a:ln>
                  <a:solidFill>
                    <a:prstClr val="white"/>
                  </a:solidFill>
                  <a:effectLst/>
                  <a:uLnTx/>
                  <a:uFillTx/>
                  <a:latin typeface="Arial Nova Cond" panose="020B0506020202020204" pitchFamily="34" charset="0"/>
                </a:rPr>
                <a:t>market sideways</a:t>
              </a:r>
              <a:endParaRPr kumimoji="0" lang="en-ID" sz="1000" b="1" i="0" u="none" strike="noStrike" kern="1200" cap="none" spc="0" normalizeH="0" baseline="0" noProof="0">
                <a:ln>
                  <a:noFill/>
                </a:ln>
                <a:solidFill>
                  <a:prstClr val="white"/>
                </a:solidFill>
                <a:effectLst/>
                <a:uLnTx/>
                <a:uFillTx/>
                <a:latin typeface="Arial Nova Cond" panose="020B0506020202020204" pitchFamily="34" charset="0"/>
              </a:endParaRPr>
            </a:p>
          </p:txBody>
        </p:sp>
        <p:sp>
          <p:nvSpPr>
            <p:cNvPr id="107" name="Rectangle 106">
              <a:extLst>
                <a:ext uri="{FF2B5EF4-FFF2-40B4-BE49-F238E27FC236}">
                  <a16:creationId xmlns:a16="http://schemas.microsoft.com/office/drawing/2014/main" id="{849FEC8C-647E-7A95-BA9D-44895AC14D91}"/>
                </a:ext>
              </a:extLst>
            </p:cNvPr>
            <p:cNvSpPr/>
            <p:nvPr/>
          </p:nvSpPr>
          <p:spPr>
            <a:xfrm>
              <a:off x="2211365" y="2288240"/>
              <a:ext cx="1610555" cy="2242040"/>
            </a:xfrm>
            <a:prstGeom prst="rect">
              <a:avLst/>
            </a:prstGeom>
            <a:solidFill>
              <a:srgbClr val="FEF8EE"/>
            </a:solidFill>
            <a:ln>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Arial Nova Cond" panose="020B0506020202020204" pitchFamily="34" charset="0"/>
              </a:endParaRPr>
            </a:p>
          </p:txBody>
        </p:sp>
        <p:cxnSp>
          <p:nvCxnSpPr>
            <p:cNvPr id="108" name="Straight Connector 107">
              <a:extLst>
                <a:ext uri="{FF2B5EF4-FFF2-40B4-BE49-F238E27FC236}">
                  <a16:creationId xmlns:a16="http://schemas.microsoft.com/office/drawing/2014/main" id="{E49C1CD4-14B1-167E-519E-F98ECE647073}"/>
                </a:ext>
              </a:extLst>
            </p:cNvPr>
            <p:cNvCxnSpPr/>
            <p:nvPr/>
          </p:nvCxnSpPr>
          <p:spPr>
            <a:xfrm>
              <a:off x="2195423" y="2978426"/>
              <a:ext cx="1609754" cy="0"/>
            </a:xfrm>
            <a:prstGeom prst="line">
              <a:avLst/>
            </a:prstGeom>
            <a:ln>
              <a:solidFill>
                <a:srgbClr val="BDD6CC"/>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BED26DD-D5FC-19D8-F41D-1D8FD19939EB}"/>
                </a:ext>
              </a:extLst>
            </p:cNvPr>
            <p:cNvCxnSpPr/>
            <p:nvPr/>
          </p:nvCxnSpPr>
          <p:spPr>
            <a:xfrm>
              <a:off x="2356368" y="3438064"/>
              <a:ext cx="1330375" cy="0"/>
            </a:xfrm>
            <a:prstGeom prst="line">
              <a:avLst/>
            </a:prstGeom>
            <a:ln>
              <a:solidFill>
                <a:srgbClr val="BDD6CC"/>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511692C-E6EC-458E-46E1-115BE52963EC}"/>
                </a:ext>
              </a:extLst>
            </p:cNvPr>
            <p:cNvCxnSpPr/>
            <p:nvPr/>
          </p:nvCxnSpPr>
          <p:spPr>
            <a:xfrm>
              <a:off x="2356368" y="3941594"/>
              <a:ext cx="1330375" cy="0"/>
            </a:xfrm>
            <a:prstGeom prst="line">
              <a:avLst/>
            </a:prstGeom>
            <a:ln>
              <a:solidFill>
                <a:srgbClr val="BDD6CC"/>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53B83E38-FDAA-DE5E-985D-18AF2CA69BCB}"/>
                </a:ext>
              </a:extLst>
            </p:cNvPr>
            <p:cNvSpPr txBox="1"/>
            <p:nvPr/>
          </p:nvSpPr>
          <p:spPr>
            <a:xfrm>
              <a:off x="2881706" y="2347200"/>
              <a:ext cx="969237" cy="584775"/>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ID" sz="1800" b="1" i="0" u="none" strike="noStrike" kern="1200" cap="none" spc="0" normalizeH="0" baseline="0" noProof="0">
                  <a:ln>
                    <a:noFill/>
                  </a:ln>
                  <a:solidFill>
                    <a:srgbClr val="076E43"/>
                  </a:solidFill>
                  <a:effectLst/>
                  <a:uLnTx/>
                  <a:uFillTx/>
                  <a:latin typeface="Arial Nova Cond" panose="020B0506020202020204" pitchFamily="34" charset="0"/>
                </a:rPr>
                <a:t>&gt; 45%</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ID" sz="1400" b="0" i="0" u="none" strike="noStrike" kern="1200" cap="none" spc="0" normalizeH="0" baseline="0" noProof="0">
                  <a:ln>
                    <a:noFill/>
                  </a:ln>
                  <a:solidFill>
                    <a:srgbClr val="076E43"/>
                  </a:solidFill>
                  <a:effectLst/>
                  <a:uLnTx/>
                  <a:uFillTx/>
                  <a:latin typeface="Arial Nova Cond" panose="020B0506020202020204" pitchFamily="34" charset="0"/>
                </a:rPr>
                <a:t>probability</a:t>
              </a:r>
            </a:p>
          </p:txBody>
        </p:sp>
        <p:sp>
          <p:nvSpPr>
            <p:cNvPr id="112" name="TextBox 111">
              <a:extLst>
                <a:ext uri="{FF2B5EF4-FFF2-40B4-BE49-F238E27FC236}">
                  <a16:creationId xmlns:a16="http://schemas.microsoft.com/office/drawing/2014/main" id="{3F6D6E57-631D-704D-F42A-F1EEB29C0533}"/>
                </a:ext>
              </a:extLst>
            </p:cNvPr>
            <p:cNvSpPr txBox="1"/>
            <p:nvPr/>
          </p:nvSpPr>
          <p:spPr>
            <a:xfrm>
              <a:off x="2371674" y="2978426"/>
              <a:ext cx="144880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Tanpa</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kesepakatan</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final,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konflik</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beku</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a:t>
              </a:r>
            </a:p>
          </p:txBody>
        </p:sp>
        <p:sp>
          <p:nvSpPr>
            <p:cNvPr id="113" name="TextBox 112">
              <a:extLst>
                <a:ext uri="{FF2B5EF4-FFF2-40B4-BE49-F238E27FC236}">
                  <a16:creationId xmlns:a16="http://schemas.microsoft.com/office/drawing/2014/main" id="{93ED1B0E-DAA6-40E1-D509-82FB0722F713}"/>
                </a:ext>
              </a:extLst>
            </p:cNvPr>
            <p:cNvSpPr txBox="1"/>
            <p:nvPr/>
          </p:nvSpPr>
          <p:spPr>
            <a:xfrm>
              <a:off x="2383623" y="3449701"/>
              <a:ext cx="144880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Nova Cond" panose="020B0506020202020204" pitchFamily="34" charset="0"/>
                </a:rPr>
                <a:t>R</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isiko</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bisa</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meledak</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kembali</a:t>
              </a:r>
              <a:endParaRPr kumimoji="0" lang="en-ID" sz="1000" b="0" i="0" u="none" strike="noStrike" kern="1200" cap="none" spc="0" normalizeH="0" baseline="0" noProof="0">
                <a:ln>
                  <a:noFill/>
                </a:ln>
                <a:solidFill>
                  <a:prstClr val="black"/>
                </a:solidFill>
                <a:effectLst/>
                <a:uLnTx/>
                <a:uFillTx/>
                <a:latin typeface="Arial Nova Cond" panose="020B0506020202020204" pitchFamily="34" charset="0"/>
              </a:endParaRPr>
            </a:p>
          </p:txBody>
        </p:sp>
        <p:sp>
          <p:nvSpPr>
            <p:cNvPr id="114" name="TextBox 113">
              <a:extLst>
                <a:ext uri="{FF2B5EF4-FFF2-40B4-BE49-F238E27FC236}">
                  <a16:creationId xmlns:a16="http://schemas.microsoft.com/office/drawing/2014/main" id="{A2BE25DE-C91B-39CD-FB44-C0D82FDB394F}"/>
                </a:ext>
              </a:extLst>
            </p:cNvPr>
            <p:cNvSpPr txBox="1"/>
            <p:nvPr/>
          </p:nvSpPr>
          <p:spPr>
            <a:xfrm>
              <a:off x="2394773" y="3957908"/>
              <a:ext cx="1448809"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Implikasi: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harga</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energi</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tetap</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tinggi</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risk premium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persisten</a:t>
              </a:r>
              <a:endParaRPr kumimoji="0" lang="en-ID" sz="1000" b="0" i="0" u="none" strike="noStrike" kern="1200" cap="none" spc="0" normalizeH="0" baseline="0" noProof="0">
                <a:ln>
                  <a:noFill/>
                </a:ln>
                <a:solidFill>
                  <a:prstClr val="black"/>
                </a:solidFill>
                <a:effectLst/>
                <a:uLnTx/>
                <a:uFillTx/>
                <a:latin typeface="Arial Nova Cond" panose="020B0506020202020204" pitchFamily="34" charset="0"/>
              </a:endParaRPr>
            </a:p>
          </p:txBody>
        </p:sp>
      </p:grpSp>
      <p:grpSp>
        <p:nvGrpSpPr>
          <p:cNvPr id="115" name="Group 114">
            <a:extLst>
              <a:ext uri="{FF2B5EF4-FFF2-40B4-BE49-F238E27FC236}">
                <a16:creationId xmlns:a16="http://schemas.microsoft.com/office/drawing/2014/main" id="{7E4E1097-74DA-9CFD-0CE9-1A6244316E67}"/>
              </a:ext>
            </a:extLst>
          </p:cNvPr>
          <p:cNvGrpSpPr/>
          <p:nvPr/>
        </p:nvGrpSpPr>
        <p:grpSpPr>
          <a:xfrm>
            <a:off x="10058773" y="2362277"/>
            <a:ext cx="1821072" cy="2988772"/>
            <a:chOff x="297353" y="1972205"/>
            <a:chExt cx="1655520" cy="2988772"/>
          </a:xfrm>
        </p:grpSpPr>
        <p:sp>
          <p:nvSpPr>
            <p:cNvPr id="116" name="Rectangle: Rounded Corners 115">
              <a:extLst>
                <a:ext uri="{FF2B5EF4-FFF2-40B4-BE49-F238E27FC236}">
                  <a16:creationId xmlns:a16="http://schemas.microsoft.com/office/drawing/2014/main" id="{5A473876-F861-2834-5A95-5148785BB554}"/>
                </a:ext>
              </a:extLst>
            </p:cNvPr>
            <p:cNvSpPr/>
            <p:nvPr/>
          </p:nvSpPr>
          <p:spPr>
            <a:xfrm>
              <a:off x="297353" y="1972205"/>
              <a:ext cx="1631009" cy="319345"/>
            </a:xfrm>
            <a:prstGeom prst="roundRect">
              <a:avLst>
                <a:gd name="adj" fmla="val 23438"/>
              </a:avLst>
            </a:prstGeom>
            <a:solidFill>
              <a:srgbClr val="B021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prstClr val="white"/>
                  </a:solidFill>
                  <a:effectLst/>
                  <a:uLnTx/>
                  <a:uFillTx/>
                  <a:latin typeface="Arial Nova Cond" panose="020B0506020202020204" pitchFamily="34" charset="0"/>
                </a:rPr>
                <a:t>Eskalasi</a:t>
              </a:r>
              <a:endParaRPr kumimoji="0" lang="en-ID" sz="1600" b="1" i="0" u="none" strike="noStrike" kern="1200" cap="none" spc="0" normalizeH="0" baseline="0" noProof="0">
                <a:ln>
                  <a:noFill/>
                </a:ln>
                <a:solidFill>
                  <a:prstClr val="white"/>
                </a:solidFill>
                <a:effectLst/>
                <a:uLnTx/>
                <a:uFillTx/>
                <a:latin typeface="Arial Nova Cond" panose="020B0506020202020204" pitchFamily="34" charset="0"/>
              </a:endParaRPr>
            </a:p>
          </p:txBody>
        </p:sp>
        <p:sp>
          <p:nvSpPr>
            <p:cNvPr id="117" name="Rectangle: Rounded Corners 116">
              <a:extLst>
                <a:ext uri="{FF2B5EF4-FFF2-40B4-BE49-F238E27FC236}">
                  <a16:creationId xmlns:a16="http://schemas.microsoft.com/office/drawing/2014/main" id="{B794C7C0-4996-A6C2-D54B-F57646C0D56B}"/>
                </a:ext>
              </a:extLst>
            </p:cNvPr>
            <p:cNvSpPr/>
            <p:nvPr/>
          </p:nvSpPr>
          <p:spPr>
            <a:xfrm>
              <a:off x="303353" y="4466278"/>
              <a:ext cx="1631009" cy="494699"/>
            </a:xfrm>
            <a:prstGeom prst="roundRect">
              <a:avLst>
                <a:gd name="adj" fmla="val 23438"/>
              </a:avLst>
            </a:prstGeom>
            <a:solidFill>
              <a:srgbClr val="B021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err="1">
                  <a:ln>
                    <a:noFill/>
                  </a:ln>
                  <a:solidFill>
                    <a:prstClr val="white"/>
                  </a:solidFill>
                  <a:effectLst/>
                  <a:uLnTx/>
                  <a:uFillTx/>
                  <a:latin typeface="Arial Nova Cond" panose="020B0506020202020204" pitchFamily="34" charset="0"/>
                </a:rPr>
                <a:t>Dampak</a:t>
              </a:r>
              <a:r>
                <a:rPr kumimoji="0" lang="en-US" sz="1000" b="1" i="0" u="none" strike="noStrike" kern="1200" cap="none" spc="0" normalizeH="0" baseline="0" noProof="0">
                  <a:ln>
                    <a:noFill/>
                  </a:ln>
                  <a:solidFill>
                    <a:prstClr val="white"/>
                  </a:solidFill>
                  <a:effectLst/>
                  <a:uLnTx/>
                  <a:uFillTx/>
                  <a:latin typeface="Arial Nova Cond" panose="020B0506020202020204" pitchFamily="34" charset="0"/>
                </a:rPr>
                <a:t> </a:t>
              </a:r>
              <a:r>
                <a:rPr kumimoji="0" lang="en-US" sz="1000" b="1" i="0" u="none" strike="noStrike" kern="1200" cap="none" spc="0" normalizeH="0" baseline="0" noProof="0" err="1">
                  <a:ln>
                    <a:noFill/>
                  </a:ln>
                  <a:solidFill>
                    <a:prstClr val="white"/>
                  </a:solidFill>
                  <a:effectLst/>
                  <a:uLnTx/>
                  <a:uFillTx/>
                  <a:latin typeface="Arial Nova Cond" panose="020B0506020202020204" pitchFamily="34" charset="0"/>
                </a:rPr>
                <a:t>ke</a:t>
              </a:r>
              <a:r>
                <a:rPr kumimoji="0" lang="en-US" sz="1000" b="1" i="0" u="none" strike="noStrike" kern="1200" cap="none" spc="0" normalizeH="0" baseline="0" noProof="0">
                  <a:ln>
                    <a:noFill/>
                  </a:ln>
                  <a:solidFill>
                    <a:prstClr val="white"/>
                  </a:solidFill>
                  <a:effectLst/>
                  <a:uLnTx/>
                  <a:uFillTx/>
                  <a:latin typeface="Arial Nova Cond" panose="020B0506020202020204" pitchFamily="34" charset="0"/>
                </a:rPr>
                <a:t> pasar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Nova Cond" panose="020B0506020202020204" pitchFamily="34" charset="0"/>
                </a:rPr>
                <a:t>Risk-off, flight to safety</a:t>
              </a:r>
              <a:endParaRPr kumimoji="0" lang="en-ID" sz="1000" b="1" i="0" u="none" strike="noStrike" kern="1200" cap="none" spc="0" normalizeH="0" baseline="0" noProof="0">
                <a:ln>
                  <a:noFill/>
                </a:ln>
                <a:solidFill>
                  <a:prstClr val="white"/>
                </a:solidFill>
                <a:effectLst/>
                <a:uLnTx/>
                <a:uFillTx/>
                <a:latin typeface="Arial Nova Cond" panose="020B0506020202020204" pitchFamily="34" charset="0"/>
              </a:endParaRPr>
            </a:p>
          </p:txBody>
        </p:sp>
        <p:sp>
          <p:nvSpPr>
            <p:cNvPr id="118" name="Rectangle 117">
              <a:extLst>
                <a:ext uri="{FF2B5EF4-FFF2-40B4-BE49-F238E27FC236}">
                  <a16:creationId xmlns:a16="http://schemas.microsoft.com/office/drawing/2014/main" id="{77F4827B-76F0-606A-E89A-33A28B5B663F}"/>
                </a:ext>
              </a:extLst>
            </p:cNvPr>
            <p:cNvSpPr/>
            <p:nvPr/>
          </p:nvSpPr>
          <p:spPr>
            <a:xfrm>
              <a:off x="297353" y="2288241"/>
              <a:ext cx="1637009" cy="2242040"/>
            </a:xfrm>
            <a:prstGeom prst="rect">
              <a:avLst/>
            </a:prstGeom>
            <a:solidFill>
              <a:srgbClr val="FEF3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Arial Nova Cond" panose="020B0506020202020204" pitchFamily="34" charset="0"/>
              </a:endParaRPr>
            </a:p>
          </p:txBody>
        </p:sp>
        <p:cxnSp>
          <p:nvCxnSpPr>
            <p:cNvPr id="119" name="Straight Connector 118">
              <a:extLst>
                <a:ext uri="{FF2B5EF4-FFF2-40B4-BE49-F238E27FC236}">
                  <a16:creationId xmlns:a16="http://schemas.microsoft.com/office/drawing/2014/main" id="{B622891E-1F98-FD7B-2901-540B5C83ED45}"/>
                </a:ext>
              </a:extLst>
            </p:cNvPr>
            <p:cNvCxnSpPr/>
            <p:nvPr/>
          </p:nvCxnSpPr>
          <p:spPr>
            <a:xfrm>
              <a:off x="297353" y="2978427"/>
              <a:ext cx="1609754" cy="0"/>
            </a:xfrm>
            <a:prstGeom prst="line">
              <a:avLst/>
            </a:prstGeom>
            <a:ln>
              <a:solidFill>
                <a:srgbClr val="BDD6CC"/>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0594299-58E1-DAA9-646B-EEDB59885577}"/>
                </a:ext>
              </a:extLst>
            </p:cNvPr>
            <p:cNvCxnSpPr/>
            <p:nvPr/>
          </p:nvCxnSpPr>
          <p:spPr>
            <a:xfrm>
              <a:off x="458298" y="3438065"/>
              <a:ext cx="1330375" cy="0"/>
            </a:xfrm>
            <a:prstGeom prst="line">
              <a:avLst/>
            </a:prstGeom>
            <a:ln>
              <a:solidFill>
                <a:srgbClr val="BDD6CC"/>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7D5032-23E6-6EA5-1F76-8FC58004731A}"/>
                </a:ext>
              </a:extLst>
            </p:cNvPr>
            <p:cNvCxnSpPr/>
            <p:nvPr/>
          </p:nvCxnSpPr>
          <p:spPr>
            <a:xfrm>
              <a:off x="458298" y="3941595"/>
              <a:ext cx="1330375" cy="0"/>
            </a:xfrm>
            <a:prstGeom prst="line">
              <a:avLst/>
            </a:prstGeom>
            <a:ln>
              <a:solidFill>
                <a:srgbClr val="BDD6CC"/>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82517F92-A462-75F0-5199-F40DA336CE1C}"/>
                </a:ext>
              </a:extLst>
            </p:cNvPr>
            <p:cNvSpPr txBox="1"/>
            <p:nvPr/>
          </p:nvSpPr>
          <p:spPr>
            <a:xfrm>
              <a:off x="1022999" y="2312911"/>
              <a:ext cx="929874" cy="584775"/>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ID" sz="1800" b="1" i="0" u="none" strike="noStrike" kern="1200" cap="none" spc="0" normalizeH="0" baseline="0" noProof="0">
                  <a:ln>
                    <a:noFill/>
                  </a:ln>
                  <a:solidFill>
                    <a:srgbClr val="076E43"/>
                  </a:solidFill>
                  <a:effectLst/>
                  <a:uLnTx/>
                  <a:uFillTx/>
                  <a:latin typeface="Arial Nova Cond" panose="020B0506020202020204" pitchFamily="34" charset="0"/>
                </a:rPr>
                <a:t>&lt; 25%</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ID" sz="1400" b="0" i="0" u="none" strike="noStrike" kern="1200" cap="none" spc="0" normalizeH="0" baseline="0" noProof="0">
                  <a:ln>
                    <a:noFill/>
                  </a:ln>
                  <a:solidFill>
                    <a:srgbClr val="076E43"/>
                  </a:solidFill>
                  <a:effectLst/>
                  <a:uLnTx/>
                  <a:uFillTx/>
                  <a:latin typeface="Arial Nova Cond" panose="020B0506020202020204" pitchFamily="34" charset="0"/>
                </a:rPr>
                <a:t>probability</a:t>
              </a:r>
            </a:p>
          </p:txBody>
        </p:sp>
        <p:sp>
          <p:nvSpPr>
            <p:cNvPr id="123" name="TextBox 122">
              <a:extLst>
                <a:ext uri="{FF2B5EF4-FFF2-40B4-BE49-F238E27FC236}">
                  <a16:creationId xmlns:a16="http://schemas.microsoft.com/office/drawing/2014/main" id="{DD86FE90-60DB-809D-7E39-5DB073EEF28D}"/>
                </a:ext>
              </a:extLst>
            </p:cNvPr>
            <p:cNvSpPr txBox="1"/>
            <p:nvPr/>
          </p:nvSpPr>
          <p:spPr>
            <a:xfrm>
              <a:off x="473604" y="2978427"/>
              <a:ext cx="144880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Negosiasi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gagal</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konflik</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meningkat</a:t>
              </a:r>
              <a:endParaRPr kumimoji="0" lang="en-ID" sz="1000" b="0" i="0" u="none" strike="noStrike" kern="1200" cap="none" spc="0" normalizeH="0" baseline="0" noProof="0">
                <a:ln>
                  <a:noFill/>
                </a:ln>
                <a:solidFill>
                  <a:prstClr val="black"/>
                </a:solidFill>
                <a:effectLst/>
                <a:uLnTx/>
                <a:uFillTx/>
                <a:latin typeface="Arial Nova Cond" panose="020B0506020202020204" pitchFamily="34" charset="0"/>
              </a:endParaRPr>
            </a:p>
          </p:txBody>
        </p:sp>
        <p:sp>
          <p:nvSpPr>
            <p:cNvPr id="124" name="TextBox 123">
              <a:extLst>
                <a:ext uri="{FF2B5EF4-FFF2-40B4-BE49-F238E27FC236}">
                  <a16:creationId xmlns:a16="http://schemas.microsoft.com/office/drawing/2014/main" id="{E3A489AE-BAC4-A623-7D80-E4D352E87504}"/>
                </a:ext>
              </a:extLst>
            </p:cNvPr>
            <p:cNvSpPr txBox="1"/>
            <p:nvPr/>
          </p:nvSpPr>
          <p:spPr>
            <a:xfrm>
              <a:off x="485553" y="3449702"/>
              <a:ext cx="144880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Risiko: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dampak</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regional/global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signifikan</a:t>
              </a:r>
              <a:endParaRPr kumimoji="0" lang="en-ID" sz="1000" b="0" i="0" u="none" strike="noStrike" kern="1200" cap="none" spc="0" normalizeH="0" baseline="0" noProof="0">
                <a:ln>
                  <a:noFill/>
                </a:ln>
                <a:solidFill>
                  <a:prstClr val="black"/>
                </a:solidFill>
                <a:effectLst/>
                <a:uLnTx/>
                <a:uFillTx/>
                <a:latin typeface="Arial Nova Cond" panose="020B0506020202020204" pitchFamily="34" charset="0"/>
              </a:endParaRPr>
            </a:p>
          </p:txBody>
        </p:sp>
        <p:sp>
          <p:nvSpPr>
            <p:cNvPr id="125" name="TextBox 124">
              <a:extLst>
                <a:ext uri="{FF2B5EF4-FFF2-40B4-BE49-F238E27FC236}">
                  <a16:creationId xmlns:a16="http://schemas.microsoft.com/office/drawing/2014/main" id="{119F2C7F-9961-F300-3137-9A9166A4A5CD}"/>
                </a:ext>
              </a:extLst>
            </p:cNvPr>
            <p:cNvSpPr txBox="1"/>
            <p:nvPr/>
          </p:nvSpPr>
          <p:spPr>
            <a:xfrm>
              <a:off x="496703" y="3957909"/>
              <a:ext cx="144880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Implikasi: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lonjakan</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harga</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ID" sz="1000" b="0" i="0" u="none" strike="noStrike" kern="1200" cap="none" spc="0" normalizeH="0" baseline="0" noProof="0" err="1">
                  <a:ln>
                    <a:noFill/>
                  </a:ln>
                  <a:solidFill>
                    <a:prstClr val="black"/>
                  </a:solidFill>
                  <a:effectLst/>
                  <a:uLnTx/>
                  <a:uFillTx/>
                  <a:latin typeface="Arial Nova Cond" panose="020B0506020202020204" pitchFamily="34" charset="0"/>
                </a:rPr>
                <a:t>energi</a:t>
              </a:r>
              <a:r>
                <a:rPr kumimoji="0" lang="en-ID" sz="1000" b="0" i="0" u="none" strike="noStrike" kern="1200" cap="none" spc="0" normalizeH="0" baseline="0" noProof="0">
                  <a:ln>
                    <a:noFill/>
                  </a:ln>
                  <a:solidFill>
                    <a:prstClr val="black"/>
                  </a:solidFill>
                  <a:effectLst/>
                  <a:uLnTx/>
                  <a:uFillTx/>
                  <a:latin typeface="Arial Nova Cond" panose="020B0506020202020204" pitchFamily="34" charset="0"/>
                </a:rPr>
                <a:t>, risk-off global</a:t>
              </a:r>
            </a:p>
          </p:txBody>
        </p:sp>
      </p:grpSp>
      <p:pic>
        <p:nvPicPr>
          <p:cNvPr id="126" name="Picture 125">
            <a:extLst>
              <a:ext uri="{FF2B5EF4-FFF2-40B4-BE49-F238E27FC236}">
                <a16:creationId xmlns:a16="http://schemas.microsoft.com/office/drawing/2014/main" id="{454A67ED-7618-3EE6-FA8D-DED3A2498C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304496" y="2758268"/>
            <a:ext cx="554747" cy="554747"/>
          </a:xfrm>
          <a:prstGeom prst="rect">
            <a:avLst/>
          </a:prstGeom>
        </p:spPr>
      </p:pic>
      <p:pic>
        <p:nvPicPr>
          <p:cNvPr id="127" name="Picture 126">
            <a:extLst>
              <a:ext uri="{FF2B5EF4-FFF2-40B4-BE49-F238E27FC236}">
                <a16:creationId xmlns:a16="http://schemas.microsoft.com/office/drawing/2014/main" id="{57BEA927-755A-D981-D4E8-8D6D45947BC5}"/>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8169197" y="2728704"/>
            <a:ext cx="696262" cy="696262"/>
          </a:xfrm>
          <a:prstGeom prst="rect">
            <a:avLst/>
          </a:prstGeom>
        </p:spPr>
      </p:pic>
      <p:pic>
        <p:nvPicPr>
          <p:cNvPr id="128" name="Picture 127">
            <a:extLst>
              <a:ext uri="{FF2B5EF4-FFF2-40B4-BE49-F238E27FC236}">
                <a16:creationId xmlns:a16="http://schemas.microsoft.com/office/drawing/2014/main" id="{5C7C2E3C-259C-8D74-7545-7AF880E586F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2281" y1="35646" x2="62281" y2="35646"/>
                        <a14:foregroundMark x1="23923" y1="63158" x2="23923" y2="63158"/>
                      </a14:backgroundRemoval>
                    </a14:imgEffect>
                  </a14:imgLayer>
                </a14:imgProps>
              </a:ext>
            </a:extLst>
          </a:blip>
          <a:stretch>
            <a:fillRect/>
          </a:stretch>
        </p:blipFill>
        <p:spPr>
          <a:xfrm>
            <a:off x="10238939" y="2764460"/>
            <a:ext cx="696262" cy="696262"/>
          </a:xfrm>
          <a:prstGeom prst="rect">
            <a:avLst/>
          </a:prstGeom>
        </p:spPr>
      </p:pic>
      <p:sp>
        <p:nvSpPr>
          <p:cNvPr id="129" name="TextBox 128">
            <a:extLst>
              <a:ext uri="{FF2B5EF4-FFF2-40B4-BE49-F238E27FC236}">
                <a16:creationId xmlns:a16="http://schemas.microsoft.com/office/drawing/2014/main" id="{04DD7AB6-47B1-A457-A25E-05CC31219FE8}"/>
              </a:ext>
            </a:extLst>
          </p:cNvPr>
          <p:cNvSpPr txBox="1"/>
          <p:nvPr/>
        </p:nvSpPr>
        <p:spPr>
          <a:xfrm>
            <a:off x="6186032" y="5458709"/>
            <a:ext cx="316357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0C0"/>
                </a:solidFill>
                <a:effectLst/>
                <a:uLnTx/>
                <a:uFillTx/>
                <a:latin typeface="Arial Nova Cond" panose="020B0506020202020204" pitchFamily="34" charset="0"/>
              </a:rPr>
              <a:t>Faktor </a:t>
            </a:r>
            <a:r>
              <a:rPr kumimoji="0" lang="en-US" sz="1000" b="1" i="0" u="none" strike="noStrike" kern="1200" cap="none" spc="0" normalizeH="0" baseline="0" noProof="0" err="1">
                <a:ln>
                  <a:noFill/>
                </a:ln>
                <a:solidFill>
                  <a:srgbClr val="0070C0"/>
                </a:solidFill>
                <a:effectLst/>
                <a:uLnTx/>
                <a:uFillTx/>
                <a:latin typeface="Arial Nova Cond" panose="020B0506020202020204" pitchFamily="34" charset="0"/>
              </a:rPr>
              <a:t>penentu</a:t>
            </a:r>
            <a:r>
              <a:rPr kumimoji="0" lang="en-US" sz="1000" b="1" i="0" u="none" strike="noStrike" kern="1200" cap="none" spc="0" normalizeH="0" baseline="0" noProof="0">
                <a:ln>
                  <a:noFill/>
                </a:ln>
                <a:solidFill>
                  <a:srgbClr val="0070C0"/>
                </a:solidFill>
                <a:effectLst/>
                <a:uLnTx/>
                <a:uFillTx/>
                <a:latin typeface="Arial Nova Cond" panose="020B0506020202020204" pitchFamily="34" charset="0"/>
              </a:rPr>
              <a:t> </a:t>
            </a:r>
            <a:r>
              <a:rPr kumimoji="0" lang="en-US" sz="1000" b="1" i="0" u="none" strike="noStrike" kern="1200" cap="none" spc="0" normalizeH="0" baseline="0" noProof="0" err="1">
                <a:ln>
                  <a:noFill/>
                </a:ln>
                <a:solidFill>
                  <a:srgbClr val="0070C0"/>
                </a:solidFill>
                <a:effectLst/>
                <a:uLnTx/>
                <a:uFillTx/>
                <a:latin typeface="Arial Nova Cond" panose="020B0506020202020204" pitchFamily="34" charset="0"/>
              </a:rPr>
              <a:t>utama</a:t>
            </a:r>
            <a:r>
              <a:rPr kumimoji="0" lang="en-US" sz="1000" b="1" i="0" u="none" strike="noStrike" kern="1200" cap="none" spc="0" normalizeH="0" baseline="0" noProof="0">
                <a:ln>
                  <a:noFill/>
                </a:ln>
                <a:solidFill>
                  <a:srgbClr val="0070C0"/>
                </a:solidFill>
                <a:effectLst/>
                <a:uLnTx/>
                <a:uFillTx/>
                <a:latin typeface="Arial Nova Cond" panose="020B0506020202020204" pitchFamily="34" charset="0"/>
              </a:rPr>
              <a:t>:</a:t>
            </a:r>
            <a:endParaRPr kumimoji="0" lang="en-ID" sz="1000" b="1" i="0" u="none" strike="noStrike" kern="1200" cap="none" spc="0" normalizeH="0" baseline="0" noProof="0">
              <a:ln>
                <a:noFill/>
              </a:ln>
              <a:solidFill>
                <a:srgbClr val="0070C0"/>
              </a:solidFill>
              <a:effectLst/>
              <a:uLnTx/>
              <a:uFillTx/>
              <a:latin typeface="Arial Nova Cond" panose="020B0506020202020204" pitchFamily="34" charset="0"/>
            </a:endParaRPr>
          </a:p>
        </p:txBody>
      </p:sp>
      <p:sp>
        <p:nvSpPr>
          <p:cNvPr id="130" name="TextBox 129">
            <a:extLst>
              <a:ext uri="{FF2B5EF4-FFF2-40B4-BE49-F238E27FC236}">
                <a16:creationId xmlns:a16="http://schemas.microsoft.com/office/drawing/2014/main" id="{FA64DF73-E7C0-4FBE-DA5F-552655F0B3BB}"/>
              </a:ext>
            </a:extLst>
          </p:cNvPr>
          <p:cNvSpPr txBox="1"/>
          <p:nvPr/>
        </p:nvSpPr>
        <p:spPr>
          <a:xfrm>
            <a:off x="6670329" y="5827071"/>
            <a:ext cx="138646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prstClr val="black"/>
                </a:solidFill>
                <a:effectLst/>
                <a:uLnTx/>
                <a:uFillTx/>
                <a:latin typeface="Arial Nova Cond" panose="020B0506020202020204" pitchFamily="34" charset="0"/>
              </a:rPr>
              <a:t>Dinamika</a:t>
            </a:r>
            <a:r>
              <a:rPr kumimoji="0" lang="en-US"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US" sz="1000" b="0" i="0" u="none" strike="noStrike" kern="1200" cap="none" spc="0" normalizeH="0" baseline="0" noProof="0" err="1">
                <a:ln>
                  <a:noFill/>
                </a:ln>
                <a:solidFill>
                  <a:prstClr val="black"/>
                </a:solidFill>
                <a:effectLst/>
                <a:uLnTx/>
                <a:uFillTx/>
                <a:latin typeface="Arial Nova Cond" panose="020B0506020202020204" pitchFamily="34" charset="0"/>
              </a:rPr>
              <a:t>politik</a:t>
            </a:r>
            <a:r>
              <a:rPr kumimoji="0" lang="en-US"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US" sz="1000" b="0" i="0" u="none" strike="noStrike" kern="1200" cap="none" spc="0" normalizeH="0" baseline="0" noProof="0" err="1">
                <a:ln>
                  <a:noFill/>
                </a:ln>
                <a:solidFill>
                  <a:prstClr val="black"/>
                </a:solidFill>
                <a:effectLst/>
                <a:uLnTx/>
                <a:uFillTx/>
                <a:latin typeface="Arial Nova Cond" panose="020B0506020202020204" pitchFamily="34" charset="0"/>
              </a:rPr>
              <a:t>domestik</a:t>
            </a:r>
            <a:r>
              <a:rPr kumimoji="0" lang="en-US" sz="1000" b="0" i="0" u="none" strike="noStrike" kern="1200" cap="none" spc="0" normalizeH="0" baseline="0" noProof="0">
                <a:ln>
                  <a:noFill/>
                </a:ln>
                <a:solidFill>
                  <a:prstClr val="black"/>
                </a:solidFill>
                <a:effectLst/>
                <a:uLnTx/>
                <a:uFillTx/>
                <a:latin typeface="Arial Nova Cond" panose="020B0506020202020204" pitchFamily="34" charset="0"/>
              </a:rPr>
              <a:t> AS dan Iran</a:t>
            </a:r>
            <a:endParaRPr kumimoji="0" lang="en-ID" sz="1000" b="0" i="0" u="none" strike="noStrike" kern="1200" cap="none" spc="0" normalizeH="0" baseline="0" noProof="0">
              <a:ln>
                <a:noFill/>
              </a:ln>
              <a:solidFill>
                <a:prstClr val="black"/>
              </a:solidFill>
              <a:effectLst/>
              <a:uLnTx/>
              <a:uFillTx/>
              <a:latin typeface="Arial Nova Cond" panose="020B0506020202020204" pitchFamily="34" charset="0"/>
            </a:endParaRPr>
          </a:p>
        </p:txBody>
      </p:sp>
      <p:sp>
        <p:nvSpPr>
          <p:cNvPr id="131" name="TextBox 130">
            <a:extLst>
              <a:ext uri="{FF2B5EF4-FFF2-40B4-BE49-F238E27FC236}">
                <a16:creationId xmlns:a16="http://schemas.microsoft.com/office/drawing/2014/main" id="{A3BD1DF6-0A3A-2DFF-97DA-DAEEF76BD84D}"/>
              </a:ext>
            </a:extLst>
          </p:cNvPr>
          <p:cNvSpPr txBox="1"/>
          <p:nvPr/>
        </p:nvSpPr>
        <p:spPr>
          <a:xfrm>
            <a:off x="8456062" y="5828831"/>
            <a:ext cx="170355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Nova Cond" panose="020B0506020202020204" pitchFamily="34" charset="0"/>
              </a:rPr>
              <a:t>Harga </a:t>
            </a:r>
            <a:r>
              <a:rPr kumimoji="0" lang="en-US" sz="1000" b="0" i="0" u="none" strike="noStrike" kern="1200" cap="none" spc="0" normalizeH="0" baseline="0" noProof="0" err="1">
                <a:ln>
                  <a:noFill/>
                </a:ln>
                <a:solidFill>
                  <a:prstClr val="black"/>
                </a:solidFill>
                <a:effectLst/>
                <a:uLnTx/>
                <a:uFillTx/>
                <a:latin typeface="Arial Nova Cond" panose="020B0506020202020204" pitchFamily="34" charset="0"/>
              </a:rPr>
              <a:t>minyak</a:t>
            </a:r>
            <a:r>
              <a:rPr kumimoji="0" lang="en-US" sz="1000" b="0" i="0" u="none" strike="noStrike" kern="1200" cap="none" spc="0" normalizeH="0" baseline="0" noProof="0">
                <a:ln>
                  <a:noFill/>
                </a:ln>
                <a:solidFill>
                  <a:prstClr val="black"/>
                </a:solidFill>
                <a:effectLst/>
                <a:uLnTx/>
                <a:uFillTx/>
                <a:latin typeface="Arial Nova Cond" panose="020B0506020202020204" pitchFamily="34" charset="0"/>
              </a:rPr>
              <a:t> dan </a:t>
            </a:r>
            <a:r>
              <a:rPr kumimoji="0" lang="en-US" sz="1000" b="0" i="0" u="none" strike="noStrike" kern="1200" cap="none" spc="0" normalizeH="0" baseline="0" noProof="0" err="1">
                <a:ln>
                  <a:noFill/>
                </a:ln>
                <a:solidFill>
                  <a:prstClr val="black"/>
                </a:solidFill>
                <a:effectLst/>
                <a:uLnTx/>
                <a:uFillTx/>
                <a:latin typeface="Arial Nova Cond" panose="020B0506020202020204" pitchFamily="34" charset="0"/>
              </a:rPr>
              <a:t>pasokan</a:t>
            </a:r>
            <a:r>
              <a:rPr kumimoji="0" lang="en-US" sz="1000" b="0" i="0" u="none" strike="noStrike" kern="1200" cap="none" spc="0" normalizeH="0" baseline="0" noProof="0">
                <a:ln>
                  <a:noFill/>
                </a:ln>
                <a:solidFill>
                  <a:prstClr val="black"/>
                </a:solidFill>
                <a:effectLst/>
                <a:uLnTx/>
                <a:uFillTx/>
                <a:latin typeface="Arial Nova Cond" panose="020B0506020202020204" pitchFamily="34" charset="0"/>
              </a:rPr>
              <a:t> </a:t>
            </a:r>
            <a:r>
              <a:rPr kumimoji="0" lang="en-US" sz="1000" b="0" i="0" u="none" strike="noStrike" kern="1200" cap="none" spc="0" normalizeH="0" baseline="0" noProof="0" err="1">
                <a:ln>
                  <a:noFill/>
                </a:ln>
                <a:solidFill>
                  <a:prstClr val="black"/>
                </a:solidFill>
                <a:effectLst/>
                <a:uLnTx/>
                <a:uFillTx/>
                <a:latin typeface="Arial Nova Cond" panose="020B0506020202020204" pitchFamily="34" charset="0"/>
              </a:rPr>
              <a:t>energi</a:t>
            </a:r>
            <a:r>
              <a:rPr kumimoji="0" lang="en-US" sz="1000" b="0" i="0" u="none" strike="noStrike" kern="1200" cap="none" spc="0" normalizeH="0" baseline="0" noProof="0">
                <a:ln>
                  <a:noFill/>
                </a:ln>
                <a:solidFill>
                  <a:prstClr val="black"/>
                </a:solidFill>
                <a:effectLst/>
                <a:uLnTx/>
                <a:uFillTx/>
                <a:latin typeface="Arial Nova Cond" panose="020B0506020202020204" pitchFamily="34" charset="0"/>
              </a:rPr>
              <a:t> global</a:t>
            </a:r>
          </a:p>
        </p:txBody>
      </p:sp>
      <p:sp>
        <p:nvSpPr>
          <p:cNvPr id="132" name="TextBox 131">
            <a:extLst>
              <a:ext uri="{FF2B5EF4-FFF2-40B4-BE49-F238E27FC236}">
                <a16:creationId xmlns:a16="http://schemas.microsoft.com/office/drawing/2014/main" id="{C29671E7-FB4D-191C-87FC-EBC5E5B28DA7}"/>
              </a:ext>
            </a:extLst>
          </p:cNvPr>
          <p:cNvSpPr txBox="1"/>
          <p:nvPr/>
        </p:nvSpPr>
        <p:spPr>
          <a:xfrm>
            <a:off x="10428996" y="5859811"/>
            <a:ext cx="187883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prstClr val="black"/>
                </a:solidFill>
                <a:effectLst/>
                <a:uLnTx/>
                <a:uFillTx/>
                <a:latin typeface="Arial Nova Cond" panose="020B0506020202020204" pitchFamily="34" charset="0"/>
              </a:rPr>
              <a:t>Respon</a:t>
            </a:r>
            <a:r>
              <a:rPr kumimoji="0" lang="en-US" sz="1000" b="0" i="0" u="none" strike="noStrike" kern="1200" cap="none" spc="0" normalizeH="0" baseline="0" noProof="0">
                <a:ln>
                  <a:noFill/>
                </a:ln>
                <a:solidFill>
                  <a:prstClr val="black"/>
                </a:solidFill>
                <a:effectLst/>
                <a:uLnTx/>
                <a:uFillTx/>
                <a:latin typeface="Arial Nova Cond" panose="020B0506020202020204" pitchFamily="34" charset="0"/>
              </a:rPr>
              <a:t> negara Kawasan dan actor global</a:t>
            </a:r>
            <a:endParaRPr kumimoji="0" lang="en-ID" sz="1000" b="0" i="0" u="none" strike="noStrike" kern="1200" cap="none" spc="0" normalizeH="0" baseline="0" noProof="0">
              <a:ln>
                <a:noFill/>
              </a:ln>
              <a:solidFill>
                <a:prstClr val="black"/>
              </a:solidFill>
              <a:effectLst/>
              <a:uLnTx/>
              <a:uFillTx/>
              <a:latin typeface="Arial Nova Cond" panose="020B0506020202020204" pitchFamily="34" charset="0"/>
            </a:endParaRPr>
          </a:p>
        </p:txBody>
      </p:sp>
      <p:pic>
        <p:nvPicPr>
          <p:cNvPr id="133" name="Picture 132">
            <a:extLst>
              <a:ext uri="{FF2B5EF4-FFF2-40B4-BE49-F238E27FC236}">
                <a16:creationId xmlns:a16="http://schemas.microsoft.com/office/drawing/2014/main" id="{A7323200-DF02-0852-C747-3B025C7737CE}"/>
              </a:ext>
            </a:extLst>
          </p:cNvPr>
          <p:cNvPicPr>
            <a:picLocks noChangeAspect="1"/>
          </p:cNvPicPr>
          <p:nvPr/>
        </p:nvPicPr>
        <p:blipFill>
          <a:blip r:embed="rId8"/>
          <a:stretch>
            <a:fillRect/>
          </a:stretch>
        </p:blipFill>
        <p:spPr>
          <a:xfrm>
            <a:off x="8072467" y="5875513"/>
            <a:ext cx="345643" cy="345643"/>
          </a:xfrm>
          <a:prstGeom prst="rect">
            <a:avLst/>
          </a:prstGeom>
        </p:spPr>
      </p:pic>
      <p:pic>
        <p:nvPicPr>
          <p:cNvPr id="134" name="Picture 133">
            <a:extLst>
              <a:ext uri="{FF2B5EF4-FFF2-40B4-BE49-F238E27FC236}">
                <a16:creationId xmlns:a16="http://schemas.microsoft.com/office/drawing/2014/main" id="{6F1AE39E-E2F5-FF10-BB59-8D39AC24D6C6}"/>
              </a:ext>
            </a:extLst>
          </p:cNvPr>
          <p:cNvPicPr>
            <a:picLocks noChangeAspect="1"/>
          </p:cNvPicPr>
          <p:nvPr/>
        </p:nvPicPr>
        <p:blipFill>
          <a:blip r:embed="rId9"/>
          <a:stretch>
            <a:fillRect/>
          </a:stretch>
        </p:blipFill>
        <p:spPr>
          <a:xfrm>
            <a:off x="10096706" y="5877447"/>
            <a:ext cx="338174" cy="338174"/>
          </a:xfrm>
          <a:prstGeom prst="rect">
            <a:avLst/>
          </a:prstGeom>
        </p:spPr>
      </p:pic>
      <p:pic>
        <p:nvPicPr>
          <p:cNvPr id="135" name="Picture 134">
            <a:extLst>
              <a:ext uri="{FF2B5EF4-FFF2-40B4-BE49-F238E27FC236}">
                <a16:creationId xmlns:a16="http://schemas.microsoft.com/office/drawing/2014/main" id="{44CA4542-6E95-4F8C-9DB1-5CDF2714A56E}"/>
              </a:ext>
            </a:extLst>
          </p:cNvPr>
          <p:cNvPicPr>
            <a:picLocks noChangeAspect="1"/>
          </p:cNvPicPr>
          <p:nvPr/>
        </p:nvPicPr>
        <p:blipFill>
          <a:blip r:embed="rId10"/>
          <a:stretch>
            <a:fillRect/>
          </a:stretch>
        </p:blipFill>
        <p:spPr>
          <a:xfrm>
            <a:off x="6294353" y="5846904"/>
            <a:ext cx="366288" cy="366288"/>
          </a:xfrm>
          <a:prstGeom prst="rect">
            <a:avLst/>
          </a:prstGeom>
        </p:spPr>
      </p:pic>
      <p:sp>
        <p:nvSpPr>
          <p:cNvPr id="136" name="TextBox 135">
            <a:extLst>
              <a:ext uri="{FF2B5EF4-FFF2-40B4-BE49-F238E27FC236}">
                <a16:creationId xmlns:a16="http://schemas.microsoft.com/office/drawing/2014/main" id="{685D5FD8-8236-2986-5922-30AE1A9B79D1}"/>
              </a:ext>
            </a:extLst>
          </p:cNvPr>
          <p:cNvSpPr txBox="1"/>
          <p:nvPr/>
        </p:nvSpPr>
        <p:spPr>
          <a:xfrm>
            <a:off x="333474" y="724109"/>
            <a:ext cx="5788785" cy="424732"/>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400" i="1" spc="-10" baseline="0">
                <a:solidFill>
                  <a:srgbClr val="FF0000"/>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ID" sz="1200" b="1" i="0" err="1">
                <a:solidFill>
                  <a:srgbClr val="69799C"/>
                </a:solidFill>
              </a:rPr>
              <a:t>Gangguan</a:t>
            </a:r>
            <a:r>
              <a:rPr lang="en-ID" sz="1200" b="1" i="0">
                <a:solidFill>
                  <a:srgbClr val="69799C"/>
                </a:solidFill>
              </a:rPr>
              <a:t> di Selat Hormuz</a:t>
            </a:r>
            <a:r>
              <a:rPr lang="en-ID" sz="1200" i="0">
                <a:solidFill>
                  <a:srgbClr val="69799C"/>
                </a:solidFill>
              </a:rPr>
              <a:t> </a:t>
            </a:r>
            <a:r>
              <a:rPr lang="en-ID" sz="1200" i="0" err="1">
                <a:solidFill>
                  <a:srgbClr val="69799C"/>
                </a:solidFill>
              </a:rPr>
              <a:t>sebagai</a:t>
            </a:r>
            <a:r>
              <a:rPr lang="en-ID" sz="1200" i="0">
                <a:solidFill>
                  <a:srgbClr val="69799C"/>
                </a:solidFill>
              </a:rPr>
              <a:t> </a:t>
            </a:r>
            <a:r>
              <a:rPr lang="en-ID" sz="1200" i="0" err="1">
                <a:solidFill>
                  <a:srgbClr val="69799C"/>
                </a:solidFill>
              </a:rPr>
              <a:t>jalur</a:t>
            </a:r>
            <a:r>
              <a:rPr lang="en-ID" sz="1200" i="0">
                <a:solidFill>
                  <a:srgbClr val="69799C"/>
                </a:solidFill>
              </a:rPr>
              <a:t> </a:t>
            </a:r>
            <a:r>
              <a:rPr lang="en-ID" sz="1200" i="0" err="1">
                <a:solidFill>
                  <a:srgbClr val="69799C"/>
                </a:solidFill>
              </a:rPr>
              <a:t>utama</a:t>
            </a:r>
            <a:r>
              <a:rPr lang="en-ID" sz="1200" i="0">
                <a:solidFill>
                  <a:srgbClr val="69799C"/>
                </a:solidFill>
              </a:rPr>
              <a:t> </a:t>
            </a:r>
            <a:r>
              <a:rPr lang="en-ID" sz="1200" i="0" err="1">
                <a:solidFill>
                  <a:srgbClr val="69799C"/>
                </a:solidFill>
              </a:rPr>
              <a:t>perdagangan</a:t>
            </a:r>
            <a:r>
              <a:rPr lang="en-ID" sz="1200" i="0">
                <a:solidFill>
                  <a:srgbClr val="69799C"/>
                </a:solidFill>
              </a:rPr>
              <a:t> </a:t>
            </a:r>
            <a:r>
              <a:rPr lang="en-ID" sz="1200" i="0" err="1">
                <a:solidFill>
                  <a:srgbClr val="69799C"/>
                </a:solidFill>
              </a:rPr>
              <a:t>energi</a:t>
            </a:r>
            <a:r>
              <a:rPr lang="en-ID" sz="1200" i="0">
                <a:solidFill>
                  <a:srgbClr val="69799C"/>
                </a:solidFill>
              </a:rPr>
              <a:t> dunia </a:t>
            </a:r>
            <a:r>
              <a:rPr lang="en-ID" sz="1200" i="0" err="1">
                <a:solidFill>
                  <a:srgbClr val="69799C"/>
                </a:solidFill>
              </a:rPr>
              <a:t>berpotensi</a:t>
            </a:r>
            <a:r>
              <a:rPr lang="en-ID" sz="1200" i="0">
                <a:solidFill>
                  <a:srgbClr val="69799C"/>
                </a:solidFill>
              </a:rPr>
              <a:t> </a:t>
            </a:r>
            <a:r>
              <a:rPr lang="en-ID" sz="1200" i="0" err="1">
                <a:solidFill>
                  <a:srgbClr val="69799C"/>
                </a:solidFill>
              </a:rPr>
              <a:t>memicu</a:t>
            </a:r>
            <a:r>
              <a:rPr lang="en-ID" sz="1200" i="0">
                <a:solidFill>
                  <a:srgbClr val="69799C"/>
                </a:solidFill>
              </a:rPr>
              <a:t> </a:t>
            </a:r>
            <a:r>
              <a:rPr lang="en-ID" sz="1200" i="0" err="1">
                <a:solidFill>
                  <a:srgbClr val="69799C"/>
                </a:solidFill>
              </a:rPr>
              <a:t>volatilitas</a:t>
            </a:r>
            <a:r>
              <a:rPr lang="en-ID" sz="1200" i="0">
                <a:solidFill>
                  <a:srgbClr val="69799C"/>
                </a:solidFill>
              </a:rPr>
              <a:t> </a:t>
            </a:r>
            <a:r>
              <a:rPr lang="en-ID" sz="1200" i="0" err="1">
                <a:solidFill>
                  <a:srgbClr val="69799C"/>
                </a:solidFill>
              </a:rPr>
              <a:t>harga</a:t>
            </a:r>
            <a:r>
              <a:rPr lang="en-ID" sz="1200" i="0">
                <a:solidFill>
                  <a:srgbClr val="69799C"/>
                </a:solidFill>
              </a:rPr>
              <a:t> </a:t>
            </a:r>
            <a:r>
              <a:rPr lang="en-ID" sz="1200" i="0" err="1">
                <a:solidFill>
                  <a:srgbClr val="69799C"/>
                </a:solidFill>
              </a:rPr>
              <a:t>minyak</a:t>
            </a:r>
            <a:r>
              <a:rPr lang="en-ID" sz="1200" i="0">
                <a:solidFill>
                  <a:srgbClr val="69799C"/>
                </a:solidFill>
              </a:rPr>
              <a:t> dan gas.</a:t>
            </a:r>
            <a:endParaRPr lang="en-US" sz="1300" i="0">
              <a:solidFill>
                <a:srgbClr val="69799C"/>
              </a:solidFill>
            </a:endParaRPr>
          </a:p>
        </p:txBody>
      </p:sp>
      <p:pic>
        <p:nvPicPr>
          <p:cNvPr id="137" name="Picture 136">
            <a:extLst>
              <a:ext uri="{FF2B5EF4-FFF2-40B4-BE49-F238E27FC236}">
                <a16:creationId xmlns:a16="http://schemas.microsoft.com/office/drawing/2014/main" id="{8A5F5BCB-6DAF-FFF1-83F0-5DD61759FC3C}"/>
              </a:ext>
            </a:extLst>
          </p:cNvPr>
          <p:cNvPicPr>
            <a:picLocks noChangeAspect="1"/>
          </p:cNvPicPr>
          <p:nvPr/>
        </p:nvPicPr>
        <p:blipFill>
          <a:blip r:embed="rId11"/>
          <a:stretch>
            <a:fillRect/>
          </a:stretch>
        </p:blipFill>
        <p:spPr>
          <a:xfrm>
            <a:off x="148512" y="1965289"/>
            <a:ext cx="5550186" cy="3111483"/>
          </a:xfrm>
          <a:prstGeom prst="rect">
            <a:avLst/>
          </a:prstGeom>
        </p:spPr>
      </p:pic>
      <p:sp>
        <p:nvSpPr>
          <p:cNvPr id="138" name="TextBox 137">
            <a:extLst>
              <a:ext uri="{FF2B5EF4-FFF2-40B4-BE49-F238E27FC236}">
                <a16:creationId xmlns:a16="http://schemas.microsoft.com/office/drawing/2014/main" id="{81051787-608C-DC88-C660-6D38B0F54D54}"/>
              </a:ext>
            </a:extLst>
          </p:cNvPr>
          <p:cNvSpPr txBox="1"/>
          <p:nvPr/>
        </p:nvSpPr>
        <p:spPr>
          <a:xfrm>
            <a:off x="191795" y="1478951"/>
            <a:ext cx="5506904" cy="2923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70C0"/>
                </a:solidFill>
                <a:effectLst/>
                <a:uLnTx/>
                <a:uFillTx/>
                <a:latin typeface="Arial Nova Cond" panose="020B0506020202020204" pitchFamily="34" charset="0"/>
                <a:ea typeface="+mn-ea"/>
                <a:cs typeface="+mn-cs"/>
              </a:rPr>
              <a:t>Selat Hormuz </a:t>
            </a:r>
            <a:r>
              <a:rPr kumimoji="0" lang="en-US" sz="1300" b="1" i="0" u="none" strike="noStrike" kern="1200" cap="none" spc="0" normalizeH="0" baseline="0" noProof="0" err="1">
                <a:ln>
                  <a:noFill/>
                </a:ln>
                <a:solidFill>
                  <a:srgbClr val="0070C0"/>
                </a:solidFill>
                <a:effectLst/>
                <a:uLnTx/>
                <a:uFillTx/>
                <a:latin typeface="Arial Nova Cond" panose="020B0506020202020204" pitchFamily="34" charset="0"/>
                <a:ea typeface="+mn-ea"/>
                <a:cs typeface="+mn-cs"/>
              </a:rPr>
              <a:t>menjadi</a:t>
            </a:r>
            <a:r>
              <a:rPr kumimoji="0" lang="en-US" sz="1300" b="1" i="0" u="none" strike="noStrike" kern="1200" cap="none" spc="0" normalizeH="0" baseline="0" noProof="0">
                <a:ln>
                  <a:noFill/>
                </a:ln>
                <a:solidFill>
                  <a:srgbClr val="0070C0"/>
                </a:solidFill>
                <a:effectLst/>
                <a:uLnTx/>
                <a:uFillTx/>
                <a:latin typeface="Arial Nova Cond" panose="020B0506020202020204" pitchFamily="34" charset="0"/>
                <a:ea typeface="+mn-ea"/>
                <a:cs typeface="+mn-cs"/>
              </a:rPr>
              <a:t> </a:t>
            </a:r>
            <a:r>
              <a:rPr kumimoji="0" lang="en-US" sz="1300" b="1" i="0" u="none" strike="noStrike" kern="1200" cap="none" spc="0" normalizeH="0" baseline="0" noProof="0" err="1">
                <a:ln>
                  <a:noFill/>
                </a:ln>
                <a:solidFill>
                  <a:srgbClr val="0070C0"/>
                </a:solidFill>
                <a:effectLst/>
                <a:uLnTx/>
                <a:uFillTx/>
                <a:latin typeface="Arial Nova Cond" panose="020B0506020202020204" pitchFamily="34" charset="0"/>
                <a:ea typeface="+mn-ea"/>
                <a:cs typeface="+mn-cs"/>
              </a:rPr>
              <a:t>jalur</a:t>
            </a:r>
            <a:r>
              <a:rPr kumimoji="0" lang="en-US" sz="1300" b="1" i="0" u="none" strike="noStrike" kern="1200" cap="none" spc="0" normalizeH="0" baseline="0" noProof="0">
                <a:ln>
                  <a:noFill/>
                </a:ln>
                <a:solidFill>
                  <a:srgbClr val="0070C0"/>
                </a:solidFill>
                <a:effectLst/>
                <a:uLnTx/>
                <a:uFillTx/>
                <a:latin typeface="Arial Nova Cond" panose="020B0506020202020204" pitchFamily="34" charset="0"/>
                <a:ea typeface="+mn-ea"/>
                <a:cs typeface="+mn-cs"/>
              </a:rPr>
              <a:t> </a:t>
            </a:r>
            <a:r>
              <a:rPr kumimoji="0" lang="en-US" sz="1300" b="1" i="0" u="none" strike="noStrike" kern="1200" cap="none" spc="0" normalizeH="0" baseline="0" noProof="0" err="1">
                <a:ln>
                  <a:noFill/>
                </a:ln>
                <a:solidFill>
                  <a:srgbClr val="0070C0"/>
                </a:solidFill>
                <a:effectLst/>
                <a:uLnTx/>
                <a:uFillTx/>
                <a:latin typeface="Arial Nova Cond" panose="020B0506020202020204" pitchFamily="34" charset="0"/>
                <a:ea typeface="+mn-ea"/>
                <a:cs typeface="+mn-cs"/>
              </a:rPr>
              <a:t>penting</a:t>
            </a:r>
            <a:r>
              <a:rPr kumimoji="0" lang="en-US" sz="1300" b="1" i="0" u="none" strike="noStrike" kern="1200" cap="none" spc="0" normalizeH="0" baseline="0" noProof="0">
                <a:ln>
                  <a:noFill/>
                </a:ln>
                <a:solidFill>
                  <a:srgbClr val="0070C0"/>
                </a:solidFill>
                <a:effectLst/>
                <a:uLnTx/>
                <a:uFillTx/>
                <a:latin typeface="Arial Nova Cond" panose="020B0506020202020204" pitchFamily="34" charset="0"/>
                <a:ea typeface="+mn-ea"/>
                <a:cs typeface="+mn-cs"/>
              </a:rPr>
              <a:t> perdagangan </a:t>
            </a:r>
            <a:r>
              <a:rPr kumimoji="0" lang="en-US" sz="1300" b="1" i="0" u="none" strike="noStrike" kern="1200" cap="none" spc="0" normalizeH="0" baseline="0" noProof="0" err="1">
                <a:ln>
                  <a:noFill/>
                </a:ln>
                <a:solidFill>
                  <a:srgbClr val="0070C0"/>
                </a:solidFill>
                <a:effectLst/>
                <a:uLnTx/>
                <a:uFillTx/>
                <a:latin typeface="Arial Nova Cond" panose="020B0506020202020204" pitchFamily="34" charset="0"/>
                <a:ea typeface="+mn-ea"/>
                <a:cs typeface="+mn-cs"/>
              </a:rPr>
              <a:t>minyak</a:t>
            </a:r>
            <a:r>
              <a:rPr kumimoji="0" lang="en-US" sz="1300" b="1" i="0" u="none" strike="noStrike" kern="1200" cap="none" spc="0" normalizeH="0" baseline="0" noProof="0">
                <a:ln>
                  <a:noFill/>
                </a:ln>
                <a:solidFill>
                  <a:srgbClr val="0070C0"/>
                </a:solidFill>
                <a:effectLst/>
                <a:uLnTx/>
                <a:uFillTx/>
                <a:latin typeface="Arial Nova Cond" panose="020B0506020202020204" pitchFamily="34" charset="0"/>
                <a:ea typeface="+mn-ea"/>
                <a:cs typeface="+mn-cs"/>
              </a:rPr>
              <a:t> dunia</a:t>
            </a:r>
            <a:endParaRPr kumimoji="0" lang="en-US" sz="1300" b="0" i="0" u="none" strike="noStrike" kern="1200" cap="none" spc="0" normalizeH="0" baseline="0" noProof="0">
              <a:ln>
                <a:noFill/>
              </a:ln>
              <a:solidFill>
                <a:srgbClr val="000000"/>
              </a:solidFill>
              <a:effectLst/>
              <a:uLnTx/>
              <a:uFillTx/>
              <a:latin typeface="Calibri Light"/>
              <a:ea typeface="+mn-ea"/>
              <a:cs typeface="+mn-cs"/>
            </a:endParaRPr>
          </a:p>
        </p:txBody>
      </p:sp>
      <p:sp>
        <p:nvSpPr>
          <p:cNvPr id="139" name="TextBox 138">
            <a:extLst>
              <a:ext uri="{FF2B5EF4-FFF2-40B4-BE49-F238E27FC236}">
                <a16:creationId xmlns:a16="http://schemas.microsoft.com/office/drawing/2014/main" id="{8326D96C-BD5B-356D-ADB1-A2DED3F0BAD9}"/>
              </a:ext>
            </a:extLst>
          </p:cNvPr>
          <p:cNvSpPr txBox="1"/>
          <p:nvPr/>
        </p:nvSpPr>
        <p:spPr>
          <a:xfrm>
            <a:off x="1944634" y="4901200"/>
            <a:ext cx="1957941" cy="1292662"/>
          </a:xfrm>
          <a:prstGeom prst="rect">
            <a:avLst/>
          </a:prstGeom>
          <a:noFill/>
        </p:spPr>
        <p:txBody>
          <a:bodyPr wrap="square">
            <a:spAutoFit/>
          </a:bodyPr>
          <a:lstStyle/>
          <a:p>
            <a:pPr algn="ctr"/>
            <a:r>
              <a:rPr lang="en-US" sz="1300">
                <a:solidFill>
                  <a:srgbClr val="0070C0"/>
                </a:solidFill>
                <a:latin typeface="Arial Nova Cond" panose="020B0506020202020204" pitchFamily="34" charset="0"/>
              </a:rPr>
              <a:t>Exports of crude oil, including condensates, through the Strait of Hormuz in 2025 by origin and destination (million barrels per day)</a:t>
            </a:r>
            <a:endParaRPr lang="en-ID" sz="1300">
              <a:solidFill>
                <a:srgbClr val="0070C0"/>
              </a:solidFill>
              <a:latin typeface="Arial Nova Cond" panose="020B0506020202020204" pitchFamily="34" charset="0"/>
            </a:endParaRPr>
          </a:p>
        </p:txBody>
      </p:sp>
    </p:spTree>
    <p:extLst>
      <p:ext uri="{BB962C8B-B14F-4D97-AF65-F5344CB8AC3E}">
        <p14:creationId xmlns:p14="http://schemas.microsoft.com/office/powerpoint/2010/main" val="223087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D34EF-EE55-114F-F03A-878FA7F31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D8229-FDC8-872A-4FA4-CE15504725C9}"/>
              </a:ext>
            </a:extLst>
          </p:cNvPr>
          <p:cNvSpPr>
            <a:spLocks noGrp="1"/>
          </p:cNvSpPr>
          <p:nvPr>
            <p:ph type="title"/>
          </p:nvPr>
        </p:nvSpPr>
        <p:spPr>
          <a:xfrm>
            <a:off x="1822145" y="-138265"/>
            <a:ext cx="10301274" cy="867930"/>
          </a:xfrm>
        </p:spPr>
        <p:txBody>
          <a:bodyPr vert="horz" lIns="91440" tIns="45720" rIns="91440" bIns="45720" rtlCol="0" anchor="ctr">
            <a:noAutofit/>
          </a:bodyPr>
          <a:lstStyle/>
          <a:p>
            <a:pPr algn="l"/>
            <a:r>
              <a:rPr lang="en-US" sz="1900" b="1" dirty="0">
                <a:latin typeface="Arial Nova Cond" panose="020B0506020202020204" pitchFamily="34" charset="0"/>
              </a:rPr>
              <a:t>EKONOMI INDONESIA MENUNJUKKAN RESILIENSI DI TENGAH TINGGINYA TEKANAN GLOBAL</a:t>
            </a:r>
            <a:endParaRPr lang="id-ID" sz="1900" b="1" dirty="0">
              <a:latin typeface="Arial Nova Cond" panose="020B0506020202020204" pitchFamily="34" charset="0"/>
            </a:endParaRPr>
          </a:p>
        </p:txBody>
      </p:sp>
      <p:sp>
        <p:nvSpPr>
          <p:cNvPr id="3" name="Chord 2">
            <a:extLst>
              <a:ext uri="{FF2B5EF4-FFF2-40B4-BE49-F238E27FC236}">
                <a16:creationId xmlns:a16="http://schemas.microsoft.com/office/drawing/2014/main" id="{C4EF3D26-39D3-495F-C95F-7B23C3549C39}"/>
              </a:ext>
            </a:extLst>
          </p:cNvPr>
          <p:cNvSpPr/>
          <p:nvPr/>
        </p:nvSpPr>
        <p:spPr>
          <a:xfrm>
            <a:off x="2570183" y="3779146"/>
            <a:ext cx="1116000" cy="1116000"/>
          </a:xfrm>
          <a:prstGeom prst="chord">
            <a:avLst>
              <a:gd name="adj1" fmla="val 21519214"/>
              <a:gd name="adj2" fmla="val 10888654"/>
            </a:avLst>
          </a:prstGeom>
          <a:solidFill>
            <a:srgbClr val="FFFFFF">
              <a:lumMod val="8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4" name="Chord 3">
            <a:extLst>
              <a:ext uri="{FF2B5EF4-FFF2-40B4-BE49-F238E27FC236}">
                <a16:creationId xmlns:a16="http://schemas.microsoft.com/office/drawing/2014/main" id="{A37BEE2B-1DD1-74B7-D79B-1F71355B20F6}"/>
              </a:ext>
            </a:extLst>
          </p:cNvPr>
          <p:cNvSpPr/>
          <p:nvPr/>
        </p:nvSpPr>
        <p:spPr>
          <a:xfrm>
            <a:off x="3761141" y="3792546"/>
            <a:ext cx="1116000" cy="1116000"/>
          </a:xfrm>
          <a:prstGeom prst="chord">
            <a:avLst>
              <a:gd name="adj1" fmla="val 21519214"/>
              <a:gd name="adj2" fmla="val 10888654"/>
            </a:avLst>
          </a:prstGeom>
          <a:solidFill>
            <a:srgbClr val="FFFFFF">
              <a:lumMod val="9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5" name="Chord 4">
            <a:extLst>
              <a:ext uri="{FF2B5EF4-FFF2-40B4-BE49-F238E27FC236}">
                <a16:creationId xmlns:a16="http://schemas.microsoft.com/office/drawing/2014/main" id="{17AFF81E-221D-81D6-6A15-D3284B3969DB}"/>
              </a:ext>
            </a:extLst>
          </p:cNvPr>
          <p:cNvSpPr/>
          <p:nvPr/>
        </p:nvSpPr>
        <p:spPr>
          <a:xfrm>
            <a:off x="4921546" y="3794958"/>
            <a:ext cx="1116000" cy="1116000"/>
          </a:xfrm>
          <a:prstGeom prst="chord">
            <a:avLst>
              <a:gd name="adj1" fmla="val 21519214"/>
              <a:gd name="adj2" fmla="val 10888654"/>
            </a:avLst>
          </a:prstGeom>
          <a:solidFill>
            <a:srgbClr val="FFFFFF">
              <a:lumMod val="9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6" name="Chord 5">
            <a:extLst>
              <a:ext uri="{FF2B5EF4-FFF2-40B4-BE49-F238E27FC236}">
                <a16:creationId xmlns:a16="http://schemas.microsoft.com/office/drawing/2014/main" id="{E2E43E37-E1EF-9A59-3BE6-DD47E83C7BAF}"/>
              </a:ext>
            </a:extLst>
          </p:cNvPr>
          <p:cNvSpPr/>
          <p:nvPr/>
        </p:nvSpPr>
        <p:spPr>
          <a:xfrm>
            <a:off x="6110914" y="3796618"/>
            <a:ext cx="1116000" cy="1116000"/>
          </a:xfrm>
          <a:prstGeom prst="chord">
            <a:avLst>
              <a:gd name="adj1" fmla="val 21519214"/>
              <a:gd name="adj2" fmla="val 10888654"/>
            </a:avLst>
          </a:prstGeom>
          <a:solidFill>
            <a:srgbClr val="FFFFFF">
              <a:lumMod val="8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7" name="Chord 6">
            <a:extLst>
              <a:ext uri="{FF2B5EF4-FFF2-40B4-BE49-F238E27FC236}">
                <a16:creationId xmlns:a16="http://schemas.microsoft.com/office/drawing/2014/main" id="{B5D8BCE5-E3A2-96D7-F3A8-EFEFBFC695A0}"/>
              </a:ext>
            </a:extLst>
          </p:cNvPr>
          <p:cNvSpPr/>
          <p:nvPr/>
        </p:nvSpPr>
        <p:spPr>
          <a:xfrm>
            <a:off x="7298689" y="3792546"/>
            <a:ext cx="1116000" cy="1116000"/>
          </a:xfrm>
          <a:prstGeom prst="chord">
            <a:avLst>
              <a:gd name="adj1" fmla="val 21519214"/>
              <a:gd name="adj2" fmla="val 10888654"/>
            </a:avLst>
          </a:prstGeom>
          <a:solidFill>
            <a:srgbClr val="FFFFFF">
              <a:lumMod val="9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8" name="Chord 7">
            <a:extLst>
              <a:ext uri="{FF2B5EF4-FFF2-40B4-BE49-F238E27FC236}">
                <a16:creationId xmlns:a16="http://schemas.microsoft.com/office/drawing/2014/main" id="{84F04A64-0A44-1148-D52A-34E2AAFE0A4C}"/>
              </a:ext>
            </a:extLst>
          </p:cNvPr>
          <p:cNvSpPr/>
          <p:nvPr/>
        </p:nvSpPr>
        <p:spPr>
          <a:xfrm>
            <a:off x="8482680" y="3792518"/>
            <a:ext cx="1116000" cy="1116000"/>
          </a:xfrm>
          <a:prstGeom prst="chord">
            <a:avLst>
              <a:gd name="adj1" fmla="val 21519214"/>
              <a:gd name="adj2" fmla="val 10888654"/>
            </a:avLst>
          </a:prstGeom>
          <a:solidFill>
            <a:srgbClr val="FFFFFF">
              <a:lumMod val="8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9" name="Chord 8">
            <a:extLst>
              <a:ext uri="{FF2B5EF4-FFF2-40B4-BE49-F238E27FC236}">
                <a16:creationId xmlns:a16="http://schemas.microsoft.com/office/drawing/2014/main" id="{84097B8C-E9DF-153F-FBF8-27323869CF65}"/>
              </a:ext>
            </a:extLst>
          </p:cNvPr>
          <p:cNvSpPr/>
          <p:nvPr/>
        </p:nvSpPr>
        <p:spPr>
          <a:xfrm>
            <a:off x="9641582" y="3783027"/>
            <a:ext cx="1116000" cy="1116000"/>
          </a:xfrm>
          <a:prstGeom prst="chord">
            <a:avLst>
              <a:gd name="adj1" fmla="val 21519214"/>
              <a:gd name="adj2" fmla="val 10888654"/>
            </a:avLst>
          </a:prstGeom>
          <a:solidFill>
            <a:srgbClr val="FFFFFF">
              <a:lumMod val="9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10" name="Chord 9">
            <a:extLst>
              <a:ext uri="{FF2B5EF4-FFF2-40B4-BE49-F238E27FC236}">
                <a16:creationId xmlns:a16="http://schemas.microsoft.com/office/drawing/2014/main" id="{8A153C49-5985-84DB-05A4-27909845A921}"/>
              </a:ext>
            </a:extLst>
          </p:cNvPr>
          <p:cNvSpPr/>
          <p:nvPr/>
        </p:nvSpPr>
        <p:spPr>
          <a:xfrm>
            <a:off x="10842698" y="3790106"/>
            <a:ext cx="1116000" cy="1116000"/>
          </a:xfrm>
          <a:prstGeom prst="chord">
            <a:avLst>
              <a:gd name="adj1" fmla="val 21519214"/>
              <a:gd name="adj2" fmla="val 10888654"/>
            </a:avLst>
          </a:prstGeom>
          <a:solidFill>
            <a:srgbClr val="FFFFFF">
              <a:lumMod val="8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11" name="Chord 10">
            <a:extLst>
              <a:ext uri="{FF2B5EF4-FFF2-40B4-BE49-F238E27FC236}">
                <a16:creationId xmlns:a16="http://schemas.microsoft.com/office/drawing/2014/main" id="{0BDBBE45-FC95-33BC-7127-256DFD3339EF}"/>
              </a:ext>
            </a:extLst>
          </p:cNvPr>
          <p:cNvSpPr/>
          <p:nvPr/>
        </p:nvSpPr>
        <p:spPr>
          <a:xfrm>
            <a:off x="1406195" y="3779146"/>
            <a:ext cx="1116000" cy="1116000"/>
          </a:xfrm>
          <a:prstGeom prst="chord">
            <a:avLst>
              <a:gd name="adj1" fmla="val 21519214"/>
              <a:gd name="adj2" fmla="val 10888654"/>
            </a:avLst>
          </a:prstGeom>
          <a:solidFill>
            <a:srgbClr val="FFFFFF">
              <a:lumMod val="9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12" name="Chord 11">
            <a:extLst>
              <a:ext uri="{FF2B5EF4-FFF2-40B4-BE49-F238E27FC236}">
                <a16:creationId xmlns:a16="http://schemas.microsoft.com/office/drawing/2014/main" id="{15E35BE9-7BBE-BE41-3F6E-A3A45A0437EC}"/>
              </a:ext>
            </a:extLst>
          </p:cNvPr>
          <p:cNvSpPr/>
          <p:nvPr/>
        </p:nvSpPr>
        <p:spPr>
          <a:xfrm>
            <a:off x="267417" y="3785467"/>
            <a:ext cx="1116000" cy="1116000"/>
          </a:xfrm>
          <a:prstGeom prst="chord">
            <a:avLst>
              <a:gd name="adj1" fmla="val 21519214"/>
              <a:gd name="adj2" fmla="val 10888654"/>
            </a:avLst>
          </a:prstGeom>
          <a:solidFill>
            <a:srgbClr val="FFFFFF">
              <a:lumMod val="8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13" name="Chord 12">
            <a:extLst>
              <a:ext uri="{FF2B5EF4-FFF2-40B4-BE49-F238E27FC236}">
                <a16:creationId xmlns:a16="http://schemas.microsoft.com/office/drawing/2014/main" id="{C1E084CA-E893-73E9-A2C1-8105BA2E4BF0}"/>
              </a:ext>
            </a:extLst>
          </p:cNvPr>
          <p:cNvSpPr/>
          <p:nvPr/>
        </p:nvSpPr>
        <p:spPr>
          <a:xfrm>
            <a:off x="2589556" y="728754"/>
            <a:ext cx="1116000" cy="1116000"/>
          </a:xfrm>
          <a:prstGeom prst="chord">
            <a:avLst>
              <a:gd name="adj1" fmla="val 21519214"/>
              <a:gd name="adj2" fmla="val 10888654"/>
            </a:avLst>
          </a:prstGeom>
          <a:solidFill>
            <a:srgbClr val="FFFFFF">
              <a:lumMod val="8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14" name="Chord 13">
            <a:extLst>
              <a:ext uri="{FF2B5EF4-FFF2-40B4-BE49-F238E27FC236}">
                <a16:creationId xmlns:a16="http://schemas.microsoft.com/office/drawing/2014/main" id="{311AF832-3DEF-265F-1430-DB1E160B8307}"/>
              </a:ext>
            </a:extLst>
          </p:cNvPr>
          <p:cNvSpPr/>
          <p:nvPr/>
        </p:nvSpPr>
        <p:spPr>
          <a:xfrm>
            <a:off x="3764186" y="792954"/>
            <a:ext cx="1116000" cy="1116000"/>
          </a:xfrm>
          <a:prstGeom prst="chord">
            <a:avLst>
              <a:gd name="adj1" fmla="val 21519214"/>
              <a:gd name="adj2" fmla="val 10888654"/>
            </a:avLst>
          </a:prstGeom>
          <a:solidFill>
            <a:srgbClr val="FFFFFF">
              <a:lumMod val="9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15" name="Chord 14">
            <a:extLst>
              <a:ext uri="{FF2B5EF4-FFF2-40B4-BE49-F238E27FC236}">
                <a16:creationId xmlns:a16="http://schemas.microsoft.com/office/drawing/2014/main" id="{925AB153-F18D-F9BC-9F29-EF369730ABA4}"/>
              </a:ext>
            </a:extLst>
          </p:cNvPr>
          <p:cNvSpPr/>
          <p:nvPr/>
        </p:nvSpPr>
        <p:spPr>
          <a:xfrm>
            <a:off x="4940919" y="795366"/>
            <a:ext cx="1116000" cy="1116000"/>
          </a:xfrm>
          <a:prstGeom prst="chord">
            <a:avLst>
              <a:gd name="adj1" fmla="val 21519214"/>
              <a:gd name="adj2" fmla="val 10888654"/>
            </a:avLst>
          </a:prstGeom>
          <a:solidFill>
            <a:srgbClr val="FFFFFF">
              <a:lumMod val="8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16" name="Chord 15">
            <a:extLst>
              <a:ext uri="{FF2B5EF4-FFF2-40B4-BE49-F238E27FC236}">
                <a16:creationId xmlns:a16="http://schemas.microsoft.com/office/drawing/2014/main" id="{103E6F1E-612C-04E8-43CE-34A4D2572806}"/>
              </a:ext>
            </a:extLst>
          </p:cNvPr>
          <p:cNvSpPr/>
          <p:nvPr/>
        </p:nvSpPr>
        <p:spPr>
          <a:xfrm>
            <a:off x="6116946" y="785875"/>
            <a:ext cx="1116000" cy="1116000"/>
          </a:xfrm>
          <a:prstGeom prst="chord">
            <a:avLst>
              <a:gd name="adj1" fmla="val 21519214"/>
              <a:gd name="adj2" fmla="val 10888654"/>
            </a:avLst>
          </a:prstGeom>
          <a:solidFill>
            <a:srgbClr val="FFFFFF">
              <a:lumMod val="9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17" name="Chord 16">
            <a:extLst>
              <a:ext uri="{FF2B5EF4-FFF2-40B4-BE49-F238E27FC236}">
                <a16:creationId xmlns:a16="http://schemas.microsoft.com/office/drawing/2014/main" id="{83AF911E-9B5C-C37A-464B-41DE85400CC0}"/>
              </a:ext>
            </a:extLst>
          </p:cNvPr>
          <p:cNvSpPr/>
          <p:nvPr/>
        </p:nvSpPr>
        <p:spPr>
          <a:xfrm>
            <a:off x="7301734" y="792954"/>
            <a:ext cx="1116000" cy="1116000"/>
          </a:xfrm>
          <a:prstGeom prst="chord">
            <a:avLst>
              <a:gd name="adj1" fmla="val 21519214"/>
              <a:gd name="adj2" fmla="val 10888654"/>
            </a:avLst>
          </a:prstGeom>
          <a:solidFill>
            <a:srgbClr val="FFFFFF">
              <a:lumMod val="8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18" name="Chord 17">
            <a:extLst>
              <a:ext uri="{FF2B5EF4-FFF2-40B4-BE49-F238E27FC236}">
                <a16:creationId xmlns:a16="http://schemas.microsoft.com/office/drawing/2014/main" id="{C5705983-FDB7-C833-BE48-D3C3F59A1412}"/>
              </a:ext>
            </a:extLst>
          </p:cNvPr>
          <p:cNvSpPr/>
          <p:nvPr/>
        </p:nvSpPr>
        <p:spPr>
          <a:xfrm>
            <a:off x="8485725" y="792926"/>
            <a:ext cx="1116000" cy="1116000"/>
          </a:xfrm>
          <a:prstGeom prst="chord">
            <a:avLst>
              <a:gd name="adj1" fmla="val 21519214"/>
              <a:gd name="adj2" fmla="val 10888654"/>
            </a:avLst>
          </a:prstGeom>
          <a:solidFill>
            <a:srgbClr val="FFFFFF">
              <a:lumMod val="9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19" name="Chord 18">
            <a:extLst>
              <a:ext uri="{FF2B5EF4-FFF2-40B4-BE49-F238E27FC236}">
                <a16:creationId xmlns:a16="http://schemas.microsoft.com/office/drawing/2014/main" id="{1AEE4654-6DA9-7470-3565-9B2CF86B6097}"/>
              </a:ext>
            </a:extLst>
          </p:cNvPr>
          <p:cNvSpPr/>
          <p:nvPr/>
        </p:nvSpPr>
        <p:spPr>
          <a:xfrm>
            <a:off x="9660955" y="783435"/>
            <a:ext cx="1116000" cy="1116000"/>
          </a:xfrm>
          <a:prstGeom prst="chord">
            <a:avLst>
              <a:gd name="adj1" fmla="val 21519214"/>
              <a:gd name="adj2" fmla="val 10888654"/>
            </a:avLst>
          </a:prstGeom>
          <a:solidFill>
            <a:srgbClr val="FFFFFF">
              <a:lumMod val="8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20" name="Chord 19">
            <a:extLst>
              <a:ext uri="{FF2B5EF4-FFF2-40B4-BE49-F238E27FC236}">
                <a16:creationId xmlns:a16="http://schemas.microsoft.com/office/drawing/2014/main" id="{F8E4CB23-31A8-EC5A-456E-513762F49BB8}"/>
              </a:ext>
            </a:extLst>
          </p:cNvPr>
          <p:cNvSpPr/>
          <p:nvPr/>
        </p:nvSpPr>
        <p:spPr>
          <a:xfrm>
            <a:off x="10845743" y="790514"/>
            <a:ext cx="1116000" cy="1116000"/>
          </a:xfrm>
          <a:prstGeom prst="chord">
            <a:avLst>
              <a:gd name="adj1" fmla="val 21519214"/>
              <a:gd name="adj2" fmla="val 10888654"/>
            </a:avLst>
          </a:prstGeom>
          <a:solidFill>
            <a:srgbClr val="FFFFFF">
              <a:lumMod val="9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21" name="Chord 20">
            <a:extLst>
              <a:ext uri="{FF2B5EF4-FFF2-40B4-BE49-F238E27FC236}">
                <a16:creationId xmlns:a16="http://schemas.microsoft.com/office/drawing/2014/main" id="{465C4C9C-3EBC-FDDB-FBB5-01BAEAFC6F92}"/>
              </a:ext>
            </a:extLst>
          </p:cNvPr>
          <p:cNvSpPr/>
          <p:nvPr/>
        </p:nvSpPr>
        <p:spPr>
          <a:xfrm>
            <a:off x="1403266" y="779554"/>
            <a:ext cx="1116000" cy="1116000"/>
          </a:xfrm>
          <a:prstGeom prst="chord">
            <a:avLst>
              <a:gd name="adj1" fmla="val 21519214"/>
              <a:gd name="adj2" fmla="val 10888654"/>
            </a:avLst>
          </a:prstGeom>
          <a:solidFill>
            <a:srgbClr val="FFFFFF">
              <a:lumMod val="9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sp>
        <p:nvSpPr>
          <p:cNvPr id="22" name="Chord 21">
            <a:extLst>
              <a:ext uri="{FF2B5EF4-FFF2-40B4-BE49-F238E27FC236}">
                <a16:creationId xmlns:a16="http://schemas.microsoft.com/office/drawing/2014/main" id="{B0254343-91ED-DEF7-7BA1-441FD16187A1}"/>
              </a:ext>
            </a:extLst>
          </p:cNvPr>
          <p:cNvSpPr/>
          <p:nvPr/>
        </p:nvSpPr>
        <p:spPr>
          <a:xfrm>
            <a:off x="217699" y="785875"/>
            <a:ext cx="1116000" cy="1116000"/>
          </a:xfrm>
          <a:prstGeom prst="chord">
            <a:avLst>
              <a:gd name="adj1" fmla="val 21519214"/>
              <a:gd name="adj2" fmla="val 10888654"/>
            </a:avLst>
          </a:prstGeom>
          <a:solidFill>
            <a:srgbClr val="FFFFFF">
              <a:lumMod val="85000"/>
            </a:srgbClr>
          </a:solidFill>
          <a:ln w="19050" cap="flat" cmpd="sng" algn="ctr">
            <a:noFill/>
            <a:prstDash val="solid"/>
            <a:miter lim="800000"/>
          </a:ln>
          <a:effectLst>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Arial Nova Cond" panose="020B0506020202020204" pitchFamily="34" charset="0"/>
            </a:endParaRPr>
          </a:p>
        </p:txBody>
      </p:sp>
      <p:graphicFrame>
        <p:nvGraphicFramePr>
          <p:cNvPr id="23" name="Table 22">
            <a:extLst>
              <a:ext uri="{FF2B5EF4-FFF2-40B4-BE49-F238E27FC236}">
                <a16:creationId xmlns:a16="http://schemas.microsoft.com/office/drawing/2014/main" id="{CCF4FBAE-C202-F513-032D-C1319307295B}"/>
              </a:ext>
            </a:extLst>
          </p:cNvPr>
          <p:cNvGraphicFramePr>
            <a:graphicFrameLocks noGrp="1"/>
          </p:cNvGraphicFramePr>
          <p:nvPr>
            <p:extLst>
              <p:ext uri="{D42A27DB-BD31-4B8C-83A1-F6EECF244321}">
                <p14:modId xmlns:p14="http://schemas.microsoft.com/office/powerpoint/2010/main" val="1444875176"/>
              </p:ext>
            </p:extLst>
          </p:nvPr>
        </p:nvGraphicFramePr>
        <p:xfrm>
          <a:off x="203200" y="895540"/>
          <a:ext cx="11785600" cy="259080"/>
        </p:xfrm>
        <a:graphic>
          <a:graphicData uri="http://schemas.openxmlformats.org/drawingml/2006/table">
            <a:tbl>
              <a:tblPr firstRow="1" bandRow="1"/>
              <a:tblGrid>
                <a:gridCol w="1178560">
                  <a:extLst>
                    <a:ext uri="{9D8B030D-6E8A-4147-A177-3AD203B41FA5}">
                      <a16:colId xmlns:a16="http://schemas.microsoft.com/office/drawing/2014/main" val="3995591396"/>
                    </a:ext>
                  </a:extLst>
                </a:gridCol>
                <a:gridCol w="1178560">
                  <a:extLst>
                    <a:ext uri="{9D8B030D-6E8A-4147-A177-3AD203B41FA5}">
                      <a16:colId xmlns:a16="http://schemas.microsoft.com/office/drawing/2014/main" val="1250722915"/>
                    </a:ext>
                  </a:extLst>
                </a:gridCol>
                <a:gridCol w="1178560">
                  <a:extLst>
                    <a:ext uri="{9D8B030D-6E8A-4147-A177-3AD203B41FA5}">
                      <a16:colId xmlns:a16="http://schemas.microsoft.com/office/drawing/2014/main" val="3889315008"/>
                    </a:ext>
                  </a:extLst>
                </a:gridCol>
                <a:gridCol w="1178560">
                  <a:extLst>
                    <a:ext uri="{9D8B030D-6E8A-4147-A177-3AD203B41FA5}">
                      <a16:colId xmlns:a16="http://schemas.microsoft.com/office/drawing/2014/main" val="2289806901"/>
                    </a:ext>
                  </a:extLst>
                </a:gridCol>
                <a:gridCol w="1178560">
                  <a:extLst>
                    <a:ext uri="{9D8B030D-6E8A-4147-A177-3AD203B41FA5}">
                      <a16:colId xmlns:a16="http://schemas.microsoft.com/office/drawing/2014/main" val="1233647702"/>
                    </a:ext>
                  </a:extLst>
                </a:gridCol>
                <a:gridCol w="1178560">
                  <a:extLst>
                    <a:ext uri="{9D8B030D-6E8A-4147-A177-3AD203B41FA5}">
                      <a16:colId xmlns:a16="http://schemas.microsoft.com/office/drawing/2014/main" val="4107750993"/>
                    </a:ext>
                  </a:extLst>
                </a:gridCol>
                <a:gridCol w="1178560">
                  <a:extLst>
                    <a:ext uri="{9D8B030D-6E8A-4147-A177-3AD203B41FA5}">
                      <a16:colId xmlns:a16="http://schemas.microsoft.com/office/drawing/2014/main" val="2861199381"/>
                    </a:ext>
                  </a:extLst>
                </a:gridCol>
                <a:gridCol w="1178560">
                  <a:extLst>
                    <a:ext uri="{9D8B030D-6E8A-4147-A177-3AD203B41FA5}">
                      <a16:colId xmlns:a16="http://schemas.microsoft.com/office/drawing/2014/main" val="2749749754"/>
                    </a:ext>
                  </a:extLst>
                </a:gridCol>
                <a:gridCol w="1178560">
                  <a:extLst>
                    <a:ext uri="{9D8B030D-6E8A-4147-A177-3AD203B41FA5}">
                      <a16:colId xmlns:a16="http://schemas.microsoft.com/office/drawing/2014/main" val="2430657184"/>
                    </a:ext>
                  </a:extLst>
                </a:gridCol>
                <a:gridCol w="1178560">
                  <a:extLst>
                    <a:ext uri="{9D8B030D-6E8A-4147-A177-3AD203B41FA5}">
                      <a16:colId xmlns:a16="http://schemas.microsoft.com/office/drawing/2014/main" val="1868508242"/>
                    </a:ext>
                  </a:extLst>
                </a:gridCol>
              </a:tblGrid>
              <a:tr h="237359">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rgbClr val="0070C0"/>
                          </a:solidFill>
                          <a:latin typeface="Arial Nova Cond" panose="020B0506020202020204" pitchFamily="34" charset="0"/>
                        </a:rPr>
                        <a:t>United States</a:t>
                      </a:r>
                      <a:endParaRPr lang="en-ID" sz="1100" b="1">
                        <a:solidFill>
                          <a:srgbClr val="0070C0"/>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rgbClr val="0070C0"/>
                          </a:solidFill>
                          <a:latin typeface="Arial Nova Cond" panose="020B0506020202020204" pitchFamily="34" charset="0"/>
                        </a:rPr>
                        <a:t>China</a:t>
                      </a:r>
                      <a:endParaRPr lang="en-ID" sz="1100" b="1">
                        <a:solidFill>
                          <a:srgbClr val="0070C0"/>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chemeClr val="tx1"/>
                          </a:solidFill>
                          <a:latin typeface="Arial Nova Cond" panose="020B0506020202020204" pitchFamily="34" charset="0"/>
                        </a:rPr>
                        <a:t>Japan</a:t>
                      </a:r>
                      <a:endParaRPr lang="en-ID" sz="1100" b="1">
                        <a:solidFill>
                          <a:schemeClr val="tx1"/>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chemeClr val="tx1"/>
                          </a:solidFill>
                          <a:latin typeface="Arial Nova Cond" panose="020B0506020202020204" pitchFamily="34" charset="0"/>
                        </a:rPr>
                        <a:t>India</a:t>
                      </a:r>
                      <a:endParaRPr lang="en-ID" sz="1100" b="1">
                        <a:solidFill>
                          <a:schemeClr val="tx1"/>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chemeClr val="tx1"/>
                          </a:solidFill>
                          <a:latin typeface="Arial Nova Cond" panose="020B0506020202020204" pitchFamily="34" charset="0"/>
                        </a:rPr>
                        <a:t>European Union</a:t>
                      </a:r>
                      <a:endParaRPr lang="en-ID" sz="1100" b="1">
                        <a:solidFill>
                          <a:schemeClr val="tx1"/>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rgbClr val="0070C0"/>
                          </a:solidFill>
                          <a:latin typeface="Arial Nova Cond" panose="020B0506020202020204" pitchFamily="34" charset="0"/>
                        </a:rPr>
                        <a:t>Germany</a:t>
                      </a:r>
                      <a:endParaRPr lang="en-ID" sz="1100" b="1">
                        <a:solidFill>
                          <a:srgbClr val="0070C0"/>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rgbClr val="0070C0"/>
                          </a:solidFill>
                          <a:latin typeface="Arial Nova Cond" panose="020B0506020202020204" pitchFamily="34" charset="0"/>
                        </a:rPr>
                        <a:t>France</a:t>
                      </a:r>
                      <a:endParaRPr lang="en-ID" sz="1100" b="1">
                        <a:solidFill>
                          <a:srgbClr val="0070C0"/>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chemeClr val="tx1"/>
                          </a:solidFill>
                          <a:latin typeface="Arial Nova Cond" panose="020B0506020202020204" pitchFamily="34" charset="0"/>
                        </a:rPr>
                        <a:t>Italy</a:t>
                      </a:r>
                      <a:endParaRPr lang="en-ID" sz="1100" b="1">
                        <a:solidFill>
                          <a:schemeClr val="tx1"/>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chemeClr val="tx1"/>
                          </a:solidFill>
                          <a:latin typeface="Arial Nova Cond" panose="020B0506020202020204" pitchFamily="34" charset="0"/>
                        </a:rPr>
                        <a:t>UK</a:t>
                      </a:r>
                      <a:endParaRPr lang="en-ID" sz="1100" b="1">
                        <a:solidFill>
                          <a:schemeClr val="tx1"/>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chemeClr val="tx1"/>
                          </a:solidFill>
                          <a:latin typeface="Arial Nova Cond" panose="020B0506020202020204" pitchFamily="34" charset="0"/>
                        </a:rPr>
                        <a:t>Canada</a:t>
                      </a:r>
                      <a:endParaRPr lang="en-ID" sz="1100" b="1">
                        <a:solidFill>
                          <a:schemeClr val="tx1"/>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87129500"/>
                  </a:ext>
                </a:extLst>
              </a:tr>
            </a:tbl>
          </a:graphicData>
        </a:graphic>
      </p:graphicFrame>
      <p:graphicFrame>
        <p:nvGraphicFramePr>
          <p:cNvPr id="24" name="Table 23">
            <a:extLst>
              <a:ext uri="{FF2B5EF4-FFF2-40B4-BE49-F238E27FC236}">
                <a16:creationId xmlns:a16="http://schemas.microsoft.com/office/drawing/2014/main" id="{5A43A5D4-2FC5-6E30-DEA6-3A1508DF42F4}"/>
              </a:ext>
            </a:extLst>
          </p:cNvPr>
          <p:cNvGraphicFramePr>
            <a:graphicFrameLocks noGrp="1"/>
          </p:cNvGraphicFramePr>
          <p:nvPr/>
        </p:nvGraphicFramePr>
        <p:xfrm>
          <a:off x="198240" y="4019188"/>
          <a:ext cx="11785600" cy="370840"/>
        </p:xfrm>
        <a:graphic>
          <a:graphicData uri="http://schemas.openxmlformats.org/drawingml/2006/table">
            <a:tbl>
              <a:tblPr firstRow="1" bandRow="1"/>
              <a:tblGrid>
                <a:gridCol w="1178560">
                  <a:extLst>
                    <a:ext uri="{9D8B030D-6E8A-4147-A177-3AD203B41FA5}">
                      <a16:colId xmlns:a16="http://schemas.microsoft.com/office/drawing/2014/main" val="3995591396"/>
                    </a:ext>
                  </a:extLst>
                </a:gridCol>
                <a:gridCol w="1178560">
                  <a:extLst>
                    <a:ext uri="{9D8B030D-6E8A-4147-A177-3AD203B41FA5}">
                      <a16:colId xmlns:a16="http://schemas.microsoft.com/office/drawing/2014/main" val="1250722915"/>
                    </a:ext>
                  </a:extLst>
                </a:gridCol>
                <a:gridCol w="1178560">
                  <a:extLst>
                    <a:ext uri="{9D8B030D-6E8A-4147-A177-3AD203B41FA5}">
                      <a16:colId xmlns:a16="http://schemas.microsoft.com/office/drawing/2014/main" val="3889315008"/>
                    </a:ext>
                  </a:extLst>
                </a:gridCol>
                <a:gridCol w="1178560">
                  <a:extLst>
                    <a:ext uri="{9D8B030D-6E8A-4147-A177-3AD203B41FA5}">
                      <a16:colId xmlns:a16="http://schemas.microsoft.com/office/drawing/2014/main" val="2289806901"/>
                    </a:ext>
                  </a:extLst>
                </a:gridCol>
                <a:gridCol w="1178560">
                  <a:extLst>
                    <a:ext uri="{9D8B030D-6E8A-4147-A177-3AD203B41FA5}">
                      <a16:colId xmlns:a16="http://schemas.microsoft.com/office/drawing/2014/main" val="1233647702"/>
                    </a:ext>
                  </a:extLst>
                </a:gridCol>
                <a:gridCol w="1178560">
                  <a:extLst>
                    <a:ext uri="{9D8B030D-6E8A-4147-A177-3AD203B41FA5}">
                      <a16:colId xmlns:a16="http://schemas.microsoft.com/office/drawing/2014/main" val="4107750993"/>
                    </a:ext>
                  </a:extLst>
                </a:gridCol>
                <a:gridCol w="1178560">
                  <a:extLst>
                    <a:ext uri="{9D8B030D-6E8A-4147-A177-3AD203B41FA5}">
                      <a16:colId xmlns:a16="http://schemas.microsoft.com/office/drawing/2014/main" val="2861199381"/>
                    </a:ext>
                  </a:extLst>
                </a:gridCol>
                <a:gridCol w="1178560">
                  <a:extLst>
                    <a:ext uri="{9D8B030D-6E8A-4147-A177-3AD203B41FA5}">
                      <a16:colId xmlns:a16="http://schemas.microsoft.com/office/drawing/2014/main" val="2749749754"/>
                    </a:ext>
                  </a:extLst>
                </a:gridCol>
                <a:gridCol w="1178560">
                  <a:extLst>
                    <a:ext uri="{9D8B030D-6E8A-4147-A177-3AD203B41FA5}">
                      <a16:colId xmlns:a16="http://schemas.microsoft.com/office/drawing/2014/main" val="2430657184"/>
                    </a:ext>
                  </a:extLst>
                </a:gridCol>
                <a:gridCol w="1178560">
                  <a:extLst>
                    <a:ext uri="{9D8B030D-6E8A-4147-A177-3AD203B41FA5}">
                      <a16:colId xmlns:a16="http://schemas.microsoft.com/office/drawing/2014/main" val="1868508242"/>
                    </a:ext>
                  </a:extLst>
                </a:gridCol>
              </a:tblGrid>
              <a:tr h="37084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chemeClr val="tx1"/>
                          </a:solidFill>
                          <a:latin typeface="Arial Nova Cond" panose="020B0506020202020204" pitchFamily="34" charset="0"/>
                        </a:rPr>
                        <a:t>Russia</a:t>
                      </a:r>
                      <a:endParaRPr lang="en-ID" sz="1100" b="1">
                        <a:solidFill>
                          <a:schemeClr val="tx1"/>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rgbClr val="0070C0"/>
                          </a:solidFill>
                          <a:latin typeface="Arial Nova Cond" panose="020B0506020202020204" pitchFamily="34" charset="0"/>
                        </a:rPr>
                        <a:t>South Korea</a:t>
                      </a:r>
                      <a:endParaRPr lang="en-ID" sz="1100" b="1">
                        <a:solidFill>
                          <a:srgbClr val="0070C0"/>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chemeClr val="tx1"/>
                          </a:solidFill>
                          <a:latin typeface="Arial Nova Cond" panose="020B0506020202020204" pitchFamily="34" charset="0"/>
                        </a:rPr>
                        <a:t>Australia</a:t>
                      </a:r>
                      <a:endParaRPr lang="en-ID" sz="1100" b="1">
                        <a:solidFill>
                          <a:schemeClr val="tx1"/>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rgbClr val="0070C0"/>
                          </a:solidFill>
                          <a:latin typeface="Arial Nova Cond" panose="020B0506020202020204" pitchFamily="34" charset="0"/>
                        </a:rPr>
                        <a:t>Mexico</a:t>
                      </a:r>
                      <a:endParaRPr lang="en-ID" sz="1100" b="1">
                        <a:solidFill>
                          <a:srgbClr val="0070C0"/>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rgbClr val="0070C0"/>
                          </a:solidFill>
                          <a:latin typeface="Arial Nova Cond" panose="020B0506020202020204" pitchFamily="34" charset="0"/>
                        </a:rPr>
                        <a:t>Indonesia</a:t>
                      </a:r>
                      <a:endParaRPr lang="en-ID" sz="1100" b="1">
                        <a:solidFill>
                          <a:srgbClr val="0070C0"/>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rgbClr val="0070C0"/>
                          </a:solidFill>
                          <a:latin typeface="Arial Nova Cond" panose="020B0506020202020204" pitchFamily="34" charset="0"/>
                        </a:rPr>
                        <a:t>Saudi Arabia</a:t>
                      </a:r>
                      <a:endParaRPr lang="en-ID" sz="1100" b="1">
                        <a:solidFill>
                          <a:srgbClr val="0070C0"/>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chemeClr val="tx1"/>
                          </a:solidFill>
                          <a:latin typeface="Arial Nova Cond" panose="020B0506020202020204" pitchFamily="34" charset="0"/>
                        </a:rPr>
                        <a:t>Turkey</a:t>
                      </a:r>
                      <a:endParaRPr lang="en-ID" sz="1100" b="1">
                        <a:solidFill>
                          <a:schemeClr val="tx1"/>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chemeClr val="tx1"/>
                          </a:solidFill>
                          <a:latin typeface="Arial Nova Cond" panose="020B0506020202020204" pitchFamily="34" charset="0"/>
                        </a:rPr>
                        <a:t>Argentina</a:t>
                      </a:r>
                      <a:endParaRPr lang="en-ID" sz="1100" b="1">
                        <a:solidFill>
                          <a:schemeClr val="tx1"/>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chemeClr val="tx1"/>
                          </a:solidFill>
                          <a:latin typeface="Arial Nova Cond" panose="020B0506020202020204" pitchFamily="34" charset="0"/>
                        </a:rPr>
                        <a:t>South Africa</a:t>
                      </a:r>
                      <a:endParaRPr lang="en-ID" sz="1100" b="1">
                        <a:solidFill>
                          <a:schemeClr val="tx1"/>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algn="ctr"/>
                      <a:r>
                        <a:rPr lang="en-US" sz="1100" b="1">
                          <a:solidFill>
                            <a:schemeClr val="tx1"/>
                          </a:solidFill>
                          <a:latin typeface="Arial Nova Cond" panose="020B0506020202020204" pitchFamily="34" charset="0"/>
                        </a:rPr>
                        <a:t>Brazil</a:t>
                      </a:r>
                      <a:endParaRPr lang="en-ID" sz="1100" b="1">
                        <a:solidFill>
                          <a:schemeClr val="tx1"/>
                        </a:solidFill>
                        <a:latin typeface="Arial Nova Cond" panose="020B0506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87129500"/>
                  </a:ext>
                </a:extLst>
              </a:tr>
            </a:tbl>
          </a:graphicData>
        </a:graphic>
      </p:graphicFrame>
      <p:pic>
        <p:nvPicPr>
          <p:cNvPr id="25" name="Picture 24">
            <a:extLst>
              <a:ext uri="{FF2B5EF4-FFF2-40B4-BE49-F238E27FC236}">
                <a16:creationId xmlns:a16="http://schemas.microsoft.com/office/drawing/2014/main" id="{33ADAE06-6999-D4E4-6437-4E54C2A1767A}"/>
              </a:ext>
            </a:extLst>
          </p:cNvPr>
          <p:cNvPicPr>
            <a:picLocks noChangeAspect="1"/>
          </p:cNvPicPr>
          <p:nvPr/>
        </p:nvPicPr>
        <p:blipFill>
          <a:blip r:embed="rId2"/>
          <a:stretch>
            <a:fillRect/>
          </a:stretch>
        </p:blipFill>
        <p:spPr>
          <a:xfrm>
            <a:off x="512595" y="1248587"/>
            <a:ext cx="599053" cy="599053"/>
          </a:xfrm>
          <a:prstGeom prst="rect">
            <a:avLst/>
          </a:prstGeom>
        </p:spPr>
      </p:pic>
      <p:pic>
        <p:nvPicPr>
          <p:cNvPr id="26" name="Picture 25">
            <a:extLst>
              <a:ext uri="{FF2B5EF4-FFF2-40B4-BE49-F238E27FC236}">
                <a16:creationId xmlns:a16="http://schemas.microsoft.com/office/drawing/2014/main" id="{C2E922CB-364A-B415-E21F-61D3A36193F1}"/>
              </a:ext>
            </a:extLst>
          </p:cNvPr>
          <p:cNvPicPr>
            <a:picLocks noChangeAspect="1"/>
          </p:cNvPicPr>
          <p:nvPr/>
        </p:nvPicPr>
        <p:blipFill>
          <a:blip r:embed="rId3"/>
          <a:stretch>
            <a:fillRect/>
          </a:stretch>
        </p:blipFill>
        <p:spPr>
          <a:xfrm>
            <a:off x="1594748" y="1224189"/>
            <a:ext cx="644053" cy="644053"/>
          </a:xfrm>
          <a:prstGeom prst="rect">
            <a:avLst/>
          </a:prstGeom>
        </p:spPr>
      </p:pic>
      <p:pic>
        <p:nvPicPr>
          <p:cNvPr id="27" name="Picture 26">
            <a:extLst>
              <a:ext uri="{FF2B5EF4-FFF2-40B4-BE49-F238E27FC236}">
                <a16:creationId xmlns:a16="http://schemas.microsoft.com/office/drawing/2014/main" id="{B7374005-EA77-A4FA-03D5-B529D59FDDCA}"/>
              </a:ext>
            </a:extLst>
          </p:cNvPr>
          <p:cNvPicPr>
            <a:picLocks noChangeAspect="1"/>
          </p:cNvPicPr>
          <p:nvPr/>
        </p:nvPicPr>
        <p:blipFill>
          <a:blip r:embed="rId4"/>
          <a:stretch>
            <a:fillRect/>
          </a:stretch>
        </p:blipFill>
        <p:spPr>
          <a:xfrm>
            <a:off x="2985339" y="1311586"/>
            <a:ext cx="456343" cy="456343"/>
          </a:xfrm>
          <a:prstGeom prst="rect">
            <a:avLst/>
          </a:prstGeom>
        </p:spPr>
      </p:pic>
      <p:pic>
        <p:nvPicPr>
          <p:cNvPr id="28" name="Picture 27">
            <a:extLst>
              <a:ext uri="{FF2B5EF4-FFF2-40B4-BE49-F238E27FC236}">
                <a16:creationId xmlns:a16="http://schemas.microsoft.com/office/drawing/2014/main" id="{1DE0F044-87DB-D632-6CE8-F56FCCCC159B}"/>
              </a:ext>
            </a:extLst>
          </p:cNvPr>
          <p:cNvPicPr>
            <a:picLocks noChangeAspect="1"/>
          </p:cNvPicPr>
          <p:nvPr/>
        </p:nvPicPr>
        <p:blipFill>
          <a:blip r:embed="rId5"/>
          <a:stretch>
            <a:fillRect/>
          </a:stretch>
        </p:blipFill>
        <p:spPr>
          <a:xfrm>
            <a:off x="4101339" y="1379522"/>
            <a:ext cx="501894" cy="501894"/>
          </a:xfrm>
          <a:prstGeom prst="rect">
            <a:avLst/>
          </a:prstGeom>
        </p:spPr>
      </p:pic>
      <p:pic>
        <p:nvPicPr>
          <p:cNvPr id="29" name="Picture 28">
            <a:extLst>
              <a:ext uri="{FF2B5EF4-FFF2-40B4-BE49-F238E27FC236}">
                <a16:creationId xmlns:a16="http://schemas.microsoft.com/office/drawing/2014/main" id="{F371E251-E6AB-241D-B0DF-DFAF30416EEF}"/>
              </a:ext>
            </a:extLst>
          </p:cNvPr>
          <p:cNvPicPr>
            <a:picLocks noChangeAspect="1"/>
          </p:cNvPicPr>
          <p:nvPr/>
        </p:nvPicPr>
        <p:blipFill>
          <a:blip r:embed="rId6"/>
          <a:stretch>
            <a:fillRect/>
          </a:stretch>
        </p:blipFill>
        <p:spPr>
          <a:xfrm>
            <a:off x="9973750" y="1382335"/>
            <a:ext cx="401790" cy="401790"/>
          </a:xfrm>
          <a:prstGeom prst="rect">
            <a:avLst/>
          </a:prstGeom>
        </p:spPr>
      </p:pic>
      <p:pic>
        <p:nvPicPr>
          <p:cNvPr id="30" name="Picture 29">
            <a:extLst>
              <a:ext uri="{FF2B5EF4-FFF2-40B4-BE49-F238E27FC236}">
                <a16:creationId xmlns:a16="http://schemas.microsoft.com/office/drawing/2014/main" id="{5B200A03-5A43-5273-59D0-2C4960D383F7}"/>
              </a:ext>
            </a:extLst>
          </p:cNvPr>
          <p:cNvPicPr>
            <a:picLocks noChangeAspect="1"/>
          </p:cNvPicPr>
          <p:nvPr/>
        </p:nvPicPr>
        <p:blipFill>
          <a:blip r:embed="rId7"/>
          <a:stretch>
            <a:fillRect/>
          </a:stretch>
        </p:blipFill>
        <p:spPr>
          <a:xfrm>
            <a:off x="7598170" y="1296761"/>
            <a:ext cx="495817" cy="495817"/>
          </a:xfrm>
          <a:prstGeom prst="rect">
            <a:avLst/>
          </a:prstGeom>
        </p:spPr>
      </p:pic>
      <p:pic>
        <p:nvPicPr>
          <p:cNvPr id="31" name="Picture 30">
            <a:extLst>
              <a:ext uri="{FF2B5EF4-FFF2-40B4-BE49-F238E27FC236}">
                <a16:creationId xmlns:a16="http://schemas.microsoft.com/office/drawing/2014/main" id="{2FD1C65C-E962-00C7-63A4-E70583309CFF}"/>
              </a:ext>
            </a:extLst>
          </p:cNvPr>
          <p:cNvPicPr>
            <a:picLocks noChangeAspect="1"/>
          </p:cNvPicPr>
          <p:nvPr/>
        </p:nvPicPr>
        <p:blipFill>
          <a:blip r:embed="rId8"/>
          <a:stretch>
            <a:fillRect/>
          </a:stretch>
        </p:blipFill>
        <p:spPr>
          <a:xfrm>
            <a:off x="11218392" y="1388597"/>
            <a:ext cx="444053" cy="444053"/>
          </a:xfrm>
          <a:prstGeom prst="rect">
            <a:avLst/>
          </a:prstGeom>
        </p:spPr>
      </p:pic>
      <p:pic>
        <p:nvPicPr>
          <p:cNvPr id="32" name="Picture 31">
            <a:extLst>
              <a:ext uri="{FF2B5EF4-FFF2-40B4-BE49-F238E27FC236}">
                <a16:creationId xmlns:a16="http://schemas.microsoft.com/office/drawing/2014/main" id="{337349FA-EC55-6BA2-2779-83D74EE0C601}"/>
              </a:ext>
            </a:extLst>
          </p:cNvPr>
          <p:cNvPicPr>
            <a:picLocks noChangeAspect="1"/>
          </p:cNvPicPr>
          <p:nvPr/>
        </p:nvPicPr>
        <p:blipFill>
          <a:blip r:embed="rId9"/>
          <a:stretch>
            <a:fillRect/>
          </a:stretch>
        </p:blipFill>
        <p:spPr>
          <a:xfrm>
            <a:off x="8794960" y="1379522"/>
            <a:ext cx="517404" cy="517404"/>
          </a:xfrm>
          <a:prstGeom prst="rect">
            <a:avLst/>
          </a:prstGeom>
        </p:spPr>
      </p:pic>
      <p:pic>
        <p:nvPicPr>
          <p:cNvPr id="33" name="Picture 32">
            <a:extLst>
              <a:ext uri="{FF2B5EF4-FFF2-40B4-BE49-F238E27FC236}">
                <a16:creationId xmlns:a16="http://schemas.microsoft.com/office/drawing/2014/main" id="{DB5D4789-375B-A735-3090-4522878BAF42}"/>
              </a:ext>
            </a:extLst>
          </p:cNvPr>
          <p:cNvPicPr>
            <a:picLocks noChangeAspect="1"/>
          </p:cNvPicPr>
          <p:nvPr/>
        </p:nvPicPr>
        <p:blipFill>
          <a:blip r:embed="rId10"/>
          <a:stretch>
            <a:fillRect/>
          </a:stretch>
        </p:blipFill>
        <p:spPr>
          <a:xfrm>
            <a:off x="11200235" y="4402559"/>
            <a:ext cx="447259" cy="447259"/>
          </a:xfrm>
          <a:prstGeom prst="rect">
            <a:avLst/>
          </a:prstGeom>
        </p:spPr>
      </p:pic>
      <p:pic>
        <p:nvPicPr>
          <p:cNvPr id="34" name="Picture 33">
            <a:extLst>
              <a:ext uri="{FF2B5EF4-FFF2-40B4-BE49-F238E27FC236}">
                <a16:creationId xmlns:a16="http://schemas.microsoft.com/office/drawing/2014/main" id="{FFDEE036-5F8F-5DED-2B8E-06C6106C6B8D}"/>
              </a:ext>
            </a:extLst>
          </p:cNvPr>
          <p:cNvPicPr>
            <a:picLocks noChangeAspect="1"/>
          </p:cNvPicPr>
          <p:nvPr/>
        </p:nvPicPr>
        <p:blipFill>
          <a:blip r:embed="rId11"/>
          <a:stretch>
            <a:fillRect/>
          </a:stretch>
        </p:blipFill>
        <p:spPr>
          <a:xfrm>
            <a:off x="458803" y="4278173"/>
            <a:ext cx="616973" cy="616973"/>
          </a:xfrm>
          <a:prstGeom prst="rect">
            <a:avLst/>
          </a:prstGeom>
        </p:spPr>
      </p:pic>
      <p:pic>
        <p:nvPicPr>
          <p:cNvPr id="35" name="Picture 34">
            <a:extLst>
              <a:ext uri="{FF2B5EF4-FFF2-40B4-BE49-F238E27FC236}">
                <a16:creationId xmlns:a16="http://schemas.microsoft.com/office/drawing/2014/main" id="{1CABCF1C-0DB0-AACA-8B14-D081E2A1E9E2}"/>
              </a:ext>
            </a:extLst>
          </p:cNvPr>
          <p:cNvPicPr>
            <a:picLocks noChangeAspect="1"/>
          </p:cNvPicPr>
          <p:nvPr/>
        </p:nvPicPr>
        <p:blipFill>
          <a:blip r:embed="rId12"/>
          <a:stretch>
            <a:fillRect/>
          </a:stretch>
        </p:blipFill>
        <p:spPr>
          <a:xfrm>
            <a:off x="1822184" y="4363014"/>
            <a:ext cx="409543" cy="409543"/>
          </a:xfrm>
          <a:prstGeom prst="rect">
            <a:avLst/>
          </a:prstGeom>
        </p:spPr>
      </p:pic>
      <p:pic>
        <p:nvPicPr>
          <p:cNvPr id="36" name="Picture 35">
            <a:extLst>
              <a:ext uri="{FF2B5EF4-FFF2-40B4-BE49-F238E27FC236}">
                <a16:creationId xmlns:a16="http://schemas.microsoft.com/office/drawing/2014/main" id="{E9A88CFB-3CD4-00EE-7977-270D9F8240B4}"/>
              </a:ext>
            </a:extLst>
          </p:cNvPr>
          <p:cNvPicPr>
            <a:picLocks noChangeAspect="1"/>
          </p:cNvPicPr>
          <p:nvPr/>
        </p:nvPicPr>
        <p:blipFill>
          <a:blip r:embed="rId13"/>
          <a:stretch>
            <a:fillRect/>
          </a:stretch>
        </p:blipFill>
        <p:spPr>
          <a:xfrm>
            <a:off x="2827720" y="4348106"/>
            <a:ext cx="527407" cy="527407"/>
          </a:xfrm>
          <a:prstGeom prst="rect">
            <a:avLst/>
          </a:prstGeom>
        </p:spPr>
      </p:pic>
      <p:pic>
        <p:nvPicPr>
          <p:cNvPr id="37" name="Picture 36">
            <a:extLst>
              <a:ext uri="{FF2B5EF4-FFF2-40B4-BE49-F238E27FC236}">
                <a16:creationId xmlns:a16="http://schemas.microsoft.com/office/drawing/2014/main" id="{AFACDA08-7328-C72A-C3AB-6D0A7A82AB60}"/>
              </a:ext>
            </a:extLst>
          </p:cNvPr>
          <p:cNvPicPr>
            <a:picLocks noChangeAspect="1"/>
          </p:cNvPicPr>
          <p:nvPr/>
        </p:nvPicPr>
        <p:blipFill>
          <a:blip r:embed="rId14"/>
          <a:stretch>
            <a:fillRect/>
          </a:stretch>
        </p:blipFill>
        <p:spPr>
          <a:xfrm>
            <a:off x="9984056" y="4335451"/>
            <a:ext cx="524065" cy="524065"/>
          </a:xfrm>
          <a:prstGeom prst="rect">
            <a:avLst/>
          </a:prstGeom>
        </p:spPr>
      </p:pic>
      <p:pic>
        <p:nvPicPr>
          <p:cNvPr id="38" name="Picture 37">
            <a:extLst>
              <a:ext uri="{FF2B5EF4-FFF2-40B4-BE49-F238E27FC236}">
                <a16:creationId xmlns:a16="http://schemas.microsoft.com/office/drawing/2014/main" id="{C1A5D583-A83F-86FF-656F-871D098FD05E}"/>
              </a:ext>
            </a:extLst>
          </p:cNvPr>
          <p:cNvPicPr>
            <a:picLocks noChangeAspect="1"/>
          </p:cNvPicPr>
          <p:nvPr/>
        </p:nvPicPr>
        <p:blipFill>
          <a:blip r:embed="rId15"/>
          <a:stretch>
            <a:fillRect/>
          </a:stretch>
        </p:blipFill>
        <p:spPr>
          <a:xfrm>
            <a:off x="4041347" y="4397752"/>
            <a:ext cx="477762" cy="477762"/>
          </a:xfrm>
          <a:prstGeom prst="rect">
            <a:avLst/>
          </a:prstGeom>
        </p:spPr>
      </p:pic>
      <p:pic>
        <p:nvPicPr>
          <p:cNvPr id="39" name="Picture 38">
            <a:extLst>
              <a:ext uri="{FF2B5EF4-FFF2-40B4-BE49-F238E27FC236}">
                <a16:creationId xmlns:a16="http://schemas.microsoft.com/office/drawing/2014/main" id="{749A7F41-7AC8-6325-2978-A905C2D60678}"/>
              </a:ext>
            </a:extLst>
          </p:cNvPr>
          <p:cNvPicPr>
            <a:picLocks noChangeAspect="1"/>
          </p:cNvPicPr>
          <p:nvPr/>
        </p:nvPicPr>
        <p:blipFill>
          <a:blip r:embed="rId16"/>
          <a:stretch>
            <a:fillRect/>
          </a:stretch>
        </p:blipFill>
        <p:spPr>
          <a:xfrm>
            <a:off x="5220747" y="4352581"/>
            <a:ext cx="542565" cy="542565"/>
          </a:xfrm>
          <a:prstGeom prst="rect">
            <a:avLst/>
          </a:prstGeom>
        </p:spPr>
      </p:pic>
      <p:pic>
        <p:nvPicPr>
          <p:cNvPr id="40" name="Picture 39">
            <a:extLst>
              <a:ext uri="{FF2B5EF4-FFF2-40B4-BE49-F238E27FC236}">
                <a16:creationId xmlns:a16="http://schemas.microsoft.com/office/drawing/2014/main" id="{595CBCD2-1F47-34B7-8950-D0D28FBC0939}"/>
              </a:ext>
            </a:extLst>
          </p:cNvPr>
          <p:cNvPicPr>
            <a:picLocks noChangeAspect="1"/>
          </p:cNvPicPr>
          <p:nvPr/>
        </p:nvPicPr>
        <p:blipFill>
          <a:blip r:embed="rId17"/>
          <a:stretch>
            <a:fillRect/>
          </a:stretch>
        </p:blipFill>
        <p:spPr>
          <a:xfrm>
            <a:off x="6423251" y="4427114"/>
            <a:ext cx="419038" cy="419038"/>
          </a:xfrm>
          <a:prstGeom prst="rect">
            <a:avLst/>
          </a:prstGeom>
        </p:spPr>
      </p:pic>
      <p:pic>
        <p:nvPicPr>
          <p:cNvPr id="41" name="Picture 40">
            <a:extLst>
              <a:ext uri="{FF2B5EF4-FFF2-40B4-BE49-F238E27FC236}">
                <a16:creationId xmlns:a16="http://schemas.microsoft.com/office/drawing/2014/main" id="{B0AABA73-2A79-71BE-36ED-1D81FB82BD9C}"/>
              </a:ext>
            </a:extLst>
          </p:cNvPr>
          <p:cNvPicPr>
            <a:picLocks noChangeAspect="1"/>
          </p:cNvPicPr>
          <p:nvPr/>
        </p:nvPicPr>
        <p:blipFill>
          <a:blip r:embed="rId18"/>
          <a:stretch>
            <a:fillRect/>
          </a:stretch>
        </p:blipFill>
        <p:spPr>
          <a:xfrm>
            <a:off x="7594488" y="4340581"/>
            <a:ext cx="503179" cy="503179"/>
          </a:xfrm>
          <a:prstGeom prst="rect">
            <a:avLst/>
          </a:prstGeom>
        </p:spPr>
      </p:pic>
      <p:pic>
        <p:nvPicPr>
          <p:cNvPr id="42" name="Picture 41">
            <a:extLst>
              <a:ext uri="{FF2B5EF4-FFF2-40B4-BE49-F238E27FC236}">
                <a16:creationId xmlns:a16="http://schemas.microsoft.com/office/drawing/2014/main" id="{3631B7E4-4495-2E66-4621-FC01F86674C0}"/>
              </a:ext>
            </a:extLst>
          </p:cNvPr>
          <p:cNvPicPr>
            <a:picLocks noChangeAspect="1"/>
          </p:cNvPicPr>
          <p:nvPr/>
        </p:nvPicPr>
        <p:blipFill>
          <a:blip r:embed="rId19"/>
          <a:stretch>
            <a:fillRect/>
          </a:stretch>
        </p:blipFill>
        <p:spPr>
          <a:xfrm>
            <a:off x="8863705" y="4350518"/>
            <a:ext cx="486328" cy="486328"/>
          </a:xfrm>
          <a:prstGeom prst="rect">
            <a:avLst/>
          </a:prstGeom>
        </p:spPr>
      </p:pic>
      <p:pic>
        <p:nvPicPr>
          <p:cNvPr id="43" name="Picture 42">
            <a:extLst>
              <a:ext uri="{FF2B5EF4-FFF2-40B4-BE49-F238E27FC236}">
                <a16:creationId xmlns:a16="http://schemas.microsoft.com/office/drawing/2014/main" id="{EFFFE18F-0F32-BC95-DDF7-6B29E4DB7CBE}"/>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7386" b="89773" l="6459" r="97847">
                        <a14:foregroundMark x1="90191" y1="42614" x2="93062" y2="42614"/>
                        <a14:foregroundMark x1="96890" y1="42898" x2="98325" y2="42045"/>
                        <a14:foregroundMark x1="78947" y1="10227" x2="78947" y2="7670"/>
                        <a14:foregroundMark x1="23445" y1="51420" x2="23445" y2="51420"/>
                        <a14:foregroundMark x1="8612" y1="75852" x2="6459" y2="75284"/>
                        <a14:backgroundMark x1="16029" y1="21307" x2="17703" y2="13352"/>
                        <a14:backgroundMark x1="14115" y1="15625" x2="21531" y2="17898"/>
                      </a14:backgroundRemoval>
                    </a14:imgEffect>
                  </a14:imgLayer>
                </a14:imgProps>
              </a:ext>
            </a:extLst>
          </a:blip>
          <a:stretch>
            <a:fillRect/>
          </a:stretch>
        </p:blipFill>
        <p:spPr>
          <a:xfrm>
            <a:off x="5190961" y="1394161"/>
            <a:ext cx="554344" cy="466816"/>
          </a:xfrm>
          <a:prstGeom prst="rect">
            <a:avLst/>
          </a:prstGeom>
        </p:spPr>
      </p:pic>
      <p:pic>
        <p:nvPicPr>
          <p:cNvPr id="44" name="Picture 43">
            <a:extLst>
              <a:ext uri="{FF2B5EF4-FFF2-40B4-BE49-F238E27FC236}">
                <a16:creationId xmlns:a16="http://schemas.microsoft.com/office/drawing/2014/main" id="{047A5BD8-0311-D74C-A2D3-0AE5425E686F}"/>
              </a:ext>
            </a:extLst>
          </p:cNvPr>
          <p:cNvPicPr>
            <a:picLocks noChangeAspect="1"/>
          </p:cNvPicPr>
          <p:nvPr/>
        </p:nvPicPr>
        <p:blipFill>
          <a:blip r:embed="rId22"/>
          <a:stretch>
            <a:fillRect/>
          </a:stretch>
        </p:blipFill>
        <p:spPr>
          <a:xfrm>
            <a:off x="6455494" y="1373030"/>
            <a:ext cx="439701" cy="439701"/>
          </a:xfrm>
          <a:prstGeom prst="rect">
            <a:avLst/>
          </a:prstGeom>
        </p:spPr>
      </p:pic>
      <p:sp>
        <p:nvSpPr>
          <p:cNvPr id="45" name="Rectangle: Rounded Corners 44">
            <a:extLst>
              <a:ext uri="{FF2B5EF4-FFF2-40B4-BE49-F238E27FC236}">
                <a16:creationId xmlns:a16="http://schemas.microsoft.com/office/drawing/2014/main" id="{D3CEFD91-0609-E673-2453-604B5A529886}"/>
              </a:ext>
            </a:extLst>
          </p:cNvPr>
          <p:cNvSpPr/>
          <p:nvPr/>
        </p:nvSpPr>
        <p:spPr>
          <a:xfrm>
            <a:off x="4894919" y="4019187"/>
            <a:ext cx="1211604" cy="2468637"/>
          </a:xfrm>
          <a:prstGeom prst="roundRect">
            <a:avLst/>
          </a:prstGeom>
          <a:noFill/>
          <a:ln w="28575" cap="flat" cmpd="sng" algn="ctr">
            <a:solidFill>
              <a:srgbClr val="0070C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Nova Cond" panose="020B0506020202020204" pitchFamily="34" charset="0"/>
              <a:ea typeface="+mn-ea"/>
              <a:cs typeface="+mn-cs"/>
            </a:endParaRPr>
          </a:p>
        </p:txBody>
      </p:sp>
      <p:sp>
        <p:nvSpPr>
          <p:cNvPr id="46" name="Content Placeholder 15">
            <a:extLst>
              <a:ext uri="{FF2B5EF4-FFF2-40B4-BE49-F238E27FC236}">
                <a16:creationId xmlns:a16="http://schemas.microsoft.com/office/drawing/2014/main" id="{D7C32F46-1B3B-AAF5-8619-22D3C49C2566}"/>
              </a:ext>
            </a:extLst>
          </p:cNvPr>
          <p:cNvSpPr txBox="1">
            <a:spLocks/>
          </p:cNvSpPr>
          <p:nvPr/>
        </p:nvSpPr>
        <p:spPr>
          <a:xfrm>
            <a:off x="167639" y="6543674"/>
            <a:ext cx="11032595" cy="490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900" dirty="0" err="1">
                <a:solidFill>
                  <a:srgbClr val="FFFFFF">
                    <a:lumMod val="50000"/>
                  </a:srgbClr>
                </a:solidFill>
                <a:latin typeface="Arial Nova Cond" panose="020B0506020202020204" pitchFamily="34" charset="0"/>
              </a:rPr>
              <a:t>Sumber</a:t>
            </a:r>
            <a:r>
              <a:rPr lang="en-US" sz="900" dirty="0">
                <a:solidFill>
                  <a:srgbClr val="FFFFFF">
                    <a:lumMod val="50000"/>
                  </a:srgbClr>
                </a:solidFill>
                <a:latin typeface="Arial Nova Cond" panose="020B0506020202020204" pitchFamily="34" charset="0"/>
              </a:rPr>
              <a:t>: Trading Economics | Economic growth in %</a:t>
            </a:r>
            <a:r>
              <a:rPr lang="en-US" sz="900" dirty="0" err="1">
                <a:solidFill>
                  <a:srgbClr val="FFFFFF">
                    <a:lumMod val="50000"/>
                  </a:srgbClr>
                </a:solidFill>
                <a:latin typeface="Arial Nova Cond" panose="020B0506020202020204" pitchFamily="34" charset="0"/>
              </a:rPr>
              <a:t>yoy</a:t>
            </a:r>
            <a:r>
              <a:rPr lang="en-US" sz="900" dirty="0">
                <a:solidFill>
                  <a:srgbClr val="FFFFFF">
                    <a:lumMod val="50000"/>
                  </a:srgbClr>
                </a:solidFill>
                <a:latin typeface="Arial Nova Cond" panose="020B0506020202020204" pitchFamily="34" charset="0"/>
              </a:rPr>
              <a:t> | Countries highlighted in blue have released their economic growth figures up to Q1 2026</a:t>
            </a:r>
            <a:endParaRPr lang="en-ID" sz="900" dirty="0">
              <a:solidFill>
                <a:srgbClr val="FFFFFF">
                  <a:lumMod val="50000"/>
                </a:srgbClr>
              </a:solidFill>
              <a:latin typeface="Arial Nova Cond" panose="020B0506020202020204" pitchFamily="34" charset="0"/>
            </a:endParaRPr>
          </a:p>
        </p:txBody>
      </p:sp>
      <p:graphicFrame>
        <p:nvGraphicFramePr>
          <p:cNvPr id="47" name="Chart 46">
            <a:extLst>
              <a:ext uri="{FF2B5EF4-FFF2-40B4-BE49-F238E27FC236}">
                <a16:creationId xmlns:a16="http://schemas.microsoft.com/office/drawing/2014/main" id="{90D7B075-1938-F8E8-9A73-722EB4A2ACBB}"/>
              </a:ext>
            </a:extLst>
          </p:cNvPr>
          <p:cNvGraphicFramePr>
            <a:graphicFrameLocks/>
          </p:cNvGraphicFramePr>
          <p:nvPr>
            <p:extLst>
              <p:ext uri="{D42A27DB-BD31-4B8C-83A1-F6EECF244321}">
                <p14:modId xmlns:p14="http://schemas.microsoft.com/office/powerpoint/2010/main" val="1579591082"/>
              </p:ext>
            </p:extLst>
          </p:nvPr>
        </p:nvGraphicFramePr>
        <p:xfrm>
          <a:off x="126430" y="2013338"/>
          <a:ext cx="1281600" cy="158400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48" name="Chart 47">
            <a:extLst>
              <a:ext uri="{FF2B5EF4-FFF2-40B4-BE49-F238E27FC236}">
                <a16:creationId xmlns:a16="http://schemas.microsoft.com/office/drawing/2014/main" id="{43EE4753-BD78-BE5B-5FF2-B68DEC93D364}"/>
              </a:ext>
            </a:extLst>
          </p:cNvPr>
          <p:cNvGraphicFramePr>
            <a:graphicFrameLocks/>
          </p:cNvGraphicFramePr>
          <p:nvPr>
            <p:extLst>
              <p:ext uri="{D42A27DB-BD31-4B8C-83A1-F6EECF244321}">
                <p14:modId xmlns:p14="http://schemas.microsoft.com/office/powerpoint/2010/main" val="1921529598"/>
              </p:ext>
            </p:extLst>
          </p:nvPr>
        </p:nvGraphicFramePr>
        <p:xfrm>
          <a:off x="1276595" y="2020294"/>
          <a:ext cx="1281600" cy="158400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49" name="Chart 48">
            <a:extLst>
              <a:ext uri="{FF2B5EF4-FFF2-40B4-BE49-F238E27FC236}">
                <a16:creationId xmlns:a16="http://schemas.microsoft.com/office/drawing/2014/main" id="{C2D164B5-A624-A0E2-5ED9-E34B7C105130}"/>
              </a:ext>
            </a:extLst>
          </p:cNvPr>
          <p:cNvGraphicFramePr>
            <a:graphicFrameLocks/>
          </p:cNvGraphicFramePr>
          <p:nvPr>
            <p:extLst>
              <p:ext uri="{D42A27DB-BD31-4B8C-83A1-F6EECF244321}">
                <p14:modId xmlns:p14="http://schemas.microsoft.com/office/powerpoint/2010/main" val="440429997"/>
              </p:ext>
            </p:extLst>
          </p:nvPr>
        </p:nvGraphicFramePr>
        <p:xfrm>
          <a:off x="2569729" y="2008998"/>
          <a:ext cx="1281600" cy="1584000"/>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50" name="Chart 49">
            <a:extLst>
              <a:ext uri="{FF2B5EF4-FFF2-40B4-BE49-F238E27FC236}">
                <a16:creationId xmlns:a16="http://schemas.microsoft.com/office/drawing/2014/main" id="{CCF0B4AE-0C1D-C81B-2A18-CF22C0E93875}"/>
              </a:ext>
            </a:extLst>
          </p:cNvPr>
          <p:cNvGraphicFramePr>
            <a:graphicFrameLocks/>
          </p:cNvGraphicFramePr>
          <p:nvPr>
            <p:extLst>
              <p:ext uri="{D42A27DB-BD31-4B8C-83A1-F6EECF244321}">
                <p14:modId xmlns:p14="http://schemas.microsoft.com/office/powerpoint/2010/main" val="1954267165"/>
              </p:ext>
            </p:extLst>
          </p:nvPr>
        </p:nvGraphicFramePr>
        <p:xfrm>
          <a:off x="3713748" y="2008998"/>
          <a:ext cx="1281600" cy="1584000"/>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51" name="Chart 50">
            <a:extLst>
              <a:ext uri="{FF2B5EF4-FFF2-40B4-BE49-F238E27FC236}">
                <a16:creationId xmlns:a16="http://schemas.microsoft.com/office/drawing/2014/main" id="{1A4A43E2-79B3-0BC4-6FBC-DFD8B8AADCD4}"/>
              </a:ext>
            </a:extLst>
          </p:cNvPr>
          <p:cNvGraphicFramePr>
            <a:graphicFrameLocks/>
          </p:cNvGraphicFramePr>
          <p:nvPr>
            <p:extLst>
              <p:ext uri="{D42A27DB-BD31-4B8C-83A1-F6EECF244321}">
                <p14:modId xmlns:p14="http://schemas.microsoft.com/office/powerpoint/2010/main" val="1066982526"/>
              </p:ext>
            </p:extLst>
          </p:nvPr>
        </p:nvGraphicFramePr>
        <p:xfrm>
          <a:off x="4857698" y="2008998"/>
          <a:ext cx="1281600" cy="1584000"/>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2" name="Chart 51">
            <a:extLst>
              <a:ext uri="{FF2B5EF4-FFF2-40B4-BE49-F238E27FC236}">
                <a16:creationId xmlns:a16="http://schemas.microsoft.com/office/drawing/2014/main" id="{5D4029B0-21A8-A245-F518-FBCBD2010ACE}"/>
              </a:ext>
            </a:extLst>
          </p:cNvPr>
          <p:cNvGraphicFramePr>
            <a:graphicFrameLocks/>
          </p:cNvGraphicFramePr>
          <p:nvPr>
            <p:extLst>
              <p:ext uri="{D42A27DB-BD31-4B8C-83A1-F6EECF244321}">
                <p14:modId xmlns:p14="http://schemas.microsoft.com/office/powerpoint/2010/main" val="2672878909"/>
              </p:ext>
            </p:extLst>
          </p:nvPr>
        </p:nvGraphicFramePr>
        <p:xfrm>
          <a:off x="6061878" y="2008998"/>
          <a:ext cx="1281600" cy="1584000"/>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53" name="Chart 52">
            <a:extLst>
              <a:ext uri="{FF2B5EF4-FFF2-40B4-BE49-F238E27FC236}">
                <a16:creationId xmlns:a16="http://schemas.microsoft.com/office/drawing/2014/main" id="{B46D3C68-63A2-F64B-3229-3DE5F2C1026C}"/>
              </a:ext>
            </a:extLst>
          </p:cNvPr>
          <p:cNvGraphicFramePr>
            <a:graphicFrameLocks/>
          </p:cNvGraphicFramePr>
          <p:nvPr>
            <p:extLst>
              <p:ext uri="{D42A27DB-BD31-4B8C-83A1-F6EECF244321}">
                <p14:modId xmlns:p14="http://schemas.microsoft.com/office/powerpoint/2010/main" val="2361828778"/>
              </p:ext>
            </p:extLst>
          </p:nvPr>
        </p:nvGraphicFramePr>
        <p:xfrm>
          <a:off x="7217930" y="2008998"/>
          <a:ext cx="1281600" cy="1584000"/>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54" name="Chart 53">
            <a:extLst>
              <a:ext uri="{FF2B5EF4-FFF2-40B4-BE49-F238E27FC236}">
                <a16:creationId xmlns:a16="http://schemas.microsoft.com/office/drawing/2014/main" id="{2E7ECFBE-3B46-B0BA-4F9A-3B0BF0736195}"/>
              </a:ext>
            </a:extLst>
          </p:cNvPr>
          <p:cNvGraphicFramePr>
            <a:graphicFrameLocks/>
          </p:cNvGraphicFramePr>
          <p:nvPr>
            <p:extLst>
              <p:ext uri="{D42A27DB-BD31-4B8C-83A1-F6EECF244321}">
                <p14:modId xmlns:p14="http://schemas.microsoft.com/office/powerpoint/2010/main" val="669873385"/>
              </p:ext>
            </p:extLst>
          </p:nvPr>
        </p:nvGraphicFramePr>
        <p:xfrm>
          <a:off x="8416683" y="2008998"/>
          <a:ext cx="1281600" cy="1584000"/>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55" name="Chart 54">
            <a:extLst>
              <a:ext uri="{FF2B5EF4-FFF2-40B4-BE49-F238E27FC236}">
                <a16:creationId xmlns:a16="http://schemas.microsoft.com/office/drawing/2014/main" id="{DD93BC58-AADF-2DF0-95D6-BC9D640DC1A1}"/>
              </a:ext>
            </a:extLst>
          </p:cNvPr>
          <p:cNvGraphicFramePr>
            <a:graphicFrameLocks/>
          </p:cNvGraphicFramePr>
          <p:nvPr>
            <p:extLst>
              <p:ext uri="{D42A27DB-BD31-4B8C-83A1-F6EECF244321}">
                <p14:modId xmlns:p14="http://schemas.microsoft.com/office/powerpoint/2010/main" val="2104004919"/>
              </p:ext>
            </p:extLst>
          </p:nvPr>
        </p:nvGraphicFramePr>
        <p:xfrm>
          <a:off x="9584763" y="2008998"/>
          <a:ext cx="1281600" cy="1584000"/>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56" name="Chart 55">
            <a:extLst>
              <a:ext uri="{FF2B5EF4-FFF2-40B4-BE49-F238E27FC236}">
                <a16:creationId xmlns:a16="http://schemas.microsoft.com/office/drawing/2014/main" id="{287BB299-2794-77B7-4C66-11CB257327AF}"/>
              </a:ext>
            </a:extLst>
          </p:cNvPr>
          <p:cNvGraphicFramePr>
            <a:graphicFrameLocks/>
          </p:cNvGraphicFramePr>
          <p:nvPr>
            <p:extLst>
              <p:ext uri="{D42A27DB-BD31-4B8C-83A1-F6EECF244321}">
                <p14:modId xmlns:p14="http://schemas.microsoft.com/office/powerpoint/2010/main" val="914410653"/>
              </p:ext>
            </p:extLst>
          </p:nvPr>
        </p:nvGraphicFramePr>
        <p:xfrm>
          <a:off x="10824957" y="2008998"/>
          <a:ext cx="1281600" cy="1584000"/>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57" name="Chart 56">
            <a:extLst>
              <a:ext uri="{FF2B5EF4-FFF2-40B4-BE49-F238E27FC236}">
                <a16:creationId xmlns:a16="http://schemas.microsoft.com/office/drawing/2014/main" id="{44D1ABC9-037E-F60E-6DF8-6BFDCB889EF7}"/>
              </a:ext>
            </a:extLst>
          </p:cNvPr>
          <p:cNvGraphicFramePr>
            <a:graphicFrameLocks/>
          </p:cNvGraphicFramePr>
          <p:nvPr>
            <p:extLst>
              <p:ext uri="{D42A27DB-BD31-4B8C-83A1-F6EECF244321}">
                <p14:modId xmlns:p14="http://schemas.microsoft.com/office/powerpoint/2010/main" val="3704221632"/>
              </p:ext>
            </p:extLst>
          </p:nvPr>
        </p:nvGraphicFramePr>
        <p:xfrm>
          <a:off x="6091423" y="5046929"/>
          <a:ext cx="1281600" cy="1413157"/>
        </p:xfrm>
        <a:graphic>
          <a:graphicData uri="http://schemas.openxmlformats.org/drawingml/2006/chart">
            <c:chart xmlns:c="http://schemas.openxmlformats.org/drawingml/2006/chart" xmlns:r="http://schemas.openxmlformats.org/officeDocument/2006/relationships" r:id="rId33"/>
          </a:graphicData>
        </a:graphic>
      </p:graphicFrame>
      <p:graphicFrame>
        <p:nvGraphicFramePr>
          <p:cNvPr id="58" name="Chart 57">
            <a:extLst>
              <a:ext uri="{FF2B5EF4-FFF2-40B4-BE49-F238E27FC236}">
                <a16:creationId xmlns:a16="http://schemas.microsoft.com/office/drawing/2014/main" id="{041EB87A-3731-B1DE-A310-35F3F17E12EE}"/>
              </a:ext>
            </a:extLst>
          </p:cNvPr>
          <p:cNvGraphicFramePr>
            <a:graphicFrameLocks/>
          </p:cNvGraphicFramePr>
          <p:nvPr>
            <p:extLst>
              <p:ext uri="{D42A27DB-BD31-4B8C-83A1-F6EECF244321}">
                <p14:modId xmlns:p14="http://schemas.microsoft.com/office/powerpoint/2010/main" val="1200778985"/>
              </p:ext>
            </p:extLst>
          </p:nvPr>
        </p:nvGraphicFramePr>
        <p:xfrm>
          <a:off x="7247477" y="5046929"/>
          <a:ext cx="1281600" cy="1413157"/>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59" name="Chart 58">
            <a:extLst>
              <a:ext uri="{FF2B5EF4-FFF2-40B4-BE49-F238E27FC236}">
                <a16:creationId xmlns:a16="http://schemas.microsoft.com/office/drawing/2014/main" id="{43A42FD8-62E5-E67C-3E75-82256E9615BB}"/>
              </a:ext>
            </a:extLst>
          </p:cNvPr>
          <p:cNvGraphicFramePr>
            <a:graphicFrameLocks/>
          </p:cNvGraphicFramePr>
          <p:nvPr>
            <p:extLst>
              <p:ext uri="{D42A27DB-BD31-4B8C-83A1-F6EECF244321}">
                <p14:modId xmlns:p14="http://schemas.microsoft.com/office/powerpoint/2010/main" val="2705693512"/>
              </p:ext>
            </p:extLst>
          </p:nvPr>
        </p:nvGraphicFramePr>
        <p:xfrm>
          <a:off x="8422167" y="5046929"/>
          <a:ext cx="1281600" cy="1413157"/>
        </p:xfrm>
        <a:graphic>
          <a:graphicData uri="http://schemas.openxmlformats.org/drawingml/2006/chart">
            <c:chart xmlns:c="http://schemas.openxmlformats.org/drawingml/2006/chart" xmlns:r="http://schemas.openxmlformats.org/officeDocument/2006/relationships" r:id="rId35"/>
          </a:graphicData>
        </a:graphic>
      </p:graphicFrame>
      <p:graphicFrame>
        <p:nvGraphicFramePr>
          <p:cNvPr id="60" name="Chart 59">
            <a:extLst>
              <a:ext uri="{FF2B5EF4-FFF2-40B4-BE49-F238E27FC236}">
                <a16:creationId xmlns:a16="http://schemas.microsoft.com/office/drawing/2014/main" id="{3108FE55-2D1A-E77B-D4C9-3CB31B58CD2E}"/>
              </a:ext>
            </a:extLst>
          </p:cNvPr>
          <p:cNvGraphicFramePr>
            <a:graphicFrameLocks/>
          </p:cNvGraphicFramePr>
          <p:nvPr>
            <p:extLst>
              <p:ext uri="{D42A27DB-BD31-4B8C-83A1-F6EECF244321}">
                <p14:modId xmlns:p14="http://schemas.microsoft.com/office/powerpoint/2010/main" val="1104504707"/>
              </p:ext>
            </p:extLst>
          </p:nvPr>
        </p:nvGraphicFramePr>
        <p:xfrm>
          <a:off x="9602280" y="5046929"/>
          <a:ext cx="1281600" cy="1413157"/>
        </p:xfrm>
        <a:graphic>
          <a:graphicData uri="http://schemas.openxmlformats.org/drawingml/2006/chart">
            <c:chart xmlns:c="http://schemas.openxmlformats.org/drawingml/2006/chart" xmlns:r="http://schemas.openxmlformats.org/officeDocument/2006/relationships" r:id="rId36"/>
          </a:graphicData>
        </a:graphic>
      </p:graphicFrame>
      <p:graphicFrame>
        <p:nvGraphicFramePr>
          <p:cNvPr id="61" name="Chart 60">
            <a:extLst>
              <a:ext uri="{FF2B5EF4-FFF2-40B4-BE49-F238E27FC236}">
                <a16:creationId xmlns:a16="http://schemas.microsoft.com/office/drawing/2014/main" id="{359626A3-7A81-6841-867D-73DB62530AA4}"/>
              </a:ext>
            </a:extLst>
          </p:cNvPr>
          <p:cNvGraphicFramePr>
            <a:graphicFrameLocks/>
          </p:cNvGraphicFramePr>
          <p:nvPr>
            <p:extLst>
              <p:ext uri="{D42A27DB-BD31-4B8C-83A1-F6EECF244321}">
                <p14:modId xmlns:p14="http://schemas.microsoft.com/office/powerpoint/2010/main" val="4228669167"/>
              </p:ext>
            </p:extLst>
          </p:nvPr>
        </p:nvGraphicFramePr>
        <p:xfrm>
          <a:off x="10782318" y="5046929"/>
          <a:ext cx="1281600" cy="1413157"/>
        </p:xfrm>
        <a:graphic>
          <a:graphicData uri="http://schemas.openxmlformats.org/drawingml/2006/chart">
            <c:chart xmlns:c="http://schemas.openxmlformats.org/drawingml/2006/chart" xmlns:r="http://schemas.openxmlformats.org/officeDocument/2006/relationships" r:id="rId37"/>
          </a:graphicData>
        </a:graphic>
      </p:graphicFrame>
      <p:graphicFrame>
        <p:nvGraphicFramePr>
          <p:cNvPr id="62" name="Chart 61">
            <a:extLst>
              <a:ext uri="{FF2B5EF4-FFF2-40B4-BE49-F238E27FC236}">
                <a16:creationId xmlns:a16="http://schemas.microsoft.com/office/drawing/2014/main" id="{3A1E88BA-8743-5A1D-DC20-3A35E9F3FFE7}"/>
              </a:ext>
            </a:extLst>
          </p:cNvPr>
          <p:cNvGraphicFramePr>
            <a:graphicFrameLocks/>
          </p:cNvGraphicFramePr>
          <p:nvPr>
            <p:extLst>
              <p:ext uri="{D42A27DB-BD31-4B8C-83A1-F6EECF244321}">
                <p14:modId xmlns:p14="http://schemas.microsoft.com/office/powerpoint/2010/main" val="2458357182"/>
              </p:ext>
            </p:extLst>
          </p:nvPr>
        </p:nvGraphicFramePr>
        <p:xfrm>
          <a:off x="155856" y="5046929"/>
          <a:ext cx="1281600" cy="1413157"/>
        </p:xfrm>
        <a:graphic>
          <a:graphicData uri="http://schemas.openxmlformats.org/drawingml/2006/chart">
            <c:chart xmlns:c="http://schemas.openxmlformats.org/drawingml/2006/chart" xmlns:r="http://schemas.openxmlformats.org/officeDocument/2006/relationships" r:id="rId38"/>
          </a:graphicData>
        </a:graphic>
      </p:graphicFrame>
      <p:graphicFrame>
        <p:nvGraphicFramePr>
          <p:cNvPr id="63" name="Chart 62">
            <a:extLst>
              <a:ext uri="{FF2B5EF4-FFF2-40B4-BE49-F238E27FC236}">
                <a16:creationId xmlns:a16="http://schemas.microsoft.com/office/drawing/2014/main" id="{22E5EF63-8A67-5A30-BC69-6537E03B1D20}"/>
              </a:ext>
            </a:extLst>
          </p:cNvPr>
          <p:cNvGraphicFramePr>
            <a:graphicFrameLocks/>
          </p:cNvGraphicFramePr>
          <p:nvPr>
            <p:extLst>
              <p:ext uri="{D42A27DB-BD31-4B8C-83A1-F6EECF244321}">
                <p14:modId xmlns:p14="http://schemas.microsoft.com/office/powerpoint/2010/main" val="1580053881"/>
              </p:ext>
            </p:extLst>
          </p:nvPr>
        </p:nvGraphicFramePr>
        <p:xfrm>
          <a:off x="1319691" y="5046929"/>
          <a:ext cx="1281600" cy="1413157"/>
        </p:xfrm>
        <a:graphic>
          <a:graphicData uri="http://schemas.openxmlformats.org/drawingml/2006/chart">
            <c:chart xmlns:c="http://schemas.openxmlformats.org/drawingml/2006/chart" xmlns:r="http://schemas.openxmlformats.org/officeDocument/2006/relationships" r:id="rId39"/>
          </a:graphicData>
        </a:graphic>
      </p:graphicFrame>
      <p:graphicFrame>
        <p:nvGraphicFramePr>
          <p:cNvPr id="64" name="Chart 63">
            <a:extLst>
              <a:ext uri="{FF2B5EF4-FFF2-40B4-BE49-F238E27FC236}">
                <a16:creationId xmlns:a16="http://schemas.microsoft.com/office/drawing/2014/main" id="{C4F653F8-10E9-8EB6-D8F0-25953E3C63F0}"/>
              </a:ext>
            </a:extLst>
          </p:cNvPr>
          <p:cNvGraphicFramePr>
            <a:graphicFrameLocks/>
          </p:cNvGraphicFramePr>
          <p:nvPr>
            <p:extLst>
              <p:ext uri="{D42A27DB-BD31-4B8C-83A1-F6EECF244321}">
                <p14:modId xmlns:p14="http://schemas.microsoft.com/office/powerpoint/2010/main" val="3770817360"/>
              </p:ext>
            </p:extLst>
          </p:nvPr>
        </p:nvGraphicFramePr>
        <p:xfrm>
          <a:off x="2503030" y="5046929"/>
          <a:ext cx="1281600" cy="1413157"/>
        </p:xfrm>
        <a:graphic>
          <a:graphicData uri="http://schemas.openxmlformats.org/drawingml/2006/chart">
            <c:chart xmlns:c="http://schemas.openxmlformats.org/drawingml/2006/chart" xmlns:r="http://schemas.openxmlformats.org/officeDocument/2006/relationships" r:id="rId40"/>
          </a:graphicData>
        </a:graphic>
      </p:graphicFrame>
      <p:graphicFrame>
        <p:nvGraphicFramePr>
          <p:cNvPr id="65" name="Chart 64">
            <a:extLst>
              <a:ext uri="{FF2B5EF4-FFF2-40B4-BE49-F238E27FC236}">
                <a16:creationId xmlns:a16="http://schemas.microsoft.com/office/drawing/2014/main" id="{2EEE4D05-4FA1-EEBA-4021-DD812F1444B0}"/>
              </a:ext>
            </a:extLst>
          </p:cNvPr>
          <p:cNvGraphicFramePr>
            <a:graphicFrameLocks/>
          </p:cNvGraphicFramePr>
          <p:nvPr>
            <p:extLst>
              <p:ext uri="{D42A27DB-BD31-4B8C-83A1-F6EECF244321}">
                <p14:modId xmlns:p14="http://schemas.microsoft.com/office/powerpoint/2010/main" val="2198240763"/>
              </p:ext>
            </p:extLst>
          </p:nvPr>
        </p:nvGraphicFramePr>
        <p:xfrm>
          <a:off x="3683143" y="5046929"/>
          <a:ext cx="1281600" cy="1413157"/>
        </p:xfrm>
        <a:graphic>
          <a:graphicData uri="http://schemas.openxmlformats.org/drawingml/2006/chart">
            <c:chart xmlns:c="http://schemas.openxmlformats.org/drawingml/2006/chart" xmlns:r="http://schemas.openxmlformats.org/officeDocument/2006/relationships" r:id="rId41"/>
          </a:graphicData>
        </a:graphic>
      </p:graphicFrame>
      <p:graphicFrame>
        <p:nvGraphicFramePr>
          <p:cNvPr id="66" name="Chart 65">
            <a:extLst>
              <a:ext uri="{FF2B5EF4-FFF2-40B4-BE49-F238E27FC236}">
                <a16:creationId xmlns:a16="http://schemas.microsoft.com/office/drawing/2014/main" id="{761828B6-39A6-C6E4-2E2C-1A13D69F5CDD}"/>
              </a:ext>
            </a:extLst>
          </p:cNvPr>
          <p:cNvGraphicFramePr>
            <a:graphicFrameLocks/>
          </p:cNvGraphicFramePr>
          <p:nvPr>
            <p:extLst>
              <p:ext uri="{D42A27DB-BD31-4B8C-83A1-F6EECF244321}">
                <p14:modId xmlns:p14="http://schemas.microsoft.com/office/powerpoint/2010/main" val="1236350271"/>
              </p:ext>
            </p:extLst>
          </p:nvPr>
        </p:nvGraphicFramePr>
        <p:xfrm>
          <a:off x="4875211" y="5046929"/>
          <a:ext cx="1281600" cy="1413157"/>
        </p:xfrm>
        <a:graphic>
          <a:graphicData uri="http://schemas.openxmlformats.org/drawingml/2006/chart">
            <c:chart xmlns:c="http://schemas.openxmlformats.org/drawingml/2006/chart" xmlns:r="http://schemas.openxmlformats.org/officeDocument/2006/relationships" r:id="rId42"/>
          </a:graphicData>
        </a:graphic>
      </p:graphicFrame>
    </p:spTree>
    <p:extLst>
      <p:ext uri="{BB962C8B-B14F-4D97-AF65-F5344CB8AC3E}">
        <p14:creationId xmlns:p14="http://schemas.microsoft.com/office/powerpoint/2010/main" val="77428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B317C-2DB4-7B5E-EE33-C09703AFA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D087A-3FB4-3CC0-F77C-9F7FBE61F987}"/>
              </a:ext>
            </a:extLst>
          </p:cNvPr>
          <p:cNvSpPr>
            <a:spLocks noGrp="1"/>
          </p:cNvSpPr>
          <p:nvPr>
            <p:ph type="title"/>
          </p:nvPr>
        </p:nvSpPr>
        <p:spPr>
          <a:xfrm>
            <a:off x="1491945" y="-125565"/>
            <a:ext cx="10301274" cy="867930"/>
          </a:xfrm>
        </p:spPr>
        <p:txBody>
          <a:bodyPr vert="horz" lIns="91440" tIns="45720" rIns="91440" bIns="45720" rtlCol="0" anchor="ctr">
            <a:noAutofit/>
          </a:bodyPr>
          <a:lstStyle/>
          <a:p>
            <a:pPr algn="l"/>
            <a:r>
              <a:rPr lang="en-US" sz="1900" b="1" dirty="0">
                <a:latin typeface="Arial Nova Cond" panose="020B0506020202020204" pitchFamily="34" charset="0"/>
              </a:rPr>
              <a:t>NAMUN, PERTUMBUHAN PERLU DIAKSELERASI UNTUK MENCAPAI INDONESIA MAJU DI 2045</a:t>
            </a:r>
            <a:endParaRPr lang="id-ID" sz="1900" b="1" dirty="0">
              <a:latin typeface="Arial Nova Cond" panose="020B0506020202020204" pitchFamily="34" charset="0"/>
            </a:endParaRPr>
          </a:p>
        </p:txBody>
      </p:sp>
      <p:sp>
        <p:nvSpPr>
          <p:cNvPr id="67" name="Content Placeholder 5">
            <a:extLst>
              <a:ext uri="{FF2B5EF4-FFF2-40B4-BE49-F238E27FC236}">
                <a16:creationId xmlns:a16="http://schemas.microsoft.com/office/drawing/2014/main" id="{D6F78B74-9ACD-3136-A061-7ED2EF4BC9DB}"/>
              </a:ext>
            </a:extLst>
          </p:cNvPr>
          <p:cNvSpPr txBox="1">
            <a:spLocks/>
          </p:cNvSpPr>
          <p:nvPr/>
        </p:nvSpPr>
        <p:spPr>
          <a:xfrm>
            <a:off x="319681" y="1495890"/>
            <a:ext cx="2156819" cy="4413516"/>
          </a:xfrm>
          <a:prstGeom prst="rect">
            <a:avLst/>
          </a:prstGeom>
          <a:noFill/>
        </p:spPr>
        <p:txBody>
          <a:bodyPr vert="horz" wrap="square" lIns="91440" tIns="45720" rIns="91440" bIns="45720" rtlCol="0">
            <a:spAutoFit/>
          </a:bodyPr>
          <a:lstStyle>
            <a:defPPr>
              <a:defRPr lang="en-US"/>
            </a:defPPr>
            <a:lvl1pPr indent="0" algn="ctr">
              <a:lnSpc>
                <a:spcPct val="90000"/>
              </a:lnSpc>
              <a:spcBef>
                <a:spcPts val="0"/>
              </a:spcBef>
              <a:spcAft>
                <a:spcPts val="0"/>
              </a:spcAft>
              <a:buFont typeface="Arial" panose="020B0604020202020204" pitchFamily="34" charset="0"/>
              <a:buNone/>
              <a:defRPr sz="1300" i="0" spc="-10" baseline="0">
                <a:solidFill>
                  <a:srgbClr val="69799C"/>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dirty="0" err="1">
                <a:solidFill>
                  <a:schemeClr val="tx1"/>
                </a:solidFill>
                <a:latin typeface="Arial Nova Cond" panose="020B0506020202020204" pitchFamily="34" charset="0"/>
              </a:rPr>
              <a:t>Skenario</a:t>
            </a:r>
            <a:r>
              <a:rPr lang="en-US" dirty="0">
                <a:solidFill>
                  <a:schemeClr val="tx1"/>
                </a:solidFill>
                <a:latin typeface="Arial Nova Cond" panose="020B0506020202020204" pitchFamily="34" charset="0"/>
              </a:rPr>
              <a:t> 1 (threshold negara </a:t>
            </a:r>
            <a:r>
              <a:rPr lang="en-US" dirty="0" err="1">
                <a:solidFill>
                  <a:schemeClr val="tx1"/>
                </a:solidFill>
                <a:latin typeface="Arial Nova Cond" panose="020B0506020202020204" pitchFamily="34" charset="0"/>
              </a:rPr>
              <a:t>maju</a:t>
            </a:r>
            <a:r>
              <a:rPr lang="en-US" dirty="0">
                <a:solidFill>
                  <a:schemeClr val="tx1"/>
                </a:solidFill>
                <a:latin typeface="Arial Nova Cond" panose="020B0506020202020204" pitchFamily="34" charset="0"/>
              </a:rPr>
              <a:t> </a:t>
            </a:r>
            <a:r>
              <a:rPr lang="en-US" dirty="0" err="1">
                <a:solidFill>
                  <a:schemeClr val="tx1"/>
                </a:solidFill>
                <a:latin typeface="Arial Nova Cond" panose="020B0506020202020204" pitchFamily="34" charset="0"/>
              </a:rPr>
              <a:t>tetap</a:t>
            </a:r>
            <a:r>
              <a:rPr lang="en-US" dirty="0">
                <a:solidFill>
                  <a:schemeClr val="tx1"/>
                </a:solidFill>
                <a:latin typeface="Arial Nova Cond" panose="020B0506020202020204" pitchFamily="34" charset="0"/>
              </a:rPr>
              <a:t> di $13.846), Indonesia </a:t>
            </a:r>
            <a:r>
              <a:rPr lang="en-US" dirty="0" err="1">
                <a:solidFill>
                  <a:schemeClr val="tx1"/>
                </a:solidFill>
                <a:latin typeface="Arial Nova Cond" panose="020B0506020202020204" pitchFamily="34" charset="0"/>
              </a:rPr>
              <a:t>mampu</a:t>
            </a:r>
            <a:r>
              <a:rPr lang="en-US" dirty="0">
                <a:solidFill>
                  <a:schemeClr val="tx1"/>
                </a:solidFill>
                <a:latin typeface="Arial Nova Cond" panose="020B0506020202020204" pitchFamily="34" charset="0"/>
              </a:rPr>
              <a:t> </a:t>
            </a:r>
            <a:r>
              <a:rPr lang="en-US" dirty="0" err="1">
                <a:solidFill>
                  <a:schemeClr val="tx1"/>
                </a:solidFill>
                <a:latin typeface="Arial Nova Cond" panose="020B0506020202020204" pitchFamily="34" charset="0"/>
              </a:rPr>
              <a:t>menjadi</a:t>
            </a:r>
            <a:r>
              <a:rPr lang="en-US" dirty="0">
                <a:solidFill>
                  <a:schemeClr val="tx1"/>
                </a:solidFill>
                <a:latin typeface="Arial Nova Cond" panose="020B0506020202020204" pitchFamily="34" charset="0"/>
              </a:rPr>
              <a:t> negara </a:t>
            </a:r>
            <a:r>
              <a:rPr lang="en-US" dirty="0" err="1">
                <a:solidFill>
                  <a:schemeClr val="tx1"/>
                </a:solidFill>
                <a:latin typeface="Arial Nova Cond" panose="020B0506020202020204" pitchFamily="34" charset="0"/>
              </a:rPr>
              <a:t>maju</a:t>
            </a:r>
            <a:r>
              <a:rPr lang="en-US" dirty="0">
                <a:solidFill>
                  <a:schemeClr val="tx1"/>
                </a:solidFill>
                <a:latin typeface="Arial Nova Cond" panose="020B0506020202020204" pitchFamily="34" charset="0"/>
              </a:rPr>
              <a:t> di 2044 </a:t>
            </a:r>
            <a:r>
              <a:rPr lang="en-US" dirty="0" err="1">
                <a:solidFill>
                  <a:schemeClr val="tx1"/>
                </a:solidFill>
                <a:latin typeface="Arial Nova Cond" panose="020B0506020202020204" pitchFamily="34" charset="0"/>
              </a:rPr>
              <a:t>dengan</a:t>
            </a:r>
            <a:r>
              <a:rPr lang="en-US" dirty="0">
                <a:solidFill>
                  <a:schemeClr val="tx1"/>
                </a:solidFill>
                <a:latin typeface="Arial Nova Cond" panose="020B0506020202020204" pitchFamily="34" charset="0"/>
              </a:rPr>
              <a:t> </a:t>
            </a:r>
            <a:r>
              <a:rPr lang="en-US" dirty="0" err="1">
                <a:solidFill>
                  <a:schemeClr val="tx1"/>
                </a:solidFill>
                <a:latin typeface="Arial Nova Cond" panose="020B0506020202020204" pitchFamily="34" charset="0"/>
              </a:rPr>
              <a:t>pertumbuhan</a:t>
            </a:r>
            <a:r>
              <a:rPr lang="en-US" dirty="0">
                <a:solidFill>
                  <a:schemeClr val="tx1"/>
                </a:solidFill>
                <a:latin typeface="Arial Nova Cond" panose="020B0506020202020204" pitchFamily="34" charset="0"/>
              </a:rPr>
              <a:t> </a:t>
            </a:r>
            <a:r>
              <a:rPr lang="en-US" dirty="0" err="1">
                <a:solidFill>
                  <a:schemeClr val="tx1"/>
                </a:solidFill>
                <a:latin typeface="Arial Nova Cond" panose="020B0506020202020204" pitchFamily="34" charset="0"/>
              </a:rPr>
              <a:t>konstan</a:t>
            </a:r>
            <a:r>
              <a:rPr lang="en-US" dirty="0">
                <a:solidFill>
                  <a:schemeClr val="tx1"/>
                </a:solidFill>
                <a:latin typeface="Arial Nova Cond" panose="020B0506020202020204" pitchFamily="34" charset="0"/>
              </a:rPr>
              <a:t> 6% </a:t>
            </a:r>
            <a:r>
              <a:rPr lang="en-US" dirty="0" err="1">
                <a:solidFill>
                  <a:schemeClr val="tx1"/>
                </a:solidFill>
                <a:latin typeface="Arial Nova Cond" panose="020B0506020202020204" pitchFamily="34" charset="0"/>
              </a:rPr>
              <a:t>setiap</a:t>
            </a:r>
            <a:r>
              <a:rPr lang="en-US" dirty="0">
                <a:solidFill>
                  <a:schemeClr val="tx1"/>
                </a:solidFill>
                <a:latin typeface="Arial Nova Cond" panose="020B0506020202020204" pitchFamily="34" charset="0"/>
              </a:rPr>
              <a:t> </a:t>
            </a:r>
            <a:r>
              <a:rPr lang="en-US" dirty="0" err="1">
                <a:solidFill>
                  <a:schemeClr val="tx1"/>
                </a:solidFill>
                <a:latin typeface="Arial Nova Cond" panose="020B0506020202020204" pitchFamily="34" charset="0"/>
              </a:rPr>
              <a:t>tahunnya</a:t>
            </a:r>
            <a:r>
              <a:rPr lang="en-US" dirty="0">
                <a:solidFill>
                  <a:schemeClr val="tx1"/>
                </a:solidFill>
                <a:latin typeface="Arial Nova Cond" panose="020B0506020202020204" pitchFamily="34" charset="0"/>
              </a:rPr>
              <a:t>. </a:t>
            </a:r>
          </a:p>
          <a:p>
            <a:pPr algn="l"/>
            <a:endParaRPr lang="en-US" dirty="0">
              <a:solidFill>
                <a:schemeClr val="tx1"/>
              </a:solidFill>
              <a:latin typeface="Arial Nova Cond" panose="020B0506020202020204" pitchFamily="34" charset="0"/>
            </a:endParaRPr>
          </a:p>
          <a:p>
            <a:pPr algn="l"/>
            <a:r>
              <a:rPr lang="en-US" dirty="0" err="1">
                <a:solidFill>
                  <a:schemeClr val="tx1"/>
                </a:solidFill>
                <a:latin typeface="Arial Nova Cond" panose="020B0506020202020204" pitchFamily="34" charset="0"/>
              </a:rPr>
              <a:t>Skenario</a:t>
            </a:r>
            <a:r>
              <a:rPr lang="en-US" dirty="0">
                <a:solidFill>
                  <a:schemeClr val="tx1"/>
                </a:solidFill>
                <a:latin typeface="Arial Nova Cond" panose="020B0506020202020204" pitchFamily="34" charset="0"/>
              </a:rPr>
              <a:t> 2 (threshold naik 2% per </a:t>
            </a:r>
            <a:r>
              <a:rPr lang="en-US" dirty="0" err="1">
                <a:solidFill>
                  <a:schemeClr val="tx1"/>
                </a:solidFill>
                <a:latin typeface="Arial Nova Cond" panose="020B0506020202020204" pitchFamily="34" charset="0"/>
              </a:rPr>
              <a:t>tahun</a:t>
            </a:r>
            <a:r>
              <a:rPr lang="en-US" dirty="0">
                <a:solidFill>
                  <a:schemeClr val="tx1"/>
                </a:solidFill>
                <a:latin typeface="Arial Nova Cond" panose="020B0506020202020204" pitchFamily="34" charset="0"/>
              </a:rPr>
              <a:t> </a:t>
            </a:r>
            <a:r>
              <a:rPr lang="en-US" dirty="0" err="1">
                <a:solidFill>
                  <a:schemeClr val="tx1"/>
                </a:solidFill>
                <a:latin typeface="Arial Nova Cond" panose="020B0506020202020204" pitchFamily="34" charset="0"/>
              </a:rPr>
              <a:t>sesuai</a:t>
            </a:r>
            <a:r>
              <a:rPr lang="en-US" dirty="0">
                <a:solidFill>
                  <a:schemeClr val="tx1"/>
                </a:solidFill>
                <a:latin typeface="Arial Nova Cond" panose="020B0506020202020204" pitchFamily="34" charset="0"/>
              </a:rPr>
              <a:t> </a:t>
            </a:r>
            <a:r>
              <a:rPr lang="en-US" dirty="0" err="1">
                <a:solidFill>
                  <a:schemeClr val="tx1"/>
                </a:solidFill>
                <a:latin typeface="Arial Nova Cond" panose="020B0506020202020204" pitchFamily="34" charset="0"/>
              </a:rPr>
              <a:t>historis</a:t>
            </a:r>
            <a:r>
              <a:rPr lang="en-US" dirty="0">
                <a:solidFill>
                  <a:schemeClr val="tx1"/>
                </a:solidFill>
                <a:latin typeface="Arial Nova Cond" panose="020B0506020202020204" pitchFamily="34" charset="0"/>
              </a:rPr>
              <a:t>), Indonesia </a:t>
            </a:r>
            <a:r>
              <a:rPr lang="en-US" dirty="0" err="1">
                <a:solidFill>
                  <a:schemeClr val="tx1"/>
                </a:solidFill>
                <a:latin typeface="Arial Nova Cond" panose="020B0506020202020204" pitchFamily="34" charset="0"/>
              </a:rPr>
              <a:t>membutuhkan</a:t>
            </a:r>
            <a:r>
              <a:rPr lang="en-US" dirty="0">
                <a:solidFill>
                  <a:schemeClr val="tx1"/>
                </a:solidFill>
                <a:latin typeface="Arial Nova Cond" panose="020B0506020202020204" pitchFamily="34" charset="0"/>
              </a:rPr>
              <a:t> </a:t>
            </a:r>
            <a:r>
              <a:rPr lang="en-US" dirty="0" err="1">
                <a:solidFill>
                  <a:schemeClr val="tx1"/>
                </a:solidFill>
                <a:latin typeface="Arial Nova Cond" panose="020B0506020202020204" pitchFamily="34" charset="0"/>
              </a:rPr>
              <a:t>pertumbuhan</a:t>
            </a:r>
            <a:r>
              <a:rPr lang="en-US" dirty="0">
                <a:solidFill>
                  <a:schemeClr val="tx1"/>
                </a:solidFill>
                <a:latin typeface="Arial Nova Cond" panose="020B0506020202020204" pitchFamily="34" charset="0"/>
              </a:rPr>
              <a:t> 7,9% </a:t>
            </a:r>
            <a:r>
              <a:rPr lang="en-US" dirty="0" err="1">
                <a:solidFill>
                  <a:schemeClr val="tx1"/>
                </a:solidFill>
                <a:latin typeface="Arial Nova Cond" panose="020B0506020202020204" pitchFamily="34" charset="0"/>
              </a:rPr>
              <a:t>untuk</a:t>
            </a:r>
            <a:r>
              <a:rPr lang="en-US" dirty="0">
                <a:solidFill>
                  <a:schemeClr val="tx1"/>
                </a:solidFill>
                <a:latin typeface="Arial Nova Cond" panose="020B0506020202020204" pitchFamily="34" charset="0"/>
              </a:rPr>
              <a:t> </a:t>
            </a:r>
            <a:r>
              <a:rPr lang="en-US" dirty="0" err="1">
                <a:solidFill>
                  <a:schemeClr val="tx1"/>
                </a:solidFill>
                <a:latin typeface="Arial Nova Cond" panose="020B0506020202020204" pitchFamily="34" charset="0"/>
              </a:rPr>
              <a:t>menjadi</a:t>
            </a:r>
            <a:r>
              <a:rPr lang="en-US" dirty="0">
                <a:solidFill>
                  <a:schemeClr val="tx1"/>
                </a:solidFill>
                <a:latin typeface="Arial Nova Cond" panose="020B0506020202020204" pitchFamily="34" charset="0"/>
              </a:rPr>
              <a:t> negara </a:t>
            </a:r>
            <a:r>
              <a:rPr lang="en-US" dirty="0" err="1">
                <a:solidFill>
                  <a:schemeClr val="tx1"/>
                </a:solidFill>
                <a:latin typeface="Arial Nova Cond" panose="020B0506020202020204" pitchFamily="34" charset="0"/>
              </a:rPr>
              <a:t>maju</a:t>
            </a:r>
            <a:r>
              <a:rPr lang="en-US" dirty="0">
                <a:solidFill>
                  <a:schemeClr val="tx1"/>
                </a:solidFill>
                <a:latin typeface="Arial Nova Cond" panose="020B0506020202020204" pitchFamily="34" charset="0"/>
              </a:rPr>
              <a:t> di 2045.</a:t>
            </a:r>
          </a:p>
          <a:p>
            <a:pPr algn="l"/>
            <a:endParaRPr lang="en-US" dirty="0">
              <a:solidFill>
                <a:schemeClr val="tx1"/>
              </a:solidFill>
              <a:latin typeface="Arial Nova Cond" panose="020B0506020202020204" pitchFamily="34" charset="0"/>
            </a:endParaRPr>
          </a:p>
          <a:p>
            <a:pPr algn="l"/>
            <a:endParaRPr lang="en-US" dirty="0">
              <a:solidFill>
                <a:schemeClr val="tx1"/>
              </a:solidFill>
              <a:latin typeface="Arial Nova Cond" panose="020B0506020202020204" pitchFamily="34" charset="0"/>
            </a:endParaRPr>
          </a:p>
          <a:p>
            <a:pPr algn="l"/>
            <a:endParaRPr lang="en-US" dirty="0">
              <a:solidFill>
                <a:schemeClr val="tx1"/>
              </a:solidFill>
              <a:latin typeface="Arial Nova Cond" panose="020B0506020202020204" pitchFamily="34" charset="0"/>
            </a:endParaRPr>
          </a:p>
          <a:p>
            <a:pPr algn="l"/>
            <a:endParaRPr lang="en-US" dirty="0">
              <a:solidFill>
                <a:schemeClr val="tx1"/>
              </a:solidFill>
              <a:latin typeface="Arial Nova Cond" panose="020B0506020202020204" pitchFamily="34" charset="0"/>
            </a:endParaRPr>
          </a:p>
          <a:p>
            <a:pPr algn="l"/>
            <a:endParaRPr lang="en-US" dirty="0">
              <a:solidFill>
                <a:schemeClr val="tx1"/>
              </a:solidFill>
              <a:latin typeface="Arial Nova Cond" panose="020B0506020202020204" pitchFamily="34" charset="0"/>
            </a:endParaRPr>
          </a:p>
          <a:p>
            <a:pPr algn="l"/>
            <a:endParaRPr lang="en-US" dirty="0">
              <a:solidFill>
                <a:schemeClr val="tx1"/>
              </a:solidFill>
              <a:latin typeface="Arial Nova Cond" panose="020B0506020202020204" pitchFamily="34" charset="0"/>
            </a:endParaRPr>
          </a:p>
          <a:p>
            <a:pPr algn="l"/>
            <a:endParaRPr lang="en-US" dirty="0">
              <a:solidFill>
                <a:schemeClr val="tx1"/>
              </a:solidFill>
              <a:latin typeface="Arial Nova Cond" panose="020B0506020202020204" pitchFamily="34" charset="0"/>
            </a:endParaRPr>
          </a:p>
          <a:p>
            <a:pPr algn="l"/>
            <a:endParaRPr lang="en-US" dirty="0">
              <a:solidFill>
                <a:schemeClr val="tx1"/>
              </a:solidFill>
              <a:latin typeface="Arial Nova Cond" panose="020B0506020202020204" pitchFamily="34" charset="0"/>
            </a:endParaRPr>
          </a:p>
          <a:p>
            <a:pPr algn="l"/>
            <a:endParaRPr lang="en-US" dirty="0">
              <a:solidFill>
                <a:schemeClr val="tx1"/>
              </a:solidFill>
              <a:latin typeface="Arial Nova Cond" panose="020B0506020202020204" pitchFamily="34" charset="0"/>
            </a:endParaRPr>
          </a:p>
          <a:p>
            <a:pPr algn="l"/>
            <a:endParaRPr lang="en-US" dirty="0">
              <a:solidFill>
                <a:schemeClr val="tx1"/>
              </a:solidFill>
              <a:latin typeface="Arial Nova Cond" panose="020B0506020202020204" pitchFamily="34" charset="0"/>
            </a:endParaRPr>
          </a:p>
          <a:p>
            <a:pPr algn="l"/>
            <a:endParaRPr lang="en-US" dirty="0">
              <a:solidFill>
                <a:schemeClr val="tx1"/>
              </a:solidFill>
              <a:latin typeface="Arial Nova Cond" panose="020B0506020202020204" pitchFamily="34" charset="0"/>
            </a:endParaRPr>
          </a:p>
          <a:p>
            <a:pPr algn="l"/>
            <a:endParaRPr lang="en-ID" dirty="0">
              <a:solidFill>
                <a:schemeClr val="tx1"/>
              </a:solidFill>
              <a:latin typeface="Arial Nova Cond" panose="020B0506020202020204" pitchFamily="34" charset="0"/>
            </a:endParaRPr>
          </a:p>
        </p:txBody>
      </p:sp>
      <p:graphicFrame>
        <p:nvGraphicFramePr>
          <p:cNvPr id="69" name="Chart 68">
            <a:extLst>
              <a:ext uri="{FF2B5EF4-FFF2-40B4-BE49-F238E27FC236}">
                <a16:creationId xmlns:a16="http://schemas.microsoft.com/office/drawing/2014/main" id="{07604FEA-BC98-575F-6704-229DF5F5BB77}"/>
              </a:ext>
            </a:extLst>
          </p:cNvPr>
          <p:cNvGraphicFramePr>
            <a:graphicFrameLocks/>
          </p:cNvGraphicFramePr>
          <p:nvPr>
            <p:extLst>
              <p:ext uri="{D42A27DB-BD31-4B8C-83A1-F6EECF244321}">
                <p14:modId xmlns:p14="http://schemas.microsoft.com/office/powerpoint/2010/main" val="4077044801"/>
              </p:ext>
            </p:extLst>
          </p:nvPr>
        </p:nvGraphicFramePr>
        <p:xfrm>
          <a:off x="2719812" y="1625346"/>
          <a:ext cx="8933707" cy="4680931"/>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91F3E236-46FE-A7A0-FB5C-07FDDCC00CB7}"/>
              </a:ext>
            </a:extLst>
          </p:cNvPr>
          <p:cNvSpPr txBox="1"/>
          <p:nvPr/>
        </p:nvSpPr>
        <p:spPr>
          <a:xfrm>
            <a:off x="4880024" y="1840204"/>
            <a:ext cx="6041355" cy="351586"/>
          </a:xfrm>
          <a:prstGeom prst="rect">
            <a:avLst/>
          </a:prstGeom>
          <a:noFill/>
        </p:spPr>
        <p:txBody>
          <a:bodyPr wrap="square" rtlCol="0">
            <a:spAutoFit/>
          </a:bodyPr>
          <a:lstStyle/>
          <a:p>
            <a:r>
              <a:rPr lang="en-US" sz="1200" b="1" i="1">
                <a:solidFill>
                  <a:prstClr val="black"/>
                </a:solidFill>
                <a:latin typeface="Arial Nova Cond" panose="020B0506020202020204" pitchFamily="34" charset="0"/>
              </a:rPr>
              <a:t>Scenario 2</a:t>
            </a:r>
            <a:endParaRPr lang="en-ID" sz="1200" b="1" i="1">
              <a:solidFill>
                <a:prstClr val="black"/>
              </a:solidFill>
              <a:latin typeface="Arial Nova Cond" panose="020B0506020202020204" pitchFamily="34" charset="0"/>
            </a:endParaRPr>
          </a:p>
        </p:txBody>
      </p:sp>
      <p:sp>
        <p:nvSpPr>
          <p:cNvPr id="71" name="TextBox 70">
            <a:extLst>
              <a:ext uri="{FF2B5EF4-FFF2-40B4-BE49-F238E27FC236}">
                <a16:creationId xmlns:a16="http://schemas.microsoft.com/office/drawing/2014/main" id="{8CCA0210-481E-EF13-54D8-10AF4A3C0850}"/>
              </a:ext>
            </a:extLst>
          </p:cNvPr>
          <p:cNvSpPr txBox="1"/>
          <p:nvPr/>
        </p:nvSpPr>
        <p:spPr>
          <a:xfrm>
            <a:off x="4880026" y="3965812"/>
            <a:ext cx="6041355" cy="351586"/>
          </a:xfrm>
          <a:prstGeom prst="rect">
            <a:avLst/>
          </a:prstGeom>
          <a:noFill/>
        </p:spPr>
        <p:txBody>
          <a:bodyPr wrap="square" rtlCol="0">
            <a:spAutoFit/>
          </a:bodyPr>
          <a:lstStyle/>
          <a:p>
            <a:r>
              <a:rPr lang="en-US" sz="1200" b="1" i="1">
                <a:solidFill>
                  <a:prstClr val="black"/>
                </a:solidFill>
                <a:latin typeface="Arial Nova Cond" panose="020B0506020202020204" pitchFamily="34" charset="0"/>
              </a:rPr>
              <a:t>Scenario 1</a:t>
            </a:r>
            <a:endParaRPr lang="en-ID" sz="1200" b="1" i="1">
              <a:solidFill>
                <a:prstClr val="black"/>
              </a:solidFill>
              <a:latin typeface="Arial Nova Cond" panose="020B0506020202020204" pitchFamily="34" charset="0"/>
            </a:endParaRPr>
          </a:p>
        </p:txBody>
      </p:sp>
      <p:sp>
        <p:nvSpPr>
          <p:cNvPr id="72" name="TextBox 71">
            <a:extLst>
              <a:ext uri="{FF2B5EF4-FFF2-40B4-BE49-F238E27FC236}">
                <a16:creationId xmlns:a16="http://schemas.microsoft.com/office/drawing/2014/main" id="{5B937CA4-A95C-6868-338C-981D2641AC28}"/>
              </a:ext>
            </a:extLst>
          </p:cNvPr>
          <p:cNvSpPr txBox="1"/>
          <p:nvPr/>
        </p:nvSpPr>
        <p:spPr>
          <a:xfrm>
            <a:off x="2958968" y="1419682"/>
            <a:ext cx="4941733" cy="292388"/>
          </a:xfrm>
          <a:prstGeom prst="rect">
            <a:avLst/>
          </a:prstGeom>
          <a:noFill/>
        </p:spPr>
        <p:txBody>
          <a:bodyPr wrap="square">
            <a:spAutoFit/>
          </a:bodyPr>
          <a:lstStyle/>
          <a:p>
            <a:r>
              <a:rPr lang="en-ID" sz="1300" b="1" err="1">
                <a:solidFill>
                  <a:srgbClr val="800000"/>
                </a:solidFill>
                <a:latin typeface="Arial Nova Cond" panose="020B0506020202020204" pitchFamily="34" charset="0"/>
                <a:ea typeface="Calibri Light"/>
                <a:cs typeface="Calibri Light"/>
              </a:rPr>
              <a:t>Beberapa</a:t>
            </a:r>
            <a:r>
              <a:rPr lang="en-ID" sz="1300" b="1">
                <a:solidFill>
                  <a:srgbClr val="800000"/>
                </a:solidFill>
                <a:latin typeface="Arial Nova Cond" panose="020B0506020202020204" pitchFamily="34" charset="0"/>
                <a:ea typeface="Calibri Light"/>
                <a:cs typeface="Calibri Light"/>
              </a:rPr>
              <a:t> </a:t>
            </a:r>
            <a:r>
              <a:rPr lang="en-ID" sz="1300" b="1" i="1">
                <a:solidFill>
                  <a:srgbClr val="800000"/>
                </a:solidFill>
                <a:latin typeface="Arial Nova Cond" panose="020B0506020202020204" pitchFamily="34" charset="0"/>
                <a:ea typeface="Calibri Light"/>
                <a:cs typeface="Calibri Light"/>
              </a:rPr>
              <a:t>scenario</a:t>
            </a:r>
            <a:r>
              <a:rPr lang="en-ID" sz="1300" b="1">
                <a:solidFill>
                  <a:srgbClr val="800000"/>
                </a:solidFill>
                <a:latin typeface="Arial Nova Cond" panose="020B0506020202020204" pitchFamily="34" charset="0"/>
                <a:ea typeface="Calibri Light"/>
                <a:cs typeface="Calibri Light"/>
              </a:rPr>
              <a:t> GNI per </a:t>
            </a:r>
            <a:r>
              <a:rPr lang="en-ID" sz="1300" b="1" err="1">
                <a:solidFill>
                  <a:srgbClr val="800000"/>
                </a:solidFill>
                <a:latin typeface="Arial Nova Cond" panose="020B0506020202020204" pitchFamily="34" charset="0"/>
                <a:ea typeface="Calibri Light"/>
                <a:cs typeface="Calibri Light"/>
              </a:rPr>
              <a:t>kapita</a:t>
            </a:r>
            <a:r>
              <a:rPr lang="en-ID" sz="1300" b="1">
                <a:solidFill>
                  <a:srgbClr val="800000"/>
                </a:solidFill>
                <a:latin typeface="Arial Nova Cond" panose="020B0506020202020204" pitchFamily="34" charset="0"/>
                <a:ea typeface="Calibri Light"/>
                <a:cs typeface="Calibri Light"/>
              </a:rPr>
              <a:t>| </a:t>
            </a:r>
            <a:r>
              <a:rPr lang="en-ID" sz="1300">
                <a:latin typeface="Arial Nova Cond" panose="020B0506020202020204" pitchFamily="34" charset="0"/>
                <a:ea typeface="Calibri Light"/>
                <a:cs typeface="Calibri Light"/>
              </a:rPr>
              <a:t>USD </a:t>
            </a:r>
            <a:endParaRPr lang="en-ID" sz="1300">
              <a:latin typeface="Arial Nova Cond" panose="020B0506020202020204" pitchFamily="34" charset="0"/>
            </a:endParaRPr>
          </a:p>
        </p:txBody>
      </p:sp>
      <p:sp>
        <p:nvSpPr>
          <p:cNvPr id="73" name="TextBox 24">
            <a:extLst>
              <a:ext uri="{FF2B5EF4-FFF2-40B4-BE49-F238E27FC236}">
                <a16:creationId xmlns:a16="http://schemas.microsoft.com/office/drawing/2014/main" id="{FA56E623-1FB2-1C8E-6DE7-0DFBB5AD674A}"/>
              </a:ext>
            </a:extLst>
          </p:cNvPr>
          <p:cNvSpPr txBox="1"/>
          <p:nvPr/>
        </p:nvSpPr>
        <p:spPr>
          <a:xfrm>
            <a:off x="6166461" y="6235532"/>
            <a:ext cx="2971121"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kumimoji="0" lang="en-US" altLang="en-US" u="none" strike="noStrike" kern="1200" cap="none" spc="0" normalizeH="0" baseline="0">
                <a:ln w="76200">
                  <a:solidFill>
                    <a:srgbClr val="FF0000"/>
                  </a:solidFill>
                </a:ln>
                <a:solidFill>
                  <a:srgbClr val="FF0000"/>
                </a:solidFill>
                <a:effectLst/>
                <a:uLnTx/>
                <a:uFillTx/>
                <a:latin typeface="Arial Nova Cond" panose="020B0506020202020204" pitchFamily="34" charset="0"/>
                <a:cs typeface="Calibri Light" panose="020F0302020204030204" pitchFamily="34" charset="0"/>
                <a:sym typeface="Wingdings" panose="05000000000000000000" pitchFamily="2" charset="2"/>
              </a:rPr>
              <a:t> </a:t>
            </a:r>
            <a:r>
              <a:rPr lang="en-US" altLang="en-US">
                <a:ln w="76200">
                  <a:solidFill>
                    <a:srgbClr val="720C04"/>
                  </a:solidFill>
                </a:ln>
                <a:solidFill>
                  <a:srgbClr val="720C04"/>
                </a:solidFill>
                <a:latin typeface="Arial Nova Cond" panose="020B0506020202020204" pitchFamily="34" charset="0"/>
                <a:cs typeface="Calibri Light" panose="020F0302020204030204" pitchFamily="34" charset="0"/>
                <a:sym typeface="Wingdings" panose="05000000000000000000" pitchFamily="2" charset="2"/>
              </a:rPr>
              <a:t></a:t>
            </a:r>
            <a:r>
              <a:rPr kumimoji="0" lang="en-US" altLang="en-US" u="none" strike="noStrike" kern="1200" cap="none" spc="0" normalizeH="0" baseline="0">
                <a:ln w="76200">
                  <a:solidFill>
                    <a:srgbClr val="00B0F0"/>
                  </a:solidFill>
                </a:ln>
                <a:solidFill>
                  <a:srgbClr val="00B0F0"/>
                </a:solidFill>
                <a:effectLst/>
                <a:uLnTx/>
                <a:uFillTx/>
                <a:latin typeface="Arial Nova Cond" panose="020B0506020202020204" pitchFamily="34" charset="0"/>
                <a:cs typeface="Calibri Light" panose="020F0302020204030204" pitchFamily="34" charset="0"/>
                <a:sym typeface="Wingdings" panose="05000000000000000000" pitchFamily="2" charset="2"/>
              </a:rPr>
              <a:t>  </a:t>
            </a:r>
            <a:r>
              <a:rPr kumimoji="0" lang="en-US" u="none" strike="noStrike" kern="1200" cap="none" spc="0" normalizeH="0" baseline="0">
                <a:ln>
                  <a:noFill/>
                </a:ln>
                <a:solidFill>
                  <a:prstClr val="black">
                    <a:lumMod val="75000"/>
                    <a:lumOff val="25000"/>
                  </a:prstClr>
                </a:solidFill>
                <a:effectLst/>
                <a:uLnTx/>
                <a:uFillTx/>
                <a:latin typeface="Arial Nova Cond" panose="020B0506020202020204" pitchFamily="34" charset="0"/>
              </a:rPr>
              <a:t>4%  </a:t>
            </a:r>
            <a:r>
              <a:rPr lang="en-US" altLang="en-US">
                <a:ln w="76200">
                  <a:solidFill>
                    <a:srgbClr val="FFC000"/>
                  </a:solidFill>
                </a:ln>
                <a:solidFill>
                  <a:srgbClr val="FFC000"/>
                </a:solidFill>
                <a:latin typeface="Arial Nova Cond" panose="020B0506020202020204" pitchFamily="34" charset="0"/>
                <a:cs typeface="Calibri Light" panose="020F0302020204030204" pitchFamily="34" charset="0"/>
                <a:sym typeface="Wingdings" panose="05000000000000000000" pitchFamily="2" charset="2"/>
              </a:rPr>
              <a:t></a:t>
            </a:r>
            <a:r>
              <a:rPr kumimoji="0" lang="en-US" altLang="en-US" u="none" strike="noStrike" kern="1200" cap="none" spc="0" normalizeH="0" baseline="0">
                <a:ln w="76200">
                  <a:solidFill>
                    <a:srgbClr val="00B0F0"/>
                  </a:solidFill>
                </a:ln>
                <a:solidFill>
                  <a:srgbClr val="00B0F0"/>
                </a:solidFill>
                <a:effectLst/>
                <a:uLnTx/>
                <a:uFillTx/>
                <a:latin typeface="Arial Nova Cond" panose="020B0506020202020204" pitchFamily="34" charset="0"/>
                <a:cs typeface="Calibri Light" panose="020F0302020204030204" pitchFamily="34" charset="0"/>
                <a:sym typeface="Wingdings" panose="05000000000000000000" pitchFamily="2" charset="2"/>
              </a:rPr>
              <a:t>  </a:t>
            </a:r>
            <a:r>
              <a:rPr kumimoji="0" lang="en-US" u="none" strike="noStrike" kern="1200" cap="none" spc="0" normalizeH="0" baseline="0">
                <a:ln>
                  <a:noFill/>
                </a:ln>
                <a:solidFill>
                  <a:prstClr val="black">
                    <a:lumMod val="75000"/>
                    <a:lumOff val="25000"/>
                  </a:prstClr>
                </a:solidFill>
                <a:effectLst/>
                <a:uLnTx/>
                <a:uFillTx/>
                <a:latin typeface="Arial Nova Cond" panose="020B0506020202020204" pitchFamily="34" charset="0"/>
              </a:rPr>
              <a:t>5%</a:t>
            </a:r>
            <a:r>
              <a:rPr lang="en-US">
                <a:solidFill>
                  <a:prstClr val="black">
                    <a:lumMod val="75000"/>
                    <a:lumOff val="25000"/>
                  </a:prstClr>
                </a:solidFill>
                <a:latin typeface="Arial Nova Cond" panose="020B0506020202020204" pitchFamily="34" charset="0"/>
              </a:rPr>
              <a:t> </a:t>
            </a:r>
            <a:r>
              <a:rPr lang="en-US" altLang="en-US">
                <a:ln w="76200">
                  <a:solidFill>
                    <a:srgbClr val="FF0000"/>
                  </a:solidFill>
                </a:ln>
                <a:solidFill>
                  <a:srgbClr val="FF0000"/>
                </a:solidFill>
                <a:latin typeface="Arial Nova Cond" panose="020B0506020202020204" pitchFamily="34" charset="0"/>
                <a:cs typeface="Calibri Light" panose="020F0302020204030204" pitchFamily="34" charset="0"/>
                <a:sym typeface="Wingdings" panose="05000000000000000000" pitchFamily="2" charset="2"/>
              </a:rPr>
              <a:t> </a:t>
            </a:r>
            <a:r>
              <a:rPr lang="en-US" altLang="en-US">
                <a:ln w="76200">
                  <a:solidFill>
                    <a:srgbClr val="BAD80A"/>
                  </a:solidFill>
                </a:ln>
                <a:solidFill>
                  <a:srgbClr val="BAD80A"/>
                </a:solidFill>
                <a:latin typeface="Arial Nova Cond" panose="020B0506020202020204" pitchFamily="34" charset="0"/>
                <a:cs typeface="Calibri Light" panose="020F0302020204030204" pitchFamily="34" charset="0"/>
                <a:sym typeface="Wingdings" panose="05000000000000000000" pitchFamily="2" charset="2"/>
              </a:rPr>
              <a:t></a:t>
            </a:r>
            <a:r>
              <a:rPr lang="en-US" altLang="en-US">
                <a:ln w="76200">
                  <a:solidFill>
                    <a:srgbClr val="00B0F0"/>
                  </a:solidFill>
                </a:ln>
                <a:solidFill>
                  <a:srgbClr val="00B0F0"/>
                </a:solidFill>
                <a:latin typeface="Arial Nova Cond" panose="020B0506020202020204" pitchFamily="34" charset="0"/>
                <a:cs typeface="Calibri Light" panose="020F0302020204030204" pitchFamily="34" charset="0"/>
                <a:sym typeface="Wingdings" panose="05000000000000000000" pitchFamily="2" charset="2"/>
              </a:rPr>
              <a:t>  </a:t>
            </a:r>
            <a:r>
              <a:rPr lang="en-US" altLang="en-US">
                <a:solidFill>
                  <a:prstClr val="black">
                    <a:lumMod val="75000"/>
                    <a:lumOff val="25000"/>
                  </a:prstClr>
                </a:solidFill>
                <a:latin typeface="Arial Nova Cond" panose="020B0506020202020204" pitchFamily="34" charset="0"/>
                <a:sym typeface="Wingdings" panose="05000000000000000000" pitchFamily="2" charset="2"/>
              </a:rPr>
              <a:t>5,5</a:t>
            </a:r>
            <a:r>
              <a:rPr lang="en-US">
                <a:solidFill>
                  <a:prstClr val="black">
                    <a:lumMod val="75000"/>
                    <a:lumOff val="25000"/>
                  </a:prstClr>
                </a:solidFill>
                <a:latin typeface="Arial Nova Cond" panose="020B0506020202020204" pitchFamily="34" charset="0"/>
              </a:rPr>
              <a:t>%  </a:t>
            </a:r>
            <a:r>
              <a:rPr lang="en-US" altLang="en-US">
                <a:ln w="76200">
                  <a:solidFill>
                    <a:srgbClr val="00B0F0"/>
                  </a:solidFill>
                </a:ln>
                <a:solidFill>
                  <a:srgbClr val="00B0F0"/>
                </a:solidFill>
                <a:latin typeface="Arial Nova Cond" panose="020B0506020202020204" pitchFamily="34" charset="0"/>
                <a:cs typeface="Calibri Light" panose="020F0302020204030204" pitchFamily="34" charset="0"/>
                <a:sym typeface="Wingdings" panose="05000000000000000000" pitchFamily="2" charset="2"/>
              </a:rPr>
              <a:t>  </a:t>
            </a:r>
            <a:r>
              <a:rPr lang="en-US">
                <a:solidFill>
                  <a:prstClr val="black">
                    <a:lumMod val="75000"/>
                    <a:lumOff val="25000"/>
                  </a:prstClr>
                </a:solidFill>
                <a:latin typeface="Arial Nova Cond" panose="020B0506020202020204" pitchFamily="34" charset="0"/>
              </a:rPr>
              <a:t>6% </a:t>
            </a:r>
            <a:r>
              <a:rPr lang="en-US" altLang="en-US">
                <a:ln w="76200">
                  <a:solidFill>
                    <a:srgbClr val="FF0000"/>
                  </a:solidFill>
                </a:ln>
                <a:solidFill>
                  <a:srgbClr val="FF0000"/>
                </a:solidFill>
                <a:latin typeface="Arial Nova Cond" panose="020B0506020202020204" pitchFamily="34" charset="0"/>
                <a:cs typeface="Calibri Light" panose="020F0302020204030204" pitchFamily="34" charset="0"/>
                <a:sym typeface="Wingdings" panose="05000000000000000000" pitchFamily="2" charset="2"/>
              </a:rPr>
              <a:t> </a:t>
            </a:r>
            <a:r>
              <a:rPr lang="en-US" altLang="en-US">
                <a:ln w="76200">
                  <a:solidFill>
                    <a:srgbClr val="00B0F0"/>
                  </a:solidFill>
                </a:ln>
                <a:solidFill>
                  <a:srgbClr val="00B0F0"/>
                </a:solidFill>
                <a:latin typeface="Arial Nova Cond" panose="020B0506020202020204" pitchFamily="34" charset="0"/>
                <a:cs typeface="Calibri Light" panose="020F0302020204030204" pitchFamily="34" charset="0"/>
                <a:sym typeface="Wingdings" panose="05000000000000000000" pitchFamily="2" charset="2"/>
              </a:rPr>
              <a:t>  </a:t>
            </a:r>
            <a:r>
              <a:rPr lang="en-US">
                <a:solidFill>
                  <a:prstClr val="black">
                    <a:lumMod val="75000"/>
                    <a:lumOff val="25000"/>
                  </a:prstClr>
                </a:solidFill>
                <a:latin typeface="Arial Nova Cond" panose="020B0506020202020204" pitchFamily="34" charset="0"/>
              </a:rPr>
              <a:t>7,88%</a:t>
            </a:r>
            <a:endParaRPr kumimoji="0" lang="en-US" u="none" strike="noStrike" kern="1200" cap="none" spc="0" normalizeH="0" baseline="0">
              <a:ln>
                <a:noFill/>
              </a:ln>
              <a:solidFill>
                <a:prstClr val="black">
                  <a:lumMod val="75000"/>
                  <a:lumOff val="25000"/>
                </a:prstClr>
              </a:solidFill>
              <a:effectLst/>
              <a:uLnTx/>
              <a:uFillTx/>
              <a:latin typeface="Arial Nova Cond" panose="020B0506020202020204" pitchFamily="34" charset="0"/>
            </a:endParaRPr>
          </a:p>
        </p:txBody>
      </p:sp>
      <p:sp>
        <p:nvSpPr>
          <p:cNvPr id="74" name="Content Placeholder 5">
            <a:extLst>
              <a:ext uri="{FF2B5EF4-FFF2-40B4-BE49-F238E27FC236}">
                <a16:creationId xmlns:a16="http://schemas.microsoft.com/office/drawing/2014/main" id="{287193FA-4A68-AAFC-8049-3E49ACF13C0B}"/>
              </a:ext>
            </a:extLst>
          </p:cNvPr>
          <p:cNvSpPr txBox="1">
            <a:spLocks/>
          </p:cNvSpPr>
          <p:nvPr/>
        </p:nvSpPr>
        <p:spPr>
          <a:xfrm>
            <a:off x="431868" y="757833"/>
            <a:ext cx="11469187" cy="452432"/>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300" i="0" spc="-10" baseline="0">
                <a:solidFill>
                  <a:srgbClr val="69799C"/>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a:t>Pertumbuhan </a:t>
            </a:r>
            <a:r>
              <a:rPr lang="en-US" err="1"/>
              <a:t>disekitar</a:t>
            </a:r>
            <a:r>
              <a:rPr lang="en-US"/>
              <a:t> 5,0% tidak </a:t>
            </a:r>
            <a:r>
              <a:rPr lang="en-US" err="1"/>
              <a:t>cukup</a:t>
            </a:r>
            <a:r>
              <a:rPr lang="en-US"/>
              <a:t>, </a:t>
            </a:r>
            <a:r>
              <a:rPr lang="en-US" err="1"/>
              <a:t>dibutuhkan</a:t>
            </a:r>
            <a:r>
              <a:rPr lang="en-US"/>
              <a:t> pertumbuhan </a:t>
            </a:r>
            <a:r>
              <a:rPr lang="en-US" err="1"/>
              <a:t>ekonomi</a:t>
            </a:r>
            <a:r>
              <a:rPr lang="en-US"/>
              <a:t> yang lebih </a:t>
            </a:r>
            <a:r>
              <a:rPr lang="en-US" err="1"/>
              <a:t>tinggi</a:t>
            </a:r>
            <a:r>
              <a:rPr lang="en-US"/>
              <a:t> untuk </a:t>
            </a:r>
            <a:r>
              <a:rPr lang="en-US" err="1"/>
              <a:t>memastikan</a:t>
            </a:r>
            <a:r>
              <a:rPr lang="en-US"/>
              <a:t> Indonesia </a:t>
            </a:r>
            <a:r>
              <a:rPr lang="en-US" err="1"/>
              <a:t>mampu</a:t>
            </a:r>
            <a:r>
              <a:rPr lang="en-US"/>
              <a:t> </a:t>
            </a:r>
            <a:r>
              <a:rPr lang="en-US" err="1"/>
              <a:t>menjadi</a:t>
            </a:r>
            <a:r>
              <a:rPr lang="en-US"/>
              <a:t> high-income country di 2045.</a:t>
            </a:r>
          </a:p>
        </p:txBody>
      </p:sp>
    </p:spTree>
    <p:extLst>
      <p:ext uri="{BB962C8B-B14F-4D97-AF65-F5344CB8AC3E}">
        <p14:creationId xmlns:p14="http://schemas.microsoft.com/office/powerpoint/2010/main" val="387224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AA167-1D2F-291B-2B36-9E4EC3C949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8DE155-FA0B-DB92-4A22-F5656D9A378A}"/>
              </a:ext>
            </a:extLst>
          </p:cNvPr>
          <p:cNvSpPr>
            <a:spLocks noGrp="1"/>
          </p:cNvSpPr>
          <p:nvPr>
            <p:ph type="title"/>
          </p:nvPr>
        </p:nvSpPr>
        <p:spPr>
          <a:xfrm>
            <a:off x="1352245" y="75896"/>
            <a:ext cx="10301274" cy="439607"/>
          </a:xfrm>
        </p:spPr>
        <p:txBody>
          <a:bodyPr vert="horz" lIns="91440" tIns="45720" rIns="91440" bIns="45720" rtlCol="0" anchor="ctr">
            <a:noAutofit/>
          </a:bodyPr>
          <a:lstStyle/>
          <a:p>
            <a:r>
              <a:rPr lang="en-US" sz="1900" b="1" dirty="0">
                <a:latin typeface="Arial Nova Cond" panose="020B0506020202020204" pitchFamily="34" charset="0"/>
              </a:rPr>
              <a:t>KINERJA IHSG MASIH MENGHADAPI TANTANGAN</a:t>
            </a:r>
          </a:p>
        </p:txBody>
      </p:sp>
      <p:sp>
        <p:nvSpPr>
          <p:cNvPr id="9" name="TextBox 5">
            <a:extLst>
              <a:ext uri="{FF2B5EF4-FFF2-40B4-BE49-F238E27FC236}">
                <a16:creationId xmlns:a16="http://schemas.microsoft.com/office/drawing/2014/main" id="{DAC09A55-C46F-C087-857A-5FA98AC9E0BC}"/>
              </a:ext>
            </a:extLst>
          </p:cNvPr>
          <p:cNvSpPr txBox="1"/>
          <p:nvPr/>
        </p:nvSpPr>
        <p:spPr>
          <a:xfrm>
            <a:off x="5151364" y="801379"/>
            <a:ext cx="313139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chemeClr val="tx2">
                    <a:lumMod val="75000"/>
                    <a:lumOff val="25000"/>
                  </a:schemeClr>
                </a:solidFill>
                <a:effectLst/>
                <a:uLnTx/>
                <a:uFillTx/>
                <a:latin typeface="Arial Nova Cond" panose="020B0506020202020204" pitchFamily="34" charset="0"/>
              </a:rPr>
              <a:t>Aliran</a:t>
            </a:r>
            <a:r>
              <a:rPr kumimoji="0" lang="en-US" sz="1200" b="1" i="0" u="none" strike="noStrike" kern="1200" cap="none" spc="0" normalizeH="0" baseline="0" noProof="0" dirty="0">
                <a:ln>
                  <a:noFill/>
                </a:ln>
                <a:solidFill>
                  <a:schemeClr val="tx2">
                    <a:lumMod val="75000"/>
                    <a:lumOff val="25000"/>
                  </a:schemeClr>
                </a:solidFill>
                <a:effectLst/>
                <a:uLnTx/>
                <a:uFillTx/>
                <a:latin typeface="Arial Nova Cond" panose="020B0506020202020204" pitchFamily="34" charset="0"/>
              </a:rPr>
              <a:t> dana di pasar </a:t>
            </a:r>
            <a:r>
              <a:rPr kumimoji="0" lang="en-US" sz="1200" b="1" i="0" u="none" strike="noStrike" kern="1200" cap="none" spc="0" normalizeH="0" baseline="0" noProof="0" dirty="0" err="1">
                <a:ln>
                  <a:noFill/>
                </a:ln>
                <a:solidFill>
                  <a:schemeClr val="tx2">
                    <a:lumMod val="75000"/>
                    <a:lumOff val="25000"/>
                  </a:schemeClr>
                </a:solidFill>
                <a:effectLst/>
                <a:uLnTx/>
                <a:uFillTx/>
                <a:latin typeface="Arial Nova Cond" panose="020B0506020202020204" pitchFamily="34" charset="0"/>
              </a:rPr>
              <a:t>saham</a:t>
            </a:r>
            <a:r>
              <a:rPr kumimoji="0" lang="en-US" sz="1200" b="1" i="0" u="none" strike="noStrike" kern="1200" cap="none" spc="0" normalizeH="0" baseline="0" noProof="0" dirty="0">
                <a:ln>
                  <a:noFill/>
                </a:ln>
                <a:solidFill>
                  <a:schemeClr val="tx2">
                    <a:lumMod val="75000"/>
                    <a:lumOff val="25000"/>
                  </a:schemeClr>
                </a:solidFill>
                <a:effectLst/>
                <a:uLnTx/>
                <a:uFillTx/>
                <a:latin typeface="Arial Nova Cond" panose="020B0506020202020204" pitchFamily="34" charset="0"/>
              </a:rPr>
              <a:t> global | </a:t>
            </a:r>
            <a:r>
              <a:rPr kumimoji="0" lang="en-US" sz="1200" i="0" u="none" strike="noStrike" kern="1200" cap="none" spc="0" normalizeH="0" baseline="0" noProof="0" dirty="0" err="1">
                <a:ln>
                  <a:noFill/>
                </a:ln>
                <a:solidFill>
                  <a:schemeClr val="tx2">
                    <a:lumMod val="75000"/>
                    <a:lumOff val="25000"/>
                  </a:schemeClr>
                </a:solidFill>
                <a:effectLst/>
                <a:uLnTx/>
                <a:uFillTx/>
                <a:latin typeface="Arial Nova Cond" panose="020B0506020202020204" pitchFamily="34" charset="0"/>
              </a:rPr>
              <a:t>juta</a:t>
            </a:r>
            <a:r>
              <a:rPr kumimoji="0" lang="en-US" sz="1200" i="0" u="none" strike="noStrike" kern="1200" cap="none" spc="0" normalizeH="0" baseline="0" noProof="0" dirty="0">
                <a:ln>
                  <a:noFill/>
                </a:ln>
                <a:solidFill>
                  <a:schemeClr val="tx2">
                    <a:lumMod val="75000"/>
                    <a:lumOff val="25000"/>
                  </a:schemeClr>
                </a:solidFill>
                <a:effectLst/>
                <a:uLnTx/>
                <a:uFillTx/>
                <a:latin typeface="Arial Nova Cond" panose="020B0506020202020204" pitchFamily="34" charset="0"/>
              </a:rPr>
              <a:t> USD</a:t>
            </a:r>
          </a:p>
        </p:txBody>
      </p:sp>
      <p:graphicFrame>
        <p:nvGraphicFramePr>
          <p:cNvPr id="11" name="Table 10">
            <a:extLst>
              <a:ext uri="{FF2B5EF4-FFF2-40B4-BE49-F238E27FC236}">
                <a16:creationId xmlns:a16="http://schemas.microsoft.com/office/drawing/2014/main" id="{2331BCA2-4327-4364-C6C7-D9C9C51763C7}"/>
              </a:ext>
            </a:extLst>
          </p:cNvPr>
          <p:cNvGraphicFramePr>
            <a:graphicFrameLocks noGrp="1"/>
          </p:cNvGraphicFramePr>
          <p:nvPr>
            <p:extLst>
              <p:ext uri="{D42A27DB-BD31-4B8C-83A1-F6EECF244321}">
                <p14:modId xmlns:p14="http://schemas.microsoft.com/office/powerpoint/2010/main" val="3752472311"/>
              </p:ext>
            </p:extLst>
          </p:nvPr>
        </p:nvGraphicFramePr>
        <p:xfrm>
          <a:off x="5243198" y="1121217"/>
          <a:ext cx="6508439" cy="2962480"/>
        </p:xfrm>
        <a:graphic>
          <a:graphicData uri="http://schemas.openxmlformats.org/drawingml/2006/table">
            <a:tbl>
              <a:tblPr/>
              <a:tblGrid>
                <a:gridCol w="1637342">
                  <a:extLst>
                    <a:ext uri="{9D8B030D-6E8A-4147-A177-3AD203B41FA5}">
                      <a16:colId xmlns:a16="http://schemas.microsoft.com/office/drawing/2014/main" val="2912080165"/>
                    </a:ext>
                  </a:extLst>
                </a:gridCol>
                <a:gridCol w="695871">
                  <a:extLst>
                    <a:ext uri="{9D8B030D-6E8A-4147-A177-3AD203B41FA5}">
                      <a16:colId xmlns:a16="http://schemas.microsoft.com/office/drawing/2014/main" val="3806898151"/>
                    </a:ext>
                  </a:extLst>
                </a:gridCol>
                <a:gridCol w="695871">
                  <a:extLst>
                    <a:ext uri="{9D8B030D-6E8A-4147-A177-3AD203B41FA5}">
                      <a16:colId xmlns:a16="http://schemas.microsoft.com/office/drawing/2014/main" val="390935974"/>
                    </a:ext>
                  </a:extLst>
                </a:gridCol>
                <a:gridCol w="695871">
                  <a:extLst>
                    <a:ext uri="{9D8B030D-6E8A-4147-A177-3AD203B41FA5}">
                      <a16:colId xmlns:a16="http://schemas.microsoft.com/office/drawing/2014/main" val="3959090086"/>
                    </a:ext>
                  </a:extLst>
                </a:gridCol>
                <a:gridCol w="695871">
                  <a:extLst>
                    <a:ext uri="{9D8B030D-6E8A-4147-A177-3AD203B41FA5}">
                      <a16:colId xmlns:a16="http://schemas.microsoft.com/office/drawing/2014/main" val="3152747644"/>
                    </a:ext>
                  </a:extLst>
                </a:gridCol>
                <a:gridCol w="695871">
                  <a:extLst>
                    <a:ext uri="{9D8B030D-6E8A-4147-A177-3AD203B41FA5}">
                      <a16:colId xmlns:a16="http://schemas.microsoft.com/office/drawing/2014/main" val="599434854"/>
                    </a:ext>
                  </a:extLst>
                </a:gridCol>
                <a:gridCol w="695871">
                  <a:extLst>
                    <a:ext uri="{9D8B030D-6E8A-4147-A177-3AD203B41FA5}">
                      <a16:colId xmlns:a16="http://schemas.microsoft.com/office/drawing/2014/main" val="1660057863"/>
                    </a:ext>
                  </a:extLst>
                </a:gridCol>
                <a:gridCol w="695871">
                  <a:extLst>
                    <a:ext uri="{9D8B030D-6E8A-4147-A177-3AD203B41FA5}">
                      <a16:colId xmlns:a16="http://schemas.microsoft.com/office/drawing/2014/main" val="2213067656"/>
                    </a:ext>
                  </a:extLst>
                </a:gridCol>
              </a:tblGrid>
              <a:tr h="157247">
                <a:tc>
                  <a:txBody>
                    <a:bodyPr/>
                    <a:lstStyle/>
                    <a:p>
                      <a:pPr algn="l" fontAlgn="b">
                        <a:buNone/>
                      </a:pPr>
                      <a:r>
                        <a:rPr lang="en-ID" sz="1200" b="0" i="0" u="none" strike="noStrike">
                          <a:solidFill>
                            <a:srgbClr val="000000"/>
                          </a:solidFill>
                          <a:effectLst/>
                          <a:latin typeface="Arial Nova Cond" panose="020B0506020202020204" pitchFamily="34" charset="0"/>
                        </a:rPr>
                        <a:t>Juta USD</a:t>
                      </a:r>
                    </a:p>
                  </a:txBody>
                  <a:tcPr marL="2275" marR="2275" marT="2275" marB="0" anchor="b">
                    <a:lnL>
                      <a:noFill/>
                    </a:lnL>
                    <a:lnR>
                      <a:noFill/>
                    </a:lnR>
                    <a:lnT>
                      <a:noFill/>
                    </a:lnT>
                    <a:lnB w="12700" cap="flat" cmpd="sng" algn="ctr">
                      <a:solidFill>
                        <a:srgbClr val="C00000"/>
                      </a:solidFill>
                      <a:prstDash val="solid"/>
                      <a:round/>
                      <a:headEnd type="none" w="med" len="med"/>
                      <a:tailEnd type="none" w="med" len="med"/>
                    </a:lnB>
                    <a:noFill/>
                  </a:tcPr>
                </a:tc>
                <a:tc>
                  <a:txBody>
                    <a:bodyPr/>
                    <a:lstStyle/>
                    <a:p>
                      <a:pPr algn="ctr" fontAlgn="b">
                        <a:buNone/>
                      </a:pPr>
                      <a:r>
                        <a:rPr lang="en-ID" sz="1200" b="1" i="0" u="none" strike="noStrike">
                          <a:solidFill>
                            <a:srgbClr val="000000"/>
                          </a:solidFill>
                          <a:effectLst/>
                          <a:latin typeface="Arial Nova Cond" panose="020B0506020202020204" pitchFamily="34" charset="0"/>
                        </a:rPr>
                        <a:t>Oct-25</a:t>
                      </a:r>
                    </a:p>
                  </a:txBody>
                  <a:tcPr marL="2275" marR="2275" marT="2275" marB="0" anchor="b">
                    <a:lnL>
                      <a:noFill/>
                    </a:lnL>
                    <a:lnR>
                      <a:noFill/>
                    </a:lnR>
                    <a:lnT>
                      <a:noFill/>
                    </a:lnT>
                    <a:lnB w="12700" cap="flat" cmpd="sng" algn="ctr">
                      <a:solidFill>
                        <a:srgbClr val="C00000"/>
                      </a:solidFill>
                      <a:prstDash val="solid"/>
                      <a:round/>
                      <a:headEnd type="none" w="med" len="med"/>
                      <a:tailEnd type="none" w="med" len="med"/>
                    </a:lnB>
                    <a:noFill/>
                  </a:tcPr>
                </a:tc>
                <a:tc>
                  <a:txBody>
                    <a:bodyPr/>
                    <a:lstStyle/>
                    <a:p>
                      <a:pPr algn="ctr" fontAlgn="b">
                        <a:buNone/>
                      </a:pPr>
                      <a:r>
                        <a:rPr lang="en-ID" sz="1200" b="1" i="0" u="none" strike="noStrike">
                          <a:solidFill>
                            <a:srgbClr val="000000"/>
                          </a:solidFill>
                          <a:effectLst/>
                          <a:latin typeface="Arial Nova Cond" panose="020B0506020202020204" pitchFamily="34" charset="0"/>
                        </a:rPr>
                        <a:t>Nov-25</a:t>
                      </a:r>
                    </a:p>
                  </a:txBody>
                  <a:tcPr marL="2275" marR="2275" marT="2275" marB="0" anchor="b">
                    <a:lnL>
                      <a:noFill/>
                    </a:lnL>
                    <a:lnR>
                      <a:noFill/>
                    </a:lnR>
                    <a:lnT>
                      <a:noFill/>
                    </a:lnT>
                    <a:lnB w="12700" cap="flat" cmpd="sng" algn="ctr">
                      <a:solidFill>
                        <a:srgbClr val="C00000"/>
                      </a:solidFill>
                      <a:prstDash val="solid"/>
                      <a:round/>
                      <a:headEnd type="none" w="med" len="med"/>
                      <a:tailEnd type="none" w="med" len="med"/>
                    </a:lnB>
                    <a:noFill/>
                  </a:tcPr>
                </a:tc>
                <a:tc>
                  <a:txBody>
                    <a:bodyPr/>
                    <a:lstStyle/>
                    <a:p>
                      <a:pPr algn="ctr" fontAlgn="b">
                        <a:buNone/>
                      </a:pPr>
                      <a:r>
                        <a:rPr lang="en-ID" sz="1200" b="1" i="0" u="none" strike="noStrike">
                          <a:solidFill>
                            <a:srgbClr val="000000"/>
                          </a:solidFill>
                          <a:effectLst/>
                          <a:latin typeface="Arial Nova Cond" panose="020B0506020202020204" pitchFamily="34" charset="0"/>
                        </a:rPr>
                        <a:t>Dec-25</a:t>
                      </a:r>
                    </a:p>
                  </a:txBody>
                  <a:tcPr marL="2275" marR="2275" marT="2275" marB="0" anchor="b">
                    <a:lnL>
                      <a:noFill/>
                    </a:lnL>
                    <a:lnR>
                      <a:noFill/>
                    </a:lnR>
                    <a:lnT>
                      <a:noFill/>
                    </a:lnT>
                    <a:lnB w="12700" cap="flat" cmpd="sng" algn="ctr">
                      <a:solidFill>
                        <a:srgbClr val="C00000"/>
                      </a:solidFill>
                      <a:prstDash val="solid"/>
                      <a:round/>
                      <a:headEnd type="none" w="med" len="med"/>
                      <a:tailEnd type="none" w="med" len="med"/>
                    </a:lnB>
                    <a:noFill/>
                  </a:tcPr>
                </a:tc>
                <a:tc>
                  <a:txBody>
                    <a:bodyPr/>
                    <a:lstStyle/>
                    <a:p>
                      <a:pPr algn="ctr" fontAlgn="b">
                        <a:buNone/>
                      </a:pPr>
                      <a:r>
                        <a:rPr lang="en-ID" sz="1200" b="1" i="0" u="none" strike="noStrike">
                          <a:solidFill>
                            <a:srgbClr val="000000"/>
                          </a:solidFill>
                          <a:effectLst/>
                          <a:latin typeface="Arial Nova Cond" panose="020B0506020202020204" pitchFamily="34" charset="0"/>
                        </a:rPr>
                        <a:t>Jan-26</a:t>
                      </a:r>
                    </a:p>
                  </a:txBody>
                  <a:tcPr marL="2275" marR="2275" marT="2275" marB="0" anchor="b">
                    <a:lnL>
                      <a:noFill/>
                    </a:lnL>
                    <a:lnR>
                      <a:noFill/>
                    </a:lnR>
                    <a:lnT>
                      <a:noFill/>
                    </a:lnT>
                    <a:lnB w="12700" cap="flat" cmpd="sng" algn="ctr">
                      <a:solidFill>
                        <a:srgbClr val="C00000"/>
                      </a:solidFill>
                      <a:prstDash val="solid"/>
                      <a:round/>
                      <a:headEnd type="none" w="med" len="med"/>
                      <a:tailEnd type="none" w="med" len="med"/>
                    </a:lnB>
                    <a:noFill/>
                  </a:tcPr>
                </a:tc>
                <a:tc>
                  <a:txBody>
                    <a:bodyPr/>
                    <a:lstStyle/>
                    <a:p>
                      <a:pPr algn="ctr" fontAlgn="b">
                        <a:buNone/>
                      </a:pPr>
                      <a:r>
                        <a:rPr lang="en-ID" sz="1200" b="1" i="0" u="none" strike="noStrike">
                          <a:solidFill>
                            <a:srgbClr val="000000"/>
                          </a:solidFill>
                          <a:effectLst/>
                          <a:latin typeface="Arial Nova Cond" panose="020B0506020202020204" pitchFamily="34" charset="0"/>
                        </a:rPr>
                        <a:t>Feb-26</a:t>
                      </a:r>
                    </a:p>
                  </a:txBody>
                  <a:tcPr marL="2275" marR="2275" marT="2275" marB="0" anchor="b">
                    <a:lnL>
                      <a:noFill/>
                    </a:lnL>
                    <a:lnR>
                      <a:noFill/>
                    </a:lnR>
                    <a:lnT>
                      <a:noFill/>
                    </a:lnT>
                    <a:lnB w="12700" cap="flat" cmpd="sng" algn="ctr">
                      <a:solidFill>
                        <a:srgbClr val="C00000"/>
                      </a:solidFill>
                      <a:prstDash val="solid"/>
                      <a:round/>
                      <a:headEnd type="none" w="med" len="med"/>
                      <a:tailEnd type="none" w="med" len="med"/>
                    </a:lnB>
                    <a:noFill/>
                  </a:tcPr>
                </a:tc>
                <a:tc>
                  <a:txBody>
                    <a:bodyPr/>
                    <a:lstStyle/>
                    <a:p>
                      <a:pPr algn="ctr" fontAlgn="b">
                        <a:buNone/>
                      </a:pPr>
                      <a:r>
                        <a:rPr lang="en-ID" sz="1200" b="1" i="0" u="none" strike="noStrike">
                          <a:solidFill>
                            <a:srgbClr val="000000"/>
                          </a:solidFill>
                          <a:effectLst/>
                          <a:latin typeface="Arial Nova Cond" panose="020B0506020202020204" pitchFamily="34" charset="0"/>
                        </a:rPr>
                        <a:t>Mar-26</a:t>
                      </a:r>
                    </a:p>
                  </a:txBody>
                  <a:tcPr marL="2275" marR="2275" marT="2275" marB="0" anchor="b">
                    <a:lnL>
                      <a:noFill/>
                    </a:lnL>
                    <a:lnR>
                      <a:noFill/>
                    </a:lnR>
                    <a:lnT>
                      <a:noFill/>
                    </a:lnT>
                    <a:lnB w="12700" cap="flat" cmpd="sng" algn="ctr">
                      <a:solidFill>
                        <a:srgbClr val="C00000"/>
                      </a:solidFill>
                      <a:prstDash val="solid"/>
                      <a:round/>
                      <a:headEnd type="none" w="med" len="med"/>
                      <a:tailEnd type="none" w="med" len="med"/>
                    </a:lnB>
                    <a:noFill/>
                  </a:tcPr>
                </a:tc>
                <a:tc>
                  <a:txBody>
                    <a:bodyPr/>
                    <a:lstStyle/>
                    <a:p>
                      <a:pPr algn="ctr" fontAlgn="b">
                        <a:buNone/>
                      </a:pPr>
                      <a:r>
                        <a:rPr lang="en-ID" sz="1200" b="1" i="0" u="none" strike="noStrike">
                          <a:solidFill>
                            <a:srgbClr val="000000"/>
                          </a:solidFill>
                          <a:effectLst/>
                          <a:latin typeface="Arial Nova Cond" panose="020B0506020202020204" pitchFamily="34" charset="0"/>
                        </a:rPr>
                        <a:t>Apr-26</a:t>
                      </a:r>
                    </a:p>
                  </a:txBody>
                  <a:tcPr marL="2275" marR="2275" marT="2275" marB="0" anchor="b">
                    <a:lnL>
                      <a:noFill/>
                    </a:lnL>
                    <a:lnR>
                      <a:noFill/>
                    </a:lnR>
                    <a:lnT>
                      <a:noFill/>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958057348"/>
                  </a:ext>
                </a:extLst>
              </a:tr>
              <a:tr h="157247">
                <a:tc>
                  <a:txBody>
                    <a:bodyPr/>
                    <a:lstStyle/>
                    <a:p>
                      <a:pPr algn="l" fontAlgn="b">
                        <a:buNone/>
                      </a:pPr>
                      <a:r>
                        <a:rPr lang="en-ID" sz="1200" b="1" i="0" u="none" strike="noStrike">
                          <a:solidFill>
                            <a:srgbClr val="000000"/>
                          </a:solidFill>
                          <a:effectLst/>
                          <a:latin typeface="Arial Nova Cond" panose="020B0506020202020204" pitchFamily="34" charset="0"/>
                        </a:rPr>
                        <a:t>Emerging Markets</a:t>
                      </a:r>
                    </a:p>
                  </a:txBody>
                  <a:tcPr marL="2275" marR="2275" marT="2275" marB="0" anchor="b">
                    <a:lnL>
                      <a:noFill/>
                    </a:lnL>
                    <a:lnR>
                      <a:noFill/>
                    </a:lnR>
                    <a:lnT w="1270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1" i="0" u="none" strike="noStrike">
                          <a:solidFill>
                            <a:srgbClr val="C00000"/>
                          </a:solidFill>
                          <a:effectLst/>
                          <a:latin typeface="Arial Nova Cond" panose="020B0506020202020204" pitchFamily="34" charset="0"/>
                        </a:rPr>
                        <a:t>-57</a:t>
                      </a:r>
                    </a:p>
                  </a:txBody>
                  <a:tcPr marL="2275" marR="2275" marT="2275" marB="0" anchor="b">
                    <a:lnL>
                      <a:noFill/>
                    </a:lnL>
                    <a:lnR>
                      <a:noFill/>
                    </a:lnR>
                    <a:lnT w="1270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tc>
                  <a:txBody>
                    <a:bodyPr/>
                    <a:lstStyle/>
                    <a:p>
                      <a:pPr algn="r" fontAlgn="b">
                        <a:buNone/>
                      </a:pPr>
                      <a:r>
                        <a:rPr lang="en-ID" sz="1200" b="1" i="0" u="none" strike="noStrike">
                          <a:solidFill>
                            <a:srgbClr val="C00000"/>
                          </a:solidFill>
                          <a:effectLst/>
                          <a:latin typeface="Arial Nova Cond" panose="020B0506020202020204" pitchFamily="34" charset="0"/>
                        </a:rPr>
                        <a:t>-678</a:t>
                      </a:r>
                    </a:p>
                  </a:txBody>
                  <a:tcPr marL="2275" marR="2275" marT="2275" marB="0" anchor="b">
                    <a:lnL>
                      <a:noFill/>
                    </a:lnL>
                    <a:lnR>
                      <a:noFill/>
                    </a:lnR>
                    <a:lnT w="1270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tc>
                  <a:txBody>
                    <a:bodyPr/>
                    <a:lstStyle/>
                    <a:p>
                      <a:pPr algn="r" fontAlgn="b">
                        <a:buNone/>
                      </a:pPr>
                      <a:r>
                        <a:rPr lang="en-ID" sz="1200" b="1" i="0" u="none" strike="noStrike">
                          <a:solidFill>
                            <a:srgbClr val="C00000"/>
                          </a:solidFill>
                          <a:effectLst/>
                          <a:latin typeface="Arial Nova Cond" panose="020B0506020202020204" pitchFamily="34" charset="0"/>
                        </a:rPr>
                        <a:t>-691</a:t>
                      </a:r>
                    </a:p>
                  </a:txBody>
                  <a:tcPr marL="2275" marR="2275" marT="2275" marB="0" anchor="b">
                    <a:lnL>
                      <a:noFill/>
                    </a:lnL>
                    <a:lnR>
                      <a:noFill/>
                    </a:lnR>
                    <a:lnT w="1270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tc>
                  <a:txBody>
                    <a:bodyPr/>
                    <a:lstStyle/>
                    <a:p>
                      <a:pPr algn="r" fontAlgn="b">
                        <a:buNone/>
                      </a:pPr>
                      <a:r>
                        <a:rPr lang="en-ID" sz="1200" b="1" i="0" u="none" strike="noStrike">
                          <a:solidFill>
                            <a:srgbClr val="000000"/>
                          </a:solidFill>
                          <a:effectLst/>
                          <a:latin typeface="Arial Nova Cond" panose="020B0506020202020204" pitchFamily="34" charset="0"/>
                        </a:rPr>
                        <a:t>3905</a:t>
                      </a:r>
                    </a:p>
                  </a:txBody>
                  <a:tcPr marL="2275" marR="2275" marT="2275" marB="0" anchor="b">
                    <a:lnL>
                      <a:noFill/>
                    </a:lnL>
                    <a:lnR>
                      <a:noFill/>
                    </a:lnR>
                    <a:lnT w="1270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tc>
                  <a:txBody>
                    <a:bodyPr/>
                    <a:lstStyle/>
                    <a:p>
                      <a:pPr algn="r" fontAlgn="b">
                        <a:buNone/>
                      </a:pPr>
                      <a:r>
                        <a:rPr lang="en-ID" sz="1200" b="1" i="0" u="none" strike="noStrike">
                          <a:solidFill>
                            <a:srgbClr val="000000"/>
                          </a:solidFill>
                          <a:effectLst/>
                          <a:latin typeface="Arial Nova Cond" panose="020B0506020202020204" pitchFamily="34" charset="0"/>
                        </a:rPr>
                        <a:t>7218</a:t>
                      </a:r>
                    </a:p>
                  </a:txBody>
                  <a:tcPr marL="2275" marR="2275" marT="2275" marB="0" anchor="b">
                    <a:lnL>
                      <a:noFill/>
                    </a:lnL>
                    <a:lnR>
                      <a:noFill/>
                    </a:lnR>
                    <a:lnT w="1270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tc>
                  <a:txBody>
                    <a:bodyPr/>
                    <a:lstStyle/>
                    <a:p>
                      <a:pPr algn="r" fontAlgn="b">
                        <a:buNone/>
                      </a:pPr>
                      <a:r>
                        <a:rPr lang="en-ID" sz="1200" b="1" i="0" u="none" strike="noStrike">
                          <a:solidFill>
                            <a:srgbClr val="C00000"/>
                          </a:solidFill>
                          <a:effectLst/>
                          <a:latin typeface="Arial Nova Cond" panose="020B0506020202020204" pitchFamily="34" charset="0"/>
                        </a:rPr>
                        <a:t>-16520</a:t>
                      </a:r>
                    </a:p>
                  </a:txBody>
                  <a:tcPr marL="2275" marR="2275" marT="2275" marB="0" anchor="b">
                    <a:lnL>
                      <a:noFill/>
                    </a:lnL>
                    <a:lnR>
                      <a:noFill/>
                    </a:lnR>
                    <a:lnT w="1270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tc>
                  <a:txBody>
                    <a:bodyPr/>
                    <a:lstStyle/>
                    <a:p>
                      <a:pPr algn="r" fontAlgn="b">
                        <a:buNone/>
                      </a:pPr>
                      <a:r>
                        <a:rPr lang="en-ID" sz="1200" b="1" i="0" u="none" strike="noStrike">
                          <a:solidFill>
                            <a:srgbClr val="C00000"/>
                          </a:solidFill>
                          <a:effectLst/>
                          <a:latin typeface="Arial Nova Cond" panose="020B0506020202020204" pitchFamily="34" charset="0"/>
                        </a:rPr>
                        <a:t>-3676</a:t>
                      </a:r>
                    </a:p>
                  </a:txBody>
                  <a:tcPr marL="2275" marR="2275" marT="2275" marB="0" anchor="b">
                    <a:lnL>
                      <a:noFill/>
                    </a:lnL>
                    <a:lnR>
                      <a:noFill/>
                    </a:lnR>
                    <a:lnT w="1270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extLst>
                  <a:ext uri="{0D108BD9-81ED-4DB2-BD59-A6C34878D82A}">
                    <a16:rowId xmlns:a16="http://schemas.microsoft.com/office/drawing/2014/main" val="2789875619"/>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Indonesia</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a:solidFill>
                            <a:srgbClr val="000000"/>
                          </a:solidFill>
                          <a:effectLst/>
                          <a:latin typeface="Arial Nova Cond" panose="020B0506020202020204" pitchFamily="34" charset="0"/>
                        </a:rPr>
                        <a:t>782</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730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732</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-589</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21</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-1380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-990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2003704357"/>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Malaysia</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a:solidFill>
                            <a:srgbClr val="FFFFFF"/>
                          </a:solidFill>
                          <a:effectLst/>
                          <a:latin typeface="Arial Nova Cond" panose="020B0506020202020204" pitchFamily="34" charset="0"/>
                        </a:rPr>
                        <a:t>-647</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-271</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-436</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259</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43</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-11</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76</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3729464478"/>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Thailand</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dirty="0">
                          <a:solidFill>
                            <a:srgbClr val="FFFFFF"/>
                          </a:solidFill>
                          <a:effectLst/>
                          <a:latin typeface="Arial Nova Cond" panose="020B0506020202020204" pitchFamily="34" charset="0"/>
                        </a:rPr>
                        <a:t>-136</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-386</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191</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141</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1743</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-1243</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-80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4009848150"/>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South Africa</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a:solidFill>
                            <a:srgbClr val="000000"/>
                          </a:solidFill>
                          <a:effectLst/>
                          <a:latin typeface="Arial Nova Cond" panose="020B0506020202020204" pitchFamily="34" charset="0"/>
                        </a:rPr>
                        <a:t>106</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-952</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-59</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897</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576</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895665878"/>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Brazil</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a:solidFill>
                            <a:srgbClr val="FFFFFF"/>
                          </a:solidFill>
                          <a:effectLst/>
                          <a:latin typeface="Arial Nova Cond" panose="020B0506020202020204" pitchFamily="34" charset="0"/>
                        </a:rPr>
                        <a:t>-228</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408</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-55</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4962</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2588</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2235</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1331</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2453695220"/>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Philippines</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a:solidFill>
                            <a:srgbClr val="FFFFFF"/>
                          </a:solidFill>
                          <a:effectLst/>
                          <a:latin typeface="Arial Nova Cond" panose="020B0506020202020204" pitchFamily="34" charset="0"/>
                        </a:rPr>
                        <a:t>-100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78</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dirty="0">
                          <a:solidFill>
                            <a:srgbClr val="FFFFFF"/>
                          </a:solidFill>
                          <a:effectLst/>
                          <a:latin typeface="Arial Nova Cond" panose="020B0506020202020204" pitchFamily="34" charset="0"/>
                        </a:rPr>
                        <a:t>-210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226</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144</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-231</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-211</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3977271197"/>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India</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a:solidFill>
                            <a:srgbClr val="000000"/>
                          </a:solidFill>
                          <a:effectLst/>
                          <a:latin typeface="Arial Nova Cond" panose="020B0506020202020204" pitchFamily="34" charset="0"/>
                        </a:rPr>
                        <a:t>1255</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dirty="0">
                          <a:solidFill>
                            <a:srgbClr val="000000"/>
                          </a:solidFill>
                          <a:effectLst/>
                          <a:latin typeface="Arial Nova Cond" panose="020B0506020202020204" pitchFamily="34" charset="0"/>
                        </a:rPr>
                        <a:t>40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-1727</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-3260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1476</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-14218</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-4379</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25962736"/>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Vietnam</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a:solidFill>
                            <a:srgbClr val="FFFFFF"/>
                          </a:solidFill>
                          <a:effectLst/>
                          <a:latin typeface="Arial Nova Cond" panose="020B0506020202020204" pitchFamily="34" charset="0"/>
                        </a:rPr>
                        <a:t>-842</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-266</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53</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-211</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-304</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-593</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-544</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92000784"/>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Turkey</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a:solidFill>
                            <a:srgbClr val="FFFFFF"/>
                          </a:solidFill>
                          <a:effectLst/>
                          <a:latin typeface="Arial Nova Cond" panose="020B0506020202020204" pitchFamily="34" charset="0"/>
                        </a:rPr>
                        <a:t>-248</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-60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819</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1482</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932</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-1078</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1120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1876380851"/>
                  </a:ext>
                </a:extLst>
              </a:tr>
              <a:tr h="157247">
                <a:tc>
                  <a:txBody>
                    <a:bodyPr/>
                    <a:lstStyle/>
                    <a:p>
                      <a:pPr algn="l" fontAlgn="b">
                        <a:buNone/>
                      </a:pPr>
                      <a:r>
                        <a:rPr lang="en-ID" sz="1200" b="1" i="0" u="none" strike="noStrike">
                          <a:solidFill>
                            <a:srgbClr val="000000"/>
                          </a:solidFill>
                          <a:effectLst/>
                          <a:latin typeface="Arial Nova Cond" panose="020B0506020202020204" pitchFamily="34" charset="0"/>
                        </a:rPr>
                        <a:t>Advanced Economies</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1" i="0" u="none" strike="noStrike">
                          <a:solidFill>
                            <a:srgbClr val="000000"/>
                          </a:solidFill>
                          <a:effectLst/>
                          <a:latin typeface="Arial Nova Cond" panose="020B0506020202020204" pitchFamily="34" charset="0"/>
                        </a:rPr>
                        <a:t>109486</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tc>
                  <a:txBody>
                    <a:bodyPr/>
                    <a:lstStyle/>
                    <a:p>
                      <a:pPr algn="r" fontAlgn="b">
                        <a:buNone/>
                      </a:pPr>
                      <a:r>
                        <a:rPr lang="en-ID" sz="1200" b="1" i="0" u="none" strike="noStrike">
                          <a:solidFill>
                            <a:srgbClr val="000000"/>
                          </a:solidFill>
                          <a:effectLst/>
                          <a:latin typeface="Arial Nova Cond" panose="020B0506020202020204" pitchFamily="34" charset="0"/>
                        </a:rPr>
                        <a:t>79989</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tc>
                  <a:txBody>
                    <a:bodyPr/>
                    <a:lstStyle/>
                    <a:p>
                      <a:pPr algn="r" fontAlgn="b">
                        <a:buNone/>
                      </a:pPr>
                      <a:r>
                        <a:rPr lang="en-ID" sz="1200" b="1" i="0" u="none" strike="noStrike">
                          <a:solidFill>
                            <a:srgbClr val="000000"/>
                          </a:solidFill>
                          <a:effectLst/>
                          <a:latin typeface="Arial Nova Cond" panose="020B0506020202020204" pitchFamily="34" charset="0"/>
                        </a:rPr>
                        <a:t>117979</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tc>
                  <a:txBody>
                    <a:bodyPr/>
                    <a:lstStyle/>
                    <a:p>
                      <a:pPr algn="r" fontAlgn="b">
                        <a:buNone/>
                      </a:pPr>
                      <a:r>
                        <a:rPr lang="en-ID" sz="1200" b="1" i="0" u="none" strike="noStrike">
                          <a:solidFill>
                            <a:srgbClr val="000000"/>
                          </a:solidFill>
                          <a:effectLst/>
                          <a:latin typeface="Arial Nova Cond" panose="020B0506020202020204" pitchFamily="34" charset="0"/>
                        </a:rPr>
                        <a:t>12829</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tc>
                  <a:txBody>
                    <a:bodyPr/>
                    <a:lstStyle/>
                    <a:p>
                      <a:pPr algn="r" fontAlgn="b">
                        <a:buNone/>
                      </a:pPr>
                      <a:r>
                        <a:rPr lang="en-ID" sz="1200" b="1" i="0" u="none" strike="noStrike">
                          <a:solidFill>
                            <a:srgbClr val="000000"/>
                          </a:solidFill>
                          <a:effectLst/>
                          <a:latin typeface="Arial Nova Cond" panose="020B0506020202020204" pitchFamily="34" charset="0"/>
                        </a:rPr>
                        <a:t>39542</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tc>
                  <a:txBody>
                    <a:bodyPr/>
                    <a:lstStyle/>
                    <a:p>
                      <a:pPr algn="r" fontAlgn="b">
                        <a:buNone/>
                      </a:pPr>
                      <a:r>
                        <a:rPr lang="en-ID" sz="1200" b="1" i="0" u="none" strike="noStrike">
                          <a:solidFill>
                            <a:srgbClr val="C00000"/>
                          </a:solidFill>
                          <a:effectLst/>
                          <a:latin typeface="Arial Nova Cond" panose="020B0506020202020204" pitchFamily="34" charset="0"/>
                        </a:rPr>
                        <a:t>-61141</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tc>
                  <a:txBody>
                    <a:bodyPr/>
                    <a:lstStyle/>
                    <a:p>
                      <a:pPr algn="r" fontAlgn="b">
                        <a:buNone/>
                      </a:pPr>
                      <a:r>
                        <a:rPr lang="en-ID" sz="1200" b="1" i="0" u="none" strike="noStrike">
                          <a:solidFill>
                            <a:srgbClr val="000000"/>
                          </a:solidFill>
                          <a:effectLst/>
                          <a:latin typeface="Arial Nova Cond" panose="020B0506020202020204" pitchFamily="34" charset="0"/>
                        </a:rPr>
                        <a:t>363</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2CC"/>
                    </a:solidFill>
                  </a:tcPr>
                </a:tc>
                <a:extLst>
                  <a:ext uri="{0D108BD9-81ED-4DB2-BD59-A6C34878D82A}">
                    <a16:rowId xmlns:a16="http://schemas.microsoft.com/office/drawing/2014/main" val="2350840249"/>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South Korea</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a:solidFill>
                            <a:srgbClr val="000000"/>
                          </a:solidFill>
                          <a:effectLst/>
                          <a:latin typeface="Arial Nova Cond" panose="020B0506020202020204" pitchFamily="34" charset="0"/>
                        </a:rPr>
                        <a:t>4207</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-9735</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2409</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443</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-13690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-23767</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593</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1907397755"/>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Taiwan</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a:solidFill>
                            <a:srgbClr val="FFFFFF"/>
                          </a:solidFill>
                          <a:effectLst/>
                          <a:latin typeface="Arial Nova Cond" panose="020B0506020202020204" pitchFamily="34" charset="0"/>
                        </a:rPr>
                        <a:t>-2588</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-11047</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-1631</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1809</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7999</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-28720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8423</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2801220310"/>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Japan</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a:solidFill>
                            <a:srgbClr val="000000"/>
                          </a:solidFill>
                          <a:effectLst/>
                          <a:latin typeface="Arial Nova Cond" panose="020B0506020202020204" pitchFamily="34" charset="0"/>
                        </a:rPr>
                        <a:t>47557</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6310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-3814</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18856</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21615</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-8654</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-8653</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2349778604"/>
                  </a:ext>
                </a:extLst>
              </a:tr>
              <a:tr h="157247">
                <a:tc>
                  <a:txBody>
                    <a:bodyPr/>
                    <a:lstStyle/>
                    <a:p>
                      <a:pPr algn="l" fontAlgn="b">
                        <a:buNone/>
                      </a:pPr>
                      <a:r>
                        <a:rPr lang="en-ID" sz="1200" b="0" i="0" u="none" strike="noStrike">
                          <a:solidFill>
                            <a:srgbClr val="000000"/>
                          </a:solidFill>
                          <a:effectLst/>
                          <a:latin typeface="Arial Nova Cond" panose="020B0506020202020204" pitchFamily="34" charset="0"/>
                        </a:rPr>
                        <a:t>AS</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r" fontAlgn="b">
                        <a:buNone/>
                      </a:pPr>
                      <a:r>
                        <a:rPr lang="en-ID" sz="1200" b="0" i="0" u="none" strike="noStrike">
                          <a:solidFill>
                            <a:srgbClr val="000000"/>
                          </a:solidFill>
                          <a:effectLst/>
                          <a:latin typeface="Arial Nova Cond" panose="020B0506020202020204" pitchFamily="34" charset="0"/>
                        </a:rPr>
                        <a:t>60310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94461</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121015</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FFFFFF"/>
                          </a:solidFill>
                          <a:effectLst/>
                          <a:latin typeface="Arial Nova Cond" panose="020B0506020202020204" pitchFamily="34" charset="0"/>
                        </a:rPr>
                        <a:t>-8279</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23618</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a:solidFill>
                            <a:srgbClr val="000000"/>
                          </a:solidFill>
                          <a:effectLst/>
                          <a:latin typeface="Arial Nova Cond" panose="020B0506020202020204" pitchFamily="34" charset="0"/>
                        </a:rPr>
                        <a:t>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r" fontAlgn="b">
                        <a:buNone/>
                      </a:pPr>
                      <a:r>
                        <a:rPr lang="en-ID" sz="1200" b="0" i="0" u="none" strike="noStrike" dirty="0">
                          <a:solidFill>
                            <a:srgbClr val="000000"/>
                          </a:solidFill>
                          <a:effectLst/>
                          <a:latin typeface="Arial Nova Cond" panose="020B0506020202020204" pitchFamily="34" charset="0"/>
                        </a:rPr>
                        <a:t>0</a:t>
                      </a:r>
                    </a:p>
                  </a:txBody>
                  <a:tcPr marL="2275" marR="2275" marT="2275" marB="0" anchor="b">
                    <a:lnL>
                      <a:noFill/>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2824422420"/>
                  </a:ext>
                </a:extLst>
              </a:tr>
            </a:tbl>
          </a:graphicData>
        </a:graphic>
      </p:graphicFrame>
      <p:graphicFrame>
        <p:nvGraphicFramePr>
          <p:cNvPr id="13" name="Table 12">
            <a:extLst>
              <a:ext uri="{FF2B5EF4-FFF2-40B4-BE49-F238E27FC236}">
                <a16:creationId xmlns:a16="http://schemas.microsoft.com/office/drawing/2014/main" id="{A3E82B9E-5CC8-86CF-DEB1-EFA7A0CC2FEA}"/>
              </a:ext>
            </a:extLst>
          </p:cNvPr>
          <p:cNvGraphicFramePr>
            <a:graphicFrameLocks noGrp="1"/>
          </p:cNvGraphicFramePr>
          <p:nvPr>
            <p:extLst>
              <p:ext uri="{D42A27DB-BD31-4B8C-83A1-F6EECF244321}">
                <p14:modId xmlns:p14="http://schemas.microsoft.com/office/powerpoint/2010/main" val="1479310954"/>
              </p:ext>
            </p:extLst>
          </p:nvPr>
        </p:nvGraphicFramePr>
        <p:xfrm>
          <a:off x="12917568" y="674514"/>
          <a:ext cx="4772088" cy="5393371"/>
        </p:xfrm>
        <a:graphic>
          <a:graphicData uri="http://schemas.openxmlformats.org/drawingml/2006/table">
            <a:tbl>
              <a:tblPr/>
              <a:tblGrid>
                <a:gridCol w="590751">
                  <a:extLst>
                    <a:ext uri="{9D8B030D-6E8A-4147-A177-3AD203B41FA5}">
                      <a16:colId xmlns:a16="http://schemas.microsoft.com/office/drawing/2014/main" val="3097786341"/>
                    </a:ext>
                  </a:extLst>
                </a:gridCol>
                <a:gridCol w="921249">
                  <a:extLst>
                    <a:ext uri="{9D8B030D-6E8A-4147-A177-3AD203B41FA5}">
                      <a16:colId xmlns:a16="http://schemas.microsoft.com/office/drawing/2014/main" val="35102086"/>
                    </a:ext>
                  </a:extLst>
                </a:gridCol>
                <a:gridCol w="936000">
                  <a:extLst>
                    <a:ext uri="{9D8B030D-6E8A-4147-A177-3AD203B41FA5}">
                      <a16:colId xmlns:a16="http://schemas.microsoft.com/office/drawing/2014/main" val="3068256691"/>
                    </a:ext>
                  </a:extLst>
                </a:gridCol>
                <a:gridCol w="392033">
                  <a:extLst>
                    <a:ext uri="{9D8B030D-6E8A-4147-A177-3AD203B41FA5}">
                      <a16:colId xmlns:a16="http://schemas.microsoft.com/office/drawing/2014/main" val="4207473407"/>
                    </a:ext>
                  </a:extLst>
                </a:gridCol>
                <a:gridCol w="1260000">
                  <a:extLst>
                    <a:ext uri="{9D8B030D-6E8A-4147-A177-3AD203B41FA5}">
                      <a16:colId xmlns:a16="http://schemas.microsoft.com/office/drawing/2014/main" val="4070771716"/>
                    </a:ext>
                  </a:extLst>
                </a:gridCol>
                <a:gridCol w="672055">
                  <a:extLst>
                    <a:ext uri="{9D8B030D-6E8A-4147-A177-3AD203B41FA5}">
                      <a16:colId xmlns:a16="http://schemas.microsoft.com/office/drawing/2014/main" val="869483476"/>
                    </a:ext>
                  </a:extLst>
                </a:gridCol>
              </a:tblGrid>
              <a:tr h="260476">
                <a:tc gridSpan="3">
                  <a:txBody>
                    <a:bodyPr/>
                    <a:lstStyle/>
                    <a:p>
                      <a:pPr algn="ctr" rtl="0" fontAlgn="ctr">
                        <a:buNone/>
                      </a:pPr>
                      <a:r>
                        <a:rPr lang="en-ID" sz="1200" b="1" i="1" u="none" strike="noStrike">
                          <a:solidFill>
                            <a:srgbClr val="FFFFFF"/>
                          </a:solidFill>
                          <a:effectLst/>
                          <a:latin typeface="Cambria" panose="02040503050406030204" pitchFamily="18" charset="0"/>
                        </a:rPr>
                        <a:t>Stock Markets</a:t>
                      </a:r>
                    </a:p>
                  </a:txBody>
                  <a:tcPr marL="6350" marR="6350" marT="6350" marB="0" anchor="ctr">
                    <a:lnL>
                      <a:noFill/>
                    </a:lnL>
                    <a:lnR>
                      <a:noFill/>
                    </a:lnR>
                    <a:lnT>
                      <a:noFill/>
                    </a:lnT>
                    <a:lnB>
                      <a:noFill/>
                    </a:lnB>
                    <a:solidFill>
                      <a:srgbClr val="D87373"/>
                    </a:solidFill>
                  </a:tcPr>
                </a:tc>
                <a:tc hMerge="1">
                  <a:txBody>
                    <a:bodyPr/>
                    <a:lstStyle/>
                    <a:p>
                      <a:endParaRPr lang="en-ID"/>
                    </a:p>
                  </a:txBody>
                  <a:tcPr/>
                </a:tc>
                <a:tc hMerge="1">
                  <a:txBody>
                    <a:bodyPr/>
                    <a:lstStyle/>
                    <a:p>
                      <a:endParaRPr lang="en-ID"/>
                    </a:p>
                  </a:txBody>
                  <a:tcPr>
                    <a:lnL w="12700" cmpd="sng">
                      <a:noFill/>
                      <a:prstDash val="solid"/>
                    </a:lnL>
                  </a:tcPr>
                </a:tc>
                <a:tc gridSpan="3">
                  <a:txBody>
                    <a:bodyPr/>
                    <a:lstStyle/>
                    <a:p>
                      <a:pPr algn="ctr" rtl="0" fontAlgn="ctr">
                        <a:buNone/>
                      </a:pPr>
                      <a:r>
                        <a:rPr lang="en-ID" sz="1200" b="1" i="1" u="none" strike="noStrike">
                          <a:solidFill>
                            <a:srgbClr val="FFFFFF"/>
                          </a:solidFill>
                          <a:effectLst/>
                          <a:latin typeface="Cambria" panose="02040503050406030204" pitchFamily="18" charset="0"/>
                        </a:rPr>
                        <a:t>Growth %Ytd</a:t>
                      </a:r>
                    </a:p>
                  </a:txBody>
                  <a:tcPr marL="6350" marR="6350" marT="6350" marB="0" anchor="ctr">
                    <a:lnL>
                      <a:noFill/>
                    </a:lnL>
                    <a:lnR>
                      <a:noFill/>
                    </a:lnR>
                    <a:lnT>
                      <a:noFill/>
                    </a:lnT>
                    <a:lnB>
                      <a:noFill/>
                    </a:lnB>
                    <a:solidFill>
                      <a:srgbClr val="D87373"/>
                    </a:solidFill>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05440824"/>
                  </a:ext>
                </a:extLst>
              </a:tr>
              <a:tr h="270965">
                <a:tc gridSpan="4">
                  <a:txBody>
                    <a:bodyPr/>
                    <a:lstStyle/>
                    <a:p>
                      <a:pPr algn="l" rtl="0" fontAlgn="ctr">
                        <a:buNone/>
                      </a:pPr>
                      <a:r>
                        <a:rPr lang="en-ID" sz="1400" b="1" i="1" u="none" strike="noStrike">
                          <a:solidFill>
                            <a:srgbClr val="000000"/>
                          </a:solidFill>
                          <a:effectLst/>
                          <a:latin typeface="Calibri Light" panose="020F0302020204030204" pitchFamily="34" charset="0"/>
                        </a:rPr>
                        <a:t>Advanced Economies</a:t>
                      </a:r>
                    </a:p>
                  </a:txBody>
                  <a:tcPr marL="6350" marR="6350" marT="6350" marB="0" anchor="ctr">
                    <a:lnL>
                      <a:noFill/>
                    </a:lnL>
                    <a:lnR>
                      <a:noFill/>
                    </a:lnR>
                    <a:lnT>
                      <a:noFill/>
                    </a:lnT>
                    <a:lnB w="12700" cap="flat" cmpd="sng" algn="ctr">
                      <a:solidFill>
                        <a:schemeClr val="bg2">
                          <a:lumMod val="90000"/>
                        </a:schemeClr>
                      </a:solidFill>
                      <a:prstDash val="solid"/>
                      <a:round/>
                      <a:headEnd type="none" w="med" len="med"/>
                      <a:tailEnd type="none" w="med" len="med"/>
                    </a:lnB>
                    <a:noFill/>
                  </a:tcPr>
                </a:tc>
                <a:tc hMerge="1">
                  <a:txBody>
                    <a:bodyPr/>
                    <a:lstStyle/>
                    <a:p>
                      <a:endParaRPr lang="en-ID"/>
                    </a:p>
                  </a:txBody>
                  <a:tcPr/>
                </a:tc>
                <a:tc hMerge="1">
                  <a:txBody>
                    <a:bodyPr/>
                    <a:lstStyle/>
                    <a:p>
                      <a:endParaRPr lang="en-ID"/>
                    </a:p>
                  </a:txBody>
                  <a:tcPr>
                    <a:lnL w="12700" cmpd="sng">
                      <a:noFill/>
                      <a:prstDash val="solid"/>
                    </a:lnL>
                  </a:tcPr>
                </a:tc>
                <a:tc hMerge="1">
                  <a:txBody>
                    <a:bodyPr/>
                    <a:lstStyle/>
                    <a:p>
                      <a:endParaRPr lang="en-ID"/>
                    </a:p>
                  </a:txBody>
                  <a:tcPr>
                    <a:lnL w="12700" cmpd="sng">
                      <a:noFill/>
                      <a:prstDash val="solid"/>
                    </a:lnL>
                    <a:lnT w="12700" cmpd="sng">
                      <a:noFill/>
                      <a:prstDash val="solid"/>
                    </a:lnT>
                  </a:tcPr>
                </a:tc>
                <a:tc>
                  <a:txBody>
                    <a:bodyPr/>
                    <a:lstStyle/>
                    <a:p>
                      <a:pPr algn="l" fontAlgn="b">
                        <a:buNone/>
                      </a:pPr>
                      <a:endParaRPr lang="en-ID"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w="12700" cap="flat" cmpd="sng" algn="ctr">
                      <a:solidFill>
                        <a:schemeClr val="bg2">
                          <a:lumMod val="90000"/>
                        </a:schemeClr>
                      </a:solidFill>
                      <a:prstDash val="solid"/>
                      <a:round/>
                      <a:headEnd type="none" w="med" len="med"/>
                      <a:tailEnd type="none" w="med" len="med"/>
                    </a:lnB>
                    <a:noFill/>
                  </a:tcPr>
                </a:tc>
                <a:tc>
                  <a:txBody>
                    <a:bodyPr/>
                    <a:lstStyle/>
                    <a:p>
                      <a:pPr algn="l" fontAlgn="b">
                        <a:buNone/>
                      </a:pPr>
                      <a:endParaRPr lang="en-ID"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71322616"/>
                  </a:ext>
                </a:extLst>
              </a:tr>
              <a:tr h="270965">
                <a:tc rowSpan="2">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rowSpan="2">
                  <a:txBody>
                    <a:bodyPr/>
                    <a:lstStyle/>
                    <a:p>
                      <a:pPr algn="l" fontAlgn="ctr">
                        <a:buNone/>
                      </a:pPr>
                      <a:r>
                        <a:rPr lang="en-ID" sz="1400" b="0" i="0" u="none" strike="noStrike" dirty="0">
                          <a:solidFill>
                            <a:srgbClr val="000000"/>
                          </a:solidFill>
                          <a:effectLst/>
                          <a:latin typeface="Calibri Light" panose="020F0302020204030204" pitchFamily="34" charset="0"/>
                        </a:rPr>
                        <a:t>USA</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DJIA*</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endParaRPr lang="en-ID" sz="1200" b="0" i="0" u="none" strike="noStrike">
                        <a:solidFill>
                          <a:srgbClr val="548235"/>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r>
                        <a:rPr lang="en-ID" sz="1100" b="0" i="0" u="none" strike="noStrike" dirty="0">
                          <a:solidFill>
                            <a:srgbClr val="00B05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548235"/>
                          </a:solidFill>
                          <a:effectLst/>
                          <a:latin typeface="Calibri Light" panose="020F0302020204030204" pitchFamily="34" charset="0"/>
                        </a:rPr>
                        <a:t>1.83</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468631042"/>
                  </a:ext>
                </a:extLst>
              </a:tr>
              <a:tr h="270965">
                <a:tc vMerge="1">
                  <a:txBody>
                    <a:bodyPr/>
                    <a:lstStyle/>
                    <a:p>
                      <a:endParaRPr lang="en-ID"/>
                    </a:p>
                  </a:txBody>
                  <a:tcPr/>
                </a:tc>
                <a:tc vMerge="1">
                  <a:txBody>
                    <a:bodyPr/>
                    <a:lstStyle/>
                    <a:p>
                      <a:endParaRPr lang="en-ID"/>
                    </a:p>
                  </a:txBody>
                  <a:tcPr/>
                </a:tc>
                <a:tc>
                  <a:txBody>
                    <a:bodyPr/>
                    <a:lstStyle/>
                    <a:p>
                      <a:pPr algn="l" rtl="0" fontAlgn="ctr">
                        <a:buNone/>
                      </a:pPr>
                      <a:r>
                        <a:rPr lang="en-ID" sz="1400" b="0" i="0" u="none" strike="noStrike">
                          <a:solidFill>
                            <a:srgbClr val="000000"/>
                          </a:solidFill>
                          <a:effectLst/>
                          <a:latin typeface="Calibri Light" panose="020F0302020204030204" pitchFamily="34" charset="0"/>
                        </a:rPr>
                        <a:t>S&amp;P500*</a:t>
                      </a:r>
                    </a:p>
                  </a:txBody>
                  <a:tcPr marL="6350" marR="6350" marT="6350" marB="0" anchor="ctr">
                    <a:lnL w="12700" cmpd="sng">
                      <a:noFill/>
                      <a:prstDash val="solid"/>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endParaRPr lang="en-ID" sz="1200" b="0" i="0" u="none" strike="noStrike">
                        <a:solidFill>
                          <a:srgbClr val="548235"/>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r>
                        <a:rPr lang="en-ID" sz="1100" b="0" i="0" u="none" strike="noStrike" dirty="0">
                          <a:solidFill>
                            <a:srgbClr val="00B05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548235"/>
                          </a:solidFill>
                          <a:effectLst/>
                          <a:latin typeface="Calibri Light" panose="020F0302020204030204" pitchFamily="34" charset="0"/>
                        </a:rPr>
                        <a:t>5.19</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762726756"/>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Jerman</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DAX</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endParaRPr lang="en-ID" sz="1100" b="0" i="0" u="none" strike="noStrike">
                        <a:solidFill>
                          <a:srgbClr val="FF0000"/>
                        </a:solidFill>
                        <a:effectLst/>
                        <a:latin typeface="Stencil" panose="040409050D0802020404" pitchFamily="82"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b">
                        <a:buNone/>
                      </a:pPr>
                      <a:endParaRPr lang="en-ID" sz="1100" b="0" i="0" u="none" strike="noStrike">
                        <a:solidFill>
                          <a:srgbClr val="00B050"/>
                        </a:solidFill>
                        <a:effectLst/>
                        <a:latin typeface="Aptos Narrow" panose="020B000402020202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FF0000"/>
                          </a:solidFill>
                          <a:effectLst/>
                          <a:latin typeface="Calibri Light" panose="020F0302020204030204" pitchFamily="34" charset="0"/>
                        </a:rPr>
                        <a:t>-0.12</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59525242"/>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UK</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FTSE 100</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endParaRPr lang="en-ID" sz="1200" b="0" i="0" u="none" strike="noStrike">
                        <a:solidFill>
                          <a:srgbClr val="548235"/>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r>
                        <a:rPr lang="en-ID" sz="1100" b="0" i="0" u="none" strike="noStrike" dirty="0">
                          <a:solidFill>
                            <a:srgbClr val="00B05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548235"/>
                          </a:solidFill>
                          <a:effectLst/>
                          <a:latin typeface="Calibri Light" panose="020F0302020204030204" pitchFamily="34" charset="0"/>
                        </a:rPr>
                        <a:t>3.37</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134053247"/>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Jepang</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Nikkei</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endParaRPr lang="en-ID" sz="1200" b="0" i="0" u="none" strike="noStrike">
                        <a:solidFill>
                          <a:srgbClr val="548235"/>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r>
                        <a:rPr lang="en-ID" sz="1100" b="0" i="0" u="none" strike="noStrike" dirty="0">
                          <a:solidFill>
                            <a:srgbClr val="00B05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548235"/>
                          </a:solidFill>
                          <a:effectLst/>
                          <a:latin typeface="Calibri Light" panose="020F0302020204030204" pitchFamily="34" charset="0"/>
                        </a:rPr>
                        <a:t>18.22</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765983480"/>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Korea</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KOSPI</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endParaRPr lang="en-ID" sz="1200" b="0" i="0" u="none" strike="noStrike">
                        <a:solidFill>
                          <a:srgbClr val="548235"/>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r>
                        <a:rPr lang="en-ID" sz="1100" b="0" i="0" u="none" strike="noStrike" dirty="0">
                          <a:solidFill>
                            <a:srgbClr val="00B05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548235"/>
                          </a:solidFill>
                          <a:effectLst/>
                          <a:latin typeface="Calibri Light" panose="020F0302020204030204" pitchFamily="34" charset="0"/>
                        </a:rPr>
                        <a:t>64.61</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742118942"/>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Singapur</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STI</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endParaRPr lang="en-ID" sz="1200" b="0" i="0" u="none" strike="noStrike">
                        <a:solidFill>
                          <a:srgbClr val="548235"/>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r>
                        <a:rPr lang="en-ID" sz="1100" b="0" i="0" u="none" strike="noStrike">
                          <a:solidFill>
                            <a:srgbClr val="00B05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548235"/>
                          </a:solidFill>
                          <a:effectLst/>
                          <a:latin typeface="Calibri Light" panose="020F0302020204030204" pitchFamily="34" charset="0"/>
                        </a:rPr>
                        <a:t>5.75</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643735930"/>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Hongkong</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Hangseng</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endParaRPr lang="en-ID" sz="1200" b="0" i="0" u="none" strike="noStrike">
                        <a:solidFill>
                          <a:srgbClr val="548235"/>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r>
                        <a:rPr lang="en-ID" sz="1100" b="0" i="0" u="none" strike="noStrike" dirty="0">
                          <a:solidFill>
                            <a:srgbClr val="00B05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548235"/>
                          </a:solidFill>
                          <a:effectLst/>
                          <a:latin typeface="Calibri Light" panose="020F0302020204030204" pitchFamily="34" charset="0"/>
                        </a:rPr>
                        <a:t>1.05</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4018214260"/>
                  </a:ext>
                </a:extLst>
              </a:tr>
              <a:tr h="270000">
                <a:tc gridSpan="4">
                  <a:txBody>
                    <a:bodyPr/>
                    <a:lstStyle/>
                    <a:p>
                      <a:pPr algn="l" rtl="0" fontAlgn="ctr">
                        <a:buNone/>
                      </a:pPr>
                      <a:r>
                        <a:rPr lang="en-ID" sz="1400" b="1" i="1" u="none" strike="noStrike">
                          <a:solidFill>
                            <a:srgbClr val="000000"/>
                          </a:solidFill>
                          <a:effectLst/>
                          <a:latin typeface="Calibri Light" panose="020F0302020204030204" pitchFamily="34" charset="0"/>
                        </a:rPr>
                        <a:t>Emerging Markets</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hMerge="1">
                  <a:txBody>
                    <a:bodyPr/>
                    <a:lstStyle/>
                    <a:p>
                      <a:endParaRPr lang="en-ID"/>
                    </a:p>
                  </a:txBody>
                  <a:tcPr/>
                </a:tc>
                <a:tc hMerge="1">
                  <a:txBody>
                    <a:bodyPr/>
                    <a:lstStyle/>
                    <a:p>
                      <a:endParaRPr lang="en-ID"/>
                    </a:p>
                  </a:txBody>
                  <a:tcPr>
                    <a:lnL w="12700" cmpd="sng">
                      <a:noFill/>
                      <a:prstDash val="solid"/>
                    </a:lnL>
                    <a:lnT w="12700" cap="flat" cmpd="sng" algn="ctr">
                      <a:solidFill>
                        <a:schemeClr val="bg2">
                          <a:lumMod val="90000"/>
                        </a:schemeClr>
                      </a:solidFill>
                      <a:prstDash val="solid"/>
                      <a:round/>
                      <a:headEnd type="none" w="med" len="med"/>
                      <a:tailEnd type="none" w="med" len="med"/>
                    </a:lnT>
                  </a:tcPr>
                </a:tc>
                <a:tc hMerge="1">
                  <a:txBody>
                    <a:bodyPr/>
                    <a:lstStyle/>
                    <a:p>
                      <a:endParaRPr lang="en-ID"/>
                    </a:p>
                  </a:txBody>
                  <a:tcPr>
                    <a:lnL w="12700" cmpd="sng">
                      <a:noFill/>
                      <a:prstDash val="solid"/>
                    </a:lnL>
                    <a:lnT w="12700" cmpd="sng">
                      <a:noFill/>
                      <a:prstDash val="solid"/>
                    </a:lnT>
                  </a:tcPr>
                </a:tc>
                <a:tc>
                  <a:txBody>
                    <a:bodyPr/>
                    <a:lstStyle/>
                    <a:p>
                      <a:pPr algn="l" fontAlgn="t">
                        <a:buNone/>
                      </a:pPr>
                      <a:endParaRPr lang="en-ID" sz="1100" b="0" i="0" u="none" strike="noStrike" dirty="0">
                        <a:solidFill>
                          <a:srgbClr val="0A0A0A"/>
                        </a:solidFill>
                        <a:effectLst/>
                        <a:latin typeface="Stencil" panose="040409050D0802020404" pitchFamily="82"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endParaRPr lang="en-ID" sz="1400" b="1" i="1"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25802552"/>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Tiongkok</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Shanghai</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endParaRPr lang="en-ID" sz="1200" b="0" i="0" u="none" strike="noStrike">
                        <a:solidFill>
                          <a:srgbClr val="FF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r>
                        <a:rPr lang="en-ID" sz="1100" b="0" i="0" u="none" strike="noStrike" dirty="0">
                          <a:solidFill>
                            <a:srgbClr val="00B05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548235"/>
                          </a:solidFill>
                          <a:effectLst/>
                          <a:latin typeface="Calibri Light" panose="020F0302020204030204" pitchFamily="34" charset="0"/>
                        </a:rPr>
                        <a:t>3.61</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462442011"/>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2">
                        <a:lumMod val="20000"/>
                        <a:lumOff val="80000"/>
                      </a:schemeClr>
                    </a:solidFill>
                  </a:tcPr>
                </a:tc>
                <a:tc>
                  <a:txBody>
                    <a:bodyPr/>
                    <a:lstStyle/>
                    <a:p>
                      <a:pPr algn="l" fontAlgn="ctr">
                        <a:buNone/>
                      </a:pPr>
                      <a:r>
                        <a:rPr lang="en-ID" sz="1400" b="0" i="0" u="none" strike="noStrike">
                          <a:solidFill>
                            <a:srgbClr val="000000"/>
                          </a:solidFill>
                          <a:effectLst/>
                          <a:latin typeface="Calibri Light" panose="020F0302020204030204" pitchFamily="34" charset="0"/>
                        </a:rPr>
                        <a:t>Indonesia</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2">
                        <a:lumMod val="20000"/>
                        <a:lumOff val="80000"/>
                      </a:schemeClr>
                    </a:solidFill>
                  </a:tcPr>
                </a:tc>
                <a:tc>
                  <a:txBody>
                    <a:bodyPr/>
                    <a:lstStyle/>
                    <a:p>
                      <a:pPr algn="l" rtl="0" fontAlgn="ctr">
                        <a:buNone/>
                      </a:pPr>
                      <a:r>
                        <a:rPr lang="en-ID" sz="1400" b="0" i="0" u="none" strike="noStrike">
                          <a:solidFill>
                            <a:srgbClr val="000000"/>
                          </a:solidFill>
                          <a:effectLst/>
                          <a:latin typeface="Calibri Light" panose="020F0302020204030204" pitchFamily="34" charset="0"/>
                        </a:rPr>
                        <a:t>IHSG</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2">
                        <a:lumMod val="20000"/>
                        <a:lumOff val="80000"/>
                      </a:schemeClr>
                    </a:solidFill>
                  </a:tcPr>
                </a:tc>
                <a:tc>
                  <a:txBody>
                    <a:bodyPr/>
                    <a:lstStyle/>
                    <a:p>
                      <a:pPr algn="r" fontAlgn="t">
                        <a:buNone/>
                      </a:pPr>
                      <a:r>
                        <a:rPr lang="en-ID" sz="1100" b="0" i="0" u="none" strike="noStrike">
                          <a:solidFill>
                            <a:srgbClr val="FF000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2">
                        <a:lumMod val="20000"/>
                        <a:lumOff val="80000"/>
                      </a:schemeClr>
                    </a:solidFill>
                  </a:tcPr>
                </a:tc>
                <a:tc>
                  <a:txBody>
                    <a:bodyPr/>
                    <a:lstStyle/>
                    <a:p>
                      <a:pPr algn="l" fontAlgn="b">
                        <a:buNone/>
                      </a:pPr>
                      <a:endParaRPr lang="en-ID" sz="1100" b="0" i="0" u="none" strike="noStrike" dirty="0">
                        <a:solidFill>
                          <a:srgbClr val="00B050"/>
                        </a:solidFill>
                        <a:effectLst/>
                        <a:latin typeface="Aptos Narrow" panose="020B000402020202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2">
                        <a:lumMod val="20000"/>
                        <a:lumOff val="80000"/>
                      </a:schemeClr>
                    </a:solidFill>
                  </a:tcPr>
                </a:tc>
                <a:tc>
                  <a:txBody>
                    <a:bodyPr/>
                    <a:lstStyle/>
                    <a:p>
                      <a:pPr algn="r" rtl="0" fontAlgn="ctr">
                        <a:buNone/>
                      </a:pPr>
                      <a:r>
                        <a:rPr lang="en-ID" sz="1400" b="0" i="0" u="none" strike="noStrike">
                          <a:solidFill>
                            <a:srgbClr val="FF0000"/>
                          </a:solidFill>
                          <a:effectLst/>
                          <a:latin typeface="Calibri Light" panose="020F0302020204030204" pitchFamily="34" charset="0"/>
                        </a:rPr>
                        <a:t>-18.39</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90983832"/>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India</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SENSEX</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fontAlgn="t">
                        <a:buNone/>
                      </a:pPr>
                      <a:r>
                        <a:rPr lang="en-ID" sz="1100" b="0" i="0" u="none" strike="noStrike">
                          <a:solidFill>
                            <a:srgbClr val="FF000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b">
                        <a:buNone/>
                      </a:pPr>
                      <a:endParaRPr lang="en-ID" sz="1100" b="0" i="0" u="none" strike="noStrike" dirty="0">
                        <a:solidFill>
                          <a:srgbClr val="00B050"/>
                        </a:solidFill>
                        <a:effectLst/>
                        <a:latin typeface="Aptos Narrow" panose="020B000402020202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FF0000"/>
                          </a:solidFill>
                          <a:effectLst/>
                          <a:latin typeface="Calibri Light" panose="020F0302020204030204" pitchFamily="34" charset="0"/>
                        </a:rPr>
                        <a:t>-9.61</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498396276"/>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Malaysia</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KLCI</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endParaRPr lang="en-ID" sz="1200" b="0" i="0" u="none" strike="noStrike">
                        <a:solidFill>
                          <a:srgbClr val="FF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r>
                        <a:rPr lang="en-ID" sz="1100" b="0" i="0" u="none" strike="noStrike">
                          <a:solidFill>
                            <a:srgbClr val="00B05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548235"/>
                          </a:solidFill>
                          <a:effectLst/>
                          <a:latin typeface="Calibri Light" panose="020F0302020204030204" pitchFamily="34" charset="0"/>
                        </a:rPr>
                        <a:t>4.01</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292918166"/>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Thailand</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SET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endParaRPr lang="en-ID" sz="1200" b="0" i="0" u="none" strike="noStrike">
                        <a:solidFill>
                          <a:srgbClr val="FF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r>
                        <a:rPr lang="en-ID" sz="1100" b="0" i="0" u="none" strike="noStrike" dirty="0">
                          <a:solidFill>
                            <a:srgbClr val="00B05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548235"/>
                          </a:solidFill>
                          <a:effectLst/>
                          <a:latin typeface="Calibri Light" panose="020F0302020204030204" pitchFamily="34" charset="0"/>
                        </a:rPr>
                        <a:t>18.09</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12248810"/>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Filipina</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PCOMP</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fontAlgn="t">
                        <a:buNone/>
                      </a:pPr>
                      <a:r>
                        <a:rPr lang="en-ID" sz="1100" b="0" i="0" u="none" strike="noStrike">
                          <a:solidFill>
                            <a:srgbClr val="FF000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b">
                        <a:buNone/>
                      </a:pPr>
                      <a:endParaRPr lang="en-ID" sz="1100" b="0" i="0" u="none" strike="noStrike" dirty="0">
                        <a:solidFill>
                          <a:srgbClr val="00B050"/>
                        </a:solidFill>
                        <a:effectLst/>
                        <a:latin typeface="Aptos Narrow" panose="020B000402020202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FF0000"/>
                          </a:solidFill>
                          <a:effectLst/>
                          <a:latin typeface="Calibri Light" panose="020F0302020204030204" pitchFamily="34" charset="0"/>
                        </a:rPr>
                        <a:t>-2.56</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43771859"/>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Turki</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XU100</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endParaRPr lang="en-ID" sz="1200" b="0" i="0" u="none" strike="noStrike">
                        <a:solidFill>
                          <a:srgbClr val="FF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r>
                        <a:rPr lang="en-ID" sz="1100" b="0" i="0" u="none" strike="noStrike" dirty="0">
                          <a:solidFill>
                            <a:srgbClr val="00B05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548235"/>
                          </a:solidFill>
                          <a:effectLst/>
                          <a:latin typeface="Calibri Light" panose="020F0302020204030204" pitchFamily="34" charset="0"/>
                        </a:rPr>
                        <a:t>28.14</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450838634"/>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Brazil</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IBrX*</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endParaRPr lang="en-ID" sz="1200" b="0" i="0" u="none" strike="noStrike">
                        <a:solidFill>
                          <a:srgbClr val="FF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fontAlgn="t">
                        <a:buNone/>
                      </a:pPr>
                      <a:r>
                        <a:rPr lang="en-ID" sz="1100" b="0" i="0" u="none" strike="noStrike" dirty="0">
                          <a:solidFill>
                            <a:srgbClr val="00B05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r" rtl="0" fontAlgn="ctr">
                        <a:buNone/>
                      </a:pPr>
                      <a:r>
                        <a:rPr lang="en-ID" sz="1400" b="0" i="0" u="none" strike="noStrike">
                          <a:solidFill>
                            <a:srgbClr val="548235"/>
                          </a:solidFill>
                          <a:effectLst/>
                          <a:latin typeface="Calibri Light" panose="020F0302020204030204" pitchFamily="34" charset="0"/>
                        </a:rPr>
                        <a:t>15.26</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937311055"/>
                  </a:ext>
                </a:extLst>
              </a:tr>
              <a:tr h="270000">
                <a:tc>
                  <a:txBody>
                    <a:bodyPr/>
                    <a:lstStyle/>
                    <a:p>
                      <a:pPr algn="l" fontAlgn="ctr">
                        <a:buNone/>
                      </a:pPr>
                      <a:endParaRPr lang="en-ID" sz="1400" b="0" i="0" u="none" strike="noStrike">
                        <a:solidFill>
                          <a:srgbClr val="000000"/>
                        </a:solidFill>
                        <a:effectLst/>
                        <a:latin typeface="Calibri Light" panose="020F030202020403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a:noFill/>
                    </a:lnB>
                    <a:noFill/>
                  </a:tcPr>
                </a:tc>
                <a:tc>
                  <a:txBody>
                    <a:bodyPr/>
                    <a:lstStyle/>
                    <a:p>
                      <a:pPr algn="l" fontAlgn="ctr">
                        <a:buNone/>
                      </a:pPr>
                      <a:r>
                        <a:rPr lang="en-ID" sz="1400" b="0" i="0" u="none" strike="noStrike">
                          <a:solidFill>
                            <a:srgbClr val="000000"/>
                          </a:solidFill>
                          <a:effectLst/>
                          <a:latin typeface="Calibri Light" panose="020F0302020204030204" pitchFamily="34" charset="0"/>
                        </a:rPr>
                        <a:t>Russia</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a:noFill/>
                    </a:lnB>
                    <a:noFill/>
                  </a:tcPr>
                </a:tc>
                <a:tc>
                  <a:txBody>
                    <a:bodyPr/>
                    <a:lstStyle/>
                    <a:p>
                      <a:pPr algn="l" rtl="0" fontAlgn="ctr">
                        <a:buNone/>
                      </a:pPr>
                      <a:r>
                        <a:rPr lang="en-ID" sz="1400" b="0" i="0" u="none" strike="noStrike">
                          <a:solidFill>
                            <a:srgbClr val="000000"/>
                          </a:solidFill>
                          <a:effectLst/>
                          <a:latin typeface="Calibri Light" panose="020F0302020204030204" pitchFamily="34" charset="0"/>
                        </a:rPr>
                        <a:t>MOEX</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a:noFill/>
                    </a:lnB>
                    <a:noFill/>
                  </a:tcPr>
                </a:tc>
                <a:tc>
                  <a:txBody>
                    <a:bodyPr/>
                    <a:lstStyle/>
                    <a:p>
                      <a:pPr algn="r" fontAlgn="t">
                        <a:buNone/>
                      </a:pPr>
                      <a:r>
                        <a:rPr lang="en-ID" sz="1100" b="0" i="0" u="none" strike="noStrike">
                          <a:solidFill>
                            <a:srgbClr val="FF0000"/>
                          </a:solidFill>
                          <a:effectLst/>
                          <a:latin typeface="Stencil" panose="040409050D0802020404" pitchFamily="82" charset="0"/>
                        </a:rPr>
                        <a:t>||||||</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a:noFill/>
                    </a:lnB>
                    <a:noFill/>
                  </a:tcPr>
                </a:tc>
                <a:tc>
                  <a:txBody>
                    <a:bodyPr/>
                    <a:lstStyle/>
                    <a:p>
                      <a:pPr algn="l" fontAlgn="b">
                        <a:buNone/>
                      </a:pPr>
                      <a:endParaRPr lang="en-ID" sz="1100" b="0" i="0" u="none" strike="noStrike" dirty="0">
                        <a:solidFill>
                          <a:srgbClr val="00B050"/>
                        </a:solidFill>
                        <a:effectLst/>
                        <a:latin typeface="Aptos Narrow" panose="020B0004020202020204" pitchFamily="34" charset="0"/>
                      </a:endParaRP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a:noFill/>
                    </a:lnB>
                    <a:noFill/>
                  </a:tcPr>
                </a:tc>
                <a:tc>
                  <a:txBody>
                    <a:bodyPr/>
                    <a:lstStyle/>
                    <a:p>
                      <a:pPr algn="r" rtl="0" fontAlgn="ctr">
                        <a:buNone/>
                      </a:pPr>
                      <a:r>
                        <a:rPr lang="en-ID" sz="1400" b="0" i="0" u="none" strike="noStrike" dirty="0">
                          <a:solidFill>
                            <a:srgbClr val="FF0000"/>
                          </a:solidFill>
                          <a:effectLst/>
                          <a:latin typeface="Calibri Light" panose="020F0302020204030204" pitchFamily="34" charset="0"/>
                        </a:rPr>
                        <a:t>-5.14</a:t>
                      </a:r>
                    </a:p>
                  </a:txBody>
                  <a:tcPr marL="6350" marR="6350" marT="6350" marB="0" anchor="ctr">
                    <a:lnL>
                      <a:noFill/>
                    </a:lnL>
                    <a:lnR>
                      <a:noFill/>
                    </a:lnR>
                    <a:lnT w="12700" cap="flat" cmpd="sng" algn="ctr">
                      <a:solidFill>
                        <a:schemeClr val="bg2">
                          <a:lumMod val="90000"/>
                        </a:schemeClr>
                      </a:solidFill>
                      <a:prstDash val="solid"/>
                      <a:round/>
                      <a:headEnd type="none" w="med" len="med"/>
                      <a:tailEnd type="none" w="med" len="med"/>
                    </a:lnT>
                    <a:lnB>
                      <a:noFill/>
                    </a:lnB>
                    <a:noFill/>
                  </a:tcPr>
                </a:tc>
                <a:extLst>
                  <a:ext uri="{0D108BD9-81ED-4DB2-BD59-A6C34878D82A}">
                    <a16:rowId xmlns:a16="http://schemas.microsoft.com/office/drawing/2014/main" val="3272293277"/>
                  </a:ext>
                </a:extLst>
              </a:tr>
            </a:tbl>
          </a:graphicData>
        </a:graphic>
      </p:graphicFrame>
      <p:pic>
        <p:nvPicPr>
          <p:cNvPr id="15" name="Graphic 14">
            <a:extLst>
              <a:ext uri="{FF2B5EF4-FFF2-40B4-BE49-F238E27FC236}">
                <a16:creationId xmlns:a16="http://schemas.microsoft.com/office/drawing/2014/main" id="{EC5B593A-8FC7-B937-AEEC-124C613EE50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48447" y="2002262"/>
            <a:ext cx="270000" cy="142106"/>
          </a:xfrm>
          <a:prstGeom prst="rect">
            <a:avLst/>
          </a:prstGeom>
        </p:spPr>
      </p:pic>
      <p:pic>
        <p:nvPicPr>
          <p:cNvPr id="23" name="Graphic 22">
            <a:extLst>
              <a:ext uri="{FF2B5EF4-FFF2-40B4-BE49-F238E27FC236}">
                <a16:creationId xmlns:a16="http://schemas.microsoft.com/office/drawing/2014/main" id="{93618897-C1B7-10D1-DCC2-46AC74D7DDC0}"/>
              </a:ext>
            </a:extLst>
          </p:cNvPr>
          <p:cNvPicPr>
            <a:picLocks/>
          </p:cNvPicPr>
          <p:nvPr/>
        </p:nvPicPr>
        <p:blipFill>
          <a:blip>
            <a:extLst>
              <a:ext uri="{96DAC541-7B7A-43D3-8B79-37D633B846F1}">
                <asvg:svgBlip xmlns:asvg="http://schemas.microsoft.com/office/drawing/2016/SVG/main" r:embed="rId3"/>
              </a:ext>
            </a:extLst>
          </a:blip>
          <a:stretch>
            <a:fillRect/>
          </a:stretch>
        </p:blipFill>
        <p:spPr>
          <a:xfrm>
            <a:off x="541741" y="2333497"/>
            <a:ext cx="270000" cy="180000"/>
          </a:xfrm>
          <a:prstGeom prst="rect">
            <a:avLst/>
          </a:prstGeom>
        </p:spPr>
      </p:pic>
      <p:pic>
        <p:nvPicPr>
          <p:cNvPr id="25" name="Graphic 24">
            <a:extLst>
              <a:ext uri="{FF2B5EF4-FFF2-40B4-BE49-F238E27FC236}">
                <a16:creationId xmlns:a16="http://schemas.microsoft.com/office/drawing/2014/main" id="{740DBCB2-2E2F-C46D-E9B3-3659ADFA65C2}"/>
              </a:ext>
            </a:extLst>
          </p:cNvPr>
          <p:cNvPicPr>
            <a:picLocks/>
          </p:cNvPicPr>
          <p:nvPr/>
        </p:nvPicPr>
        <p:blipFill>
          <a:blip>
            <a:extLst>
              <a:ext uri="{96DAC541-7B7A-43D3-8B79-37D633B846F1}">
                <asvg:svgBlip xmlns:asvg="http://schemas.microsoft.com/office/drawing/2016/SVG/main" r:embed="rId4"/>
              </a:ext>
            </a:extLst>
          </a:blip>
          <a:stretch>
            <a:fillRect/>
          </a:stretch>
        </p:blipFill>
        <p:spPr>
          <a:xfrm>
            <a:off x="544431" y="2597606"/>
            <a:ext cx="270000" cy="180000"/>
          </a:xfrm>
          <a:prstGeom prst="rect">
            <a:avLst/>
          </a:prstGeom>
        </p:spPr>
      </p:pic>
      <p:pic>
        <p:nvPicPr>
          <p:cNvPr id="27" name="Graphic 26">
            <a:extLst>
              <a:ext uri="{FF2B5EF4-FFF2-40B4-BE49-F238E27FC236}">
                <a16:creationId xmlns:a16="http://schemas.microsoft.com/office/drawing/2014/main" id="{1EDD414E-3837-72F7-73C4-E755FAA0CE3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1366" y="2870026"/>
            <a:ext cx="270000" cy="180000"/>
          </a:xfrm>
          <a:prstGeom prst="rect">
            <a:avLst/>
          </a:prstGeom>
        </p:spPr>
      </p:pic>
      <p:pic>
        <p:nvPicPr>
          <p:cNvPr id="29" name="Graphic 28">
            <a:extLst>
              <a:ext uri="{FF2B5EF4-FFF2-40B4-BE49-F238E27FC236}">
                <a16:creationId xmlns:a16="http://schemas.microsoft.com/office/drawing/2014/main" id="{A6096A32-B75B-0E3D-F4E2-2207886D36F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5191" y="3125625"/>
            <a:ext cx="270000" cy="180000"/>
          </a:xfrm>
          <a:prstGeom prst="rect">
            <a:avLst/>
          </a:prstGeom>
        </p:spPr>
      </p:pic>
      <p:pic>
        <p:nvPicPr>
          <p:cNvPr id="31" name="Graphic 30">
            <a:extLst>
              <a:ext uri="{FF2B5EF4-FFF2-40B4-BE49-F238E27FC236}">
                <a16:creationId xmlns:a16="http://schemas.microsoft.com/office/drawing/2014/main" id="{FA7BE02F-70BF-CCE5-76D7-1E8C7FF0068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65743" y="3345397"/>
            <a:ext cx="270000" cy="180000"/>
          </a:xfrm>
          <a:prstGeom prst="rect">
            <a:avLst/>
          </a:prstGeom>
        </p:spPr>
      </p:pic>
      <p:pic>
        <p:nvPicPr>
          <p:cNvPr id="33" name="Graphic 32">
            <a:extLst>
              <a:ext uri="{FF2B5EF4-FFF2-40B4-BE49-F238E27FC236}">
                <a16:creationId xmlns:a16="http://schemas.microsoft.com/office/drawing/2014/main" id="{83C8034A-72BC-84CD-7051-7B754044367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66657" y="3612282"/>
            <a:ext cx="270000" cy="180000"/>
          </a:xfrm>
          <a:prstGeom prst="rect">
            <a:avLst/>
          </a:prstGeom>
        </p:spPr>
      </p:pic>
      <p:pic>
        <p:nvPicPr>
          <p:cNvPr id="35" name="Graphic 34">
            <a:extLst>
              <a:ext uri="{FF2B5EF4-FFF2-40B4-BE49-F238E27FC236}">
                <a16:creationId xmlns:a16="http://schemas.microsoft.com/office/drawing/2014/main" id="{C73953CD-8305-2044-22D3-A11546826C4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67419" y="5860779"/>
            <a:ext cx="257143" cy="180000"/>
          </a:xfrm>
          <a:prstGeom prst="rect">
            <a:avLst/>
          </a:prstGeom>
        </p:spPr>
      </p:pic>
      <p:pic>
        <p:nvPicPr>
          <p:cNvPr id="39" name="Graphic 38">
            <a:extLst>
              <a:ext uri="{FF2B5EF4-FFF2-40B4-BE49-F238E27FC236}">
                <a16:creationId xmlns:a16="http://schemas.microsoft.com/office/drawing/2014/main" id="{F09027E6-1971-6B56-5CCF-298075328CD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70271" y="4312012"/>
            <a:ext cx="270000" cy="180000"/>
          </a:xfrm>
          <a:prstGeom prst="rect">
            <a:avLst/>
          </a:prstGeom>
        </p:spPr>
      </p:pic>
      <p:pic>
        <p:nvPicPr>
          <p:cNvPr id="41" name="Graphic 40">
            <a:extLst>
              <a:ext uri="{FF2B5EF4-FFF2-40B4-BE49-F238E27FC236}">
                <a16:creationId xmlns:a16="http://schemas.microsoft.com/office/drawing/2014/main" id="{43CF7B5E-D88E-20A4-4C8B-2AA549508F2E}"/>
              </a:ext>
            </a:extLst>
          </p:cNvPr>
          <p:cNvPicPr>
            <a:picLocks/>
          </p:cNvPicPr>
          <p:nvPr/>
        </p:nvPicPr>
        <p:blipFill>
          <a:blip>
            <a:extLst>
              <a:ext uri="{96DAC541-7B7A-43D3-8B79-37D633B846F1}">
                <asvg:svgBlip xmlns:asvg="http://schemas.microsoft.com/office/drawing/2016/SVG/main" r:embed="rId11"/>
              </a:ext>
            </a:extLst>
          </a:blip>
          <a:stretch>
            <a:fillRect/>
          </a:stretch>
        </p:blipFill>
        <p:spPr>
          <a:xfrm>
            <a:off x="565191" y="5308137"/>
            <a:ext cx="270000" cy="180000"/>
          </a:xfrm>
          <a:prstGeom prst="rect">
            <a:avLst/>
          </a:prstGeom>
        </p:spPr>
      </p:pic>
      <p:pic>
        <p:nvPicPr>
          <p:cNvPr id="43" name="Graphic 42">
            <a:extLst>
              <a:ext uri="{FF2B5EF4-FFF2-40B4-BE49-F238E27FC236}">
                <a16:creationId xmlns:a16="http://schemas.microsoft.com/office/drawing/2014/main" id="{FB834B66-D38C-DFE3-1B4D-AF3AF8C0FD6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65191" y="4837162"/>
            <a:ext cx="270000" cy="135000"/>
          </a:xfrm>
          <a:prstGeom prst="rect">
            <a:avLst/>
          </a:prstGeom>
        </p:spPr>
      </p:pic>
      <p:pic>
        <p:nvPicPr>
          <p:cNvPr id="45" name="Graphic 44">
            <a:extLst>
              <a:ext uri="{FF2B5EF4-FFF2-40B4-BE49-F238E27FC236}">
                <a16:creationId xmlns:a16="http://schemas.microsoft.com/office/drawing/2014/main" id="{9AA3B185-33C6-0CCF-647A-2ACD43E7C61D}"/>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570271" y="5057226"/>
            <a:ext cx="270000" cy="180000"/>
          </a:xfrm>
          <a:prstGeom prst="rect">
            <a:avLst/>
          </a:prstGeom>
        </p:spPr>
      </p:pic>
      <p:pic>
        <p:nvPicPr>
          <p:cNvPr id="47" name="Graphic 46">
            <a:extLst>
              <a:ext uri="{FF2B5EF4-FFF2-40B4-BE49-F238E27FC236}">
                <a16:creationId xmlns:a16="http://schemas.microsoft.com/office/drawing/2014/main" id="{3F866E01-5DF1-AF3F-F0A1-DA2B10369066}"/>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570271" y="5564479"/>
            <a:ext cx="270000" cy="180000"/>
          </a:xfrm>
          <a:prstGeom prst="rect">
            <a:avLst/>
          </a:prstGeom>
        </p:spPr>
      </p:pic>
      <p:pic>
        <p:nvPicPr>
          <p:cNvPr id="49" name="Graphic 48">
            <a:extLst>
              <a:ext uri="{FF2B5EF4-FFF2-40B4-BE49-F238E27FC236}">
                <a16:creationId xmlns:a16="http://schemas.microsoft.com/office/drawing/2014/main" id="{7E2C98C2-F34E-E5E0-04D5-B20F6629EDFD}"/>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568441" y="4053387"/>
            <a:ext cx="270000" cy="180000"/>
          </a:xfrm>
          <a:prstGeom prst="rect">
            <a:avLst/>
          </a:prstGeom>
        </p:spPr>
      </p:pic>
      <p:pic>
        <p:nvPicPr>
          <p:cNvPr id="53" name="Graphic 52">
            <a:extLst>
              <a:ext uri="{FF2B5EF4-FFF2-40B4-BE49-F238E27FC236}">
                <a16:creationId xmlns:a16="http://schemas.microsoft.com/office/drawing/2014/main" id="{A505EBE7-4D09-39B1-087E-8305172431A4}"/>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567419" y="4581675"/>
            <a:ext cx="270000" cy="180000"/>
          </a:xfrm>
          <a:prstGeom prst="rect">
            <a:avLst/>
          </a:prstGeom>
        </p:spPr>
      </p:pic>
      <p:pic>
        <p:nvPicPr>
          <p:cNvPr id="55" name="Graphic 54">
            <a:extLst>
              <a:ext uri="{FF2B5EF4-FFF2-40B4-BE49-F238E27FC236}">
                <a16:creationId xmlns:a16="http://schemas.microsoft.com/office/drawing/2014/main" id="{E14C0070-C267-5550-4115-36E758C817A8}"/>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551366" y="6114551"/>
            <a:ext cx="270000" cy="180000"/>
          </a:xfrm>
          <a:prstGeom prst="rect">
            <a:avLst/>
          </a:prstGeom>
        </p:spPr>
      </p:pic>
      <p:graphicFrame>
        <p:nvGraphicFramePr>
          <p:cNvPr id="3" name="Table 2">
            <a:extLst>
              <a:ext uri="{FF2B5EF4-FFF2-40B4-BE49-F238E27FC236}">
                <a16:creationId xmlns:a16="http://schemas.microsoft.com/office/drawing/2014/main" id="{908C715F-CCE6-1A1B-CE82-DFF906E8C361}"/>
              </a:ext>
            </a:extLst>
          </p:cNvPr>
          <p:cNvGraphicFramePr>
            <a:graphicFrameLocks noGrp="1"/>
          </p:cNvGraphicFramePr>
          <p:nvPr>
            <p:extLst>
              <p:ext uri="{D42A27DB-BD31-4B8C-83A1-F6EECF244321}">
                <p14:modId xmlns:p14="http://schemas.microsoft.com/office/powerpoint/2010/main" val="1766383512"/>
              </p:ext>
            </p:extLst>
          </p:nvPr>
        </p:nvGraphicFramePr>
        <p:xfrm>
          <a:off x="5264464" y="4306997"/>
          <a:ext cx="6508439" cy="914400"/>
        </p:xfrm>
        <a:graphic>
          <a:graphicData uri="http://schemas.openxmlformats.org/drawingml/2006/table">
            <a:tbl>
              <a:tblPr firstRow="1" bandRow="1">
                <a:tableStyleId>{93296810-A885-4BE3-A3E7-6D5BEEA58F35}</a:tableStyleId>
              </a:tblPr>
              <a:tblGrid>
                <a:gridCol w="1237828">
                  <a:extLst>
                    <a:ext uri="{9D8B030D-6E8A-4147-A177-3AD203B41FA5}">
                      <a16:colId xmlns:a16="http://schemas.microsoft.com/office/drawing/2014/main" val="2539374402"/>
                    </a:ext>
                  </a:extLst>
                </a:gridCol>
                <a:gridCol w="577295">
                  <a:extLst>
                    <a:ext uri="{9D8B030D-6E8A-4147-A177-3AD203B41FA5}">
                      <a16:colId xmlns:a16="http://schemas.microsoft.com/office/drawing/2014/main" val="2940254870"/>
                    </a:ext>
                  </a:extLst>
                </a:gridCol>
                <a:gridCol w="615838">
                  <a:extLst>
                    <a:ext uri="{9D8B030D-6E8A-4147-A177-3AD203B41FA5}">
                      <a16:colId xmlns:a16="http://schemas.microsoft.com/office/drawing/2014/main" val="2401354450"/>
                    </a:ext>
                  </a:extLst>
                </a:gridCol>
                <a:gridCol w="669124">
                  <a:extLst>
                    <a:ext uri="{9D8B030D-6E8A-4147-A177-3AD203B41FA5}">
                      <a16:colId xmlns:a16="http://schemas.microsoft.com/office/drawing/2014/main" val="492221164"/>
                    </a:ext>
                  </a:extLst>
                </a:gridCol>
                <a:gridCol w="677894">
                  <a:extLst>
                    <a:ext uri="{9D8B030D-6E8A-4147-A177-3AD203B41FA5}">
                      <a16:colId xmlns:a16="http://schemas.microsoft.com/office/drawing/2014/main" val="2329763362"/>
                    </a:ext>
                  </a:extLst>
                </a:gridCol>
                <a:gridCol w="698129">
                  <a:extLst>
                    <a:ext uri="{9D8B030D-6E8A-4147-A177-3AD203B41FA5}">
                      <a16:colId xmlns:a16="http://schemas.microsoft.com/office/drawing/2014/main" val="26050439"/>
                    </a:ext>
                  </a:extLst>
                </a:gridCol>
                <a:gridCol w="698129">
                  <a:extLst>
                    <a:ext uri="{9D8B030D-6E8A-4147-A177-3AD203B41FA5}">
                      <a16:colId xmlns:a16="http://schemas.microsoft.com/office/drawing/2014/main" val="3364934461"/>
                    </a:ext>
                  </a:extLst>
                </a:gridCol>
                <a:gridCol w="718364">
                  <a:extLst>
                    <a:ext uri="{9D8B030D-6E8A-4147-A177-3AD203B41FA5}">
                      <a16:colId xmlns:a16="http://schemas.microsoft.com/office/drawing/2014/main" val="2713289591"/>
                    </a:ext>
                  </a:extLst>
                </a:gridCol>
                <a:gridCol w="615838">
                  <a:extLst>
                    <a:ext uri="{9D8B030D-6E8A-4147-A177-3AD203B41FA5}">
                      <a16:colId xmlns:a16="http://schemas.microsoft.com/office/drawing/2014/main" val="1311859868"/>
                    </a:ext>
                  </a:extLst>
                </a:gridCol>
              </a:tblGrid>
              <a:tr h="213020">
                <a:tc rowSpan="2">
                  <a:txBody>
                    <a:bodyPr/>
                    <a:lstStyle/>
                    <a:p>
                      <a:pPr algn="ctr"/>
                      <a:r>
                        <a:rPr lang="en-US" sz="1050">
                          <a:latin typeface="Arial Nova Cond" panose="020B0506020202020204" pitchFamily="34" charset="0"/>
                        </a:rPr>
                        <a:t>Inflow Pasar Saham </a:t>
                      </a:r>
                      <a:r>
                        <a:rPr lang="en-US" sz="1050" err="1">
                          <a:latin typeface="Arial Nova Cond" panose="020B0506020202020204" pitchFamily="34" charset="0"/>
                        </a:rPr>
                        <a:t>Domestik</a:t>
                      </a:r>
                      <a:endParaRPr lang="en-US" sz="1050">
                        <a:latin typeface="Arial Nova Cond" panose="020B0506020202020204" pitchFamily="34" charset="0"/>
                      </a:endParaRPr>
                    </a:p>
                  </a:txBody>
                  <a:tcPr anchor="ctr"/>
                </a:tc>
                <a:tc gridSpan="2">
                  <a:txBody>
                    <a:bodyPr/>
                    <a:lstStyle/>
                    <a:p>
                      <a:pPr algn="ctr"/>
                      <a:r>
                        <a:rPr lang="en-US" sz="1050">
                          <a:latin typeface="Arial Nova Cond" panose="020B0506020202020204" pitchFamily="34" charset="0"/>
                        </a:rPr>
                        <a:t>Des-25</a:t>
                      </a:r>
                    </a:p>
                  </a:txBody>
                  <a:tcPr anchor="ctr"/>
                </a:tc>
                <a:tc hMerge="1">
                  <a:txBody>
                    <a:bodyPr/>
                    <a:lstStyle/>
                    <a:p>
                      <a:endParaRPr lang="en-US" sz="1100"/>
                    </a:p>
                  </a:txBody>
                  <a:tcPr/>
                </a:tc>
                <a:tc>
                  <a:txBody>
                    <a:bodyPr/>
                    <a:lstStyle/>
                    <a:p>
                      <a:pPr algn="ctr"/>
                      <a:r>
                        <a:rPr lang="en-US" sz="1050">
                          <a:latin typeface="Arial Nova Cond" panose="020B0506020202020204" pitchFamily="34" charset="0"/>
                        </a:rPr>
                        <a:t>Jan-26</a:t>
                      </a:r>
                    </a:p>
                  </a:txBody>
                  <a:tcPr anchor="ctr"/>
                </a:tc>
                <a:tc>
                  <a:txBody>
                    <a:bodyPr/>
                    <a:lstStyle/>
                    <a:p>
                      <a:pPr algn="ctr"/>
                      <a:r>
                        <a:rPr lang="en-US" sz="1050">
                          <a:latin typeface="Arial Nova Cond" panose="020B0506020202020204" pitchFamily="34" charset="0"/>
                        </a:rPr>
                        <a:t>Feb-26</a:t>
                      </a:r>
                    </a:p>
                  </a:txBody>
                  <a:tcPr anchor="ctr"/>
                </a:tc>
                <a:tc>
                  <a:txBody>
                    <a:bodyPr/>
                    <a:lstStyle/>
                    <a:p>
                      <a:pPr algn="ctr"/>
                      <a:r>
                        <a:rPr lang="en-US" sz="1050">
                          <a:latin typeface="Arial Nova Cond" panose="020B0506020202020204" pitchFamily="34" charset="0"/>
                        </a:rPr>
                        <a:t>Mar-26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latin typeface="Arial Nova Cond" panose="020B0506020202020204" pitchFamily="34" charset="0"/>
                        </a:rPr>
                        <a:t>Apr-26</a:t>
                      </a:r>
                    </a:p>
                  </a:txBody>
                  <a:tcPr anchor="ctr"/>
                </a:tc>
                <a:tc gridSpan="2">
                  <a:txBody>
                    <a:bodyPr/>
                    <a:lstStyle/>
                    <a:p>
                      <a:pPr algn="ctr"/>
                      <a:r>
                        <a:rPr lang="en-US" sz="1050">
                          <a:latin typeface="Arial Nova Cond" panose="020B0506020202020204" pitchFamily="34" charset="0"/>
                        </a:rPr>
                        <a:t>Mei-26</a:t>
                      </a:r>
                    </a:p>
                  </a:txBody>
                  <a:tcPr anchor="ctr"/>
                </a:tc>
                <a:tc hMerge="1">
                  <a:txBody>
                    <a:bodyPr/>
                    <a:lstStyle/>
                    <a:p>
                      <a:endParaRPr lang="en-US" sz="1100"/>
                    </a:p>
                  </a:txBody>
                  <a:tcPr anchor="ctr"/>
                </a:tc>
                <a:extLst>
                  <a:ext uri="{0D108BD9-81ED-4DB2-BD59-A6C34878D82A}">
                    <a16:rowId xmlns:a16="http://schemas.microsoft.com/office/drawing/2014/main" val="155435580"/>
                  </a:ext>
                </a:extLst>
              </a:tr>
              <a:tr h="249479">
                <a:tc vMerge="1">
                  <a:txBody>
                    <a:bodyPr/>
                    <a:lstStyle/>
                    <a:p>
                      <a:endParaRPr lang="en-US" sz="1100"/>
                    </a:p>
                  </a:txBody>
                  <a:tcPr/>
                </a:tc>
                <a:tc>
                  <a:txBody>
                    <a:bodyPr/>
                    <a:lstStyle/>
                    <a:p>
                      <a:pPr algn="ctr"/>
                      <a:r>
                        <a:rPr lang="en-US" sz="1050" b="1" err="1">
                          <a:solidFill>
                            <a:schemeClr val="bg1"/>
                          </a:solidFill>
                          <a:latin typeface="Arial Nova Cond" panose="020B0506020202020204" pitchFamily="34" charset="0"/>
                        </a:rPr>
                        <a:t>mtd</a:t>
                      </a:r>
                      <a:endParaRPr lang="en-US" sz="1050" b="1">
                        <a:solidFill>
                          <a:schemeClr val="bg1"/>
                        </a:solidFill>
                        <a:latin typeface="Arial Nova Cond" panose="020B0506020202020204" pitchFamily="34" charset="0"/>
                      </a:endParaRPr>
                    </a:p>
                  </a:txBody>
                  <a:tcPr>
                    <a:solidFill>
                      <a:schemeClr val="accent6"/>
                    </a:solidFill>
                  </a:tcPr>
                </a:tc>
                <a:tc>
                  <a:txBody>
                    <a:bodyPr/>
                    <a:lstStyle/>
                    <a:p>
                      <a:pPr algn="ctr"/>
                      <a:r>
                        <a:rPr lang="en-US" sz="1050" b="1" dirty="0" err="1">
                          <a:solidFill>
                            <a:schemeClr val="bg1"/>
                          </a:solidFill>
                          <a:latin typeface="Arial Nova Cond" panose="020B0506020202020204" pitchFamily="34" charset="0"/>
                        </a:rPr>
                        <a:t>ytd</a:t>
                      </a:r>
                      <a:endParaRPr lang="en-US" sz="1050" b="1" dirty="0">
                        <a:solidFill>
                          <a:schemeClr val="bg1"/>
                        </a:solidFill>
                        <a:latin typeface="Arial Nova Cond" panose="020B0506020202020204" pitchFamily="34" charset="0"/>
                      </a:endParaRPr>
                    </a:p>
                  </a:txBody>
                  <a:tcPr>
                    <a:solidFill>
                      <a:schemeClr val="accent6"/>
                    </a:solidFill>
                  </a:tcPr>
                </a:tc>
                <a:tc>
                  <a:txBody>
                    <a:bodyPr/>
                    <a:lstStyle/>
                    <a:p>
                      <a:pPr algn="ctr"/>
                      <a:r>
                        <a:rPr lang="en-US" sz="1050" b="1" err="1">
                          <a:solidFill>
                            <a:schemeClr val="bg1"/>
                          </a:solidFill>
                          <a:latin typeface="Arial Nova Cond" panose="020B0506020202020204" pitchFamily="34" charset="0"/>
                        </a:rPr>
                        <a:t>Mtd</a:t>
                      </a:r>
                      <a:endParaRPr lang="en-US" sz="1050" b="1">
                        <a:solidFill>
                          <a:schemeClr val="bg1"/>
                        </a:solidFill>
                        <a:latin typeface="Arial Nova Cond" panose="020B0506020202020204" pitchFamily="34" charset="0"/>
                      </a:endParaRPr>
                    </a:p>
                  </a:txBody>
                  <a:tcPr>
                    <a:solidFill>
                      <a:schemeClr val="accent6"/>
                    </a:solidFill>
                  </a:tcPr>
                </a:tc>
                <a:tc>
                  <a:txBody>
                    <a:bodyPr/>
                    <a:lstStyle/>
                    <a:p>
                      <a:pPr algn="ctr"/>
                      <a:r>
                        <a:rPr lang="en-US" sz="1050" b="1" err="1">
                          <a:solidFill>
                            <a:schemeClr val="bg1"/>
                          </a:solidFill>
                          <a:latin typeface="Arial Nova Cond" panose="020B0506020202020204" pitchFamily="34" charset="0"/>
                        </a:rPr>
                        <a:t>Mtd</a:t>
                      </a:r>
                      <a:endParaRPr lang="en-ID">
                        <a:latin typeface="Arial Nova Cond" panose="020B0506020202020204" pitchFamily="34" charset="0"/>
                      </a:endParaRPr>
                    </a:p>
                  </a:txBody>
                  <a:tcPr>
                    <a:solidFill>
                      <a:schemeClr val="accent6"/>
                    </a:solidFill>
                  </a:tcPr>
                </a:tc>
                <a:tc>
                  <a:txBody>
                    <a:bodyPr/>
                    <a:lstStyle/>
                    <a:p>
                      <a:pPr algn="ctr"/>
                      <a:r>
                        <a:rPr lang="en-US" sz="1050" b="1" err="1">
                          <a:solidFill>
                            <a:schemeClr val="bg1"/>
                          </a:solidFill>
                          <a:latin typeface="Arial Nova Cond" panose="020B0506020202020204" pitchFamily="34" charset="0"/>
                        </a:rPr>
                        <a:t>Mtd</a:t>
                      </a:r>
                      <a:endParaRPr lang="en-US" sz="1050" b="1">
                        <a:solidFill>
                          <a:schemeClr val="bg1"/>
                        </a:solidFill>
                        <a:latin typeface="Arial Nova Cond" panose="020B0506020202020204" pitchFamily="34" charset="0"/>
                      </a:endParaRPr>
                    </a:p>
                  </a:txBody>
                  <a:tcPr>
                    <a:solidFill>
                      <a:schemeClr val="accent6"/>
                    </a:solidFill>
                  </a:tcPr>
                </a:tc>
                <a:tc>
                  <a:txBody>
                    <a:bodyPr/>
                    <a:lstStyle/>
                    <a:p>
                      <a:pPr algn="ctr"/>
                      <a:r>
                        <a:rPr lang="en-US" sz="1050" b="1">
                          <a:solidFill>
                            <a:schemeClr val="bg1"/>
                          </a:solidFill>
                          <a:latin typeface="Arial Nova Cond" panose="020B0506020202020204" pitchFamily="34" charset="0"/>
                        </a:rPr>
                        <a:t>Mtd</a:t>
                      </a:r>
                    </a:p>
                  </a:txBody>
                  <a:tcPr>
                    <a:solidFill>
                      <a:schemeClr val="accent6"/>
                    </a:solidFill>
                  </a:tcPr>
                </a:tc>
                <a:tc>
                  <a:txBody>
                    <a:bodyPr/>
                    <a:lstStyle/>
                    <a:p>
                      <a:pPr algn="ctr"/>
                      <a:r>
                        <a:rPr lang="en-US" sz="1050" b="1">
                          <a:solidFill>
                            <a:schemeClr val="bg1"/>
                          </a:solidFill>
                          <a:latin typeface="Arial Nova Cond" panose="020B0506020202020204" pitchFamily="34" charset="0"/>
                        </a:rPr>
                        <a:t>Mtd</a:t>
                      </a:r>
                    </a:p>
                  </a:txBody>
                  <a:tcPr>
                    <a:solidFill>
                      <a:schemeClr val="accent6"/>
                    </a:solidFill>
                  </a:tcPr>
                </a:tc>
                <a:tc>
                  <a:txBody>
                    <a:bodyPr/>
                    <a:lstStyle/>
                    <a:p>
                      <a:pPr algn="ctr"/>
                      <a:r>
                        <a:rPr lang="en-US" sz="1050" b="1">
                          <a:solidFill>
                            <a:schemeClr val="bg1"/>
                          </a:solidFill>
                          <a:latin typeface="Arial Nova Cond" panose="020B0506020202020204" pitchFamily="34" charset="0"/>
                        </a:rPr>
                        <a:t>Ytd </a:t>
                      </a:r>
                    </a:p>
                  </a:txBody>
                  <a:tcPr>
                    <a:solidFill>
                      <a:schemeClr val="accent6"/>
                    </a:solidFill>
                  </a:tcPr>
                </a:tc>
                <a:extLst>
                  <a:ext uri="{0D108BD9-81ED-4DB2-BD59-A6C34878D82A}">
                    <a16:rowId xmlns:a16="http://schemas.microsoft.com/office/drawing/2014/main" val="3728502427"/>
                  </a:ext>
                </a:extLst>
              </a:tr>
              <a:tr h="332999">
                <a:tc>
                  <a:txBody>
                    <a:bodyPr/>
                    <a:lstStyle/>
                    <a:p>
                      <a:r>
                        <a:rPr lang="en-US" sz="1050">
                          <a:latin typeface="Arial Nova Cond" panose="020B0506020202020204" pitchFamily="34" charset="0"/>
                        </a:rPr>
                        <a:t>Capital </a:t>
                      </a:r>
                      <a:r>
                        <a:rPr lang="en-US" sz="1050" i="1">
                          <a:latin typeface="Arial Nova Cond" panose="020B0506020202020204" pitchFamily="34" charset="0"/>
                        </a:rPr>
                        <a:t>flow </a:t>
                      </a:r>
                      <a:r>
                        <a:rPr lang="en-US" sz="1050">
                          <a:latin typeface="Arial Nova Cond" panose="020B0506020202020204" pitchFamily="34" charset="0"/>
                        </a:rPr>
                        <a:t>saham (Rp Tn)</a:t>
                      </a:r>
                    </a:p>
                  </a:txBody>
                  <a:tcPr/>
                </a:tc>
                <a:tc>
                  <a:txBody>
                    <a:bodyPr/>
                    <a:lstStyle/>
                    <a:p>
                      <a:pPr algn="ctr"/>
                      <a:r>
                        <a:rPr lang="en-US" sz="1050">
                          <a:solidFill>
                            <a:srgbClr val="00B050"/>
                          </a:solidFill>
                          <a:latin typeface="Arial Nova Cond" panose="020B0506020202020204" pitchFamily="34" charset="0"/>
                        </a:rPr>
                        <a:t>12,24</a:t>
                      </a:r>
                    </a:p>
                  </a:txBody>
                  <a:tcPr anchor="ctr"/>
                </a:tc>
                <a:tc>
                  <a:txBody>
                    <a:bodyPr/>
                    <a:lstStyle/>
                    <a:p>
                      <a:pPr algn="ctr"/>
                      <a:r>
                        <a:rPr lang="en-US" sz="1050">
                          <a:solidFill>
                            <a:srgbClr val="C00000"/>
                          </a:solidFill>
                          <a:latin typeface="Arial Nova Cond" panose="020B0506020202020204" pitchFamily="34" charset="0"/>
                        </a:rPr>
                        <a:t>-17,34</a:t>
                      </a:r>
                    </a:p>
                  </a:txBody>
                  <a:tcPr anchor="ctr"/>
                </a:tc>
                <a:tc>
                  <a:txBody>
                    <a:bodyPr/>
                    <a:lstStyle/>
                    <a:p>
                      <a:pPr algn="ctr"/>
                      <a:r>
                        <a:rPr lang="en-US" sz="1050">
                          <a:solidFill>
                            <a:srgbClr val="C00000"/>
                          </a:solidFill>
                          <a:latin typeface="Arial Nova Cond" panose="020B0506020202020204" pitchFamily="34" charset="0"/>
                        </a:rPr>
                        <a:t>-9,88</a:t>
                      </a:r>
                    </a:p>
                  </a:txBody>
                  <a:tcPr anchor="ctr"/>
                </a:tc>
                <a:tc>
                  <a:txBody>
                    <a:bodyPr/>
                    <a:lstStyle/>
                    <a:p>
                      <a:pPr algn="ctr"/>
                      <a:r>
                        <a:rPr lang="en-US" sz="1100">
                          <a:solidFill>
                            <a:srgbClr val="00B050"/>
                          </a:solidFill>
                          <a:latin typeface="Arial Nova Cond" panose="020B0506020202020204" pitchFamily="34" charset="0"/>
                        </a:rPr>
                        <a:t>0,36</a:t>
                      </a:r>
                      <a:endParaRPr lang="en-ID">
                        <a:latin typeface="Arial Nova Cond" panose="020B0506020202020204" pitchFamily="34" charset="0"/>
                      </a:endParaRPr>
                    </a:p>
                  </a:txBody>
                  <a:tcPr anchor="ctr"/>
                </a:tc>
                <a:tc>
                  <a:txBody>
                    <a:bodyPr/>
                    <a:lstStyle/>
                    <a:p>
                      <a:pPr algn="ctr"/>
                      <a:r>
                        <a:rPr lang="en-US" sz="1050">
                          <a:solidFill>
                            <a:srgbClr val="C00000"/>
                          </a:solidFill>
                          <a:latin typeface="Arial Nova Cond" panose="020B0506020202020204" pitchFamily="34" charset="0"/>
                        </a:rPr>
                        <a:t>-23,34</a:t>
                      </a:r>
                    </a:p>
                  </a:txBody>
                  <a:tcPr anchor="ctr"/>
                </a:tc>
                <a:tc>
                  <a:txBody>
                    <a:bodyPr/>
                    <a:lstStyle/>
                    <a:p>
                      <a:pPr algn="ctr"/>
                      <a:r>
                        <a:rPr lang="en-US" sz="1050">
                          <a:solidFill>
                            <a:srgbClr val="C00000"/>
                          </a:solidFill>
                          <a:latin typeface="Arial Nova Cond" panose="020B0506020202020204" pitchFamily="34" charset="0"/>
                        </a:rPr>
                        <a:t>-17,02</a:t>
                      </a:r>
                    </a:p>
                  </a:txBody>
                  <a:tcPr anchor="ctr"/>
                </a:tc>
                <a:tc>
                  <a:txBody>
                    <a:bodyPr/>
                    <a:lstStyle/>
                    <a:p>
                      <a:pPr algn="ctr"/>
                      <a:r>
                        <a:rPr lang="en-US" sz="1050" dirty="0">
                          <a:solidFill>
                            <a:schemeClr val="accent1"/>
                          </a:solidFill>
                          <a:latin typeface="Arial Nova Cond" panose="020B0506020202020204" pitchFamily="34" charset="0"/>
                        </a:rPr>
                        <a:t>12,26</a:t>
                      </a:r>
                    </a:p>
                  </a:txBody>
                  <a:tcPr anchor="ctr"/>
                </a:tc>
                <a:tc>
                  <a:txBody>
                    <a:bodyPr/>
                    <a:lstStyle/>
                    <a:p>
                      <a:pPr algn="ctr"/>
                      <a:r>
                        <a:rPr lang="en-US" sz="1050" dirty="0">
                          <a:solidFill>
                            <a:srgbClr val="C00000"/>
                          </a:solidFill>
                          <a:latin typeface="Arial Nova Cond" panose="020B0506020202020204" pitchFamily="34" charset="0"/>
                        </a:rPr>
                        <a:t>-37,61</a:t>
                      </a:r>
                    </a:p>
                  </a:txBody>
                  <a:tcPr anchor="ctr"/>
                </a:tc>
                <a:extLst>
                  <a:ext uri="{0D108BD9-81ED-4DB2-BD59-A6C34878D82A}">
                    <a16:rowId xmlns:a16="http://schemas.microsoft.com/office/drawing/2014/main" val="3111640251"/>
                  </a:ext>
                </a:extLst>
              </a:tr>
            </a:tbl>
          </a:graphicData>
        </a:graphic>
      </p:graphicFrame>
      <p:sp>
        <p:nvSpPr>
          <p:cNvPr id="6" name="Right Brace 5">
            <a:extLst>
              <a:ext uri="{FF2B5EF4-FFF2-40B4-BE49-F238E27FC236}">
                <a16:creationId xmlns:a16="http://schemas.microsoft.com/office/drawing/2014/main" id="{A598C2D0-A33F-5335-5642-77E5415B5960}"/>
              </a:ext>
            </a:extLst>
          </p:cNvPr>
          <p:cNvSpPr/>
          <p:nvPr/>
        </p:nvSpPr>
        <p:spPr>
          <a:xfrm rot="5400000">
            <a:off x="10471392" y="4812816"/>
            <a:ext cx="63680" cy="9789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Nova Cond" panose="020B0506020202020204" pitchFamily="34" charset="0"/>
            </a:endParaRPr>
          </a:p>
        </p:txBody>
      </p:sp>
      <p:graphicFrame>
        <p:nvGraphicFramePr>
          <p:cNvPr id="7" name="Table 6">
            <a:extLst>
              <a:ext uri="{FF2B5EF4-FFF2-40B4-BE49-F238E27FC236}">
                <a16:creationId xmlns:a16="http://schemas.microsoft.com/office/drawing/2014/main" id="{F59298FD-D86B-3C10-840C-3B91009030B1}"/>
              </a:ext>
            </a:extLst>
          </p:cNvPr>
          <p:cNvGraphicFramePr>
            <a:graphicFrameLocks noGrp="1"/>
          </p:cNvGraphicFramePr>
          <p:nvPr>
            <p:extLst>
              <p:ext uri="{D42A27DB-BD31-4B8C-83A1-F6EECF244321}">
                <p14:modId xmlns:p14="http://schemas.microsoft.com/office/powerpoint/2010/main" val="1425929108"/>
              </p:ext>
            </p:extLst>
          </p:nvPr>
        </p:nvGraphicFramePr>
        <p:xfrm>
          <a:off x="6053398" y="5450598"/>
          <a:ext cx="5695947" cy="731520"/>
        </p:xfrm>
        <a:graphic>
          <a:graphicData uri="http://schemas.openxmlformats.org/drawingml/2006/table">
            <a:tbl>
              <a:tblPr firstRow="1" bandRow="1">
                <a:tableStyleId>{93296810-A885-4BE3-A3E7-6D5BEEA58F35}</a:tableStyleId>
              </a:tblPr>
              <a:tblGrid>
                <a:gridCol w="2765067">
                  <a:extLst>
                    <a:ext uri="{9D8B030D-6E8A-4147-A177-3AD203B41FA5}">
                      <a16:colId xmlns:a16="http://schemas.microsoft.com/office/drawing/2014/main" val="2539374402"/>
                    </a:ext>
                  </a:extLst>
                </a:gridCol>
                <a:gridCol w="488480">
                  <a:extLst>
                    <a:ext uri="{9D8B030D-6E8A-4147-A177-3AD203B41FA5}">
                      <a16:colId xmlns:a16="http://schemas.microsoft.com/office/drawing/2014/main" val="2940254870"/>
                    </a:ext>
                  </a:extLst>
                </a:gridCol>
                <a:gridCol w="488480">
                  <a:extLst>
                    <a:ext uri="{9D8B030D-6E8A-4147-A177-3AD203B41FA5}">
                      <a16:colId xmlns:a16="http://schemas.microsoft.com/office/drawing/2014/main" val="1274971127"/>
                    </a:ext>
                  </a:extLst>
                </a:gridCol>
                <a:gridCol w="488480">
                  <a:extLst>
                    <a:ext uri="{9D8B030D-6E8A-4147-A177-3AD203B41FA5}">
                      <a16:colId xmlns:a16="http://schemas.microsoft.com/office/drawing/2014/main" val="2401354450"/>
                    </a:ext>
                  </a:extLst>
                </a:gridCol>
                <a:gridCol w="488480">
                  <a:extLst>
                    <a:ext uri="{9D8B030D-6E8A-4147-A177-3AD203B41FA5}">
                      <a16:colId xmlns:a16="http://schemas.microsoft.com/office/drawing/2014/main" val="1094904619"/>
                    </a:ext>
                  </a:extLst>
                </a:gridCol>
                <a:gridCol w="488480">
                  <a:extLst>
                    <a:ext uri="{9D8B030D-6E8A-4147-A177-3AD203B41FA5}">
                      <a16:colId xmlns:a16="http://schemas.microsoft.com/office/drawing/2014/main" val="2561107069"/>
                    </a:ext>
                  </a:extLst>
                </a:gridCol>
                <a:gridCol w="488480">
                  <a:extLst>
                    <a:ext uri="{9D8B030D-6E8A-4147-A177-3AD203B41FA5}">
                      <a16:colId xmlns:a16="http://schemas.microsoft.com/office/drawing/2014/main" val="892112494"/>
                    </a:ext>
                  </a:extLst>
                </a:gridCol>
              </a:tblGrid>
              <a:tr h="147067">
                <a:tc rowSpan="2">
                  <a:txBody>
                    <a:bodyPr/>
                    <a:lstStyle/>
                    <a:p>
                      <a:pPr algn="ctr"/>
                      <a:r>
                        <a:rPr lang="en-US" sz="1000">
                          <a:solidFill>
                            <a:schemeClr val="tx1"/>
                          </a:solidFill>
                          <a:latin typeface="Arial Nova Cond" panose="020B0506020202020204" pitchFamily="34" charset="0"/>
                        </a:rPr>
                        <a:t>Rp </a:t>
                      </a:r>
                      <a:r>
                        <a:rPr lang="en-US" sz="1000" err="1">
                          <a:solidFill>
                            <a:schemeClr val="tx1"/>
                          </a:solidFill>
                          <a:latin typeface="Arial Nova Cond" panose="020B0506020202020204" pitchFamily="34" charset="0"/>
                        </a:rPr>
                        <a:t>Triliun</a:t>
                      </a:r>
                      <a:endParaRPr lang="en-US" sz="1000">
                        <a:solidFill>
                          <a:schemeClr val="tx1"/>
                        </a:solidFill>
                        <a:latin typeface="Arial Nova Cond" panose="020B0506020202020204" pitchFamily="34" charset="0"/>
                      </a:endParaRPr>
                    </a:p>
                  </a:txBody>
                  <a:tcPr anchor="ctr">
                    <a:solidFill>
                      <a:schemeClr val="bg1"/>
                    </a:solidFill>
                  </a:tcPr>
                </a:tc>
                <a:tc gridSpan="6">
                  <a:txBody>
                    <a:bodyPr/>
                    <a:lstStyle/>
                    <a:p>
                      <a:pPr algn="ctr"/>
                      <a:r>
                        <a:rPr lang="en-US" sz="1000" dirty="0">
                          <a:latin typeface="Arial Nova Cond" panose="020B0506020202020204" pitchFamily="34" charset="0"/>
                        </a:rPr>
                        <a:t>Apr 26 – Mei 26 (s/d 8 Mei)</a:t>
                      </a:r>
                    </a:p>
                  </a:txBody>
                  <a:tcPr/>
                </a:tc>
                <a:tc hMerge="1">
                  <a:txBody>
                    <a:bodyPr/>
                    <a:lstStyle/>
                    <a:p>
                      <a:endParaRPr lang="en-ID"/>
                    </a:p>
                  </a:txBody>
                  <a:tcPr/>
                </a:tc>
                <a:tc hMerge="1">
                  <a:txBody>
                    <a:bodyPr/>
                    <a:lstStyle/>
                    <a:p>
                      <a:pPr algn="ctr"/>
                      <a:endParaRPr lang="en-US" sz="1100"/>
                    </a:p>
                  </a:txBody>
                  <a:tcPr/>
                </a:tc>
                <a:tc hMerge="1">
                  <a:txBody>
                    <a:bodyPr/>
                    <a:lstStyle/>
                    <a:p>
                      <a:pPr algn="ctr"/>
                      <a:endParaRPr lang="en-US" sz="700"/>
                    </a:p>
                  </a:txBody>
                  <a:tcPr/>
                </a:tc>
                <a:tc hMerge="1">
                  <a:txBody>
                    <a:bodyPr/>
                    <a:lstStyle/>
                    <a:p>
                      <a:endParaRPr lang="en-ID"/>
                    </a:p>
                  </a:txBody>
                  <a:tcPr/>
                </a:tc>
                <a:tc hMerge="1">
                  <a:txBody>
                    <a:bodyPr/>
                    <a:lstStyle/>
                    <a:p>
                      <a:pPr algn="ctr"/>
                      <a:endParaRPr lang="en-US" sz="1000"/>
                    </a:p>
                  </a:txBody>
                  <a:tcPr/>
                </a:tc>
                <a:extLst>
                  <a:ext uri="{0D108BD9-81ED-4DB2-BD59-A6C34878D82A}">
                    <a16:rowId xmlns:a16="http://schemas.microsoft.com/office/drawing/2014/main" val="155435580"/>
                  </a:ext>
                </a:extLst>
              </a:tr>
              <a:tr h="202439">
                <a:tc vMerge="1">
                  <a:txBody>
                    <a:bodyPr/>
                    <a:lstStyle/>
                    <a:p>
                      <a:endParaRPr lang="en-US" sz="1100"/>
                    </a:p>
                  </a:txBody>
                  <a:tcPr/>
                </a:tc>
                <a:tc>
                  <a:txBody>
                    <a:bodyPr/>
                    <a:lstStyle/>
                    <a:p>
                      <a:pPr algn="ctr"/>
                      <a:r>
                        <a:rPr lang="en-US" sz="1000" b="1">
                          <a:solidFill>
                            <a:schemeClr val="bg1"/>
                          </a:solidFill>
                          <a:latin typeface="Arial Nova Cond" panose="020B0506020202020204" pitchFamily="34" charset="0"/>
                        </a:rPr>
                        <a:t>W1</a:t>
                      </a:r>
                    </a:p>
                  </a:txBody>
                  <a:tcPr>
                    <a:solidFill>
                      <a:schemeClr val="accent6"/>
                    </a:solidFill>
                  </a:tcPr>
                </a:tc>
                <a:tc>
                  <a:txBody>
                    <a:bodyPr/>
                    <a:lstStyle/>
                    <a:p>
                      <a:pPr algn="ctr"/>
                      <a:r>
                        <a:rPr lang="en-US" sz="1000" b="1">
                          <a:solidFill>
                            <a:schemeClr val="bg1"/>
                          </a:solidFill>
                          <a:latin typeface="Arial Nova Cond" panose="020B0506020202020204" pitchFamily="34" charset="0"/>
                        </a:rPr>
                        <a:t>W2</a:t>
                      </a:r>
                    </a:p>
                  </a:txBody>
                  <a:tcPr>
                    <a:solidFill>
                      <a:schemeClr val="accent6"/>
                    </a:solidFill>
                  </a:tcPr>
                </a:tc>
                <a:tc>
                  <a:txBody>
                    <a:bodyPr/>
                    <a:lstStyle/>
                    <a:p>
                      <a:pPr algn="ctr"/>
                      <a:r>
                        <a:rPr lang="en-US" sz="1000" b="1" dirty="0">
                          <a:solidFill>
                            <a:schemeClr val="bg1"/>
                          </a:solidFill>
                          <a:latin typeface="Arial Nova Cond" panose="020B0506020202020204" pitchFamily="34" charset="0"/>
                        </a:rPr>
                        <a:t>W3</a:t>
                      </a:r>
                    </a:p>
                  </a:txBody>
                  <a:tcPr>
                    <a:solidFill>
                      <a:schemeClr val="accent6"/>
                    </a:solidFill>
                  </a:tcPr>
                </a:tc>
                <a:tc>
                  <a:txBody>
                    <a:bodyPr/>
                    <a:lstStyle/>
                    <a:p>
                      <a:pPr algn="ctr"/>
                      <a:r>
                        <a:rPr lang="en-US" sz="1000" b="1">
                          <a:solidFill>
                            <a:schemeClr val="bg1"/>
                          </a:solidFill>
                          <a:latin typeface="Arial Nova Cond" panose="020B0506020202020204" pitchFamily="34" charset="0"/>
                        </a:rPr>
                        <a:t>W4</a:t>
                      </a:r>
                    </a:p>
                  </a:txBody>
                  <a:tcPr>
                    <a:solidFill>
                      <a:schemeClr val="accent6"/>
                    </a:solidFill>
                  </a:tcPr>
                </a:tc>
                <a:tc>
                  <a:txBody>
                    <a:bodyPr/>
                    <a:lstStyle/>
                    <a:p>
                      <a:pPr algn="ctr"/>
                      <a:r>
                        <a:rPr lang="en-US" sz="1000" b="1">
                          <a:solidFill>
                            <a:schemeClr val="bg1"/>
                          </a:solidFill>
                          <a:latin typeface="Arial Nova Cond" panose="020B0506020202020204" pitchFamily="34" charset="0"/>
                        </a:rPr>
                        <a:t>W5</a:t>
                      </a:r>
                    </a:p>
                  </a:txBody>
                  <a:tcPr>
                    <a:solidFill>
                      <a:schemeClr val="accent6"/>
                    </a:solidFill>
                  </a:tcPr>
                </a:tc>
                <a:tc>
                  <a:txBody>
                    <a:bodyPr/>
                    <a:lstStyle/>
                    <a:p>
                      <a:pPr algn="ctr"/>
                      <a:r>
                        <a:rPr lang="en-US" sz="1000" b="1">
                          <a:solidFill>
                            <a:schemeClr val="bg1"/>
                          </a:solidFill>
                          <a:latin typeface="Arial Nova Cond" panose="020B0506020202020204" pitchFamily="34" charset="0"/>
                        </a:rPr>
                        <a:t>W1</a:t>
                      </a:r>
                    </a:p>
                  </a:txBody>
                  <a:tcPr>
                    <a:solidFill>
                      <a:schemeClr val="accent6"/>
                    </a:solidFill>
                  </a:tcPr>
                </a:tc>
                <a:extLst>
                  <a:ext uri="{0D108BD9-81ED-4DB2-BD59-A6C34878D82A}">
                    <a16:rowId xmlns:a16="http://schemas.microsoft.com/office/drawing/2014/main" val="3728502427"/>
                  </a:ext>
                </a:extLst>
              </a:tr>
              <a:tr h="202439">
                <a:tc>
                  <a:txBody>
                    <a:bodyPr/>
                    <a:lstStyle/>
                    <a:p>
                      <a:pPr algn="l"/>
                      <a:r>
                        <a:rPr lang="en-US" sz="1000">
                          <a:solidFill>
                            <a:schemeClr val="tx1"/>
                          </a:solidFill>
                          <a:latin typeface="Arial Nova Cond" panose="020B0506020202020204" pitchFamily="34" charset="0"/>
                        </a:rPr>
                        <a:t>2026 (</a:t>
                      </a:r>
                      <a:r>
                        <a:rPr lang="en-US" sz="1000">
                          <a:solidFill>
                            <a:srgbClr val="00B050"/>
                          </a:solidFill>
                          <a:latin typeface="Arial Nova Cond" panose="020B0506020202020204" pitchFamily="34" charset="0"/>
                        </a:rPr>
                        <a:t>Inflow</a:t>
                      </a:r>
                      <a:r>
                        <a:rPr lang="en-US" sz="1000">
                          <a:solidFill>
                            <a:schemeClr val="tx1"/>
                          </a:solidFill>
                          <a:latin typeface="Arial Nova Cond" panose="020B0506020202020204" pitchFamily="34" charset="0"/>
                        </a:rPr>
                        <a:t>/ </a:t>
                      </a:r>
                      <a:r>
                        <a:rPr lang="en-US" sz="1000">
                          <a:solidFill>
                            <a:srgbClr val="C00000"/>
                          </a:solidFill>
                          <a:latin typeface="Arial Nova Cond" panose="020B0506020202020204" pitchFamily="34" charset="0"/>
                        </a:rPr>
                        <a:t>Outflow </a:t>
                      </a:r>
                      <a:r>
                        <a:rPr lang="en-US" sz="1000">
                          <a:solidFill>
                            <a:schemeClr val="tx1"/>
                          </a:solidFill>
                          <a:latin typeface="Arial Nova Cond" panose="020B0506020202020204" pitchFamily="34" charset="0"/>
                        </a:rPr>
                        <a:t>Saham)</a:t>
                      </a:r>
                    </a:p>
                  </a:txBody>
                  <a:tcPr/>
                </a:tc>
                <a:tc>
                  <a:txBody>
                    <a:bodyPr/>
                    <a:lstStyle/>
                    <a:p>
                      <a:pPr algn="ctr" fontAlgn="b">
                        <a:buNone/>
                      </a:pPr>
                      <a:r>
                        <a:rPr lang="en-ID" sz="1050" b="1" i="0" u="none" strike="noStrike">
                          <a:solidFill>
                            <a:schemeClr val="accent1"/>
                          </a:solidFill>
                          <a:effectLst/>
                          <a:latin typeface="Arial Nova Cond" panose="020B0506020202020204" pitchFamily="34" charset="0"/>
                        </a:rPr>
                        <a:t>-2,95</a:t>
                      </a:r>
                    </a:p>
                  </a:txBody>
                  <a:tcPr marL="0" marR="0" marT="0" marB="0" anchor="ctr"/>
                </a:tc>
                <a:tc>
                  <a:txBody>
                    <a:bodyPr/>
                    <a:lstStyle/>
                    <a:p>
                      <a:pPr algn="ctr" fontAlgn="b">
                        <a:buNone/>
                      </a:pPr>
                      <a:r>
                        <a:rPr lang="en-ID" sz="1050" b="1" i="0" u="none" strike="noStrike">
                          <a:solidFill>
                            <a:schemeClr val="accent1"/>
                          </a:solidFill>
                          <a:effectLst/>
                          <a:latin typeface="Arial Nova Cond" panose="020B0506020202020204" pitchFamily="34" charset="0"/>
                        </a:rPr>
                        <a:t>-3,31</a:t>
                      </a:r>
                    </a:p>
                  </a:txBody>
                  <a:tcPr marL="0" marR="0" marT="0" marB="0" anchor="ctr"/>
                </a:tc>
                <a:tc>
                  <a:txBody>
                    <a:bodyPr/>
                    <a:lstStyle/>
                    <a:p>
                      <a:pPr algn="ctr" fontAlgn="b">
                        <a:buNone/>
                      </a:pPr>
                      <a:r>
                        <a:rPr lang="en-ID" sz="1050" b="1" i="0" u="none" strike="noStrike">
                          <a:solidFill>
                            <a:schemeClr val="accent1"/>
                          </a:solidFill>
                          <a:effectLst/>
                          <a:latin typeface="Arial Nova Cond" panose="020B0506020202020204" pitchFamily="34" charset="0"/>
                        </a:rPr>
                        <a:t>-2,71</a:t>
                      </a:r>
                    </a:p>
                  </a:txBody>
                  <a:tcPr marL="0" marR="0" marT="0" marB="0" anchor="ctr"/>
                </a:tc>
                <a:tc>
                  <a:txBody>
                    <a:bodyPr/>
                    <a:lstStyle/>
                    <a:p>
                      <a:pPr algn="ctr" fontAlgn="b">
                        <a:buNone/>
                      </a:pPr>
                      <a:r>
                        <a:rPr lang="en-ID" sz="1050" b="1" i="0" u="none" strike="noStrike">
                          <a:solidFill>
                            <a:schemeClr val="accent1"/>
                          </a:solidFill>
                          <a:effectLst/>
                          <a:latin typeface="Arial Nova Cond" panose="020B0506020202020204" pitchFamily="34" charset="0"/>
                        </a:rPr>
                        <a:t>-2,95</a:t>
                      </a:r>
                    </a:p>
                  </a:txBody>
                  <a:tcPr marL="0" marR="0" marT="0" marB="0" anchor="ctr"/>
                </a:tc>
                <a:tc>
                  <a:txBody>
                    <a:bodyPr/>
                    <a:lstStyle/>
                    <a:p>
                      <a:pPr algn="ctr" fontAlgn="b">
                        <a:buNone/>
                      </a:pPr>
                      <a:r>
                        <a:rPr lang="en-ID" sz="1050" b="1" i="0" u="none" strike="noStrike">
                          <a:solidFill>
                            <a:schemeClr val="accent1"/>
                          </a:solidFill>
                          <a:effectLst/>
                          <a:latin typeface="Arial Nova Cond" panose="020B0506020202020204" pitchFamily="34" charset="0"/>
                        </a:rPr>
                        <a:t>-5,58</a:t>
                      </a:r>
                    </a:p>
                  </a:txBody>
                  <a:tcPr marL="0" marR="0" marT="0" marB="0" anchor="ctr"/>
                </a:tc>
                <a:tc>
                  <a:txBody>
                    <a:bodyPr/>
                    <a:lstStyle/>
                    <a:p>
                      <a:pPr algn="ctr"/>
                      <a:r>
                        <a:rPr lang="en-US" sz="1000" b="1" dirty="0">
                          <a:solidFill>
                            <a:schemeClr val="accent1"/>
                          </a:solidFill>
                          <a:latin typeface="Arial Nova Cond" panose="020B0506020202020204" pitchFamily="34" charset="0"/>
                        </a:rPr>
                        <a:t>12,26</a:t>
                      </a:r>
                    </a:p>
                  </a:txBody>
                  <a:tcPr anchor="ctr"/>
                </a:tc>
                <a:extLst>
                  <a:ext uri="{0D108BD9-81ED-4DB2-BD59-A6C34878D82A}">
                    <a16:rowId xmlns:a16="http://schemas.microsoft.com/office/drawing/2014/main" val="1807941237"/>
                  </a:ext>
                </a:extLst>
              </a:tr>
            </a:tbl>
          </a:graphicData>
        </a:graphic>
      </p:graphicFrame>
      <p:sp>
        <p:nvSpPr>
          <p:cNvPr id="12" name="Rectangle: Rounded Corners 11">
            <a:extLst>
              <a:ext uri="{FF2B5EF4-FFF2-40B4-BE49-F238E27FC236}">
                <a16:creationId xmlns:a16="http://schemas.microsoft.com/office/drawing/2014/main" id="{05E971F5-4D9E-BA52-178A-E53C8461B6AE}"/>
              </a:ext>
            </a:extLst>
          </p:cNvPr>
          <p:cNvSpPr/>
          <p:nvPr/>
        </p:nvSpPr>
        <p:spPr>
          <a:xfrm>
            <a:off x="11181217" y="5183201"/>
            <a:ext cx="619501" cy="1257300"/>
          </a:xfrm>
          <a:prstGeom prst="roundRect">
            <a:avLst>
              <a:gd name="adj" fmla="val 6468"/>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Arial Nova Cond" panose="020B0506020202020204" pitchFamily="34" charset="0"/>
            </a:endParaRPr>
          </a:p>
        </p:txBody>
      </p:sp>
      <p:sp>
        <p:nvSpPr>
          <p:cNvPr id="8" name="Content Placeholder 15">
            <a:extLst>
              <a:ext uri="{FF2B5EF4-FFF2-40B4-BE49-F238E27FC236}">
                <a16:creationId xmlns:a16="http://schemas.microsoft.com/office/drawing/2014/main" id="{8BFF3252-3D86-E79F-7442-75B29564D215}"/>
              </a:ext>
            </a:extLst>
          </p:cNvPr>
          <p:cNvSpPr txBox="1">
            <a:spLocks/>
          </p:cNvSpPr>
          <p:nvPr/>
        </p:nvSpPr>
        <p:spPr>
          <a:xfrm>
            <a:off x="167639" y="6543674"/>
            <a:ext cx="11032595" cy="490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900" dirty="0" err="1">
                <a:solidFill>
                  <a:srgbClr val="FFFFFF">
                    <a:lumMod val="50000"/>
                  </a:srgbClr>
                </a:solidFill>
                <a:latin typeface="Arial Nova Cond" panose="020B0506020202020204" pitchFamily="34" charset="0"/>
              </a:rPr>
              <a:t>Sumber</a:t>
            </a:r>
            <a:r>
              <a:rPr lang="en-US" sz="900" dirty="0">
                <a:solidFill>
                  <a:srgbClr val="FFFFFF">
                    <a:lumMod val="50000"/>
                  </a:srgbClr>
                </a:solidFill>
                <a:latin typeface="Arial Nova Cond" panose="020B0506020202020204" pitchFamily="34" charset="0"/>
              </a:rPr>
              <a:t>: Bloomberg, Reuters, BEI | * data Lag </a:t>
            </a:r>
            <a:r>
              <a:rPr lang="en-US" sz="900" dirty="0" err="1">
                <a:solidFill>
                  <a:srgbClr val="FFFFFF">
                    <a:lumMod val="50000"/>
                  </a:srgbClr>
                </a:solidFill>
                <a:latin typeface="Arial Nova Cond" panose="020B0506020202020204" pitchFamily="34" charset="0"/>
              </a:rPr>
              <a:t>satu</a:t>
            </a:r>
            <a:r>
              <a:rPr lang="en-US" sz="900" dirty="0">
                <a:solidFill>
                  <a:srgbClr val="FFFFFF">
                    <a:lumMod val="50000"/>
                  </a:srgbClr>
                </a:solidFill>
                <a:latin typeface="Arial Nova Cond" panose="020B0506020202020204" pitchFamily="34" charset="0"/>
              </a:rPr>
              <a:t> </a:t>
            </a:r>
            <a:r>
              <a:rPr lang="en-US" sz="900" dirty="0" err="1">
                <a:solidFill>
                  <a:srgbClr val="FFFFFF">
                    <a:lumMod val="50000"/>
                  </a:srgbClr>
                </a:solidFill>
                <a:latin typeface="Arial Nova Cond" panose="020B0506020202020204" pitchFamily="34" charset="0"/>
              </a:rPr>
              <a:t>hari</a:t>
            </a:r>
            <a:endParaRPr lang="en-ID" sz="900" dirty="0">
              <a:solidFill>
                <a:srgbClr val="FFFFFF">
                  <a:lumMod val="50000"/>
                </a:srgbClr>
              </a:solidFill>
              <a:latin typeface="Arial Nova Cond" panose="020B0506020202020204" pitchFamily="34" charset="0"/>
            </a:endParaRPr>
          </a:p>
        </p:txBody>
      </p:sp>
      <p:sp>
        <p:nvSpPr>
          <p:cNvPr id="10" name="TextBox 5">
            <a:extLst>
              <a:ext uri="{FF2B5EF4-FFF2-40B4-BE49-F238E27FC236}">
                <a16:creationId xmlns:a16="http://schemas.microsoft.com/office/drawing/2014/main" id="{E90ACBE4-9E9F-7FFD-0590-ADEA9C349661}"/>
              </a:ext>
            </a:extLst>
          </p:cNvPr>
          <p:cNvSpPr txBox="1"/>
          <p:nvPr/>
        </p:nvSpPr>
        <p:spPr>
          <a:xfrm>
            <a:off x="419097" y="710894"/>
            <a:ext cx="386080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chemeClr val="tx2">
                    <a:lumMod val="75000"/>
                    <a:lumOff val="25000"/>
                  </a:schemeClr>
                </a:solidFill>
                <a:effectLst/>
                <a:uLnTx/>
                <a:uFillTx/>
                <a:latin typeface="Arial Nova Cond" panose="020B0506020202020204" pitchFamily="34" charset="0"/>
              </a:rPr>
              <a:t>Pergerakan</a:t>
            </a:r>
            <a:r>
              <a:rPr kumimoji="0" lang="en-US" sz="1200" b="1" i="0" u="none" strike="noStrike" kern="1200" cap="none" spc="0" normalizeH="0" baseline="0" noProof="0" dirty="0">
                <a:ln>
                  <a:noFill/>
                </a:ln>
                <a:solidFill>
                  <a:schemeClr val="tx2">
                    <a:lumMod val="75000"/>
                    <a:lumOff val="25000"/>
                  </a:schemeClr>
                </a:solidFill>
                <a:effectLst/>
                <a:uLnTx/>
                <a:uFillTx/>
                <a:latin typeface="Arial Nova Cond" panose="020B0506020202020204" pitchFamily="34" charset="0"/>
              </a:rPr>
              <a:t> Pasar Saham Global Per 8 Mei 2026 </a:t>
            </a:r>
            <a:endParaRPr kumimoji="0" lang="en-US" sz="1200" i="0" u="none" strike="noStrike" kern="1200" cap="none" spc="0" normalizeH="0" baseline="0" noProof="0" dirty="0">
              <a:ln>
                <a:noFill/>
              </a:ln>
              <a:solidFill>
                <a:schemeClr val="tx2">
                  <a:lumMod val="75000"/>
                  <a:lumOff val="25000"/>
                </a:schemeClr>
              </a:solidFill>
              <a:effectLst/>
              <a:uLnTx/>
              <a:uFillTx/>
              <a:latin typeface="Arial Nova Cond" panose="020B0506020202020204" pitchFamily="34" charset="0"/>
            </a:endParaRPr>
          </a:p>
        </p:txBody>
      </p:sp>
      <p:graphicFrame>
        <p:nvGraphicFramePr>
          <p:cNvPr id="16" name="Table 15">
            <a:extLst>
              <a:ext uri="{FF2B5EF4-FFF2-40B4-BE49-F238E27FC236}">
                <a16:creationId xmlns:a16="http://schemas.microsoft.com/office/drawing/2014/main" id="{D348F037-19E9-6387-470B-CDB93B01151B}"/>
              </a:ext>
            </a:extLst>
          </p:cNvPr>
          <p:cNvGraphicFramePr>
            <a:graphicFrameLocks noGrp="1"/>
          </p:cNvGraphicFramePr>
          <p:nvPr>
            <p:extLst>
              <p:ext uri="{D42A27DB-BD31-4B8C-83A1-F6EECF244321}">
                <p14:modId xmlns:p14="http://schemas.microsoft.com/office/powerpoint/2010/main" val="4215276229"/>
              </p:ext>
            </p:extLst>
          </p:nvPr>
        </p:nvGraphicFramePr>
        <p:xfrm>
          <a:off x="1014408" y="1084206"/>
          <a:ext cx="3860803" cy="5258813"/>
        </p:xfrm>
        <a:graphic>
          <a:graphicData uri="http://schemas.openxmlformats.org/drawingml/2006/table">
            <a:tbl>
              <a:tblPr firstRow="1" firstCol="1" bandRow="1"/>
              <a:tblGrid>
                <a:gridCol w="1767976">
                  <a:extLst>
                    <a:ext uri="{9D8B030D-6E8A-4147-A177-3AD203B41FA5}">
                      <a16:colId xmlns:a16="http://schemas.microsoft.com/office/drawing/2014/main" val="3244977174"/>
                    </a:ext>
                  </a:extLst>
                </a:gridCol>
                <a:gridCol w="822333">
                  <a:extLst>
                    <a:ext uri="{9D8B030D-6E8A-4147-A177-3AD203B41FA5}">
                      <a16:colId xmlns:a16="http://schemas.microsoft.com/office/drawing/2014/main" val="2430979745"/>
                    </a:ext>
                  </a:extLst>
                </a:gridCol>
                <a:gridCol w="569303">
                  <a:extLst>
                    <a:ext uri="{9D8B030D-6E8A-4147-A177-3AD203B41FA5}">
                      <a16:colId xmlns:a16="http://schemas.microsoft.com/office/drawing/2014/main" val="2434643140"/>
                    </a:ext>
                  </a:extLst>
                </a:gridCol>
                <a:gridCol w="701191">
                  <a:extLst>
                    <a:ext uri="{9D8B030D-6E8A-4147-A177-3AD203B41FA5}">
                      <a16:colId xmlns:a16="http://schemas.microsoft.com/office/drawing/2014/main" val="400945840"/>
                    </a:ext>
                  </a:extLst>
                </a:gridCol>
              </a:tblGrid>
              <a:tr h="370765">
                <a:tc rowSpan="2">
                  <a:txBody>
                    <a:bodyPr/>
                    <a:lstStyle/>
                    <a:p>
                      <a:pPr algn="ctr">
                        <a:lnSpc>
                          <a:spcPct val="107000"/>
                        </a:lnSpc>
                        <a:spcAft>
                          <a:spcPts val="800"/>
                        </a:spcAft>
                        <a:buNone/>
                      </a:pPr>
                      <a:r>
                        <a:rPr lang="en-US" sz="1100" b="1" i="1">
                          <a:solidFill>
                            <a:srgbClr val="FFFFFF"/>
                          </a:solidFill>
                          <a:effectLst/>
                          <a:latin typeface="Arial Nova Cond" panose="020B0506020202020204" pitchFamily="34" charset="0"/>
                          <a:ea typeface="PMingLiU" panose="02020500000000000000" pitchFamily="18" charset="-120"/>
                          <a:cs typeface="Mangal" panose="02040503050203030202" pitchFamily="18" charset="0"/>
                        </a:rPr>
                        <a:t>Stock Markets</a:t>
                      </a:r>
                      <a:endParaRPr lang="en-US" sz="110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solidFill>
                      <a:srgbClr val="D87373"/>
                    </a:solidFill>
                  </a:tcPr>
                </a:tc>
                <a:tc rowSpan="2">
                  <a:txBody>
                    <a:bodyPr/>
                    <a:lstStyle/>
                    <a:p>
                      <a:pPr algn="ctr">
                        <a:lnSpc>
                          <a:spcPct val="107000"/>
                        </a:lnSpc>
                        <a:spcAft>
                          <a:spcPts val="800"/>
                        </a:spcAft>
                        <a:buNone/>
                      </a:pPr>
                      <a:r>
                        <a:rPr lang="en-US" sz="1100" b="1" i="1">
                          <a:solidFill>
                            <a:srgbClr val="FFFFFF"/>
                          </a:solidFill>
                          <a:effectLst/>
                          <a:latin typeface="Arial Nova Cond" panose="020B0506020202020204" pitchFamily="34" charset="0"/>
                          <a:ea typeface="PMingLiU" panose="02020500000000000000" pitchFamily="18" charset="-120"/>
                          <a:cs typeface="Mangal" panose="02040503050203030202" pitchFamily="18" charset="0"/>
                        </a:rPr>
                        <a:t>Indices</a:t>
                      </a:r>
                      <a:endParaRPr lang="en-US" sz="110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solidFill>
                      <a:srgbClr val="D87373"/>
                    </a:solidFill>
                  </a:tcPr>
                </a:tc>
                <a:tc gridSpan="2">
                  <a:txBody>
                    <a:bodyPr/>
                    <a:lstStyle/>
                    <a:p>
                      <a:pPr algn="ctr">
                        <a:lnSpc>
                          <a:spcPct val="107000"/>
                        </a:lnSpc>
                        <a:spcAft>
                          <a:spcPts val="800"/>
                        </a:spcAft>
                        <a:buNone/>
                      </a:pPr>
                      <a:r>
                        <a:rPr lang="en-US" sz="1100" b="1">
                          <a:solidFill>
                            <a:srgbClr val="FFFFFF"/>
                          </a:solidFill>
                          <a:effectLst/>
                          <a:latin typeface="Arial Nova Cond" panose="020B0506020202020204" pitchFamily="34" charset="0"/>
                          <a:ea typeface="PMingLiU" panose="02020500000000000000" pitchFamily="18" charset="-120"/>
                          <a:cs typeface="Mangal" panose="02040503050203030202" pitchFamily="18" charset="0"/>
                        </a:rPr>
                        <a:t>Perubahan (%)</a:t>
                      </a:r>
                      <a:endParaRPr lang="en-US" sz="110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solidFill>
                      <a:srgbClr val="D87373"/>
                    </a:solidFill>
                  </a:tcPr>
                </a:tc>
                <a:tc hMerge="1">
                  <a:txBody>
                    <a:bodyPr/>
                    <a:lstStyle/>
                    <a:p>
                      <a:endParaRPr lang="en-US"/>
                    </a:p>
                  </a:txBody>
                  <a:tcPr/>
                </a:tc>
                <a:extLst>
                  <a:ext uri="{0D108BD9-81ED-4DB2-BD59-A6C34878D82A}">
                    <a16:rowId xmlns:a16="http://schemas.microsoft.com/office/drawing/2014/main" val="1366695538"/>
                  </a:ext>
                </a:extLst>
              </a:tr>
              <a:tr h="184408">
                <a:tc vMerge="1">
                  <a:txBody>
                    <a:bodyPr/>
                    <a:lstStyle/>
                    <a:p>
                      <a:endParaRPr lang="en-US"/>
                    </a:p>
                  </a:txBody>
                  <a:tcPr/>
                </a:tc>
                <a:tc vMerge="1">
                  <a:txBody>
                    <a:bodyPr/>
                    <a:lstStyle/>
                    <a:p>
                      <a:endParaRPr lang="en-US"/>
                    </a:p>
                  </a:txBody>
                  <a:tcPr/>
                </a:tc>
                <a:tc>
                  <a:txBody>
                    <a:bodyPr/>
                    <a:lstStyle/>
                    <a:p>
                      <a:pPr algn="ctr">
                        <a:lnSpc>
                          <a:spcPct val="107000"/>
                        </a:lnSpc>
                        <a:spcAft>
                          <a:spcPts val="800"/>
                        </a:spcAft>
                        <a:buNone/>
                      </a:pPr>
                      <a:r>
                        <a:rPr lang="en-US" sz="1100" b="1" i="1">
                          <a:solidFill>
                            <a:srgbClr val="FFFFFF"/>
                          </a:solidFill>
                          <a:effectLst/>
                          <a:latin typeface="Arial Nova Cond" panose="020B0506020202020204" pitchFamily="34" charset="0"/>
                          <a:ea typeface="PMingLiU" panose="02020500000000000000" pitchFamily="18" charset="-120"/>
                          <a:cs typeface="Mangal" panose="02040503050203030202" pitchFamily="18" charset="0"/>
                        </a:rPr>
                        <a:t>dtd</a:t>
                      </a:r>
                      <a:endParaRPr lang="en-US" sz="110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solidFill>
                      <a:srgbClr val="D87373"/>
                    </a:solidFill>
                  </a:tcPr>
                </a:tc>
                <a:tc>
                  <a:txBody>
                    <a:bodyPr/>
                    <a:lstStyle/>
                    <a:p>
                      <a:pPr algn="ctr">
                        <a:lnSpc>
                          <a:spcPct val="107000"/>
                        </a:lnSpc>
                        <a:spcAft>
                          <a:spcPts val="800"/>
                        </a:spcAft>
                        <a:buNone/>
                      </a:pPr>
                      <a:r>
                        <a:rPr lang="en-US" sz="1100" b="1" i="1">
                          <a:solidFill>
                            <a:srgbClr val="FFFFFF"/>
                          </a:solidFill>
                          <a:effectLst/>
                          <a:latin typeface="Arial Nova Cond" panose="020B0506020202020204" pitchFamily="34" charset="0"/>
                          <a:ea typeface="PMingLiU" panose="02020500000000000000" pitchFamily="18" charset="-120"/>
                          <a:cs typeface="Mangal" panose="02040503050203030202" pitchFamily="18" charset="0"/>
                        </a:rPr>
                        <a:t>ytd</a:t>
                      </a:r>
                      <a:endParaRPr lang="en-US" sz="110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solidFill>
                      <a:srgbClr val="D87373"/>
                    </a:solidFill>
                  </a:tcPr>
                </a:tc>
                <a:extLst>
                  <a:ext uri="{0D108BD9-81ED-4DB2-BD59-A6C34878D82A}">
                    <a16:rowId xmlns:a16="http://schemas.microsoft.com/office/drawing/2014/main" val="3268686323"/>
                  </a:ext>
                </a:extLst>
              </a:tr>
              <a:tr h="184408">
                <a:tc gridSpan="4">
                  <a:txBody>
                    <a:bodyPr/>
                    <a:lstStyle/>
                    <a:p>
                      <a:pPr>
                        <a:lnSpc>
                          <a:spcPct val="107000"/>
                        </a:lnSpc>
                        <a:spcAft>
                          <a:spcPts val="800"/>
                        </a:spcAft>
                        <a:buNone/>
                      </a:pPr>
                      <a:r>
                        <a:rPr lang="en-US" sz="1100" b="1" i="1">
                          <a:effectLst/>
                          <a:latin typeface="Arial Nova Cond" panose="020B0506020202020204" pitchFamily="34" charset="0"/>
                          <a:ea typeface="PMingLiU" panose="02020500000000000000" pitchFamily="18" charset="-120"/>
                          <a:cs typeface="Calibri Light" panose="020F0302020204030204" pitchFamily="34" charset="0"/>
                        </a:rPr>
                        <a:t>Advanced Economies</a:t>
                      </a:r>
                      <a:endParaRPr lang="en-US" sz="110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9144362"/>
                  </a:ext>
                </a:extLst>
              </a:tr>
              <a:tr h="268963">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USA – DJIA*</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49.596,59</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(0,63)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3,19 </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1910237496"/>
                  </a:ext>
                </a:extLst>
              </a:tr>
              <a:tr h="235028">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USA – S&amp;P500*</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7.337,11</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(0,38)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7,18 </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2148193261"/>
                  </a:ext>
                </a:extLst>
              </a:tr>
              <a:tr h="235028">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Jerman – DAX</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2.086,80</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(0,99)</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0,62 </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810753132"/>
                  </a:ext>
                </a:extLst>
              </a:tr>
              <a:tr h="268963">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UK – FTSE 100</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10.202,18</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(0,73)</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2,73 </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620652345"/>
                  </a:ext>
                </a:extLst>
              </a:tr>
              <a:tr h="268963">
                <a:tc>
                  <a:txBody>
                    <a:bodyPr/>
                    <a:lstStyle/>
                    <a:p>
                      <a:pPr>
                        <a:lnSpc>
                          <a:spcPct val="107000"/>
                        </a:lnSpc>
                        <a:spcAft>
                          <a:spcPts val="800"/>
                        </a:spcAft>
                        <a:buNone/>
                      </a:pPr>
                      <a:r>
                        <a:rPr lang="en-US" sz="1100" dirty="0" err="1">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Jepang</a:t>
                      </a: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 – Nikkei</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62.713,65</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(0,19)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24,58 </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2841910756"/>
                  </a:ext>
                </a:extLst>
              </a:tr>
              <a:tr h="235028">
                <a:tc>
                  <a:txBody>
                    <a:bodyPr/>
                    <a:lstStyle/>
                    <a:p>
                      <a:pPr>
                        <a:lnSpc>
                          <a:spcPct val="107000"/>
                        </a:lnSpc>
                        <a:spcAft>
                          <a:spcPts val="800"/>
                        </a:spcAft>
                        <a:buNone/>
                      </a:pPr>
                      <a:r>
                        <a:rPr lang="en-US" sz="1100" dirty="0" err="1">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Korsel</a:t>
                      </a: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 – KOSPI</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7.498,00</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B050"/>
                          </a:solidFill>
                          <a:effectLst/>
                          <a:latin typeface="Arial Nova Cond" panose="020B0506020202020204" pitchFamily="34" charset="0"/>
                          <a:ea typeface="PMingLiU" panose="02020500000000000000" pitchFamily="18" charset="-120"/>
                          <a:cs typeface="Calibri" panose="020F0502020204030204" pitchFamily="34" charset="0"/>
                        </a:rPr>
                        <a:t>0,11</a:t>
                      </a: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77,92 </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372497522"/>
                  </a:ext>
                </a:extLst>
              </a:tr>
              <a:tr h="235028">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Singapura – STI</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4.929,54</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(0,25)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6,10 </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2270857675"/>
                  </a:ext>
                </a:extLst>
              </a:tr>
              <a:tr h="268963">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Hongkong –</a:t>
                      </a:r>
                      <a:r>
                        <a:rPr lang="en-US" sz="1100" dirty="0" err="1">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Hangseng</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26.393,71</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(0,87)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2,98 </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3808593319"/>
                  </a:ext>
                </a:extLst>
              </a:tr>
              <a:tr h="184408">
                <a:tc gridSpan="4">
                  <a:txBody>
                    <a:bodyPr/>
                    <a:lstStyle/>
                    <a:p>
                      <a:pPr>
                        <a:lnSpc>
                          <a:spcPct val="107000"/>
                        </a:lnSpc>
                        <a:spcAft>
                          <a:spcPts val="800"/>
                        </a:spcAft>
                        <a:buNone/>
                      </a:pPr>
                      <a:r>
                        <a:rPr lang="en-US" sz="1100" b="1" i="1"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Emerging Markets</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1698829"/>
                  </a:ext>
                </a:extLst>
              </a:tr>
              <a:tr h="268963">
                <a:tc>
                  <a:txBody>
                    <a:bodyPr/>
                    <a:lstStyle/>
                    <a:p>
                      <a:pPr>
                        <a:lnSpc>
                          <a:spcPct val="107000"/>
                        </a:lnSpc>
                        <a:spcAft>
                          <a:spcPts val="800"/>
                        </a:spcAft>
                        <a:buNone/>
                      </a:pPr>
                      <a:r>
                        <a:rPr lang="en-US" sz="1100" dirty="0" err="1">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Tiongkok</a:t>
                      </a: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 – Shanghai</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4.179,95</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(0,00)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5,32 </a:t>
                      </a:r>
                      <a:endParaRPr lang="en-US" sz="110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214116581"/>
                  </a:ext>
                </a:extLst>
              </a:tr>
              <a:tr h="235028">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Indonesia – JCI</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solidFill>
                      <a:srgbClr val="FFF2CC"/>
                    </a:solid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6.969,40</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solidFill>
                      <a:srgbClr val="FFF2CC"/>
                    </a:solid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(2,86)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solidFill>
                      <a:srgbClr val="FFF2CC"/>
                    </a:solidFill>
                  </a:tcPr>
                </a:tc>
                <a:tc>
                  <a:txBody>
                    <a:bodyPr/>
                    <a:lstStyle/>
                    <a:p>
                      <a:pPr algn="r">
                        <a:lnSpc>
                          <a:spcPct val="107000"/>
                        </a:lnSpc>
                        <a:spcAft>
                          <a:spcPts val="800"/>
                        </a:spcAft>
                        <a:buNone/>
                      </a:pPr>
                      <a:r>
                        <a:rPr lang="en-US" sz="1100" dirty="0">
                          <a:solidFill>
                            <a:srgbClr val="FF0000"/>
                          </a:solidFill>
                          <a:effectLst/>
                          <a:latin typeface="Arial Nova Cond" panose="020B0506020202020204" pitchFamily="34" charset="0"/>
                          <a:ea typeface="PMingLiU" panose="02020500000000000000" pitchFamily="18" charset="-120"/>
                          <a:cs typeface="Calibri" panose="020F0502020204030204" pitchFamily="34" charset="0"/>
                        </a:rPr>
                        <a:t>(19,40)</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solidFill>
                      <a:srgbClr val="FFF2CC"/>
                    </a:solidFill>
                  </a:tcPr>
                </a:tc>
                <a:extLst>
                  <a:ext uri="{0D108BD9-81ED-4DB2-BD59-A6C34878D82A}">
                    <a16:rowId xmlns:a16="http://schemas.microsoft.com/office/drawing/2014/main" val="2281775467"/>
                  </a:ext>
                </a:extLst>
              </a:tr>
              <a:tr h="268963">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India – SENSEX</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77.245,72</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(0,07)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FF0000"/>
                          </a:solidFill>
                          <a:effectLst/>
                          <a:latin typeface="Arial Nova Cond" panose="020B0506020202020204" pitchFamily="34" charset="0"/>
                          <a:ea typeface="PMingLiU" panose="02020500000000000000" pitchFamily="18" charset="-120"/>
                          <a:cs typeface="Calibri" panose="020F0502020204030204" pitchFamily="34" charset="0"/>
                        </a:rPr>
                        <a:t>(9,36)</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1259610059"/>
                  </a:ext>
                </a:extLst>
              </a:tr>
              <a:tr h="235028">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Malaysia – KLCI</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1.748,06</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(0,61)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4,04 </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4001541321"/>
                  </a:ext>
                </a:extLst>
              </a:tr>
              <a:tr h="235028">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Thailand – SET</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1.500,27</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(0,48)</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19,10 </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3941520885"/>
                  </a:ext>
                </a:extLst>
              </a:tr>
              <a:tr h="235028">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Filipina – PCOMP</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5.960,97</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(1,21)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FF0000"/>
                          </a:solidFill>
                          <a:effectLst/>
                          <a:latin typeface="Arial Nova Cond" panose="020B0506020202020204" pitchFamily="34" charset="0"/>
                          <a:ea typeface="PMingLiU" panose="02020500000000000000" pitchFamily="18" charset="-120"/>
                          <a:cs typeface="Calibri" panose="020F0502020204030204" pitchFamily="34" charset="0"/>
                        </a:rPr>
                        <a:t>(1,52)</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814315299"/>
                  </a:ext>
                </a:extLst>
              </a:tr>
              <a:tr h="268963">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Turki – XU100</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15.036,08</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(0,03)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33,52 </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1944061279"/>
                  </a:ext>
                </a:extLst>
              </a:tr>
              <a:tr h="336831">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Brazil – </a:t>
                      </a:r>
                      <a:r>
                        <a:rPr lang="en-US" sz="1100" dirty="0" err="1">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IBrX</a:t>
                      </a: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77.358,67</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(2,36) </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548235"/>
                          </a:solidFill>
                          <a:effectLst/>
                          <a:latin typeface="Arial Nova Cond" panose="020B0506020202020204" pitchFamily="34" charset="0"/>
                          <a:ea typeface="PMingLiU" panose="02020500000000000000" pitchFamily="18" charset="-120"/>
                          <a:cs typeface="Calibri" panose="020F0502020204030204" pitchFamily="34" charset="0"/>
                        </a:rPr>
                        <a:t>13,73 </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3669957433"/>
                  </a:ext>
                </a:extLst>
              </a:tr>
              <a:tr h="235028">
                <a:tc>
                  <a:txBody>
                    <a:bodyPr/>
                    <a:lstStyle/>
                    <a:p>
                      <a:pP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Rusia – MOEX</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000000"/>
                          </a:solidFill>
                          <a:effectLst/>
                          <a:latin typeface="Arial Nova Cond" panose="020B0506020202020204" pitchFamily="34" charset="0"/>
                          <a:ea typeface="PMingLiU" panose="02020500000000000000" pitchFamily="18" charset="-120"/>
                          <a:cs typeface="Calibri" panose="020F0502020204030204" pitchFamily="34" charset="0"/>
                        </a:rPr>
                        <a:t>2.606,78</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C00000"/>
                          </a:solidFill>
                          <a:effectLst/>
                          <a:latin typeface="Arial Nova Cond" panose="020B0506020202020204" pitchFamily="34" charset="0"/>
                          <a:ea typeface="PMingLiU" panose="02020500000000000000" pitchFamily="18" charset="-120"/>
                          <a:cs typeface="Calibri" panose="020F0502020204030204" pitchFamily="34" charset="0"/>
                        </a:rPr>
                        <a:t>(0,56)</a:t>
                      </a:r>
                      <a:endParaRPr lang="en-US" sz="1100" dirty="0">
                        <a:solidFill>
                          <a:srgbClr val="C00000"/>
                        </a:solidFill>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tc>
                  <a:txBody>
                    <a:bodyPr/>
                    <a:lstStyle/>
                    <a:p>
                      <a:pPr algn="r">
                        <a:lnSpc>
                          <a:spcPct val="107000"/>
                        </a:lnSpc>
                        <a:spcAft>
                          <a:spcPts val="800"/>
                        </a:spcAft>
                        <a:buNone/>
                      </a:pPr>
                      <a:r>
                        <a:rPr lang="en-US" sz="1100" dirty="0">
                          <a:solidFill>
                            <a:srgbClr val="FF0000"/>
                          </a:solidFill>
                          <a:effectLst/>
                          <a:latin typeface="Arial Nova Cond" panose="020B0506020202020204" pitchFamily="34" charset="0"/>
                          <a:ea typeface="PMingLiU" panose="02020500000000000000" pitchFamily="18" charset="-120"/>
                          <a:cs typeface="Calibri" panose="020F0502020204030204" pitchFamily="34" charset="0"/>
                        </a:rPr>
                        <a:t>(5,78)</a:t>
                      </a:r>
                      <a:endParaRPr lang="en-US" sz="1100" dirty="0">
                        <a:effectLst/>
                        <a:latin typeface="Arial Nova Cond" panose="020B0506020202020204" pitchFamily="34" charset="0"/>
                        <a:ea typeface="PMingLiU" panose="02020500000000000000" pitchFamily="18" charset="-120"/>
                        <a:cs typeface="Mangal" panose="02040503050203030202" pitchFamily="18" charset="0"/>
                      </a:endParaRPr>
                    </a:p>
                  </a:txBody>
                  <a:tcPr marL="23411" marR="23411" marT="0" marB="0" anchor="ctr">
                    <a:lnL>
                      <a:noFill/>
                    </a:lnL>
                    <a:lnR>
                      <a:noFill/>
                    </a:lnR>
                    <a:lnT>
                      <a:noFill/>
                    </a:lnT>
                    <a:lnB>
                      <a:noFill/>
                    </a:lnB>
                    <a:noFill/>
                  </a:tcPr>
                </a:tc>
                <a:extLst>
                  <a:ext uri="{0D108BD9-81ED-4DB2-BD59-A6C34878D82A}">
                    <a16:rowId xmlns:a16="http://schemas.microsoft.com/office/drawing/2014/main" val="547187369"/>
                  </a:ext>
                </a:extLst>
              </a:tr>
            </a:tbl>
          </a:graphicData>
        </a:graphic>
      </p:graphicFrame>
    </p:spTree>
    <p:extLst>
      <p:ext uri="{BB962C8B-B14F-4D97-AF65-F5344CB8AC3E}">
        <p14:creationId xmlns:p14="http://schemas.microsoft.com/office/powerpoint/2010/main" val="226317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04A10-92EC-9379-08EA-9197CFEA0FE4}"/>
            </a:ext>
          </a:extLst>
        </p:cNvPr>
        <p:cNvGrpSpPr/>
        <p:nvPr/>
      </p:nvGrpSpPr>
      <p:grpSpPr>
        <a:xfrm>
          <a:off x="0" y="0"/>
          <a:ext cx="0" cy="0"/>
          <a:chOff x="0" y="0"/>
          <a:chExt cx="0" cy="0"/>
        </a:xfrm>
      </p:grpSpPr>
      <p:sp>
        <p:nvSpPr>
          <p:cNvPr id="133" name="Rectangle: Rounded Corners 132">
            <a:extLst>
              <a:ext uri="{FF2B5EF4-FFF2-40B4-BE49-F238E27FC236}">
                <a16:creationId xmlns:a16="http://schemas.microsoft.com/office/drawing/2014/main" id="{EEE96831-F3B5-94F3-F895-9C8C82EFFCBC}"/>
              </a:ext>
            </a:extLst>
          </p:cNvPr>
          <p:cNvSpPr/>
          <p:nvPr/>
        </p:nvSpPr>
        <p:spPr>
          <a:xfrm>
            <a:off x="7395708" y="1002607"/>
            <a:ext cx="4569434" cy="2194357"/>
          </a:xfrm>
          <a:prstGeom prst="roundRect">
            <a:avLst>
              <a:gd name="adj" fmla="val 3493"/>
            </a:avLst>
          </a:prstGeom>
          <a:solidFill>
            <a:srgbClr val="F3F5ED"/>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Rectangle: Rounded Corners 115">
            <a:extLst>
              <a:ext uri="{FF2B5EF4-FFF2-40B4-BE49-F238E27FC236}">
                <a16:creationId xmlns:a16="http://schemas.microsoft.com/office/drawing/2014/main" id="{133CA1DB-FFEC-DDE5-993A-7C59049C1E4B}"/>
              </a:ext>
            </a:extLst>
          </p:cNvPr>
          <p:cNvSpPr/>
          <p:nvPr/>
        </p:nvSpPr>
        <p:spPr>
          <a:xfrm>
            <a:off x="260626" y="1002607"/>
            <a:ext cx="7039892" cy="5787465"/>
          </a:xfrm>
          <a:prstGeom prst="roundRect">
            <a:avLst>
              <a:gd name="adj" fmla="val 3493"/>
            </a:avLst>
          </a:prstGeom>
          <a:solidFill>
            <a:srgbClr val="FDF3F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Rectangle 114">
            <a:extLst>
              <a:ext uri="{FF2B5EF4-FFF2-40B4-BE49-F238E27FC236}">
                <a16:creationId xmlns:a16="http://schemas.microsoft.com/office/drawing/2014/main" id="{73F81C69-7E15-626A-D79B-EB4C883430DC}"/>
              </a:ext>
            </a:extLst>
          </p:cNvPr>
          <p:cNvSpPr/>
          <p:nvPr/>
        </p:nvSpPr>
        <p:spPr>
          <a:xfrm>
            <a:off x="3204543" y="1117342"/>
            <a:ext cx="3957805" cy="92306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KSEI </a:t>
            </a:r>
            <a:r>
              <a:rPr kumimoji="0" lang="en-US" sz="1300" b="0" i="0" u="none" strike="noStrike" kern="1200" cap="none" spc="0" normalizeH="0" baseline="0" noProof="0" err="1">
                <a:ln>
                  <a:noFill/>
                </a:ln>
                <a:solidFill>
                  <a:prstClr val="black"/>
                </a:solidFill>
                <a:effectLst/>
                <a:uLnTx/>
                <a:uFillTx/>
                <a:latin typeface="Arial Nova Cond" panose="020B0506020202020204" pitchFamily="34" charset="0"/>
                <a:ea typeface="+mn-ea"/>
                <a:cs typeface="+mn-cs"/>
              </a:rPr>
              <a:t>menyediakan</a:t>
            </a:r>
            <a:r>
              <a:rPr kumimoji="0" lang="en-US" sz="13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 data </a:t>
            </a:r>
            <a:r>
              <a:rPr kumimoji="0" lang="en-US" sz="1300" b="0" i="0" u="none" strike="noStrike" kern="1200" cap="none" spc="0" normalizeH="0" baseline="0" noProof="0" err="1">
                <a:ln>
                  <a:noFill/>
                </a:ln>
                <a:solidFill>
                  <a:prstClr val="black"/>
                </a:solidFill>
                <a:effectLst/>
                <a:uLnTx/>
                <a:uFillTx/>
                <a:latin typeface="Arial Nova Cond" panose="020B0506020202020204" pitchFamily="34" charset="0"/>
                <a:ea typeface="+mn-ea"/>
                <a:cs typeface="+mn-cs"/>
              </a:rPr>
              <a:t>kepemilikan</a:t>
            </a:r>
            <a:r>
              <a:rPr kumimoji="0" lang="en-US" sz="13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 </a:t>
            </a:r>
            <a:r>
              <a:rPr kumimoji="0" lang="en-US" sz="1300" b="0" i="0" u="none" strike="noStrike" kern="1200" cap="none" spc="0" normalizeH="0" baseline="0" noProof="0" err="1">
                <a:ln>
                  <a:noFill/>
                </a:ln>
                <a:solidFill>
                  <a:prstClr val="black"/>
                </a:solidFill>
                <a:effectLst/>
                <a:uLnTx/>
                <a:uFillTx/>
                <a:latin typeface="Arial Nova Cond" panose="020B0506020202020204" pitchFamily="34" charset="0"/>
                <a:ea typeface="+mn-ea"/>
                <a:cs typeface="+mn-cs"/>
              </a:rPr>
              <a:t>saham</a:t>
            </a:r>
            <a:r>
              <a:rPr kumimoji="0" lang="en-US" sz="13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 yang </a:t>
            </a:r>
            <a:r>
              <a:rPr kumimoji="0" lang="en-US" sz="1300" b="0" i="0" u="none" strike="noStrike" kern="1200" cap="none" spc="0" normalizeH="0" baseline="0" noProof="0" err="1">
                <a:ln>
                  <a:noFill/>
                </a:ln>
                <a:solidFill>
                  <a:prstClr val="black"/>
                </a:solidFill>
                <a:effectLst/>
                <a:uLnTx/>
                <a:uFillTx/>
                <a:latin typeface="Arial Nova Cond" panose="020B0506020202020204" pitchFamily="34" charset="0"/>
                <a:ea typeface="+mn-ea"/>
                <a:cs typeface="+mn-cs"/>
              </a:rPr>
              <a:t>mengungkapkan</a:t>
            </a:r>
            <a:r>
              <a:rPr kumimoji="0" lang="en-US" sz="13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 nama </a:t>
            </a:r>
            <a:r>
              <a:rPr kumimoji="0" lang="en-US" sz="1300" b="0" i="0" u="none" strike="noStrike" kern="1200" cap="none" spc="0" normalizeH="0" baseline="0" noProof="0" err="1">
                <a:ln>
                  <a:noFill/>
                </a:ln>
                <a:solidFill>
                  <a:prstClr val="black"/>
                </a:solidFill>
                <a:effectLst/>
                <a:uLnTx/>
                <a:uFillTx/>
                <a:latin typeface="Arial Nova Cond" panose="020B0506020202020204" pitchFamily="34" charset="0"/>
                <a:ea typeface="+mn-ea"/>
                <a:cs typeface="+mn-cs"/>
              </a:rPr>
              <a:t>pemegang</a:t>
            </a:r>
            <a:r>
              <a:rPr kumimoji="0" lang="en-US" sz="13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 </a:t>
            </a:r>
            <a:r>
              <a:rPr kumimoji="0" lang="en-US" sz="1300" b="0" i="0" u="none" strike="noStrike" kern="1200" cap="none" spc="0" normalizeH="0" baseline="0" noProof="0" err="1">
                <a:ln>
                  <a:noFill/>
                </a:ln>
                <a:solidFill>
                  <a:prstClr val="black"/>
                </a:solidFill>
                <a:effectLst/>
                <a:uLnTx/>
                <a:uFillTx/>
                <a:latin typeface="Arial Nova Cond" panose="020B0506020202020204" pitchFamily="34" charset="0"/>
                <a:ea typeface="+mn-ea"/>
                <a:cs typeface="+mn-cs"/>
              </a:rPr>
              <a:t>saham</a:t>
            </a:r>
            <a:r>
              <a:rPr kumimoji="0" lang="en-US" sz="13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 dengan </a:t>
            </a:r>
            <a:r>
              <a:rPr kumimoji="0" lang="en-US" sz="1300" b="0" i="0" u="none" strike="noStrike" kern="1200" cap="none" spc="0" normalizeH="0" baseline="0" noProof="0" err="1">
                <a:ln>
                  <a:noFill/>
                </a:ln>
                <a:solidFill>
                  <a:prstClr val="black"/>
                </a:solidFill>
                <a:effectLst/>
                <a:uLnTx/>
                <a:uFillTx/>
                <a:latin typeface="Arial Nova Cond" panose="020B0506020202020204" pitchFamily="34" charset="0"/>
                <a:ea typeface="+mn-ea"/>
                <a:cs typeface="+mn-cs"/>
              </a:rPr>
              <a:t>kepemilikan</a:t>
            </a:r>
            <a:r>
              <a:rPr kumimoji="0" lang="en-US" sz="13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 &gt;1%, yang </a:t>
            </a:r>
            <a:r>
              <a:rPr kumimoji="0" lang="en-US" sz="1300" b="0" i="0" u="none" strike="noStrike" kern="1200" cap="none" spc="0" normalizeH="0" baseline="0" noProof="0" err="1">
                <a:ln>
                  <a:noFill/>
                </a:ln>
                <a:solidFill>
                  <a:prstClr val="black"/>
                </a:solidFill>
                <a:effectLst/>
                <a:uLnTx/>
                <a:uFillTx/>
                <a:latin typeface="Arial Nova Cond" panose="020B0506020202020204" pitchFamily="34" charset="0"/>
                <a:ea typeface="+mn-ea"/>
                <a:cs typeface="+mn-cs"/>
              </a:rPr>
              <a:t>dirilis</a:t>
            </a:r>
            <a:r>
              <a:rPr kumimoji="0" lang="en-US" sz="13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 </a:t>
            </a:r>
            <a:r>
              <a:rPr kumimoji="0" lang="en-US" sz="1300" b="0" i="0" u="none" strike="noStrike" kern="1200" cap="none" spc="0" normalizeH="0" baseline="0" noProof="0" err="1">
                <a:ln>
                  <a:noFill/>
                </a:ln>
                <a:solidFill>
                  <a:prstClr val="black"/>
                </a:solidFill>
                <a:effectLst/>
                <a:uLnTx/>
                <a:uFillTx/>
                <a:latin typeface="Arial Nova Cond" panose="020B0506020202020204" pitchFamily="34" charset="0"/>
                <a:ea typeface="+mn-ea"/>
                <a:cs typeface="+mn-cs"/>
              </a:rPr>
              <a:t>secara</a:t>
            </a:r>
            <a:r>
              <a:rPr kumimoji="0" lang="en-US" sz="13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 bulanan dan bisa </a:t>
            </a:r>
            <a:r>
              <a:rPr kumimoji="0" lang="en-US" sz="1300" b="0" i="0" u="none" strike="noStrike" kern="1200" cap="none" spc="0" normalizeH="0" baseline="0" noProof="0" err="1">
                <a:ln>
                  <a:noFill/>
                </a:ln>
                <a:solidFill>
                  <a:prstClr val="black"/>
                </a:solidFill>
                <a:effectLst/>
                <a:uLnTx/>
                <a:uFillTx/>
                <a:latin typeface="Arial Nova Cond" panose="020B0506020202020204" pitchFamily="34" charset="0"/>
                <a:ea typeface="+mn-ea"/>
                <a:cs typeface="+mn-cs"/>
              </a:rPr>
              <a:t>diakses</a:t>
            </a:r>
            <a:r>
              <a:rPr kumimoji="0" lang="en-US" sz="13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 di situs web BEI.</a:t>
            </a:r>
          </a:p>
        </p:txBody>
      </p:sp>
      <p:sp>
        <p:nvSpPr>
          <p:cNvPr id="2" name="Title 1">
            <a:extLst>
              <a:ext uri="{FF2B5EF4-FFF2-40B4-BE49-F238E27FC236}">
                <a16:creationId xmlns:a16="http://schemas.microsoft.com/office/drawing/2014/main" id="{BC44A86C-7699-83A3-E73C-91AE99953D5A}"/>
              </a:ext>
            </a:extLst>
          </p:cNvPr>
          <p:cNvSpPr>
            <a:spLocks noGrp="1"/>
          </p:cNvSpPr>
          <p:nvPr>
            <p:ph type="title"/>
          </p:nvPr>
        </p:nvSpPr>
        <p:spPr>
          <a:xfrm>
            <a:off x="1352245" y="52539"/>
            <a:ext cx="10301274" cy="384721"/>
          </a:xfrm>
          <a:noFill/>
        </p:spPr>
        <p:txBody>
          <a:bodyPr vert="horz" wrap="square" lIns="91440" tIns="45720" rIns="91440" bIns="45720" rtlCol="0" anchor="ctr">
            <a:spAutoFit/>
          </a:bodyPr>
          <a:lstStyle/>
          <a:p>
            <a:pPr>
              <a:lnSpc>
                <a:spcPct val="100000"/>
              </a:lnSpc>
              <a:spcBef>
                <a:spcPts val="0"/>
              </a:spcBef>
            </a:pPr>
            <a:r>
              <a:rPr lang="es-ES" sz="1900" b="1" dirty="0">
                <a:latin typeface="Arial Nova Cond"/>
                <a:ea typeface="+mn-ea"/>
                <a:cs typeface="+mn-cs"/>
              </a:rPr>
              <a:t>MENJAGA KEPERCAYAAN INVESTOR SEBAGAI INTI REFORMASI</a:t>
            </a:r>
            <a:endParaRPr lang="en-US" sz="1900" b="1" i="1" dirty="0">
              <a:latin typeface="Arial Nova Cond" panose="020B0506020202020204" pitchFamily="34" charset="0"/>
              <a:ea typeface="+mn-ea"/>
              <a:cs typeface="+mn-cs"/>
            </a:endParaRPr>
          </a:p>
        </p:txBody>
      </p:sp>
      <p:sp>
        <p:nvSpPr>
          <p:cNvPr id="18" name="TextBox 17">
            <a:extLst>
              <a:ext uri="{FF2B5EF4-FFF2-40B4-BE49-F238E27FC236}">
                <a16:creationId xmlns:a16="http://schemas.microsoft.com/office/drawing/2014/main" id="{9CFE7298-E373-D41C-A5AB-00F87F4DA7C5}"/>
              </a:ext>
            </a:extLst>
          </p:cNvPr>
          <p:cNvSpPr txBox="1"/>
          <p:nvPr/>
        </p:nvSpPr>
        <p:spPr>
          <a:xfrm>
            <a:off x="260627" y="646631"/>
            <a:ext cx="1730194" cy="369332"/>
          </a:xfrm>
          <a:prstGeom prst="rect">
            <a:avLst/>
          </a:prstGeom>
          <a:noFill/>
        </p:spPr>
        <p:txBody>
          <a:bodyPr wrap="square" rtlCol="0">
            <a:spAutoFit/>
          </a:bodyPr>
          <a:lstStyle/>
          <a:p>
            <a:r>
              <a:rPr lang="en-US" b="1"/>
              <a:t>OJK dan SRO  </a:t>
            </a:r>
            <a:r>
              <a:rPr lang="en-US" b="1">
                <a:solidFill>
                  <a:srgbClr val="FF0000"/>
                </a:solidFill>
              </a:rPr>
              <a:t>|</a:t>
            </a:r>
            <a:endParaRPr lang="en-ID">
              <a:solidFill>
                <a:srgbClr val="FF0000"/>
              </a:solidFill>
            </a:endParaRPr>
          </a:p>
        </p:txBody>
      </p:sp>
      <p:sp>
        <p:nvSpPr>
          <p:cNvPr id="75" name="Rectangle: Rounded Corners 74">
            <a:extLst>
              <a:ext uri="{FF2B5EF4-FFF2-40B4-BE49-F238E27FC236}">
                <a16:creationId xmlns:a16="http://schemas.microsoft.com/office/drawing/2014/main" id="{AD7700B7-6ABC-8966-216D-73B13B5D261E}"/>
              </a:ext>
            </a:extLst>
          </p:cNvPr>
          <p:cNvSpPr/>
          <p:nvPr/>
        </p:nvSpPr>
        <p:spPr>
          <a:xfrm>
            <a:off x="21934204" y="1634927"/>
            <a:ext cx="1975936" cy="561380"/>
          </a:xfrm>
          <a:prstGeom prst="roundRect">
            <a:avLst>
              <a:gd name="adj" fmla="val 50000"/>
            </a:avLst>
          </a:prstGeom>
          <a:solidFill>
            <a:srgbClr val="F3F5ED"/>
          </a:solidFill>
          <a:ln>
            <a:solidFill>
              <a:srgbClr val="F3F5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568488"/>
                </a:solidFill>
              </a:rPr>
              <a:t>Output</a:t>
            </a:r>
            <a:endParaRPr lang="en-ID" b="1">
              <a:solidFill>
                <a:srgbClr val="568488"/>
              </a:solidFill>
            </a:endParaRPr>
          </a:p>
        </p:txBody>
      </p:sp>
      <p:sp>
        <p:nvSpPr>
          <p:cNvPr id="76" name="Rectangle: Rounded Corners 75">
            <a:extLst>
              <a:ext uri="{FF2B5EF4-FFF2-40B4-BE49-F238E27FC236}">
                <a16:creationId xmlns:a16="http://schemas.microsoft.com/office/drawing/2014/main" id="{354E07DD-C083-558A-3FB1-E56DB18929CA}"/>
              </a:ext>
            </a:extLst>
          </p:cNvPr>
          <p:cNvSpPr/>
          <p:nvPr/>
        </p:nvSpPr>
        <p:spPr>
          <a:xfrm>
            <a:off x="22251870" y="2556276"/>
            <a:ext cx="1693812" cy="561380"/>
          </a:xfrm>
          <a:prstGeom prst="roundRect">
            <a:avLst>
              <a:gd name="adj" fmla="val 50000"/>
            </a:avLst>
          </a:prstGeom>
          <a:solidFill>
            <a:srgbClr val="F3F5ED"/>
          </a:solidFill>
          <a:ln>
            <a:solidFill>
              <a:srgbClr val="F3F5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a:solidFill>
                  <a:srgbClr val="568488"/>
                </a:solidFill>
              </a:rPr>
              <a:t>Investor </a:t>
            </a:r>
            <a:r>
              <a:rPr lang="en-US" sz="1400" i="1">
                <a:solidFill>
                  <a:srgbClr val="568488"/>
                </a:solidFill>
              </a:rPr>
              <a:t>stay</a:t>
            </a:r>
            <a:endParaRPr lang="en-ID" sz="1400" i="1">
              <a:solidFill>
                <a:srgbClr val="568488"/>
              </a:solidFill>
            </a:endParaRPr>
          </a:p>
        </p:txBody>
      </p:sp>
      <p:sp>
        <p:nvSpPr>
          <p:cNvPr id="77" name="Rectangle: Rounded Corners 76">
            <a:extLst>
              <a:ext uri="{FF2B5EF4-FFF2-40B4-BE49-F238E27FC236}">
                <a16:creationId xmlns:a16="http://schemas.microsoft.com/office/drawing/2014/main" id="{E045841B-114D-380B-0FC0-D643D2626A7D}"/>
              </a:ext>
            </a:extLst>
          </p:cNvPr>
          <p:cNvSpPr/>
          <p:nvPr/>
        </p:nvSpPr>
        <p:spPr>
          <a:xfrm>
            <a:off x="22251870" y="3355584"/>
            <a:ext cx="1693812" cy="561380"/>
          </a:xfrm>
          <a:prstGeom prst="roundRect">
            <a:avLst>
              <a:gd name="adj" fmla="val 50000"/>
            </a:avLst>
          </a:prstGeom>
          <a:solidFill>
            <a:srgbClr val="F3F5ED"/>
          </a:solidFill>
          <a:ln>
            <a:solidFill>
              <a:srgbClr val="F3F5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i="1">
                <a:solidFill>
                  <a:srgbClr val="568488"/>
                </a:solidFill>
              </a:rPr>
              <a:t>Capital inflow</a:t>
            </a:r>
            <a:endParaRPr lang="en-ID" sz="1400" i="1">
              <a:solidFill>
                <a:srgbClr val="568488"/>
              </a:solidFill>
            </a:endParaRPr>
          </a:p>
        </p:txBody>
      </p:sp>
      <p:sp>
        <p:nvSpPr>
          <p:cNvPr id="78" name="Rectangle: Rounded Corners 77">
            <a:extLst>
              <a:ext uri="{FF2B5EF4-FFF2-40B4-BE49-F238E27FC236}">
                <a16:creationId xmlns:a16="http://schemas.microsoft.com/office/drawing/2014/main" id="{D972A769-8AC0-52F2-4623-6B0A3AD82335}"/>
              </a:ext>
            </a:extLst>
          </p:cNvPr>
          <p:cNvSpPr/>
          <p:nvPr/>
        </p:nvSpPr>
        <p:spPr>
          <a:xfrm>
            <a:off x="22335936" y="4200253"/>
            <a:ext cx="1693812" cy="561380"/>
          </a:xfrm>
          <a:prstGeom prst="roundRect">
            <a:avLst>
              <a:gd name="adj" fmla="val 50000"/>
            </a:avLst>
          </a:prstGeom>
          <a:solidFill>
            <a:srgbClr val="F3F5ED"/>
          </a:solidFill>
          <a:ln>
            <a:solidFill>
              <a:srgbClr val="F3F5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a:solidFill>
                  <a:srgbClr val="568488"/>
                </a:solidFill>
              </a:rPr>
              <a:t>Pasar modal </a:t>
            </a:r>
            <a:r>
              <a:rPr lang="en-US" sz="1400" err="1">
                <a:solidFill>
                  <a:srgbClr val="568488"/>
                </a:solidFill>
              </a:rPr>
              <a:t>berperan</a:t>
            </a:r>
            <a:r>
              <a:rPr lang="en-US" sz="1400">
                <a:solidFill>
                  <a:srgbClr val="568488"/>
                </a:solidFill>
              </a:rPr>
              <a:t> optimal</a:t>
            </a:r>
            <a:endParaRPr lang="en-ID" sz="1400">
              <a:solidFill>
                <a:srgbClr val="568488"/>
              </a:solidFill>
            </a:endParaRPr>
          </a:p>
        </p:txBody>
      </p:sp>
      <p:sp>
        <p:nvSpPr>
          <p:cNvPr id="79" name="Rectangle: Rounded Corners 78">
            <a:extLst>
              <a:ext uri="{FF2B5EF4-FFF2-40B4-BE49-F238E27FC236}">
                <a16:creationId xmlns:a16="http://schemas.microsoft.com/office/drawing/2014/main" id="{6BB88725-BE26-504D-2DC2-6F6254272E2F}"/>
              </a:ext>
            </a:extLst>
          </p:cNvPr>
          <p:cNvSpPr/>
          <p:nvPr/>
        </p:nvSpPr>
        <p:spPr>
          <a:xfrm>
            <a:off x="22378785" y="4999561"/>
            <a:ext cx="1693812" cy="776964"/>
          </a:xfrm>
          <a:prstGeom prst="roundRect">
            <a:avLst>
              <a:gd name="adj" fmla="val 50000"/>
            </a:avLst>
          </a:prstGeom>
          <a:solidFill>
            <a:srgbClr val="F3F5ED"/>
          </a:solidFill>
          <a:ln>
            <a:solidFill>
              <a:srgbClr val="F3F5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a:solidFill>
                  <a:srgbClr val="568488"/>
                </a:solidFill>
              </a:rPr>
              <a:t>Mendorong pertumbuhan</a:t>
            </a:r>
            <a:endParaRPr lang="en-ID" sz="1400">
              <a:solidFill>
                <a:srgbClr val="568488"/>
              </a:solidFill>
            </a:endParaRPr>
          </a:p>
        </p:txBody>
      </p:sp>
      <p:sp>
        <p:nvSpPr>
          <p:cNvPr id="92" name="Rectangle: Rounded Corners 91">
            <a:extLst>
              <a:ext uri="{FF2B5EF4-FFF2-40B4-BE49-F238E27FC236}">
                <a16:creationId xmlns:a16="http://schemas.microsoft.com/office/drawing/2014/main" id="{4F46FB9B-47A9-3F4B-11BF-C94622A320F5}"/>
              </a:ext>
            </a:extLst>
          </p:cNvPr>
          <p:cNvSpPr/>
          <p:nvPr/>
        </p:nvSpPr>
        <p:spPr>
          <a:xfrm>
            <a:off x="333023" y="1103677"/>
            <a:ext cx="2854242" cy="927131"/>
          </a:xfrm>
          <a:prstGeom prst="roundRect">
            <a:avLst/>
          </a:prstGeom>
          <a:solidFill>
            <a:sysClr val="window" lastClr="FFFFFF"/>
          </a:solidFill>
          <a:ln w="2006" cap="flat">
            <a:noFill/>
            <a:prstDash val="solid"/>
            <a:miter/>
          </a:ln>
          <a:effectLst>
            <a:outerShdw blurRad="127000" sx="102000" sy="102000" algn="ctr" rotWithShape="0">
              <a:prstClr val="black">
                <a:alpha val="15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Arial Nova Cond" panose="020B0506020202020204" pitchFamily="34" charset="0"/>
            </a:endParaRPr>
          </a:p>
        </p:txBody>
      </p:sp>
      <p:sp>
        <p:nvSpPr>
          <p:cNvPr id="93" name="Freeform: Shape 92">
            <a:extLst>
              <a:ext uri="{FF2B5EF4-FFF2-40B4-BE49-F238E27FC236}">
                <a16:creationId xmlns:a16="http://schemas.microsoft.com/office/drawing/2014/main" id="{5F3AB905-FEAD-C6B1-89E4-C8DE5EEE32A1}"/>
              </a:ext>
            </a:extLst>
          </p:cNvPr>
          <p:cNvSpPr/>
          <p:nvPr/>
        </p:nvSpPr>
        <p:spPr>
          <a:xfrm>
            <a:off x="387628" y="1139134"/>
            <a:ext cx="824637" cy="376766"/>
          </a:xfrm>
          <a:custGeom>
            <a:avLst/>
            <a:gdLst>
              <a:gd name="connsiteX0" fmla="*/ 1344411 w 1344611"/>
              <a:gd name="connsiteY0" fmla="*/ 144298 h 542491"/>
              <a:gd name="connsiteX1" fmla="*/ 1344411 w 1344611"/>
              <a:gd name="connsiteY1" fmla="*/ 186071 h 542491"/>
              <a:gd name="connsiteX2" fmla="*/ 675476 w 1344611"/>
              <a:gd name="connsiteY2" fmla="*/ 542168 h 542491"/>
              <a:gd name="connsiteX3" fmla="*/ -201 w 1344611"/>
              <a:gd name="connsiteY3" fmla="*/ 175879 h 542491"/>
              <a:gd name="connsiteX4" fmla="*/ -201 w 1344611"/>
              <a:gd name="connsiteY4" fmla="*/ 144298 h 542491"/>
              <a:gd name="connsiteX5" fmla="*/ 144441 w 1344611"/>
              <a:gd name="connsiteY5" fmla="*/ -324 h 542491"/>
              <a:gd name="connsiteX6" fmla="*/ 1199809 w 1344611"/>
              <a:gd name="connsiteY6" fmla="*/ -324 h 542491"/>
              <a:gd name="connsiteX7" fmla="*/ 1344411 w 1344611"/>
              <a:gd name="connsiteY7" fmla="*/ 144298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611" h="542491">
                <a:moveTo>
                  <a:pt x="1344411" y="144298"/>
                </a:moveTo>
                <a:lnTo>
                  <a:pt x="1344411" y="186071"/>
                </a:lnTo>
                <a:cubicBezTo>
                  <a:pt x="1199609" y="400876"/>
                  <a:pt x="954045" y="542168"/>
                  <a:pt x="675476" y="542168"/>
                </a:cubicBezTo>
                <a:cubicBezTo>
                  <a:pt x="392573" y="542168"/>
                  <a:pt x="143658" y="396402"/>
                  <a:pt x="-201" y="175879"/>
                </a:cubicBezTo>
                <a:lnTo>
                  <a:pt x="-201" y="144298"/>
                </a:lnTo>
                <a:cubicBezTo>
                  <a:pt x="-112" y="64463"/>
                  <a:pt x="64606" y="-244"/>
                  <a:pt x="144441" y="-324"/>
                </a:cubicBezTo>
                <a:lnTo>
                  <a:pt x="1199809" y="-324"/>
                </a:lnTo>
                <a:cubicBezTo>
                  <a:pt x="1279624" y="-204"/>
                  <a:pt x="1344311" y="64483"/>
                  <a:pt x="1344411" y="144298"/>
                </a:cubicBezTo>
                <a:close/>
              </a:path>
            </a:pathLst>
          </a:custGeom>
          <a:solidFill>
            <a:srgbClr val="568488"/>
          </a:solidFill>
          <a:ln w="2006"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01</a:t>
            </a:r>
            <a:endParaRPr kumimoji="0" lang="en-IN"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82" name="TextBox 81">
            <a:extLst>
              <a:ext uri="{FF2B5EF4-FFF2-40B4-BE49-F238E27FC236}">
                <a16:creationId xmlns:a16="http://schemas.microsoft.com/office/drawing/2014/main" id="{BB41BA19-CCF6-4F26-304C-40E226E8D061}"/>
              </a:ext>
            </a:extLst>
          </p:cNvPr>
          <p:cNvSpPr txBox="1"/>
          <p:nvPr/>
        </p:nvSpPr>
        <p:spPr>
          <a:xfrm>
            <a:off x="1145253" y="1157729"/>
            <a:ext cx="2108150" cy="692497"/>
          </a:xfrm>
          <a:prstGeom prst="rect">
            <a:avLst/>
          </a:prstGeom>
          <a:noFill/>
        </p:spPr>
        <p:txBody>
          <a:bodyPr wrap="square">
            <a:spAutoFit/>
          </a:bodyPr>
          <a:lstStyle/>
          <a:p>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Pengungkapan</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nama </a:t>
            </a:r>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pemegang</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a:t>
            </a:r>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saham</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dengan </a:t>
            </a:r>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kepemilikan</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&gt; 1%</a:t>
            </a:r>
          </a:p>
        </p:txBody>
      </p:sp>
      <p:sp>
        <p:nvSpPr>
          <p:cNvPr id="94" name="Rectangle: Rounded Corners 93">
            <a:extLst>
              <a:ext uri="{FF2B5EF4-FFF2-40B4-BE49-F238E27FC236}">
                <a16:creationId xmlns:a16="http://schemas.microsoft.com/office/drawing/2014/main" id="{05270538-963A-7393-5944-C8FA1CB21B7A}"/>
              </a:ext>
            </a:extLst>
          </p:cNvPr>
          <p:cNvSpPr/>
          <p:nvPr/>
        </p:nvSpPr>
        <p:spPr>
          <a:xfrm>
            <a:off x="307612" y="2137676"/>
            <a:ext cx="2854242" cy="860410"/>
          </a:xfrm>
          <a:prstGeom prst="roundRect">
            <a:avLst/>
          </a:prstGeom>
          <a:solidFill>
            <a:sysClr val="window" lastClr="FFFFFF"/>
          </a:solidFill>
          <a:ln w="2006" cap="flat">
            <a:noFill/>
            <a:prstDash val="solid"/>
            <a:miter/>
          </a:ln>
          <a:effectLst>
            <a:outerShdw blurRad="127000" sx="102000" sy="102000" algn="ctr" rotWithShape="0">
              <a:prstClr val="black">
                <a:alpha val="15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Arial Nova Cond" panose="020B0506020202020204" pitchFamily="34" charset="0"/>
            </a:endParaRPr>
          </a:p>
        </p:txBody>
      </p:sp>
      <p:sp>
        <p:nvSpPr>
          <p:cNvPr id="95" name="TextBox 94">
            <a:extLst>
              <a:ext uri="{FF2B5EF4-FFF2-40B4-BE49-F238E27FC236}">
                <a16:creationId xmlns:a16="http://schemas.microsoft.com/office/drawing/2014/main" id="{58E1FA67-913D-80B5-65A8-8B0B6FAD1F1E}"/>
              </a:ext>
            </a:extLst>
          </p:cNvPr>
          <p:cNvSpPr txBox="1"/>
          <p:nvPr/>
        </p:nvSpPr>
        <p:spPr>
          <a:xfrm>
            <a:off x="914557" y="2106285"/>
            <a:ext cx="2319591" cy="492443"/>
          </a:xfrm>
          <a:prstGeom prst="rect">
            <a:avLst/>
          </a:prstGeom>
          <a:noFill/>
        </p:spPr>
        <p:txBody>
          <a:bodyPr wrap="square">
            <a:spAutoFit/>
          </a:bodyPr>
          <a:lstStyle/>
          <a:p>
            <a:pPr marL="179388" lvl="0">
              <a:defRPr/>
            </a:pPr>
            <a:r>
              <a:rPr lang="fi-FI" sz="1300">
                <a:solidFill>
                  <a:srgbClr val="568488"/>
                </a:solidFill>
                <a:latin typeface="Arial Nova Cond" panose="020B0506020202020204" pitchFamily="34" charset="0"/>
              </a:rPr>
              <a:t>Peningkatan batas minimum </a:t>
            </a:r>
            <a:r>
              <a:rPr lang="fi-FI" sz="1300" i="1">
                <a:solidFill>
                  <a:srgbClr val="568488"/>
                </a:solidFill>
                <a:latin typeface="Arial Nova Cond" panose="020B0506020202020204" pitchFamily="34" charset="0"/>
              </a:rPr>
              <a:t>free-float </a:t>
            </a:r>
            <a:r>
              <a:rPr lang="fi-FI" sz="1300">
                <a:solidFill>
                  <a:srgbClr val="568488"/>
                </a:solidFill>
                <a:latin typeface="Arial Nova Cond" panose="020B0506020202020204" pitchFamily="34" charset="0"/>
              </a:rPr>
              <a:t>dari sebelumnya 7.5% menjadi 15%</a:t>
            </a:r>
          </a:p>
        </p:txBody>
      </p:sp>
      <p:sp>
        <p:nvSpPr>
          <p:cNvPr id="102" name="Freeform: Shape 101">
            <a:extLst>
              <a:ext uri="{FF2B5EF4-FFF2-40B4-BE49-F238E27FC236}">
                <a16:creationId xmlns:a16="http://schemas.microsoft.com/office/drawing/2014/main" id="{C0637C04-7E33-653B-5311-ED865176E0B1}"/>
              </a:ext>
            </a:extLst>
          </p:cNvPr>
          <p:cNvSpPr/>
          <p:nvPr/>
        </p:nvSpPr>
        <p:spPr>
          <a:xfrm>
            <a:off x="321101" y="2145606"/>
            <a:ext cx="824637" cy="376766"/>
          </a:xfrm>
          <a:custGeom>
            <a:avLst/>
            <a:gdLst>
              <a:gd name="connsiteX0" fmla="*/ 1344411 w 1344611"/>
              <a:gd name="connsiteY0" fmla="*/ 144298 h 542491"/>
              <a:gd name="connsiteX1" fmla="*/ 1344411 w 1344611"/>
              <a:gd name="connsiteY1" fmla="*/ 186071 h 542491"/>
              <a:gd name="connsiteX2" fmla="*/ 675476 w 1344611"/>
              <a:gd name="connsiteY2" fmla="*/ 542168 h 542491"/>
              <a:gd name="connsiteX3" fmla="*/ -201 w 1344611"/>
              <a:gd name="connsiteY3" fmla="*/ 175879 h 542491"/>
              <a:gd name="connsiteX4" fmla="*/ -201 w 1344611"/>
              <a:gd name="connsiteY4" fmla="*/ 144298 h 542491"/>
              <a:gd name="connsiteX5" fmla="*/ 144441 w 1344611"/>
              <a:gd name="connsiteY5" fmla="*/ -324 h 542491"/>
              <a:gd name="connsiteX6" fmla="*/ 1199809 w 1344611"/>
              <a:gd name="connsiteY6" fmla="*/ -324 h 542491"/>
              <a:gd name="connsiteX7" fmla="*/ 1344411 w 1344611"/>
              <a:gd name="connsiteY7" fmla="*/ 144298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611" h="542491">
                <a:moveTo>
                  <a:pt x="1344411" y="144298"/>
                </a:moveTo>
                <a:lnTo>
                  <a:pt x="1344411" y="186071"/>
                </a:lnTo>
                <a:cubicBezTo>
                  <a:pt x="1199609" y="400876"/>
                  <a:pt x="954045" y="542168"/>
                  <a:pt x="675476" y="542168"/>
                </a:cubicBezTo>
                <a:cubicBezTo>
                  <a:pt x="392573" y="542168"/>
                  <a:pt x="143658" y="396402"/>
                  <a:pt x="-201" y="175879"/>
                </a:cubicBezTo>
                <a:lnTo>
                  <a:pt x="-201" y="144298"/>
                </a:lnTo>
                <a:cubicBezTo>
                  <a:pt x="-112" y="64463"/>
                  <a:pt x="64606" y="-244"/>
                  <a:pt x="144441" y="-324"/>
                </a:cubicBezTo>
                <a:lnTo>
                  <a:pt x="1199809" y="-324"/>
                </a:lnTo>
                <a:cubicBezTo>
                  <a:pt x="1279624" y="-204"/>
                  <a:pt x="1344311" y="64483"/>
                  <a:pt x="1344411" y="144298"/>
                </a:cubicBezTo>
                <a:close/>
              </a:path>
            </a:pathLst>
          </a:custGeom>
          <a:solidFill>
            <a:srgbClr val="639A90"/>
          </a:solidFill>
          <a:ln w="2006"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02</a:t>
            </a:r>
            <a:endParaRPr kumimoji="0" lang="en-IN"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104" name="Rectangle: Rounded Corners 103">
            <a:extLst>
              <a:ext uri="{FF2B5EF4-FFF2-40B4-BE49-F238E27FC236}">
                <a16:creationId xmlns:a16="http://schemas.microsoft.com/office/drawing/2014/main" id="{3B0BC676-C5D0-E0D2-75D8-BC408679DBD4}"/>
              </a:ext>
            </a:extLst>
          </p:cNvPr>
          <p:cNvSpPr/>
          <p:nvPr/>
        </p:nvSpPr>
        <p:spPr>
          <a:xfrm>
            <a:off x="326866" y="3867256"/>
            <a:ext cx="2854242" cy="860410"/>
          </a:xfrm>
          <a:prstGeom prst="roundRect">
            <a:avLst/>
          </a:prstGeom>
          <a:solidFill>
            <a:sysClr val="window" lastClr="FFFFFF"/>
          </a:solidFill>
          <a:ln w="2006" cap="flat">
            <a:noFill/>
            <a:prstDash val="solid"/>
            <a:miter/>
          </a:ln>
          <a:effectLst>
            <a:outerShdw blurRad="127000" sx="102000" sy="102000" algn="ctr" rotWithShape="0">
              <a:prstClr val="black">
                <a:alpha val="15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Arial Nova Cond" panose="020B0506020202020204" pitchFamily="34" charset="0"/>
            </a:endParaRPr>
          </a:p>
        </p:txBody>
      </p:sp>
      <p:sp>
        <p:nvSpPr>
          <p:cNvPr id="105" name="TextBox 104">
            <a:extLst>
              <a:ext uri="{FF2B5EF4-FFF2-40B4-BE49-F238E27FC236}">
                <a16:creationId xmlns:a16="http://schemas.microsoft.com/office/drawing/2014/main" id="{517D731E-A729-92CD-EE43-0DD7DCD52092}"/>
              </a:ext>
            </a:extLst>
          </p:cNvPr>
          <p:cNvSpPr txBox="1"/>
          <p:nvPr/>
        </p:nvSpPr>
        <p:spPr>
          <a:xfrm>
            <a:off x="933811" y="3835865"/>
            <a:ext cx="2319591" cy="646331"/>
          </a:xfrm>
          <a:prstGeom prst="rect">
            <a:avLst/>
          </a:prstGeom>
          <a:noFill/>
        </p:spPr>
        <p:txBody>
          <a:bodyPr wrap="square">
            <a:spAutoFit/>
          </a:bodyPr>
          <a:lstStyle/>
          <a:p>
            <a:pPr marL="179388">
              <a:defRPr/>
            </a:pPr>
            <a:r>
              <a:rPr lang="fi-FI" sz="1200">
                <a:solidFill>
                  <a:srgbClr val="568488"/>
                </a:solidFill>
                <a:latin typeface="Arial Nova Cond" panose="020B0506020202020204" pitchFamily="34" charset="0"/>
              </a:rPr>
              <a:t>Pengumuman daftar </a:t>
            </a:r>
            <a:r>
              <a:rPr lang="fi-FI" sz="1200" i="1">
                <a:solidFill>
                  <a:srgbClr val="568488"/>
                </a:solidFill>
                <a:latin typeface="Arial Nova Cond" panose="020B0506020202020204" pitchFamily="34" charset="0"/>
              </a:rPr>
              <a:t>High Shareholding Concentration </a:t>
            </a:r>
            <a:r>
              <a:rPr lang="fi-FI" sz="1200">
                <a:solidFill>
                  <a:srgbClr val="568488"/>
                </a:solidFill>
                <a:latin typeface="Arial Nova Cond" panose="020B0506020202020204" pitchFamily="34" charset="0"/>
              </a:rPr>
              <a:t>(HSC)</a:t>
            </a:r>
          </a:p>
        </p:txBody>
      </p:sp>
      <p:sp>
        <p:nvSpPr>
          <p:cNvPr id="106" name="Freeform: Shape 105">
            <a:extLst>
              <a:ext uri="{FF2B5EF4-FFF2-40B4-BE49-F238E27FC236}">
                <a16:creationId xmlns:a16="http://schemas.microsoft.com/office/drawing/2014/main" id="{2AF0280F-1186-7919-BA9B-C7B600422874}"/>
              </a:ext>
            </a:extLst>
          </p:cNvPr>
          <p:cNvSpPr/>
          <p:nvPr/>
        </p:nvSpPr>
        <p:spPr>
          <a:xfrm>
            <a:off x="340355" y="3875186"/>
            <a:ext cx="824637" cy="376766"/>
          </a:xfrm>
          <a:custGeom>
            <a:avLst/>
            <a:gdLst>
              <a:gd name="connsiteX0" fmla="*/ 1344411 w 1344611"/>
              <a:gd name="connsiteY0" fmla="*/ 144298 h 542491"/>
              <a:gd name="connsiteX1" fmla="*/ 1344411 w 1344611"/>
              <a:gd name="connsiteY1" fmla="*/ 186071 h 542491"/>
              <a:gd name="connsiteX2" fmla="*/ 675476 w 1344611"/>
              <a:gd name="connsiteY2" fmla="*/ 542168 h 542491"/>
              <a:gd name="connsiteX3" fmla="*/ -201 w 1344611"/>
              <a:gd name="connsiteY3" fmla="*/ 175879 h 542491"/>
              <a:gd name="connsiteX4" fmla="*/ -201 w 1344611"/>
              <a:gd name="connsiteY4" fmla="*/ 144298 h 542491"/>
              <a:gd name="connsiteX5" fmla="*/ 144441 w 1344611"/>
              <a:gd name="connsiteY5" fmla="*/ -324 h 542491"/>
              <a:gd name="connsiteX6" fmla="*/ 1199809 w 1344611"/>
              <a:gd name="connsiteY6" fmla="*/ -324 h 542491"/>
              <a:gd name="connsiteX7" fmla="*/ 1344411 w 1344611"/>
              <a:gd name="connsiteY7" fmla="*/ 144298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611" h="542491">
                <a:moveTo>
                  <a:pt x="1344411" y="144298"/>
                </a:moveTo>
                <a:lnTo>
                  <a:pt x="1344411" y="186071"/>
                </a:lnTo>
                <a:cubicBezTo>
                  <a:pt x="1199609" y="400876"/>
                  <a:pt x="954045" y="542168"/>
                  <a:pt x="675476" y="542168"/>
                </a:cubicBezTo>
                <a:cubicBezTo>
                  <a:pt x="392573" y="542168"/>
                  <a:pt x="143658" y="396402"/>
                  <a:pt x="-201" y="175879"/>
                </a:cubicBezTo>
                <a:lnTo>
                  <a:pt x="-201" y="144298"/>
                </a:lnTo>
                <a:cubicBezTo>
                  <a:pt x="-112" y="64463"/>
                  <a:pt x="64606" y="-244"/>
                  <a:pt x="144441" y="-324"/>
                </a:cubicBezTo>
                <a:lnTo>
                  <a:pt x="1199809" y="-324"/>
                </a:lnTo>
                <a:cubicBezTo>
                  <a:pt x="1279624" y="-204"/>
                  <a:pt x="1344311" y="64483"/>
                  <a:pt x="1344411" y="144298"/>
                </a:cubicBezTo>
                <a:close/>
              </a:path>
            </a:pathLst>
          </a:custGeom>
          <a:solidFill>
            <a:srgbClr val="639A90"/>
          </a:solidFill>
          <a:ln w="2006"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03</a:t>
            </a:r>
            <a:endParaRPr kumimoji="0" lang="en-IN"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107" name="Rectangle: Rounded Corners 106">
            <a:extLst>
              <a:ext uri="{FF2B5EF4-FFF2-40B4-BE49-F238E27FC236}">
                <a16:creationId xmlns:a16="http://schemas.microsoft.com/office/drawing/2014/main" id="{EE72F791-0C80-4B37-26E1-9A719F541019}"/>
              </a:ext>
            </a:extLst>
          </p:cNvPr>
          <p:cNvSpPr/>
          <p:nvPr/>
        </p:nvSpPr>
        <p:spPr>
          <a:xfrm>
            <a:off x="307612" y="4783614"/>
            <a:ext cx="2854242" cy="860410"/>
          </a:xfrm>
          <a:prstGeom prst="roundRect">
            <a:avLst/>
          </a:prstGeom>
          <a:solidFill>
            <a:sysClr val="window" lastClr="FFFFFF"/>
          </a:solidFill>
          <a:ln w="2006" cap="flat">
            <a:noFill/>
            <a:prstDash val="solid"/>
            <a:miter/>
          </a:ln>
          <a:effectLst>
            <a:outerShdw blurRad="127000" sx="102000" sy="102000" algn="ctr" rotWithShape="0">
              <a:prstClr val="black">
                <a:alpha val="15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Arial Nova Cond" panose="020B0506020202020204" pitchFamily="34" charset="0"/>
            </a:endParaRPr>
          </a:p>
        </p:txBody>
      </p:sp>
      <p:sp>
        <p:nvSpPr>
          <p:cNvPr id="108" name="TextBox 107">
            <a:extLst>
              <a:ext uri="{FF2B5EF4-FFF2-40B4-BE49-F238E27FC236}">
                <a16:creationId xmlns:a16="http://schemas.microsoft.com/office/drawing/2014/main" id="{CD20528C-5B89-AAED-EF78-D374B8AD4088}"/>
              </a:ext>
            </a:extLst>
          </p:cNvPr>
          <p:cNvSpPr txBox="1"/>
          <p:nvPr/>
        </p:nvSpPr>
        <p:spPr>
          <a:xfrm>
            <a:off x="914557" y="4752223"/>
            <a:ext cx="2319591" cy="830997"/>
          </a:xfrm>
          <a:prstGeom prst="rect">
            <a:avLst/>
          </a:prstGeom>
          <a:noFill/>
        </p:spPr>
        <p:txBody>
          <a:bodyPr wrap="square">
            <a:spAutoFit/>
          </a:bodyPr>
          <a:lstStyle/>
          <a:p>
            <a:pPr marL="179388">
              <a:defRPr/>
            </a:pPr>
            <a:r>
              <a:rPr lang="fi-FI" sz="1200">
                <a:solidFill>
                  <a:srgbClr val="568488"/>
                </a:solidFill>
                <a:latin typeface="Arial Nova Cond" panose="020B0506020202020204" pitchFamily="34" charset="0"/>
              </a:rPr>
              <a:t>Pengklasifikasian pemegang saham yang lebih granular, dari sebelumnya 9 klasifikasi menjadi 39 klasifikasi</a:t>
            </a:r>
          </a:p>
        </p:txBody>
      </p:sp>
      <p:sp>
        <p:nvSpPr>
          <p:cNvPr id="109" name="Freeform: Shape 108">
            <a:extLst>
              <a:ext uri="{FF2B5EF4-FFF2-40B4-BE49-F238E27FC236}">
                <a16:creationId xmlns:a16="http://schemas.microsoft.com/office/drawing/2014/main" id="{3E9A0EBF-E64D-EE96-FC2D-4341E5055047}"/>
              </a:ext>
            </a:extLst>
          </p:cNvPr>
          <p:cNvSpPr/>
          <p:nvPr/>
        </p:nvSpPr>
        <p:spPr>
          <a:xfrm>
            <a:off x="321101" y="4791544"/>
            <a:ext cx="824637" cy="376766"/>
          </a:xfrm>
          <a:custGeom>
            <a:avLst/>
            <a:gdLst>
              <a:gd name="connsiteX0" fmla="*/ 1344411 w 1344611"/>
              <a:gd name="connsiteY0" fmla="*/ 144298 h 542491"/>
              <a:gd name="connsiteX1" fmla="*/ 1344411 w 1344611"/>
              <a:gd name="connsiteY1" fmla="*/ 186071 h 542491"/>
              <a:gd name="connsiteX2" fmla="*/ 675476 w 1344611"/>
              <a:gd name="connsiteY2" fmla="*/ 542168 h 542491"/>
              <a:gd name="connsiteX3" fmla="*/ -201 w 1344611"/>
              <a:gd name="connsiteY3" fmla="*/ 175879 h 542491"/>
              <a:gd name="connsiteX4" fmla="*/ -201 w 1344611"/>
              <a:gd name="connsiteY4" fmla="*/ 144298 h 542491"/>
              <a:gd name="connsiteX5" fmla="*/ 144441 w 1344611"/>
              <a:gd name="connsiteY5" fmla="*/ -324 h 542491"/>
              <a:gd name="connsiteX6" fmla="*/ 1199809 w 1344611"/>
              <a:gd name="connsiteY6" fmla="*/ -324 h 542491"/>
              <a:gd name="connsiteX7" fmla="*/ 1344411 w 1344611"/>
              <a:gd name="connsiteY7" fmla="*/ 144298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611" h="542491">
                <a:moveTo>
                  <a:pt x="1344411" y="144298"/>
                </a:moveTo>
                <a:lnTo>
                  <a:pt x="1344411" y="186071"/>
                </a:lnTo>
                <a:cubicBezTo>
                  <a:pt x="1199609" y="400876"/>
                  <a:pt x="954045" y="542168"/>
                  <a:pt x="675476" y="542168"/>
                </a:cubicBezTo>
                <a:cubicBezTo>
                  <a:pt x="392573" y="542168"/>
                  <a:pt x="143658" y="396402"/>
                  <a:pt x="-201" y="175879"/>
                </a:cubicBezTo>
                <a:lnTo>
                  <a:pt x="-201" y="144298"/>
                </a:lnTo>
                <a:cubicBezTo>
                  <a:pt x="-112" y="64463"/>
                  <a:pt x="64606" y="-244"/>
                  <a:pt x="144441" y="-324"/>
                </a:cubicBezTo>
                <a:lnTo>
                  <a:pt x="1199809" y="-324"/>
                </a:lnTo>
                <a:cubicBezTo>
                  <a:pt x="1279624" y="-204"/>
                  <a:pt x="1344311" y="64483"/>
                  <a:pt x="1344411" y="144298"/>
                </a:cubicBezTo>
                <a:close/>
              </a:path>
            </a:pathLst>
          </a:custGeom>
          <a:solidFill>
            <a:srgbClr val="639A90"/>
          </a:solidFill>
          <a:ln w="2006"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0</a:t>
            </a:r>
            <a:r>
              <a:rPr lang="en-US" sz="2800" b="1" kern="0">
                <a:solidFill>
                  <a:prstClr val="white"/>
                </a:solidFill>
                <a:latin typeface="Arial Nova Cond" panose="020B0506020202020204" pitchFamily="34" charset="0"/>
                <a:cs typeface="Segoe UI" panose="020B0502040204020203" pitchFamily="34" charset="0"/>
              </a:rPr>
              <a:t>4</a:t>
            </a:r>
            <a:endParaRPr kumimoji="0" lang="en-IN"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110" name="Rectangle: Rounded Corners 109">
            <a:extLst>
              <a:ext uri="{FF2B5EF4-FFF2-40B4-BE49-F238E27FC236}">
                <a16:creationId xmlns:a16="http://schemas.microsoft.com/office/drawing/2014/main" id="{43C8492F-CB19-2FBD-6ACD-5C854D0016E9}"/>
              </a:ext>
            </a:extLst>
          </p:cNvPr>
          <p:cNvSpPr/>
          <p:nvPr/>
        </p:nvSpPr>
        <p:spPr>
          <a:xfrm>
            <a:off x="296683" y="5706348"/>
            <a:ext cx="2854242" cy="860410"/>
          </a:xfrm>
          <a:prstGeom prst="roundRect">
            <a:avLst/>
          </a:prstGeom>
          <a:solidFill>
            <a:sysClr val="window" lastClr="FFFFFF"/>
          </a:solidFill>
          <a:ln w="2006" cap="flat">
            <a:noFill/>
            <a:prstDash val="solid"/>
            <a:miter/>
          </a:ln>
          <a:effectLst>
            <a:outerShdw blurRad="127000" sx="102000" sy="102000" algn="ctr" rotWithShape="0">
              <a:prstClr val="black">
                <a:alpha val="15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Arial Nova Cond" panose="020B0506020202020204" pitchFamily="34" charset="0"/>
            </a:endParaRPr>
          </a:p>
        </p:txBody>
      </p:sp>
      <p:sp>
        <p:nvSpPr>
          <p:cNvPr id="111" name="TextBox 110">
            <a:extLst>
              <a:ext uri="{FF2B5EF4-FFF2-40B4-BE49-F238E27FC236}">
                <a16:creationId xmlns:a16="http://schemas.microsoft.com/office/drawing/2014/main" id="{9801F2DA-EACD-5E7E-7B73-9EA90AC3F7DD}"/>
              </a:ext>
            </a:extLst>
          </p:cNvPr>
          <p:cNvSpPr txBox="1"/>
          <p:nvPr/>
        </p:nvSpPr>
        <p:spPr>
          <a:xfrm>
            <a:off x="903628" y="5716522"/>
            <a:ext cx="2319591" cy="830997"/>
          </a:xfrm>
          <a:prstGeom prst="rect">
            <a:avLst/>
          </a:prstGeom>
          <a:noFill/>
        </p:spPr>
        <p:txBody>
          <a:bodyPr wrap="square">
            <a:spAutoFit/>
          </a:bodyPr>
          <a:lstStyle/>
          <a:p>
            <a:pPr marL="179388" lvl="0">
              <a:defRPr/>
            </a:pPr>
            <a:r>
              <a:rPr lang="fi-FI" sz="1200">
                <a:solidFill>
                  <a:srgbClr val="568488"/>
                </a:solidFill>
                <a:latin typeface="Arial Nova Cond" panose="020B0506020202020204" pitchFamily="34" charset="0"/>
              </a:rPr>
              <a:t>Pelaporan informasi </a:t>
            </a:r>
            <a:r>
              <a:rPr lang="fi-FI" sz="1200" i="1">
                <a:solidFill>
                  <a:srgbClr val="568488"/>
                </a:solidFill>
                <a:latin typeface="Arial Nova Cond" panose="020B0506020202020204" pitchFamily="34" charset="0"/>
              </a:rPr>
              <a:t>Ultimate</a:t>
            </a:r>
            <a:r>
              <a:rPr lang="fi-FI" sz="1200">
                <a:solidFill>
                  <a:srgbClr val="568488"/>
                </a:solidFill>
                <a:latin typeface="Arial Nova Cond" panose="020B0506020202020204" pitchFamily="34" charset="0"/>
              </a:rPr>
              <a:t> </a:t>
            </a:r>
            <a:r>
              <a:rPr lang="fi-FI" sz="1200" i="1">
                <a:solidFill>
                  <a:srgbClr val="568488"/>
                </a:solidFill>
                <a:latin typeface="Arial Nova Cond" panose="020B0506020202020204" pitchFamily="34" charset="0"/>
              </a:rPr>
              <a:t>Beneficial</a:t>
            </a:r>
            <a:r>
              <a:rPr lang="fi-FI" sz="1200">
                <a:solidFill>
                  <a:srgbClr val="568488"/>
                </a:solidFill>
                <a:latin typeface="Arial Nova Cond" panose="020B0506020202020204" pitchFamily="34" charset="0"/>
              </a:rPr>
              <a:t> </a:t>
            </a:r>
            <a:r>
              <a:rPr lang="fi-FI" sz="1200" i="1">
                <a:solidFill>
                  <a:srgbClr val="568488"/>
                </a:solidFill>
                <a:latin typeface="Arial Nova Cond" panose="020B0506020202020204" pitchFamily="34" charset="0"/>
              </a:rPr>
              <a:t>Owner</a:t>
            </a:r>
            <a:r>
              <a:rPr lang="fi-FI" sz="1200">
                <a:solidFill>
                  <a:srgbClr val="568488"/>
                </a:solidFill>
                <a:latin typeface="Arial Nova Cond" panose="020B0506020202020204" pitchFamily="34" charset="0"/>
              </a:rPr>
              <a:t> (UBO) untuk pemegang saham dengan kepemilikan ≥ 10%</a:t>
            </a:r>
          </a:p>
        </p:txBody>
      </p:sp>
      <p:sp>
        <p:nvSpPr>
          <p:cNvPr id="112" name="Freeform: Shape 111">
            <a:extLst>
              <a:ext uri="{FF2B5EF4-FFF2-40B4-BE49-F238E27FC236}">
                <a16:creationId xmlns:a16="http://schemas.microsoft.com/office/drawing/2014/main" id="{4327AC07-7C56-7CE8-DFA3-7F468CF26A6E}"/>
              </a:ext>
            </a:extLst>
          </p:cNvPr>
          <p:cNvSpPr/>
          <p:nvPr/>
        </p:nvSpPr>
        <p:spPr>
          <a:xfrm>
            <a:off x="310172" y="5714278"/>
            <a:ext cx="824637" cy="376766"/>
          </a:xfrm>
          <a:custGeom>
            <a:avLst/>
            <a:gdLst>
              <a:gd name="connsiteX0" fmla="*/ 1344411 w 1344611"/>
              <a:gd name="connsiteY0" fmla="*/ 144298 h 542491"/>
              <a:gd name="connsiteX1" fmla="*/ 1344411 w 1344611"/>
              <a:gd name="connsiteY1" fmla="*/ 186071 h 542491"/>
              <a:gd name="connsiteX2" fmla="*/ 675476 w 1344611"/>
              <a:gd name="connsiteY2" fmla="*/ 542168 h 542491"/>
              <a:gd name="connsiteX3" fmla="*/ -201 w 1344611"/>
              <a:gd name="connsiteY3" fmla="*/ 175879 h 542491"/>
              <a:gd name="connsiteX4" fmla="*/ -201 w 1344611"/>
              <a:gd name="connsiteY4" fmla="*/ 144298 h 542491"/>
              <a:gd name="connsiteX5" fmla="*/ 144441 w 1344611"/>
              <a:gd name="connsiteY5" fmla="*/ -324 h 542491"/>
              <a:gd name="connsiteX6" fmla="*/ 1199809 w 1344611"/>
              <a:gd name="connsiteY6" fmla="*/ -324 h 542491"/>
              <a:gd name="connsiteX7" fmla="*/ 1344411 w 1344611"/>
              <a:gd name="connsiteY7" fmla="*/ 144298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611" h="542491">
                <a:moveTo>
                  <a:pt x="1344411" y="144298"/>
                </a:moveTo>
                <a:lnTo>
                  <a:pt x="1344411" y="186071"/>
                </a:lnTo>
                <a:cubicBezTo>
                  <a:pt x="1199609" y="400876"/>
                  <a:pt x="954045" y="542168"/>
                  <a:pt x="675476" y="542168"/>
                </a:cubicBezTo>
                <a:cubicBezTo>
                  <a:pt x="392573" y="542168"/>
                  <a:pt x="143658" y="396402"/>
                  <a:pt x="-201" y="175879"/>
                </a:cubicBezTo>
                <a:lnTo>
                  <a:pt x="-201" y="144298"/>
                </a:lnTo>
                <a:cubicBezTo>
                  <a:pt x="-112" y="64463"/>
                  <a:pt x="64606" y="-244"/>
                  <a:pt x="144441" y="-324"/>
                </a:cubicBezTo>
                <a:lnTo>
                  <a:pt x="1199809" y="-324"/>
                </a:lnTo>
                <a:cubicBezTo>
                  <a:pt x="1279624" y="-204"/>
                  <a:pt x="1344311" y="64483"/>
                  <a:pt x="1344411" y="144298"/>
                </a:cubicBezTo>
                <a:close/>
              </a:path>
            </a:pathLst>
          </a:custGeom>
          <a:solidFill>
            <a:srgbClr val="639A90"/>
          </a:solidFill>
          <a:ln w="2006"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0</a:t>
            </a:r>
            <a:r>
              <a:rPr lang="en-US" sz="2800" b="1" kern="0">
                <a:solidFill>
                  <a:prstClr val="white"/>
                </a:solidFill>
                <a:latin typeface="Arial Nova Cond" panose="020B0506020202020204" pitchFamily="34" charset="0"/>
                <a:cs typeface="Segoe UI" panose="020B0502040204020203" pitchFamily="34" charset="0"/>
              </a:rPr>
              <a:t>5</a:t>
            </a:r>
            <a:endParaRPr kumimoji="0" lang="en-IN"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117" name="Rectangle 116">
            <a:extLst>
              <a:ext uri="{FF2B5EF4-FFF2-40B4-BE49-F238E27FC236}">
                <a16:creationId xmlns:a16="http://schemas.microsoft.com/office/drawing/2014/main" id="{FDD5E199-9D5B-607A-6A09-81FD235CAC72}"/>
              </a:ext>
            </a:extLst>
          </p:cNvPr>
          <p:cNvSpPr/>
          <p:nvPr/>
        </p:nvSpPr>
        <p:spPr>
          <a:xfrm>
            <a:off x="3204543" y="3862756"/>
            <a:ext cx="3957805" cy="8842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defRPr/>
            </a:pPr>
            <a:r>
              <a:rPr lang="en-US" sz="1300">
                <a:solidFill>
                  <a:prstClr val="black"/>
                </a:solidFill>
                <a:latin typeface="Arial Nova Cond" panose="020B0506020202020204" pitchFamily="34" charset="0"/>
              </a:rPr>
              <a:t>BEI dan KSEI </a:t>
            </a:r>
            <a:r>
              <a:rPr lang="en-US" sz="1300" err="1">
                <a:solidFill>
                  <a:prstClr val="black"/>
                </a:solidFill>
                <a:latin typeface="Arial Nova Cond" panose="020B0506020202020204" pitchFamily="34" charset="0"/>
              </a:rPr>
              <a:t>telah</a:t>
            </a:r>
            <a:r>
              <a:rPr lang="en-US" sz="1300">
                <a:solidFill>
                  <a:prstClr val="black"/>
                </a:solidFill>
                <a:latin typeface="Arial Nova Cond" panose="020B0506020202020204" pitchFamily="34" charset="0"/>
              </a:rPr>
              <a:t> </a:t>
            </a:r>
            <a:r>
              <a:rPr lang="en-US" sz="1300" err="1">
                <a:solidFill>
                  <a:prstClr val="black"/>
                </a:solidFill>
                <a:latin typeface="Arial Nova Cond" panose="020B0506020202020204" pitchFamily="34" charset="0"/>
              </a:rPr>
              <a:t>menerbitkan</a:t>
            </a:r>
            <a:r>
              <a:rPr lang="en-US" sz="1300">
                <a:solidFill>
                  <a:prstClr val="black"/>
                </a:solidFill>
                <a:latin typeface="Arial Nova Cond" panose="020B0506020202020204" pitchFamily="34" charset="0"/>
              </a:rPr>
              <a:t> </a:t>
            </a:r>
            <a:r>
              <a:rPr lang="en-US" sz="1300" err="1">
                <a:solidFill>
                  <a:prstClr val="black"/>
                </a:solidFill>
                <a:latin typeface="Arial Nova Cond" panose="020B0506020202020204" pitchFamily="34" charset="0"/>
              </a:rPr>
              <a:t>pengumuman</a:t>
            </a:r>
            <a:r>
              <a:rPr lang="en-US" sz="1300">
                <a:solidFill>
                  <a:prstClr val="black"/>
                </a:solidFill>
                <a:latin typeface="Arial Nova Cond" panose="020B0506020202020204" pitchFamily="34" charset="0"/>
              </a:rPr>
              <a:t> </a:t>
            </a:r>
            <a:r>
              <a:rPr lang="en-US" sz="1300" err="1">
                <a:solidFill>
                  <a:prstClr val="black"/>
                </a:solidFill>
                <a:latin typeface="Arial Nova Cond" panose="020B0506020202020204" pitchFamily="34" charset="0"/>
              </a:rPr>
              <a:t>mengenai</a:t>
            </a:r>
            <a:r>
              <a:rPr lang="en-US" sz="1300">
                <a:solidFill>
                  <a:prstClr val="black"/>
                </a:solidFill>
                <a:latin typeface="Arial Nova Cond" panose="020B0506020202020204" pitchFamily="34" charset="0"/>
              </a:rPr>
              <a:t> </a:t>
            </a:r>
            <a:r>
              <a:rPr lang="en-US" sz="1300" err="1">
                <a:solidFill>
                  <a:prstClr val="black"/>
                </a:solidFill>
                <a:latin typeface="Arial Nova Cond" panose="020B0506020202020204" pitchFamily="34" charset="0"/>
              </a:rPr>
              <a:t>saham</a:t>
            </a:r>
            <a:r>
              <a:rPr lang="en-US" sz="1300">
                <a:solidFill>
                  <a:prstClr val="black"/>
                </a:solidFill>
                <a:latin typeface="Arial Nova Cond" panose="020B0506020202020204" pitchFamily="34" charset="0"/>
              </a:rPr>
              <a:t> dengan High Shareholding Concentration (HSC), sebagai </a:t>
            </a:r>
            <a:r>
              <a:rPr lang="en-US" sz="1300" i="1">
                <a:solidFill>
                  <a:prstClr val="black"/>
                </a:solidFill>
                <a:latin typeface="Arial Nova Cond" panose="020B0506020202020204" pitchFamily="34" charset="0"/>
              </a:rPr>
              <a:t>early warning mechanism </a:t>
            </a:r>
            <a:r>
              <a:rPr lang="en-US" sz="1300" err="1">
                <a:solidFill>
                  <a:prstClr val="black"/>
                </a:solidFill>
                <a:latin typeface="Arial Nova Cond" panose="020B0506020202020204" pitchFamily="34" charset="0"/>
              </a:rPr>
              <a:t>bagi</a:t>
            </a:r>
            <a:r>
              <a:rPr lang="en-US" sz="1300">
                <a:solidFill>
                  <a:prstClr val="black"/>
                </a:solidFill>
                <a:latin typeface="Arial Nova Cond" panose="020B0506020202020204" pitchFamily="34" charset="0"/>
              </a:rPr>
              <a:t> investor.</a:t>
            </a:r>
          </a:p>
        </p:txBody>
      </p:sp>
      <p:sp>
        <p:nvSpPr>
          <p:cNvPr id="118" name="Rectangle 117">
            <a:extLst>
              <a:ext uri="{FF2B5EF4-FFF2-40B4-BE49-F238E27FC236}">
                <a16:creationId xmlns:a16="http://schemas.microsoft.com/office/drawing/2014/main" id="{7EEBBC71-997E-3A61-7FBF-EBC3EFCA13E4}"/>
              </a:ext>
            </a:extLst>
          </p:cNvPr>
          <p:cNvSpPr/>
          <p:nvPr/>
        </p:nvSpPr>
        <p:spPr>
          <a:xfrm>
            <a:off x="3215472" y="4805041"/>
            <a:ext cx="3957805" cy="8842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spcBef>
                <a:spcPts val="600"/>
              </a:spcBef>
              <a:defRPr/>
            </a:pPr>
            <a:r>
              <a:rPr lang="en-US" sz="1300">
                <a:solidFill>
                  <a:prstClr val="black"/>
                </a:solidFill>
                <a:latin typeface="Arial Nova Cond" panose="020B0506020202020204" pitchFamily="34" charset="0"/>
              </a:rPr>
              <a:t>KSEI melakukan </a:t>
            </a:r>
            <a:r>
              <a:rPr lang="en-US" sz="1300" err="1">
                <a:solidFill>
                  <a:prstClr val="black"/>
                </a:solidFill>
                <a:latin typeface="Arial Nova Cond" panose="020B0506020202020204" pitchFamily="34" charset="0"/>
              </a:rPr>
              <a:t>perincian</a:t>
            </a:r>
            <a:r>
              <a:rPr lang="en-US" sz="1300">
                <a:solidFill>
                  <a:prstClr val="black"/>
                </a:solidFill>
                <a:latin typeface="Arial Nova Cond" panose="020B0506020202020204" pitchFamily="34" charset="0"/>
              </a:rPr>
              <a:t> </a:t>
            </a:r>
            <a:r>
              <a:rPr lang="en-US" sz="1300" err="1">
                <a:solidFill>
                  <a:prstClr val="black"/>
                </a:solidFill>
                <a:latin typeface="Arial Nova Cond" panose="020B0506020202020204" pitchFamily="34" charset="0"/>
              </a:rPr>
              <a:t>klasifikasi</a:t>
            </a:r>
            <a:r>
              <a:rPr lang="en-US" sz="1300">
                <a:solidFill>
                  <a:prstClr val="black"/>
                </a:solidFill>
                <a:latin typeface="Arial Nova Cond" panose="020B0506020202020204" pitchFamily="34" charset="0"/>
              </a:rPr>
              <a:t> investor yang </a:t>
            </a:r>
            <a:r>
              <a:rPr lang="en-US" sz="1300" err="1">
                <a:solidFill>
                  <a:prstClr val="black"/>
                </a:solidFill>
                <a:latin typeface="Arial Nova Cond" panose="020B0506020202020204" pitchFamily="34" charset="0"/>
              </a:rPr>
              <a:t>didukung</a:t>
            </a:r>
            <a:r>
              <a:rPr lang="en-US" sz="1300">
                <a:solidFill>
                  <a:prstClr val="black"/>
                </a:solidFill>
                <a:latin typeface="Arial Nova Cond" panose="020B0506020202020204" pitchFamily="34" charset="0"/>
              </a:rPr>
              <a:t> oleh </a:t>
            </a:r>
            <a:r>
              <a:rPr lang="en-US" sz="1300" err="1">
                <a:solidFill>
                  <a:prstClr val="black"/>
                </a:solidFill>
                <a:latin typeface="Arial Nova Cond" panose="020B0506020202020204" pitchFamily="34" charset="0"/>
              </a:rPr>
              <a:t>pelaku</a:t>
            </a:r>
            <a:r>
              <a:rPr lang="en-US" sz="1300">
                <a:solidFill>
                  <a:prstClr val="black"/>
                </a:solidFill>
                <a:latin typeface="Arial Nova Cond" panose="020B0506020202020204" pitchFamily="34" charset="0"/>
              </a:rPr>
              <a:t> pasar (</a:t>
            </a:r>
            <a:r>
              <a:rPr lang="en-US" sz="1300" err="1">
                <a:solidFill>
                  <a:prstClr val="black"/>
                </a:solidFill>
                <a:latin typeface="Arial Nova Cond" panose="020B0506020202020204" pitchFamily="34" charset="0"/>
              </a:rPr>
              <a:t>anggota</a:t>
            </a:r>
            <a:r>
              <a:rPr lang="en-US" sz="1300">
                <a:solidFill>
                  <a:prstClr val="black"/>
                </a:solidFill>
                <a:latin typeface="Arial Nova Cond" panose="020B0506020202020204" pitchFamily="34" charset="0"/>
              </a:rPr>
              <a:t> bursa dan bank </a:t>
            </a:r>
            <a:r>
              <a:rPr lang="en-US" sz="1300" err="1">
                <a:solidFill>
                  <a:prstClr val="black"/>
                </a:solidFill>
                <a:latin typeface="Arial Nova Cond" panose="020B0506020202020204" pitchFamily="34" charset="0"/>
              </a:rPr>
              <a:t>kustodian</a:t>
            </a:r>
            <a:r>
              <a:rPr lang="en-US" sz="1300">
                <a:solidFill>
                  <a:prstClr val="black"/>
                </a:solidFill>
                <a:latin typeface="Arial Nova Cond" panose="020B0506020202020204" pitchFamily="34" charset="0"/>
              </a:rPr>
              <a:t>) dan </a:t>
            </a:r>
            <a:r>
              <a:rPr lang="en-US" sz="1300" err="1">
                <a:solidFill>
                  <a:prstClr val="black"/>
                </a:solidFill>
                <a:latin typeface="Arial Nova Cond" panose="020B0506020202020204" pitchFamily="34" charset="0"/>
              </a:rPr>
              <a:t>dipublikasikan</a:t>
            </a:r>
            <a:r>
              <a:rPr lang="en-US" sz="1300">
                <a:solidFill>
                  <a:prstClr val="black"/>
                </a:solidFill>
                <a:latin typeface="Arial Nova Cond" panose="020B0506020202020204" pitchFamily="34" charset="0"/>
              </a:rPr>
              <a:t> </a:t>
            </a:r>
            <a:r>
              <a:rPr lang="en-US" sz="1300" err="1">
                <a:solidFill>
                  <a:prstClr val="black"/>
                </a:solidFill>
                <a:latin typeface="Arial Nova Cond" panose="020B0506020202020204" pitchFamily="34" charset="0"/>
              </a:rPr>
              <a:t>secara</a:t>
            </a:r>
            <a:r>
              <a:rPr lang="en-US" sz="1300">
                <a:solidFill>
                  <a:prstClr val="black"/>
                </a:solidFill>
                <a:latin typeface="Arial Nova Cond" panose="020B0506020202020204" pitchFamily="34" charset="0"/>
              </a:rPr>
              <a:t> bulanan di situs web BEI.</a:t>
            </a:r>
          </a:p>
        </p:txBody>
      </p:sp>
      <p:sp>
        <p:nvSpPr>
          <p:cNvPr id="119" name="Rectangle 118">
            <a:extLst>
              <a:ext uri="{FF2B5EF4-FFF2-40B4-BE49-F238E27FC236}">
                <a16:creationId xmlns:a16="http://schemas.microsoft.com/office/drawing/2014/main" id="{0DC59F76-167B-ED98-A010-404959D4CDF4}"/>
              </a:ext>
            </a:extLst>
          </p:cNvPr>
          <p:cNvSpPr/>
          <p:nvPr/>
        </p:nvSpPr>
        <p:spPr>
          <a:xfrm>
            <a:off x="3222351" y="5714278"/>
            <a:ext cx="3957805" cy="8842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defRPr/>
            </a:pPr>
            <a:r>
              <a:rPr lang="en-US" sz="1300" err="1">
                <a:solidFill>
                  <a:prstClr val="black"/>
                </a:solidFill>
                <a:latin typeface="Arial Nova Cond" panose="020B0506020202020204" pitchFamily="34" charset="0"/>
              </a:rPr>
              <a:t>Pelaporan</a:t>
            </a:r>
            <a:r>
              <a:rPr lang="en-US" sz="1300">
                <a:solidFill>
                  <a:prstClr val="black"/>
                </a:solidFill>
                <a:latin typeface="Arial Nova Cond" panose="020B0506020202020204" pitchFamily="34" charset="0"/>
              </a:rPr>
              <a:t> </a:t>
            </a:r>
            <a:r>
              <a:rPr lang="en-US" sz="1300" err="1">
                <a:solidFill>
                  <a:prstClr val="black"/>
                </a:solidFill>
                <a:latin typeface="Arial Nova Cond" panose="020B0506020202020204" pitchFamily="34" charset="0"/>
              </a:rPr>
              <a:t>informasi</a:t>
            </a:r>
            <a:r>
              <a:rPr lang="en-US" sz="1300">
                <a:solidFill>
                  <a:prstClr val="black"/>
                </a:solidFill>
                <a:latin typeface="Arial Nova Cond" panose="020B0506020202020204" pitchFamily="34" charset="0"/>
              </a:rPr>
              <a:t> UBO (Ultimate Beneficial Owner) </a:t>
            </a:r>
            <a:r>
              <a:rPr lang="en-US" sz="1300" err="1">
                <a:solidFill>
                  <a:prstClr val="black"/>
                </a:solidFill>
                <a:latin typeface="Arial Nova Cond" panose="020B0506020202020204" pitchFamily="34" charset="0"/>
              </a:rPr>
              <a:t>bagi</a:t>
            </a:r>
            <a:r>
              <a:rPr lang="en-US" sz="1300">
                <a:solidFill>
                  <a:prstClr val="black"/>
                </a:solidFill>
                <a:latin typeface="Arial Nova Cond" panose="020B0506020202020204" pitchFamily="34" charset="0"/>
              </a:rPr>
              <a:t> </a:t>
            </a:r>
            <a:r>
              <a:rPr lang="en-US" sz="1300" err="1">
                <a:solidFill>
                  <a:prstClr val="black"/>
                </a:solidFill>
                <a:latin typeface="Arial Nova Cond" panose="020B0506020202020204" pitchFamily="34" charset="0"/>
              </a:rPr>
              <a:t>pemegang</a:t>
            </a:r>
            <a:r>
              <a:rPr lang="en-US" sz="1300">
                <a:solidFill>
                  <a:prstClr val="black"/>
                </a:solidFill>
                <a:latin typeface="Arial Nova Cond" panose="020B0506020202020204" pitchFamily="34" charset="0"/>
              </a:rPr>
              <a:t> </a:t>
            </a:r>
            <a:r>
              <a:rPr lang="en-US" sz="1300" err="1">
                <a:solidFill>
                  <a:prstClr val="black"/>
                </a:solidFill>
                <a:latin typeface="Arial Nova Cond" panose="020B0506020202020204" pitchFamily="34" charset="0"/>
              </a:rPr>
              <a:t>saham</a:t>
            </a:r>
            <a:r>
              <a:rPr lang="en-US" sz="1300">
                <a:solidFill>
                  <a:prstClr val="black"/>
                </a:solidFill>
                <a:latin typeface="Arial Nova Cond" panose="020B0506020202020204" pitchFamily="34" charset="0"/>
              </a:rPr>
              <a:t> dengan </a:t>
            </a:r>
            <a:r>
              <a:rPr lang="en-US" sz="1300" err="1">
                <a:solidFill>
                  <a:prstClr val="black"/>
                </a:solidFill>
                <a:latin typeface="Arial Nova Cond" panose="020B0506020202020204" pitchFamily="34" charset="0"/>
              </a:rPr>
              <a:t>kepemilikan</a:t>
            </a:r>
            <a:r>
              <a:rPr lang="en-US" sz="1300">
                <a:solidFill>
                  <a:prstClr val="black"/>
                </a:solidFill>
                <a:latin typeface="Arial Nova Cond" panose="020B0506020202020204" pitchFamily="34" charset="0"/>
              </a:rPr>
              <a:t> 10% atau lebih di </a:t>
            </a:r>
            <a:r>
              <a:rPr lang="en-US" sz="1300" err="1">
                <a:solidFill>
                  <a:prstClr val="black"/>
                </a:solidFill>
                <a:latin typeface="Arial Nova Cond" panose="020B0506020202020204" pitchFamily="34" charset="0"/>
              </a:rPr>
              <a:t>perusahaan</a:t>
            </a:r>
            <a:r>
              <a:rPr lang="en-US" sz="1300">
                <a:solidFill>
                  <a:prstClr val="black"/>
                </a:solidFill>
                <a:latin typeface="Arial Nova Cond" panose="020B0506020202020204" pitchFamily="34" charset="0"/>
              </a:rPr>
              <a:t> tercatat, </a:t>
            </a:r>
            <a:r>
              <a:rPr lang="en-US" sz="1300" err="1">
                <a:solidFill>
                  <a:prstClr val="black"/>
                </a:solidFill>
                <a:latin typeface="Arial Nova Cond" panose="020B0506020202020204" pitchFamily="34" charset="0"/>
              </a:rPr>
              <a:t>dilaporkan</a:t>
            </a:r>
            <a:r>
              <a:rPr lang="en-US" sz="1300">
                <a:solidFill>
                  <a:prstClr val="black"/>
                </a:solidFill>
                <a:latin typeface="Arial Nova Cond" panose="020B0506020202020204" pitchFamily="34" charset="0"/>
              </a:rPr>
              <a:t> kepada BEI.</a:t>
            </a:r>
          </a:p>
          <a:p>
            <a:pPr lvl="0">
              <a:spcBef>
                <a:spcPts val="600"/>
              </a:spcBef>
              <a:defRPr/>
            </a:pPr>
            <a:endParaRPr lang="en-US" sz="1300">
              <a:solidFill>
                <a:prstClr val="black"/>
              </a:solidFill>
              <a:latin typeface="Arial Nova Cond" panose="020B0506020202020204" pitchFamily="34" charset="0"/>
            </a:endParaRPr>
          </a:p>
        </p:txBody>
      </p:sp>
      <p:sp>
        <p:nvSpPr>
          <p:cNvPr id="120" name="Rectangle 119">
            <a:extLst>
              <a:ext uri="{FF2B5EF4-FFF2-40B4-BE49-F238E27FC236}">
                <a16:creationId xmlns:a16="http://schemas.microsoft.com/office/drawing/2014/main" id="{DC0562B3-7AF0-2CE8-4237-D55F0CB719F3}"/>
              </a:ext>
            </a:extLst>
          </p:cNvPr>
          <p:cNvSpPr/>
          <p:nvPr/>
        </p:nvSpPr>
        <p:spPr>
          <a:xfrm>
            <a:off x="3122689" y="2165170"/>
            <a:ext cx="4030839" cy="16416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endParaRPr>
          </a:p>
        </p:txBody>
      </p:sp>
      <p:graphicFrame>
        <p:nvGraphicFramePr>
          <p:cNvPr id="121" name="Table 120">
            <a:extLst>
              <a:ext uri="{FF2B5EF4-FFF2-40B4-BE49-F238E27FC236}">
                <a16:creationId xmlns:a16="http://schemas.microsoft.com/office/drawing/2014/main" id="{CDDFE1CF-5D5C-1B21-34D1-E77B1D06B61A}"/>
              </a:ext>
            </a:extLst>
          </p:cNvPr>
          <p:cNvGraphicFramePr>
            <a:graphicFrameLocks noGrp="1"/>
          </p:cNvGraphicFramePr>
          <p:nvPr>
            <p:extLst>
              <p:ext uri="{D42A27DB-BD31-4B8C-83A1-F6EECF244321}">
                <p14:modId xmlns:p14="http://schemas.microsoft.com/office/powerpoint/2010/main" val="2239277842"/>
              </p:ext>
            </p:extLst>
          </p:nvPr>
        </p:nvGraphicFramePr>
        <p:xfrm>
          <a:off x="3164652" y="2189095"/>
          <a:ext cx="4004394" cy="1620983"/>
        </p:xfrm>
        <a:graphic>
          <a:graphicData uri="http://schemas.openxmlformats.org/drawingml/2006/table">
            <a:tbl>
              <a:tblPr>
                <a:tableStyleId>{0E3FDE45-AF77-4B5C-9715-49D594BDF05E}</a:tableStyleId>
              </a:tblPr>
              <a:tblGrid>
                <a:gridCol w="1273205">
                  <a:extLst>
                    <a:ext uri="{9D8B030D-6E8A-4147-A177-3AD203B41FA5}">
                      <a16:colId xmlns:a16="http://schemas.microsoft.com/office/drawing/2014/main" val="3785944351"/>
                    </a:ext>
                  </a:extLst>
                </a:gridCol>
                <a:gridCol w="1171652">
                  <a:extLst>
                    <a:ext uri="{9D8B030D-6E8A-4147-A177-3AD203B41FA5}">
                      <a16:colId xmlns:a16="http://schemas.microsoft.com/office/drawing/2014/main" val="3924850972"/>
                    </a:ext>
                  </a:extLst>
                </a:gridCol>
                <a:gridCol w="1559537">
                  <a:extLst>
                    <a:ext uri="{9D8B030D-6E8A-4147-A177-3AD203B41FA5}">
                      <a16:colId xmlns:a16="http://schemas.microsoft.com/office/drawing/2014/main" val="1581827109"/>
                    </a:ext>
                  </a:extLst>
                </a:gridCol>
              </a:tblGrid>
              <a:tr h="221673">
                <a:tc>
                  <a:txBody>
                    <a:bodyPr/>
                    <a:lstStyle/>
                    <a:p>
                      <a:pPr>
                        <a:buNone/>
                      </a:pPr>
                      <a:endParaRPr lang="en-ID" sz="1000"/>
                    </a:p>
                  </a:txBody>
                  <a:tcPr marT="41564" marB="41564"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a:ln>
                            <a:noFill/>
                          </a:ln>
                          <a:solidFill>
                            <a:prstClr val="black"/>
                          </a:solidFill>
                          <a:effectLst/>
                          <a:uLnTx/>
                          <a:uFillTx/>
                          <a:latin typeface="Aptos" panose="02110004020202020204"/>
                          <a:ea typeface="+mn-ea"/>
                          <a:cs typeface="+mn-cs"/>
                        </a:rPr>
                        <a:t>Kebijakan/Ketentuan</a:t>
                      </a:r>
                    </a:p>
                  </a:txBody>
                  <a:tcPr marT="41564" marB="41564" anchor="ctr">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200" b="0" i="0" u="none" strike="noStrike" kern="1200" cap="none" spc="0" normalizeH="0" baseline="0" noProof="0">
                        <a:ln>
                          <a:noFill/>
                        </a:ln>
                        <a:solidFill>
                          <a:prstClr val="black"/>
                        </a:solidFill>
                        <a:effectLst/>
                        <a:uLnTx/>
                        <a:uFillTx/>
                        <a:latin typeface="Aptos" panose="02110004020202020204"/>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0341410"/>
                  </a:ext>
                </a:extLst>
              </a:tr>
              <a:tr h="360218">
                <a:tc>
                  <a:txBody>
                    <a:bodyPr/>
                    <a:lstStyle/>
                    <a:p>
                      <a:pPr>
                        <a:buNone/>
                      </a:pPr>
                      <a:r>
                        <a:rPr lang="en-ID" sz="1000" b="1"/>
                        <a:t>Kapitalisasi pasar</a:t>
                      </a:r>
                      <a:endParaRPr lang="en-ID" sz="1000"/>
                    </a:p>
                  </a:txBody>
                  <a:tcPr marT="41564" marB="41564" anchor="ctr"/>
                </a:tc>
                <a:tc>
                  <a:txBody>
                    <a:bodyPr/>
                    <a:lstStyle/>
                    <a:p>
                      <a:pPr algn="r">
                        <a:buNone/>
                      </a:pPr>
                      <a:r>
                        <a:rPr lang="en-ID" sz="1000"/>
                        <a:t>≥ Rp5 triliun</a:t>
                      </a:r>
                    </a:p>
                  </a:txBody>
                  <a:tcPr marT="41564" marB="4156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buNone/>
                      </a:pPr>
                      <a:r>
                        <a:rPr lang="en-ID" sz="1000"/>
                        <a:t>&lt; Rp5 triliun</a:t>
                      </a:r>
                    </a:p>
                  </a:txBody>
                  <a:tcPr marT="41564" marB="4156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940105"/>
                  </a:ext>
                </a:extLst>
              </a:tr>
              <a:tr h="360218">
                <a:tc>
                  <a:txBody>
                    <a:bodyPr/>
                    <a:lstStyle/>
                    <a:p>
                      <a:pPr>
                        <a:buNone/>
                      </a:pPr>
                      <a:r>
                        <a:rPr lang="en-US" sz="1000" b="1"/>
                        <a:t>Proporsi free float saat ini</a:t>
                      </a:r>
                      <a:endParaRPr lang="en-US" sz="1000"/>
                    </a:p>
                  </a:txBody>
                  <a:tcPr marT="41564" marB="41564" anchor="ctr"/>
                </a:tc>
                <a:tc>
                  <a:txBody>
                    <a:bodyPr/>
                    <a:lstStyle/>
                    <a:p>
                      <a:pPr algn="r">
                        <a:buNone/>
                      </a:pPr>
                      <a:r>
                        <a:rPr lang="en-ID" sz="1000"/>
                        <a:t>12,5%–15%</a:t>
                      </a:r>
                    </a:p>
                  </a:txBody>
                  <a:tcPr marT="41564" marB="4156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buNone/>
                      </a:pPr>
                      <a:r>
                        <a:rPr lang="en-ID" sz="1000"/>
                        <a:t>&lt; 12,5%</a:t>
                      </a:r>
                    </a:p>
                  </a:txBody>
                  <a:tcPr marT="41564" marB="4156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8960790"/>
                  </a:ext>
                </a:extLst>
              </a:tr>
              <a:tr h="637309">
                <a:tc>
                  <a:txBody>
                    <a:bodyPr/>
                    <a:lstStyle/>
                    <a:p>
                      <a:pPr>
                        <a:buNone/>
                      </a:pPr>
                      <a:r>
                        <a:rPr lang="en-ID" sz="1000" b="1"/>
                        <a:t>Masa transisi berakhir</a:t>
                      </a:r>
                      <a:endParaRPr lang="en-ID" sz="1000"/>
                    </a:p>
                  </a:txBody>
                  <a:tcPr marT="41564" marB="41564" anchor="ctr"/>
                </a:tc>
                <a:tc>
                  <a:txBody>
                    <a:bodyPr/>
                    <a:lstStyle/>
                    <a:p>
                      <a:pPr algn="r">
                        <a:buNone/>
                      </a:pPr>
                      <a:r>
                        <a:rPr lang="en-ID" sz="1000"/>
                        <a:t>Min. 15% by 31-Mar-2027</a:t>
                      </a:r>
                    </a:p>
                  </a:txBody>
                  <a:tcPr marT="41564" marB="4156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buNone/>
                      </a:pPr>
                      <a:r>
                        <a:rPr lang="en-ID" sz="1000"/>
                        <a:t>Min. 12,5% by 31-Mar-2027; Min. 15% by 31-Mar-2028</a:t>
                      </a:r>
                    </a:p>
                  </a:txBody>
                  <a:tcPr marT="41564" marB="4156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30097972"/>
                  </a:ext>
                </a:extLst>
              </a:tr>
            </a:tbl>
          </a:graphicData>
        </a:graphic>
      </p:graphicFrame>
      <p:sp>
        <p:nvSpPr>
          <p:cNvPr id="123" name="TextBox 122">
            <a:extLst>
              <a:ext uri="{FF2B5EF4-FFF2-40B4-BE49-F238E27FC236}">
                <a16:creationId xmlns:a16="http://schemas.microsoft.com/office/drawing/2014/main" id="{0407C553-D4CD-5099-25D5-AF99BAC16F70}"/>
              </a:ext>
            </a:extLst>
          </p:cNvPr>
          <p:cNvSpPr txBox="1"/>
          <p:nvPr/>
        </p:nvSpPr>
        <p:spPr>
          <a:xfrm>
            <a:off x="1753987" y="693974"/>
            <a:ext cx="4464327" cy="292388"/>
          </a:xfrm>
          <a:prstGeom prst="rect">
            <a:avLst/>
          </a:prstGeom>
          <a:noFill/>
        </p:spPr>
        <p:txBody>
          <a:bodyPr wrap="square">
            <a:spAutoFit/>
          </a:bodyPr>
          <a:lstStyle/>
          <a:p>
            <a:r>
              <a:rPr lang="en-US" sz="1300" err="1">
                <a:latin typeface="Arial Nova Cond" panose="020B0506020202020204" pitchFamily="34" charset="0"/>
              </a:rPr>
              <a:t>Perbaikan</a:t>
            </a:r>
            <a:r>
              <a:rPr lang="en-US" sz="1300">
                <a:latin typeface="Arial Nova Cond" panose="020B0506020202020204" pitchFamily="34" charset="0"/>
              </a:rPr>
              <a:t> </a:t>
            </a:r>
            <a:r>
              <a:rPr lang="en-US" sz="1300" err="1">
                <a:latin typeface="Arial Nova Cond" panose="020B0506020202020204" pitchFamily="34" charset="0"/>
              </a:rPr>
              <a:t>Transparansi</a:t>
            </a:r>
            <a:r>
              <a:rPr lang="en-US" sz="1300">
                <a:latin typeface="Arial Nova Cond" panose="020B0506020202020204" pitchFamily="34" charset="0"/>
              </a:rPr>
              <a:t> Pasar, Tingkat Free Float Lebih Tinggi</a:t>
            </a:r>
            <a:endParaRPr lang="en-ID" sz="1300"/>
          </a:p>
        </p:txBody>
      </p:sp>
      <p:sp>
        <p:nvSpPr>
          <p:cNvPr id="124" name="TextBox 123">
            <a:extLst>
              <a:ext uri="{FF2B5EF4-FFF2-40B4-BE49-F238E27FC236}">
                <a16:creationId xmlns:a16="http://schemas.microsoft.com/office/drawing/2014/main" id="{B43F2264-3D18-7AC1-233D-DA9AA09B6043}"/>
              </a:ext>
            </a:extLst>
          </p:cNvPr>
          <p:cNvSpPr txBox="1"/>
          <p:nvPr/>
        </p:nvSpPr>
        <p:spPr>
          <a:xfrm>
            <a:off x="7484304" y="662876"/>
            <a:ext cx="1730194" cy="369332"/>
          </a:xfrm>
          <a:prstGeom prst="rect">
            <a:avLst/>
          </a:prstGeom>
          <a:noFill/>
        </p:spPr>
        <p:txBody>
          <a:bodyPr wrap="square" rtlCol="0">
            <a:spAutoFit/>
          </a:bodyPr>
          <a:lstStyle/>
          <a:p>
            <a:r>
              <a:rPr lang="en-US" b="1" err="1"/>
              <a:t>Emiten</a:t>
            </a:r>
            <a:r>
              <a:rPr lang="en-US" b="1"/>
              <a:t>  </a:t>
            </a:r>
            <a:r>
              <a:rPr lang="en-US" b="1">
                <a:solidFill>
                  <a:srgbClr val="FF0000"/>
                </a:solidFill>
              </a:rPr>
              <a:t>|</a:t>
            </a:r>
            <a:endParaRPr lang="en-ID">
              <a:solidFill>
                <a:srgbClr val="FF0000"/>
              </a:solidFill>
            </a:endParaRPr>
          </a:p>
        </p:txBody>
      </p:sp>
      <p:sp>
        <p:nvSpPr>
          <p:cNvPr id="125" name="TextBox 124">
            <a:extLst>
              <a:ext uri="{FF2B5EF4-FFF2-40B4-BE49-F238E27FC236}">
                <a16:creationId xmlns:a16="http://schemas.microsoft.com/office/drawing/2014/main" id="{C50927E6-E550-A25C-8111-7EC4BEF68B4E}"/>
              </a:ext>
            </a:extLst>
          </p:cNvPr>
          <p:cNvSpPr txBox="1"/>
          <p:nvPr/>
        </p:nvSpPr>
        <p:spPr>
          <a:xfrm>
            <a:off x="8443142" y="698555"/>
            <a:ext cx="4464327" cy="292388"/>
          </a:xfrm>
          <a:prstGeom prst="rect">
            <a:avLst/>
          </a:prstGeom>
          <a:noFill/>
        </p:spPr>
        <p:txBody>
          <a:bodyPr wrap="square">
            <a:spAutoFit/>
          </a:bodyPr>
          <a:lstStyle/>
          <a:p>
            <a:r>
              <a:rPr lang="en-US" sz="1300">
                <a:latin typeface="Arial Nova Cond" panose="020B0506020202020204" pitchFamily="34" charset="0"/>
              </a:rPr>
              <a:t>Upaya </a:t>
            </a:r>
            <a:r>
              <a:rPr lang="en-US" sz="1300" err="1">
                <a:latin typeface="Arial Nova Cond" panose="020B0506020202020204" pitchFamily="34" charset="0"/>
              </a:rPr>
              <a:t>mempertahankan</a:t>
            </a:r>
            <a:r>
              <a:rPr lang="en-US" sz="1300">
                <a:latin typeface="Arial Nova Cond" panose="020B0506020202020204" pitchFamily="34" charset="0"/>
              </a:rPr>
              <a:t> </a:t>
            </a:r>
            <a:r>
              <a:rPr lang="en-US" sz="1300" err="1">
                <a:latin typeface="Arial Nova Cond" panose="020B0506020202020204" pitchFamily="34" charset="0"/>
              </a:rPr>
              <a:t>kepercayaan</a:t>
            </a:r>
            <a:r>
              <a:rPr lang="en-US" sz="1300">
                <a:latin typeface="Arial Nova Cond" panose="020B0506020202020204" pitchFamily="34" charset="0"/>
              </a:rPr>
              <a:t> pasar</a:t>
            </a:r>
            <a:endParaRPr lang="en-ID" sz="1300"/>
          </a:p>
        </p:txBody>
      </p:sp>
      <p:sp>
        <p:nvSpPr>
          <p:cNvPr id="126" name="Rectangle: Rounded Corners 125">
            <a:extLst>
              <a:ext uri="{FF2B5EF4-FFF2-40B4-BE49-F238E27FC236}">
                <a16:creationId xmlns:a16="http://schemas.microsoft.com/office/drawing/2014/main" id="{53F764B6-7137-4627-F2FF-8F1D161B2EF4}"/>
              </a:ext>
            </a:extLst>
          </p:cNvPr>
          <p:cNvSpPr/>
          <p:nvPr/>
        </p:nvSpPr>
        <p:spPr>
          <a:xfrm>
            <a:off x="7558371" y="1016557"/>
            <a:ext cx="4180264" cy="611974"/>
          </a:xfrm>
          <a:prstGeom prst="roundRect">
            <a:avLst/>
          </a:prstGeom>
          <a:solidFill>
            <a:sysClr val="window" lastClr="FFFFFF"/>
          </a:solidFill>
          <a:ln w="2006" cap="flat">
            <a:noFill/>
            <a:prstDash val="solid"/>
            <a:miter/>
          </a:ln>
          <a:effectLst>
            <a:outerShdw blurRad="127000" sx="102000" sy="102000" algn="ctr" rotWithShape="0">
              <a:prstClr val="black">
                <a:alpha val="15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Arial Nova Cond" panose="020B0506020202020204" pitchFamily="34" charset="0"/>
            </a:endParaRPr>
          </a:p>
        </p:txBody>
      </p:sp>
      <p:sp>
        <p:nvSpPr>
          <p:cNvPr id="127" name="Freeform: Shape 126">
            <a:extLst>
              <a:ext uri="{FF2B5EF4-FFF2-40B4-BE49-F238E27FC236}">
                <a16:creationId xmlns:a16="http://schemas.microsoft.com/office/drawing/2014/main" id="{916A2316-7585-3DBE-E117-FFFBABA60942}"/>
              </a:ext>
            </a:extLst>
          </p:cNvPr>
          <p:cNvSpPr/>
          <p:nvPr/>
        </p:nvSpPr>
        <p:spPr>
          <a:xfrm>
            <a:off x="7612976" y="1052013"/>
            <a:ext cx="824637" cy="376766"/>
          </a:xfrm>
          <a:custGeom>
            <a:avLst/>
            <a:gdLst>
              <a:gd name="connsiteX0" fmla="*/ 1344411 w 1344611"/>
              <a:gd name="connsiteY0" fmla="*/ 144298 h 542491"/>
              <a:gd name="connsiteX1" fmla="*/ 1344411 w 1344611"/>
              <a:gd name="connsiteY1" fmla="*/ 186071 h 542491"/>
              <a:gd name="connsiteX2" fmla="*/ 675476 w 1344611"/>
              <a:gd name="connsiteY2" fmla="*/ 542168 h 542491"/>
              <a:gd name="connsiteX3" fmla="*/ -201 w 1344611"/>
              <a:gd name="connsiteY3" fmla="*/ 175879 h 542491"/>
              <a:gd name="connsiteX4" fmla="*/ -201 w 1344611"/>
              <a:gd name="connsiteY4" fmla="*/ 144298 h 542491"/>
              <a:gd name="connsiteX5" fmla="*/ 144441 w 1344611"/>
              <a:gd name="connsiteY5" fmla="*/ -324 h 542491"/>
              <a:gd name="connsiteX6" fmla="*/ 1199809 w 1344611"/>
              <a:gd name="connsiteY6" fmla="*/ -324 h 542491"/>
              <a:gd name="connsiteX7" fmla="*/ 1344411 w 1344611"/>
              <a:gd name="connsiteY7" fmla="*/ 144298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611" h="542491">
                <a:moveTo>
                  <a:pt x="1344411" y="144298"/>
                </a:moveTo>
                <a:lnTo>
                  <a:pt x="1344411" y="186071"/>
                </a:lnTo>
                <a:cubicBezTo>
                  <a:pt x="1199609" y="400876"/>
                  <a:pt x="954045" y="542168"/>
                  <a:pt x="675476" y="542168"/>
                </a:cubicBezTo>
                <a:cubicBezTo>
                  <a:pt x="392573" y="542168"/>
                  <a:pt x="143658" y="396402"/>
                  <a:pt x="-201" y="175879"/>
                </a:cubicBezTo>
                <a:lnTo>
                  <a:pt x="-201" y="144298"/>
                </a:lnTo>
                <a:cubicBezTo>
                  <a:pt x="-112" y="64463"/>
                  <a:pt x="64606" y="-244"/>
                  <a:pt x="144441" y="-324"/>
                </a:cubicBezTo>
                <a:lnTo>
                  <a:pt x="1199809" y="-324"/>
                </a:lnTo>
                <a:cubicBezTo>
                  <a:pt x="1279624" y="-204"/>
                  <a:pt x="1344311" y="64483"/>
                  <a:pt x="1344411" y="144298"/>
                </a:cubicBezTo>
                <a:close/>
              </a:path>
            </a:pathLst>
          </a:custGeom>
          <a:solidFill>
            <a:srgbClr val="92C794"/>
          </a:solidFill>
          <a:ln w="2006"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01</a:t>
            </a:r>
            <a:endParaRPr kumimoji="0" lang="en-IN"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129" name="TextBox 128">
            <a:extLst>
              <a:ext uri="{FF2B5EF4-FFF2-40B4-BE49-F238E27FC236}">
                <a16:creationId xmlns:a16="http://schemas.microsoft.com/office/drawing/2014/main" id="{6BDD3FAD-6225-3A0C-3D56-A8D66B87B15F}"/>
              </a:ext>
            </a:extLst>
          </p:cNvPr>
          <p:cNvSpPr txBox="1"/>
          <p:nvPr/>
        </p:nvSpPr>
        <p:spPr>
          <a:xfrm>
            <a:off x="8441648" y="1058562"/>
            <a:ext cx="3071367" cy="292388"/>
          </a:xfrm>
          <a:prstGeom prst="rect">
            <a:avLst/>
          </a:prstGeom>
          <a:noFill/>
        </p:spPr>
        <p:txBody>
          <a:bodyPr wrap="square">
            <a:spAutoFit/>
          </a:bodyPr>
          <a:lstStyle/>
          <a:p>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kredibilitas</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a:t>
            </a:r>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manajemen</a:t>
            </a:r>
            <a:endPar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endParaRPr>
          </a:p>
        </p:txBody>
      </p:sp>
      <p:sp>
        <p:nvSpPr>
          <p:cNvPr id="130" name="Rectangle: Rounded Corners 129">
            <a:extLst>
              <a:ext uri="{FF2B5EF4-FFF2-40B4-BE49-F238E27FC236}">
                <a16:creationId xmlns:a16="http://schemas.microsoft.com/office/drawing/2014/main" id="{5D84CBEC-58F8-448C-7A48-E2D302511E0E}"/>
              </a:ext>
            </a:extLst>
          </p:cNvPr>
          <p:cNvSpPr/>
          <p:nvPr/>
        </p:nvSpPr>
        <p:spPr>
          <a:xfrm>
            <a:off x="7542698" y="1707891"/>
            <a:ext cx="4180264" cy="611974"/>
          </a:xfrm>
          <a:prstGeom prst="roundRect">
            <a:avLst/>
          </a:prstGeom>
          <a:solidFill>
            <a:sysClr val="window" lastClr="FFFFFF"/>
          </a:solidFill>
          <a:ln w="2006" cap="flat">
            <a:noFill/>
            <a:prstDash val="solid"/>
            <a:miter/>
          </a:ln>
          <a:effectLst>
            <a:outerShdw blurRad="127000" sx="102000" sy="102000" algn="ctr" rotWithShape="0">
              <a:prstClr val="black">
                <a:alpha val="15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Arial Nova Cond" panose="020B0506020202020204" pitchFamily="34" charset="0"/>
            </a:endParaRPr>
          </a:p>
        </p:txBody>
      </p:sp>
      <p:sp>
        <p:nvSpPr>
          <p:cNvPr id="131" name="Freeform: Shape 130">
            <a:extLst>
              <a:ext uri="{FF2B5EF4-FFF2-40B4-BE49-F238E27FC236}">
                <a16:creationId xmlns:a16="http://schemas.microsoft.com/office/drawing/2014/main" id="{755E2339-D531-B9E0-A4CC-541AF7CBD2D3}"/>
              </a:ext>
            </a:extLst>
          </p:cNvPr>
          <p:cNvSpPr/>
          <p:nvPr/>
        </p:nvSpPr>
        <p:spPr>
          <a:xfrm>
            <a:off x="7597303" y="1743347"/>
            <a:ext cx="824637" cy="376766"/>
          </a:xfrm>
          <a:custGeom>
            <a:avLst/>
            <a:gdLst>
              <a:gd name="connsiteX0" fmla="*/ 1344411 w 1344611"/>
              <a:gd name="connsiteY0" fmla="*/ 144298 h 542491"/>
              <a:gd name="connsiteX1" fmla="*/ 1344411 w 1344611"/>
              <a:gd name="connsiteY1" fmla="*/ 186071 h 542491"/>
              <a:gd name="connsiteX2" fmla="*/ 675476 w 1344611"/>
              <a:gd name="connsiteY2" fmla="*/ 542168 h 542491"/>
              <a:gd name="connsiteX3" fmla="*/ -201 w 1344611"/>
              <a:gd name="connsiteY3" fmla="*/ 175879 h 542491"/>
              <a:gd name="connsiteX4" fmla="*/ -201 w 1344611"/>
              <a:gd name="connsiteY4" fmla="*/ 144298 h 542491"/>
              <a:gd name="connsiteX5" fmla="*/ 144441 w 1344611"/>
              <a:gd name="connsiteY5" fmla="*/ -324 h 542491"/>
              <a:gd name="connsiteX6" fmla="*/ 1199809 w 1344611"/>
              <a:gd name="connsiteY6" fmla="*/ -324 h 542491"/>
              <a:gd name="connsiteX7" fmla="*/ 1344411 w 1344611"/>
              <a:gd name="connsiteY7" fmla="*/ 144298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611" h="542491">
                <a:moveTo>
                  <a:pt x="1344411" y="144298"/>
                </a:moveTo>
                <a:lnTo>
                  <a:pt x="1344411" y="186071"/>
                </a:lnTo>
                <a:cubicBezTo>
                  <a:pt x="1199609" y="400876"/>
                  <a:pt x="954045" y="542168"/>
                  <a:pt x="675476" y="542168"/>
                </a:cubicBezTo>
                <a:cubicBezTo>
                  <a:pt x="392573" y="542168"/>
                  <a:pt x="143658" y="396402"/>
                  <a:pt x="-201" y="175879"/>
                </a:cubicBezTo>
                <a:lnTo>
                  <a:pt x="-201" y="144298"/>
                </a:lnTo>
                <a:cubicBezTo>
                  <a:pt x="-112" y="64463"/>
                  <a:pt x="64606" y="-244"/>
                  <a:pt x="144441" y="-324"/>
                </a:cubicBezTo>
                <a:lnTo>
                  <a:pt x="1199809" y="-324"/>
                </a:lnTo>
                <a:cubicBezTo>
                  <a:pt x="1279624" y="-204"/>
                  <a:pt x="1344311" y="64483"/>
                  <a:pt x="1344411" y="144298"/>
                </a:cubicBezTo>
                <a:close/>
              </a:path>
            </a:pathLst>
          </a:custGeom>
          <a:solidFill>
            <a:srgbClr val="92C794"/>
          </a:solidFill>
          <a:ln w="2006"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02</a:t>
            </a:r>
            <a:endParaRPr kumimoji="0" lang="en-IN"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132" name="TextBox 131">
            <a:extLst>
              <a:ext uri="{FF2B5EF4-FFF2-40B4-BE49-F238E27FC236}">
                <a16:creationId xmlns:a16="http://schemas.microsoft.com/office/drawing/2014/main" id="{EB4068D9-7053-DA18-9D2C-B6CD0C3A0460}"/>
              </a:ext>
            </a:extLst>
          </p:cNvPr>
          <p:cNvSpPr txBox="1"/>
          <p:nvPr/>
        </p:nvSpPr>
        <p:spPr>
          <a:xfrm>
            <a:off x="8425975" y="1749896"/>
            <a:ext cx="3071367" cy="492443"/>
          </a:xfrm>
          <a:prstGeom prst="rect">
            <a:avLst/>
          </a:prstGeom>
          <a:noFill/>
        </p:spPr>
        <p:txBody>
          <a:bodyPr wrap="square">
            <a:spAutoFit/>
          </a:bodyPr>
          <a:lstStyle/>
          <a:p>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kualitas</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a:t>
            </a:r>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keterbukaan</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a:t>
            </a:r>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informasi</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dan </a:t>
            </a:r>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konsistensi</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a:t>
            </a:r>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komunikasi</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a:t>
            </a:r>
          </a:p>
        </p:txBody>
      </p:sp>
      <p:sp>
        <p:nvSpPr>
          <p:cNvPr id="134" name="Rectangle: Rounded Corners 133">
            <a:extLst>
              <a:ext uri="{FF2B5EF4-FFF2-40B4-BE49-F238E27FC236}">
                <a16:creationId xmlns:a16="http://schemas.microsoft.com/office/drawing/2014/main" id="{27546AAC-2462-EABD-57D6-31A5ECAAD4E1}"/>
              </a:ext>
            </a:extLst>
          </p:cNvPr>
          <p:cNvSpPr/>
          <p:nvPr/>
        </p:nvSpPr>
        <p:spPr>
          <a:xfrm>
            <a:off x="7519029" y="2403007"/>
            <a:ext cx="4180264" cy="611974"/>
          </a:xfrm>
          <a:prstGeom prst="roundRect">
            <a:avLst/>
          </a:prstGeom>
          <a:solidFill>
            <a:sysClr val="window" lastClr="FFFFFF"/>
          </a:solidFill>
          <a:ln w="2006" cap="flat">
            <a:noFill/>
            <a:prstDash val="solid"/>
            <a:miter/>
          </a:ln>
          <a:effectLst>
            <a:outerShdw blurRad="127000" sx="102000" sy="102000" algn="ctr" rotWithShape="0">
              <a:prstClr val="black">
                <a:alpha val="15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Arial Nova Cond" panose="020B0506020202020204" pitchFamily="34" charset="0"/>
            </a:endParaRPr>
          </a:p>
        </p:txBody>
      </p:sp>
      <p:sp>
        <p:nvSpPr>
          <p:cNvPr id="135" name="Freeform: Shape 134">
            <a:extLst>
              <a:ext uri="{FF2B5EF4-FFF2-40B4-BE49-F238E27FC236}">
                <a16:creationId xmlns:a16="http://schemas.microsoft.com/office/drawing/2014/main" id="{73D641E0-9B46-A5D1-3B58-3AEDC6754298}"/>
              </a:ext>
            </a:extLst>
          </p:cNvPr>
          <p:cNvSpPr/>
          <p:nvPr/>
        </p:nvSpPr>
        <p:spPr>
          <a:xfrm>
            <a:off x="7573634" y="2438463"/>
            <a:ext cx="824637" cy="376766"/>
          </a:xfrm>
          <a:custGeom>
            <a:avLst/>
            <a:gdLst>
              <a:gd name="connsiteX0" fmla="*/ 1344411 w 1344611"/>
              <a:gd name="connsiteY0" fmla="*/ 144298 h 542491"/>
              <a:gd name="connsiteX1" fmla="*/ 1344411 w 1344611"/>
              <a:gd name="connsiteY1" fmla="*/ 186071 h 542491"/>
              <a:gd name="connsiteX2" fmla="*/ 675476 w 1344611"/>
              <a:gd name="connsiteY2" fmla="*/ 542168 h 542491"/>
              <a:gd name="connsiteX3" fmla="*/ -201 w 1344611"/>
              <a:gd name="connsiteY3" fmla="*/ 175879 h 542491"/>
              <a:gd name="connsiteX4" fmla="*/ -201 w 1344611"/>
              <a:gd name="connsiteY4" fmla="*/ 144298 h 542491"/>
              <a:gd name="connsiteX5" fmla="*/ 144441 w 1344611"/>
              <a:gd name="connsiteY5" fmla="*/ -324 h 542491"/>
              <a:gd name="connsiteX6" fmla="*/ 1199809 w 1344611"/>
              <a:gd name="connsiteY6" fmla="*/ -324 h 542491"/>
              <a:gd name="connsiteX7" fmla="*/ 1344411 w 1344611"/>
              <a:gd name="connsiteY7" fmla="*/ 144298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611" h="542491">
                <a:moveTo>
                  <a:pt x="1344411" y="144298"/>
                </a:moveTo>
                <a:lnTo>
                  <a:pt x="1344411" y="186071"/>
                </a:lnTo>
                <a:cubicBezTo>
                  <a:pt x="1199609" y="400876"/>
                  <a:pt x="954045" y="542168"/>
                  <a:pt x="675476" y="542168"/>
                </a:cubicBezTo>
                <a:cubicBezTo>
                  <a:pt x="392573" y="542168"/>
                  <a:pt x="143658" y="396402"/>
                  <a:pt x="-201" y="175879"/>
                </a:cubicBezTo>
                <a:lnTo>
                  <a:pt x="-201" y="144298"/>
                </a:lnTo>
                <a:cubicBezTo>
                  <a:pt x="-112" y="64463"/>
                  <a:pt x="64606" y="-244"/>
                  <a:pt x="144441" y="-324"/>
                </a:cubicBezTo>
                <a:lnTo>
                  <a:pt x="1199809" y="-324"/>
                </a:lnTo>
                <a:cubicBezTo>
                  <a:pt x="1279624" y="-204"/>
                  <a:pt x="1344311" y="64483"/>
                  <a:pt x="1344411" y="144298"/>
                </a:cubicBezTo>
                <a:close/>
              </a:path>
            </a:pathLst>
          </a:custGeom>
          <a:solidFill>
            <a:srgbClr val="92C794"/>
          </a:solidFill>
          <a:ln w="2006"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03</a:t>
            </a:r>
            <a:endParaRPr kumimoji="0" lang="en-IN"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136" name="TextBox 135">
            <a:extLst>
              <a:ext uri="{FF2B5EF4-FFF2-40B4-BE49-F238E27FC236}">
                <a16:creationId xmlns:a16="http://schemas.microsoft.com/office/drawing/2014/main" id="{E46AE582-42F6-DA8F-353D-7E23E9BC01A8}"/>
              </a:ext>
            </a:extLst>
          </p:cNvPr>
          <p:cNvSpPr txBox="1"/>
          <p:nvPr/>
        </p:nvSpPr>
        <p:spPr>
          <a:xfrm>
            <a:off x="8402306" y="2445012"/>
            <a:ext cx="3071367" cy="492443"/>
          </a:xfrm>
          <a:prstGeom prst="rect">
            <a:avLst/>
          </a:prstGeom>
          <a:noFill/>
        </p:spPr>
        <p:txBody>
          <a:bodyPr wrap="square">
            <a:spAutoFit/>
          </a:bodyPr>
          <a:lstStyle/>
          <a:p>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kepatuhan</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terhadap </a:t>
            </a:r>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prinsip-prinsip</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tata </a:t>
            </a:r>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kelola</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yang baik</a:t>
            </a:r>
          </a:p>
        </p:txBody>
      </p:sp>
      <p:sp>
        <p:nvSpPr>
          <p:cNvPr id="140" name="Rectangle: Rounded Corners 139">
            <a:extLst>
              <a:ext uri="{FF2B5EF4-FFF2-40B4-BE49-F238E27FC236}">
                <a16:creationId xmlns:a16="http://schemas.microsoft.com/office/drawing/2014/main" id="{84C900E8-73A5-EC67-F15A-79FBCE7D2714}"/>
              </a:ext>
            </a:extLst>
          </p:cNvPr>
          <p:cNvSpPr/>
          <p:nvPr/>
        </p:nvSpPr>
        <p:spPr>
          <a:xfrm>
            <a:off x="7393528" y="4464603"/>
            <a:ext cx="4495089" cy="1507273"/>
          </a:xfrm>
          <a:prstGeom prst="roundRect">
            <a:avLst>
              <a:gd name="adj" fmla="val 3493"/>
            </a:avLst>
          </a:prstGeom>
          <a:solidFill>
            <a:srgbClr val="F3F5ED"/>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TextBox 140">
            <a:extLst>
              <a:ext uri="{FF2B5EF4-FFF2-40B4-BE49-F238E27FC236}">
                <a16:creationId xmlns:a16="http://schemas.microsoft.com/office/drawing/2014/main" id="{989C07D9-86E0-EA56-D3D3-DD07BBF0EBF5}"/>
              </a:ext>
            </a:extLst>
          </p:cNvPr>
          <p:cNvSpPr txBox="1"/>
          <p:nvPr/>
        </p:nvSpPr>
        <p:spPr>
          <a:xfrm>
            <a:off x="7513944" y="4124872"/>
            <a:ext cx="1730194" cy="369332"/>
          </a:xfrm>
          <a:prstGeom prst="rect">
            <a:avLst/>
          </a:prstGeom>
          <a:noFill/>
        </p:spPr>
        <p:txBody>
          <a:bodyPr wrap="square" rtlCol="0">
            <a:spAutoFit/>
          </a:bodyPr>
          <a:lstStyle/>
          <a:p>
            <a:r>
              <a:rPr lang="en-US" b="1" err="1"/>
              <a:t>Pelaku</a:t>
            </a:r>
            <a:r>
              <a:rPr lang="en-US" b="1"/>
              <a:t>  </a:t>
            </a:r>
            <a:r>
              <a:rPr lang="en-US" b="1">
                <a:solidFill>
                  <a:srgbClr val="FF0000"/>
                </a:solidFill>
              </a:rPr>
              <a:t>|</a:t>
            </a:r>
            <a:endParaRPr lang="en-ID">
              <a:solidFill>
                <a:srgbClr val="FF0000"/>
              </a:solidFill>
            </a:endParaRPr>
          </a:p>
        </p:txBody>
      </p:sp>
      <p:sp>
        <p:nvSpPr>
          <p:cNvPr id="142" name="TextBox 141">
            <a:extLst>
              <a:ext uri="{FF2B5EF4-FFF2-40B4-BE49-F238E27FC236}">
                <a16:creationId xmlns:a16="http://schemas.microsoft.com/office/drawing/2014/main" id="{2C5D8E55-81BC-2E25-B3E5-9A3404A9213B}"/>
              </a:ext>
            </a:extLst>
          </p:cNvPr>
          <p:cNvSpPr txBox="1"/>
          <p:nvPr/>
        </p:nvSpPr>
        <p:spPr>
          <a:xfrm>
            <a:off x="8431826" y="4159030"/>
            <a:ext cx="4464327" cy="292388"/>
          </a:xfrm>
          <a:prstGeom prst="rect">
            <a:avLst/>
          </a:prstGeom>
          <a:noFill/>
        </p:spPr>
        <p:txBody>
          <a:bodyPr wrap="square">
            <a:spAutoFit/>
          </a:bodyPr>
          <a:lstStyle/>
          <a:p>
            <a:r>
              <a:rPr lang="en-US" sz="1300">
                <a:latin typeface="Arial Nova Cond" panose="020B0506020202020204" pitchFamily="34" charset="0"/>
              </a:rPr>
              <a:t>Upaya </a:t>
            </a:r>
            <a:r>
              <a:rPr lang="en-US" sz="1300" err="1">
                <a:latin typeface="Arial Nova Cond" panose="020B0506020202020204" pitchFamily="34" charset="0"/>
              </a:rPr>
              <a:t>mitigasi</a:t>
            </a:r>
            <a:r>
              <a:rPr lang="en-US" sz="1300">
                <a:latin typeface="Arial Nova Cond" panose="020B0506020202020204" pitchFamily="34" charset="0"/>
              </a:rPr>
              <a:t> </a:t>
            </a:r>
            <a:r>
              <a:rPr lang="en-US" sz="1300" err="1">
                <a:latin typeface="Arial Nova Cond" panose="020B0506020202020204" pitchFamily="34" charset="0"/>
              </a:rPr>
              <a:t>pelanggaran</a:t>
            </a:r>
            <a:endParaRPr lang="en-ID" sz="1300"/>
          </a:p>
        </p:txBody>
      </p:sp>
      <p:sp>
        <p:nvSpPr>
          <p:cNvPr id="143" name="Rectangle: Rounded Corners 142">
            <a:extLst>
              <a:ext uri="{FF2B5EF4-FFF2-40B4-BE49-F238E27FC236}">
                <a16:creationId xmlns:a16="http://schemas.microsoft.com/office/drawing/2014/main" id="{B12401BA-3467-C91E-834E-47042695F08E}"/>
              </a:ext>
            </a:extLst>
          </p:cNvPr>
          <p:cNvSpPr/>
          <p:nvPr/>
        </p:nvSpPr>
        <p:spPr>
          <a:xfrm>
            <a:off x="7588011" y="4478553"/>
            <a:ext cx="4180264" cy="611974"/>
          </a:xfrm>
          <a:prstGeom prst="roundRect">
            <a:avLst/>
          </a:prstGeom>
          <a:solidFill>
            <a:sysClr val="window" lastClr="FFFFFF"/>
          </a:solidFill>
          <a:ln w="2006" cap="flat">
            <a:noFill/>
            <a:prstDash val="solid"/>
            <a:miter/>
          </a:ln>
          <a:effectLst>
            <a:outerShdw blurRad="127000" sx="102000" sy="102000" algn="ctr" rotWithShape="0">
              <a:prstClr val="black">
                <a:alpha val="15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Arial Nova Cond" panose="020B0506020202020204" pitchFamily="34" charset="0"/>
            </a:endParaRPr>
          </a:p>
        </p:txBody>
      </p:sp>
      <p:sp>
        <p:nvSpPr>
          <p:cNvPr id="144" name="Freeform: Shape 143">
            <a:extLst>
              <a:ext uri="{FF2B5EF4-FFF2-40B4-BE49-F238E27FC236}">
                <a16:creationId xmlns:a16="http://schemas.microsoft.com/office/drawing/2014/main" id="{DCC8A0CA-2E59-4340-4DCC-C34CB59EB25A}"/>
              </a:ext>
            </a:extLst>
          </p:cNvPr>
          <p:cNvSpPr/>
          <p:nvPr/>
        </p:nvSpPr>
        <p:spPr>
          <a:xfrm>
            <a:off x="7642616" y="4486299"/>
            <a:ext cx="824637" cy="376766"/>
          </a:xfrm>
          <a:custGeom>
            <a:avLst/>
            <a:gdLst>
              <a:gd name="connsiteX0" fmla="*/ 1344411 w 1344611"/>
              <a:gd name="connsiteY0" fmla="*/ 144298 h 542491"/>
              <a:gd name="connsiteX1" fmla="*/ 1344411 w 1344611"/>
              <a:gd name="connsiteY1" fmla="*/ 186071 h 542491"/>
              <a:gd name="connsiteX2" fmla="*/ 675476 w 1344611"/>
              <a:gd name="connsiteY2" fmla="*/ 542168 h 542491"/>
              <a:gd name="connsiteX3" fmla="*/ -201 w 1344611"/>
              <a:gd name="connsiteY3" fmla="*/ 175879 h 542491"/>
              <a:gd name="connsiteX4" fmla="*/ -201 w 1344611"/>
              <a:gd name="connsiteY4" fmla="*/ 144298 h 542491"/>
              <a:gd name="connsiteX5" fmla="*/ 144441 w 1344611"/>
              <a:gd name="connsiteY5" fmla="*/ -324 h 542491"/>
              <a:gd name="connsiteX6" fmla="*/ 1199809 w 1344611"/>
              <a:gd name="connsiteY6" fmla="*/ -324 h 542491"/>
              <a:gd name="connsiteX7" fmla="*/ 1344411 w 1344611"/>
              <a:gd name="connsiteY7" fmla="*/ 144298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611" h="542491">
                <a:moveTo>
                  <a:pt x="1344411" y="144298"/>
                </a:moveTo>
                <a:lnTo>
                  <a:pt x="1344411" y="186071"/>
                </a:lnTo>
                <a:cubicBezTo>
                  <a:pt x="1199609" y="400876"/>
                  <a:pt x="954045" y="542168"/>
                  <a:pt x="675476" y="542168"/>
                </a:cubicBezTo>
                <a:cubicBezTo>
                  <a:pt x="392573" y="542168"/>
                  <a:pt x="143658" y="396402"/>
                  <a:pt x="-201" y="175879"/>
                </a:cubicBezTo>
                <a:lnTo>
                  <a:pt x="-201" y="144298"/>
                </a:lnTo>
                <a:cubicBezTo>
                  <a:pt x="-112" y="64463"/>
                  <a:pt x="64606" y="-244"/>
                  <a:pt x="144441" y="-324"/>
                </a:cubicBezTo>
                <a:lnTo>
                  <a:pt x="1199809" y="-324"/>
                </a:lnTo>
                <a:cubicBezTo>
                  <a:pt x="1279624" y="-204"/>
                  <a:pt x="1344311" y="64483"/>
                  <a:pt x="1344411" y="144298"/>
                </a:cubicBezTo>
                <a:close/>
              </a:path>
            </a:pathLst>
          </a:custGeom>
          <a:solidFill>
            <a:srgbClr val="EBA5B6"/>
          </a:solidFill>
          <a:ln w="2006"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01</a:t>
            </a:r>
            <a:endParaRPr kumimoji="0" lang="en-IN"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145" name="TextBox 144">
            <a:extLst>
              <a:ext uri="{FF2B5EF4-FFF2-40B4-BE49-F238E27FC236}">
                <a16:creationId xmlns:a16="http://schemas.microsoft.com/office/drawing/2014/main" id="{C6C36CF0-17F0-D96B-CA7D-15B7FF14D779}"/>
              </a:ext>
            </a:extLst>
          </p:cNvPr>
          <p:cNvSpPr txBox="1"/>
          <p:nvPr/>
        </p:nvSpPr>
        <p:spPr>
          <a:xfrm>
            <a:off x="8471288" y="4520558"/>
            <a:ext cx="3071367" cy="292388"/>
          </a:xfrm>
          <a:prstGeom prst="rect">
            <a:avLst/>
          </a:prstGeom>
          <a:noFill/>
        </p:spPr>
        <p:txBody>
          <a:bodyPr wrap="square">
            <a:spAutoFit/>
          </a:bodyPr>
          <a:lstStyle/>
          <a:p>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memperkuat</a:t>
            </a:r>
            <a:r>
              <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 </a:t>
            </a:r>
            <a:r>
              <a:rPr lang="en-US" sz="1300" kern="100" err="1">
                <a:solidFill>
                  <a:srgbClr val="568488"/>
                </a:solidFill>
                <a:latin typeface="Arial Nova Cond" panose="020B0506020202020204" pitchFamily="34" charset="0"/>
                <a:ea typeface="Aptos" panose="020B0004020202020204" pitchFamily="34" charset="0"/>
                <a:cs typeface="Arial" panose="020B0604020202020204" pitchFamily="34" charset="0"/>
              </a:rPr>
              <a:t>pengawasan</a:t>
            </a:r>
            <a:endPar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endParaRPr>
          </a:p>
        </p:txBody>
      </p:sp>
      <p:sp>
        <p:nvSpPr>
          <p:cNvPr id="146" name="Rectangle: Rounded Corners 145">
            <a:extLst>
              <a:ext uri="{FF2B5EF4-FFF2-40B4-BE49-F238E27FC236}">
                <a16:creationId xmlns:a16="http://schemas.microsoft.com/office/drawing/2014/main" id="{1439FE4C-2C15-1FF7-27B7-BC8ADA800492}"/>
              </a:ext>
            </a:extLst>
          </p:cNvPr>
          <p:cNvSpPr/>
          <p:nvPr/>
        </p:nvSpPr>
        <p:spPr>
          <a:xfrm>
            <a:off x="7572338" y="5169887"/>
            <a:ext cx="4180264" cy="611974"/>
          </a:xfrm>
          <a:prstGeom prst="roundRect">
            <a:avLst/>
          </a:prstGeom>
          <a:solidFill>
            <a:sysClr val="window" lastClr="FFFFFF"/>
          </a:solidFill>
          <a:ln w="2006" cap="flat">
            <a:noFill/>
            <a:prstDash val="solid"/>
            <a:miter/>
          </a:ln>
          <a:effectLst>
            <a:outerShdw blurRad="127000" sx="102000" sy="102000" algn="ctr" rotWithShape="0">
              <a:prstClr val="black">
                <a:alpha val="15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Arial Nova Cond" panose="020B0506020202020204" pitchFamily="34" charset="0"/>
            </a:endParaRPr>
          </a:p>
        </p:txBody>
      </p:sp>
      <p:sp>
        <p:nvSpPr>
          <p:cNvPr id="147" name="Freeform: Shape 146">
            <a:extLst>
              <a:ext uri="{FF2B5EF4-FFF2-40B4-BE49-F238E27FC236}">
                <a16:creationId xmlns:a16="http://schemas.microsoft.com/office/drawing/2014/main" id="{43276F23-CE32-552E-81BB-5EC6A298B07B}"/>
              </a:ext>
            </a:extLst>
          </p:cNvPr>
          <p:cNvSpPr/>
          <p:nvPr/>
        </p:nvSpPr>
        <p:spPr>
          <a:xfrm>
            <a:off x="7626943" y="5163778"/>
            <a:ext cx="824637" cy="376766"/>
          </a:xfrm>
          <a:custGeom>
            <a:avLst/>
            <a:gdLst>
              <a:gd name="connsiteX0" fmla="*/ 1344411 w 1344611"/>
              <a:gd name="connsiteY0" fmla="*/ 144298 h 542491"/>
              <a:gd name="connsiteX1" fmla="*/ 1344411 w 1344611"/>
              <a:gd name="connsiteY1" fmla="*/ 186071 h 542491"/>
              <a:gd name="connsiteX2" fmla="*/ 675476 w 1344611"/>
              <a:gd name="connsiteY2" fmla="*/ 542168 h 542491"/>
              <a:gd name="connsiteX3" fmla="*/ -201 w 1344611"/>
              <a:gd name="connsiteY3" fmla="*/ 175879 h 542491"/>
              <a:gd name="connsiteX4" fmla="*/ -201 w 1344611"/>
              <a:gd name="connsiteY4" fmla="*/ 144298 h 542491"/>
              <a:gd name="connsiteX5" fmla="*/ 144441 w 1344611"/>
              <a:gd name="connsiteY5" fmla="*/ -324 h 542491"/>
              <a:gd name="connsiteX6" fmla="*/ 1199809 w 1344611"/>
              <a:gd name="connsiteY6" fmla="*/ -324 h 542491"/>
              <a:gd name="connsiteX7" fmla="*/ 1344411 w 1344611"/>
              <a:gd name="connsiteY7" fmla="*/ 144298 h 5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611" h="542491">
                <a:moveTo>
                  <a:pt x="1344411" y="144298"/>
                </a:moveTo>
                <a:lnTo>
                  <a:pt x="1344411" y="186071"/>
                </a:lnTo>
                <a:cubicBezTo>
                  <a:pt x="1199609" y="400876"/>
                  <a:pt x="954045" y="542168"/>
                  <a:pt x="675476" y="542168"/>
                </a:cubicBezTo>
                <a:cubicBezTo>
                  <a:pt x="392573" y="542168"/>
                  <a:pt x="143658" y="396402"/>
                  <a:pt x="-201" y="175879"/>
                </a:cubicBezTo>
                <a:lnTo>
                  <a:pt x="-201" y="144298"/>
                </a:lnTo>
                <a:cubicBezTo>
                  <a:pt x="-112" y="64463"/>
                  <a:pt x="64606" y="-244"/>
                  <a:pt x="144441" y="-324"/>
                </a:cubicBezTo>
                <a:lnTo>
                  <a:pt x="1199809" y="-324"/>
                </a:lnTo>
                <a:cubicBezTo>
                  <a:pt x="1279624" y="-204"/>
                  <a:pt x="1344311" y="64483"/>
                  <a:pt x="1344411" y="144298"/>
                </a:cubicBezTo>
                <a:close/>
              </a:path>
            </a:pathLst>
          </a:custGeom>
          <a:solidFill>
            <a:srgbClr val="EBA5B6"/>
          </a:solidFill>
          <a:ln w="2006"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rPr>
              <a:t>02</a:t>
            </a:r>
            <a:endParaRPr kumimoji="0" lang="en-IN" sz="2800" b="1" i="0" u="none" strike="noStrike" kern="0" cap="none" spc="0" normalizeH="0" baseline="0" noProof="0">
              <a:ln>
                <a:noFill/>
              </a:ln>
              <a:solidFill>
                <a:prstClr val="white"/>
              </a:solidFill>
              <a:effectLst/>
              <a:uLnTx/>
              <a:uFillTx/>
              <a:latin typeface="Arial Nova Cond" panose="020B0506020202020204" pitchFamily="34" charset="0"/>
              <a:cs typeface="Segoe UI" panose="020B0502040204020203" pitchFamily="34" charset="0"/>
            </a:endParaRPr>
          </a:p>
        </p:txBody>
      </p:sp>
      <p:sp>
        <p:nvSpPr>
          <p:cNvPr id="148" name="TextBox 147">
            <a:extLst>
              <a:ext uri="{FF2B5EF4-FFF2-40B4-BE49-F238E27FC236}">
                <a16:creationId xmlns:a16="http://schemas.microsoft.com/office/drawing/2014/main" id="{C55C9E8A-928E-2446-7E78-C908A41DF3C2}"/>
              </a:ext>
            </a:extLst>
          </p:cNvPr>
          <p:cNvSpPr txBox="1"/>
          <p:nvPr/>
        </p:nvSpPr>
        <p:spPr>
          <a:xfrm>
            <a:off x="8455615" y="5211892"/>
            <a:ext cx="3071367" cy="492443"/>
          </a:xfrm>
          <a:prstGeom prst="rect">
            <a:avLst/>
          </a:prstGeom>
          <a:noFill/>
        </p:spPr>
        <p:txBody>
          <a:bodyPr wrap="square">
            <a:spAutoFit/>
          </a:bodyPr>
          <a:lstStyle/>
          <a:p>
            <a:r>
              <a:rPr lang="sv-SE" sz="1300" kern="100">
                <a:solidFill>
                  <a:srgbClr val="568488"/>
                </a:solidFill>
                <a:latin typeface="Arial Nova Cond" panose="020B0506020202020204" pitchFamily="34" charset="0"/>
                <a:ea typeface="Aptos" panose="020B0004020202020204" pitchFamily="34" charset="0"/>
                <a:cs typeface="Arial" panose="020B0604020202020204" pitchFamily="34" charset="0"/>
              </a:rPr>
              <a:t>Penegakan hukum akan dilakukan secara konsisten, tegas, dan berkeadilan</a:t>
            </a:r>
            <a:endParaRPr lang="en-US" sz="1300" kern="100">
              <a:solidFill>
                <a:srgbClr val="568488"/>
              </a:solidFill>
              <a:latin typeface="Arial Nova Cond" panose="020B0506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668569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C3D86-7D90-AE29-F9C8-B46594B4B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3512E-2FFD-3E6B-BDCA-7FCADC1597C4}"/>
              </a:ext>
            </a:extLst>
          </p:cNvPr>
          <p:cNvSpPr>
            <a:spLocks noGrp="1"/>
          </p:cNvSpPr>
          <p:nvPr>
            <p:ph type="title"/>
          </p:nvPr>
        </p:nvSpPr>
        <p:spPr>
          <a:xfrm>
            <a:off x="1352245" y="52539"/>
            <a:ext cx="10301274" cy="384721"/>
          </a:xfrm>
          <a:noFill/>
        </p:spPr>
        <p:txBody>
          <a:bodyPr vert="horz" wrap="square" lIns="91440" tIns="45720" rIns="91440" bIns="45720" rtlCol="0" anchor="ctr">
            <a:spAutoFit/>
          </a:bodyPr>
          <a:lstStyle/>
          <a:p>
            <a:pPr>
              <a:lnSpc>
                <a:spcPct val="100000"/>
              </a:lnSpc>
              <a:spcBef>
                <a:spcPts val="0"/>
              </a:spcBef>
            </a:pPr>
            <a:r>
              <a:rPr lang="es-ES" sz="1900" b="1">
                <a:latin typeface="Arial Nova Cond"/>
                <a:ea typeface="+mn-ea"/>
                <a:cs typeface="+mn-cs"/>
              </a:rPr>
              <a:t>PENGUATAN PASAR MODAL MEMERLUKAN KOLABORASI MULTI-STAKEHOLDER</a:t>
            </a:r>
            <a:endParaRPr lang="en-US" sz="1900" b="1">
              <a:latin typeface="Arial Nova Cond" panose="020B0506020202020204" pitchFamily="34" charset="0"/>
              <a:ea typeface="+mn-ea"/>
              <a:cs typeface="+mn-cs"/>
            </a:endParaRPr>
          </a:p>
        </p:txBody>
      </p:sp>
      <p:sp>
        <p:nvSpPr>
          <p:cNvPr id="14" name="TextBox 13">
            <a:extLst>
              <a:ext uri="{FF2B5EF4-FFF2-40B4-BE49-F238E27FC236}">
                <a16:creationId xmlns:a16="http://schemas.microsoft.com/office/drawing/2014/main" id="{C8BE9DCD-D41B-06B8-DEAB-C3A0789F790F}"/>
              </a:ext>
            </a:extLst>
          </p:cNvPr>
          <p:cNvSpPr txBox="1"/>
          <p:nvPr/>
        </p:nvSpPr>
        <p:spPr>
          <a:xfrm>
            <a:off x="221764" y="665733"/>
            <a:ext cx="11635280" cy="300082"/>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200" b="0" i="0" spc="-10" baseline="0">
                <a:solidFill>
                  <a:srgbClr val="69799C"/>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it-IT" sz="1500" b="1">
                <a:latin typeface="Arial Nova Cond" panose="020B0506020202020204" pitchFamily="34" charset="0"/>
              </a:rPr>
              <a:t>Kolaborasi multi-stakeholder untuk penguatan pasar modal Indonesia</a:t>
            </a:r>
            <a:endParaRPr lang="en-ID" sz="1500" b="1">
              <a:latin typeface="Arial Nova Cond" panose="020B0506020202020204" pitchFamily="34" charset="0"/>
            </a:endParaRPr>
          </a:p>
        </p:txBody>
      </p:sp>
      <p:sp>
        <p:nvSpPr>
          <p:cNvPr id="4" name="Oval 3">
            <a:extLst>
              <a:ext uri="{FF2B5EF4-FFF2-40B4-BE49-F238E27FC236}">
                <a16:creationId xmlns:a16="http://schemas.microsoft.com/office/drawing/2014/main" id="{328BEAF3-A50D-59B0-E907-2C44863779EE}"/>
              </a:ext>
            </a:extLst>
          </p:cNvPr>
          <p:cNvSpPr/>
          <p:nvPr/>
        </p:nvSpPr>
        <p:spPr>
          <a:xfrm>
            <a:off x="16657259" y="2955210"/>
            <a:ext cx="2160000" cy="2160000"/>
          </a:xfrm>
          <a:prstGeom prst="ellipse">
            <a:avLst/>
          </a:prstGeom>
          <a:noFill/>
          <a:ln w="76200">
            <a:solidFill>
              <a:srgbClr val="5684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1D53E9C0-7C52-85DD-9D93-01B703B2E582}"/>
              </a:ext>
            </a:extLst>
          </p:cNvPr>
          <p:cNvSpPr txBox="1"/>
          <p:nvPr/>
        </p:nvSpPr>
        <p:spPr>
          <a:xfrm>
            <a:off x="16715410" y="4166002"/>
            <a:ext cx="2037223" cy="692497"/>
          </a:xfrm>
          <a:prstGeom prst="rect">
            <a:avLst/>
          </a:prstGeom>
          <a:noFill/>
        </p:spPr>
        <p:txBody>
          <a:bodyPr wrap="square" rtlCol="0">
            <a:spAutoFit/>
          </a:bodyPr>
          <a:lstStyle/>
          <a:p>
            <a:pPr algn="ctr"/>
            <a:r>
              <a:rPr lang="en-US" sz="1300" b="1">
                <a:solidFill>
                  <a:srgbClr val="568488"/>
                </a:solidFill>
                <a:latin typeface="Bookman Old Style" panose="02050604050505020204" pitchFamily="18" charset="0"/>
              </a:rPr>
              <a:t>Pasar modal sebagai anchor </a:t>
            </a:r>
            <a:r>
              <a:rPr lang="en-US" sz="1300" b="1" err="1">
                <a:solidFill>
                  <a:srgbClr val="568488"/>
                </a:solidFill>
                <a:latin typeface="Bookman Old Style" panose="02050604050505020204" pitchFamily="18" charset="0"/>
              </a:rPr>
              <a:t>ekonomi</a:t>
            </a:r>
            <a:r>
              <a:rPr lang="en-US" sz="1300" b="1">
                <a:solidFill>
                  <a:srgbClr val="568488"/>
                </a:solidFill>
                <a:latin typeface="Bookman Old Style" panose="02050604050505020204" pitchFamily="18" charset="0"/>
              </a:rPr>
              <a:t> </a:t>
            </a:r>
            <a:r>
              <a:rPr lang="en-US" sz="1300" b="1" err="1">
                <a:solidFill>
                  <a:srgbClr val="568488"/>
                </a:solidFill>
                <a:latin typeface="Bookman Old Style" panose="02050604050505020204" pitchFamily="18" charset="0"/>
              </a:rPr>
              <a:t>nasional</a:t>
            </a:r>
            <a:endParaRPr lang="en-ID" sz="1300" b="1">
              <a:solidFill>
                <a:srgbClr val="568488"/>
              </a:solidFill>
              <a:latin typeface="Bookman Old Style" panose="02050604050505020204" pitchFamily="18" charset="0"/>
            </a:endParaRPr>
          </a:p>
        </p:txBody>
      </p:sp>
      <p:cxnSp>
        <p:nvCxnSpPr>
          <p:cNvPr id="10" name="Straight Connector 9">
            <a:extLst>
              <a:ext uri="{FF2B5EF4-FFF2-40B4-BE49-F238E27FC236}">
                <a16:creationId xmlns:a16="http://schemas.microsoft.com/office/drawing/2014/main" id="{4ED814F2-B43E-60B1-67BB-4D50AE05B751}"/>
              </a:ext>
            </a:extLst>
          </p:cNvPr>
          <p:cNvCxnSpPr>
            <a:cxnSpLocks/>
            <a:stCxn id="11" idx="4"/>
            <a:endCxn id="4" idx="0"/>
          </p:cNvCxnSpPr>
          <p:nvPr/>
        </p:nvCxnSpPr>
        <p:spPr>
          <a:xfrm>
            <a:off x="17723002" y="2384376"/>
            <a:ext cx="14257" cy="570834"/>
          </a:xfrm>
          <a:prstGeom prst="line">
            <a:avLst/>
          </a:prstGeom>
          <a:ln w="76200">
            <a:solidFill>
              <a:srgbClr val="568488"/>
            </a:solidFill>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78043FA5-15A8-492A-1A2A-7C314AA1A824}"/>
              </a:ext>
            </a:extLst>
          </p:cNvPr>
          <p:cNvSpPr/>
          <p:nvPr/>
        </p:nvSpPr>
        <p:spPr>
          <a:xfrm>
            <a:off x="17273002" y="1484376"/>
            <a:ext cx="900000" cy="900000"/>
          </a:xfrm>
          <a:prstGeom prst="ellipse">
            <a:avLst/>
          </a:prstGeom>
          <a:noFill/>
          <a:ln w="76200">
            <a:solidFill>
              <a:srgbClr val="5684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Oval 16">
            <a:extLst>
              <a:ext uri="{FF2B5EF4-FFF2-40B4-BE49-F238E27FC236}">
                <a16:creationId xmlns:a16="http://schemas.microsoft.com/office/drawing/2014/main" id="{777B4055-6720-C08C-751E-F0651755608D}"/>
              </a:ext>
            </a:extLst>
          </p:cNvPr>
          <p:cNvSpPr/>
          <p:nvPr/>
        </p:nvSpPr>
        <p:spPr>
          <a:xfrm>
            <a:off x="18713672" y="2219793"/>
            <a:ext cx="900000" cy="900000"/>
          </a:xfrm>
          <a:prstGeom prst="ellipse">
            <a:avLst/>
          </a:prstGeom>
          <a:noFill/>
          <a:ln w="76200">
            <a:solidFill>
              <a:srgbClr val="5684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Oval 17">
            <a:extLst>
              <a:ext uri="{FF2B5EF4-FFF2-40B4-BE49-F238E27FC236}">
                <a16:creationId xmlns:a16="http://schemas.microsoft.com/office/drawing/2014/main" id="{6C5B3F14-F8BD-E353-03C2-495B3CF1EC36}"/>
              </a:ext>
            </a:extLst>
          </p:cNvPr>
          <p:cNvSpPr/>
          <p:nvPr/>
        </p:nvSpPr>
        <p:spPr>
          <a:xfrm>
            <a:off x="15820723" y="5162904"/>
            <a:ext cx="900000" cy="900000"/>
          </a:xfrm>
          <a:prstGeom prst="ellipse">
            <a:avLst/>
          </a:prstGeom>
          <a:noFill/>
          <a:ln w="76200">
            <a:solidFill>
              <a:srgbClr val="5684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Oval 18">
            <a:extLst>
              <a:ext uri="{FF2B5EF4-FFF2-40B4-BE49-F238E27FC236}">
                <a16:creationId xmlns:a16="http://schemas.microsoft.com/office/drawing/2014/main" id="{FEDF57F9-DF08-F27A-7B18-2F1B43806867}"/>
              </a:ext>
            </a:extLst>
          </p:cNvPr>
          <p:cNvSpPr/>
          <p:nvPr/>
        </p:nvSpPr>
        <p:spPr>
          <a:xfrm>
            <a:off x="17229884" y="5722695"/>
            <a:ext cx="900000" cy="900000"/>
          </a:xfrm>
          <a:prstGeom prst="ellipse">
            <a:avLst/>
          </a:prstGeom>
          <a:noFill/>
          <a:ln w="76200">
            <a:solidFill>
              <a:srgbClr val="5684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Oval 19">
            <a:extLst>
              <a:ext uri="{FF2B5EF4-FFF2-40B4-BE49-F238E27FC236}">
                <a16:creationId xmlns:a16="http://schemas.microsoft.com/office/drawing/2014/main" id="{89FC8367-FB3A-5678-309C-2F526CD314F5}"/>
              </a:ext>
            </a:extLst>
          </p:cNvPr>
          <p:cNvSpPr/>
          <p:nvPr/>
        </p:nvSpPr>
        <p:spPr>
          <a:xfrm>
            <a:off x="15824122" y="2168517"/>
            <a:ext cx="900000" cy="900000"/>
          </a:xfrm>
          <a:prstGeom prst="ellipse">
            <a:avLst/>
          </a:prstGeom>
          <a:noFill/>
          <a:ln w="76200">
            <a:solidFill>
              <a:srgbClr val="5684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21" name="Straight Connector 20">
            <a:extLst>
              <a:ext uri="{FF2B5EF4-FFF2-40B4-BE49-F238E27FC236}">
                <a16:creationId xmlns:a16="http://schemas.microsoft.com/office/drawing/2014/main" id="{C154C523-91C1-0A87-535C-30C9D18F6D14}"/>
              </a:ext>
            </a:extLst>
          </p:cNvPr>
          <p:cNvCxnSpPr>
            <a:cxnSpLocks/>
            <a:stCxn id="4" idx="7"/>
          </p:cNvCxnSpPr>
          <p:nvPr/>
        </p:nvCxnSpPr>
        <p:spPr>
          <a:xfrm flipV="1">
            <a:off x="18500934" y="2972604"/>
            <a:ext cx="316325" cy="298931"/>
          </a:xfrm>
          <a:prstGeom prst="line">
            <a:avLst/>
          </a:prstGeom>
          <a:ln w="76200">
            <a:solidFill>
              <a:srgbClr val="568488"/>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539A0DD-325F-4F26-EB33-855439ECB0ED}"/>
              </a:ext>
            </a:extLst>
          </p:cNvPr>
          <p:cNvCxnSpPr>
            <a:cxnSpLocks/>
            <a:stCxn id="18" idx="7"/>
            <a:endCxn id="4" idx="3"/>
          </p:cNvCxnSpPr>
          <p:nvPr/>
        </p:nvCxnSpPr>
        <p:spPr>
          <a:xfrm flipV="1">
            <a:off x="16588921" y="4798885"/>
            <a:ext cx="384663" cy="495821"/>
          </a:xfrm>
          <a:prstGeom prst="line">
            <a:avLst/>
          </a:prstGeom>
          <a:ln w="76200">
            <a:solidFill>
              <a:srgbClr val="568488"/>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5E4A280-C864-F011-14BD-130A69F99D15}"/>
              </a:ext>
            </a:extLst>
          </p:cNvPr>
          <p:cNvCxnSpPr>
            <a:cxnSpLocks/>
            <a:stCxn id="37" idx="1"/>
            <a:endCxn id="4" idx="5"/>
          </p:cNvCxnSpPr>
          <p:nvPr/>
        </p:nvCxnSpPr>
        <p:spPr>
          <a:xfrm flipH="1" flipV="1">
            <a:off x="18500934" y="4798885"/>
            <a:ext cx="387133" cy="428592"/>
          </a:xfrm>
          <a:prstGeom prst="line">
            <a:avLst/>
          </a:prstGeom>
          <a:ln w="76200">
            <a:solidFill>
              <a:srgbClr val="568488"/>
            </a:solidFill>
          </a:ln>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3D86C7BB-ADE2-9D6E-2CFD-6E68145C8C69}"/>
              </a:ext>
            </a:extLst>
          </p:cNvPr>
          <p:cNvSpPr/>
          <p:nvPr/>
        </p:nvSpPr>
        <p:spPr>
          <a:xfrm>
            <a:off x="15190035" y="3609011"/>
            <a:ext cx="900000" cy="900000"/>
          </a:xfrm>
          <a:prstGeom prst="ellipse">
            <a:avLst/>
          </a:prstGeom>
          <a:noFill/>
          <a:ln w="76200">
            <a:solidFill>
              <a:srgbClr val="5684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05AC62E6-A20B-5E12-A355-C74208BB7CA1}"/>
              </a:ext>
            </a:extLst>
          </p:cNvPr>
          <p:cNvSpPr/>
          <p:nvPr/>
        </p:nvSpPr>
        <p:spPr>
          <a:xfrm>
            <a:off x="19341674" y="3585209"/>
            <a:ext cx="900000" cy="900000"/>
          </a:xfrm>
          <a:prstGeom prst="ellipse">
            <a:avLst/>
          </a:prstGeom>
          <a:noFill/>
          <a:ln w="76200">
            <a:solidFill>
              <a:srgbClr val="5684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Oval 36">
            <a:extLst>
              <a:ext uri="{FF2B5EF4-FFF2-40B4-BE49-F238E27FC236}">
                <a16:creationId xmlns:a16="http://schemas.microsoft.com/office/drawing/2014/main" id="{FDBFA4F2-5E73-C27C-84EC-9C3BF960B48F}"/>
              </a:ext>
            </a:extLst>
          </p:cNvPr>
          <p:cNvSpPr/>
          <p:nvPr/>
        </p:nvSpPr>
        <p:spPr>
          <a:xfrm>
            <a:off x="18756265" y="5095675"/>
            <a:ext cx="900000" cy="900000"/>
          </a:xfrm>
          <a:prstGeom prst="ellipse">
            <a:avLst/>
          </a:prstGeom>
          <a:noFill/>
          <a:ln w="76200">
            <a:solidFill>
              <a:srgbClr val="5684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42" name="Straight Connector 41">
            <a:extLst>
              <a:ext uri="{FF2B5EF4-FFF2-40B4-BE49-F238E27FC236}">
                <a16:creationId xmlns:a16="http://schemas.microsoft.com/office/drawing/2014/main" id="{77EA2198-DF1E-D72E-C61C-A4525569E7C7}"/>
              </a:ext>
            </a:extLst>
          </p:cNvPr>
          <p:cNvCxnSpPr>
            <a:cxnSpLocks/>
          </p:cNvCxnSpPr>
          <p:nvPr/>
        </p:nvCxnSpPr>
        <p:spPr>
          <a:xfrm>
            <a:off x="17697504" y="5151861"/>
            <a:ext cx="14257" cy="570834"/>
          </a:xfrm>
          <a:prstGeom prst="line">
            <a:avLst/>
          </a:prstGeom>
          <a:ln w="76200">
            <a:solidFill>
              <a:srgbClr val="568488"/>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E47DA8E-229A-8EAB-269B-AE31455B18C4}"/>
              </a:ext>
            </a:extLst>
          </p:cNvPr>
          <p:cNvCxnSpPr>
            <a:cxnSpLocks/>
            <a:stCxn id="20" idx="5"/>
            <a:endCxn id="4" idx="1"/>
          </p:cNvCxnSpPr>
          <p:nvPr/>
        </p:nvCxnSpPr>
        <p:spPr>
          <a:xfrm>
            <a:off x="16592320" y="2936715"/>
            <a:ext cx="381264" cy="334820"/>
          </a:xfrm>
          <a:prstGeom prst="line">
            <a:avLst/>
          </a:prstGeom>
          <a:ln w="76200">
            <a:solidFill>
              <a:srgbClr val="568488"/>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D49119A-4E3E-3B38-10CA-3D67D32A89C6}"/>
              </a:ext>
            </a:extLst>
          </p:cNvPr>
          <p:cNvCxnSpPr>
            <a:cxnSpLocks/>
          </p:cNvCxnSpPr>
          <p:nvPr/>
        </p:nvCxnSpPr>
        <p:spPr>
          <a:xfrm rot="16200000">
            <a:off x="16395870" y="3799318"/>
            <a:ext cx="14257" cy="570834"/>
          </a:xfrm>
          <a:prstGeom prst="line">
            <a:avLst/>
          </a:prstGeom>
          <a:ln w="76200">
            <a:solidFill>
              <a:srgbClr val="568488"/>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F0AB531-FB15-CC99-B378-D441BD71008E}"/>
              </a:ext>
            </a:extLst>
          </p:cNvPr>
          <p:cNvCxnSpPr>
            <a:cxnSpLocks/>
          </p:cNvCxnSpPr>
          <p:nvPr/>
        </p:nvCxnSpPr>
        <p:spPr>
          <a:xfrm rot="16200000">
            <a:off x="19080802" y="3756920"/>
            <a:ext cx="14257" cy="570834"/>
          </a:xfrm>
          <a:prstGeom prst="line">
            <a:avLst/>
          </a:prstGeom>
          <a:ln w="76200">
            <a:solidFill>
              <a:srgbClr val="568488"/>
            </a:solidFill>
          </a:ln>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E8D8945D-DA83-E2DC-721D-2217784A591E}"/>
              </a:ext>
            </a:extLst>
          </p:cNvPr>
          <p:cNvPicPr>
            <a:picLocks noChangeAspect="1"/>
          </p:cNvPicPr>
          <p:nvPr/>
        </p:nvPicPr>
        <p:blipFill>
          <a:blip r:embed="rId3"/>
          <a:stretch>
            <a:fillRect/>
          </a:stretch>
        </p:blipFill>
        <p:spPr>
          <a:xfrm>
            <a:off x="15987800" y="2237642"/>
            <a:ext cx="689764" cy="689764"/>
          </a:xfrm>
          <a:prstGeom prst="rect">
            <a:avLst/>
          </a:prstGeom>
        </p:spPr>
      </p:pic>
      <p:pic>
        <p:nvPicPr>
          <p:cNvPr id="61" name="Picture 60">
            <a:extLst>
              <a:ext uri="{FF2B5EF4-FFF2-40B4-BE49-F238E27FC236}">
                <a16:creationId xmlns:a16="http://schemas.microsoft.com/office/drawing/2014/main" id="{9CA8D69D-7781-B8B7-7061-7CEBFB69B726}"/>
              </a:ext>
            </a:extLst>
          </p:cNvPr>
          <p:cNvPicPr>
            <a:picLocks noChangeAspect="1"/>
          </p:cNvPicPr>
          <p:nvPr/>
        </p:nvPicPr>
        <p:blipFill>
          <a:blip r:embed="rId4"/>
          <a:stretch>
            <a:fillRect/>
          </a:stretch>
        </p:blipFill>
        <p:spPr>
          <a:xfrm>
            <a:off x="17361150" y="1579425"/>
            <a:ext cx="737959" cy="688208"/>
          </a:xfrm>
          <a:prstGeom prst="rect">
            <a:avLst/>
          </a:prstGeom>
        </p:spPr>
      </p:pic>
      <p:pic>
        <p:nvPicPr>
          <p:cNvPr id="63" name="Picture 62">
            <a:extLst>
              <a:ext uri="{FF2B5EF4-FFF2-40B4-BE49-F238E27FC236}">
                <a16:creationId xmlns:a16="http://schemas.microsoft.com/office/drawing/2014/main" id="{83A401AB-AF06-64BD-A32C-FDA8CD9BF45A}"/>
              </a:ext>
            </a:extLst>
          </p:cNvPr>
          <p:cNvPicPr>
            <a:picLocks noChangeAspect="1"/>
          </p:cNvPicPr>
          <p:nvPr/>
        </p:nvPicPr>
        <p:blipFill>
          <a:blip r:embed="rId5"/>
          <a:stretch>
            <a:fillRect/>
          </a:stretch>
        </p:blipFill>
        <p:spPr>
          <a:xfrm>
            <a:off x="15327461" y="3822730"/>
            <a:ext cx="592225" cy="432324"/>
          </a:xfrm>
          <a:prstGeom prst="rect">
            <a:avLst/>
          </a:prstGeom>
        </p:spPr>
      </p:pic>
      <p:pic>
        <p:nvPicPr>
          <p:cNvPr id="65" name="Picture 64">
            <a:extLst>
              <a:ext uri="{FF2B5EF4-FFF2-40B4-BE49-F238E27FC236}">
                <a16:creationId xmlns:a16="http://schemas.microsoft.com/office/drawing/2014/main" id="{BA21444B-B537-7DA5-AA02-6D6EBEC4849D}"/>
              </a:ext>
            </a:extLst>
          </p:cNvPr>
          <p:cNvPicPr>
            <a:picLocks noChangeAspect="1"/>
          </p:cNvPicPr>
          <p:nvPr/>
        </p:nvPicPr>
        <p:blipFill>
          <a:blip r:embed="rId6"/>
          <a:stretch>
            <a:fillRect/>
          </a:stretch>
        </p:blipFill>
        <p:spPr>
          <a:xfrm>
            <a:off x="18802513" y="2366959"/>
            <a:ext cx="689764" cy="615268"/>
          </a:xfrm>
          <a:prstGeom prst="rect">
            <a:avLst/>
          </a:prstGeom>
        </p:spPr>
      </p:pic>
      <p:pic>
        <p:nvPicPr>
          <p:cNvPr id="83" name="Picture 82">
            <a:extLst>
              <a:ext uri="{FF2B5EF4-FFF2-40B4-BE49-F238E27FC236}">
                <a16:creationId xmlns:a16="http://schemas.microsoft.com/office/drawing/2014/main" id="{B6441121-56AF-1E0C-5D71-EC16BE501AF8}"/>
              </a:ext>
            </a:extLst>
          </p:cNvPr>
          <p:cNvPicPr>
            <a:picLocks noChangeAspect="1"/>
          </p:cNvPicPr>
          <p:nvPr/>
        </p:nvPicPr>
        <p:blipFill>
          <a:blip r:embed="rId7"/>
          <a:stretch>
            <a:fillRect/>
          </a:stretch>
        </p:blipFill>
        <p:spPr>
          <a:xfrm>
            <a:off x="17213304" y="3231743"/>
            <a:ext cx="1019397" cy="1019397"/>
          </a:xfrm>
          <a:prstGeom prst="rect">
            <a:avLst/>
          </a:prstGeom>
        </p:spPr>
      </p:pic>
      <p:grpSp>
        <p:nvGrpSpPr>
          <p:cNvPr id="64" name="Group 63">
            <a:extLst>
              <a:ext uri="{FF2B5EF4-FFF2-40B4-BE49-F238E27FC236}">
                <a16:creationId xmlns:a16="http://schemas.microsoft.com/office/drawing/2014/main" id="{3733E54E-06B3-1F74-6AE3-42D9BB333F98}"/>
              </a:ext>
            </a:extLst>
          </p:cNvPr>
          <p:cNvGrpSpPr/>
          <p:nvPr/>
        </p:nvGrpSpPr>
        <p:grpSpPr>
          <a:xfrm>
            <a:off x="14250465" y="-4169930"/>
            <a:ext cx="5118678" cy="5118678"/>
            <a:chOff x="9311644" y="1137718"/>
            <a:chExt cx="5118678" cy="5118678"/>
          </a:xfrm>
        </p:grpSpPr>
        <p:pic>
          <p:nvPicPr>
            <p:cNvPr id="8" name="Picture 7">
              <a:extLst>
                <a:ext uri="{FF2B5EF4-FFF2-40B4-BE49-F238E27FC236}">
                  <a16:creationId xmlns:a16="http://schemas.microsoft.com/office/drawing/2014/main" id="{8A0D8927-8E7C-6752-E34E-F587BBED4D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1644" y="1137718"/>
              <a:ext cx="5118678" cy="5118678"/>
            </a:xfrm>
            <a:prstGeom prst="rect">
              <a:avLst/>
            </a:prstGeom>
          </p:spPr>
        </p:pic>
        <p:pic>
          <p:nvPicPr>
            <p:cNvPr id="15" name="Picture 14">
              <a:extLst>
                <a:ext uri="{FF2B5EF4-FFF2-40B4-BE49-F238E27FC236}">
                  <a16:creationId xmlns:a16="http://schemas.microsoft.com/office/drawing/2014/main" id="{8F6F8C79-F0A9-62FB-EC73-7DF98EC59462}"/>
                </a:ext>
              </a:extLst>
            </p:cNvPr>
            <p:cNvPicPr>
              <a:picLocks noChangeAspect="1"/>
            </p:cNvPicPr>
            <p:nvPr/>
          </p:nvPicPr>
          <p:blipFill>
            <a:blip r:embed="rId4"/>
            <a:stretch>
              <a:fillRect/>
            </a:stretch>
          </p:blipFill>
          <p:spPr>
            <a:xfrm>
              <a:off x="11509156" y="1475301"/>
              <a:ext cx="737959" cy="688208"/>
            </a:xfrm>
            <a:prstGeom prst="rect">
              <a:avLst/>
            </a:prstGeom>
          </p:spPr>
        </p:pic>
        <p:pic>
          <p:nvPicPr>
            <p:cNvPr id="16" name="Picture 15">
              <a:extLst>
                <a:ext uri="{FF2B5EF4-FFF2-40B4-BE49-F238E27FC236}">
                  <a16:creationId xmlns:a16="http://schemas.microsoft.com/office/drawing/2014/main" id="{E4E18CB9-37C0-D6FF-209D-F74D7C477F78}"/>
                </a:ext>
              </a:extLst>
            </p:cNvPr>
            <p:cNvPicPr>
              <a:picLocks noChangeAspect="1"/>
            </p:cNvPicPr>
            <p:nvPr/>
          </p:nvPicPr>
          <p:blipFill>
            <a:blip r:embed="rId3"/>
            <a:stretch>
              <a:fillRect/>
            </a:stretch>
          </p:blipFill>
          <p:spPr>
            <a:xfrm>
              <a:off x="10321307" y="2028851"/>
              <a:ext cx="689764" cy="689764"/>
            </a:xfrm>
            <a:prstGeom prst="rect">
              <a:avLst/>
            </a:prstGeom>
          </p:spPr>
        </p:pic>
        <p:pic>
          <p:nvPicPr>
            <p:cNvPr id="22" name="Picture 21">
              <a:extLst>
                <a:ext uri="{FF2B5EF4-FFF2-40B4-BE49-F238E27FC236}">
                  <a16:creationId xmlns:a16="http://schemas.microsoft.com/office/drawing/2014/main" id="{81625C07-A306-F07B-3268-E82BDBF8011C}"/>
                </a:ext>
              </a:extLst>
            </p:cNvPr>
            <p:cNvPicPr>
              <a:picLocks noChangeAspect="1"/>
            </p:cNvPicPr>
            <p:nvPr/>
          </p:nvPicPr>
          <p:blipFill>
            <a:blip r:embed="rId5"/>
            <a:stretch>
              <a:fillRect/>
            </a:stretch>
          </p:blipFill>
          <p:spPr>
            <a:xfrm>
              <a:off x="9778837" y="3419805"/>
              <a:ext cx="721186" cy="526465"/>
            </a:xfrm>
            <a:prstGeom prst="rect">
              <a:avLst/>
            </a:prstGeom>
          </p:spPr>
        </p:pic>
        <p:pic>
          <p:nvPicPr>
            <p:cNvPr id="24" name="Picture 23">
              <a:extLst>
                <a:ext uri="{FF2B5EF4-FFF2-40B4-BE49-F238E27FC236}">
                  <a16:creationId xmlns:a16="http://schemas.microsoft.com/office/drawing/2014/main" id="{BFFC1A3A-DD72-0D67-C865-F69C297B9564}"/>
                </a:ext>
              </a:extLst>
            </p:cNvPr>
            <p:cNvPicPr>
              <a:picLocks noChangeAspect="1"/>
            </p:cNvPicPr>
            <p:nvPr/>
          </p:nvPicPr>
          <p:blipFill>
            <a:blip r:embed="rId6"/>
            <a:stretch>
              <a:fillRect/>
            </a:stretch>
          </p:blipFill>
          <p:spPr>
            <a:xfrm>
              <a:off x="12747324" y="2049784"/>
              <a:ext cx="689764" cy="615268"/>
            </a:xfrm>
            <a:prstGeom prst="rect">
              <a:avLst/>
            </a:prstGeom>
          </p:spPr>
        </p:pic>
      </p:grpSp>
      <p:sp>
        <p:nvSpPr>
          <p:cNvPr id="55" name="TextBox 54">
            <a:extLst>
              <a:ext uri="{FF2B5EF4-FFF2-40B4-BE49-F238E27FC236}">
                <a16:creationId xmlns:a16="http://schemas.microsoft.com/office/drawing/2014/main" id="{C7AFE5DA-C555-9644-9819-099B5B9201F3}"/>
              </a:ext>
            </a:extLst>
          </p:cNvPr>
          <p:cNvSpPr txBox="1"/>
          <p:nvPr/>
        </p:nvSpPr>
        <p:spPr>
          <a:xfrm>
            <a:off x="-2342709" y="401613"/>
            <a:ext cx="1885509" cy="292388"/>
          </a:xfrm>
          <a:prstGeom prst="rect">
            <a:avLst/>
          </a:prstGeom>
          <a:noFill/>
        </p:spPr>
        <p:txBody>
          <a:bodyPr wrap="square" lIns="91440" tIns="45720" rIns="91440" bIns="45720" rtlCol="0" anchor="t">
            <a:spAutoFit/>
          </a:bodyPr>
          <a:lstStyle>
            <a:defPPr>
              <a:defRPr lang="en-US"/>
            </a:defPPr>
            <a:lvl1pPr>
              <a:defRPr sz="1200"/>
            </a:lvl1pPr>
          </a:lstStyle>
          <a:p>
            <a:r>
              <a:rPr lang="en-US" sz="1300" b="1">
                <a:solidFill>
                  <a:srgbClr val="022150"/>
                </a:solidFill>
              </a:rPr>
              <a:t>KSSK</a:t>
            </a:r>
          </a:p>
        </p:txBody>
      </p:sp>
      <p:grpSp>
        <p:nvGrpSpPr>
          <p:cNvPr id="103" name="Group 102">
            <a:extLst>
              <a:ext uri="{FF2B5EF4-FFF2-40B4-BE49-F238E27FC236}">
                <a16:creationId xmlns:a16="http://schemas.microsoft.com/office/drawing/2014/main" id="{85824112-6758-2B91-6E69-D713A0678B6D}"/>
              </a:ext>
            </a:extLst>
          </p:cNvPr>
          <p:cNvGrpSpPr/>
          <p:nvPr/>
        </p:nvGrpSpPr>
        <p:grpSpPr>
          <a:xfrm>
            <a:off x="2974110" y="7450246"/>
            <a:ext cx="7630913" cy="6368694"/>
            <a:chOff x="2289128" y="819737"/>
            <a:chExt cx="7630913" cy="5832118"/>
          </a:xfrm>
        </p:grpSpPr>
        <p:sp>
          <p:nvSpPr>
            <p:cNvPr id="27" name="TextBox 26">
              <a:extLst>
                <a:ext uri="{FF2B5EF4-FFF2-40B4-BE49-F238E27FC236}">
                  <a16:creationId xmlns:a16="http://schemas.microsoft.com/office/drawing/2014/main" id="{8A98CCDC-A879-D5BA-96E9-9B23A1D76A98}"/>
                </a:ext>
              </a:extLst>
            </p:cNvPr>
            <p:cNvSpPr txBox="1"/>
            <p:nvPr/>
          </p:nvSpPr>
          <p:spPr>
            <a:xfrm>
              <a:off x="2289128" y="3145591"/>
              <a:ext cx="1535876" cy="258532"/>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200" b="0" i="0" spc="-10" baseline="0">
                  <a:solidFill>
                    <a:srgbClr val="69799C"/>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a:t>Pemerintah</a:t>
              </a:r>
            </a:p>
          </p:txBody>
        </p:sp>
        <p:sp>
          <p:nvSpPr>
            <p:cNvPr id="30" name="TextBox 29">
              <a:extLst>
                <a:ext uri="{FF2B5EF4-FFF2-40B4-BE49-F238E27FC236}">
                  <a16:creationId xmlns:a16="http://schemas.microsoft.com/office/drawing/2014/main" id="{15E0DA38-2681-FE13-FBA8-F37E06A42768}"/>
                </a:ext>
              </a:extLst>
            </p:cNvPr>
            <p:cNvSpPr txBox="1"/>
            <p:nvPr/>
          </p:nvSpPr>
          <p:spPr>
            <a:xfrm>
              <a:off x="8384165" y="3101382"/>
              <a:ext cx="1535876" cy="258532"/>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200" b="0" i="0" spc="-10" baseline="0">
                  <a:solidFill>
                    <a:srgbClr val="69799C"/>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a:t>Bank Indonesia</a:t>
              </a:r>
            </a:p>
          </p:txBody>
        </p:sp>
        <p:sp>
          <p:nvSpPr>
            <p:cNvPr id="31" name="TextBox 30">
              <a:extLst>
                <a:ext uri="{FF2B5EF4-FFF2-40B4-BE49-F238E27FC236}">
                  <a16:creationId xmlns:a16="http://schemas.microsoft.com/office/drawing/2014/main" id="{08FF27D4-8766-B81C-E213-3F8241082ACA}"/>
                </a:ext>
              </a:extLst>
            </p:cNvPr>
            <p:cNvSpPr txBox="1"/>
            <p:nvPr/>
          </p:nvSpPr>
          <p:spPr>
            <a:xfrm>
              <a:off x="5632070" y="5340131"/>
              <a:ext cx="1535876" cy="258532"/>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200" b="0" i="0" spc="-10" baseline="0">
                  <a:solidFill>
                    <a:srgbClr val="69799C"/>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a:t>LPS</a:t>
              </a:r>
            </a:p>
          </p:txBody>
        </p:sp>
        <p:sp>
          <p:nvSpPr>
            <p:cNvPr id="34" name="TextBox 33">
              <a:extLst>
                <a:ext uri="{FF2B5EF4-FFF2-40B4-BE49-F238E27FC236}">
                  <a16:creationId xmlns:a16="http://schemas.microsoft.com/office/drawing/2014/main" id="{39C75F20-7CDE-5082-209D-0D4F040CA520}"/>
                </a:ext>
              </a:extLst>
            </p:cNvPr>
            <p:cNvSpPr txBox="1"/>
            <p:nvPr/>
          </p:nvSpPr>
          <p:spPr>
            <a:xfrm>
              <a:off x="4231810" y="1753194"/>
              <a:ext cx="1535876" cy="258532"/>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200" b="0" i="0" spc="-10" baseline="0">
                  <a:solidFill>
                    <a:srgbClr val="69799C"/>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a:t>SRO</a:t>
              </a:r>
            </a:p>
          </p:txBody>
        </p:sp>
        <p:sp>
          <p:nvSpPr>
            <p:cNvPr id="35" name="TextBox 34">
              <a:extLst>
                <a:ext uri="{FF2B5EF4-FFF2-40B4-BE49-F238E27FC236}">
                  <a16:creationId xmlns:a16="http://schemas.microsoft.com/office/drawing/2014/main" id="{A0E4B3C6-F069-5346-603D-76C013F642B1}"/>
                </a:ext>
              </a:extLst>
            </p:cNvPr>
            <p:cNvSpPr txBox="1"/>
            <p:nvPr/>
          </p:nvSpPr>
          <p:spPr>
            <a:xfrm>
              <a:off x="5658688" y="819737"/>
              <a:ext cx="1535876" cy="258532"/>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200" b="0" i="0" spc="-10" baseline="0">
                  <a:solidFill>
                    <a:srgbClr val="69799C"/>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b="1"/>
                <a:t>OJK</a:t>
              </a:r>
            </a:p>
          </p:txBody>
        </p:sp>
        <p:sp>
          <p:nvSpPr>
            <p:cNvPr id="38" name="TextBox 37">
              <a:extLst>
                <a:ext uri="{FF2B5EF4-FFF2-40B4-BE49-F238E27FC236}">
                  <a16:creationId xmlns:a16="http://schemas.microsoft.com/office/drawing/2014/main" id="{BFFD3C19-AFA0-C39C-AF4D-18A784D8E75F}"/>
                </a:ext>
              </a:extLst>
            </p:cNvPr>
            <p:cNvSpPr txBox="1"/>
            <p:nvPr/>
          </p:nvSpPr>
          <p:spPr>
            <a:xfrm>
              <a:off x="7627813" y="2051830"/>
              <a:ext cx="1535876" cy="258532"/>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200" b="0" i="0" spc="-10" baseline="0">
                  <a:solidFill>
                    <a:srgbClr val="69799C"/>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a:t>Asosiasi industri</a:t>
              </a:r>
            </a:p>
          </p:txBody>
        </p:sp>
        <p:pic>
          <p:nvPicPr>
            <p:cNvPr id="69" name="Picture 68">
              <a:extLst>
                <a:ext uri="{FF2B5EF4-FFF2-40B4-BE49-F238E27FC236}">
                  <a16:creationId xmlns:a16="http://schemas.microsoft.com/office/drawing/2014/main" id="{6776638F-287B-E84B-03C8-22F44E074841}"/>
                </a:ext>
              </a:extLst>
            </p:cNvPr>
            <p:cNvPicPr>
              <a:picLocks noChangeAspect="1"/>
            </p:cNvPicPr>
            <p:nvPr/>
          </p:nvPicPr>
          <p:blipFill>
            <a:blip r:embed="rId9"/>
            <a:stretch>
              <a:fillRect/>
            </a:stretch>
          </p:blipFill>
          <p:spPr>
            <a:xfrm>
              <a:off x="6718303" y="1760454"/>
              <a:ext cx="659005" cy="659005"/>
            </a:xfrm>
            <a:prstGeom prst="rect">
              <a:avLst/>
            </a:prstGeom>
          </p:spPr>
        </p:pic>
        <p:sp>
          <p:nvSpPr>
            <p:cNvPr id="39" name="TextBox 38">
              <a:extLst>
                <a:ext uri="{FF2B5EF4-FFF2-40B4-BE49-F238E27FC236}">
                  <a16:creationId xmlns:a16="http://schemas.microsoft.com/office/drawing/2014/main" id="{C9B5868D-7C9C-192E-1FA1-9BFA9201B118}"/>
                </a:ext>
              </a:extLst>
            </p:cNvPr>
            <p:cNvSpPr txBox="1"/>
            <p:nvPr/>
          </p:nvSpPr>
          <p:spPr>
            <a:xfrm>
              <a:off x="7463207" y="4174642"/>
              <a:ext cx="2278686" cy="424732"/>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200" b="0" i="0" spc="-10" baseline="0">
                  <a:solidFill>
                    <a:srgbClr val="69799C"/>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a:t>Seluruh pemangku lepentingan</a:t>
              </a:r>
            </a:p>
          </p:txBody>
        </p:sp>
        <p:pic>
          <p:nvPicPr>
            <p:cNvPr id="73" name="Picture 72">
              <a:extLst>
                <a:ext uri="{FF2B5EF4-FFF2-40B4-BE49-F238E27FC236}">
                  <a16:creationId xmlns:a16="http://schemas.microsoft.com/office/drawing/2014/main" id="{786CDEFF-A12F-B8A3-6BEF-23663F175458}"/>
                </a:ext>
              </a:extLst>
            </p:cNvPr>
            <p:cNvPicPr>
              <a:picLocks noChangeAspect="1"/>
            </p:cNvPicPr>
            <p:nvPr/>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backgroundRemoval t="10000" b="90000" l="10000" r="90000">
                          <a14:foregroundMark x1="33170" y1="27614" x2="33170" y2="27614"/>
                          <a14:foregroundMark x1="25817" y1="50327" x2="25817" y2="50327"/>
                          <a14:foregroundMark x1="72549" y1="85131" x2="72549" y2="85131"/>
                          <a14:foregroundMark x1="51961" y1="57353" x2="51961" y2="57353"/>
                        </a14:backgroundRemoval>
                      </a14:imgEffect>
                    </a14:imgLayer>
                  </a14:imgProps>
                </a:ext>
              </a:extLst>
            </a:blip>
            <a:stretch>
              <a:fillRect/>
            </a:stretch>
          </p:blipFill>
          <p:spPr>
            <a:xfrm>
              <a:off x="6638585" y="3842283"/>
              <a:ext cx="651005" cy="651005"/>
            </a:xfrm>
            <a:prstGeom prst="rect">
              <a:avLst/>
            </a:prstGeom>
          </p:spPr>
        </p:pic>
        <p:sp>
          <p:nvSpPr>
            <p:cNvPr id="13" name="Rectangle: Rounded Corners 12">
              <a:extLst>
                <a:ext uri="{FF2B5EF4-FFF2-40B4-BE49-F238E27FC236}">
                  <a16:creationId xmlns:a16="http://schemas.microsoft.com/office/drawing/2014/main" id="{E675D19D-51B5-6F90-0F18-5EDD9D7D4BB5}"/>
                </a:ext>
              </a:extLst>
            </p:cNvPr>
            <p:cNvSpPr/>
            <p:nvPr/>
          </p:nvSpPr>
          <p:spPr>
            <a:xfrm>
              <a:off x="4804410" y="6001487"/>
              <a:ext cx="2583180" cy="650368"/>
            </a:xfrm>
            <a:prstGeom prst="roundRect">
              <a:avLst/>
            </a:prstGeom>
            <a:solidFill>
              <a:schemeClr val="bg1"/>
            </a:solidFill>
            <a:ln>
              <a:solidFill>
                <a:srgbClr val="80B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25" name="Picture 24" descr="A blue and white sign with white text&#10;&#10;AI-generated content may be incorrect.">
              <a:extLst>
                <a:ext uri="{FF2B5EF4-FFF2-40B4-BE49-F238E27FC236}">
                  <a16:creationId xmlns:a16="http://schemas.microsoft.com/office/drawing/2014/main" id="{C314D42C-AC16-57E8-5F8B-1F7F8A58967C}"/>
                </a:ext>
              </a:extLst>
            </p:cNvPr>
            <p:cNvPicPr>
              <a:picLocks noChangeAspect="1"/>
            </p:cNvPicPr>
            <p:nvPr/>
          </p:nvPicPr>
          <p:blipFill>
            <a:blip r:embed="rId12"/>
            <a:stretch>
              <a:fillRect/>
            </a:stretch>
          </p:blipFill>
          <p:spPr>
            <a:xfrm>
              <a:off x="5491674" y="6066119"/>
              <a:ext cx="1198133" cy="556576"/>
            </a:xfrm>
            <a:prstGeom prst="rect">
              <a:avLst/>
            </a:prstGeom>
          </p:spPr>
        </p:pic>
        <p:grpSp>
          <p:nvGrpSpPr>
            <p:cNvPr id="57" name="Group 56">
              <a:extLst>
                <a:ext uri="{FF2B5EF4-FFF2-40B4-BE49-F238E27FC236}">
                  <a16:creationId xmlns:a16="http://schemas.microsoft.com/office/drawing/2014/main" id="{02CE6B55-E86E-37E4-08BA-456188F53E06}"/>
                </a:ext>
              </a:extLst>
            </p:cNvPr>
            <p:cNvGrpSpPr/>
            <p:nvPr/>
          </p:nvGrpSpPr>
          <p:grpSpPr>
            <a:xfrm>
              <a:off x="3465526" y="1022899"/>
              <a:ext cx="4858319" cy="4858319"/>
              <a:chOff x="-2456222" y="1439831"/>
              <a:chExt cx="4462810" cy="4462810"/>
            </a:xfrm>
          </p:grpSpPr>
          <p:sp>
            <p:nvSpPr>
              <p:cNvPr id="3" name="Oval 2">
                <a:extLst>
                  <a:ext uri="{FF2B5EF4-FFF2-40B4-BE49-F238E27FC236}">
                    <a16:creationId xmlns:a16="http://schemas.microsoft.com/office/drawing/2014/main" id="{B5108E13-7122-4048-A9E3-7DC484489E81}"/>
                  </a:ext>
                </a:extLst>
              </p:cNvPr>
              <p:cNvSpPr/>
              <p:nvPr/>
            </p:nvSpPr>
            <p:spPr>
              <a:xfrm>
                <a:off x="-2456222" y="1439831"/>
                <a:ext cx="4462810" cy="4462810"/>
              </a:xfrm>
              <a:prstGeom prst="ellipse">
                <a:avLst/>
              </a:prstGeom>
              <a:noFill/>
              <a:ln w="38100">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B752F99F-26EE-1042-66A0-0FB65B28B728}"/>
                  </a:ext>
                </a:extLst>
              </p:cNvPr>
              <p:cNvSpPr/>
              <p:nvPr/>
            </p:nvSpPr>
            <p:spPr>
              <a:xfrm>
                <a:off x="-2329050" y="1553179"/>
                <a:ext cx="4224794" cy="4224794"/>
              </a:xfrm>
              <a:prstGeom prst="ellipse">
                <a:avLst/>
              </a:prstGeom>
              <a:noFill/>
              <a:ln w="6350">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EFC6DA06-7162-FA11-EDEA-E083B3521435}"/>
                  </a:ext>
                </a:extLst>
              </p:cNvPr>
              <p:cNvSpPr/>
              <p:nvPr/>
            </p:nvSpPr>
            <p:spPr>
              <a:xfrm>
                <a:off x="-1348102" y="2547918"/>
                <a:ext cx="2235316" cy="2235316"/>
              </a:xfrm>
              <a:prstGeom prst="ellipse">
                <a:avLst/>
              </a:prstGeom>
              <a:solidFill>
                <a:schemeClr val="bg1">
                  <a:lumMod val="95000"/>
                </a:schemeClr>
              </a:solidFill>
              <a:ln w="952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04CACAFC-49CE-856D-6FEB-F00C0CEAB2B5}"/>
                  </a:ext>
                </a:extLst>
              </p:cNvPr>
              <p:cNvSpPr/>
              <p:nvPr/>
            </p:nvSpPr>
            <p:spPr>
              <a:xfrm>
                <a:off x="-307703" y="2475918"/>
                <a:ext cx="144000" cy="144000"/>
              </a:xfrm>
              <a:prstGeom prst="ellipse">
                <a:avLst/>
              </a:prstGeom>
              <a:solidFill>
                <a:srgbClr val="80BAFD"/>
              </a:solidFill>
              <a:ln>
                <a:solidFill>
                  <a:srgbClr val="80B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09353B1F-4E76-46AB-BF88-090E5CD6BF5D}"/>
                  </a:ext>
                </a:extLst>
              </p:cNvPr>
              <p:cNvSpPr/>
              <p:nvPr/>
            </p:nvSpPr>
            <p:spPr>
              <a:xfrm>
                <a:off x="-307703" y="4720008"/>
                <a:ext cx="144000" cy="144000"/>
              </a:xfrm>
              <a:prstGeom prst="ellipse">
                <a:avLst/>
              </a:prstGeom>
              <a:solidFill>
                <a:srgbClr val="80BAFD"/>
              </a:solidFill>
              <a:ln>
                <a:solidFill>
                  <a:srgbClr val="80B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7A4F894C-B298-0438-C996-91DA0C538160}"/>
                  </a:ext>
                </a:extLst>
              </p:cNvPr>
              <p:cNvSpPr/>
              <p:nvPr/>
            </p:nvSpPr>
            <p:spPr>
              <a:xfrm>
                <a:off x="796926" y="3593576"/>
                <a:ext cx="144000" cy="144000"/>
              </a:xfrm>
              <a:prstGeom prst="ellipse">
                <a:avLst/>
              </a:prstGeom>
              <a:solidFill>
                <a:srgbClr val="80BAFD"/>
              </a:solidFill>
              <a:ln>
                <a:solidFill>
                  <a:srgbClr val="80B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07ABA706-D8CF-D03F-736D-52A66930F805}"/>
                  </a:ext>
                </a:extLst>
              </p:cNvPr>
              <p:cNvSpPr/>
              <p:nvPr/>
            </p:nvSpPr>
            <p:spPr>
              <a:xfrm>
                <a:off x="-1388023" y="3657408"/>
                <a:ext cx="144000" cy="144000"/>
              </a:xfrm>
              <a:prstGeom prst="ellipse">
                <a:avLst/>
              </a:prstGeom>
              <a:solidFill>
                <a:srgbClr val="80BAFD"/>
              </a:solidFill>
              <a:ln>
                <a:solidFill>
                  <a:srgbClr val="80B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996A0A9E-2DA2-1838-39E9-38C120B22E76}"/>
                  </a:ext>
                </a:extLst>
              </p:cNvPr>
              <p:cNvSpPr/>
              <p:nvPr/>
            </p:nvSpPr>
            <p:spPr>
              <a:xfrm>
                <a:off x="-1897287" y="2033023"/>
                <a:ext cx="3272727" cy="3272727"/>
              </a:xfrm>
              <a:prstGeom prst="ellipse">
                <a:avLst/>
              </a:prstGeom>
              <a:noFill/>
              <a:ln w="6350">
                <a:solidFill>
                  <a:srgbClr val="78B5FA"/>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F6F0E4E3-3322-76EA-1480-D66228F60C87}"/>
                  </a:ext>
                </a:extLst>
              </p:cNvPr>
              <p:cNvSpPr/>
              <p:nvPr/>
            </p:nvSpPr>
            <p:spPr>
              <a:xfrm>
                <a:off x="-568673" y="1694531"/>
                <a:ext cx="737655" cy="737655"/>
              </a:xfrm>
              <a:prstGeom prst="ellipse">
                <a:avLst/>
              </a:prstGeom>
              <a:solidFill>
                <a:schemeClr val="bg1"/>
              </a:solidFill>
              <a:ln w="2857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4A7B1142-4CB2-5FB5-7E7B-36CF68CF2EF4}"/>
                  </a:ext>
                </a:extLst>
              </p:cNvPr>
              <p:cNvSpPr/>
              <p:nvPr/>
            </p:nvSpPr>
            <p:spPr>
              <a:xfrm>
                <a:off x="1057978" y="3296748"/>
                <a:ext cx="737655" cy="737655"/>
              </a:xfrm>
              <a:prstGeom prst="ellipse">
                <a:avLst/>
              </a:prstGeom>
              <a:solidFill>
                <a:schemeClr val="bg1"/>
              </a:solidFill>
              <a:ln w="2857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8BEC069E-3D25-A676-4BD7-53955BAEABFB}"/>
                  </a:ext>
                </a:extLst>
              </p:cNvPr>
              <p:cNvSpPr/>
              <p:nvPr/>
            </p:nvSpPr>
            <p:spPr>
              <a:xfrm>
                <a:off x="-604532" y="4936181"/>
                <a:ext cx="737655" cy="737655"/>
              </a:xfrm>
              <a:prstGeom prst="ellipse">
                <a:avLst/>
              </a:prstGeom>
              <a:solidFill>
                <a:schemeClr val="bg1"/>
              </a:solidFill>
              <a:ln w="2857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157BE609-F795-D930-1EE4-9061ED7ECA96}"/>
                  </a:ext>
                </a:extLst>
              </p:cNvPr>
              <p:cNvSpPr/>
              <p:nvPr/>
            </p:nvSpPr>
            <p:spPr>
              <a:xfrm>
                <a:off x="-2185868" y="3412181"/>
                <a:ext cx="737655" cy="737655"/>
              </a:xfrm>
              <a:prstGeom prst="ellipse">
                <a:avLst/>
              </a:prstGeom>
              <a:solidFill>
                <a:schemeClr val="bg1"/>
              </a:solidFill>
              <a:ln w="2857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1" name="Picture 50">
                <a:extLst>
                  <a:ext uri="{FF2B5EF4-FFF2-40B4-BE49-F238E27FC236}">
                    <a16:creationId xmlns:a16="http://schemas.microsoft.com/office/drawing/2014/main" id="{2A5A742B-A942-8314-DEE2-F4466731149A}"/>
                  </a:ext>
                </a:extLst>
              </p:cNvPr>
              <p:cNvPicPr>
                <a:picLocks noChangeAspect="1"/>
              </p:cNvPicPr>
              <p:nvPr/>
            </p:nvPicPr>
            <p:blipFill>
              <a:blip r:embed="rId4"/>
              <a:stretch>
                <a:fillRect/>
              </a:stretch>
            </p:blipFill>
            <p:spPr>
              <a:xfrm>
                <a:off x="-2075087" y="3518392"/>
                <a:ext cx="554440" cy="517061"/>
              </a:xfrm>
              <a:prstGeom prst="rect">
                <a:avLst/>
              </a:prstGeom>
            </p:spPr>
          </p:pic>
          <p:pic>
            <p:nvPicPr>
              <p:cNvPr id="52" name="Picture 51">
                <a:extLst>
                  <a:ext uri="{FF2B5EF4-FFF2-40B4-BE49-F238E27FC236}">
                    <a16:creationId xmlns:a16="http://schemas.microsoft.com/office/drawing/2014/main" id="{C138BF11-4369-24E5-0B4F-141EAB18302A}"/>
                  </a:ext>
                </a:extLst>
              </p:cNvPr>
              <p:cNvPicPr>
                <a:picLocks noChangeAspect="1"/>
              </p:cNvPicPr>
              <p:nvPr/>
            </p:nvPicPr>
            <p:blipFill>
              <a:blip r:embed="rId13"/>
              <a:stretch>
                <a:fillRect/>
              </a:stretch>
            </p:blipFill>
            <p:spPr>
              <a:xfrm>
                <a:off x="-477313" y="1825758"/>
                <a:ext cx="586465" cy="457952"/>
              </a:xfrm>
              <a:prstGeom prst="rect">
                <a:avLst/>
              </a:prstGeom>
            </p:spPr>
          </p:pic>
          <p:pic>
            <p:nvPicPr>
              <p:cNvPr id="53" name="Picture 52">
                <a:extLst>
                  <a:ext uri="{FF2B5EF4-FFF2-40B4-BE49-F238E27FC236}">
                    <a16:creationId xmlns:a16="http://schemas.microsoft.com/office/drawing/2014/main" id="{335A3AB9-1BC5-E383-09FA-778302DD23CB}"/>
                  </a:ext>
                </a:extLst>
              </p:cNvPr>
              <p:cNvPicPr>
                <a:picLocks noChangeAspect="1"/>
              </p:cNvPicPr>
              <p:nvPr/>
            </p:nvPicPr>
            <p:blipFill>
              <a:blip r:embed="rId14"/>
              <a:stretch>
                <a:fillRect/>
              </a:stretch>
            </p:blipFill>
            <p:spPr>
              <a:xfrm>
                <a:off x="1201799" y="3467794"/>
                <a:ext cx="464334" cy="464334"/>
              </a:xfrm>
              <a:prstGeom prst="rect">
                <a:avLst/>
              </a:prstGeom>
            </p:spPr>
          </p:pic>
          <p:pic>
            <p:nvPicPr>
              <p:cNvPr id="54" name="Picture 53">
                <a:extLst>
                  <a:ext uri="{FF2B5EF4-FFF2-40B4-BE49-F238E27FC236}">
                    <a16:creationId xmlns:a16="http://schemas.microsoft.com/office/drawing/2014/main" id="{AD66E3D1-E2D7-A164-3AB8-ECF91951D59E}"/>
                  </a:ext>
                </a:extLst>
              </p:cNvPr>
              <p:cNvPicPr>
                <a:picLocks noChangeAspect="1"/>
              </p:cNvPicPr>
              <p:nvPr/>
            </p:nvPicPr>
            <p:blipFill>
              <a:blip r:embed="rId6"/>
              <a:stretch>
                <a:fillRect/>
              </a:stretch>
            </p:blipFill>
            <p:spPr>
              <a:xfrm>
                <a:off x="-504513" y="5048197"/>
                <a:ext cx="570053" cy="508486"/>
              </a:xfrm>
              <a:prstGeom prst="rect">
                <a:avLst/>
              </a:prstGeom>
            </p:spPr>
          </p:pic>
        </p:grpSp>
        <p:sp>
          <p:nvSpPr>
            <p:cNvPr id="60" name="TextBox 59">
              <a:extLst>
                <a:ext uri="{FF2B5EF4-FFF2-40B4-BE49-F238E27FC236}">
                  <a16:creationId xmlns:a16="http://schemas.microsoft.com/office/drawing/2014/main" id="{A5C10E81-A2CA-8648-0823-B8441EEBB984}"/>
                </a:ext>
              </a:extLst>
            </p:cNvPr>
            <p:cNvSpPr txBox="1"/>
            <p:nvPr/>
          </p:nvSpPr>
          <p:spPr>
            <a:xfrm>
              <a:off x="4858600" y="3650983"/>
              <a:ext cx="2037223" cy="692497"/>
            </a:xfrm>
            <a:prstGeom prst="rect">
              <a:avLst/>
            </a:prstGeom>
            <a:noFill/>
          </p:spPr>
          <p:txBody>
            <a:bodyPr wrap="square" rtlCol="0">
              <a:spAutoFit/>
            </a:bodyPr>
            <a:lstStyle/>
            <a:p>
              <a:pPr algn="ctr"/>
              <a:r>
                <a:rPr lang="en-US" sz="1300" b="1">
                  <a:solidFill>
                    <a:srgbClr val="568488"/>
                  </a:solidFill>
                  <a:latin typeface="Aharoni" panose="02010803020104030203" pitchFamily="2" charset="-79"/>
                  <a:cs typeface="Aharoni" panose="02010803020104030203" pitchFamily="2" charset="-79"/>
                </a:rPr>
                <a:t>Pasar modal </a:t>
              </a:r>
            </a:p>
            <a:p>
              <a:pPr algn="ctr"/>
              <a:r>
                <a:rPr lang="en-US" sz="1300" b="1" err="1">
                  <a:solidFill>
                    <a:srgbClr val="568488"/>
                  </a:solidFill>
                  <a:latin typeface="Aharoni" panose="02010803020104030203" pitchFamily="2" charset="-79"/>
                  <a:cs typeface="Aharoni" panose="02010803020104030203" pitchFamily="2" charset="-79"/>
                </a:rPr>
                <a:t>sebagai</a:t>
              </a:r>
              <a:r>
                <a:rPr lang="en-US" sz="1300" b="1">
                  <a:solidFill>
                    <a:srgbClr val="568488"/>
                  </a:solidFill>
                  <a:latin typeface="Aharoni" panose="02010803020104030203" pitchFamily="2" charset="-79"/>
                  <a:cs typeface="Aharoni" panose="02010803020104030203" pitchFamily="2" charset="-79"/>
                </a:rPr>
                <a:t> anchor </a:t>
              </a:r>
              <a:r>
                <a:rPr lang="en-US" sz="1300" b="1" err="1">
                  <a:solidFill>
                    <a:srgbClr val="568488"/>
                  </a:solidFill>
                  <a:latin typeface="Aharoni" panose="02010803020104030203" pitchFamily="2" charset="-79"/>
                  <a:cs typeface="Aharoni" panose="02010803020104030203" pitchFamily="2" charset="-79"/>
                </a:rPr>
                <a:t>ekonomi</a:t>
              </a:r>
              <a:r>
                <a:rPr lang="en-US" sz="1300" b="1">
                  <a:solidFill>
                    <a:srgbClr val="568488"/>
                  </a:solidFill>
                  <a:latin typeface="Aharoni" panose="02010803020104030203" pitchFamily="2" charset="-79"/>
                  <a:cs typeface="Aharoni" panose="02010803020104030203" pitchFamily="2" charset="-79"/>
                </a:rPr>
                <a:t> </a:t>
              </a:r>
              <a:r>
                <a:rPr lang="en-US" sz="1300" b="1" err="1">
                  <a:solidFill>
                    <a:srgbClr val="568488"/>
                  </a:solidFill>
                  <a:latin typeface="Aharoni" panose="02010803020104030203" pitchFamily="2" charset="-79"/>
                  <a:cs typeface="Aharoni" panose="02010803020104030203" pitchFamily="2" charset="-79"/>
                </a:rPr>
                <a:t>nasional</a:t>
              </a:r>
              <a:endParaRPr lang="en-ID" sz="1300" b="1">
                <a:solidFill>
                  <a:srgbClr val="568488"/>
                </a:solidFill>
                <a:latin typeface="Aharoni" panose="02010803020104030203" pitchFamily="2" charset="-79"/>
                <a:cs typeface="Aharoni" panose="02010803020104030203" pitchFamily="2" charset="-79"/>
              </a:endParaRPr>
            </a:p>
          </p:txBody>
        </p:sp>
        <p:sp>
          <p:nvSpPr>
            <p:cNvPr id="66" name="TextBox 65">
              <a:extLst>
                <a:ext uri="{FF2B5EF4-FFF2-40B4-BE49-F238E27FC236}">
                  <a16:creationId xmlns:a16="http://schemas.microsoft.com/office/drawing/2014/main" id="{457E8B74-BEC1-C2D3-8579-C698A0D0E6CD}"/>
                </a:ext>
              </a:extLst>
            </p:cNvPr>
            <p:cNvSpPr txBox="1"/>
            <p:nvPr/>
          </p:nvSpPr>
          <p:spPr>
            <a:xfrm>
              <a:off x="3934167" y="4763603"/>
              <a:ext cx="1535876" cy="424732"/>
            </a:xfrm>
            <a:prstGeom prst="rect">
              <a:avLst/>
            </a:prstGeom>
            <a:noFill/>
          </p:spPr>
          <p:txBody>
            <a:bodyPr vert="horz" wrap="square" lIns="91440" tIns="45720" rIns="91440" bIns="45720" rtlCol="0">
              <a:spAutoFit/>
            </a:bodyPr>
            <a:lstStyle>
              <a:defPPr>
                <a:defRPr lang="en-US"/>
              </a:defPPr>
              <a:lvl1pPr indent="0">
                <a:lnSpc>
                  <a:spcPct val="90000"/>
                </a:lnSpc>
                <a:spcBef>
                  <a:spcPts val="0"/>
                </a:spcBef>
                <a:spcAft>
                  <a:spcPts val="0"/>
                </a:spcAft>
                <a:buFont typeface="Arial" panose="020B0604020202020204" pitchFamily="34" charset="0"/>
                <a:buNone/>
                <a:defRPr sz="1200" b="0" i="0" spc="-10" baseline="0">
                  <a:solidFill>
                    <a:srgbClr val="69799C"/>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12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12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sz="120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sz="12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a:t>Emiten dan investor</a:t>
              </a:r>
            </a:p>
          </p:txBody>
        </p:sp>
        <p:pic>
          <p:nvPicPr>
            <p:cNvPr id="68" name="Picture 67">
              <a:extLst>
                <a:ext uri="{FF2B5EF4-FFF2-40B4-BE49-F238E27FC236}">
                  <a16:creationId xmlns:a16="http://schemas.microsoft.com/office/drawing/2014/main" id="{0A427B5D-4C07-F555-93F3-82C60B92C4AA}"/>
                </a:ext>
              </a:extLst>
            </p:cNvPr>
            <p:cNvPicPr>
              <a:picLocks noChangeAspect="1"/>
            </p:cNvPicPr>
            <p:nvPr/>
          </p:nvPicPr>
          <p:blipFill>
            <a:blip r:embed="rId15"/>
            <a:stretch>
              <a:fillRect/>
            </a:stretch>
          </p:blipFill>
          <p:spPr>
            <a:xfrm>
              <a:off x="4643510" y="4206437"/>
              <a:ext cx="544632" cy="544632"/>
            </a:xfrm>
            <a:prstGeom prst="rect">
              <a:avLst/>
            </a:prstGeom>
          </p:spPr>
        </p:pic>
        <p:pic>
          <p:nvPicPr>
            <p:cNvPr id="72" name="Picture 71">
              <a:extLst>
                <a:ext uri="{FF2B5EF4-FFF2-40B4-BE49-F238E27FC236}">
                  <a16:creationId xmlns:a16="http://schemas.microsoft.com/office/drawing/2014/main" id="{DD4C53F2-6964-81F4-44A3-93C27724C9D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17028" y="2689904"/>
              <a:ext cx="1019048" cy="1019048"/>
            </a:xfrm>
            <a:prstGeom prst="rect">
              <a:avLst/>
            </a:prstGeom>
          </p:spPr>
        </p:pic>
      </p:grpSp>
      <p:sp>
        <p:nvSpPr>
          <p:cNvPr id="138" name="Arc 137">
            <a:extLst>
              <a:ext uri="{FF2B5EF4-FFF2-40B4-BE49-F238E27FC236}">
                <a16:creationId xmlns:a16="http://schemas.microsoft.com/office/drawing/2014/main" id="{155C17FD-C95E-102B-89A7-B7308D32DD5B}"/>
              </a:ext>
            </a:extLst>
          </p:cNvPr>
          <p:cNvSpPr/>
          <p:nvPr/>
        </p:nvSpPr>
        <p:spPr>
          <a:xfrm>
            <a:off x="165052" y="1867867"/>
            <a:ext cx="10301273" cy="3815987"/>
          </a:xfrm>
          <a:prstGeom prst="arc">
            <a:avLst>
              <a:gd name="adj1" fmla="val 16200000"/>
              <a:gd name="adj2" fmla="val 5439565"/>
            </a:avLst>
          </a:prstGeom>
          <a:ln>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D"/>
          </a:p>
        </p:txBody>
      </p:sp>
      <p:sp>
        <p:nvSpPr>
          <p:cNvPr id="139" name="Arc 138">
            <a:extLst>
              <a:ext uri="{FF2B5EF4-FFF2-40B4-BE49-F238E27FC236}">
                <a16:creationId xmlns:a16="http://schemas.microsoft.com/office/drawing/2014/main" id="{F9C833E9-AB7A-FD39-0544-98DEE9AEBED0}"/>
              </a:ext>
            </a:extLst>
          </p:cNvPr>
          <p:cNvSpPr/>
          <p:nvPr/>
        </p:nvSpPr>
        <p:spPr>
          <a:xfrm>
            <a:off x="2080575" y="1888100"/>
            <a:ext cx="6413474" cy="3739341"/>
          </a:xfrm>
          <a:prstGeom prst="arc">
            <a:avLst>
              <a:gd name="adj1" fmla="val 16200000"/>
              <a:gd name="adj2" fmla="val 5439565"/>
            </a:avLst>
          </a:prstGeom>
          <a:ln>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D"/>
          </a:p>
        </p:txBody>
      </p:sp>
      <p:sp>
        <p:nvSpPr>
          <p:cNvPr id="140" name="TextBox 139">
            <a:extLst>
              <a:ext uri="{FF2B5EF4-FFF2-40B4-BE49-F238E27FC236}">
                <a16:creationId xmlns:a16="http://schemas.microsoft.com/office/drawing/2014/main" id="{5F7A745D-E70C-75FF-CD23-0DF1A5C0FB00}"/>
              </a:ext>
            </a:extLst>
          </p:cNvPr>
          <p:cNvSpPr txBox="1"/>
          <p:nvPr/>
        </p:nvSpPr>
        <p:spPr>
          <a:xfrm>
            <a:off x="5609877" y="1190179"/>
            <a:ext cx="4816497" cy="292388"/>
          </a:xfrm>
          <a:prstGeom prst="rect">
            <a:avLst/>
          </a:prstGeom>
          <a:noFill/>
        </p:spPr>
        <p:txBody>
          <a:bodyPr wrap="square" lIns="91440" tIns="45720" rIns="91440" bIns="45720" rtlCol="0" anchor="t">
            <a:spAutoFit/>
          </a:bodyPr>
          <a:lstStyle>
            <a:defPPr>
              <a:defRPr lang="en-US"/>
            </a:defPPr>
            <a:lvl1pPr>
              <a:defRPr sz="1200"/>
            </a:lvl1pPr>
          </a:lstStyle>
          <a:p>
            <a:r>
              <a:rPr lang="en-US" sz="1300" b="1" err="1">
                <a:solidFill>
                  <a:srgbClr val="022150"/>
                </a:solidFill>
              </a:rPr>
              <a:t>Pemangku</a:t>
            </a:r>
            <a:r>
              <a:rPr lang="en-US" sz="1300" b="1">
                <a:solidFill>
                  <a:srgbClr val="022150"/>
                </a:solidFill>
              </a:rPr>
              <a:t> </a:t>
            </a:r>
            <a:r>
              <a:rPr lang="en-US" sz="1300" b="1" err="1">
                <a:solidFill>
                  <a:srgbClr val="022150"/>
                </a:solidFill>
              </a:rPr>
              <a:t>kepentingan</a:t>
            </a:r>
            <a:endParaRPr lang="en-US" sz="1300" b="1">
              <a:solidFill>
                <a:srgbClr val="022150"/>
              </a:solidFill>
            </a:endParaRPr>
          </a:p>
        </p:txBody>
      </p:sp>
      <p:sp>
        <p:nvSpPr>
          <p:cNvPr id="141" name="Oval 140">
            <a:extLst>
              <a:ext uri="{FF2B5EF4-FFF2-40B4-BE49-F238E27FC236}">
                <a16:creationId xmlns:a16="http://schemas.microsoft.com/office/drawing/2014/main" id="{C1321A64-B4EF-7B94-CB50-DF4DA0D4F0FD}"/>
              </a:ext>
            </a:extLst>
          </p:cNvPr>
          <p:cNvSpPr/>
          <p:nvPr/>
        </p:nvSpPr>
        <p:spPr>
          <a:xfrm>
            <a:off x="970042" y="1597363"/>
            <a:ext cx="4462810" cy="4462810"/>
          </a:xfrm>
          <a:prstGeom prst="ellipse">
            <a:avLst/>
          </a:prstGeom>
          <a:noFill/>
          <a:ln w="38100">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E11C05C6-A4A2-578C-17AA-A39C63FE58DC}"/>
              </a:ext>
            </a:extLst>
          </p:cNvPr>
          <p:cNvSpPr/>
          <p:nvPr/>
        </p:nvSpPr>
        <p:spPr>
          <a:xfrm>
            <a:off x="1087094" y="1730951"/>
            <a:ext cx="4224794" cy="4224794"/>
          </a:xfrm>
          <a:prstGeom prst="ellipse">
            <a:avLst/>
          </a:prstGeom>
          <a:noFill/>
          <a:ln w="6350">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60927436-6A07-C0C9-B313-3757E4F3BC7B}"/>
              </a:ext>
            </a:extLst>
          </p:cNvPr>
          <p:cNvSpPr/>
          <p:nvPr/>
        </p:nvSpPr>
        <p:spPr>
          <a:xfrm>
            <a:off x="2068042" y="2725690"/>
            <a:ext cx="2235316" cy="2235316"/>
          </a:xfrm>
          <a:prstGeom prst="ellipse">
            <a:avLst/>
          </a:prstGeom>
          <a:solidFill>
            <a:schemeClr val="bg1">
              <a:lumMod val="95000"/>
            </a:schemeClr>
          </a:solidFill>
          <a:ln w="952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Rectangle: Rounded Corners 143">
            <a:extLst>
              <a:ext uri="{FF2B5EF4-FFF2-40B4-BE49-F238E27FC236}">
                <a16:creationId xmlns:a16="http://schemas.microsoft.com/office/drawing/2014/main" id="{32A2C08E-98C1-5B6F-AA17-388044167EE0}"/>
              </a:ext>
            </a:extLst>
          </p:cNvPr>
          <p:cNvSpPr/>
          <p:nvPr/>
        </p:nvSpPr>
        <p:spPr>
          <a:xfrm>
            <a:off x="1352245" y="7782259"/>
            <a:ext cx="2583180" cy="650368"/>
          </a:xfrm>
          <a:prstGeom prst="roundRect">
            <a:avLst/>
          </a:prstGeom>
          <a:solidFill>
            <a:schemeClr val="bg1"/>
          </a:solidFill>
          <a:ln>
            <a:solidFill>
              <a:srgbClr val="80B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45" name="Picture 144" descr="A blue and white sign with white text&#10;&#10;AI-generated content may be incorrect.">
            <a:extLst>
              <a:ext uri="{FF2B5EF4-FFF2-40B4-BE49-F238E27FC236}">
                <a16:creationId xmlns:a16="http://schemas.microsoft.com/office/drawing/2014/main" id="{B080115F-309B-7237-3B7F-53F26224A9EF}"/>
              </a:ext>
            </a:extLst>
          </p:cNvPr>
          <p:cNvPicPr>
            <a:picLocks noChangeAspect="1"/>
          </p:cNvPicPr>
          <p:nvPr/>
        </p:nvPicPr>
        <p:blipFill>
          <a:blip r:embed="rId12"/>
          <a:stretch>
            <a:fillRect/>
          </a:stretch>
        </p:blipFill>
        <p:spPr>
          <a:xfrm>
            <a:off x="2039509" y="7846891"/>
            <a:ext cx="1198133" cy="556576"/>
          </a:xfrm>
          <a:prstGeom prst="rect">
            <a:avLst/>
          </a:prstGeom>
        </p:spPr>
      </p:pic>
      <p:sp>
        <p:nvSpPr>
          <p:cNvPr id="146" name="Oval 145">
            <a:extLst>
              <a:ext uri="{FF2B5EF4-FFF2-40B4-BE49-F238E27FC236}">
                <a16:creationId xmlns:a16="http://schemas.microsoft.com/office/drawing/2014/main" id="{3DECF3AC-EE71-F9C1-A385-04874F8BE6E2}"/>
              </a:ext>
            </a:extLst>
          </p:cNvPr>
          <p:cNvSpPr/>
          <p:nvPr/>
        </p:nvSpPr>
        <p:spPr>
          <a:xfrm>
            <a:off x="3108441" y="2653690"/>
            <a:ext cx="144000" cy="144000"/>
          </a:xfrm>
          <a:prstGeom prst="ellipse">
            <a:avLst/>
          </a:prstGeom>
          <a:solidFill>
            <a:srgbClr val="80BAFD"/>
          </a:solidFill>
          <a:ln>
            <a:solidFill>
              <a:srgbClr val="80B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62FA05C8-AA01-50C1-030B-525E9E265D3A}"/>
              </a:ext>
            </a:extLst>
          </p:cNvPr>
          <p:cNvSpPr/>
          <p:nvPr/>
        </p:nvSpPr>
        <p:spPr>
          <a:xfrm>
            <a:off x="3108441" y="4897780"/>
            <a:ext cx="144000" cy="144000"/>
          </a:xfrm>
          <a:prstGeom prst="ellipse">
            <a:avLst/>
          </a:prstGeom>
          <a:solidFill>
            <a:srgbClr val="80BAFD"/>
          </a:solidFill>
          <a:ln>
            <a:solidFill>
              <a:srgbClr val="80B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C31835A9-4C30-C1F7-BA61-13A86FF02816}"/>
              </a:ext>
            </a:extLst>
          </p:cNvPr>
          <p:cNvSpPr/>
          <p:nvPr/>
        </p:nvSpPr>
        <p:spPr>
          <a:xfrm>
            <a:off x="4213070" y="3771348"/>
            <a:ext cx="144000" cy="144000"/>
          </a:xfrm>
          <a:prstGeom prst="ellipse">
            <a:avLst/>
          </a:prstGeom>
          <a:solidFill>
            <a:srgbClr val="80BAFD"/>
          </a:solidFill>
          <a:ln>
            <a:solidFill>
              <a:srgbClr val="80B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E2865B2F-A555-DD6C-FC2F-0A683F590CE8}"/>
              </a:ext>
            </a:extLst>
          </p:cNvPr>
          <p:cNvSpPr/>
          <p:nvPr/>
        </p:nvSpPr>
        <p:spPr>
          <a:xfrm>
            <a:off x="2028121" y="3835180"/>
            <a:ext cx="144000" cy="144000"/>
          </a:xfrm>
          <a:prstGeom prst="ellipse">
            <a:avLst/>
          </a:prstGeom>
          <a:solidFill>
            <a:srgbClr val="80BAFD"/>
          </a:solidFill>
          <a:ln>
            <a:solidFill>
              <a:srgbClr val="80B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F46CBB1E-90EA-A2A5-1B57-A6D316903550}"/>
              </a:ext>
            </a:extLst>
          </p:cNvPr>
          <p:cNvSpPr/>
          <p:nvPr/>
        </p:nvSpPr>
        <p:spPr>
          <a:xfrm>
            <a:off x="1518857" y="2210795"/>
            <a:ext cx="3272727" cy="3272727"/>
          </a:xfrm>
          <a:prstGeom prst="ellipse">
            <a:avLst/>
          </a:prstGeom>
          <a:noFill/>
          <a:ln w="6350">
            <a:solidFill>
              <a:srgbClr val="78B5FA"/>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0879AE48-7A22-5DA9-2448-45B135C4D5A0}"/>
              </a:ext>
            </a:extLst>
          </p:cNvPr>
          <p:cNvSpPr/>
          <p:nvPr/>
        </p:nvSpPr>
        <p:spPr>
          <a:xfrm>
            <a:off x="2847471" y="1872303"/>
            <a:ext cx="737655" cy="737655"/>
          </a:xfrm>
          <a:prstGeom prst="ellipse">
            <a:avLst/>
          </a:prstGeom>
          <a:solidFill>
            <a:schemeClr val="bg1"/>
          </a:solidFill>
          <a:ln w="2857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9F6C5515-E149-3D0C-4172-2E791FE2DE5D}"/>
              </a:ext>
            </a:extLst>
          </p:cNvPr>
          <p:cNvSpPr/>
          <p:nvPr/>
        </p:nvSpPr>
        <p:spPr>
          <a:xfrm>
            <a:off x="4474122" y="3474520"/>
            <a:ext cx="737655" cy="737655"/>
          </a:xfrm>
          <a:prstGeom prst="ellipse">
            <a:avLst/>
          </a:prstGeom>
          <a:solidFill>
            <a:schemeClr val="bg1"/>
          </a:solidFill>
          <a:ln w="2857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1D44A002-9402-A105-EF00-FB1522B192EA}"/>
              </a:ext>
            </a:extLst>
          </p:cNvPr>
          <p:cNvSpPr/>
          <p:nvPr/>
        </p:nvSpPr>
        <p:spPr>
          <a:xfrm>
            <a:off x="2811612" y="5113953"/>
            <a:ext cx="737655" cy="737655"/>
          </a:xfrm>
          <a:prstGeom prst="ellipse">
            <a:avLst/>
          </a:prstGeom>
          <a:solidFill>
            <a:schemeClr val="bg1"/>
          </a:solidFill>
          <a:ln w="2857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F420DFEF-1022-ADF7-CED2-E4706F447852}"/>
              </a:ext>
            </a:extLst>
          </p:cNvPr>
          <p:cNvSpPr/>
          <p:nvPr/>
        </p:nvSpPr>
        <p:spPr>
          <a:xfrm>
            <a:off x="1230276" y="3589953"/>
            <a:ext cx="737655" cy="737655"/>
          </a:xfrm>
          <a:prstGeom prst="ellipse">
            <a:avLst/>
          </a:prstGeom>
          <a:solidFill>
            <a:schemeClr val="bg1"/>
          </a:solidFill>
          <a:ln w="2857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55" name="Picture 154">
            <a:extLst>
              <a:ext uri="{FF2B5EF4-FFF2-40B4-BE49-F238E27FC236}">
                <a16:creationId xmlns:a16="http://schemas.microsoft.com/office/drawing/2014/main" id="{A20A5212-B419-8E64-4037-83F7E4CBAB70}"/>
              </a:ext>
            </a:extLst>
          </p:cNvPr>
          <p:cNvPicPr>
            <a:picLocks noChangeAspect="1"/>
          </p:cNvPicPr>
          <p:nvPr/>
        </p:nvPicPr>
        <p:blipFill>
          <a:blip r:embed="rId4"/>
          <a:stretch>
            <a:fillRect/>
          </a:stretch>
        </p:blipFill>
        <p:spPr>
          <a:xfrm>
            <a:off x="1341057" y="3696164"/>
            <a:ext cx="554440" cy="517061"/>
          </a:xfrm>
          <a:prstGeom prst="rect">
            <a:avLst/>
          </a:prstGeom>
        </p:spPr>
      </p:pic>
      <p:pic>
        <p:nvPicPr>
          <p:cNvPr id="156" name="Picture 155">
            <a:extLst>
              <a:ext uri="{FF2B5EF4-FFF2-40B4-BE49-F238E27FC236}">
                <a16:creationId xmlns:a16="http://schemas.microsoft.com/office/drawing/2014/main" id="{5E621A94-333D-7837-0824-F7262FA0B9B7}"/>
              </a:ext>
            </a:extLst>
          </p:cNvPr>
          <p:cNvPicPr>
            <a:picLocks noChangeAspect="1"/>
          </p:cNvPicPr>
          <p:nvPr/>
        </p:nvPicPr>
        <p:blipFill>
          <a:blip r:embed="rId13"/>
          <a:stretch>
            <a:fillRect/>
          </a:stretch>
        </p:blipFill>
        <p:spPr>
          <a:xfrm>
            <a:off x="2938831" y="2003530"/>
            <a:ext cx="586465" cy="457952"/>
          </a:xfrm>
          <a:prstGeom prst="rect">
            <a:avLst/>
          </a:prstGeom>
        </p:spPr>
      </p:pic>
      <p:pic>
        <p:nvPicPr>
          <p:cNvPr id="157" name="Picture 156">
            <a:extLst>
              <a:ext uri="{FF2B5EF4-FFF2-40B4-BE49-F238E27FC236}">
                <a16:creationId xmlns:a16="http://schemas.microsoft.com/office/drawing/2014/main" id="{07314A7A-D909-99F4-BE77-5929CDC913ED}"/>
              </a:ext>
            </a:extLst>
          </p:cNvPr>
          <p:cNvPicPr>
            <a:picLocks noChangeAspect="1"/>
          </p:cNvPicPr>
          <p:nvPr/>
        </p:nvPicPr>
        <p:blipFill>
          <a:blip r:embed="rId14"/>
          <a:stretch>
            <a:fillRect/>
          </a:stretch>
        </p:blipFill>
        <p:spPr>
          <a:xfrm>
            <a:off x="4617943" y="3645566"/>
            <a:ext cx="464334" cy="464334"/>
          </a:xfrm>
          <a:prstGeom prst="rect">
            <a:avLst/>
          </a:prstGeom>
        </p:spPr>
      </p:pic>
      <p:pic>
        <p:nvPicPr>
          <p:cNvPr id="158" name="Picture 157">
            <a:extLst>
              <a:ext uri="{FF2B5EF4-FFF2-40B4-BE49-F238E27FC236}">
                <a16:creationId xmlns:a16="http://schemas.microsoft.com/office/drawing/2014/main" id="{E1404BA5-6AA4-DC6E-1A37-15FD5D3E9FB2}"/>
              </a:ext>
            </a:extLst>
          </p:cNvPr>
          <p:cNvPicPr>
            <a:picLocks noChangeAspect="1"/>
          </p:cNvPicPr>
          <p:nvPr/>
        </p:nvPicPr>
        <p:blipFill>
          <a:blip r:embed="rId6"/>
          <a:stretch>
            <a:fillRect/>
          </a:stretch>
        </p:blipFill>
        <p:spPr>
          <a:xfrm>
            <a:off x="2911631" y="5175368"/>
            <a:ext cx="570053" cy="508486"/>
          </a:xfrm>
          <a:prstGeom prst="rect">
            <a:avLst/>
          </a:prstGeom>
        </p:spPr>
      </p:pic>
      <p:sp>
        <p:nvSpPr>
          <p:cNvPr id="159" name="Oval 158">
            <a:extLst>
              <a:ext uri="{FF2B5EF4-FFF2-40B4-BE49-F238E27FC236}">
                <a16:creationId xmlns:a16="http://schemas.microsoft.com/office/drawing/2014/main" id="{6271151D-477B-4B22-21FF-01372B585F8F}"/>
              </a:ext>
            </a:extLst>
          </p:cNvPr>
          <p:cNvSpPr/>
          <p:nvPr/>
        </p:nvSpPr>
        <p:spPr>
          <a:xfrm>
            <a:off x="6460892" y="1974242"/>
            <a:ext cx="737655" cy="737655"/>
          </a:xfrm>
          <a:prstGeom prst="ellipse">
            <a:avLst/>
          </a:prstGeom>
          <a:solidFill>
            <a:schemeClr val="bg1"/>
          </a:solidFill>
          <a:ln w="2857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D0C9B05C-1D86-38C4-C4F8-9C31DE7867A0}"/>
              </a:ext>
            </a:extLst>
          </p:cNvPr>
          <p:cNvSpPr/>
          <p:nvPr/>
        </p:nvSpPr>
        <p:spPr>
          <a:xfrm>
            <a:off x="7452386" y="2628549"/>
            <a:ext cx="737655" cy="737655"/>
          </a:xfrm>
          <a:prstGeom prst="ellipse">
            <a:avLst/>
          </a:prstGeom>
          <a:solidFill>
            <a:schemeClr val="bg1"/>
          </a:solidFill>
          <a:ln w="2857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5145D6FF-A20D-6F43-F3E1-E16514424857}"/>
              </a:ext>
            </a:extLst>
          </p:cNvPr>
          <p:cNvSpPr/>
          <p:nvPr/>
        </p:nvSpPr>
        <p:spPr>
          <a:xfrm>
            <a:off x="7806676" y="3661096"/>
            <a:ext cx="737655" cy="737655"/>
          </a:xfrm>
          <a:prstGeom prst="ellipse">
            <a:avLst/>
          </a:prstGeom>
          <a:solidFill>
            <a:schemeClr val="bg1"/>
          </a:solidFill>
          <a:ln w="2857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0D03047A-CFC9-C9DD-69A0-84574DF5D006}"/>
              </a:ext>
            </a:extLst>
          </p:cNvPr>
          <p:cNvSpPr/>
          <p:nvPr/>
        </p:nvSpPr>
        <p:spPr>
          <a:xfrm>
            <a:off x="7016142" y="4783033"/>
            <a:ext cx="737655" cy="737655"/>
          </a:xfrm>
          <a:prstGeom prst="ellipse">
            <a:avLst/>
          </a:prstGeom>
          <a:solidFill>
            <a:schemeClr val="bg1"/>
          </a:solidFill>
          <a:ln w="28575">
            <a:solidFill>
              <a:srgbClr val="78B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69" name="Picture 168">
            <a:extLst>
              <a:ext uri="{FF2B5EF4-FFF2-40B4-BE49-F238E27FC236}">
                <a16:creationId xmlns:a16="http://schemas.microsoft.com/office/drawing/2014/main" id="{97D1642C-92A7-6AF2-0BA9-AF7D5476BA41}"/>
              </a:ext>
            </a:extLst>
          </p:cNvPr>
          <p:cNvPicPr>
            <a:picLocks noChangeAspect="1"/>
          </p:cNvPicPr>
          <p:nvPr/>
        </p:nvPicPr>
        <p:blipFill>
          <a:blip r:embed="rId17"/>
          <a:srcRect l="7069" t="3738" r="69559" b="60881"/>
          <a:stretch>
            <a:fillRect/>
          </a:stretch>
        </p:blipFill>
        <p:spPr>
          <a:xfrm>
            <a:off x="7817670" y="1567777"/>
            <a:ext cx="926963" cy="935497"/>
          </a:xfrm>
          <a:prstGeom prst="rect">
            <a:avLst/>
          </a:prstGeom>
        </p:spPr>
      </p:pic>
      <p:pic>
        <p:nvPicPr>
          <p:cNvPr id="170" name="Picture 169">
            <a:extLst>
              <a:ext uri="{FF2B5EF4-FFF2-40B4-BE49-F238E27FC236}">
                <a16:creationId xmlns:a16="http://schemas.microsoft.com/office/drawing/2014/main" id="{741EA429-43F3-0687-EBED-1BD6ECBF8C0E}"/>
              </a:ext>
            </a:extLst>
          </p:cNvPr>
          <p:cNvPicPr>
            <a:picLocks noChangeAspect="1"/>
          </p:cNvPicPr>
          <p:nvPr/>
        </p:nvPicPr>
        <p:blipFill>
          <a:blip r:embed="rId17"/>
          <a:srcRect l="37137" t="1651" r="37838" b="60413"/>
          <a:stretch>
            <a:fillRect/>
          </a:stretch>
        </p:blipFill>
        <p:spPr>
          <a:xfrm>
            <a:off x="8947676" y="2010275"/>
            <a:ext cx="992519" cy="1003056"/>
          </a:xfrm>
          <a:prstGeom prst="rect">
            <a:avLst/>
          </a:prstGeom>
        </p:spPr>
      </p:pic>
      <p:pic>
        <p:nvPicPr>
          <p:cNvPr id="171" name="Picture 170">
            <a:extLst>
              <a:ext uri="{FF2B5EF4-FFF2-40B4-BE49-F238E27FC236}">
                <a16:creationId xmlns:a16="http://schemas.microsoft.com/office/drawing/2014/main" id="{0DC50C41-EC1B-C7D4-4DDD-89723B9581FD}"/>
              </a:ext>
            </a:extLst>
          </p:cNvPr>
          <p:cNvPicPr>
            <a:picLocks noChangeAspect="1"/>
          </p:cNvPicPr>
          <p:nvPr/>
        </p:nvPicPr>
        <p:blipFill>
          <a:blip r:embed="rId17"/>
          <a:srcRect t="50809" r="68804"/>
          <a:stretch>
            <a:fillRect/>
          </a:stretch>
        </p:blipFill>
        <p:spPr>
          <a:xfrm>
            <a:off x="7578777" y="5204506"/>
            <a:ext cx="1237258" cy="1300650"/>
          </a:xfrm>
          <a:prstGeom prst="rect">
            <a:avLst/>
          </a:prstGeom>
        </p:spPr>
      </p:pic>
      <p:pic>
        <p:nvPicPr>
          <p:cNvPr id="172" name="Picture 171">
            <a:extLst>
              <a:ext uri="{FF2B5EF4-FFF2-40B4-BE49-F238E27FC236}">
                <a16:creationId xmlns:a16="http://schemas.microsoft.com/office/drawing/2014/main" id="{2247BA62-58FC-096E-F567-9FCE4ED277BB}"/>
              </a:ext>
            </a:extLst>
          </p:cNvPr>
          <p:cNvPicPr>
            <a:picLocks noChangeAspect="1"/>
          </p:cNvPicPr>
          <p:nvPr/>
        </p:nvPicPr>
        <p:blipFill>
          <a:blip r:embed="rId17"/>
          <a:srcRect l="38872" t="50571" r="38616" b="15589"/>
          <a:stretch>
            <a:fillRect/>
          </a:stretch>
        </p:blipFill>
        <p:spPr>
          <a:xfrm>
            <a:off x="8995217" y="4635613"/>
            <a:ext cx="892826" cy="894741"/>
          </a:xfrm>
          <a:prstGeom prst="rect">
            <a:avLst/>
          </a:prstGeom>
        </p:spPr>
      </p:pic>
      <p:pic>
        <p:nvPicPr>
          <p:cNvPr id="173" name="Picture 172">
            <a:extLst>
              <a:ext uri="{FF2B5EF4-FFF2-40B4-BE49-F238E27FC236}">
                <a16:creationId xmlns:a16="http://schemas.microsoft.com/office/drawing/2014/main" id="{CB33005E-3C50-B3A4-7E07-8F1FFB33F941}"/>
              </a:ext>
            </a:extLst>
          </p:cNvPr>
          <p:cNvPicPr>
            <a:picLocks noChangeAspect="1"/>
          </p:cNvPicPr>
          <p:nvPr/>
        </p:nvPicPr>
        <p:blipFill>
          <a:blip r:embed="rId17"/>
          <a:srcRect l="69190" t="50281" r="5784" b="15294"/>
          <a:stretch>
            <a:fillRect/>
          </a:stretch>
        </p:blipFill>
        <p:spPr>
          <a:xfrm>
            <a:off x="9788960" y="3834633"/>
            <a:ext cx="992518" cy="910220"/>
          </a:xfrm>
          <a:prstGeom prst="rect">
            <a:avLst/>
          </a:prstGeom>
        </p:spPr>
      </p:pic>
      <p:pic>
        <p:nvPicPr>
          <p:cNvPr id="174" name="Picture 173">
            <a:extLst>
              <a:ext uri="{FF2B5EF4-FFF2-40B4-BE49-F238E27FC236}">
                <a16:creationId xmlns:a16="http://schemas.microsoft.com/office/drawing/2014/main" id="{055FE8A1-7233-C740-B0C0-05F1658D3950}"/>
              </a:ext>
            </a:extLst>
          </p:cNvPr>
          <p:cNvPicPr>
            <a:picLocks noChangeAspect="1"/>
          </p:cNvPicPr>
          <p:nvPr/>
        </p:nvPicPr>
        <p:blipFill>
          <a:blip r:embed="rId17"/>
          <a:srcRect l="68903" t="4207" r="5503" b="59955"/>
          <a:stretch>
            <a:fillRect/>
          </a:stretch>
        </p:blipFill>
        <p:spPr>
          <a:xfrm>
            <a:off x="9828880" y="2819555"/>
            <a:ext cx="992518" cy="926508"/>
          </a:xfrm>
          <a:prstGeom prst="rect">
            <a:avLst/>
          </a:prstGeom>
        </p:spPr>
      </p:pic>
      <p:sp>
        <p:nvSpPr>
          <p:cNvPr id="175" name="TextBox 174">
            <a:extLst>
              <a:ext uri="{FF2B5EF4-FFF2-40B4-BE49-F238E27FC236}">
                <a16:creationId xmlns:a16="http://schemas.microsoft.com/office/drawing/2014/main" id="{66714099-6C40-B4C1-C3E8-90D664A934C9}"/>
              </a:ext>
            </a:extLst>
          </p:cNvPr>
          <p:cNvSpPr txBox="1"/>
          <p:nvPr/>
        </p:nvSpPr>
        <p:spPr>
          <a:xfrm>
            <a:off x="-5429745" y="1433231"/>
            <a:ext cx="4816497" cy="292388"/>
          </a:xfrm>
          <a:prstGeom prst="rect">
            <a:avLst/>
          </a:prstGeom>
          <a:noFill/>
        </p:spPr>
        <p:txBody>
          <a:bodyPr wrap="square" lIns="91440" tIns="45720" rIns="91440" bIns="45720" rtlCol="0" anchor="t">
            <a:spAutoFit/>
          </a:bodyPr>
          <a:lstStyle>
            <a:defPPr>
              <a:defRPr lang="en-US"/>
            </a:defPPr>
            <a:lvl1pPr>
              <a:defRPr sz="1200"/>
            </a:lvl1pPr>
          </a:lstStyle>
          <a:p>
            <a:r>
              <a:rPr lang="en-US" sz="1300" b="1" dirty="0">
                <a:solidFill>
                  <a:srgbClr val="022150"/>
                </a:solidFill>
              </a:rPr>
              <a:t>KSSK</a:t>
            </a:r>
          </a:p>
        </p:txBody>
      </p:sp>
      <p:pic>
        <p:nvPicPr>
          <p:cNvPr id="177" name="Picture 176">
            <a:extLst>
              <a:ext uri="{FF2B5EF4-FFF2-40B4-BE49-F238E27FC236}">
                <a16:creationId xmlns:a16="http://schemas.microsoft.com/office/drawing/2014/main" id="{263D85D4-56FB-B0E1-0A3D-A583C2BD3F50}"/>
              </a:ext>
            </a:extLst>
          </p:cNvPr>
          <p:cNvPicPr>
            <a:picLocks noChangeAspect="1"/>
          </p:cNvPicPr>
          <p:nvPr/>
        </p:nvPicPr>
        <p:blipFill>
          <a:blip r:embed="rId18"/>
          <a:stretch>
            <a:fillRect/>
          </a:stretch>
        </p:blipFill>
        <p:spPr>
          <a:xfrm>
            <a:off x="2428406" y="3461030"/>
            <a:ext cx="1656975" cy="723399"/>
          </a:xfrm>
          <a:prstGeom prst="rect">
            <a:avLst/>
          </a:prstGeom>
        </p:spPr>
      </p:pic>
      <p:pic>
        <p:nvPicPr>
          <p:cNvPr id="178" name="Picture 177">
            <a:extLst>
              <a:ext uri="{FF2B5EF4-FFF2-40B4-BE49-F238E27FC236}">
                <a16:creationId xmlns:a16="http://schemas.microsoft.com/office/drawing/2014/main" id="{EE8AA4B7-2C21-DEE9-6FD1-8A755503E5BF}"/>
              </a:ext>
            </a:extLst>
          </p:cNvPr>
          <p:cNvPicPr>
            <a:picLocks noChangeAspect="1"/>
          </p:cNvPicPr>
          <p:nvPr/>
        </p:nvPicPr>
        <p:blipFill>
          <a:blip r:embed="rId19"/>
          <a:stretch>
            <a:fillRect/>
          </a:stretch>
        </p:blipFill>
        <p:spPr>
          <a:xfrm>
            <a:off x="6546663" y="2065080"/>
            <a:ext cx="505313" cy="438194"/>
          </a:xfrm>
          <a:prstGeom prst="rect">
            <a:avLst/>
          </a:prstGeom>
        </p:spPr>
      </p:pic>
      <p:sp>
        <p:nvSpPr>
          <p:cNvPr id="179" name="TextBox 178">
            <a:extLst>
              <a:ext uri="{FF2B5EF4-FFF2-40B4-BE49-F238E27FC236}">
                <a16:creationId xmlns:a16="http://schemas.microsoft.com/office/drawing/2014/main" id="{982DA34F-E158-E1F5-EF92-896FF2D5B044}"/>
              </a:ext>
            </a:extLst>
          </p:cNvPr>
          <p:cNvSpPr txBox="1"/>
          <p:nvPr/>
        </p:nvSpPr>
        <p:spPr>
          <a:xfrm>
            <a:off x="5628952" y="2220765"/>
            <a:ext cx="811342" cy="292388"/>
          </a:xfrm>
          <a:prstGeom prst="rect">
            <a:avLst/>
          </a:prstGeom>
          <a:noFill/>
        </p:spPr>
        <p:txBody>
          <a:bodyPr wrap="square" lIns="91440" tIns="45720" rIns="91440" bIns="45720" rtlCol="0" anchor="t">
            <a:spAutoFit/>
          </a:bodyPr>
          <a:lstStyle>
            <a:defPPr>
              <a:defRPr lang="en-US"/>
            </a:defPPr>
            <a:lvl1pPr>
              <a:defRPr sz="1200"/>
            </a:lvl1pPr>
          </a:lstStyle>
          <a:p>
            <a:pPr algn="r"/>
            <a:r>
              <a:rPr lang="en-US" sz="1300" b="1">
                <a:solidFill>
                  <a:srgbClr val="022150"/>
                </a:solidFill>
              </a:rPr>
              <a:t>SRO</a:t>
            </a:r>
          </a:p>
        </p:txBody>
      </p:sp>
      <p:pic>
        <p:nvPicPr>
          <p:cNvPr id="181" name="Picture 180">
            <a:extLst>
              <a:ext uri="{FF2B5EF4-FFF2-40B4-BE49-F238E27FC236}">
                <a16:creationId xmlns:a16="http://schemas.microsoft.com/office/drawing/2014/main" id="{9B309598-17D6-F66D-BE99-4A49831E0354}"/>
              </a:ext>
            </a:extLst>
          </p:cNvPr>
          <p:cNvPicPr>
            <a:picLocks noChangeAspect="1"/>
          </p:cNvPicPr>
          <p:nvPr/>
        </p:nvPicPr>
        <p:blipFill>
          <a:blip r:embed="rId9"/>
          <a:stretch>
            <a:fillRect/>
          </a:stretch>
        </p:blipFill>
        <p:spPr>
          <a:xfrm>
            <a:off x="7559115" y="2718030"/>
            <a:ext cx="495120" cy="540674"/>
          </a:xfrm>
          <a:prstGeom prst="rect">
            <a:avLst/>
          </a:prstGeom>
        </p:spPr>
      </p:pic>
      <p:sp>
        <p:nvSpPr>
          <p:cNvPr id="182" name="TextBox 181">
            <a:extLst>
              <a:ext uri="{FF2B5EF4-FFF2-40B4-BE49-F238E27FC236}">
                <a16:creationId xmlns:a16="http://schemas.microsoft.com/office/drawing/2014/main" id="{962536C9-B17F-9C5B-BADB-21CAC7E64B7C}"/>
              </a:ext>
            </a:extLst>
          </p:cNvPr>
          <p:cNvSpPr txBox="1"/>
          <p:nvPr/>
        </p:nvSpPr>
        <p:spPr>
          <a:xfrm>
            <a:off x="6210657" y="2957931"/>
            <a:ext cx="1165216" cy="492443"/>
          </a:xfrm>
          <a:prstGeom prst="rect">
            <a:avLst/>
          </a:prstGeom>
          <a:noFill/>
        </p:spPr>
        <p:txBody>
          <a:bodyPr wrap="square" lIns="91440" tIns="45720" rIns="91440" bIns="45720" rtlCol="0" anchor="t">
            <a:spAutoFit/>
          </a:bodyPr>
          <a:lstStyle>
            <a:defPPr>
              <a:defRPr lang="en-US"/>
            </a:defPPr>
            <a:lvl1pPr>
              <a:defRPr sz="1200"/>
            </a:lvl1pPr>
          </a:lstStyle>
          <a:p>
            <a:pPr algn="r"/>
            <a:r>
              <a:rPr lang="en-US" sz="1300" b="1" err="1">
                <a:solidFill>
                  <a:srgbClr val="022150"/>
                </a:solidFill>
              </a:rPr>
              <a:t>Asosiasi</a:t>
            </a:r>
            <a:r>
              <a:rPr lang="en-US" sz="1300" b="1">
                <a:solidFill>
                  <a:srgbClr val="022150"/>
                </a:solidFill>
              </a:rPr>
              <a:t> </a:t>
            </a:r>
            <a:r>
              <a:rPr lang="en-US" sz="1300" b="1" err="1">
                <a:solidFill>
                  <a:srgbClr val="022150"/>
                </a:solidFill>
              </a:rPr>
              <a:t>industri</a:t>
            </a:r>
            <a:endParaRPr lang="en-US" sz="1300" b="1">
              <a:solidFill>
                <a:srgbClr val="022150"/>
              </a:solidFill>
            </a:endParaRPr>
          </a:p>
        </p:txBody>
      </p:sp>
      <p:sp>
        <p:nvSpPr>
          <p:cNvPr id="183" name="TextBox 182">
            <a:extLst>
              <a:ext uri="{FF2B5EF4-FFF2-40B4-BE49-F238E27FC236}">
                <a16:creationId xmlns:a16="http://schemas.microsoft.com/office/drawing/2014/main" id="{847E9B30-2D70-22A9-0D56-AD6891F5E991}"/>
              </a:ext>
            </a:extLst>
          </p:cNvPr>
          <p:cNvSpPr txBox="1"/>
          <p:nvPr/>
        </p:nvSpPr>
        <p:spPr>
          <a:xfrm>
            <a:off x="6561718" y="3810982"/>
            <a:ext cx="1165216" cy="292388"/>
          </a:xfrm>
          <a:prstGeom prst="rect">
            <a:avLst/>
          </a:prstGeom>
          <a:noFill/>
        </p:spPr>
        <p:txBody>
          <a:bodyPr wrap="square" lIns="91440" tIns="45720" rIns="91440" bIns="45720" rtlCol="0" anchor="t">
            <a:spAutoFit/>
          </a:bodyPr>
          <a:lstStyle>
            <a:defPPr>
              <a:defRPr lang="en-US"/>
            </a:defPPr>
            <a:lvl1pPr>
              <a:defRPr sz="1200"/>
            </a:lvl1pPr>
          </a:lstStyle>
          <a:p>
            <a:pPr algn="r"/>
            <a:r>
              <a:rPr lang="en-US" sz="1300" b="1">
                <a:solidFill>
                  <a:srgbClr val="022150"/>
                </a:solidFill>
              </a:rPr>
              <a:t>Investor</a:t>
            </a:r>
          </a:p>
        </p:txBody>
      </p:sp>
      <p:pic>
        <p:nvPicPr>
          <p:cNvPr id="184" name="Picture 183">
            <a:extLst>
              <a:ext uri="{FF2B5EF4-FFF2-40B4-BE49-F238E27FC236}">
                <a16:creationId xmlns:a16="http://schemas.microsoft.com/office/drawing/2014/main" id="{623F19B1-B137-D830-57B5-AA2AE7CC1D35}"/>
              </a:ext>
            </a:extLst>
          </p:cNvPr>
          <p:cNvPicPr>
            <a:picLocks noChangeAspect="1"/>
          </p:cNvPicPr>
          <p:nvPr/>
        </p:nvPicPr>
        <p:blipFill>
          <a:blip r:embed="rId15"/>
          <a:stretch>
            <a:fillRect/>
          </a:stretch>
        </p:blipFill>
        <p:spPr>
          <a:xfrm>
            <a:off x="8004992" y="3822044"/>
            <a:ext cx="376320" cy="402711"/>
          </a:xfrm>
          <a:prstGeom prst="rect">
            <a:avLst/>
          </a:prstGeom>
        </p:spPr>
      </p:pic>
      <p:sp>
        <p:nvSpPr>
          <p:cNvPr id="185" name="TextBox 184">
            <a:extLst>
              <a:ext uri="{FF2B5EF4-FFF2-40B4-BE49-F238E27FC236}">
                <a16:creationId xmlns:a16="http://schemas.microsoft.com/office/drawing/2014/main" id="{D6AFC4BC-B4D6-A88C-C87F-E9030B9D262F}"/>
              </a:ext>
            </a:extLst>
          </p:cNvPr>
          <p:cNvSpPr txBox="1"/>
          <p:nvPr/>
        </p:nvSpPr>
        <p:spPr>
          <a:xfrm>
            <a:off x="5938927" y="4711558"/>
            <a:ext cx="1165216" cy="292388"/>
          </a:xfrm>
          <a:prstGeom prst="rect">
            <a:avLst/>
          </a:prstGeom>
          <a:noFill/>
        </p:spPr>
        <p:txBody>
          <a:bodyPr wrap="square" lIns="91440" tIns="45720" rIns="91440" bIns="45720" rtlCol="0" anchor="t">
            <a:spAutoFit/>
          </a:bodyPr>
          <a:lstStyle>
            <a:defPPr>
              <a:defRPr lang="en-US"/>
            </a:defPPr>
            <a:lvl1pPr>
              <a:defRPr sz="1200"/>
            </a:lvl1pPr>
          </a:lstStyle>
          <a:p>
            <a:pPr algn="r"/>
            <a:r>
              <a:rPr lang="en-US" sz="1300" b="1" err="1">
                <a:solidFill>
                  <a:srgbClr val="022150"/>
                </a:solidFill>
              </a:rPr>
              <a:t>Emiten</a:t>
            </a:r>
            <a:endParaRPr lang="en-US" sz="1300" b="1">
              <a:solidFill>
                <a:srgbClr val="022150"/>
              </a:solidFill>
            </a:endParaRPr>
          </a:p>
        </p:txBody>
      </p:sp>
      <p:pic>
        <p:nvPicPr>
          <p:cNvPr id="190" name="Picture 189">
            <a:extLst>
              <a:ext uri="{FF2B5EF4-FFF2-40B4-BE49-F238E27FC236}">
                <a16:creationId xmlns:a16="http://schemas.microsoft.com/office/drawing/2014/main" id="{CA2F6A62-DB07-8CF3-FF7D-A1E5C75D15F6}"/>
              </a:ext>
            </a:extLst>
          </p:cNvPr>
          <p:cNvPicPr>
            <a:picLocks noChangeAspect="1"/>
          </p:cNvPicPr>
          <p:nvPr/>
        </p:nvPicPr>
        <p:blipFill>
          <a:blip r:embed="rId20"/>
          <a:stretch>
            <a:fillRect/>
          </a:stretch>
        </p:blipFill>
        <p:spPr>
          <a:xfrm>
            <a:off x="7165622" y="4910675"/>
            <a:ext cx="466406" cy="466406"/>
          </a:xfrm>
          <a:prstGeom prst="rect">
            <a:avLst/>
          </a:prstGeom>
        </p:spPr>
      </p:pic>
    </p:spTree>
    <p:extLst>
      <p:ext uri="{BB962C8B-B14F-4D97-AF65-F5344CB8AC3E}">
        <p14:creationId xmlns:p14="http://schemas.microsoft.com/office/powerpoint/2010/main" val="357932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DKB ANR">
    <a:dk1>
      <a:sysClr val="windowText" lastClr="000000"/>
    </a:dk1>
    <a:lt1>
      <a:sysClr val="window" lastClr="FFFFFF"/>
    </a:lt1>
    <a:dk2>
      <a:srgbClr val="44546A"/>
    </a:dk2>
    <a:lt2>
      <a:srgbClr val="E7E6E6"/>
    </a:lt2>
    <a:accent1>
      <a:srgbClr val="720C04"/>
    </a:accent1>
    <a:accent2>
      <a:srgbClr val="FFC000"/>
    </a:accent2>
    <a:accent3>
      <a:srgbClr val="BAD80A"/>
    </a:accent3>
    <a:accent4>
      <a:srgbClr val="00B0F0"/>
    </a:accent4>
    <a:accent5>
      <a:srgbClr val="FF0000"/>
    </a:accent5>
    <a:accent6>
      <a:srgbClr val="1E558C"/>
    </a:accent6>
    <a:hlink>
      <a:srgbClr val="3F3F3F"/>
    </a:hlink>
    <a:folHlink>
      <a:srgbClr val="3F3F3F"/>
    </a:folHlink>
  </a:clrScheme>
  <a:fontScheme name="RDKB ANR">
    <a:majorFont>
      <a:latin typeface="Segoe U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1791</Words>
  <Application>Microsoft Office PowerPoint</Application>
  <PresentationFormat>Widescreen</PresentationFormat>
  <Paragraphs>524</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SINERGI DALAM MEMBANGUN KEPERCAYAAN INVESTOR</vt:lpstr>
      <vt:lpstr>CONCERN LEMBAGA INTERNASIONAL MENJADI WAKE UP CALL KREDIBILITAS DAN TATA KELOLA</vt:lpstr>
      <vt:lpstr>FRAGMENTASI GEOPOLITIK DAN GEOEKONOMI MENINGKATKAN VOLATILITAS PASAR KEUANGAN GLOBAL</vt:lpstr>
      <vt:lpstr>EKONOMI INDONESIA MENUNJUKKAN RESILIENSI DI TENGAH TINGGINYA TEKANAN GLOBAL</vt:lpstr>
      <vt:lpstr>NAMUN, PERTUMBUHAN PERLU DIAKSELERASI UNTUK MENCAPAI INDONESIA MAJU DI 2045</vt:lpstr>
      <vt:lpstr>KINERJA IHSG MASIH MENGHADAPI TANTANGAN</vt:lpstr>
      <vt:lpstr>MENJAGA KEPERCAYAAN INVESTOR SEBAGAI INTI REFORMASI</vt:lpstr>
      <vt:lpstr>PENGUATAN PASAR MODAL MEMERLUKAN KOLABORASI MULTI-STAKEHOLDER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Juju Melanie</dc:creator>
  <cp:lastModifiedBy>Febtina Retnani</cp:lastModifiedBy>
  <cp:revision>2</cp:revision>
  <dcterms:created xsi:type="dcterms:W3CDTF">2026-04-27T01:48:55Z</dcterms:created>
  <dcterms:modified xsi:type="dcterms:W3CDTF">2026-05-10T04:05:45Z</dcterms:modified>
</cp:coreProperties>
</file>