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themeOverride+xml" PartName="/ppt/theme/themeOverride2.xml"/>
  <Override ContentType="application/vnd.openxmlformats-officedocument.themeOverride+xml" PartName="/ppt/theme/themeOverr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1" r:id="rId3"/>
    <p:sldMasterId id="2147483672" r:id="rId4"/>
    <p:sldMasterId id="214748367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</p:sldIdLst>
  <p:sldSz cy="6858000" cx="9144000"/>
  <p:notesSz cx="7315200" cy="9601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4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3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8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9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9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2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2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3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3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4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2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5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2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7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27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8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8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9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9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0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30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6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6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1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31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32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32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3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33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4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3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35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3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6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36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38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38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39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39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40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40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41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41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8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8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9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9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3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3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4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5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6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6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7:notes"/>
          <p:cNvSpPr txBox="1"/>
          <p:nvPr>
            <p:ph idx="1" type="body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7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Google Shape;18;p2"/>
          <p:cNvCxnSpPr/>
          <p:nvPr/>
        </p:nvCxnSpPr>
        <p:spPr>
          <a:xfrm>
            <a:off x="685800" y="3398838"/>
            <a:ext cx="7848600" cy="1587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2"/>
          <p:cNvSpPr txBox="1"/>
          <p:nvPr>
            <p:ph type="ctrTitle"/>
          </p:nvPr>
        </p:nvSpPr>
        <p:spPr>
          <a:xfrm>
            <a:off x="685800" y="1371600"/>
            <a:ext cx="7848600" cy="19272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" type="subTitle"/>
          </p:nvPr>
        </p:nvSpPr>
        <p:spPr>
          <a:xfrm>
            <a:off x="685800" y="3505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24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1"/>
          <p:cNvSpPr txBox="1"/>
          <p:nvPr>
            <p:ph idx="1" type="body"/>
          </p:nvPr>
        </p:nvSpPr>
        <p:spPr>
          <a:xfrm rot="5400000">
            <a:off x="2133600" y="-76200"/>
            <a:ext cx="48768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1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1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>
            <p:ph type="title"/>
          </p:nvPr>
        </p:nvSpPr>
        <p:spPr>
          <a:xfrm rot="5400000">
            <a:off x="4724400" y="2514600"/>
            <a:ext cx="58674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2"/>
          <p:cNvSpPr txBox="1"/>
          <p:nvPr>
            <p:ph idx="1" type="body"/>
          </p:nvPr>
        </p:nvSpPr>
        <p:spPr>
          <a:xfrm rot="5400000">
            <a:off x="533400" y="533400"/>
            <a:ext cx="58674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2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9" name="Google Shape;89;p12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2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Google Shape;99;p14"/>
          <p:cNvCxnSpPr/>
          <p:nvPr/>
        </p:nvCxnSpPr>
        <p:spPr>
          <a:xfrm>
            <a:off x="731838" y="4598988"/>
            <a:ext cx="7848600" cy="1587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0" name="Google Shape;100;p14"/>
          <p:cNvSpPr txBox="1"/>
          <p:nvPr>
            <p:ph type="title"/>
          </p:nvPr>
        </p:nvSpPr>
        <p:spPr>
          <a:xfrm>
            <a:off x="722313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1" name="Google Shape;101;p14"/>
          <p:cNvSpPr txBox="1"/>
          <p:nvPr>
            <p:ph idx="1" type="body"/>
          </p:nvPr>
        </p:nvSpPr>
        <p:spPr>
          <a:xfrm>
            <a:off x="722313" y="462686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2" name="Google Shape;102;p14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Google Shape;103;p14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p14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5" name="Google Shape;115;p16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6" name="Google Shape;116;p16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Google Shape;117;p16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9" name="Google Shape;119;p17"/>
          <p:cNvCxnSpPr/>
          <p:nvPr/>
        </p:nvCxnSpPr>
        <p:spPr>
          <a:xfrm>
            <a:off x="685800" y="3398838"/>
            <a:ext cx="7848600" cy="1587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0" name="Google Shape;120;p17"/>
          <p:cNvSpPr txBox="1"/>
          <p:nvPr>
            <p:ph type="ctrTitle"/>
          </p:nvPr>
        </p:nvSpPr>
        <p:spPr>
          <a:xfrm>
            <a:off x="685800" y="1371600"/>
            <a:ext cx="7848600" cy="19272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1" name="Google Shape;121;p17"/>
          <p:cNvSpPr txBox="1"/>
          <p:nvPr>
            <p:ph idx="1" type="subTitle"/>
          </p:nvPr>
        </p:nvSpPr>
        <p:spPr>
          <a:xfrm>
            <a:off x="685800" y="3505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24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2" name="Google Shape;122;p17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3" name="Google Shape;123;p17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4" name="Google Shape;124;p17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8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7" name="Google Shape;127;p18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8" name="Google Shape;128;p18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9" name="Google Shape;129;p18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0" name="Google Shape;130;p18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2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2" name="Google Shape;132;p19"/>
          <p:cNvCxnSpPr/>
          <p:nvPr/>
        </p:nvCxnSpPr>
        <p:spPr>
          <a:xfrm>
            <a:off x="731838" y="4598988"/>
            <a:ext cx="7848600" cy="1587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3" name="Google Shape;133;p19"/>
          <p:cNvSpPr txBox="1"/>
          <p:nvPr>
            <p:ph type="title"/>
          </p:nvPr>
        </p:nvSpPr>
        <p:spPr>
          <a:xfrm>
            <a:off x="722313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4" name="Google Shape;134;p19"/>
          <p:cNvSpPr txBox="1"/>
          <p:nvPr>
            <p:ph idx="1" type="body"/>
          </p:nvPr>
        </p:nvSpPr>
        <p:spPr>
          <a:xfrm>
            <a:off x="722313" y="462686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5" name="Google Shape;135;p19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6" name="Google Shape;136;p19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7" name="Google Shape;137;p19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0" name="Google Shape;140;p20"/>
          <p:cNvSpPr txBox="1"/>
          <p:nvPr>
            <p:ph idx="1" type="body"/>
          </p:nvPr>
        </p:nvSpPr>
        <p:spPr>
          <a:xfrm>
            <a:off x="457200" y="1673352"/>
            <a:ext cx="4038600" cy="47183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973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1" name="Google Shape;141;p20"/>
          <p:cNvSpPr txBox="1"/>
          <p:nvPr>
            <p:ph idx="2" type="body"/>
          </p:nvPr>
        </p:nvSpPr>
        <p:spPr>
          <a:xfrm>
            <a:off x="4648200" y="1673352"/>
            <a:ext cx="4038600" cy="47183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973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2" name="Google Shape;142;p20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3" name="Google Shape;143;p20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4" name="Google Shape;144;p20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" name="Google Shape;146;p21"/>
          <p:cNvCxnSpPr/>
          <p:nvPr/>
        </p:nvCxnSpPr>
        <p:spPr>
          <a:xfrm rot="5400000">
            <a:off x="2218531" y="4045744"/>
            <a:ext cx="4708525" cy="1588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7" name="Google Shape;147;p21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8" name="Google Shape;148;p21"/>
          <p:cNvSpPr txBox="1"/>
          <p:nvPr>
            <p:ph idx="1" type="body"/>
          </p:nvPr>
        </p:nvSpPr>
        <p:spPr>
          <a:xfrm>
            <a:off x="45720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9" name="Google Shape;149;p21"/>
          <p:cNvSpPr txBox="1"/>
          <p:nvPr>
            <p:ph idx="2" type="body"/>
          </p:nvPr>
        </p:nvSpPr>
        <p:spPr>
          <a:xfrm>
            <a:off x="45720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0" name="Google Shape;150;p21"/>
          <p:cNvSpPr txBox="1"/>
          <p:nvPr>
            <p:ph idx="3" type="body"/>
          </p:nvPr>
        </p:nvSpPr>
        <p:spPr>
          <a:xfrm>
            <a:off x="475488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1" name="Google Shape;151;p21"/>
          <p:cNvSpPr txBox="1"/>
          <p:nvPr>
            <p:ph idx="4" type="body"/>
          </p:nvPr>
        </p:nvSpPr>
        <p:spPr>
          <a:xfrm>
            <a:off x="475488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2" name="Google Shape;152;p21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3" name="Google Shape;153;p21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4" name="Google Shape;154;p21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2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7" name="Google Shape;157;p22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8" name="Google Shape;158;p22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3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0" name="Google Shape;160;p23"/>
          <p:cNvCxnSpPr/>
          <p:nvPr/>
        </p:nvCxnSpPr>
        <p:spPr>
          <a:xfrm rot="5400000">
            <a:off x="-13494" y="3580607"/>
            <a:ext cx="5578475" cy="1588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1" name="Google Shape;161;p23"/>
          <p:cNvSpPr txBox="1"/>
          <p:nvPr>
            <p:ph type="title"/>
          </p:nvPr>
        </p:nvSpPr>
        <p:spPr>
          <a:xfrm>
            <a:off x="457200" y="792080"/>
            <a:ext cx="2139696" cy="126187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2" name="Google Shape;162;p23"/>
          <p:cNvSpPr txBox="1"/>
          <p:nvPr>
            <p:ph idx="1" type="body"/>
          </p:nvPr>
        </p:nvSpPr>
        <p:spPr>
          <a:xfrm>
            <a:off x="2971800" y="792080"/>
            <a:ext cx="5715000" cy="55778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13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7973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57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3" name="Google Shape;163;p23"/>
          <p:cNvSpPr txBox="1"/>
          <p:nvPr>
            <p:ph idx="2" type="body"/>
          </p:nvPr>
        </p:nvSpPr>
        <p:spPr>
          <a:xfrm>
            <a:off x="457201" y="2130552"/>
            <a:ext cx="2139696" cy="424361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4" name="Google Shape;164;p23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5" name="Google Shape;165;p23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6" name="Google Shape;166;p23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 txBox="1"/>
          <p:nvPr>
            <p:ph type="title"/>
          </p:nvPr>
        </p:nvSpPr>
        <p:spPr>
          <a:xfrm>
            <a:off x="457200" y="792480"/>
            <a:ext cx="2142680" cy="126492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9" name="Google Shape;169;p24"/>
          <p:cNvSpPr/>
          <p:nvPr>
            <p:ph idx="2" type="pic"/>
          </p:nvPr>
        </p:nvSpPr>
        <p:spPr>
          <a:xfrm>
            <a:off x="2858610" y="838201"/>
            <a:ext cx="5904390" cy="5500456"/>
          </a:xfrm>
          <a:prstGeom prst="rect">
            <a:avLst/>
          </a:prstGeom>
          <a:solidFill>
            <a:schemeClr val="lt2"/>
          </a:solidFill>
          <a:ln cap="flat" cmpd="sng" w="762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0" name="Google Shape;170;p24"/>
          <p:cNvSpPr txBox="1"/>
          <p:nvPr>
            <p:ph idx="1" type="body"/>
          </p:nvPr>
        </p:nvSpPr>
        <p:spPr>
          <a:xfrm>
            <a:off x="457200" y="2133600"/>
            <a:ext cx="2139696" cy="42428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1" name="Google Shape;171;p24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2" name="Google Shape;172;p24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3" name="Google Shape;173;p24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5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6" name="Google Shape;176;p25"/>
          <p:cNvSpPr txBox="1"/>
          <p:nvPr>
            <p:ph idx="1" type="body"/>
          </p:nvPr>
        </p:nvSpPr>
        <p:spPr>
          <a:xfrm rot="5400000">
            <a:off x="2133600" y="-76200"/>
            <a:ext cx="48768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7" name="Google Shape;177;p25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8" name="Google Shape;178;p25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9" name="Google Shape;179;p25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6"/>
          <p:cNvSpPr txBox="1"/>
          <p:nvPr>
            <p:ph type="title"/>
          </p:nvPr>
        </p:nvSpPr>
        <p:spPr>
          <a:xfrm rot="5400000">
            <a:off x="4724400" y="2514600"/>
            <a:ext cx="58674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2" name="Google Shape;182;p26"/>
          <p:cNvSpPr txBox="1"/>
          <p:nvPr>
            <p:ph idx="1" type="body"/>
          </p:nvPr>
        </p:nvSpPr>
        <p:spPr>
          <a:xfrm rot="5400000">
            <a:off x="533400" y="533400"/>
            <a:ext cx="58674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3" name="Google Shape;183;p26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4" name="Google Shape;184;p26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5" name="Google Shape;185;p26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457200" y="1673352"/>
            <a:ext cx="4038600" cy="47183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973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8200" y="1673352"/>
            <a:ext cx="4038600" cy="47183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973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2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Google Shape;47;p7"/>
          <p:cNvCxnSpPr/>
          <p:nvPr/>
        </p:nvCxnSpPr>
        <p:spPr>
          <a:xfrm>
            <a:off x="731838" y="4598988"/>
            <a:ext cx="7848600" cy="1587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7"/>
          <p:cNvSpPr txBox="1"/>
          <p:nvPr>
            <p:ph type="title"/>
          </p:nvPr>
        </p:nvSpPr>
        <p:spPr>
          <a:xfrm>
            <a:off x="722313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" type="body"/>
          </p:nvPr>
        </p:nvSpPr>
        <p:spPr>
          <a:xfrm>
            <a:off x="722313" y="462686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8"/>
          <p:cNvCxnSpPr/>
          <p:nvPr/>
        </p:nvCxnSpPr>
        <p:spPr>
          <a:xfrm rot="5400000">
            <a:off x="2218531" y="4045744"/>
            <a:ext cx="4708525" cy="1588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" name="Google Shape;55;p8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" type="body"/>
          </p:nvPr>
        </p:nvSpPr>
        <p:spPr>
          <a:xfrm>
            <a:off x="45720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2" type="body"/>
          </p:nvPr>
        </p:nvSpPr>
        <p:spPr>
          <a:xfrm>
            <a:off x="45720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3" type="body"/>
          </p:nvPr>
        </p:nvSpPr>
        <p:spPr>
          <a:xfrm>
            <a:off x="475488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8"/>
          <p:cNvSpPr txBox="1"/>
          <p:nvPr>
            <p:ph idx="4" type="body"/>
          </p:nvPr>
        </p:nvSpPr>
        <p:spPr>
          <a:xfrm>
            <a:off x="475488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8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Google Shape;64;p9"/>
          <p:cNvCxnSpPr/>
          <p:nvPr/>
        </p:nvCxnSpPr>
        <p:spPr>
          <a:xfrm rot="5400000">
            <a:off x="-13494" y="3580607"/>
            <a:ext cx="5578475" cy="1588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5" name="Google Shape;65;p9"/>
          <p:cNvSpPr txBox="1"/>
          <p:nvPr>
            <p:ph type="title"/>
          </p:nvPr>
        </p:nvSpPr>
        <p:spPr>
          <a:xfrm>
            <a:off x="457200" y="792080"/>
            <a:ext cx="2139696" cy="126187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9"/>
          <p:cNvSpPr txBox="1"/>
          <p:nvPr>
            <p:ph idx="1" type="body"/>
          </p:nvPr>
        </p:nvSpPr>
        <p:spPr>
          <a:xfrm>
            <a:off x="2971800" y="792080"/>
            <a:ext cx="5715000" cy="55778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13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7973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57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2" type="body"/>
          </p:nvPr>
        </p:nvSpPr>
        <p:spPr>
          <a:xfrm>
            <a:off x="457201" y="2130552"/>
            <a:ext cx="2139696" cy="424361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9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9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9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/>
          <p:nvPr>
            <p:ph type="title"/>
          </p:nvPr>
        </p:nvSpPr>
        <p:spPr>
          <a:xfrm>
            <a:off x="457200" y="792480"/>
            <a:ext cx="2142680" cy="126492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0"/>
          <p:cNvSpPr/>
          <p:nvPr>
            <p:ph idx="2" type="pic"/>
          </p:nvPr>
        </p:nvSpPr>
        <p:spPr>
          <a:xfrm>
            <a:off x="2858610" y="838201"/>
            <a:ext cx="5904390" cy="5500456"/>
          </a:xfrm>
          <a:prstGeom prst="rect">
            <a:avLst/>
          </a:prstGeom>
          <a:solidFill>
            <a:schemeClr val="lt2"/>
          </a:solidFill>
          <a:ln cap="flat" cmpd="sng" w="762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457200" y="2133600"/>
            <a:ext cx="2139696" cy="42428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0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1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3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3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3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3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Google Shape;96;p13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13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5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8" name="Google Shape;108;p15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81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1469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9" name="Google Shape;109;p15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5"/>
          <p:cNvSpPr txBox="1"/>
          <p:nvPr>
            <p:ph idx="10" type="dt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1" name="Google Shape;111;p15"/>
          <p:cNvSpPr txBox="1"/>
          <p:nvPr>
            <p:ph idx="11" type="ftr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2" name="Google Shape;112;p15"/>
          <p:cNvSpPr txBox="1"/>
          <p:nvPr>
            <p:ph idx="12" type="sldNum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5.jp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4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7"/>
          <p:cNvSpPr txBox="1"/>
          <p:nvPr>
            <p:ph type="ctrTitle"/>
          </p:nvPr>
        </p:nvSpPr>
        <p:spPr>
          <a:xfrm>
            <a:off x="685800" y="1447800"/>
            <a:ext cx="7848600" cy="1927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RESEARCH-INFORMED DESIGN FOR PREPARING PRINCIPALS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7"/>
          <p:cNvSpPr txBox="1"/>
          <p:nvPr>
            <p:ph idx="1" type="subTitle"/>
          </p:nvPr>
        </p:nvSpPr>
        <p:spPr>
          <a:xfrm>
            <a:off x="685800" y="3505200"/>
            <a:ext cx="693420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0" i="0" lang="en-US" sz="2422" u="none" cap="none" strike="noStrike">
                <a:solidFill>
                  <a:srgbClr val="538CD5"/>
                </a:solidFill>
                <a:latin typeface="Arial"/>
                <a:ea typeface="Arial"/>
                <a:cs typeface="Arial"/>
                <a:sym typeface="Arial"/>
              </a:rPr>
              <a:t>What we Could Do Differently and Why it Might Work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266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133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266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133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266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133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0" i="0" lang="en-US" sz="1567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Tom Bellamy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0" i="0" lang="en-US" sz="1567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University of Washington Bothell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0" i="0" lang="en-US" sz="1567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April 23, 2015</a:t>
            </a:r>
            <a:endParaRPr b="0" i="0" sz="1567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6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Design Constraint 4: </a:t>
            </a:r>
            <a:b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36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A Sufficient Pipeline of Emerging Leaders</a:t>
            </a:r>
            <a:endParaRPr b="0" i="1" sz="3600" u="none" cap="none" strike="noStrike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36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sufficient pool of interested potential leaders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Opportunities for broad participation 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Barrier removal (cost, discrimination, overspecialization) </a:t>
            </a:r>
            <a:endParaRPr/>
          </a:p>
          <a:p>
            <a:pPr indent="-136525" lvl="1" marL="4572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85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Sustained motivation for deliberate practice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Stability of leadership programs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Credibility of programs and assessments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Meaningful credentials</a:t>
            </a:r>
            <a:endParaRPr/>
          </a:p>
          <a:p>
            <a:pPr indent="-141922" lvl="1" marL="457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765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Competitive sequential selection for progressively responsible roles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Capabilities, impact, fit</a:t>
            </a:r>
            <a:endParaRPr/>
          </a:p>
          <a:p>
            <a:pPr indent="-5302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7"/>
          <p:cNvSpPr txBox="1"/>
          <p:nvPr>
            <p:ph type="title"/>
          </p:nvPr>
        </p:nvSpPr>
        <p:spPr>
          <a:xfrm>
            <a:off x="457200" y="5334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Design Constraint 5</a:t>
            </a:r>
            <a:b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279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Leader Development Embedded in District Strategy </a:t>
            </a:r>
            <a:endParaRPr b="0" i="1" sz="2790" u="none" cap="none" strike="noStrike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37"/>
          <p:cNvSpPr txBox="1"/>
          <p:nvPr>
            <p:ph idx="1" type="body"/>
          </p:nvPr>
        </p:nvSpPr>
        <p:spPr>
          <a:xfrm>
            <a:off x="457200" y="1905000"/>
            <a:ext cx="8229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880" lvl="0" marL="1828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87"/>
              <a:buFont typeface="Arial"/>
              <a:buChar char="•"/>
            </a:pPr>
            <a:r>
              <a:rPr b="0" i="0" lang="en-US" sz="222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Developmental experiences designed to contribute immediately to district strategy as well as leader development </a:t>
            </a:r>
            <a:endParaRPr/>
          </a:p>
          <a:p>
            <a:pPr indent="-137972" lvl="0" marL="182880" marR="0" rtl="0" algn="l">
              <a:lnSpc>
                <a:spcPct val="80000"/>
              </a:lnSpc>
              <a:spcBef>
                <a:spcPts val="166"/>
              </a:spcBef>
              <a:spcAft>
                <a:spcPts val="0"/>
              </a:spcAft>
              <a:buClr>
                <a:schemeClr val="accent1"/>
              </a:buClr>
              <a:buSzPts val="707"/>
              <a:buFont typeface="Arial"/>
              <a:buNone/>
            </a:pPr>
            <a:r>
              <a:t/>
            </a:r>
            <a:endParaRPr b="0" i="0" sz="832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1887"/>
              <a:buFont typeface="Arial"/>
              <a:buChar char="•"/>
            </a:pPr>
            <a:r>
              <a:rPr b="0" i="0" lang="en-US" sz="222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Simultaneous attention to </a:t>
            </a:r>
            <a:r>
              <a:rPr b="0" i="1" lang="en-US" sz="222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leader</a:t>
            </a:r>
            <a:r>
              <a:rPr b="0" i="0" lang="en-US" sz="222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(individual) and </a:t>
            </a:r>
            <a:r>
              <a:rPr b="0" i="1" lang="en-US" sz="222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leadership</a:t>
            </a:r>
            <a:r>
              <a:rPr b="0" i="0" lang="en-US" sz="222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(shared) development to enhance organizational capacity</a:t>
            </a:r>
            <a:endParaRPr/>
          </a:p>
          <a:p>
            <a:pPr indent="-137972" lvl="0" marL="182880" marR="0" rtl="0" algn="l">
              <a:lnSpc>
                <a:spcPct val="80000"/>
              </a:lnSpc>
              <a:spcBef>
                <a:spcPts val="166"/>
              </a:spcBef>
              <a:spcAft>
                <a:spcPts val="0"/>
              </a:spcAft>
              <a:buClr>
                <a:schemeClr val="accent1"/>
              </a:buClr>
              <a:buSzPts val="707"/>
              <a:buFont typeface="Arial"/>
              <a:buNone/>
            </a:pPr>
            <a:r>
              <a:t/>
            </a:r>
            <a:endParaRPr b="0" i="0" sz="832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1887"/>
              <a:buFont typeface="Arial"/>
              <a:buChar char="•"/>
            </a:pPr>
            <a:r>
              <a:rPr b="0" i="0" lang="en-US" sz="222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Leadership pathway based on job performance rather than external programs (Incentives for emerging leaders to invest in their own development by contributing to district priorities)</a:t>
            </a:r>
            <a:endParaRPr/>
          </a:p>
          <a:p>
            <a:pPr indent="-137972" lvl="0" marL="182880" marR="0" rtl="0" algn="l">
              <a:lnSpc>
                <a:spcPct val="80000"/>
              </a:lnSpc>
              <a:spcBef>
                <a:spcPts val="166"/>
              </a:spcBef>
              <a:spcAft>
                <a:spcPts val="0"/>
              </a:spcAft>
              <a:buClr>
                <a:schemeClr val="accent1"/>
              </a:buClr>
              <a:buSzPts val="707"/>
              <a:buFont typeface="Arial"/>
              <a:buNone/>
            </a:pPr>
            <a:r>
              <a:t/>
            </a:r>
            <a:endParaRPr b="0" i="0" sz="832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1887"/>
              <a:buFont typeface="Arial"/>
              <a:buChar char="•"/>
            </a:pPr>
            <a:r>
              <a:rPr b="0" i="0" lang="en-US" sz="222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Keep primary focus on core district work (use external leadership partner as needed to sustain focus on instruction)</a:t>
            </a:r>
            <a:endParaRPr/>
          </a:p>
          <a:p>
            <a:pPr indent="-137972" lvl="0" marL="182880" marR="0" rtl="0" algn="l">
              <a:lnSpc>
                <a:spcPct val="80000"/>
              </a:lnSpc>
              <a:spcBef>
                <a:spcPts val="166"/>
              </a:spcBef>
              <a:spcAft>
                <a:spcPts val="0"/>
              </a:spcAft>
              <a:buClr>
                <a:schemeClr val="accent1"/>
              </a:buClr>
              <a:buSzPts val="707"/>
              <a:buFont typeface="Arial"/>
              <a:buNone/>
            </a:pPr>
            <a:r>
              <a:t/>
            </a:r>
            <a:endParaRPr b="0" i="0" sz="832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1887"/>
              <a:buFont typeface="Arial"/>
              <a:buChar char="•"/>
            </a:pPr>
            <a:r>
              <a:rPr b="0" i="0" lang="en-US" sz="2220" u="sng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A Core Tension: </a:t>
            </a:r>
            <a:r>
              <a:rPr b="0" i="1" lang="en-US" sz="222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Leader development is investment for the long term, but sustaining an organization’s investment in leader development typically depends on simultaneous short-term benefits</a:t>
            </a:r>
            <a:endParaRPr/>
          </a:p>
          <a:p>
            <a:pPr indent="-63055" lvl="0" marL="18288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1887"/>
              <a:buFont typeface="Arial"/>
              <a:buNone/>
            </a:pPr>
            <a:r>
              <a:t/>
            </a:r>
            <a:endParaRPr b="0" i="0" sz="222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8"/>
          <p:cNvSpPr/>
          <p:nvPr/>
        </p:nvSpPr>
        <p:spPr>
          <a:xfrm>
            <a:off x="495300" y="3048000"/>
            <a:ext cx="8389938" cy="1479550"/>
          </a:xfrm>
          <a:prstGeom prst="rect">
            <a:avLst/>
          </a:prstGeom>
          <a:solidFill>
            <a:srgbClr val="CEDBF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0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“Companies that claimed the greatest need for leadership development did the least to support it. They failed to recognize that leadership development itself requires systematic changes throughout the organization.” </a:t>
            </a:r>
            <a:r>
              <a:rPr b="0" i="0" lang="en-US" sz="20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 (Conger &amp; Benjamin, 1999, p. 8</a:t>
            </a:r>
            <a:r>
              <a:rPr b="0" i="1" lang="en-US" sz="20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)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38"/>
          <p:cNvSpPr/>
          <p:nvPr/>
        </p:nvSpPr>
        <p:spPr>
          <a:xfrm>
            <a:off x="519113" y="1371600"/>
            <a:ext cx="8389937" cy="1479550"/>
          </a:xfrm>
          <a:prstGeom prst="rect">
            <a:avLst/>
          </a:prstGeom>
          <a:solidFill>
            <a:srgbClr val="C6E58E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0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“Among superintendents in the study, 80% noted that getting qualified school principals was either a moderate or a major problem.... Districts with ample supplies of certified principal applicants still complain about the quality of their applicant pool.” (Roza et al., 2003, p. 25)</a:t>
            </a:r>
            <a:endParaRPr b="0" i="1" sz="2000" u="none" cap="none" strike="noStrike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9" name="Google Shape;259;p38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Implication: A Challenge for School Districts: </a:t>
            </a:r>
            <a:endParaRPr/>
          </a:p>
        </p:txBody>
      </p:sp>
      <p:sp>
        <p:nvSpPr>
          <p:cNvPr id="260" name="Google Shape;260;p38"/>
          <p:cNvSpPr txBox="1"/>
          <p:nvPr/>
        </p:nvSpPr>
        <p:spPr>
          <a:xfrm>
            <a:off x="495300" y="4724400"/>
            <a:ext cx="8389938" cy="1631950"/>
          </a:xfrm>
          <a:prstGeom prst="rect">
            <a:avLst/>
          </a:prstGeom>
          <a:solidFill>
            <a:srgbClr val="F5CDA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District-led principal preparation “was expensive, in terms of both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the staff time to develop and manage the program and the paid internships. It was also highly dependent on continued superintendent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commitment to direct action for leadership preparation as a reform strategy.” (Orr, King, &amp; LaPointe, 2010)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39"/>
          <p:cNvSpPr txBox="1"/>
          <p:nvPr>
            <p:ph type="title"/>
          </p:nvPr>
        </p:nvSpPr>
        <p:spPr>
          <a:xfrm>
            <a:off x="722313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PART 2</a:t>
            </a:r>
            <a:br>
              <a:rPr b="0" i="0" lang="en-US" sz="4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4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ONE APPROACH</a:t>
            </a:r>
            <a:endParaRPr b="0" i="0" sz="4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39"/>
          <p:cNvSpPr txBox="1"/>
          <p:nvPr>
            <p:ph idx="1" type="body"/>
          </p:nvPr>
        </p:nvSpPr>
        <p:spPr>
          <a:xfrm>
            <a:off x="722313" y="462756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The Whole School Leadership Design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0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The WSL Design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40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880" lvl="0" marL="18288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Program architecture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District-led, school-implemented structure for leader development on the job</a:t>
            </a:r>
            <a:endParaRPr/>
          </a:p>
          <a:p>
            <a:pPr indent="-7620" lvl="1" marL="27432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Leadership pedagogy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Supports for individuals as they develop expertise for leadership</a:t>
            </a:r>
            <a:endParaRPr/>
          </a:p>
          <a:p>
            <a:pPr indent="-7620" lvl="1" marL="27432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Sustaining partner 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External support for feasibility, credibility, and sustainability in district leadership development 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1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Components of the WSL Design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8" name="Google Shape;278;p41"/>
          <p:cNvGrpSpPr/>
          <p:nvPr/>
        </p:nvGrpSpPr>
        <p:grpSpPr>
          <a:xfrm>
            <a:off x="458204" y="1600200"/>
            <a:ext cx="8227590" cy="4876800"/>
            <a:chOff x="1004" y="0"/>
            <a:chExt cx="8227590" cy="4876800"/>
          </a:xfrm>
        </p:grpSpPr>
        <p:sp>
          <p:nvSpPr>
            <p:cNvPr id="279" name="Google Shape;279;p41"/>
            <p:cNvSpPr/>
            <p:nvPr/>
          </p:nvSpPr>
          <p:spPr>
            <a:xfrm>
              <a:off x="1004" y="0"/>
              <a:ext cx="2611933" cy="4876800"/>
            </a:xfrm>
            <a:prstGeom prst="roundRect">
              <a:avLst>
                <a:gd fmla="val 10000" name="adj"/>
              </a:avLst>
            </a:prstGeom>
            <a:solidFill>
              <a:srgbClr val="D7D1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41"/>
            <p:cNvSpPr txBox="1"/>
            <p:nvPr/>
          </p:nvSpPr>
          <p:spPr>
            <a:xfrm>
              <a:off x="1004" y="0"/>
              <a:ext cx="2611933" cy="14630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9525" lIns="129525" spcFirstLastPara="1" rIns="129525" wrap="square" tIns="1295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Architecture</a:t>
              </a:r>
              <a:endPara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41"/>
            <p:cNvSpPr/>
            <p:nvPr/>
          </p:nvSpPr>
          <p:spPr>
            <a:xfrm>
              <a:off x="262197" y="1463278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41"/>
            <p:cNvSpPr txBox="1"/>
            <p:nvPr/>
          </p:nvSpPr>
          <p:spPr>
            <a:xfrm>
              <a:off x="275910" y="1476991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Leadership Capabilities Framework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41"/>
            <p:cNvSpPr/>
            <p:nvPr/>
          </p:nvSpPr>
          <p:spPr>
            <a:xfrm>
              <a:off x="262197" y="2003524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7A62A3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41"/>
            <p:cNvSpPr txBox="1"/>
            <p:nvPr/>
          </p:nvSpPr>
          <p:spPr>
            <a:xfrm>
              <a:off x="275910" y="2017237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Leadership Pathways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41"/>
            <p:cNvSpPr/>
            <p:nvPr/>
          </p:nvSpPr>
          <p:spPr>
            <a:xfrm>
              <a:off x="262197" y="2543770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7460A5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41"/>
            <p:cNvSpPr txBox="1"/>
            <p:nvPr/>
          </p:nvSpPr>
          <p:spPr>
            <a:xfrm>
              <a:off x="275910" y="2557483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Annual Planning Cycle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41"/>
            <p:cNvSpPr/>
            <p:nvPr/>
          </p:nvSpPr>
          <p:spPr>
            <a:xfrm>
              <a:off x="262197" y="3084016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6F5FA7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8" name="Google Shape;288;p41"/>
            <p:cNvSpPr txBox="1"/>
            <p:nvPr/>
          </p:nvSpPr>
          <p:spPr>
            <a:xfrm>
              <a:off x="275910" y="3097729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Policies 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41"/>
            <p:cNvSpPr/>
            <p:nvPr/>
          </p:nvSpPr>
          <p:spPr>
            <a:xfrm>
              <a:off x="262197" y="3624262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685DA9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0" name="Google Shape;290;p41"/>
            <p:cNvSpPr txBox="1"/>
            <p:nvPr/>
          </p:nvSpPr>
          <p:spPr>
            <a:xfrm>
              <a:off x="275910" y="3637975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Executive Responsibility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41"/>
            <p:cNvSpPr/>
            <p:nvPr/>
          </p:nvSpPr>
          <p:spPr>
            <a:xfrm>
              <a:off x="262197" y="4164508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625CAC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2" name="Google Shape;292;p41"/>
            <p:cNvSpPr txBox="1"/>
            <p:nvPr/>
          </p:nvSpPr>
          <p:spPr>
            <a:xfrm>
              <a:off x="275910" y="4178221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Data 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41"/>
            <p:cNvSpPr/>
            <p:nvPr/>
          </p:nvSpPr>
          <p:spPr>
            <a:xfrm>
              <a:off x="2808833" y="0"/>
              <a:ext cx="2611933" cy="4876800"/>
            </a:xfrm>
            <a:prstGeom prst="roundRect">
              <a:avLst>
                <a:gd fmla="val 10000" name="adj"/>
              </a:avLst>
            </a:prstGeom>
            <a:solidFill>
              <a:srgbClr val="D7D1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4" name="Google Shape;294;p41"/>
            <p:cNvSpPr txBox="1"/>
            <p:nvPr/>
          </p:nvSpPr>
          <p:spPr>
            <a:xfrm>
              <a:off x="2808833" y="0"/>
              <a:ext cx="2611933" cy="14630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9525" lIns="129525" spcFirstLastPara="1" rIns="129525" wrap="square" tIns="1295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Pedagogy</a:t>
              </a:r>
              <a:endPara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41"/>
            <p:cNvSpPr/>
            <p:nvPr/>
          </p:nvSpPr>
          <p:spPr>
            <a:xfrm>
              <a:off x="3070026" y="1463278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5A5AAE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41"/>
            <p:cNvSpPr txBox="1"/>
            <p:nvPr/>
          </p:nvSpPr>
          <p:spPr>
            <a:xfrm>
              <a:off x="3083739" y="1476991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Leadership Assessments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41"/>
            <p:cNvSpPr/>
            <p:nvPr/>
          </p:nvSpPr>
          <p:spPr>
            <a:xfrm>
              <a:off x="3070026" y="2003524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595DB0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41"/>
            <p:cNvSpPr txBox="1"/>
            <p:nvPr/>
          </p:nvSpPr>
          <p:spPr>
            <a:xfrm>
              <a:off x="3083739" y="2017237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Developmental Leadership Challenges</a:t>
              </a:r>
              <a:endParaRPr/>
            </a:p>
          </p:txBody>
        </p:sp>
        <p:sp>
          <p:nvSpPr>
            <p:cNvPr id="299" name="Google Shape;299;p41"/>
            <p:cNvSpPr/>
            <p:nvPr/>
          </p:nvSpPr>
          <p:spPr>
            <a:xfrm>
              <a:off x="3070026" y="2543770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5763B2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41"/>
            <p:cNvSpPr txBox="1"/>
            <p:nvPr/>
          </p:nvSpPr>
          <p:spPr>
            <a:xfrm>
              <a:off x="3083739" y="2557483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Learning Communities/Seminars</a:t>
              </a:r>
              <a:endParaRPr/>
            </a:p>
          </p:txBody>
        </p:sp>
        <p:sp>
          <p:nvSpPr>
            <p:cNvPr id="301" name="Google Shape;301;p41"/>
            <p:cNvSpPr/>
            <p:nvPr/>
          </p:nvSpPr>
          <p:spPr>
            <a:xfrm>
              <a:off x="3070026" y="3084016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5668B4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41"/>
            <p:cNvSpPr txBox="1"/>
            <p:nvPr/>
          </p:nvSpPr>
          <p:spPr>
            <a:xfrm>
              <a:off x="3083739" y="3097729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Supervisor Feedback </a:t>
              </a:r>
              <a:endParaRPr/>
            </a:p>
          </p:txBody>
        </p:sp>
        <p:sp>
          <p:nvSpPr>
            <p:cNvPr id="303" name="Google Shape;303;p41"/>
            <p:cNvSpPr/>
            <p:nvPr/>
          </p:nvSpPr>
          <p:spPr>
            <a:xfrm>
              <a:off x="3070026" y="3624262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546FB6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41"/>
            <p:cNvSpPr txBox="1"/>
            <p:nvPr/>
          </p:nvSpPr>
          <p:spPr>
            <a:xfrm>
              <a:off x="3083739" y="3637975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Reflective Documentation</a:t>
              </a:r>
              <a:endParaRPr/>
            </a:p>
          </p:txBody>
        </p:sp>
        <p:sp>
          <p:nvSpPr>
            <p:cNvPr id="305" name="Google Shape;305;p41"/>
            <p:cNvSpPr/>
            <p:nvPr/>
          </p:nvSpPr>
          <p:spPr>
            <a:xfrm>
              <a:off x="3070026" y="4164508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5376B9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41"/>
            <p:cNvSpPr txBox="1"/>
            <p:nvPr/>
          </p:nvSpPr>
          <p:spPr>
            <a:xfrm>
              <a:off x="3083739" y="4178221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Individual effort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41"/>
            <p:cNvSpPr/>
            <p:nvPr/>
          </p:nvSpPr>
          <p:spPr>
            <a:xfrm>
              <a:off x="5616661" y="0"/>
              <a:ext cx="2611933" cy="4876800"/>
            </a:xfrm>
            <a:prstGeom prst="roundRect">
              <a:avLst>
                <a:gd fmla="val 10000" name="adj"/>
              </a:avLst>
            </a:prstGeom>
            <a:solidFill>
              <a:srgbClr val="D7D1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41"/>
            <p:cNvSpPr txBox="1"/>
            <p:nvPr/>
          </p:nvSpPr>
          <p:spPr>
            <a:xfrm>
              <a:off x="5616661" y="0"/>
              <a:ext cx="2611933" cy="14630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9525" lIns="129525" spcFirstLastPara="1" rIns="129525" wrap="square" tIns="1295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Partnership</a:t>
              </a:r>
              <a:endPara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41"/>
            <p:cNvSpPr/>
            <p:nvPr/>
          </p:nvSpPr>
          <p:spPr>
            <a:xfrm>
              <a:off x="5877855" y="1463278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517EBB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41"/>
            <p:cNvSpPr txBox="1"/>
            <p:nvPr/>
          </p:nvSpPr>
          <p:spPr>
            <a:xfrm>
              <a:off x="5891568" y="1476991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Start-up and Transition Support  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41"/>
            <p:cNvSpPr/>
            <p:nvPr/>
          </p:nvSpPr>
          <p:spPr>
            <a:xfrm>
              <a:off x="5877855" y="2003524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5085BD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41"/>
            <p:cNvSpPr txBox="1"/>
            <p:nvPr/>
          </p:nvSpPr>
          <p:spPr>
            <a:xfrm>
              <a:off x="5891568" y="2017237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Academic Resources Support 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41"/>
            <p:cNvSpPr/>
            <p:nvPr/>
          </p:nvSpPr>
          <p:spPr>
            <a:xfrm>
              <a:off x="5877855" y="2543770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4E8EBF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41"/>
            <p:cNvSpPr txBox="1"/>
            <p:nvPr/>
          </p:nvSpPr>
          <p:spPr>
            <a:xfrm>
              <a:off x="5891568" y="2557483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Independent evaluation for certification 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41"/>
            <p:cNvSpPr/>
            <p:nvPr/>
          </p:nvSpPr>
          <p:spPr>
            <a:xfrm>
              <a:off x="5877855" y="3084016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4D96C1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41"/>
            <p:cNvSpPr txBox="1"/>
            <p:nvPr/>
          </p:nvSpPr>
          <p:spPr>
            <a:xfrm>
              <a:off x="5891568" y="3097729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Data system support 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41"/>
            <p:cNvSpPr/>
            <p:nvPr/>
          </p:nvSpPr>
          <p:spPr>
            <a:xfrm>
              <a:off x="5877855" y="3624262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4BA1C3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41"/>
            <p:cNvSpPr txBox="1"/>
            <p:nvPr/>
          </p:nvSpPr>
          <p:spPr>
            <a:xfrm>
              <a:off x="5891568" y="3637975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Independent assessment of WSL implementation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41"/>
            <p:cNvSpPr/>
            <p:nvPr/>
          </p:nvSpPr>
          <p:spPr>
            <a:xfrm>
              <a:off x="5877855" y="4164508"/>
              <a:ext cx="2089546" cy="468213"/>
            </a:xfrm>
            <a:prstGeom prst="roundRect">
              <a:avLst>
                <a:gd fmla="val 10000" name="adj"/>
              </a:avLst>
            </a:prstGeom>
            <a:solidFill>
              <a:srgbClr val="4AA9C5"/>
            </a:solidFill>
            <a:ln cap="flat" cmpd="sng" w="264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41"/>
            <p:cNvSpPr txBox="1"/>
            <p:nvPr/>
          </p:nvSpPr>
          <p:spPr>
            <a:xfrm>
              <a:off x="5891568" y="4178221"/>
              <a:ext cx="2062120" cy="440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750" lIns="33000" spcFirstLastPara="1" rIns="33000" wrap="square" tIns="24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Learning Community Support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42"/>
          <p:cNvSpPr/>
          <p:nvPr/>
        </p:nvSpPr>
        <p:spPr>
          <a:xfrm>
            <a:off x="4570413" y="3962400"/>
            <a:ext cx="4038600" cy="2133600"/>
          </a:xfrm>
          <a:prstGeom prst="roundRect">
            <a:avLst>
              <a:gd fmla="val 16667" name="adj"/>
            </a:avLst>
          </a:prstGeom>
          <a:solidFill>
            <a:srgbClr val="D6E3BC"/>
          </a:solidFill>
          <a:ln cap="flat" cmpd="sng" w="26425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42"/>
          <p:cNvSpPr/>
          <p:nvPr/>
        </p:nvSpPr>
        <p:spPr>
          <a:xfrm>
            <a:off x="4572000" y="1606550"/>
            <a:ext cx="4038600" cy="2133600"/>
          </a:xfrm>
          <a:prstGeom prst="roundRect">
            <a:avLst>
              <a:gd fmla="val 16667" name="adj"/>
            </a:avLst>
          </a:prstGeom>
          <a:solidFill>
            <a:srgbClr val="DDD9C3"/>
          </a:solidFill>
          <a:ln cap="flat" cmpd="sng" w="26425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7" name="Google Shape;327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3944938"/>
            <a:ext cx="4049713" cy="2151062"/>
          </a:xfrm>
          <a:prstGeom prst="rect">
            <a:avLst/>
          </a:prstGeom>
          <a:noFill/>
          <a:ln>
            <a:noFill/>
          </a:ln>
        </p:spPr>
      </p:pic>
      <p:sp>
        <p:nvSpPr>
          <p:cNvPr id="328" name="Google Shape;328;p42"/>
          <p:cNvSpPr/>
          <p:nvPr/>
        </p:nvSpPr>
        <p:spPr>
          <a:xfrm>
            <a:off x="381000" y="1600200"/>
            <a:ext cx="4038600" cy="2133600"/>
          </a:xfrm>
          <a:prstGeom prst="roundRect">
            <a:avLst>
              <a:gd fmla="val 16667" name="adj"/>
            </a:avLst>
          </a:prstGeom>
          <a:solidFill>
            <a:srgbClr val="E5DFEC"/>
          </a:solidFill>
          <a:ln cap="flat" cmpd="sng" w="26425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42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366092"/>
                </a:solidFill>
                <a:latin typeface="Arial"/>
                <a:ea typeface="Arial"/>
                <a:cs typeface="Arial"/>
                <a:sym typeface="Arial"/>
              </a:rPr>
              <a:t>A Leadership Capabilities Framework</a:t>
            </a:r>
            <a:endParaRPr b="0" i="0" sz="4000" u="none" cap="none" strike="noStrike">
              <a:solidFill>
                <a:srgbClr val="36609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42"/>
          <p:cNvSpPr txBox="1"/>
          <p:nvPr>
            <p:ph idx="1" type="body"/>
          </p:nvPr>
        </p:nvSpPr>
        <p:spPr>
          <a:xfrm>
            <a:off x="457200" y="1673225"/>
            <a:ext cx="4038600" cy="4718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1" i="0" lang="en-US" sz="176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LEAD YOURSELF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Self-Management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Professional Commitments and Integrity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Purposeful Self Development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Others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352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1" i="0" lang="en-US" sz="176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LEAD OTHERS</a:t>
            </a:r>
            <a:endParaRPr b="1" i="0" sz="176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 Skills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Conflict Management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Cultural Competence/ Managing Diversity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Developing Others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Collaboration and Teamwork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Others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9758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None/>
            </a:pPr>
            <a:r>
              <a:t/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42"/>
          <p:cNvSpPr txBox="1"/>
          <p:nvPr>
            <p:ph idx="2" type="body"/>
          </p:nvPr>
        </p:nvSpPr>
        <p:spPr>
          <a:xfrm>
            <a:off x="4648200" y="1673225"/>
            <a:ext cx="4038600" cy="4718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1" i="0" lang="en-US" sz="176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LEAD THE WORK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Knowledge to Improve Instruction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Knowledge of Curriculum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Assessment of Learning 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 Well-being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Others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352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1" i="0" lang="en-US" sz="176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LEAD THE ORGANIZATION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Constituency Building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Applied Systems Thinking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Organizational Agility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Problem Solving &amp; Decision Making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Leading Change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Assessing Talent and Performance</a:t>
            </a:r>
            <a:endParaRPr/>
          </a:p>
          <a:p>
            <a:pPr indent="-182880" lvl="0" marL="182880" marR="0" rtl="0" algn="l">
              <a:lnSpc>
                <a:spcPct val="80000"/>
              </a:lnSpc>
              <a:spcBef>
                <a:spcPts val="308"/>
              </a:spcBef>
              <a:spcAft>
                <a:spcPts val="0"/>
              </a:spcAft>
              <a:buClr>
                <a:schemeClr val="accent1"/>
              </a:buClr>
              <a:buSzPts val="1309"/>
              <a:buFont typeface="Arial"/>
              <a:buChar char="•"/>
            </a:pPr>
            <a:r>
              <a:rPr b="0" i="0" lang="en-US" sz="15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Others </a:t>
            </a:r>
            <a:endParaRPr b="0" i="0" sz="154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43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Capabilities Framework Features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43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880" lvl="0" marL="18288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Customized to district strategy for learning improvement</a:t>
            </a:r>
            <a:endParaRPr/>
          </a:p>
          <a:p>
            <a:pPr indent="-182880" lvl="0" marL="18288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Incorporates state licensing standards</a:t>
            </a:r>
            <a:endParaRPr/>
          </a:p>
          <a:p>
            <a:pPr indent="-182880" lvl="0" marL="18288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Makes district expectations transparent</a:t>
            </a:r>
            <a:endParaRPr/>
          </a:p>
          <a:p>
            <a:pPr indent="-182880" lvl="0" marL="18288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System for assessing individual progress</a:t>
            </a:r>
            <a:endParaRPr/>
          </a:p>
          <a:p>
            <a:pPr indent="-182880" lvl="0" marL="18288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Aggregated data on leadership capabilities for district succession planning</a:t>
            </a:r>
            <a:endParaRPr/>
          </a:p>
          <a:p>
            <a:pPr indent="-53339" lvl="0" marL="18288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But…</a:t>
            </a:r>
            <a:endParaRPr/>
          </a:p>
          <a:p>
            <a:pPr indent="-2540" lvl="2" marL="54864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Don’t hold categories and capabilities too tightly—there are many ways to reach essential leadership accomplishments </a:t>
            </a:r>
            <a:endParaRPr b="0" i="0" sz="2000" u="none" cap="none" strike="noStrike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44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WSL Leadership Pathways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3" name="Google Shape;343;p4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8500" y="1600200"/>
            <a:ext cx="7747000" cy="452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45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Leadership Pathway Features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45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Broad invitation to participate at initial level (but focus on own instructional practice first)</a:t>
            </a:r>
            <a:endParaRPr/>
          </a:p>
          <a:p>
            <a:pPr indent="-139382" lvl="0" marL="182563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Stage 2, leadership for instruction serves as the gateway to further leadership opportunities </a:t>
            </a:r>
            <a:endParaRPr/>
          </a:p>
          <a:p>
            <a:pPr indent="-139382" lvl="0" marL="182563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Competitive selection in stages 2-4 based on partly on impact in previous roles</a:t>
            </a:r>
            <a:endParaRPr/>
          </a:p>
          <a:p>
            <a:pPr indent="-139382" lvl="0" marL="182563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District led, school implemented (to balance long-term individual development with immediate performance needs)</a:t>
            </a:r>
            <a:endParaRPr/>
          </a:p>
          <a:p>
            <a:pPr indent="-5302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8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Premises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8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Although knowledge is far from complete, we believe that: 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Principals can influence student learning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Preparing more skilled principals can help improve schools</a:t>
            </a:r>
            <a:endParaRPr/>
          </a:p>
          <a:p>
            <a:pPr indent="-133985" lvl="0" marL="182563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765"/>
              <a:buFont typeface="Noto Sans Symbols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Although many outstanding programs exist: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Current principal preparation does not produce new principals with the needed quality and reliability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pace of improvement in principal preparation is too slow to meet national needs</a:t>
            </a:r>
            <a:endParaRPr/>
          </a:p>
          <a:p>
            <a:pPr indent="-133985" lvl="0" marL="182563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765"/>
              <a:buFont typeface="Noto Sans Symbols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3985" lvl="0" marL="182563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765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46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Triangulated Assessment of Capabilities </a:t>
            </a:r>
            <a:endParaRPr b="0" i="0" sz="3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5" name="Google Shape;355;p46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Self-assessment </a:t>
            </a:r>
            <a:endParaRPr/>
          </a:p>
          <a:p>
            <a:pPr indent="-139382" lvl="0" marL="182563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Supervisor assessment</a:t>
            </a:r>
            <a:endParaRPr/>
          </a:p>
          <a:p>
            <a:pPr indent="-139382" lvl="0" marL="182563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360 feedback</a:t>
            </a:r>
            <a:endParaRPr/>
          </a:p>
          <a:p>
            <a:pPr indent="-139382" lvl="0" marL="182563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Independent external assessment based on reflective documentation of impact and learning</a:t>
            </a:r>
            <a:endParaRPr/>
          </a:p>
          <a:p>
            <a:pPr indent="-5302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47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Developmental Leadership Challenges</a:t>
            </a:r>
            <a:b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8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(aka “developmental experiences”, “challenging self-assignments”)</a:t>
            </a:r>
            <a:endParaRPr b="0" i="0" sz="36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Google Shape;361;p47"/>
          <p:cNvSpPr txBox="1"/>
          <p:nvPr>
            <p:ph idx="1" type="body"/>
          </p:nvPr>
        </p:nvSpPr>
        <p:spPr>
          <a:xfrm>
            <a:off x="838200" y="1993900"/>
            <a:ext cx="7404100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2"/>
              <a:buFont typeface="Arial"/>
              <a:buChar char="•"/>
            </a:pPr>
            <a:r>
              <a:rPr b="0" i="0" lang="en-US" sz="259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Responsibility that requires to work outside one’s comfort zone</a:t>
            </a:r>
            <a:endParaRPr/>
          </a:p>
          <a:p>
            <a:pPr indent="-182880" lvl="0" marL="182880" marR="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accent1"/>
              </a:buClr>
              <a:buSzPts val="2202"/>
              <a:buFont typeface="Arial"/>
              <a:buChar char="•"/>
            </a:pPr>
            <a:r>
              <a:rPr b="0" i="0" lang="en-US" sz="259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Simultaneously meets organizational needs and individual goals for development</a:t>
            </a:r>
            <a:endParaRPr/>
          </a:p>
          <a:p>
            <a:pPr indent="-182880" lvl="0" marL="182880" marR="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accent1"/>
              </a:buClr>
              <a:buSzPts val="2202"/>
              <a:buFont typeface="Arial"/>
              <a:buChar char="•"/>
            </a:pPr>
            <a:r>
              <a:rPr b="0" i="0" lang="en-US" sz="259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Based on clear understanding of one’s current leadership expertise</a:t>
            </a:r>
            <a:endParaRPr/>
          </a:p>
          <a:p>
            <a:pPr indent="-182880" lvl="0" marL="182880" marR="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accent1"/>
              </a:buClr>
              <a:buSzPts val="2202"/>
              <a:buFont typeface="Arial"/>
              <a:buChar char="•"/>
            </a:pPr>
            <a:r>
              <a:rPr b="0" i="0" lang="en-US" sz="259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Sequenced over time for progressively challenging roles</a:t>
            </a:r>
            <a:endParaRPr/>
          </a:p>
          <a:p>
            <a:pPr indent="-182880" lvl="0" marL="182880" marR="0" rtl="0" algn="l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accent1"/>
              </a:buClr>
              <a:buSzPts val="2202"/>
              <a:buFont typeface="Arial"/>
              <a:buChar char="•"/>
            </a:pPr>
            <a:r>
              <a:rPr b="0" i="0" lang="en-US" sz="259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Powered by individual motivation for self-development</a:t>
            </a:r>
            <a:endParaRPr/>
          </a:p>
          <a:p>
            <a:pPr indent="-7620" lvl="1" marL="274320" marR="0" rtl="0" algn="l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18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619" lvl="0" marL="45720" marR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222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8"/>
          <p:cNvSpPr txBox="1"/>
          <p:nvPr>
            <p:ph type="title"/>
          </p:nvPr>
        </p:nvSpPr>
        <p:spPr>
          <a:xfrm>
            <a:off x="228600" y="3048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366092"/>
                </a:solidFill>
                <a:latin typeface="EB Garamond"/>
                <a:ea typeface="EB Garamond"/>
                <a:cs typeface="EB Garamond"/>
                <a:sym typeface="EB Garamond"/>
              </a:rPr>
              <a:t>Developmental Leadership Challenge (DLC)  Planning Guide</a:t>
            </a:r>
            <a:endParaRPr b="1" i="0" sz="3600" u="none" cap="none" strike="noStrike">
              <a:solidFill>
                <a:srgbClr val="36609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pic>
        <p:nvPicPr>
          <p:cNvPr id="367" name="Google Shape;367;p4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6150" y="1617663"/>
            <a:ext cx="7202488" cy="4554537"/>
          </a:xfrm>
          <a:prstGeom prst="rect">
            <a:avLst/>
          </a:prstGeom>
          <a:noFill/>
          <a:ln>
            <a:noFill/>
          </a:ln>
        </p:spPr>
      </p:pic>
      <p:sp>
        <p:nvSpPr>
          <p:cNvPr id="368" name="Google Shape;368;p48"/>
          <p:cNvSpPr txBox="1"/>
          <p:nvPr/>
        </p:nvSpPr>
        <p:spPr>
          <a:xfrm>
            <a:off x="533400" y="6172200"/>
            <a:ext cx="731520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Adapted from McCauley, C. (2006) Developmental Assignments: Creating learning without changing jobs. Greensboro, North Carolina: Center for Creative Leadership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49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Feedback and Reflection on Developmental Experiences</a:t>
            </a:r>
            <a:endParaRPr b="0" i="0" sz="3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49"/>
          <p:cNvSpPr txBox="1"/>
          <p:nvPr>
            <p:ph idx="1" type="body"/>
          </p:nvPr>
        </p:nvSpPr>
        <p:spPr>
          <a:xfrm>
            <a:off x="457200" y="1752600"/>
            <a:ext cx="82296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Insights related to performance</a:t>
            </a:r>
            <a:endParaRPr/>
          </a:p>
          <a:p>
            <a:pPr indent="-139382" lvl="0" marL="182563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Insights related to learning</a:t>
            </a:r>
            <a:endParaRPr/>
          </a:p>
          <a:p>
            <a:pPr indent="-139382" lvl="0" marL="182563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Insights related to self-management of learning and performance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50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Supporting Performance in Developmental Leadership Challenges </a:t>
            </a:r>
            <a:endParaRPr b="0" i="0" sz="3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50"/>
          <p:cNvSpPr txBox="1"/>
          <p:nvPr>
            <p:ph idx="1" type="body"/>
          </p:nvPr>
        </p:nvSpPr>
        <p:spPr>
          <a:xfrm>
            <a:off x="457200" y="1752600"/>
            <a:ext cx="82296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participants in Pathway Steps 2-4 participate in learning communities 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Simultaneous support for learning and performance of DLCs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Integrate experience, professional knowledge, and district strategy</a:t>
            </a:r>
            <a:endParaRPr/>
          </a:p>
          <a:p>
            <a:pPr indent="-147320" lvl="1" marL="457200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participants engage in documented annual planning cycle 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Assessment, DLC planning, implementation, and reflective documentation</a:t>
            </a:r>
            <a:endParaRPr/>
          </a:p>
          <a:p>
            <a:pPr indent="-147320" lvl="1" marL="457200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supervisors receive coaching for feedback and support related to DLCs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51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External Leadership Partner</a:t>
            </a:r>
            <a:endParaRPr b="0" i="0" sz="4800" u="sng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p51"/>
          <p:cNvSpPr txBox="1"/>
          <p:nvPr>
            <p:ph idx="1" type="body"/>
          </p:nvPr>
        </p:nvSpPr>
        <p:spPr>
          <a:xfrm>
            <a:off x="457200" y="1600200"/>
            <a:ext cx="84582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880" lvl="0" marL="1828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Start-up and Transition Support  </a:t>
            </a:r>
            <a:endParaRPr/>
          </a:p>
          <a:p>
            <a:pPr indent="-19050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(sustainability)</a:t>
            </a:r>
            <a:endParaRPr/>
          </a:p>
          <a:p>
            <a:pPr indent="-182880" lvl="0" marL="18288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Academic Resources Support </a:t>
            </a:r>
            <a:endParaRPr/>
          </a:p>
          <a:p>
            <a:pPr indent="-19050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(expert support, economies of scale)</a:t>
            </a:r>
            <a:endParaRPr/>
          </a:p>
          <a:p>
            <a:pPr indent="-182880" lvl="0" marL="18288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Independent evaluation for certification </a:t>
            </a:r>
            <a:endParaRPr/>
          </a:p>
          <a:p>
            <a:pPr indent="-19050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(credibility, checks and balances)</a:t>
            </a:r>
            <a:endParaRPr/>
          </a:p>
          <a:p>
            <a:pPr indent="-182880" lvl="0" marL="18288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system support </a:t>
            </a:r>
            <a:endParaRPr/>
          </a:p>
          <a:p>
            <a:pPr indent="-19050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(economies of scale)</a:t>
            </a:r>
            <a:endParaRPr/>
          </a:p>
          <a:p>
            <a:pPr indent="-182880" lvl="0" marL="18288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Independent assessment of WSL implementation</a:t>
            </a:r>
            <a:endParaRPr/>
          </a:p>
          <a:p>
            <a:pPr indent="-19050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Sustainability, credibility </a:t>
            </a:r>
            <a:endParaRPr/>
          </a:p>
          <a:p>
            <a:pPr indent="-182880" lvl="0" marL="18288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Learning Community Support </a:t>
            </a:r>
            <a:endParaRPr/>
          </a:p>
          <a:p>
            <a:pPr indent="-190500" lvl="1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(expert support, economies of scale) </a:t>
            </a:r>
            <a:endParaRPr/>
          </a:p>
          <a:p>
            <a:pPr indent="-53339" lvl="0" marL="18288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3339" lvl="0" marL="18288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WSL graphic_rev0606.jpg" id="391" name="Google Shape;391;p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14450" y="457200"/>
            <a:ext cx="690245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53"/>
          <p:cNvSpPr txBox="1"/>
          <p:nvPr>
            <p:ph type="title"/>
          </p:nvPr>
        </p:nvSpPr>
        <p:spPr>
          <a:xfrm>
            <a:off x="722313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2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PART 3:</a:t>
            </a:r>
            <a:br>
              <a:rPr b="0" i="0" lang="en-US" sz="432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432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EVALUATION AND DISCUSSION</a:t>
            </a:r>
            <a:endParaRPr b="0" i="0" sz="432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7" name="Google Shape;397;p53"/>
          <p:cNvSpPr txBox="1"/>
          <p:nvPr>
            <p:ph idx="1" type="body"/>
          </p:nvPr>
        </p:nvSpPr>
        <p:spPr>
          <a:xfrm>
            <a:off x="722313" y="462756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~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54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Draft Logic Model for the WSL Design</a:t>
            </a:r>
            <a:endParaRPr b="0" i="0" sz="3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3" name="Google Shape;403;p5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6738" y="1681163"/>
            <a:ext cx="8010525" cy="4714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55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Discussion Questions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55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Have we defined the problem and intended solution well? Is this the right set of constraints? </a:t>
            </a:r>
            <a:endParaRPr/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Does the proposed WSL design match the constraints? your experience? the research? Where should it be more detailed?  </a:t>
            </a:r>
            <a:endParaRPr/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it worth the effort? Could WSL produce sufficient improvements in principal preparation to justify the cost of development and implementation? </a:t>
            </a:r>
            <a:endParaRPr/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would you frame the first 1-3 years of work to develop and evaluate the design and its components?</a:t>
            </a:r>
            <a:endParaRPr/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Who should we be working with to make this a reality?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>
            <p:ph type="title"/>
          </p:nvPr>
        </p:nvSpPr>
        <p:spPr>
          <a:xfrm>
            <a:off x="152400" y="533400"/>
            <a:ext cx="892175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Conventional Design for Principal Preparation </a:t>
            </a:r>
            <a:endParaRPr b="0" i="0" sz="3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3" name="Google Shape;203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676400"/>
            <a:ext cx="8921750" cy="493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0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Research-Informed Design?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30"/>
          <p:cNvSpPr txBox="1"/>
          <p:nvPr>
            <p:ph idx="1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set of constraints, or criteria, that a design should meet to be considered successful 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criteria are empirically, theoretically, or practically related to the outcome?</a:t>
            </a:r>
            <a:endParaRPr/>
          </a:p>
          <a:p>
            <a:pPr indent="-147320" lvl="1" marL="457200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comprehensive strategy that is expected to satisfy all the constraints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Research-based components</a:t>
            </a:r>
            <a:endParaRPr/>
          </a:p>
          <a:p>
            <a:pPr indent="-147320" lvl="1" marL="457200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process for try-out and revision</a:t>
            </a:r>
            <a:endParaRPr/>
          </a:p>
          <a:p>
            <a:pPr indent="-139382" lvl="0" marL="182563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Evaluation of outcomes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1"/>
          <p:cNvSpPr txBox="1"/>
          <p:nvPr>
            <p:ph type="title"/>
          </p:nvPr>
        </p:nvSpPr>
        <p:spPr>
          <a:xfrm>
            <a:off x="722313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2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PART 1</a:t>
            </a:r>
            <a:br>
              <a:rPr b="0" i="0" lang="en-US" sz="432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432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PRINCIPAL PREPARATION AS A DESIGN CHALLENGE</a:t>
            </a:r>
            <a:endParaRPr b="0" i="0" sz="432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31"/>
          <p:cNvSpPr txBox="1"/>
          <p:nvPr>
            <p:ph idx="1" type="body"/>
          </p:nvPr>
        </p:nvSpPr>
        <p:spPr>
          <a:xfrm>
            <a:off x="722313" y="462756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222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666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rPr b="0" i="1" lang="en-US" sz="333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Five Constraints (Criteria) for a Successful Design</a:t>
            </a:r>
            <a:endParaRPr b="0" i="1" sz="333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2"/>
          <p:cNvSpPr txBox="1"/>
          <p:nvPr>
            <p:ph type="title"/>
          </p:nvPr>
        </p:nvSpPr>
        <p:spPr>
          <a:xfrm>
            <a:off x="457200" y="533400"/>
            <a:ext cx="82296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Design Constraint 1: </a:t>
            </a:r>
            <a:b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324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Expertise for Leading Instruction</a:t>
            </a:r>
            <a:endParaRPr b="0" i="1" sz="3240" u="none" cap="none" strike="noStrike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32"/>
          <p:cNvSpPr txBox="1"/>
          <p:nvPr>
            <p:ph idx="1" type="body"/>
          </p:nvPr>
        </p:nvSpPr>
        <p:spPr>
          <a:xfrm>
            <a:off x="457200" y="1905000"/>
            <a:ext cx="8229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880" lvl="0" marL="18288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Expertise for the school’s core work of leading instruction</a:t>
            </a:r>
            <a:endParaRPr/>
          </a:p>
          <a:p>
            <a:pPr indent="-185419" lvl="2" marL="73152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Noto Sans Symbols"/>
              <a:buChar char="✓"/>
            </a:pPr>
            <a:r>
              <a:rPr b="0" i="1" lang="en-US" sz="24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Lead the work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Knowledge of curriculum, teaching and assessment</a:t>
            </a:r>
            <a:endParaRPr/>
          </a:p>
          <a:p>
            <a:pPr indent="-185419" lvl="2" marL="73152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Noto Sans Symbols"/>
              <a:buChar char="✓"/>
            </a:pPr>
            <a:r>
              <a:rPr b="0" i="1" lang="en-US" sz="24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Lead self and others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Interpersonal skills for influencing others</a:t>
            </a:r>
            <a:endParaRPr/>
          </a:p>
          <a:p>
            <a:pPr indent="-185419" lvl="2" marL="73152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Noto Sans Symbols"/>
              <a:buChar char="✓"/>
            </a:pPr>
            <a:r>
              <a:rPr b="0" i="1" lang="en-US" sz="24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Lead the Organization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Management skills</a:t>
            </a:r>
            <a:endParaRPr/>
          </a:p>
          <a:p>
            <a:pPr indent="-139700" lvl="2" marL="731520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➢"/>
            </a:pPr>
            <a:r>
              <a:rPr b="0" i="1" lang="en-US" sz="28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Sufficient time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develop expertise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5419" lvl="2" marL="73152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Noto Sans Symbols"/>
              <a:buChar char="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 years or 10,000 hours</a:t>
            </a:r>
            <a:endParaRPr/>
          </a:p>
          <a:p>
            <a:pPr indent="-28575" lvl="1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5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3"/>
          <p:cNvSpPr txBox="1"/>
          <p:nvPr>
            <p:ph type="title"/>
          </p:nvPr>
        </p:nvSpPr>
        <p:spPr>
          <a:xfrm>
            <a:off x="457200" y="5334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Design Constraint 2: </a:t>
            </a:r>
            <a:b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31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Opportunity to Develop Leadership Expertise</a:t>
            </a:r>
            <a:endParaRPr b="0" i="1" sz="3100" u="none" cap="none" strike="noStrike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33"/>
          <p:cNvSpPr txBox="1"/>
          <p:nvPr>
            <p:ph idx="1" type="body"/>
          </p:nvPr>
        </p:nvSpPr>
        <p:spPr>
          <a:xfrm>
            <a:off x="457200" y="1981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7620" lvl="1" marL="27432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1" lang="en-US" sz="240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Access to challenging experiences—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New responsibilities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Work across boundaries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Diversity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Ambiguity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Publicly visible results</a:t>
            </a:r>
            <a:endParaRPr/>
          </a:p>
          <a:p>
            <a:pPr indent="-7620" lvl="1" marL="27432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4"/>
          <p:cNvSpPr txBox="1"/>
          <p:nvPr>
            <p:ph type="title"/>
          </p:nvPr>
        </p:nvSpPr>
        <p:spPr>
          <a:xfrm>
            <a:off x="439738" y="342900"/>
            <a:ext cx="8362950" cy="8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Executives Say Contributed Most to their Development:  Percentage of  Critical Experiences in Each Cluster</a:t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3" name="Google Shape;233;p3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57300" y="1295400"/>
            <a:ext cx="5524500" cy="4440238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34"/>
          <p:cNvSpPr txBox="1"/>
          <p:nvPr/>
        </p:nvSpPr>
        <p:spPr>
          <a:xfrm>
            <a:off x="639763" y="5735638"/>
            <a:ext cx="8202612" cy="460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From:  Yip, J., &amp; Wilson, M. (2010). Learning form Experience. In Van Velsor, E., McCauly, C.D., Ruderman, M.N. (Eds.), 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Center for Creative Leadership handbook of leadership development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(pp. 63-96). San Francisco, CA: Jossey-Bass.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5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Design Constraint 3:</a:t>
            </a:r>
            <a:b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3240" u="none" cap="none" strike="noStrike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Effective Supports for Leader Development</a:t>
            </a:r>
            <a:endParaRPr b="0" i="1" sz="3240" u="none" cap="none" strike="noStrike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35"/>
          <p:cNvSpPr txBox="1"/>
          <p:nvPr>
            <p:ph idx="1" type="body"/>
          </p:nvPr>
        </p:nvSpPr>
        <p:spPr>
          <a:xfrm>
            <a:off x="457200" y="1752600"/>
            <a:ext cx="82296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Helping Emerging Leaders Learn from Experience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Individual assessment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Progressive challenge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Regular feedback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Collaboration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Academic learning</a:t>
            </a:r>
            <a:endParaRPr/>
          </a:p>
          <a:p>
            <a:pPr indent="-19050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Structured reflection</a:t>
            </a:r>
            <a:endParaRPr/>
          </a:p>
          <a:p>
            <a:pPr indent="-147320" lvl="1" marL="457200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Relationships </a:t>
            </a:r>
            <a:endParaRPr/>
          </a:p>
          <a:p>
            <a:pPr indent="-139382" lvl="0" marL="182563" marR="0" rtl="0" algn="l">
              <a:spcBef>
                <a:spcPts val="160"/>
              </a:spcBef>
              <a:spcAft>
                <a:spcPts val="0"/>
              </a:spcAft>
              <a:buClr>
                <a:schemeClr val="accent1"/>
              </a:buClr>
              <a:buSzPts val="680"/>
              <a:buFont typeface="Noto Sans Symbols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56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Structured Knowledge</a:t>
            </a:r>
            <a:endParaRPr/>
          </a:p>
          <a:p>
            <a:pPr indent="-53023" lvl="0" marL="182563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larity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Clarity">
  <a:themeElements>
    <a:clrScheme name="Executive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larity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 xmlns:r="http://schemas.openxmlformats.org/officeDocument/2006/relationships">
  <a:clrScheme name="Executive">
    <a:dk1>
      <a:srgbClr val="000000"/>
    </a:dk1>
    <a:lt1>
      <a:srgbClr val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 xmlns:r="http://schemas.openxmlformats.org/officeDocument/2006/relationships">
  <a:clrScheme name="Office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