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9"/>
  </p:notesMasterIdLst>
  <p:sldIdLst>
    <p:sldId id="404" r:id="rId2"/>
    <p:sldId id="434" r:id="rId3"/>
    <p:sldId id="424" r:id="rId4"/>
    <p:sldId id="443" r:id="rId5"/>
    <p:sldId id="444" r:id="rId6"/>
    <p:sldId id="445" r:id="rId7"/>
    <p:sldId id="446" r:id="rId8"/>
    <p:sldId id="447" r:id="rId9"/>
    <p:sldId id="448" r:id="rId10"/>
    <p:sldId id="442" r:id="rId11"/>
    <p:sldId id="449" r:id="rId12"/>
    <p:sldId id="450" r:id="rId13"/>
    <p:sldId id="451" r:id="rId14"/>
    <p:sldId id="452" r:id="rId15"/>
    <p:sldId id="454" r:id="rId16"/>
    <p:sldId id="453" r:id="rId17"/>
    <p:sldId id="408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6FF00"/>
    <a:srgbClr val="01FFFD"/>
    <a:srgbClr val="989FB1"/>
    <a:srgbClr val="FFFFFF"/>
    <a:srgbClr val="FE0000"/>
    <a:srgbClr val="FFFE03"/>
    <a:srgbClr val="FF7D01"/>
    <a:srgbClr val="D801FE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5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18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72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98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58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3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90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42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9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184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64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1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10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84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lvl="0" algn="ctr"/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Практична 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робота </a:t>
            </a:r>
            <a:endParaRPr lang="ru-RU" sz="4000" b="1" kern="0" dirty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/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Місце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і роль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України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в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геополітичних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планах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Російської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Німецької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Австро-</a:t>
            </a:r>
            <a:r>
              <a:rPr lang="ru-RU" sz="40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Угорської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імперій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на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зламі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ХІХ–ХХ 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ст.»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96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Перетин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інтересів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На </a:t>
            </a:r>
            <a:r>
              <a:rPr lang="ru-RU" sz="2400" b="1" dirty="0" err="1">
                <a:latin typeface="Century Gothic" panose="020B0502020202020204" pitchFamily="34" charset="0"/>
              </a:rPr>
              <a:t>контурній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мапі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Європи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кольорами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умовними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позначками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виокремте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території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перебували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складі</a:t>
            </a:r>
            <a:r>
              <a:rPr lang="ru-RU" sz="2400" b="1" dirty="0">
                <a:latin typeface="Century Gothic" panose="020B0502020202020204" pitchFamily="34" charset="0"/>
              </a:rPr>
              <a:t> 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Угорської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наприкінці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ХІХ – на початку ХХ ст. </a:t>
            </a:r>
            <a:r>
              <a:rPr lang="ru-RU" sz="2400" b="1" dirty="0" err="1">
                <a:latin typeface="Century Gothic" panose="020B0502020202020204" pitchFamily="34" charset="0"/>
              </a:rPr>
              <a:t>Позначте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наміри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євразійських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імперій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щодо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Вкажіть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ключові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регіони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їхнє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стратегічне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значення</a:t>
            </a:r>
            <a:r>
              <a:rPr lang="ru-RU" sz="2400" b="1" dirty="0" smtClean="0">
                <a:latin typeface="Century Gothic" panose="020B0502020202020204" pitchFamily="34" charset="0"/>
              </a:rPr>
              <a:t> для </a:t>
            </a:r>
            <a:r>
              <a:rPr lang="ru-RU" sz="2400" b="1" dirty="0" err="1">
                <a:latin typeface="Century Gothic" panose="020B0502020202020204" pitchFamily="34" charset="0"/>
              </a:rPr>
              <a:t>кожної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Стрілками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іншими</a:t>
            </a:r>
            <a:r>
              <a:rPr lang="ru-RU" sz="2400" b="1" dirty="0">
                <a:latin typeface="Century Gothic" panose="020B0502020202020204" pitchFamily="34" charset="0"/>
              </a:rPr>
              <a:t> символами </a:t>
            </a:r>
            <a:r>
              <a:rPr lang="ru-RU" sz="2400" b="1" dirty="0" err="1">
                <a:latin typeface="Century Gothic" panose="020B0502020202020204" pitchFamily="34" charset="0"/>
              </a:rPr>
              <a:t>візуалізуйте</a:t>
            </a:r>
            <a:r>
              <a:rPr lang="ru-RU" sz="2400" b="1" dirty="0">
                <a:latin typeface="Century Gothic" panose="020B0502020202020204" pitchFamily="34" charset="0"/>
              </a:rPr>
              <a:t>: а) </a:t>
            </a:r>
            <a:r>
              <a:rPr lang="ru-RU" sz="2400" b="1" dirty="0" err="1">
                <a:latin typeface="Century Gothic" panose="020B0502020202020204" pitchFamily="34" charset="0"/>
              </a:rPr>
              <a:t>економічні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smtClean="0">
                <a:latin typeface="Century Gothic" panose="020B0502020202020204" pitchFamily="34" charset="0"/>
              </a:rPr>
              <a:t>зерно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вугілля</a:t>
            </a:r>
            <a:r>
              <a:rPr lang="ru-RU" sz="2400" b="1" dirty="0">
                <a:latin typeface="Century Gothic" panose="020B0502020202020204" pitchFamily="34" charset="0"/>
              </a:rPr>
              <a:t>, руда) й </a:t>
            </a:r>
            <a:r>
              <a:rPr lang="ru-RU" sz="2400" b="1" dirty="0" err="1">
                <a:latin typeface="Century Gothic" panose="020B0502020202020204" pitchFamily="34" charset="0"/>
              </a:rPr>
              <a:t>територіальні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Чорне</a:t>
            </a:r>
            <a:r>
              <a:rPr lang="ru-RU" sz="2400" b="1" dirty="0">
                <a:latin typeface="Century Gothic" panose="020B0502020202020204" pitchFamily="34" charset="0"/>
              </a:rPr>
              <a:t> море, контроль над протоками) </a:t>
            </a:r>
            <a:r>
              <a:rPr lang="ru-RU" sz="2400" b="1" dirty="0" err="1">
                <a:latin typeface="Century Gothic" panose="020B0502020202020204" pitchFamily="34" charset="0"/>
              </a:rPr>
              <a:t>інтереси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; б) </a:t>
            </a:r>
            <a:r>
              <a:rPr lang="ru-RU" sz="2400" b="1" dirty="0" err="1">
                <a:latin typeface="Century Gothic" panose="020B0502020202020204" pitchFamily="34" charset="0"/>
              </a:rPr>
              <a:t>економічні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нафта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ліси</a:t>
            </a:r>
            <a:r>
              <a:rPr lang="ru-RU" sz="2400" b="1" dirty="0">
                <a:latin typeface="Century Gothic" panose="020B0502020202020204" pitchFamily="34" charset="0"/>
              </a:rPr>
              <a:t>) та </a:t>
            </a:r>
            <a:r>
              <a:rPr lang="ru-RU" sz="2400" b="1" dirty="0" err="1">
                <a:latin typeface="Century Gothic" panose="020B0502020202020204" pitchFamily="34" charset="0"/>
              </a:rPr>
              <a:t>територіальні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Закарпаття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Східна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Північна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Буковина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Поділля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Волинь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інтереси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noFill/>
                <a:latin typeface="Century Gothic" panose="020B0502020202020204" pitchFamily="34" charset="0"/>
              </a:rPr>
              <a:t>Австро-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Угорської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42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1287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Австро-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Угорської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; в) </a:t>
            </a:r>
            <a:r>
              <a:rPr lang="ru-RU" sz="2400" b="1" dirty="0" err="1">
                <a:latin typeface="Century Gothic" panose="020B0502020202020204" pitchFamily="34" charset="0"/>
              </a:rPr>
              <a:t>економічні</a:t>
            </a:r>
            <a:r>
              <a:rPr lang="ru-RU" sz="2400" b="1" dirty="0">
                <a:latin typeface="Century Gothic" panose="020B0502020202020204" pitchFamily="34" charset="0"/>
              </a:rPr>
              <a:t> (доступ до </a:t>
            </a:r>
            <a:r>
              <a:rPr lang="ru-RU" sz="2400" b="1" dirty="0" err="1">
                <a:latin typeface="Century Gothic" panose="020B0502020202020204" pitchFamily="34" charset="0"/>
              </a:rPr>
              <a:t>сировини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ринків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збуту</a:t>
            </a:r>
            <a:r>
              <a:rPr lang="ru-RU" sz="2400" b="1" dirty="0">
                <a:latin typeface="Century Gothic" panose="020B0502020202020204" pitchFamily="34" charset="0"/>
              </a:rPr>
              <a:t>) і </a:t>
            </a:r>
            <a:r>
              <a:rPr lang="ru-RU" sz="2400" b="1" dirty="0" err="1">
                <a:latin typeface="Century Gothic" panose="020B0502020202020204" pitchFamily="34" charset="0"/>
              </a:rPr>
              <a:t>територіальні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як плацдарм </a:t>
            </a:r>
            <a:r>
              <a:rPr lang="ru-RU" sz="2400" b="1" dirty="0">
                <a:latin typeface="Century Gothic" panose="020B0502020202020204" pitchFamily="34" charset="0"/>
              </a:rPr>
              <a:t>для </a:t>
            </a:r>
            <a:r>
              <a:rPr lang="ru-RU" sz="2400" b="1" dirty="0" err="1">
                <a:latin typeface="Century Gothic" panose="020B0502020202020204" pitchFamily="34" charset="0"/>
              </a:rPr>
              <a:t>руху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Схід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інтереси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Німецької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91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Хронологія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напруженості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Намалюйте </a:t>
            </a:r>
            <a:r>
              <a:rPr lang="ru-RU" sz="2400" b="1" dirty="0" err="1">
                <a:latin typeface="Century Gothic" panose="020B0502020202020204" pitchFamily="34" charset="0"/>
              </a:rPr>
              <a:t>лінію</a:t>
            </a:r>
            <a:r>
              <a:rPr lang="ru-RU" sz="2400" b="1" dirty="0">
                <a:latin typeface="Century Gothic" panose="020B0502020202020204" pitchFamily="34" charset="0"/>
              </a:rPr>
              <a:t> / шкалу / </a:t>
            </a:r>
            <a:r>
              <a:rPr lang="ru-RU" sz="2400" b="1" dirty="0" err="1">
                <a:latin typeface="Century Gothic" panose="020B0502020202020204" pitchFamily="34" charset="0"/>
              </a:rPr>
              <a:t>стрічку</a:t>
            </a:r>
            <a:r>
              <a:rPr lang="ru-RU" sz="2400" b="1" dirty="0">
                <a:latin typeface="Century Gothic" panose="020B0502020202020204" pitchFamily="34" charset="0"/>
              </a:rPr>
              <a:t> часу, на </a:t>
            </a:r>
            <a:r>
              <a:rPr lang="ru-RU" sz="2400" b="1" dirty="0" err="1">
                <a:latin typeface="Century Gothic" panose="020B0502020202020204" pitchFamily="34" charset="0"/>
              </a:rPr>
              <a:t>якій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відобразіть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ключові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події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свідчили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про </a:t>
            </a:r>
            <a:r>
              <a:rPr lang="ru-RU" sz="2400" b="1" dirty="0" err="1">
                <a:latin typeface="Century Gothic" panose="020B0502020202020204" pitchFamily="34" charset="0"/>
              </a:rPr>
              <a:t>зростання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напруженості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між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євразійськими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імперіями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на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зламі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ХІХ–ХХ ст. </a:t>
            </a:r>
            <a:r>
              <a:rPr lang="ru-RU" sz="2400" b="1" dirty="0" err="1">
                <a:latin typeface="Century Gothic" panose="020B0502020202020204" pitchFamily="34" charset="0"/>
              </a:rPr>
              <a:t>Зазначте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дати</a:t>
            </a:r>
            <a:r>
              <a:rPr lang="ru-RU" sz="2400" b="1" dirty="0">
                <a:latin typeface="Century Gothic" panose="020B0502020202020204" pitchFamily="34" charset="0"/>
              </a:rPr>
              <a:t>: а) </a:t>
            </a:r>
            <a:r>
              <a:rPr lang="ru-RU" sz="2400" b="1" dirty="0" err="1">
                <a:latin typeface="Century Gothic" panose="020B0502020202020204" pitchFamily="34" charset="0"/>
              </a:rPr>
              <a:t>формування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військово-політичних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блоків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Троїстого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союзу, </a:t>
            </a:r>
            <a:r>
              <a:rPr lang="ru-RU" sz="2400" b="1" dirty="0" err="1">
                <a:latin typeface="Century Gothic" panose="020B0502020202020204" pitchFamily="34" charset="0"/>
              </a:rPr>
              <a:t>Антанти</a:t>
            </a:r>
            <a:r>
              <a:rPr lang="ru-RU" sz="2400" b="1" dirty="0">
                <a:latin typeface="Century Gothic" panose="020B0502020202020204" pitchFamily="34" charset="0"/>
              </a:rPr>
              <a:t>); б) </a:t>
            </a:r>
            <a:r>
              <a:rPr lang="ru-RU" sz="2400" b="1" dirty="0" err="1">
                <a:latin typeface="Century Gothic" panose="020B0502020202020204" pitchFamily="34" charset="0"/>
              </a:rPr>
              <a:t>розгортання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Балканських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війн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їхнього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впливу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регіональну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стабільність</a:t>
            </a:r>
            <a:r>
              <a:rPr lang="ru-RU" sz="2400" b="1" dirty="0">
                <a:latin typeface="Century Gothic" panose="020B0502020202020204" pitchFamily="34" charset="0"/>
              </a:rPr>
              <a:t>; в) </a:t>
            </a:r>
            <a:r>
              <a:rPr lang="ru-RU" sz="2400" b="1" dirty="0" err="1">
                <a:latin typeface="Century Gothic" panose="020B0502020202020204" pitchFamily="34" charset="0"/>
              </a:rPr>
              <a:t>розроблення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євразійськими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імперіями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стратегій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військових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планів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щодо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територій</a:t>
            </a:r>
            <a:r>
              <a:rPr lang="ru-RU" sz="2400" b="1" dirty="0">
                <a:latin typeface="Century Gothic" panose="020B0502020202020204" pitchFamily="34" charset="0"/>
              </a:rPr>
              <a:t>; </a:t>
            </a:r>
            <a:r>
              <a:rPr lang="ru-RU" sz="2400" b="1" dirty="0" smtClean="0">
                <a:latin typeface="Century Gothic" panose="020B0502020202020204" pitchFamily="34" charset="0"/>
              </a:rPr>
              <a:t>г) </a:t>
            </a:r>
            <a:r>
              <a:rPr lang="ru-RU" sz="2400" b="1" dirty="0" err="1">
                <a:latin typeface="Century Gothic" panose="020B0502020202020204" pitchFamily="34" charset="0"/>
              </a:rPr>
              <a:t>розгортання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політичних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культурних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процесів</a:t>
            </a:r>
            <a:r>
              <a:rPr lang="ru-RU" sz="2400" b="1" dirty="0">
                <a:latin typeface="Century Gothic" panose="020B0502020202020204" pitchFamily="34" charset="0"/>
              </a:rPr>
              <a:t> як </a:t>
            </a:r>
            <a:r>
              <a:rPr lang="ru-RU" sz="2400" b="1" dirty="0" err="1">
                <a:latin typeface="Century Gothic" panose="020B0502020202020204" pitchFamily="34" charset="0"/>
              </a:rPr>
              <a:t>елементів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боротьби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між</a:t>
            </a:r>
            <a:r>
              <a:rPr lang="ru-RU" sz="2400" b="1" dirty="0">
                <a:latin typeface="Century Gothic" panose="020B0502020202020204" pitchFamily="34" charset="0"/>
              </a:rPr>
              <a:t> 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Угорською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й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Російською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імперіями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1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700808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Етична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дилема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r>
              <a:rPr lang="ru-RU" sz="2400" b="1" dirty="0" err="1">
                <a:latin typeface="Century Gothic" panose="020B0502020202020204" pitchFamily="34" charset="0"/>
              </a:rPr>
              <a:t>лояльність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 smtClean="0">
                <a:latin typeface="Century Gothic" panose="020B0502020202020204" pitchFamily="34" charset="0"/>
              </a:rPr>
              <a:t>?»</a:t>
            </a: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Уявіть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себе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інтелектуалом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політичним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діячем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smtClean="0">
                <a:latin typeface="Century Gothic" panose="020B0502020202020204" pitchFamily="34" charset="0"/>
              </a:rPr>
              <a:t>Австро-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Угорській</a:t>
            </a:r>
            <a:r>
              <a:rPr lang="ru-RU" sz="2400" b="1" dirty="0" smtClean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імперіях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зламі</a:t>
            </a:r>
            <a:r>
              <a:rPr lang="ru-RU" sz="2400" b="1" dirty="0">
                <a:latin typeface="Century Gothic" panose="020B0502020202020204" pitchFamily="34" charset="0"/>
              </a:rPr>
              <a:t> ХІХ–ХХ ст. </a:t>
            </a:r>
            <a:r>
              <a:rPr lang="ru-RU" sz="2400" b="1" dirty="0" err="1">
                <a:latin typeface="Century Gothic" panose="020B0502020202020204" pitchFamily="34" charset="0"/>
              </a:rPr>
              <a:t>Напишіть</a:t>
            </a:r>
            <a:r>
              <a:rPr lang="ru-RU" sz="2400" b="1" dirty="0">
                <a:latin typeface="Century Gothic" panose="020B0502020202020204" pitchFamily="34" charset="0"/>
              </a:rPr>
              <a:t> короткий (до 100 </a:t>
            </a:r>
            <a:r>
              <a:rPr lang="ru-RU" sz="2400" b="1" dirty="0" err="1">
                <a:latin typeface="Century Gothic" panose="020B0502020202020204" pitchFamily="34" charset="0"/>
              </a:rPr>
              <a:t>слів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внутрішній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монолог, у </a:t>
            </a:r>
            <a:r>
              <a:rPr lang="ru-RU" sz="2400" b="1" dirty="0" err="1">
                <a:latin typeface="Century Gothic" panose="020B0502020202020204" pitchFamily="34" charset="0"/>
              </a:rPr>
              <a:t>якому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розмірковуватимете</a:t>
            </a:r>
            <a:r>
              <a:rPr lang="ru-RU" sz="2400" b="1" dirty="0">
                <a:latin typeface="Century Gothic" panose="020B0502020202020204" pitchFamily="34" charset="0"/>
              </a:rPr>
              <a:t> над </a:t>
            </a:r>
            <a:r>
              <a:rPr lang="ru-RU" sz="2400" b="1" dirty="0" err="1">
                <a:latin typeface="Century Gothic" panose="020B0502020202020204" pitchFamily="34" charset="0"/>
              </a:rPr>
              <a:t>етичною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дилемою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варто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виявляти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лояльність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сподіваючись</a:t>
            </a:r>
            <a:r>
              <a:rPr lang="ru-RU" sz="2400" b="1" dirty="0">
                <a:latin typeface="Century Gothic" panose="020B0502020202020204" pitchFamily="34" charset="0"/>
              </a:rPr>
              <a:t> на поступки та </a:t>
            </a:r>
            <a:r>
              <a:rPr lang="ru-RU" sz="2400" b="1" dirty="0" err="1">
                <a:latin typeface="Century Gothic" panose="020B0502020202020204" pitchFamily="34" charset="0"/>
              </a:rPr>
              <a:t>реформи</a:t>
            </a:r>
            <a:r>
              <a:rPr lang="ru-RU" sz="2400" b="1" dirty="0">
                <a:latin typeface="Century Gothic" panose="020B0502020202020204" pitchFamily="34" charset="0"/>
              </a:rPr>
              <a:t>, а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слід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прагнути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ризикуючи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конфліктами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Які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цінності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стабільність</a:t>
            </a:r>
            <a:r>
              <a:rPr lang="ru-RU" sz="2400" b="1" dirty="0">
                <a:latin typeface="Century Gothic" panose="020B0502020202020204" pitchFamily="34" charset="0"/>
              </a:rPr>
              <a:t>, права </a:t>
            </a:r>
            <a:r>
              <a:rPr lang="ru-RU" sz="2400" b="1" dirty="0" err="1">
                <a:latin typeface="Century Gothic" panose="020B0502020202020204" pitchFamily="34" charset="0"/>
              </a:rPr>
              <a:t>людини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незалежність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будуть</a:t>
            </a:r>
            <a:r>
              <a:rPr lang="ru-RU" sz="2400" b="1" dirty="0">
                <a:latin typeface="Century Gothic" panose="020B0502020202020204" pitchFamily="34" charset="0"/>
              </a:rPr>
              <a:t> для вас </a:t>
            </a:r>
            <a:r>
              <a:rPr lang="ru-RU" sz="2400" b="1" dirty="0" err="1">
                <a:latin typeface="Century Gothic" panose="020B0502020202020204" pitchFamily="34" charset="0"/>
              </a:rPr>
              <a:t>пріоритетними</a:t>
            </a:r>
            <a:r>
              <a:rPr lang="ru-RU" sz="2400" b="1" dirty="0">
                <a:latin typeface="Century Gothic" panose="020B0502020202020204" pitchFamily="34" charset="0"/>
              </a:rPr>
              <a:t>? Як на </a:t>
            </a:r>
            <a:r>
              <a:rPr lang="ru-RU" sz="2400" b="1" dirty="0" smtClean="0">
                <a:latin typeface="Century Gothic" panose="020B0502020202020204" pitchFamily="34" charset="0"/>
              </a:rPr>
              <a:t>ваше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рішення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впливатимуть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плани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імперій</a:t>
            </a:r>
            <a:r>
              <a:rPr lang="ru-RU" sz="2400" b="1" dirty="0">
                <a:latin typeface="Century Gothic" panose="020B0502020202020204" pitchFamily="34" charset="0"/>
              </a:rPr>
              <a:t>?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06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700808"/>
            <a:ext cx="9144000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Аналітика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Уявіть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</a:t>
            </a:r>
            <a:r>
              <a:rPr lang="ru-RU" sz="2400" b="1" dirty="0">
                <a:latin typeface="Century Gothic" panose="020B0502020202020204" pitchFamily="34" charset="0"/>
              </a:rPr>
              <a:t> є </a:t>
            </a:r>
            <a:r>
              <a:rPr lang="ru-RU" sz="2400" b="1" dirty="0" err="1">
                <a:latin typeface="Century Gothic" panose="020B0502020202020204" pitchFamily="34" charset="0"/>
              </a:rPr>
              <a:t>експертом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аналітичного</a:t>
            </a:r>
            <a:r>
              <a:rPr lang="ru-RU" sz="2400" b="1" dirty="0">
                <a:latin typeface="Century Gothic" panose="020B0502020202020204" pitchFamily="34" charset="0"/>
              </a:rPr>
              <a:t> центру, </a:t>
            </a:r>
            <a:r>
              <a:rPr lang="ru-RU" sz="2400" b="1" dirty="0" err="1">
                <a:latin typeface="Century Gothic" panose="020B0502020202020204" pitchFamily="34" charset="0"/>
              </a:rPr>
              <a:t>який</a:t>
            </a:r>
            <a:r>
              <a:rPr lang="ru-RU" sz="2400" b="1" dirty="0">
                <a:latin typeface="Century Gothic" panose="020B0502020202020204" pitchFamily="34" charset="0"/>
              </a:rPr>
              <a:t> у 1914 р. </a:t>
            </a:r>
            <a:r>
              <a:rPr lang="ru-RU" sz="2400" b="1" dirty="0" err="1">
                <a:latin typeface="Century Gothic" panose="020B0502020202020204" pitchFamily="34" charset="0"/>
              </a:rPr>
              <a:t>готує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довідку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для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керівництва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однієї</a:t>
            </a:r>
            <a:r>
              <a:rPr lang="ru-RU" sz="2400" b="1" dirty="0">
                <a:latin typeface="Century Gothic" panose="020B0502020202020204" pitchFamily="34" charset="0"/>
              </a:rPr>
              <a:t> з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імперій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Німецької</a:t>
            </a:r>
            <a:r>
              <a:rPr lang="ru-RU" sz="2400" b="1" dirty="0">
                <a:latin typeface="Century Gothic" panose="020B0502020202020204" pitchFamily="34" charset="0"/>
              </a:rPr>
              <a:t>, 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щодо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. У </a:t>
            </a:r>
            <a:r>
              <a:rPr lang="ru-RU" sz="2400" b="1" dirty="0" err="1">
                <a:latin typeface="Century Gothic" panose="020B0502020202020204" pitchFamily="34" charset="0"/>
              </a:rPr>
              <a:t>довідці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обов’язково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зверніть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увагу</a:t>
            </a:r>
            <a:r>
              <a:rPr lang="ru-RU" sz="2400" b="1" dirty="0">
                <a:latin typeface="Century Gothic" panose="020B0502020202020204" pitchFamily="34" charset="0"/>
              </a:rPr>
              <a:t> на: а) </a:t>
            </a:r>
            <a:r>
              <a:rPr lang="ru-RU" sz="2400" b="1" dirty="0" err="1">
                <a:latin typeface="Century Gothic" panose="020B0502020202020204" pitchFamily="34" charset="0"/>
              </a:rPr>
              <a:t>невраховані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фактори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основні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помилки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у </a:t>
            </a:r>
            <a:r>
              <a:rPr lang="ru-RU" sz="2400" b="1" dirty="0" err="1">
                <a:latin typeface="Century Gothic" panose="020B0502020202020204" pitchFamily="34" charset="0"/>
              </a:rPr>
              <a:t>ставленні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українства</a:t>
            </a:r>
            <a:r>
              <a:rPr lang="ru-RU" sz="2400" b="1" dirty="0">
                <a:latin typeface="Century Gothic" panose="020B0502020202020204" pitchFamily="34" charset="0"/>
              </a:rPr>
              <a:t>; б) </a:t>
            </a:r>
            <a:r>
              <a:rPr lang="ru-RU" sz="2400" b="1" dirty="0" err="1">
                <a:latin typeface="Century Gothic" panose="020B0502020202020204" pitchFamily="34" charset="0"/>
              </a:rPr>
              <a:t>цінності</a:t>
            </a:r>
            <a:r>
              <a:rPr lang="ru-RU" sz="2400" b="1" dirty="0">
                <a:latin typeface="Century Gothic" panose="020B0502020202020204" pitchFamily="34" charset="0"/>
              </a:rPr>
              <a:t> й </a:t>
            </a:r>
            <a:r>
              <a:rPr lang="ru-RU" sz="2400" b="1" dirty="0" err="1">
                <a:latin typeface="Century Gothic" panose="020B0502020202020204" pitchFamily="34" charset="0"/>
              </a:rPr>
              <a:t>прагнення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 народу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які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проігноровані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імперськими</a:t>
            </a:r>
            <a:r>
              <a:rPr lang="ru-RU" sz="2400" b="1" dirty="0">
                <a:latin typeface="Century Gothic" panose="020B0502020202020204" pitchFamily="34" charset="0"/>
              </a:rPr>
              <a:t> урядами й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політиками</a:t>
            </a:r>
            <a:r>
              <a:rPr lang="ru-RU" sz="2400" b="1" dirty="0">
                <a:latin typeface="Century Gothic" panose="020B0502020202020204" pitchFamily="34" charset="0"/>
              </a:rPr>
              <a:t>; в) </a:t>
            </a:r>
            <a:r>
              <a:rPr lang="ru-RU" sz="2400" b="1" dirty="0" err="1">
                <a:latin typeface="Century Gothic" panose="020B0502020202020204" pitchFamily="34" charset="0"/>
              </a:rPr>
              <a:t>прогнози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щодо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можливих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негативних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наслідків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ігнорування</a:t>
            </a:r>
            <a:r>
              <a:rPr lang="ru-RU" sz="2400" b="1" dirty="0">
                <a:latin typeface="Century Gothic" panose="020B0502020202020204" pitchFamily="34" charset="0"/>
              </a:rPr>
              <a:t> «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питання</a:t>
            </a:r>
            <a:r>
              <a:rPr lang="ru-RU" sz="2400" b="1" dirty="0">
                <a:latin typeface="Century Gothic" panose="020B0502020202020204" pitchFamily="34" charset="0"/>
              </a:rPr>
              <a:t>» у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зовнішньополітичній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діяльності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88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700808"/>
            <a:ext cx="9144000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«Кого </a:t>
            </a:r>
            <a:r>
              <a:rPr lang="ru-RU" sz="2400" b="1" dirty="0" err="1">
                <a:latin typeface="Century Gothic" panose="020B0502020202020204" pitchFamily="34" charset="0"/>
              </a:rPr>
              <a:t>підтримували</a:t>
            </a:r>
            <a:r>
              <a:rPr lang="ru-RU" sz="2400" b="1" dirty="0">
                <a:latin typeface="Century Gothic" panose="020B0502020202020204" pitchFamily="34" charset="0"/>
              </a:rPr>
              <a:t> б </a:t>
            </a:r>
            <a:r>
              <a:rPr lang="ru-RU" sz="2400" b="1" dirty="0" err="1">
                <a:latin typeface="Century Gothic" panose="020B0502020202020204" pitchFamily="34" charset="0"/>
              </a:rPr>
              <a:t>ви</a:t>
            </a:r>
            <a:r>
              <a:rPr lang="ru-RU" sz="2400" b="1" dirty="0">
                <a:latin typeface="Century Gothic" panose="020B0502020202020204" pitchFamily="34" charset="0"/>
              </a:rPr>
              <a:t>?»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Уявіть</a:t>
            </a:r>
            <a:r>
              <a:rPr lang="ru-RU" sz="2400" b="1" dirty="0">
                <a:latin typeface="Century Gothic" panose="020B0502020202020204" pitchFamily="34" charset="0"/>
              </a:rPr>
              <a:t> себе </a:t>
            </a:r>
            <a:r>
              <a:rPr lang="ru-RU" sz="2400" b="1" dirty="0" err="1">
                <a:latin typeface="Century Gothic" panose="020B0502020202020204" pitchFamily="34" charset="0"/>
              </a:rPr>
              <a:t>пересічною</a:t>
            </a:r>
            <a:r>
              <a:rPr lang="ru-RU" sz="2400" b="1" dirty="0">
                <a:latin typeface="Century Gothic" panose="020B0502020202020204" pitchFamily="34" charset="0"/>
              </a:rPr>
              <a:t> / </a:t>
            </a:r>
            <a:r>
              <a:rPr lang="ru-RU" sz="2400" b="1" dirty="0" err="1">
                <a:latin typeface="Century Gothic" panose="020B0502020202020204" pitchFamily="34" charset="0"/>
              </a:rPr>
              <a:t>пересічним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українкою</a:t>
            </a:r>
            <a:r>
              <a:rPr lang="ru-RU" sz="2400" b="1" dirty="0">
                <a:latin typeface="Century Gothic" panose="020B0502020202020204" pitchFamily="34" charset="0"/>
              </a:rPr>
              <a:t> /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українцем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зламі</a:t>
            </a:r>
            <a:r>
              <a:rPr lang="ru-RU" sz="2400" b="1" dirty="0">
                <a:latin typeface="Century Gothic" panose="020B0502020202020204" pitchFamily="34" charset="0"/>
              </a:rPr>
              <a:t> ХІХ–ХХ ст. </a:t>
            </a:r>
            <a:r>
              <a:rPr lang="ru-RU" sz="2400" b="1" dirty="0" smtClean="0">
                <a:latin typeface="Century Gothic" panose="020B0502020202020204" pitchFamily="34" charset="0"/>
              </a:rPr>
              <a:t>Яку з </a:t>
            </a:r>
            <a:r>
              <a:rPr lang="ru-RU" sz="2400" b="1" dirty="0" err="1">
                <a:latin typeface="Century Gothic" panose="020B0502020202020204" pitchFamily="34" charset="0"/>
              </a:rPr>
              <a:t>потужних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європейських</a:t>
            </a:r>
            <a:r>
              <a:rPr lang="ru-RU" sz="2400" b="1" dirty="0">
                <a:latin typeface="Century Gothic" panose="020B0502020202020204" pitchFamily="34" charset="0"/>
              </a:rPr>
              <a:t> держав </a:t>
            </a:r>
            <a:r>
              <a:rPr lang="ru-RU" sz="2400" b="1" dirty="0" err="1">
                <a:latin typeface="Century Gothic" panose="020B0502020202020204" pitchFamily="34" charset="0"/>
              </a:rPr>
              <a:t>ви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підтримали</a:t>
            </a:r>
            <a:r>
              <a:rPr lang="ru-RU" sz="2400" b="1" dirty="0">
                <a:latin typeface="Century Gothic" panose="020B0502020202020204" pitchFamily="34" charset="0"/>
              </a:rPr>
              <a:t> б у </a:t>
            </a:r>
            <a:r>
              <a:rPr lang="ru-RU" sz="2400" b="1" dirty="0" err="1">
                <a:latin typeface="Century Gothic" panose="020B0502020202020204" pitchFamily="34" charset="0"/>
              </a:rPr>
              <a:t>разі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можливого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воєнного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конфлікту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враховуючи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її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внутрішню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політику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ставлення</a:t>
            </a:r>
            <a:r>
              <a:rPr lang="ru-RU" sz="2400" b="1" dirty="0">
                <a:latin typeface="Century Gothic" panose="020B0502020202020204" pitchFamily="34" charset="0"/>
              </a:rPr>
              <a:t> до «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питання</a:t>
            </a:r>
            <a:r>
              <a:rPr lang="ru-RU" sz="2400" b="1" dirty="0">
                <a:latin typeface="Century Gothic" panose="020B0502020202020204" pitchFamily="34" charset="0"/>
              </a:rPr>
              <a:t>»? </a:t>
            </a:r>
            <a:r>
              <a:rPr lang="ru-RU" sz="2400" b="1" dirty="0" err="1">
                <a:latin typeface="Century Gothic" panose="020B0502020202020204" pitchFamily="34" charset="0"/>
              </a:rPr>
              <a:t>Обґрунтуйте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вибір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спираючись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вивчений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матеріал</a:t>
            </a:r>
            <a:r>
              <a:rPr lang="ru-RU" sz="2400" b="1" dirty="0">
                <a:latin typeface="Century Gothic" panose="020B0502020202020204" pitchFamily="34" charset="0"/>
              </a:rPr>
              <a:t> про </a:t>
            </a:r>
            <a:r>
              <a:rPr lang="ru-RU" sz="2400" b="1" dirty="0" err="1">
                <a:latin typeface="Century Gothic" panose="020B0502020202020204" pitchFamily="34" charset="0"/>
              </a:rPr>
              <a:t>реформи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революції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плани</a:t>
            </a:r>
            <a:r>
              <a:rPr lang="ru-RU" sz="2400" b="1" dirty="0">
                <a:latin typeface="Century Gothic" panose="020B0502020202020204" pitchFamily="34" charset="0"/>
              </a:rPr>
              <a:t>, а </a:t>
            </a:r>
            <a:r>
              <a:rPr lang="ru-RU" sz="2400" b="1" dirty="0" err="1">
                <a:latin typeface="Century Gothic" panose="020B0502020202020204" pitchFamily="34" charset="0"/>
              </a:rPr>
              <a:t>також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цінності</a:t>
            </a:r>
            <a:r>
              <a:rPr lang="ru-RU" sz="2400" b="1" dirty="0">
                <a:latin typeface="Century Gothic" panose="020B0502020202020204" pitchFamily="34" charset="0"/>
              </a:rPr>
              <a:t> (свобода </a:t>
            </a:r>
            <a:r>
              <a:rPr lang="ru-RU" sz="2400" b="1" dirty="0" err="1">
                <a:latin typeface="Century Gothic" panose="020B0502020202020204" pitchFamily="34" charset="0"/>
              </a:rPr>
              <a:t>людини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відсутність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smtClean="0">
                <a:latin typeface="Century Gothic" panose="020B0502020202020204" pitchFamily="34" charset="0"/>
              </a:rPr>
              <a:t>дискримінації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економічні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можливості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національні</a:t>
            </a:r>
            <a:r>
              <a:rPr lang="ru-RU" sz="2400" b="1" dirty="0">
                <a:latin typeface="Century Gothic" panose="020B0502020202020204" pitchFamily="34" charset="0"/>
              </a:rPr>
              <a:t> права).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26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Резолюція</a:t>
            </a:r>
            <a:r>
              <a:rPr lang="ru-RU" sz="2400" b="1" dirty="0" smtClean="0">
                <a:latin typeface="Century Gothic" panose="020B0502020202020204" pitchFamily="34" charset="0"/>
              </a:rPr>
              <a:t>»</a:t>
            </a:r>
          </a:p>
          <a:p>
            <a:pPr algn="just">
              <a:lnSpc>
                <a:spcPts val="28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Уявіть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політичні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діячі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із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Закарпаття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Східної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Північної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Буковини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Наддніпрянщини</a:t>
            </a:r>
            <a:r>
              <a:rPr lang="ru-RU" sz="2400" b="1" dirty="0">
                <a:latin typeface="Century Gothic" panose="020B0502020202020204" pitchFamily="34" charset="0"/>
              </a:rPr>
              <a:t>, а </a:t>
            </a:r>
            <a:r>
              <a:rPr lang="ru-RU" sz="2400" b="1" dirty="0" err="1">
                <a:latin typeface="Century Gothic" panose="020B0502020202020204" pitchFamily="34" charset="0"/>
              </a:rPr>
              <a:t>також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представники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меншин</a:t>
            </a:r>
            <a:r>
              <a:rPr lang="ru-RU" sz="2400" b="1" dirty="0">
                <a:latin typeface="Century Gothic" panose="020B0502020202020204" pitchFamily="34" charset="0"/>
              </a:rPr>
              <a:t> (поляки,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євреї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росіяни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німці</a:t>
            </a:r>
            <a:r>
              <a:rPr lang="ru-RU" sz="2400" b="1" dirty="0">
                <a:latin typeface="Century Gothic" panose="020B0502020202020204" pitchFamily="34" charset="0"/>
              </a:rPr>
              <a:t>), </a:t>
            </a:r>
            <a:r>
              <a:rPr lang="ru-RU" sz="2400" b="1" dirty="0" err="1">
                <a:latin typeface="Century Gothic" panose="020B0502020202020204" pitchFamily="34" charset="0"/>
              </a:rPr>
              <a:t>які</a:t>
            </a:r>
            <a:r>
              <a:rPr lang="ru-RU" sz="2400" b="1" dirty="0">
                <a:latin typeface="Century Gothic" panose="020B0502020202020204" pitchFamily="34" charset="0"/>
              </a:rPr>
              <a:t> проживали на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>
                <a:latin typeface="Century Gothic" panose="020B0502020202020204" pitchFamily="34" charset="0"/>
              </a:rPr>
              <a:t> землях, </a:t>
            </a:r>
            <a:r>
              <a:rPr lang="ru-RU" sz="2400" b="1" dirty="0" err="1">
                <a:latin typeface="Century Gothic" panose="020B0502020202020204" pitchFamily="34" charset="0"/>
              </a:rPr>
              <a:t>зібралися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таємному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з'їзді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напередодні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Першої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світової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війни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Підготуйте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спільну</a:t>
            </a:r>
            <a:r>
              <a:rPr lang="ru-RU" sz="2400" b="1" dirty="0">
                <a:latin typeface="Century Gothic" panose="020B0502020202020204" pitchFamily="34" charset="0"/>
              </a:rPr>
              <a:t> «</a:t>
            </a:r>
            <a:r>
              <a:rPr lang="ru-RU" sz="2400" b="1" dirty="0" err="1">
                <a:latin typeface="Century Gothic" panose="020B0502020202020204" pitchFamily="34" charset="0"/>
              </a:rPr>
              <a:t>Резолюцію</a:t>
            </a:r>
            <a:r>
              <a:rPr lang="ru-RU" sz="2400" b="1" dirty="0">
                <a:latin typeface="Century Gothic" panose="020B0502020202020204" pitchFamily="34" charset="0"/>
              </a:rPr>
              <a:t>»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обсягом</a:t>
            </a:r>
            <a:r>
              <a:rPr lang="ru-RU" sz="2400" b="1" dirty="0" smtClean="0">
                <a:latin typeface="Century Gothic" panose="020B0502020202020204" pitchFamily="34" charset="0"/>
              </a:rPr>
              <a:t> до </a:t>
            </a:r>
            <a:r>
              <a:rPr lang="ru-RU" sz="2400" b="1" dirty="0">
                <a:latin typeface="Century Gothic" panose="020B0502020202020204" pitchFamily="34" charset="0"/>
              </a:rPr>
              <a:t>10 статей, яка </a:t>
            </a:r>
            <a:r>
              <a:rPr lang="ru-RU" sz="2400" b="1" dirty="0" err="1">
                <a:latin typeface="Century Gothic" panose="020B0502020202020204" pitchFamily="34" charset="0"/>
              </a:rPr>
              <a:t>пропонувала</a:t>
            </a:r>
            <a:r>
              <a:rPr lang="ru-RU" sz="2400" b="1" dirty="0">
                <a:latin typeface="Century Gothic" panose="020B0502020202020204" pitchFamily="34" charset="0"/>
              </a:rPr>
              <a:t> б </a:t>
            </a:r>
            <a:r>
              <a:rPr lang="ru-RU" sz="2400" b="1" dirty="0" err="1">
                <a:latin typeface="Century Gothic" panose="020B0502020202020204" pitchFamily="34" charset="0"/>
              </a:rPr>
              <a:t>майбутній</a:t>
            </a:r>
            <a:r>
              <a:rPr lang="ru-RU" sz="2400" b="1" dirty="0">
                <a:latin typeface="Century Gothic" panose="020B0502020202020204" pitchFamily="34" charset="0"/>
              </a:rPr>
              <a:t> шлях </a:t>
            </a:r>
            <a:r>
              <a:rPr lang="ru-RU" sz="2400" b="1" dirty="0" err="1">
                <a:latin typeface="Century Gothic" panose="020B0502020202020204" pitchFamily="34" charset="0"/>
              </a:rPr>
              <a:t>поступу</a:t>
            </a:r>
            <a:r>
              <a:rPr lang="ru-RU" sz="2400" b="1" dirty="0">
                <a:latin typeface="Century Gothic" panose="020B0502020202020204" pitchFamily="34" charset="0"/>
              </a:rPr>
              <a:t> для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її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різних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народів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заснований</a:t>
            </a:r>
            <a:r>
              <a:rPr lang="ru-RU" sz="2400" b="1" dirty="0">
                <a:latin typeface="Century Gothic" panose="020B0502020202020204" pitchFamily="34" charset="0"/>
              </a:rPr>
              <a:t> на: а) </a:t>
            </a:r>
            <a:r>
              <a:rPr lang="ru-RU" sz="2400" b="1" dirty="0" err="1">
                <a:latin typeface="Century Gothic" panose="020B0502020202020204" pitchFamily="34" charset="0"/>
              </a:rPr>
              <a:t>демократичних</a:t>
            </a:r>
            <a:r>
              <a:rPr lang="ru-RU" sz="2400" b="1" dirty="0">
                <a:latin typeface="Century Gothic" panose="020B0502020202020204" pitchFamily="34" charset="0"/>
              </a:rPr>
              <a:t> принципах (прав </a:t>
            </a:r>
            <a:r>
              <a:rPr lang="ru-RU" sz="2400" b="1" dirty="0" err="1">
                <a:latin typeface="Century Gothic" panose="020B0502020202020204" pitchFamily="34" charset="0"/>
              </a:rPr>
              <a:t>людини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самовизначення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самоврядування</a:t>
            </a:r>
            <a:r>
              <a:rPr lang="ru-RU" sz="2400" b="1" dirty="0">
                <a:latin typeface="Century Gothic" panose="020B0502020202020204" pitchFamily="34" charset="0"/>
              </a:rPr>
              <a:t>); б) </a:t>
            </a:r>
            <a:r>
              <a:rPr lang="ru-RU" sz="2400" b="1" dirty="0" err="1">
                <a:latin typeface="Century Gothic" panose="020B0502020202020204" pitchFamily="34" charset="0"/>
              </a:rPr>
              <a:t>толерантності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взаємній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повазі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між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різними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національними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меншинами</a:t>
            </a:r>
            <a:r>
              <a:rPr lang="ru-RU" sz="2400" b="1" dirty="0">
                <a:latin typeface="Century Gothic" panose="020B0502020202020204" pitchFamily="34" charset="0"/>
              </a:rPr>
              <a:t>; в) принципах мирного </a:t>
            </a:r>
            <a:r>
              <a:rPr lang="ru-RU" sz="2400" b="1" dirty="0" err="1">
                <a:latin typeface="Century Gothic" panose="020B0502020202020204" pitchFamily="34" charset="0"/>
              </a:rPr>
              <a:t>співіснування</a:t>
            </a:r>
            <a:r>
              <a:rPr lang="ru-RU" sz="2400" b="1" dirty="0">
                <a:latin typeface="Century Gothic" panose="020B0502020202020204" pitchFamily="34" charset="0"/>
              </a:rPr>
              <a:t> з народами </a:t>
            </a:r>
            <a:r>
              <a:rPr lang="ru-RU" sz="2400" b="1" dirty="0" smtClean="0">
                <a:latin typeface="Century Gothic" panose="020B0502020202020204" pitchFamily="34" charset="0"/>
              </a:rPr>
              <a:t>держав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Європи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і </a:t>
            </a:r>
            <a:r>
              <a:rPr lang="ru-RU" sz="2400" b="1" dirty="0" err="1">
                <a:latin typeface="Century Gothic" panose="020B0502020202020204" pitchFamily="34" charset="0"/>
              </a:rPr>
              <a:t>цивілізованого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світу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0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Повторити § 19-20.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3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парах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609" y="1484783"/>
            <a:ext cx="6722782" cy="540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І. «…</a:t>
            </a:r>
            <a:r>
              <a:rPr lang="ru-RU" sz="2400" b="1" dirty="0" err="1">
                <a:latin typeface="Century Gothic" panose="020B0502020202020204" pitchFamily="34" charset="0"/>
              </a:rPr>
              <a:t>Англійський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історик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Гью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Сетон-Вотсон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вважав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Росія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можливо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віддала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б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Німеччині</a:t>
            </a:r>
            <a:r>
              <a:rPr lang="ru-RU" sz="2400" b="1" dirty="0">
                <a:latin typeface="Century Gothic" panose="020B0502020202020204" pitchFamily="34" charset="0"/>
              </a:rPr>
              <a:t> не </a:t>
            </a:r>
            <a:r>
              <a:rPr lang="ru-RU" sz="2400" b="1" dirty="0" err="1">
                <a:latin typeface="Century Gothic" panose="020B0502020202020204" pitchFamily="34" charset="0"/>
              </a:rPr>
              <a:t>лише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Австрію</a:t>
            </a:r>
            <a:r>
              <a:rPr lang="ru-RU" sz="2400" b="1" dirty="0">
                <a:latin typeface="Century Gothic" panose="020B0502020202020204" pitchFamily="34" charset="0"/>
              </a:rPr>
              <a:t>, а й </a:t>
            </a:r>
            <a:r>
              <a:rPr lang="ru-RU" sz="2400" b="1" dirty="0" err="1">
                <a:latin typeface="Century Gothic" panose="020B0502020202020204" pitchFamily="34" charset="0"/>
              </a:rPr>
              <a:t>Чехію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зі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свого</a:t>
            </a:r>
            <a:r>
              <a:rPr lang="ru-RU" sz="2400" b="1" dirty="0">
                <a:latin typeface="Century Gothic" panose="020B0502020202020204" pitchFamily="34" charset="0"/>
              </a:rPr>
              <a:t> боку</a:t>
            </a:r>
            <a:r>
              <a:rPr lang="ru-RU" sz="2400" b="1" dirty="0" smtClean="0">
                <a:latin typeface="Century Gothic" panose="020B0502020202020204" pitchFamily="34" charset="0"/>
              </a:rPr>
              <a:t>, видно </a:t>
            </a:r>
            <a:r>
              <a:rPr lang="ru-RU" sz="2400" b="1" dirty="0" err="1">
                <a:latin typeface="Century Gothic" panose="020B0502020202020204" pitchFamily="34" charset="0"/>
              </a:rPr>
              <a:t>достатньо</a:t>
            </a:r>
            <a:r>
              <a:rPr lang="ru-RU" sz="2400" b="1" dirty="0">
                <a:latin typeface="Century Gothic" panose="020B0502020202020204" pitchFamily="34" charset="0"/>
              </a:rPr>
              <a:t> легко </a:t>
            </a:r>
            <a:r>
              <a:rPr lang="ru-RU" sz="2400" b="1" dirty="0" err="1">
                <a:latin typeface="Century Gothic" panose="020B0502020202020204" pitchFamily="34" charset="0"/>
              </a:rPr>
              <a:t>погодилася</a:t>
            </a:r>
            <a:r>
              <a:rPr lang="ru-RU" sz="2400" b="1" dirty="0">
                <a:latin typeface="Century Gothic" panose="020B0502020202020204" pitchFamily="34" charset="0"/>
              </a:rPr>
              <a:t> б на </a:t>
            </a:r>
            <a:r>
              <a:rPr lang="ru-RU" sz="2400" b="1" dirty="0" err="1">
                <a:latin typeface="Century Gothic" panose="020B0502020202020204" pitchFamily="34" charset="0"/>
              </a:rPr>
              <a:t>надання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Галіції</a:t>
            </a:r>
            <a:r>
              <a:rPr lang="ru-RU" sz="2400" b="1" dirty="0">
                <a:latin typeface="Century Gothic" panose="020B0502020202020204" pitchFamily="34" charset="0"/>
              </a:rPr>
              <a:t> [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Галичини</a:t>
            </a:r>
            <a:r>
              <a:rPr lang="ru-RU" sz="2400" b="1" dirty="0">
                <a:latin typeface="Century Gothic" panose="020B0502020202020204" pitchFamily="34" charset="0"/>
              </a:rPr>
              <a:t>], </a:t>
            </a:r>
            <a:r>
              <a:rPr lang="ru-RU" sz="2400" b="1" dirty="0" smtClean="0">
                <a:latin typeface="Century Gothic" panose="020B0502020202020204" pitchFamily="34" charset="0"/>
              </a:rPr>
              <a:t>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також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можливо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Румунії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Трансильванії</a:t>
            </a:r>
            <a:r>
              <a:rPr lang="ru-RU" sz="2400" b="1" dirty="0">
                <a:latin typeface="Century Gothic" panose="020B0502020202020204" pitchFamily="34" charset="0"/>
              </a:rPr>
              <a:t>”. … </a:t>
            </a:r>
            <a:r>
              <a:rPr lang="ru-RU" sz="2400" b="1" dirty="0" err="1">
                <a:latin typeface="Century Gothic" panose="020B0502020202020204" pitchFamily="34" charset="0"/>
              </a:rPr>
              <a:t>Громадський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політичний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діяч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… </a:t>
            </a:r>
            <a:r>
              <a:rPr lang="ru-RU" sz="2400" b="1" dirty="0" err="1">
                <a:latin typeface="Century Gothic" panose="020B0502020202020204" pitchFamily="34" charset="0"/>
              </a:rPr>
              <a:t>Росії</a:t>
            </a:r>
            <a:r>
              <a:rPr lang="ru-RU" sz="2400" b="1" dirty="0">
                <a:latin typeface="Century Gothic" panose="020B0502020202020204" pitchFamily="34" charset="0"/>
              </a:rPr>
              <a:t> Петро Струве у 1914 р. у </a:t>
            </a:r>
            <a:r>
              <a:rPr lang="ru-RU" sz="2400" b="1" dirty="0" err="1">
                <a:latin typeface="Century Gothic" panose="020B0502020202020204" pitchFamily="34" charset="0"/>
              </a:rPr>
              <a:t>своїй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статті</a:t>
            </a:r>
            <a:r>
              <a:rPr lang="ru-RU" sz="2400" b="1" dirty="0">
                <a:latin typeface="Century Gothic" panose="020B0502020202020204" pitchFamily="34" charset="0"/>
              </a:rPr>
              <a:t> “Велика </a:t>
            </a:r>
            <a:r>
              <a:rPr lang="ru-RU" sz="2400" b="1" dirty="0" err="1">
                <a:latin typeface="Century Gothic" panose="020B0502020202020204" pitchFamily="34" charset="0"/>
              </a:rPr>
              <a:t>Росія</a:t>
            </a:r>
            <a:r>
              <a:rPr lang="ru-RU" sz="2400" b="1" dirty="0">
                <a:latin typeface="Century Gothic" panose="020B0502020202020204" pitchFamily="34" charset="0"/>
              </a:rPr>
              <a:t> та Свята Русь” … на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перше </a:t>
            </a:r>
            <a:r>
              <a:rPr lang="ru-RU" sz="2400" b="1" dirty="0" err="1">
                <a:latin typeface="Century Gothic" panose="020B0502020202020204" pitchFamily="34" charset="0"/>
              </a:rPr>
              <a:t>місце</a:t>
            </a:r>
            <a:r>
              <a:rPr lang="ru-RU" sz="2400" b="1" dirty="0">
                <a:latin typeface="Century Gothic" panose="020B0502020202020204" pitchFamily="34" charset="0"/>
              </a:rPr>
              <a:t> поставив </a:t>
            </a:r>
            <a:r>
              <a:rPr lang="ru-RU" sz="2400" b="1" dirty="0" err="1">
                <a:latin typeface="Century Gothic" panose="020B0502020202020204" pitchFamily="34" charset="0"/>
              </a:rPr>
              <a:t>завдання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возз’єднати</a:t>
            </a:r>
            <a:r>
              <a:rPr lang="ru-RU" sz="2400" b="1" dirty="0">
                <a:latin typeface="Century Gothic" panose="020B0502020202020204" pitchFamily="34" charset="0"/>
              </a:rPr>
              <a:t> й </a:t>
            </a:r>
            <a:r>
              <a:rPr lang="ru-RU" sz="2400" b="1" dirty="0" err="1">
                <a:latin typeface="Century Gothic" panose="020B0502020202020204" pitchFamily="34" charset="0"/>
              </a:rPr>
              <a:t>об’єднати</a:t>
            </a:r>
            <a:r>
              <a:rPr lang="ru-RU" sz="2400" b="1" dirty="0">
                <a:latin typeface="Century Gothic" panose="020B0502020202020204" pitchFamily="34" charset="0"/>
              </a:rPr>
              <a:t> з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імперією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всі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частини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російського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народу”, </a:t>
            </a:r>
            <a:r>
              <a:rPr lang="ru-RU" sz="2400" b="1" dirty="0" err="1">
                <a:latin typeface="Century Gothic" panose="020B0502020202020204" pitchFamily="34" charset="0"/>
              </a:rPr>
              <a:t>тобто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анексувати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Галичину</a:t>
            </a:r>
            <a:r>
              <a:rPr lang="ru-RU" sz="2400" b="1" dirty="0">
                <a:latin typeface="Century Gothic" panose="020B0502020202020204" pitchFamily="34" charset="0"/>
              </a:rPr>
              <a:t>”. … </a:t>
            </a:r>
            <a:r>
              <a:rPr lang="ru-RU" sz="2400" b="1" dirty="0" err="1">
                <a:latin typeface="Century Gothic" panose="020B0502020202020204" pitchFamily="34" charset="0"/>
              </a:rPr>
              <a:t>Міністр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іноземних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справ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Росії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С[</a:t>
            </a:r>
            <a:r>
              <a:rPr lang="ru-RU" sz="2400" b="1" dirty="0" err="1">
                <a:latin typeface="Century Gothic" panose="020B0502020202020204" pitchFamily="34" charset="0"/>
              </a:rPr>
              <a:t>ергій</a:t>
            </a:r>
            <a:r>
              <a:rPr lang="ru-RU" sz="2400" b="1" dirty="0">
                <a:latin typeface="Century Gothic" panose="020B0502020202020204" pitchFamily="34" charset="0"/>
              </a:rPr>
              <a:t>] Сазонов 14 </a:t>
            </a:r>
            <a:r>
              <a:rPr lang="ru-RU" sz="2400" b="1" dirty="0" err="1">
                <a:latin typeface="Century Gothic" panose="020B0502020202020204" pitchFamily="34" charset="0"/>
              </a:rPr>
              <a:t>вересня</a:t>
            </a:r>
            <a:r>
              <a:rPr lang="ru-RU" sz="2400" b="1" dirty="0">
                <a:latin typeface="Century Gothic" panose="020B0502020202020204" pitchFamily="34" charset="0"/>
              </a:rPr>
              <a:t> 1914 р. на </a:t>
            </a:r>
            <a:r>
              <a:rPr lang="ru-RU" sz="2400" b="1" dirty="0" err="1">
                <a:latin typeface="Century Gothic" panose="020B0502020202020204" pitchFamily="34" charset="0"/>
              </a:rPr>
              <a:t>прохання</a:t>
            </a:r>
            <a:r>
              <a:rPr lang="ru-RU" sz="2400" b="1" dirty="0">
                <a:latin typeface="Century Gothic" panose="020B0502020202020204" pitchFamily="34" charset="0"/>
              </a:rPr>
              <a:t> … </a:t>
            </a:r>
            <a:r>
              <a:rPr lang="ru-RU" sz="2400" b="1" dirty="0" err="1">
                <a:latin typeface="Century Gothic" panose="020B0502020202020204" pitchFamily="34" charset="0"/>
              </a:rPr>
              <a:t>союзників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підготував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проєкт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єдиних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цілей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Франції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Британії</a:t>
            </a:r>
            <a:r>
              <a:rPr lang="ru-RU" sz="2400" b="1" dirty="0">
                <a:latin typeface="Century Gothic" panose="020B0502020202020204" pitchFamily="34" charset="0"/>
              </a:rPr>
              <a:t>: “</a:t>
            </a:r>
            <a:r>
              <a:rPr lang="ru-RU" sz="2400" b="1" dirty="0" err="1">
                <a:latin typeface="Century Gothic" panose="020B0502020202020204" pitchFamily="34" charset="0"/>
              </a:rPr>
              <a:t>Росія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анексує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нижню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течію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5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течію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ріки</a:t>
            </a:r>
            <a:r>
              <a:rPr lang="ru-RU" sz="2400" b="1" dirty="0">
                <a:latin typeface="Century Gothic" panose="020B0502020202020204" pitchFamily="34" charset="0"/>
              </a:rPr>
              <a:t> Неман </a:t>
            </a:r>
            <a:r>
              <a:rPr lang="ru-RU" sz="2400" b="1" dirty="0" smtClean="0">
                <a:latin typeface="Century Gothic" panose="020B0502020202020204" pitchFamily="34" charset="0"/>
              </a:rPr>
              <a:t>та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східну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частину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Галіції</a:t>
            </a:r>
            <a:r>
              <a:rPr lang="ru-RU" sz="2400" b="1" dirty="0">
                <a:latin typeface="Century Gothic" panose="020B0502020202020204" pitchFamily="34" charset="0"/>
              </a:rPr>
              <a:t>… Вона </a:t>
            </a:r>
            <a:r>
              <a:rPr lang="ru-RU" sz="2400" b="1" dirty="0" err="1">
                <a:latin typeface="Century Gothic" panose="020B0502020202020204" pitchFamily="34" charset="0"/>
              </a:rPr>
              <a:t>приєднає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королівства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Польща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східну</a:t>
            </a:r>
            <a:r>
              <a:rPr lang="ru-RU" sz="2400" b="1" dirty="0">
                <a:latin typeface="Century Gothic" panose="020B0502020202020204" pitchFamily="34" charset="0"/>
              </a:rPr>
              <a:t> Познань,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Сілезію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та </a:t>
            </a:r>
            <a:r>
              <a:rPr lang="ru-RU" sz="2400" b="1" dirty="0" err="1">
                <a:latin typeface="Century Gothic" panose="020B0502020202020204" pitchFamily="34" charset="0"/>
              </a:rPr>
              <a:t>західну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частину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Галіції</a:t>
            </a:r>
            <a:r>
              <a:rPr lang="ru-RU" sz="2400" b="1" dirty="0">
                <a:latin typeface="Century Gothic" panose="020B0502020202020204" pitchFamily="34" charset="0"/>
              </a:rPr>
              <a:t>”. … У </a:t>
            </a:r>
            <a:r>
              <a:rPr lang="ru-RU" sz="2400" b="1" dirty="0" err="1">
                <a:latin typeface="Century Gothic" panose="020B0502020202020204" pitchFamily="34" charset="0"/>
              </a:rPr>
              <a:t>листопаді</a:t>
            </a:r>
            <a:r>
              <a:rPr lang="ru-RU" sz="2400" b="1" dirty="0">
                <a:latin typeface="Century Gothic" panose="020B0502020202020204" pitchFamily="34" charset="0"/>
              </a:rPr>
              <a:t> 1914 р. </a:t>
            </a:r>
            <a:r>
              <a:rPr lang="ru-RU" sz="2400" b="1" dirty="0" err="1">
                <a:latin typeface="Century Gothic" panose="020B0502020202020204" pitchFamily="34" charset="0"/>
              </a:rPr>
              <a:t>Микола</a:t>
            </a:r>
            <a:r>
              <a:rPr lang="ru-RU" sz="2400" b="1" dirty="0">
                <a:latin typeface="Century Gothic" panose="020B0502020202020204" pitchFamily="34" charset="0"/>
              </a:rPr>
              <a:t> ІІ </a:t>
            </a:r>
            <a:r>
              <a:rPr lang="ru-RU" sz="2400" b="1" dirty="0" err="1">
                <a:latin typeface="Century Gothic" panose="020B0502020202020204" pitchFamily="34" charset="0"/>
              </a:rPr>
              <a:t>цілком</a:t>
            </a:r>
            <a:r>
              <a:rPr lang="ru-RU" sz="2400" b="1" dirty="0">
                <a:latin typeface="Century Gothic" panose="020B0502020202020204" pitchFamily="34" charset="0"/>
              </a:rPr>
              <a:t> конкретно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висловився</a:t>
            </a:r>
            <a:r>
              <a:rPr lang="ru-RU" sz="2400" b="1" dirty="0">
                <a:latin typeface="Century Gothic" panose="020B0502020202020204" pitchFamily="34" charset="0"/>
              </a:rPr>
              <a:t>: “</a:t>
            </a:r>
            <a:r>
              <a:rPr lang="ru-RU" sz="2400" b="1" dirty="0" err="1">
                <a:latin typeface="Century Gothic" panose="020B0502020202020204" pitchFamily="34" charset="0"/>
              </a:rPr>
              <a:t>Галіція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Північна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Буковина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дають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змогу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досягнути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своїх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природних</a:t>
            </a:r>
            <a:r>
              <a:rPr lang="ru-RU" sz="2400" b="1" dirty="0" smtClean="0">
                <a:latin typeface="Century Gothic" panose="020B0502020202020204" pitchFamily="34" charset="0"/>
              </a:rPr>
              <a:t> меж </a:t>
            </a:r>
            <a:r>
              <a:rPr lang="ru-RU" sz="2400" b="1" dirty="0">
                <a:latin typeface="Century Gothic" panose="020B0502020202020204" pitchFamily="34" charset="0"/>
              </a:rPr>
              <a:t>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Карпат”…» (</a:t>
            </a:r>
            <a:r>
              <a:rPr lang="ru-RU" sz="2400" b="1" dirty="0" err="1">
                <a:latin typeface="Century Gothic" panose="020B0502020202020204" pitchFamily="34" charset="0"/>
              </a:rPr>
              <a:t>Слободянюк</a:t>
            </a:r>
            <a:r>
              <a:rPr lang="ru-RU" sz="2400" b="1" dirty="0">
                <a:latin typeface="Century Gothic" panose="020B0502020202020204" pitchFamily="34" charset="0"/>
              </a:rPr>
              <a:t> М.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Україна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геополітиці</a:t>
            </a:r>
            <a:r>
              <a:rPr lang="ru-RU" sz="2400" b="1" dirty="0">
                <a:latin typeface="Century Gothic" panose="020B0502020202020204" pitchFamily="34" charset="0"/>
              </a:rPr>
              <a:t> великих держав </a:t>
            </a:r>
            <a:r>
              <a:rPr lang="ru-RU" sz="2400" b="1" dirty="0" err="1">
                <a:latin typeface="Century Gothic" panose="020B0502020202020204" pitchFamily="34" charset="0"/>
              </a:rPr>
              <a:t>під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час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Першої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світової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війни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1914-1918 </a:t>
            </a:r>
            <a:r>
              <a:rPr lang="ru-RU" sz="2400" b="1" dirty="0" err="1">
                <a:latin typeface="Century Gothic" panose="020B0502020202020204" pitchFamily="34" charset="0"/>
              </a:rPr>
              <a:t>років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Українознавство</a:t>
            </a:r>
            <a:r>
              <a:rPr lang="ru-RU" sz="2400" b="1" dirty="0">
                <a:latin typeface="Century Gothic" panose="020B0502020202020204" pitchFamily="34" charset="0"/>
              </a:rPr>
              <a:t>. 2019. № 2 (71). С. </a:t>
            </a:r>
            <a:r>
              <a:rPr lang="ru-RU" sz="2400" b="1" dirty="0" smtClean="0">
                <a:latin typeface="Century Gothic" panose="020B0502020202020204" pitchFamily="34" charset="0"/>
              </a:rPr>
              <a:t>100-101</a:t>
            </a:r>
            <a:r>
              <a:rPr lang="ru-RU" sz="2400" b="1" dirty="0">
                <a:latin typeface="Century Gothic" panose="020B0502020202020204" pitchFamily="34" charset="0"/>
              </a:rPr>
              <a:t>).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ІІ. «…</a:t>
            </a:r>
            <a:r>
              <a:rPr lang="ru-RU" sz="2400" b="1" dirty="0" err="1">
                <a:latin typeface="Century Gothic" panose="020B0502020202020204" pitchFamily="34" charset="0"/>
              </a:rPr>
              <a:t>Наприкінці</a:t>
            </a:r>
            <a:r>
              <a:rPr lang="ru-RU" sz="2400" b="1" dirty="0">
                <a:latin typeface="Century Gothic" panose="020B0502020202020204" pitchFamily="34" charset="0"/>
              </a:rPr>
              <a:t> ХІХ – на початку ХХ ст. у </a:t>
            </a:r>
            <a:r>
              <a:rPr lang="ru-RU" sz="2400" b="1" dirty="0" err="1">
                <a:latin typeface="Century Gothic" panose="020B0502020202020204" pitchFamily="34" charset="0"/>
              </a:rPr>
              <a:t>німецькій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науковій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думці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smtClean="0">
                <a:latin typeface="Century Gothic" panose="020B0502020202020204" pitchFamily="34" charset="0"/>
              </a:rPr>
              <a:t>особливо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публіцистиці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значна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увага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питанню</a:t>
            </a:r>
            <a:r>
              <a:rPr lang="ru-RU" sz="2400" b="1" dirty="0">
                <a:latin typeface="Century Gothic" panose="020B0502020202020204" pitchFamily="34" charset="0"/>
              </a:rPr>
              <a:t>” </a:t>
            </a:r>
            <a:r>
              <a:rPr lang="ru-RU" sz="2400" b="1" dirty="0" err="1">
                <a:latin typeface="Century Gothic" panose="020B0502020202020204" pitchFamily="34" charset="0"/>
              </a:rPr>
              <a:t>приділялася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ідеологами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Пангерманської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Ліги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прибічниками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концепції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noFill/>
                <a:latin typeface="Century Gothic" panose="020B0502020202020204" pitchFamily="34" charset="0"/>
              </a:rPr>
              <a:t>“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Серединної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26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“</a:t>
            </a:r>
            <a:r>
              <a:rPr lang="ru-RU" sz="2400" b="1" dirty="0" err="1">
                <a:latin typeface="Century Gothic" panose="020B0502020202020204" pitchFamily="34" charset="0"/>
              </a:rPr>
              <a:t>Серединної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Європи</a:t>
            </a:r>
            <a:r>
              <a:rPr lang="ru-RU" sz="2400" b="1" dirty="0">
                <a:latin typeface="Century Gothic" panose="020B0502020202020204" pitchFamily="34" charset="0"/>
              </a:rPr>
              <a:t>”. … У </a:t>
            </a:r>
            <a:r>
              <a:rPr lang="ru-RU" sz="2400" b="1" dirty="0" err="1">
                <a:latin typeface="Century Gothic" panose="020B0502020202020204" pitchFamily="34" charset="0"/>
              </a:rPr>
              <a:t>різних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проєктах</a:t>
            </a:r>
            <a:r>
              <a:rPr lang="ru-RU" sz="2400" b="1" dirty="0" smtClean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Серединної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Європи</a:t>
            </a:r>
            <a:r>
              <a:rPr lang="ru-RU" sz="2400" b="1" dirty="0">
                <a:latin typeface="Century Gothic" panose="020B0502020202020204" pitchFamily="34" charset="0"/>
              </a:rPr>
              <a:t>”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землі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безпосередньо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увійти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smtClean="0">
                <a:latin typeface="Century Gothic" panose="020B0502020202020204" pitchFamily="34" charset="0"/>
              </a:rPr>
              <a:t>складу “</a:t>
            </a:r>
            <a:r>
              <a:rPr lang="ru-RU" sz="2400" b="1" dirty="0" err="1">
                <a:latin typeface="Century Gothic" panose="020B0502020202020204" pitchFamily="34" charset="0"/>
              </a:rPr>
              <a:t>Великої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Німеччини</a:t>
            </a:r>
            <a:r>
              <a:rPr lang="ru-RU" sz="2400" b="1" dirty="0">
                <a:latin typeface="Century Gothic" panose="020B0502020202020204" pitchFamily="34" charset="0"/>
              </a:rPr>
              <a:t>” і бути </a:t>
            </a:r>
            <a:r>
              <a:rPr lang="ru-RU" sz="2400" b="1" dirty="0" err="1">
                <a:latin typeface="Century Gothic" panose="020B0502020202020204" pitchFamily="34" charset="0"/>
              </a:rPr>
              <a:t>колонізованими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судилося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перетворитися</a:t>
            </a:r>
            <a:r>
              <a:rPr lang="ru-RU" sz="2400" b="1" dirty="0">
                <a:latin typeface="Century Gothic" panose="020B0502020202020204" pitchFamily="34" charset="0"/>
              </a:rPr>
              <a:t> на</a:t>
            </a:r>
          </a:p>
          <a:p>
            <a:pPr algn="just">
              <a:lnSpc>
                <a:spcPts val="3200"/>
              </a:lnSpc>
            </a:pPr>
            <a:r>
              <a:rPr lang="ru-RU" sz="2400" b="1" dirty="0" err="1">
                <a:latin typeface="Century Gothic" panose="020B0502020202020204" pitchFamily="34" charset="0"/>
              </a:rPr>
              <a:t>політично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економічно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залежну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країну</a:t>
            </a:r>
            <a:r>
              <a:rPr lang="ru-RU" sz="2400" b="1" dirty="0">
                <a:latin typeface="Century Gothic" panose="020B0502020202020204" pitchFamily="34" charset="0"/>
              </a:rPr>
              <a:t>. “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питання</a:t>
            </a:r>
            <a:r>
              <a:rPr lang="ru-RU" sz="2400" b="1" dirty="0">
                <a:latin typeface="Century Gothic" panose="020B0502020202020204" pitchFamily="34" charset="0"/>
              </a:rPr>
              <a:t>”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розглядалося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в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навіть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із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погляду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захисту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Європи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експансії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Росії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Пропонувалися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проєкти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створення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держави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Київського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королівства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Русинського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) царства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королівства</a:t>
            </a:r>
            <a:r>
              <a:rPr lang="ru-RU" sz="2400" b="1" dirty="0">
                <a:latin typeface="Century Gothic" panose="020B0502020202020204" pitchFamily="34" charset="0"/>
              </a:rPr>
              <a:t>…» (Гольцов А.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Імперська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геополітика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щодо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під</a:t>
            </a:r>
            <a:r>
              <a:rPr lang="ru-RU" sz="2400" b="1" dirty="0">
                <a:latin typeface="Century Gothic" panose="020B0502020202020204" pitchFamily="34" charset="0"/>
              </a:rPr>
              <a:t> час </a:t>
            </a:r>
            <a:r>
              <a:rPr lang="ru-RU" sz="2400" b="1" dirty="0" err="1">
                <a:latin typeface="Century Gothic" panose="020B0502020202020204" pitchFamily="34" charset="0"/>
              </a:rPr>
              <a:t>Першої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світової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війни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Грані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науковотеоретичний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альманах. 2021. Т. 24. № 9. С. 78–79</a:t>
            </a:r>
            <a:r>
              <a:rPr lang="ru-RU" sz="2400" b="1" dirty="0" smtClean="0">
                <a:latin typeface="Century Gothic" panose="020B0502020202020204" pitchFamily="34" charset="0"/>
              </a:rPr>
              <a:t>).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6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01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ІІІ</a:t>
            </a:r>
            <a:r>
              <a:rPr lang="ru-RU" sz="2400" b="1" dirty="0">
                <a:latin typeface="Century Gothic" panose="020B0502020202020204" pitchFamily="34" charset="0"/>
              </a:rPr>
              <a:t>. «…</a:t>
            </a:r>
            <a:r>
              <a:rPr lang="ru-RU" sz="2400" b="1" dirty="0" err="1">
                <a:latin typeface="Century Gothic" panose="020B0502020202020204" pitchFamily="34" charset="0"/>
              </a:rPr>
              <a:t>Зокрема</a:t>
            </a:r>
            <a:r>
              <a:rPr lang="ru-RU" sz="2400" b="1" dirty="0">
                <a:latin typeface="Century Gothic" panose="020B0502020202020204" pitchFamily="34" charset="0"/>
              </a:rPr>
              <a:t>, в </a:t>
            </a:r>
            <a:r>
              <a:rPr lang="ru-RU" sz="2400" b="1" dirty="0" err="1">
                <a:latin typeface="Century Gothic" panose="020B0502020202020204" pitchFamily="34" charset="0"/>
              </a:rPr>
              <a:t>червні</a:t>
            </a:r>
            <a:r>
              <a:rPr lang="ru-RU" sz="2400" b="1" dirty="0">
                <a:latin typeface="Century Gothic" panose="020B0502020202020204" pitchFamily="34" charset="0"/>
              </a:rPr>
              <a:t> 1914 р., </a:t>
            </a:r>
            <a:r>
              <a:rPr lang="ru-RU" sz="2400" b="1" dirty="0" err="1">
                <a:latin typeface="Century Gothic" panose="020B0502020202020204" pitchFamily="34" charset="0"/>
              </a:rPr>
              <a:t>останній</a:t>
            </a:r>
            <a:r>
              <a:rPr lang="ru-RU" sz="2400" b="1" dirty="0">
                <a:latin typeface="Century Gothic" panose="020B0502020202020204" pitchFamily="34" charset="0"/>
              </a:rPr>
              <a:t> кайзер (</a:t>
            </a:r>
            <a:r>
              <a:rPr lang="ru-RU" sz="2400" b="1" dirty="0" err="1">
                <a:latin typeface="Century Gothic" panose="020B0502020202020204" pitchFamily="34" charset="0"/>
              </a:rPr>
              <a:t>імператор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Німеччини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smtClean="0">
                <a:latin typeface="Century Gothic" panose="020B0502020202020204" pitchFamily="34" charset="0"/>
              </a:rPr>
              <a:t>1888-1918 </a:t>
            </a:r>
            <a:r>
              <a:rPr lang="ru-RU" sz="2400" b="1" dirty="0" err="1">
                <a:latin typeface="Century Gothic" panose="020B0502020202020204" pitchFamily="34" charset="0"/>
              </a:rPr>
              <a:t>рр</a:t>
            </a:r>
            <a:r>
              <a:rPr lang="ru-RU" sz="2400" b="1" dirty="0">
                <a:latin typeface="Century Gothic" panose="020B0502020202020204" pitchFamily="34" charset="0"/>
              </a:rPr>
              <a:t>.) </a:t>
            </a:r>
            <a:r>
              <a:rPr lang="ru-RU" sz="2400" b="1" dirty="0" err="1">
                <a:latin typeface="Century Gothic" panose="020B0502020202020204" pitchFamily="34" charset="0"/>
              </a:rPr>
              <a:t>Вільгельм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>
                <a:latin typeface="Century Gothic" panose="020B0502020202020204" pitchFamily="34" charset="0"/>
              </a:rPr>
              <a:t>II </a:t>
            </a:r>
            <a:r>
              <a:rPr lang="ru-RU" sz="2400" b="1" dirty="0">
                <a:latin typeface="Century Gothic" panose="020B0502020202020204" pitchFamily="34" charset="0"/>
              </a:rPr>
              <a:t>Гогенцоллерн … скликав </a:t>
            </a:r>
            <a:r>
              <a:rPr lang="ru-RU" sz="2400" b="1" dirty="0" err="1">
                <a:latin typeface="Century Gothic" panose="020B0502020202020204" pitchFamily="34" charset="0"/>
              </a:rPr>
              <a:t>нараду</a:t>
            </a:r>
            <a:r>
              <a:rPr lang="ru-RU" sz="2400" b="1" dirty="0">
                <a:latin typeface="Century Gothic" panose="020B0502020202020204" pitchFamily="34" charset="0"/>
              </a:rPr>
              <a:t> в замку </a:t>
            </a:r>
            <a:r>
              <a:rPr lang="ru-RU" sz="2400" b="1" dirty="0" err="1">
                <a:latin typeface="Century Gothic" panose="020B0502020202020204" pitchFamily="34" charset="0"/>
              </a:rPr>
              <a:t>Конопіште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поблизу</a:t>
            </a:r>
            <a:r>
              <a:rPr lang="ru-RU" sz="2400" b="1" dirty="0" smtClean="0">
                <a:latin typeface="Century Gothic" panose="020B0502020202020204" pitchFamily="34" charset="0"/>
              </a:rPr>
              <a:t> Праги</a:t>
            </a:r>
            <a:r>
              <a:rPr lang="ru-RU" sz="2400" b="1" dirty="0">
                <a:latin typeface="Century Gothic" panose="020B0502020202020204" pitchFamily="34" charset="0"/>
              </a:rPr>
              <a:t>), де … </a:t>
            </a:r>
            <a:r>
              <a:rPr lang="ru-RU" sz="2400" b="1" dirty="0" err="1">
                <a:latin typeface="Century Gothic" panose="020B0502020202020204" pitchFamily="34" charset="0"/>
              </a:rPr>
              <a:t>вирішено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утворити</a:t>
            </a:r>
            <a:r>
              <a:rPr lang="ru-RU" sz="2400" b="1" dirty="0">
                <a:latin typeface="Century Gothic" panose="020B0502020202020204" pitchFamily="34" charset="0"/>
              </a:rPr>
              <a:t> … </a:t>
            </a:r>
            <a:r>
              <a:rPr lang="ru-RU" sz="2400" b="1" dirty="0" err="1">
                <a:latin typeface="Century Gothic" panose="020B0502020202020204" pitchFamily="34" charset="0"/>
              </a:rPr>
              <a:t>Королівство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Польське</a:t>
            </a:r>
            <a:r>
              <a:rPr lang="ru-RU" sz="2400" b="1" dirty="0">
                <a:latin typeface="Century Gothic" panose="020B0502020202020204" pitchFamily="34" charset="0"/>
              </a:rPr>
              <a:t>, у </a:t>
            </a:r>
            <a:r>
              <a:rPr lang="ru-RU" sz="2400" b="1" dirty="0" err="1">
                <a:latin typeface="Century Gothic" panose="020B0502020202020204" pitchFamily="34" charset="0"/>
              </a:rPr>
              <a:t>складі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литовських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та </a:t>
            </a:r>
            <a:r>
              <a:rPr lang="ru-RU" sz="2400" b="1" dirty="0" err="1">
                <a:latin typeface="Century Gothic" panose="020B0502020202020204" pitchFamily="34" charset="0"/>
              </a:rPr>
              <a:t>польських</a:t>
            </a:r>
            <a:r>
              <a:rPr lang="ru-RU" sz="2400" b="1" dirty="0">
                <a:latin typeface="Century Gothic" panose="020B0502020202020204" pitchFamily="34" charset="0"/>
              </a:rPr>
              <a:t> земель... </a:t>
            </a:r>
            <a:r>
              <a:rPr lang="ru-RU" sz="2400" b="1" dirty="0" err="1">
                <a:latin typeface="Century Gothic" panose="020B0502020202020204" pitchFamily="34" charset="0"/>
              </a:rPr>
              <a:t>Вже</a:t>
            </a:r>
            <a:r>
              <a:rPr lang="ru-RU" sz="2400" b="1" dirty="0">
                <a:latin typeface="Century Gothic" panose="020B0502020202020204" pitchFamily="34" charset="0"/>
              </a:rPr>
              <a:t> … у </a:t>
            </a:r>
            <a:r>
              <a:rPr lang="ru-RU" sz="2400" b="1" dirty="0" err="1">
                <a:latin typeface="Century Gothic" panose="020B0502020202020204" pitchFamily="34" charset="0"/>
              </a:rPr>
              <a:t>серпні</a:t>
            </a:r>
            <a:r>
              <a:rPr lang="ru-RU" sz="2400" b="1" dirty="0">
                <a:latin typeface="Century Gothic" panose="020B0502020202020204" pitchFamily="34" charset="0"/>
              </a:rPr>
              <a:t> 1914 р. </a:t>
            </a:r>
            <a:r>
              <a:rPr lang="ru-RU" sz="2400" b="1" dirty="0" err="1">
                <a:latin typeface="Century Gothic" panose="020B0502020202020204" pitchFamily="34" charset="0"/>
              </a:rPr>
              <a:t>німецький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рейхсканцлер (1909-1917 </a:t>
            </a:r>
            <a:r>
              <a:rPr lang="ru-RU" sz="2400" b="1" dirty="0" err="1">
                <a:latin typeface="Century Gothic" panose="020B0502020202020204" pitchFamily="34" charset="0"/>
              </a:rPr>
              <a:t>рр</a:t>
            </a:r>
            <a:r>
              <a:rPr lang="ru-RU" sz="2400" b="1" dirty="0">
                <a:latin typeface="Century Gothic" panose="020B0502020202020204" pitchFamily="34" charset="0"/>
              </a:rPr>
              <a:t>.) </a:t>
            </a:r>
            <a:r>
              <a:rPr lang="ru-RU" sz="2400" b="1" dirty="0" err="1">
                <a:latin typeface="Century Gothic" panose="020B0502020202020204" pitchFamily="34" charset="0"/>
              </a:rPr>
              <a:t>Теобальд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Бетман-Гольвег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smtClean="0">
                <a:latin typeface="Century Gothic" panose="020B0502020202020204" pitchFamily="34" charset="0"/>
              </a:rPr>
              <a:t>1856-1921 </a:t>
            </a:r>
            <a:r>
              <a:rPr lang="ru-RU" sz="2400" b="1" dirty="0" err="1">
                <a:latin typeface="Century Gothic" panose="020B0502020202020204" pitchFamily="34" charset="0"/>
              </a:rPr>
              <a:t>рр</a:t>
            </a:r>
            <a:r>
              <a:rPr lang="ru-RU" sz="2400" b="1" dirty="0">
                <a:latin typeface="Century Gothic" panose="020B0502020202020204" pitchFamily="34" charset="0"/>
              </a:rPr>
              <a:t>.) в </a:t>
            </a:r>
            <a:r>
              <a:rPr lang="ru-RU" sz="2400" b="1" dirty="0" err="1">
                <a:latin typeface="Century Gothic" panose="020B0502020202020204" pitchFamily="34" charset="0"/>
              </a:rPr>
              <a:t>меморандумі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свого</a:t>
            </a:r>
            <a:r>
              <a:rPr lang="ru-RU" sz="2400" b="1" dirty="0" smtClean="0">
                <a:latin typeface="Century Gothic" panose="020B0502020202020204" pitchFamily="34" charset="0"/>
              </a:rPr>
              <a:t> посла </a:t>
            </a:r>
            <a:r>
              <a:rPr lang="ru-RU" sz="2400" b="1" dirty="0">
                <a:latin typeface="Century Gothic" panose="020B0502020202020204" pitchFamily="34" charset="0"/>
              </a:rPr>
              <a:t>у </a:t>
            </a:r>
            <a:r>
              <a:rPr lang="ru-RU" sz="2400" b="1" dirty="0" err="1">
                <a:latin typeface="Century Gothic" panose="020B0502020202020204" pitchFamily="34" charset="0"/>
              </a:rPr>
              <a:t>Відні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зазначав</a:t>
            </a:r>
            <a:r>
              <a:rPr lang="ru-RU" sz="2400" b="1" dirty="0">
                <a:latin typeface="Century Gothic" panose="020B0502020202020204" pitchFamily="34" charset="0"/>
              </a:rPr>
              <a:t> про </a:t>
            </a:r>
            <a:r>
              <a:rPr lang="ru-RU" sz="2400" b="1" dirty="0" err="1">
                <a:latin typeface="Century Gothic" panose="020B0502020202020204" pitchFamily="34" charset="0"/>
              </a:rPr>
              <a:t>наміри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здійснити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повстання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Україні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пов’язуючи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з планом </a:t>
            </a:r>
            <a:r>
              <a:rPr lang="ru-RU" sz="2400" b="1" dirty="0" err="1">
                <a:latin typeface="Century Gothic" panose="020B0502020202020204" pitchFamily="34" charset="0"/>
              </a:rPr>
              <a:t>створення</a:t>
            </a:r>
            <a:r>
              <a:rPr lang="ru-RU" sz="2400" b="1" dirty="0">
                <a:latin typeface="Century Gothic" panose="020B0502020202020204" pitchFamily="34" charset="0"/>
              </a:rPr>
              <a:t> низки </a:t>
            </a:r>
            <a:r>
              <a:rPr lang="ru-RU" sz="2400" b="1" dirty="0" err="1">
                <a:latin typeface="Century Gothic" panose="020B0502020202020204" pitchFamily="34" charset="0"/>
              </a:rPr>
              <a:t>буферних</a:t>
            </a:r>
            <a:r>
              <a:rPr lang="ru-RU" sz="2400" b="1" dirty="0">
                <a:latin typeface="Century Gothic" panose="020B0502020202020204" pitchFamily="34" charset="0"/>
              </a:rPr>
              <a:t> держав </a:t>
            </a:r>
            <a:r>
              <a:rPr lang="ru-RU" sz="2400" b="1" dirty="0" err="1">
                <a:latin typeface="Century Gothic" panose="020B0502020202020204" pitchFamily="34" charset="0"/>
              </a:rPr>
              <a:t>із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неросійських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народів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у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західних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провінціях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царської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... В той же час знаний </a:t>
            </a:r>
            <a:r>
              <a:rPr lang="ru-RU" sz="2400" b="1" dirty="0" err="1">
                <a:latin typeface="Century Gothic" panose="020B0502020202020204" pitchFamily="34" charset="0"/>
              </a:rPr>
              <a:t>німецький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військовий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історик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і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політик</a:t>
            </a:r>
            <a:r>
              <a:rPr lang="ru-RU" sz="2400" b="1" dirty="0">
                <a:latin typeface="Century Gothic" panose="020B0502020202020204" pitchFamily="34" charset="0"/>
              </a:rPr>
              <a:t> Ганс </a:t>
            </a:r>
            <a:r>
              <a:rPr lang="ru-RU" sz="2400" b="1" dirty="0" err="1">
                <a:latin typeface="Century Gothic" panose="020B0502020202020204" pitchFamily="34" charset="0"/>
              </a:rPr>
              <a:t>Дельбрюк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noFill/>
                <a:latin typeface="Century Gothic" panose="020B0502020202020204" pitchFamily="34" charset="0"/>
              </a:rPr>
              <a:t>(</a:t>
            </a:r>
            <a:r>
              <a:rPr lang="ru-RU" sz="2400" b="1" dirty="0" smtClean="0">
                <a:noFill/>
                <a:latin typeface="Century Gothic" panose="020B0502020202020204" pitchFamily="34" charset="0"/>
              </a:rPr>
              <a:t>1848-1929 </a:t>
            </a:r>
            <a:r>
              <a:rPr lang="ru-RU" sz="2400" b="1" dirty="0" err="1">
                <a:noFill/>
                <a:latin typeface="Century Gothic" panose="020B0502020202020204" pitchFamily="34" charset="0"/>
              </a:rPr>
              <a:t>рр</a:t>
            </a:r>
            <a:r>
              <a:rPr lang="ru-RU" sz="2400" b="1" dirty="0" smtClean="0">
                <a:noFill/>
                <a:latin typeface="Century Gothic" panose="020B0502020202020204" pitchFamily="34" charset="0"/>
              </a:rPr>
              <a:t>.)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6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(1848-1929 </a:t>
            </a:r>
            <a:r>
              <a:rPr lang="ru-RU" sz="2400" b="1" dirty="0" err="1">
                <a:latin typeface="Century Gothic" panose="020B0502020202020204" pitchFamily="34" charset="0"/>
              </a:rPr>
              <a:t>рр</a:t>
            </a:r>
            <a:r>
              <a:rPr lang="ru-RU" sz="2400" b="1" dirty="0">
                <a:latin typeface="Century Gothic" panose="020B0502020202020204" pitchFamily="34" charset="0"/>
              </a:rPr>
              <a:t>.) </a:t>
            </a:r>
            <a:r>
              <a:rPr lang="ru-RU" sz="2400" b="1" dirty="0" err="1">
                <a:latin typeface="Century Gothic" panose="020B0502020202020204" pitchFamily="34" charset="0"/>
              </a:rPr>
              <a:t>стверджував</a:t>
            </a:r>
            <a:r>
              <a:rPr lang="ru-RU" sz="2400" b="1" dirty="0">
                <a:latin typeface="Century Gothic" panose="020B0502020202020204" pitchFamily="34" charset="0"/>
              </a:rPr>
              <a:t> в … </a:t>
            </a:r>
            <a:r>
              <a:rPr lang="ru-RU" sz="2400" b="1" dirty="0" err="1">
                <a:latin typeface="Century Gothic" panose="020B0502020202020204" pitchFamily="34" charset="0"/>
              </a:rPr>
              <a:t>журналі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Прусські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щорічники</a:t>
            </a:r>
            <a:r>
              <a:rPr lang="ru-RU" sz="2400" b="1" dirty="0">
                <a:latin typeface="Century Gothic" panose="020B0502020202020204" pitchFamily="34" charset="0"/>
              </a:rPr>
              <a:t>”,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Росія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має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втратити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всі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чужорідні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області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західному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кордоні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…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Росію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необхідно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перетворити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колишню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напівазіатську</a:t>
            </a:r>
            <a:r>
              <a:rPr lang="ru-RU" sz="2400" b="1" dirty="0">
                <a:latin typeface="Century Gothic" panose="020B0502020202020204" pitchFamily="34" charset="0"/>
              </a:rPr>
              <a:t> державу”…» (</a:t>
            </a:r>
            <a:r>
              <a:rPr lang="ru-RU" sz="2400" b="1" dirty="0" err="1">
                <a:latin typeface="Century Gothic" panose="020B0502020202020204" pitchFamily="34" charset="0"/>
              </a:rPr>
              <a:t>Лозинський</a:t>
            </a:r>
            <a:r>
              <a:rPr lang="ru-RU" sz="2400" b="1" dirty="0">
                <a:latin typeface="Century Gothic" panose="020B0502020202020204" pitchFamily="34" charset="0"/>
              </a:rPr>
              <a:t> А</a:t>
            </a:r>
            <a:r>
              <a:rPr lang="ru-RU" sz="2400" b="1" dirty="0" smtClean="0">
                <a:latin typeface="Century Gothic" panose="020B0502020202020204" pitchFamily="34" charset="0"/>
              </a:rPr>
              <a:t>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в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геополітичних</a:t>
            </a:r>
            <a:r>
              <a:rPr lang="ru-RU" sz="2400" b="1" dirty="0">
                <a:latin typeface="Century Gothic" panose="020B0502020202020204" pitchFamily="34" charset="0"/>
              </a:rPr>
              <a:t> планах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Німеччини</a:t>
            </a:r>
            <a:r>
              <a:rPr lang="ru-RU" sz="2400" b="1" dirty="0">
                <a:latin typeface="Century Gothic" panose="020B0502020202020204" pitchFamily="34" charset="0"/>
              </a:rPr>
              <a:t> та 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Угорщини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напередодні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Першої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світової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війни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Україна-Європа-Світ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Міжнар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зб</a:t>
            </a:r>
            <a:r>
              <a:rPr lang="ru-RU" sz="2400" b="1" dirty="0">
                <a:latin typeface="Century Gothic" panose="020B0502020202020204" pitchFamily="34" charset="0"/>
              </a:rPr>
              <a:t>. наук. </a:t>
            </a:r>
            <a:r>
              <a:rPr lang="ru-RU" sz="2400" b="1" dirty="0" err="1">
                <a:latin typeface="Century Gothic" panose="020B0502020202020204" pitchFamily="34" charset="0"/>
              </a:rPr>
              <a:t>праць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Серія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r>
              <a:rPr lang="ru-RU" sz="2400" b="1" dirty="0" err="1">
                <a:latin typeface="Century Gothic" panose="020B0502020202020204" pitchFamily="34" charset="0"/>
              </a:rPr>
              <a:t>історія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міжнародні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відносини</a:t>
            </a:r>
            <a:r>
              <a:rPr lang="ru-RU" sz="2400" b="1" dirty="0">
                <a:latin typeface="Century Gothic" panose="020B0502020202020204" pitchFamily="34" charset="0"/>
              </a:rPr>
              <a:t>. 2016. </a:t>
            </a:r>
            <a:r>
              <a:rPr lang="ru-RU" sz="2400" b="1" dirty="0" err="1">
                <a:latin typeface="Century Gothic" panose="020B0502020202020204" pitchFamily="34" charset="0"/>
              </a:rPr>
              <a:t>Вип</a:t>
            </a:r>
            <a:r>
              <a:rPr lang="ru-RU" sz="2400" b="1" dirty="0">
                <a:latin typeface="Century Gothic" panose="020B0502020202020204" pitchFamily="34" charset="0"/>
              </a:rPr>
              <a:t>. 18. С. 159).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І</a:t>
            </a:r>
            <a:r>
              <a:rPr lang="en-US" sz="2400" b="1" dirty="0">
                <a:latin typeface="Century Gothic" panose="020B0502020202020204" pitchFamily="34" charset="0"/>
              </a:rPr>
              <a:t>V. «…</a:t>
            </a:r>
            <a:r>
              <a:rPr lang="ru-RU" sz="2400" b="1" dirty="0">
                <a:latin typeface="Century Gothic" panose="020B0502020202020204" pitchFamily="34" charset="0"/>
              </a:rPr>
              <a:t>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Угорщина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крім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збереження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панування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Східній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Галичині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Буковині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і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Закарпатті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претендувала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ще</a:t>
            </a:r>
            <a:r>
              <a:rPr lang="ru-RU" sz="2400" b="1" dirty="0">
                <a:latin typeface="Century Gothic" panose="020B0502020202020204" pitchFamily="34" charset="0"/>
              </a:rPr>
              <a:t> й на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Волинь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Поділля</a:t>
            </a:r>
            <a:r>
              <a:rPr lang="ru-RU" sz="2400" b="1" dirty="0">
                <a:latin typeface="Century Gothic" panose="020B0502020202020204" pitchFamily="34" charset="0"/>
              </a:rPr>
              <a:t>...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дозволило </a:t>
            </a:r>
            <a:r>
              <a:rPr lang="ru-RU" sz="2400" b="1" dirty="0" smtClean="0">
                <a:latin typeface="Century Gothic" panose="020B0502020202020204" pitchFamily="34" charset="0"/>
              </a:rPr>
              <a:t>б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Відню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маючи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своєму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підпорядкуванні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українців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поляків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noFill/>
                <a:latin typeface="Century Gothic" panose="020B0502020202020204" pitchFamily="34" charset="0"/>
              </a:rPr>
              <a:t>чехів</a:t>
            </a:r>
            <a:r>
              <a:rPr lang="ru-RU" sz="2400" b="1" dirty="0">
                <a:noFill/>
                <a:latin typeface="Century Gothic" panose="020B0502020202020204" pitchFamily="34" charset="0"/>
              </a:rPr>
              <a:t>, 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01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чехів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словаків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претендувати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на </a:t>
            </a:r>
            <a:r>
              <a:rPr lang="ru-RU" sz="2400" b="1" dirty="0" err="1">
                <a:latin typeface="Century Gothic" panose="020B0502020202020204" pitchFamily="34" charset="0"/>
              </a:rPr>
              <a:t>керівну</a:t>
            </a:r>
            <a:r>
              <a:rPr lang="ru-RU" sz="2400" b="1" dirty="0">
                <a:latin typeface="Century Gothic" panose="020B0502020202020204" pitchFamily="34" charset="0"/>
              </a:rPr>
              <a:t> роль у </a:t>
            </a:r>
            <a:r>
              <a:rPr lang="ru-RU" sz="2400" b="1" dirty="0" err="1">
                <a:latin typeface="Century Gothic" panose="020B0502020202020204" pitchFamily="34" charset="0"/>
              </a:rPr>
              <a:t>слов’янському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світі</a:t>
            </a:r>
            <a:r>
              <a:rPr lang="ru-RU" sz="2400" b="1" dirty="0" smtClean="0">
                <a:latin typeface="Century Gothic" panose="020B0502020202020204" pitchFamily="34" charset="0"/>
              </a:rPr>
              <a:t>...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Серед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чинників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які</a:t>
            </a:r>
            <a:r>
              <a:rPr lang="ru-RU" sz="2400" b="1" dirty="0">
                <a:latin typeface="Century Gothic" panose="020B0502020202020204" pitchFamily="34" charset="0"/>
              </a:rPr>
              <a:t> могли </a:t>
            </a:r>
            <a:r>
              <a:rPr lang="ru-RU" sz="2400" b="1" dirty="0" err="1">
                <a:latin typeface="Century Gothic" panose="020B0502020202020204" pitchFamily="34" charset="0"/>
              </a:rPr>
              <a:t>послабити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царську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Росію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австрійські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розглядали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можливість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якісного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посилення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руху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Наддніпрянщині</a:t>
            </a:r>
            <a:r>
              <a:rPr lang="ru-RU" sz="2400" b="1" dirty="0" smtClean="0">
                <a:latin typeface="Century Gothic" panose="020B0502020202020204" pitchFamily="34" charset="0"/>
              </a:rPr>
              <a:t>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Оцінюючи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тогочасну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ситуацію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південно-західній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частині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smtClean="0">
                <a:latin typeface="Century Gothic" panose="020B0502020202020204" pitchFamily="34" charset="0"/>
              </a:rPr>
              <a:t>вони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прагнули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за </a:t>
            </a:r>
            <a:r>
              <a:rPr lang="ru-RU" sz="2400" b="1" dirty="0" err="1">
                <a:latin typeface="Century Gothic" panose="020B0502020202020204" pitchFamily="34" charset="0"/>
              </a:rPr>
              <a:t>допомогою</a:t>
            </a:r>
            <a:r>
              <a:rPr lang="ru-RU" sz="2400" b="1" dirty="0">
                <a:latin typeface="Century Gothic" panose="020B0502020202020204" pitchFamily="34" charset="0"/>
              </a:rPr>
              <a:t> галичан </a:t>
            </a:r>
            <a:r>
              <a:rPr lang="ru-RU" sz="2400" b="1" dirty="0" err="1">
                <a:latin typeface="Century Gothic" panose="020B0502020202020204" pitchFamily="34" charset="0"/>
              </a:rPr>
              <a:t>схилити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наддніпрянців</a:t>
            </a:r>
            <a:r>
              <a:rPr lang="ru-RU" sz="2400" b="1" dirty="0">
                <a:latin typeface="Century Gothic" panose="020B0502020202020204" pitchFamily="34" charset="0"/>
              </a:rPr>
              <a:t> до … </a:t>
            </a:r>
            <a:r>
              <a:rPr lang="ru-RU" sz="2400" b="1" dirty="0" err="1">
                <a:latin typeface="Century Gothic" panose="020B0502020202020204" pitchFamily="34" charset="0"/>
              </a:rPr>
              <a:t>ідеї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утворення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Київського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королівства</a:t>
            </a:r>
            <a:r>
              <a:rPr lang="ru-RU" sz="2400" b="1" dirty="0">
                <a:latin typeface="Century Gothic" panose="020B0502020202020204" pitchFamily="34" charset="0"/>
              </a:rPr>
              <a:t>… Тим самим 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Угорщина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хотіла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відтіснити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своїх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кордонів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і </a:t>
            </a:r>
            <a:r>
              <a:rPr lang="ru-RU" sz="2400" b="1" dirty="0" err="1">
                <a:latin typeface="Century Gothic" panose="020B0502020202020204" pitchFamily="34" charset="0"/>
              </a:rPr>
              <a:t>узбережжя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Чорного</a:t>
            </a:r>
            <a:r>
              <a:rPr lang="ru-RU" sz="2400" b="1" dirty="0">
                <a:latin typeface="Century Gothic" panose="020B0502020202020204" pitchFamily="34" charset="0"/>
              </a:rPr>
              <a:t> моря та </a:t>
            </a:r>
            <a:r>
              <a:rPr lang="ru-RU" sz="2400" b="1" dirty="0" err="1">
                <a:latin typeface="Century Gothic" panose="020B0502020202020204" pitchFamily="34" charset="0"/>
              </a:rPr>
              <a:t>усунути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небезпеку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інтервенції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на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Балкани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і в [</a:t>
            </a:r>
            <a:r>
              <a:rPr lang="ru-RU" sz="2400" b="1" dirty="0" err="1">
                <a:latin typeface="Century Gothic" panose="020B0502020202020204" pitchFamily="34" charset="0"/>
              </a:rPr>
              <a:t>Османську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імперію</a:t>
            </a:r>
            <a:r>
              <a:rPr lang="ru-RU" sz="2400" b="1" dirty="0">
                <a:latin typeface="Century Gothic" panose="020B0502020202020204" pitchFamily="34" charset="0"/>
              </a:rPr>
              <a:t>]…» (</a:t>
            </a:r>
            <a:r>
              <a:rPr lang="ru-RU" sz="2400" b="1" dirty="0" err="1">
                <a:latin typeface="Century Gothic" panose="020B0502020202020204" pitchFamily="34" charset="0"/>
              </a:rPr>
              <a:t>Лозинський</a:t>
            </a:r>
            <a:r>
              <a:rPr lang="ru-RU" sz="2400" b="1" dirty="0">
                <a:latin typeface="Century Gothic" panose="020B0502020202020204" pitchFamily="34" charset="0"/>
              </a:rPr>
              <a:t> А.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Україна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геополітичних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планах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Німеччини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та </a:t>
            </a:r>
            <a:r>
              <a:rPr lang="ru-RU" sz="2400" b="1" dirty="0" smtClean="0">
                <a:latin typeface="Century Gothic" panose="020B0502020202020204" pitchFamily="34" charset="0"/>
              </a:rPr>
              <a:t>Австро-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Угорщини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06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мапу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Угорщини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напередодні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Першої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світової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війни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Україна-Європа-Світ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Міжнар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зб</a:t>
            </a:r>
            <a:r>
              <a:rPr lang="ru-RU" sz="2400" b="1" dirty="0">
                <a:latin typeface="Century Gothic" panose="020B0502020202020204" pitchFamily="34" charset="0"/>
              </a:rPr>
              <a:t>. наук. </a:t>
            </a:r>
            <a:r>
              <a:rPr lang="ru-RU" sz="2400" b="1" dirty="0" err="1">
                <a:latin typeface="Century Gothic" panose="020B0502020202020204" pitchFamily="34" charset="0"/>
              </a:rPr>
              <a:t>праць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Серія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r>
              <a:rPr lang="ru-RU" sz="2400" b="1" dirty="0" err="1">
                <a:latin typeface="Century Gothic" panose="020B0502020202020204" pitchFamily="34" charset="0"/>
              </a:rPr>
              <a:t>історія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міжнародні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відносини</a:t>
            </a:r>
            <a:r>
              <a:rPr lang="ru-RU" sz="2400" b="1" dirty="0">
                <a:latin typeface="Century Gothic" panose="020B0502020202020204" pitchFamily="34" charset="0"/>
              </a:rPr>
              <a:t>. 2016. </a:t>
            </a:r>
            <a:r>
              <a:rPr lang="ru-RU" sz="2400" b="1" dirty="0" err="1">
                <a:latin typeface="Century Gothic" panose="020B0502020202020204" pitchFamily="34" charset="0"/>
              </a:rPr>
              <a:t>Вип</a:t>
            </a:r>
            <a:r>
              <a:rPr lang="ru-RU" sz="2400" b="1" dirty="0">
                <a:latin typeface="Century Gothic" panose="020B0502020202020204" pitchFamily="34" charset="0"/>
              </a:rPr>
              <a:t>. 18.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С. </a:t>
            </a:r>
            <a:r>
              <a:rPr lang="ru-RU" sz="2400" b="1" dirty="0" smtClean="0">
                <a:latin typeface="Century Gothic" panose="020B0502020202020204" pitchFamily="34" charset="0"/>
              </a:rPr>
              <a:t>159-160</a:t>
            </a:r>
            <a:r>
              <a:rPr lang="ru-RU" sz="2400" b="1" dirty="0">
                <a:latin typeface="Century Gothic" panose="020B0502020202020204" pitchFamily="34" charset="0"/>
              </a:rPr>
              <a:t>).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89756" y="3048049"/>
            <a:ext cx="896448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uk-UA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1.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Покажіть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мапі країни, про які мовиться в уривках. До яких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військово-політичних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блоків вона належали? З’ясуйте їхні територіальні зазіхання напередодні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Першої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світової війни. </a:t>
            </a:r>
            <a:endParaRPr lang="uk-UA" sz="24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>
              <a:lnSpc>
                <a:spcPts val="2700"/>
              </a:lnSpc>
            </a:pP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2.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Послуговуючись фактами, що в уривках, покажіть на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мапі територіальні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інтереси Росії, Німеччини, Австро-Угорщини щодо України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напередодні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та в перші місяці Першої світової війни. </a:t>
            </a:r>
            <a:endParaRPr lang="uk-UA" sz="24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>
              <a:lnSpc>
                <a:spcPts val="2700"/>
              </a:lnSpc>
            </a:pP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3.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Чому в той час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український народ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не міг бути рівноправним учасником європейської геополітики?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 свої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міркування.</a:t>
            </a:r>
          </a:p>
        </p:txBody>
      </p:sp>
    </p:spTree>
    <p:extLst>
      <p:ext uri="{BB962C8B-B14F-4D97-AF65-F5344CB8AC3E}">
        <p14:creationId xmlns:p14="http://schemas.microsoft.com/office/powerpoint/2010/main" val="188421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4105</TotalTime>
  <Words>1970</Words>
  <Application>Microsoft Office PowerPoint</Application>
  <PresentationFormat>Екран (4:3)</PresentationFormat>
  <Paragraphs>51</Paragraphs>
  <Slides>17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Century Gothic</vt:lpstr>
      <vt:lpstr>Corbel</vt:lpstr>
      <vt:lpstr>Times New Roman</vt:lpstr>
      <vt:lpstr>Wingdings</vt:lpstr>
      <vt:lpstr>Wingdings 2</vt:lpstr>
      <vt:lpstr>Wingdings 3</vt:lpstr>
      <vt:lpstr>Модуль</vt:lpstr>
      <vt:lpstr>Презентація PowerPoint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Розгляньте мапу, прочитайте уривки з публікацій істориків. Обміркуйте відповіді на запитання і виконайте завдання, взаємонавчаючись у парах чи в групах. За потреби послуговуйтеся підручником з історії України.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28. Практична робота</dc:title>
  <dc:creator>Анатолій Олегович Гель</dc:creator>
  <cp:lastModifiedBy>Користувач Windows</cp:lastModifiedBy>
  <cp:revision>846</cp:revision>
  <dcterms:created xsi:type="dcterms:W3CDTF">2010-02-23T11:30:32Z</dcterms:created>
  <dcterms:modified xsi:type="dcterms:W3CDTF">2026-07-26T18:25:14Z</dcterms:modified>
</cp:coreProperties>
</file>