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1"/>
  </p:notesMasterIdLst>
  <p:handoutMasterIdLst>
    <p:handoutMasterId r:id="rId112"/>
  </p:handoutMasterIdLst>
  <p:sldIdLst>
    <p:sldId id="472" r:id="rId2"/>
    <p:sldId id="683" r:id="rId3"/>
    <p:sldId id="751" r:id="rId4"/>
    <p:sldId id="682" r:id="rId5"/>
    <p:sldId id="637" r:id="rId6"/>
    <p:sldId id="641" r:id="rId7"/>
    <p:sldId id="698" r:id="rId8"/>
    <p:sldId id="758" r:id="rId9"/>
    <p:sldId id="642" r:id="rId10"/>
    <p:sldId id="697" r:id="rId11"/>
    <p:sldId id="681" r:id="rId12"/>
    <p:sldId id="695" r:id="rId13"/>
    <p:sldId id="754" r:id="rId14"/>
    <p:sldId id="696" r:id="rId15"/>
    <p:sldId id="686" r:id="rId16"/>
    <p:sldId id="649" r:id="rId17"/>
    <p:sldId id="684" r:id="rId18"/>
    <p:sldId id="648" r:id="rId19"/>
    <p:sldId id="643" r:id="rId20"/>
    <p:sldId id="674" r:id="rId21"/>
    <p:sldId id="688" r:id="rId22"/>
    <p:sldId id="644" r:id="rId23"/>
    <p:sldId id="767" r:id="rId24"/>
    <p:sldId id="755" r:id="rId25"/>
    <p:sldId id="645" r:id="rId26"/>
    <p:sldId id="646" r:id="rId27"/>
    <p:sldId id="651" r:id="rId28"/>
    <p:sldId id="652" r:id="rId29"/>
    <p:sldId id="653" r:id="rId30"/>
    <p:sldId id="661" r:id="rId31"/>
    <p:sldId id="654" r:id="rId32"/>
    <p:sldId id="662" r:id="rId33"/>
    <p:sldId id="655" r:id="rId34"/>
    <p:sldId id="839" r:id="rId35"/>
    <p:sldId id="840" r:id="rId36"/>
    <p:sldId id="656" r:id="rId37"/>
    <p:sldId id="657" r:id="rId38"/>
    <p:sldId id="841" r:id="rId39"/>
    <p:sldId id="842" r:id="rId40"/>
    <p:sldId id="658" r:id="rId41"/>
    <p:sldId id="669" r:id="rId42"/>
    <p:sldId id="670" r:id="rId43"/>
    <p:sldId id="671" r:id="rId44"/>
    <p:sldId id="673" r:id="rId45"/>
    <p:sldId id="770" r:id="rId46"/>
    <p:sldId id="771" r:id="rId47"/>
    <p:sldId id="763" r:id="rId48"/>
    <p:sldId id="768" r:id="rId49"/>
    <p:sldId id="765" r:id="rId50"/>
    <p:sldId id="796" r:id="rId51"/>
    <p:sldId id="797" r:id="rId52"/>
    <p:sldId id="798" r:id="rId53"/>
    <p:sldId id="799" r:id="rId54"/>
    <p:sldId id="800" r:id="rId55"/>
    <p:sldId id="801" r:id="rId56"/>
    <p:sldId id="802" r:id="rId57"/>
    <p:sldId id="803" r:id="rId58"/>
    <p:sldId id="832" r:id="rId59"/>
    <p:sldId id="836" r:id="rId60"/>
    <p:sldId id="791" r:id="rId61"/>
    <p:sldId id="772" r:id="rId62"/>
    <p:sldId id="792" r:id="rId63"/>
    <p:sldId id="793" r:id="rId64"/>
    <p:sldId id="794" r:id="rId65"/>
    <p:sldId id="795" r:id="rId66"/>
    <p:sldId id="807" r:id="rId67"/>
    <p:sldId id="805" r:id="rId68"/>
    <p:sldId id="790" r:id="rId69"/>
    <p:sldId id="848" r:id="rId70"/>
    <p:sldId id="761" r:id="rId71"/>
    <p:sldId id="804" r:id="rId72"/>
    <p:sldId id="757" r:id="rId73"/>
    <p:sldId id="672" r:id="rId74"/>
    <p:sldId id="756" r:id="rId75"/>
    <p:sldId id="685" r:id="rId76"/>
    <p:sldId id="759" r:id="rId77"/>
    <p:sldId id="760" r:id="rId78"/>
    <p:sldId id="829" r:id="rId79"/>
    <p:sldId id="838" r:id="rId80"/>
    <p:sldId id="837" r:id="rId81"/>
    <p:sldId id="773" r:id="rId82"/>
    <p:sldId id="774" r:id="rId83"/>
    <p:sldId id="810" r:id="rId84"/>
    <p:sldId id="775" r:id="rId85"/>
    <p:sldId id="811" r:id="rId86"/>
    <p:sldId id="817" r:id="rId87"/>
    <p:sldId id="818" r:id="rId88"/>
    <p:sldId id="821" r:id="rId89"/>
    <p:sldId id="822" r:id="rId90"/>
    <p:sldId id="823" r:id="rId91"/>
    <p:sldId id="824" r:id="rId92"/>
    <p:sldId id="825" r:id="rId93"/>
    <p:sldId id="826" r:id="rId94"/>
    <p:sldId id="827" r:id="rId95"/>
    <p:sldId id="828" r:id="rId96"/>
    <p:sldId id="830" r:id="rId97"/>
    <p:sldId id="831" r:id="rId98"/>
    <p:sldId id="776" r:id="rId99"/>
    <p:sldId id="833" r:id="rId100"/>
    <p:sldId id="815" r:id="rId101"/>
    <p:sldId id="835" r:id="rId102"/>
    <p:sldId id="845" r:id="rId103"/>
    <p:sldId id="846" r:id="rId104"/>
    <p:sldId id="779" r:id="rId105"/>
    <p:sldId id="784" r:id="rId106"/>
    <p:sldId id="785" r:id="rId107"/>
    <p:sldId id="780" r:id="rId108"/>
    <p:sldId id="847" r:id="rId109"/>
    <p:sldId id="327" r:id="rId110"/>
  </p:sldIdLst>
  <p:sldSz cx="12192000" cy="6858000"/>
  <p:notesSz cx="6834188" cy="99790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5pPr>
    <a:lvl6pPr marL="2286000" algn="l" defTabSz="914400" rtl="0" eaLnBrk="1" latinLnBrk="0" hangingPunct="1"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6pPr>
    <a:lvl7pPr marL="2743200" algn="l" defTabSz="914400" rtl="0" eaLnBrk="1" latinLnBrk="0" hangingPunct="1"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7pPr>
    <a:lvl8pPr marL="3200400" algn="l" defTabSz="914400" rtl="0" eaLnBrk="1" latinLnBrk="0" hangingPunct="1"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8pPr>
    <a:lvl9pPr marL="3657600" algn="l" defTabSz="914400" rtl="0" eaLnBrk="1" latinLnBrk="0" hangingPunct="1">
      <a:defRPr sz="1000" i="1" kern="1200">
        <a:solidFill>
          <a:schemeClr val="tx1"/>
        </a:solidFill>
        <a:latin typeface="Arial" pitchFamily="34" charset="0"/>
        <a:ea typeface="華康特粗圓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orient="horz" pos="3962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pos="3812" userDrawn="1">
          <p15:clr>
            <a:srgbClr val="A4A3A4"/>
          </p15:clr>
        </p15:guide>
        <p15:guide id="6" userDrawn="1">
          <p15:clr>
            <a:srgbClr val="A4A3A4"/>
          </p15:clr>
        </p15:guide>
        <p15:guide id="7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1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鍾隆嘉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13CC4"/>
    <a:srgbClr val="0000FF"/>
    <a:srgbClr val="CCFFFF"/>
    <a:srgbClr val="009900"/>
    <a:srgbClr val="A4B8D0"/>
    <a:srgbClr val="344B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46" autoAdjust="0"/>
    <p:restoredTop sz="93901" autoAdjust="0"/>
  </p:normalViewPr>
  <p:slideViewPr>
    <p:cSldViewPr snapToGrid="0" showGuides="1">
      <p:cViewPr varScale="1">
        <p:scale>
          <a:sx n="51" d="100"/>
          <a:sy n="51" d="100"/>
        </p:scale>
        <p:origin x="75" y="381"/>
      </p:cViewPr>
      <p:guideLst>
        <p:guide orient="horz" pos="1207"/>
        <p:guide orient="horz" pos="3962"/>
        <p:guide orient="horz" pos="576"/>
        <p:guide pos="3812"/>
        <p:guide/>
        <p:guide pos="23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4162"/>
    </p:cViewPr>
  </p:sorterViewPr>
  <p:notesViewPr>
    <p:cSldViewPr snapToGrid="0" showGuides="1">
      <p:cViewPr varScale="1">
        <p:scale>
          <a:sx n="58" d="100"/>
          <a:sy n="58" d="100"/>
        </p:scale>
        <p:origin x="-1680" y="-78"/>
      </p:cViewPr>
      <p:guideLst>
        <p:guide orient="horz" pos="3141"/>
        <p:guide pos="215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t" anchorCtr="0" compatLnSpc="1">
            <a:prstTxWarp prst="textNoShape">
              <a:avLst/>
            </a:prstTxWarp>
          </a:bodyPr>
          <a:lstStyle>
            <a:lvl1pPr algn="l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3500" y="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t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8055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b" anchorCtr="0" compatLnSpc="1">
            <a:prstTxWarp prst="textNoShape">
              <a:avLst/>
            </a:prstTxWarp>
          </a:bodyPr>
          <a:lstStyle>
            <a:lvl1pPr algn="l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3500" y="948055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b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fld id="{C41678D3-641A-4716-B83C-4A1B7E3C83A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3787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t" anchorCtr="0" compatLnSpc="1">
            <a:prstTxWarp prst="textNoShape">
              <a:avLst/>
            </a:prstTxWarp>
          </a:bodyPr>
          <a:lstStyle>
            <a:lvl1pPr algn="l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3500" y="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t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9300"/>
            <a:ext cx="6646863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738688"/>
            <a:ext cx="5011738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055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b" anchorCtr="0" compatLnSpc="1">
            <a:prstTxWarp prst="textNoShape">
              <a:avLst/>
            </a:prstTxWarp>
          </a:bodyPr>
          <a:lstStyle>
            <a:lvl1pPr algn="l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3500" y="9480550"/>
            <a:ext cx="29606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01" tIns="46800" rIns="93601" bIns="46800" numCol="1" anchor="b" anchorCtr="0" compatLnSpc="1">
            <a:prstTxWarp prst="textNoShape">
              <a:avLst/>
            </a:prstTxWarp>
          </a:bodyPr>
          <a:lstStyle>
            <a:lvl1pPr algn="r" defTabSz="936625" eaLnBrk="0" hangingPunct="0">
              <a:defRPr sz="1200" i="0">
                <a:latin typeface="Times New Roman" pitchFamily="18" charset="0"/>
                <a:ea typeface="新細明體" pitchFamily="18" charset="-120"/>
              </a:defRPr>
            </a:lvl1pPr>
          </a:lstStyle>
          <a:p>
            <a:fld id="{0492AF0B-CD6D-4618-AAED-5BE0F9DC729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784154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A0623-1B86-40DE-9C74-3F20027AAA9F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56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074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13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965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16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2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18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85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19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6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20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31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22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93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7475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24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220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9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59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641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146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16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29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804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30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76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31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987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32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804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33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522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36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173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37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184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40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04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5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64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41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2236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42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385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43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808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44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162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45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256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46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4658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0" y="758822"/>
            <a:ext cx="1582" cy="17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3420" y="4740038"/>
            <a:ext cx="5457858" cy="448189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28950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70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0899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71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174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73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117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4119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74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7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51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5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70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11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78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A7A8-D000-4F01-B18F-53A4E7B4C650}" type="slidenum">
              <a:rPr lang="zh-TW" altLang="en-US"/>
              <a:pPr/>
              <a:t>12</a:t>
            </a:fld>
            <a:endParaRPr lang="en-US" altLang="zh-TW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24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D058EE93-D55A-4FFE-B21B-563519EA4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89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2618124" y="0"/>
            <a:ext cx="69557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4800" b="0" i="0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PhotoView </a:t>
            </a:r>
            <a:r>
              <a:rPr lang="en-US" altLang="zh-TW" sz="4800" b="0" i="0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360 </a:t>
            </a:r>
            <a:r>
              <a:rPr lang="zh-TW" altLang="en-US" sz="4800" b="0" i="0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影像擬真</a:t>
            </a:r>
            <a:endParaRPr lang="zh-TW" altLang="en-US" sz="4800" b="0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 userDrawn="1"/>
        </p:nvSpPr>
        <p:spPr>
          <a:xfrm>
            <a:off x="0" y="6349429"/>
            <a:ext cx="1171254" cy="35652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3883DF82-6A7C-4057-9CBB-895DC4CA1748}" type="slidenum">
              <a:rPr kumimoji="1" lang="en-US" altLang="zh-TW" sz="200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00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/108</a:t>
            </a:r>
            <a:endParaRPr kumimoji="1" lang="en-US" altLang="zh-TW" sz="2000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10" y="6228928"/>
            <a:ext cx="1543932" cy="5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6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23880&amp;page=1&amp;extra=#pid191178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gif"/><Relationship Id="rId4" Type="http://schemas.openxmlformats.org/officeDocument/2006/relationships/hyperlink" Target="https://geometry-sw.com.t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LeatherMan%20Tool/Image%20Light%20Assembly.SLDAS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LeatherMan%20Tool/Image%20Light%20Assembly.SLDAS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xiscadsolutions.com/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xiscadsolutions.com/" TargetMode="External"/><Relationship Id="rId5" Type="http://schemas.openxmlformats.org/officeDocument/2006/relationships/image" Target="../media/image126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xiscadsolutions.com/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hyperlink" Target="http://axiscadsolutions.com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hyperlink" Target="http://axiscadsolutions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hyperlink" Target="http://axiscadsolutions.co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xiscadsolutions.com/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15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gif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axiscadsolutions.com/" TargetMode="External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axiscadsolutions.com/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SolidWorks Publisher(書籍內容)\02 SolidWorks PhotoView360 模型擬真\Vino_ede06108b275c264fa8dc087842de9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56" y="1002620"/>
            <a:ext cx="9778210" cy="47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2622" name="AutoShape 30"/>
          <p:cNvSpPr>
            <a:spLocks noChangeArrowheads="1"/>
          </p:cNvSpPr>
          <p:nvPr/>
        </p:nvSpPr>
        <p:spPr bwMode="auto">
          <a:xfrm>
            <a:off x="3543265" y="2209056"/>
            <a:ext cx="70" cy="1538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/>
          </a:p>
        </p:txBody>
      </p:sp>
      <p:pic>
        <p:nvPicPr>
          <p:cNvPr id="1262681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65" y="669311"/>
            <a:ext cx="321746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272205"/>
            <a:ext cx="808438" cy="88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版面配置區 3"/>
          <p:cNvSpPr txBox="1">
            <a:spLocks/>
          </p:cNvSpPr>
          <p:nvPr/>
        </p:nvSpPr>
        <p:spPr>
          <a:xfrm>
            <a:off x="133086" y="6157016"/>
            <a:ext cx="134357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2024/11/7</a:t>
            </a:fld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109879" y="6289675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45-90-1</a:t>
            </a:r>
            <a:r>
              <a:rPr lang="zh-TW" altLang="en-US" sz="2800" b="1" i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 </a:t>
            </a:r>
            <a:r>
              <a:rPr lang="en-US" altLang="zh-TW" sz="2800" b="1" i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PhotoView360 </a:t>
            </a:r>
            <a:r>
              <a:rPr lang="zh-TW" altLang="en-US" sz="2800" b="1" i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模型擬真</a:t>
            </a:r>
            <a:endParaRPr lang="zh-TW" altLang="en-US" sz="28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C627B3-EC65-4F5E-8551-680EC732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826" y="6157016"/>
            <a:ext cx="674346" cy="6743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222390" y="6315989"/>
            <a:ext cx="5737697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95363"/>
            <a:r>
              <a:rPr lang="en-US" altLang="zh-TW" sz="2600" b="1" i="0" dirty="0">
                <a:solidFill>
                  <a:srgbClr val="FF0000"/>
                </a:solidFill>
                <a:ea typeface="新細明體" pitchFamily="18" charset="-120"/>
              </a:rPr>
              <a:t>SolidWorks 2010  </a:t>
            </a:r>
            <a:r>
              <a:rPr lang="en-US" altLang="zh-TW" sz="2600" b="1" i="0" dirty="0" err="1">
                <a:solidFill>
                  <a:srgbClr val="FF0000"/>
                </a:solidFill>
                <a:ea typeface="新細明體" pitchFamily="18" charset="-120"/>
              </a:rPr>
              <a:t>PhotoView</a:t>
            </a:r>
            <a:r>
              <a:rPr lang="en-US" altLang="zh-TW" sz="2600" b="1" i="0" dirty="0">
                <a:solidFill>
                  <a:srgbClr val="FF0000"/>
                </a:solidFill>
                <a:ea typeface="新細明體" pitchFamily="18" charset="-120"/>
              </a:rPr>
              <a:t> 360</a:t>
            </a:r>
          </a:p>
        </p:txBody>
      </p:sp>
      <p:pic>
        <p:nvPicPr>
          <p:cNvPr id="4" name="Picture 11" descr="1004040834ac133fd87cd3ad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17"/>
          <a:stretch/>
        </p:blipFill>
        <p:spPr bwMode="auto">
          <a:xfrm>
            <a:off x="6152081" y="2150197"/>
            <a:ext cx="4735529" cy="3636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Proj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10909" r="5203" b="15666"/>
          <a:stretch>
            <a:fillRect/>
          </a:stretch>
        </p:blipFill>
        <p:spPr bwMode="auto">
          <a:xfrm>
            <a:off x="6228708" y="3016622"/>
            <a:ext cx="4582272" cy="27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發展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過程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80" y="2175241"/>
            <a:ext cx="4772078" cy="36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roj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10909" r="5203" b="15666"/>
          <a:stretch>
            <a:fillRect/>
          </a:stretch>
        </p:blipFill>
        <p:spPr bwMode="auto">
          <a:xfrm>
            <a:off x="2152740" y="3016622"/>
            <a:ext cx="3692890" cy="21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12140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場景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環境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1238" r="65714" b="53714"/>
          <a:stretch>
            <a:fillRect/>
          </a:stretch>
        </p:blipFill>
        <p:spPr bwMode="auto">
          <a:xfrm>
            <a:off x="2941365" y="2072849"/>
            <a:ext cx="6309270" cy="39395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589241" y="6208713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也可以增加道具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68851" y="6452056"/>
            <a:ext cx="132119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1400" b="1" i="0">
                <a:solidFill>
                  <a:srgbClr val="FF0000"/>
                </a:solidFill>
                <a:ea typeface="新細明體" pitchFamily="18" charset="-120"/>
              </a:rPr>
              <a:t>資料來源</a:t>
            </a:r>
            <a:r>
              <a:rPr lang="en-US" altLang="zh-TW" sz="1400" b="1" i="0">
                <a:solidFill>
                  <a:srgbClr val="FF0000"/>
                </a:solidFill>
                <a:ea typeface="新細明體" pitchFamily="18" charset="-120"/>
              </a:rPr>
              <a:t>:</a:t>
            </a:r>
            <a:r>
              <a:rPr lang="zh-TW" altLang="en-US" sz="1400" b="1" i="0">
                <a:solidFill>
                  <a:srgbClr val="FF0000"/>
                </a:solidFill>
                <a:ea typeface="新細明體" pitchFamily="18" charset="-120"/>
              </a:rPr>
              <a:t>網路</a:t>
            </a:r>
            <a:endParaRPr lang="en-US" altLang="zh-TW" sz="14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44526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589241" y="6208713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也可以增加道具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7014" b="32549"/>
          <a:stretch/>
        </p:blipFill>
        <p:spPr bwMode="auto">
          <a:xfrm>
            <a:off x="1473926" y="2603864"/>
            <a:ext cx="9575074" cy="319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場景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環境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6889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589241" y="6208713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也可以增加道具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09985"/>
            <a:ext cx="12192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場景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借位手法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2CD934-E8B1-4BE6-9CEB-13ABCC585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12"/>
          <a:stretch/>
        </p:blipFill>
        <p:spPr>
          <a:xfrm>
            <a:off x="1864267" y="2076881"/>
            <a:ext cx="2724974" cy="4131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1E7896-ACB6-4197-9168-EAD58750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8" t="8632" b="8021"/>
          <a:stretch/>
        </p:blipFill>
        <p:spPr>
          <a:xfrm>
            <a:off x="6943031" y="2149958"/>
            <a:ext cx="3162870" cy="3985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8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589241" y="6208713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也可以增加道具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09985"/>
            <a:ext cx="12192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場景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借位手法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43AFA8-6686-43B2-99B7-9FD7295E3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20"/>
          <a:stretch/>
        </p:blipFill>
        <p:spPr>
          <a:xfrm>
            <a:off x="344910" y="2282890"/>
            <a:ext cx="5593418" cy="3630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E7C5F8C-A70D-42DF-A31D-EF6A5FF01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2"/>
          <a:stretch/>
        </p:blipFill>
        <p:spPr>
          <a:xfrm>
            <a:off x="6493644" y="2117202"/>
            <a:ext cx="5274801" cy="3961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90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管理背景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加速場景切換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216" y="2201545"/>
            <a:ext cx="3017101" cy="42714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32" y="2146151"/>
            <a:ext cx="4412331" cy="39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6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歸檔方式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模型和照片在外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746913" y="6242462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模型和照片答案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77"/>
          <a:stretch/>
        </p:blipFill>
        <p:spPr bwMode="auto">
          <a:xfrm>
            <a:off x="1709291" y="2348150"/>
            <a:ext cx="185069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92" y="4685243"/>
            <a:ext cx="3208339" cy="13055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521" y="2614970"/>
            <a:ext cx="5221267" cy="32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21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資源檔案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利用隨身攜帶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028768" y="6289675"/>
            <a:ext cx="413446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包括移畫印花外觀和全景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12117"/>
          <a:stretch/>
        </p:blipFill>
        <p:spPr>
          <a:xfrm>
            <a:off x="1852866" y="2225975"/>
            <a:ext cx="8413245" cy="38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04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其他軟體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KeyShot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87840" y="6289675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專門的影像處理軟體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Picture 2" descr="http://www.getinfo.com.tw/images/Products/3d/key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4371"/>
            <a:ext cx="1994068" cy="19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im-Feher-KeyShot-1953-Bu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18" y="2098771"/>
            <a:ext cx="7246185" cy="40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8558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09985"/>
            <a:ext cx="12192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其他軟體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Bunkspeed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87840" y="6289675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專門的影像處理軟體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" name="AutoShape 2" descr="相關圖片">
            <a:extLst>
              <a:ext uri="{FF2B5EF4-FFF2-40B4-BE49-F238E27FC236}">
                <a16:creationId xmlns:a16="http://schemas.microsoft.com/office/drawing/2014/main" id="{3A4CE24B-3FA2-44BC-98AE-7AAFDBBC2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8" name="Picture 6" descr="「bunkspeed」的圖片搜尋結果">
            <a:extLst>
              <a:ext uri="{FF2B5EF4-FFF2-40B4-BE49-F238E27FC236}">
                <a16:creationId xmlns:a16="http://schemas.microsoft.com/office/drawing/2014/main" id="{89A5269C-AA9A-4446-8BCC-3422E5A9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4" y="2239561"/>
            <a:ext cx="6072763" cy="341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「bunkspeed」的圖片搜尋結果">
            <a:extLst>
              <a:ext uri="{FF2B5EF4-FFF2-40B4-BE49-F238E27FC236}">
                <a16:creationId xmlns:a16="http://schemas.microsoft.com/office/drawing/2014/main" id="{406D3057-5A9D-4479-9307-D1224A72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74" y="2239561"/>
            <a:ext cx="5224591" cy="324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523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93" y="897376"/>
            <a:ext cx="7333169" cy="51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867D938D-09BF-21D3-2826-3F550CC8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55" y="4507744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4EE83F64-E464-5E25-1B02-E79C964D76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949" y="1598692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71523023-D100-DC3F-F588-D0C9A3FFA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49" y="1766302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發展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過程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57398" y="6334780"/>
            <a:ext cx="767123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2011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                                            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2013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5" y="2352127"/>
            <a:ext cx="4748087" cy="36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36" y="2400768"/>
            <a:ext cx="4819119" cy="35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6141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6.PV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360 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與 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MODO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整合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800375" y="6289676"/>
            <a:ext cx="4581726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defTabSz="995363"/>
            <a:r>
              <a:rPr lang="en-US" altLang="zh-TW" sz="2600" b="1" i="0" dirty="0">
                <a:solidFill>
                  <a:srgbClr val="FF0000"/>
                </a:solidFill>
                <a:ea typeface="新細明體" pitchFamily="18" charset="-120"/>
              </a:rPr>
              <a:t>2013</a:t>
            </a:r>
            <a:r>
              <a:rPr lang="zh-TW" altLang="en-US" sz="2600" b="1" i="0" dirty="0">
                <a:solidFill>
                  <a:srgbClr val="FF0000"/>
                </a:solidFill>
                <a:ea typeface="新細明體" pitchFamily="18" charset="-120"/>
              </a:rPr>
              <a:t>  </a:t>
            </a:r>
            <a:r>
              <a:rPr lang="en-US" altLang="zh-TW" sz="2600" b="1" i="0" dirty="0" err="1">
                <a:solidFill>
                  <a:srgbClr val="FF0000"/>
                </a:solidFill>
                <a:ea typeface="新細明體" pitchFamily="18" charset="-120"/>
              </a:rPr>
              <a:t>PhotoView</a:t>
            </a:r>
            <a:r>
              <a:rPr lang="en-US" altLang="zh-TW" sz="2600" b="1" i="0" dirty="0">
                <a:solidFill>
                  <a:srgbClr val="FF0000"/>
                </a:solidFill>
                <a:ea typeface="新細明體" pitchFamily="18" charset="-120"/>
              </a:rPr>
              <a:t> 360+modo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9" y="2158999"/>
            <a:ext cx="4167769" cy="3851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71" y="2085197"/>
            <a:ext cx="4672013" cy="3925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http://community.thefoundry.co.uk/images/modo/MODO_symbol.1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90" y="943584"/>
            <a:ext cx="99059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75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7.SolidWorks Visualize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800375" y="6289676"/>
            <a:ext cx="4581726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defTabSz="995363"/>
            <a:r>
              <a:rPr lang="en-US" altLang="zh-TW" sz="2600" b="1" i="0">
                <a:solidFill>
                  <a:srgbClr val="FF0000"/>
                </a:solidFill>
                <a:ea typeface="新細明體" pitchFamily="18" charset="-120"/>
              </a:rPr>
              <a:t>SOLIDWORKS 2016 </a:t>
            </a:r>
            <a:r>
              <a:rPr lang="zh-TW" altLang="en-US" sz="2600" b="1" i="0">
                <a:solidFill>
                  <a:srgbClr val="FF0000"/>
                </a:solidFill>
                <a:ea typeface="新細明體" pitchFamily="18" charset="-120"/>
              </a:rPr>
              <a:t>新模組</a:t>
            </a:r>
            <a:endParaRPr lang="en-US" altLang="zh-TW" sz="26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6" y="2176847"/>
            <a:ext cx="6974547" cy="3923183"/>
          </a:xfrm>
          <a:prstGeom prst="rect">
            <a:avLst/>
          </a:prstGeom>
        </p:spPr>
      </p:pic>
      <p:pic>
        <p:nvPicPr>
          <p:cNvPr id="5" name="Picture 3" descr="C:\Users\o4w\Desktop\BHILLNER\SWX Transition\UI&amp;UX\__Re-design\Viz-product-logo-512.png">
            <a:extLst>
              <a:ext uri="{FF2B5EF4-FFF2-40B4-BE49-F238E27FC236}">
                <a16:creationId xmlns:a16="http://schemas.microsoft.com/office/drawing/2014/main" id="{8597912C-D208-4913-B2D0-FE0EBAC7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" y="2281828"/>
            <a:ext cx="1856609" cy="185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661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對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的期望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5" y="2155586"/>
            <a:ext cx="3709851" cy="20867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55" y="2155586"/>
            <a:ext cx="4101737" cy="23072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70" y="4527090"/>
            <a:ext cx="3283130" cy="18467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11" y="4527090"/>
            <a:ext cx="3629297" cy="20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74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版面配置區 3"/>
          <p:cNvSpPr txBox="1">
            <a:spLocks/>
          </p:cNvSpPr>
          <p:nvPr/>
        </p:nvSpPr>
        <p:spPr>
          <a:xfrm>
            <a:off x="7708900" y="6323762"/>
            <a:ext cx="1295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2024/11/7</a:t>
            </a:fld>
            <a:endParaRPr lang="zh-TW" altLang="en-US" dirty="0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何謂 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zh-TW" altLang="en-US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rgbClr val="0099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技術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PhotoView 360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效能   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71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如何取得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1.SolidWorks </a:t>
            </a:r>
            <a:r>
              <a:rPr lang="en-US" altLang="zh-TW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Professional</a:t>
            </a:r>
          </a:p>
        </p:txBody>
      </p:sp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3579189" y="6218113"/>
            <a:ext cx="503362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 err="1">
                <a:solidFill>
                  <a:srgbClr val="FF0000"/>
                </a:solidFill>
                <a:ea typeface="新細明體" pitchFamily="18" charset="-120"/>
              </a:rPr>
              <a:t>PhotoWorks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=</a:t>
            </a:r>
            <a:r>
              <a:rPr lang="en-US" altLang="zh-TW" sz="2800" b="1" i="0" dirty="0" err="1">
                <a:solidFill>
                  <a:srgbClr val="FF0000"/>
                </a:solidFill>
                <a:ea typeface="新細明體" pitchFamily="18" charset="-120"/>
              </a:rPr>
              <a:t>PhotoView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 360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00300"/>
            <a:ext cx="8706667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208791" y="5444403"/>
            <a:ext cx="234733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2209801" y="3810001"/>
            <a:ext cx="2506663" cy="79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zh-TW" alt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2209801" y="2743200"/>
            <a:ext cx="2346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zh-TW" altLang="en-US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9251066" y="4419082"/>
            <a:ext cx="1157287" cy="511175"/>
          </a:xfrm>
          <a:prstGeom prst="wedgeRoundRectCallout">
            <a:avLst>
              <a:gd name="adj1" fmla="val -19264"/>
              <a:gd name="adj2" fmla="val -102796"/>
              <a:gd name="adj3" fmla="val 16667"/>
            </a:avLst>
          </a:prstGeom>
          <a:solidFill>
            <a:srgbClr val="CCFF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400" i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模 組</a:t>
            </a:r>
          </a:p>
        </p:txBody>
      </p:sp>
      <p:sp>
        <p:nvSpPr>
          <p:cNvPr id="2" name="向左箭號 1"/>
          <p:cNvSpPr/>
          <p:nvPr/>
        </p:nvSpPr>
        <p:spPr bwMode="auto">
          <a:xfrm>
            <a:off x="5320365" y="3415811"/>
            <a:ext cx="1253473" cy="305693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89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如何取得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2.SolidWorks 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安裝管理員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062139" y="6289675"/>
            <a:ext cx="42370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Professional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、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Premium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39" y="2103313"/>
            <a:ext cx="46101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5440" b="11934"/>
          <a:stretch/>
        </p:blipFill>
        <p:spPr bwMode="auto">
          <a:xfrm>
            <a:off x="6096000" y="2438400"/>
            <a:ext cx="46752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7" r="63470"/>
          <a:stretch/>
        </p:blipFill>
        <p:spPr bwMode="auto">
          <a:xfrm>
            <a:off x="5965882" y="3272090"/>
            <a:ext cx="3529868" cy="4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6" t="19168" r="17971"/>
          <a:stretch/>
        </p:blipFill>
        <p:spPr bwMode="auto">
          <a:xfrm>
            <a:off x="6649829" y="3767013"/>
            <a:ext cx="4321791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 bwMode="auto">
          <a:xfrm>
            <a:off x="5965883" y="2387248"/>
            <a:ext cx="5005737" cy="170259"/>
          </a:xfrm>
          <a:prstGeom prst="wedgeRoundRectCallout">
            <a:avLst>
              <a:gd name="adj1" fmla="val -51496"/>
              <a:gd name="adj2" fmla="val 84386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4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211" y="2810390"/>
            <a:ext cx="5152453" cy="3080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如何取得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附加載入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4028768" y="6208713"/>
            <a:ext cx="413446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可以看到功能表與工具列</a:t>
            </a:r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b="45401"/>
          <a:stretch/>
        </p:blipFill>
        <p:spPr>
          <a:xfrm>
            <a:off x="1394790" y="2360344"/>
            <a:ext cx="4223372" cy="2002651"/>
          </a:xfrm>
          <a:prstGeom prst="rect">
            <a:avLst/>
          </a:prstGeom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179606" y="4215160"/>
            <a:ext cx="2325720" cy="511175"/>
          </a:xfrm>
          <a:prstGeom prst="wedgeRoundRectCallout">
            <a:avLst>
              <a:gd name="adj1" fmla="val -33403"/>
              <a:gd name="adj2" fmla="val -102796"/>
              <a:gd name="adj3" fmla="val 16667"/>
            </a:avLst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400" i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PhotoView 360</a:t>
            </a:r>
            <a:endParaRPr lang="zh-TW" altLang="en-US" sz="2400" i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9309993" y="2045490"/>
            <a:ext cx="1151511" cy="511175"/>
          </a:xfrm>
          <a:prstGeom prst="wedgeRoundRectCallout">
            <a:avLst>
              <a:gd name="adj1" fmla="val -31695"/>
              <a:gd name="adj2" fmla="val 98890"/>
              <a:gd name="adj3" fmla="val 16667"/>
            </a:avLst>
          </a:prstGeom>
          <a:solidFill>
            <a:srgbClr val="CCFF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400" i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功能表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339173" y="3754073"/>
            <a:ext cx="1091843" cy="511175"/>
          </a:xfrm>
          <a:prstGeom prst="wedgeRoundRectCallout">
            <a:avLst>
              <a:gd name="adj1" fmla="val 42113"/>
              <a:gd name="adj2" fmla="val -80200"/>
              <a:gd name="adj3" fmla="val 16667"/>
            </a:avLst>
          </a:prstGeom>
          <a:solidFill>
            <a:srgbClr val="CCFF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400" i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工具列</a:t>
            </a:r>
          </a:p>
        </p:txBody>
      </p:sp>
    </p:spTree>
    <p:extLst>
      <p:ext uri="{BB962C8B-B14F-4D97-AF65-F5344CB8AC3E}">
        <p14:creationId xmlns:p14="http://schemas.microsoft.com/office/powerpoint/2010/main" val="1956695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如何取得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4.Luxology  modo</a:t>
            </a:r>
          </a:p>
        </p:txBody>
      </p:sp>
      <p:pic>
        <p:nvPicPr>
          <p:cNvPr id="13314" name="Picture 2" descr="Buy m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84" y="914400"/>
            <a:ext cx="1862717" cy="12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61097" y="2143495"/>
            <a:ext cx="4426219" cy="393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1200" y="3155068"/>
            <a:ext cx="4481717" cy="2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969076" y="6208713"/>
            <a:ext cx="413446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www.luxology.com/PV360</a:t>
            </a:r>
          </a:p>
        </p:txBody>
      </p:sp>
    </p:spTree>
    <p:extLst>
      <p:ext uri="{BB962C8B-B14F-4D97-AF65-F5344CB8AC3E}">
        <p14:creationId xmlns:p14="http://schemas.microsoft.com/office/powerpoint/2010/main" val="17718039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2800" b="1" i="0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2800" b="1" i="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  <a:endParaRPr lang="zh-TW" altLang="en-US" sz="2800" i="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rgbClr val="0099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效能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9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如何取得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4.Luxology  modo</a:t>
            </a:r>
          </a:p>
        </p:txBody>
      </p:sp>
      <p:pic>
        <p:nvPicPr>
          <p:cNvPr id="13314" name="Picture 2" descr="Buy m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84" y="914400"/>
            <a:ext cx="1862717" cy="12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SolidWorks Publisher(書籍內容)\02 SolidWorks PhotoView360 模型擬真\Visualization 201\Modo Images\401_Bradcar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136809"/>
            <a:ext cx="6591300" cy="411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69076" y="6208713"/>
            <a:ext cx="413446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www.luxology.com/PV360</a:t>
            </a:r>
          </a:p>
        </p:txBody>
      </p:sp>
    </p:spTree>
    <p:extLst>
      <p:ext uri="{BB962C8B-B14F-4D97-AF65-F5344CB8AC3E}">
        <p14:creationId xmlns:p14="http://schemas.microsoft.com/office/powerpoint/2010/main" val="341033561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版面配置區 3"/>
          <p:cNvSpPr txBox="1">
            <a:spLocks/>
          </p:cNvSpPr>
          <p:nvPr/>
        </p:nvSpPr>
        <p:spPr>
          <a:xfrm>
            <a:off x="7708900" y="6323762"/>
            <a:ext cx="1295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2024/11/7</a:t>
            </a:fld>
            <a:endParaRPr lang="zh-TW" altLang="en-US" dirty="0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何謂 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zh-TW" altLang="en-US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4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24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PhotoView 360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效能   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719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影像處理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660836" y="5774394"/>
            <a:ext cx="1609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Shade(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彩現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sz="2000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101224" y="5803688"/>
            <a:ext cx="1980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RealView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逼真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sz="2000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8393161" y="5744325"/>
            <a:ext cx="1851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PV 360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擬真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sz="2000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88" y="2569693"/>
            <a:ext cx="3846215" cy="29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569693"/>
            <a:ext cx="2896249" cy="31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15700" b="6044"/>
          <a:stretch/>
        </p:blipFill>
        <p:spPr bwMode="auto">
          <a:xfrm>
            <a:off x="7626740" y="2431426"/>
            <a:ext cx="3195589" cy="302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8039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r="5179" b="12494"/>
          <a:stretch/>
        </p:blipFill>
        <p:spPr bwMode="auto">
          <a:xfrm>
            <a:off x="1556886" y="2557280"/>
            <a:ext cx="4398746" cy="306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Z-Data\SolidWorks 訓練檔案\04.High Lesson(高階課程)\06 PhotoView 360(模型擬真)\14 CardReader\CardReader_LinSD_REV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29" y="2329554"/>
            <a:ext cx="4385611" cy="32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影像處理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120" y="5945703"/>
            <a:ext cx="2258245" cy="4310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824" y="5697459"/>
            <a:ext cx="815482" cy="7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4723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全景反射力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449663" y="6345217"/>
            <a:ext cx="1851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PV 360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擬真</a:t>
            </a:r>
            <a:r>
              <a:rPr lang="en-US" altLang="zh-TW" sz="2000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sz="2000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15700" b="6044"/>
          <a:stretch/>
        </p:blipFill>
        <p:spPr bwMode="auto">
          <a:xfrm>
            <a:off x="6278745" y="2229083"/>
            <a:ext cx="4088466" cy="387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916" y="2367210"/>
            <a:ext cx="2453507" cy="35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337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19145" r="18929" b="5999"/>
          <a:stretch/>
        </p:blipFill>
        <p:spPr bwMode="auto">
          <a:xfrm>
            <a:off x="1733015" y="2887491"/>
            <a:ext cx="4507531" cy="298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\\solidworks.swk\cambridge\Users\NBirkettSmith\Presentations\TS webcast - PV360 10x6\003\Render_NoReflect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22033" r="18211" b="10993"/>
          <a:stretch/>
        </p:blipFill>
        <p:spPr bwMode="auto">
          <a:xfrm>
            <a:off x="6573971" y="3239590"/>
            <a:ext cx="4246794" cy="25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66440" y="5611947"/>
            <a:ext cx="329122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RealView </a:t>
            </a:r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地板反射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地板反射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331473" y="5645326"/>
            <a:ext cx="331853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Render </a:t>
            </a:r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無地板反射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981" y="2023044"/>
            <a:ext cx="1707238" cy="14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392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4854267" y="6208713"/>
            <a:ext cx="279916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PV360</a:t>
            </a:r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光源控制</a:t>
            </a:r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7003" r="16798" b="5243"/>
          <a:stretch/>
        </p:blipFill>
        <p:spPr>
          <a:xfrm>
            <a:off x="4576865" y="2104332"/>
            <a:ext cx="6472136" cy="4016833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光源控制地板反射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355" y="2217061"/>
            <a:ext cx="2959510" cy="37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392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6105" t="46670" r="40963" b="9711"/>
          <a:stretch/>
        </p:blipFill>
        <p:spPr bwMode="auto">
          <a:xfrm>
            <a:off x="1249610" y="2455644"/>
            <a:ext cx="4771292" cy="374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2770573" y="6208713"/>
            <a:ext cx="175554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ea typeface="新細明體" pitchFamily="18" charset="-120"/>
              </a:rPr>
              <a:t>RealView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背景對不起來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21990" t="13864" r="5756" b="9703"/>
          <a:stretch/>
        </p:blipFill>
        <p:spPr bwMode="auto">
          <a:xfrm>
            <a:off x="6180561" y="2446935"/>
            <a:ext cx="4590539" cy="3753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4313" y="6218299"/>
            <a:ext cx="142378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ea typeface="新細明體" pitchFamily="18" charset="-120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3765948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4383079" y="6190525"/>
            <a:ext cx="18473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善用透視圖與攝影機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36355" t="47310" r="20068"/>
          <a:stretch/>
        </p:blipFill>
        <p:spPr bwMode="auto">
          <a:xfrm>
            <a:off x="6331018" y="2353755"/>
            <a:ext cx="3984858" cy="3721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29000"/>
          </a:blip>
          <a:srcRect l="36954" t="48808" r="24376" b="3847"/>
          <a:stretch/>
        </p:blipFill>
        <p:spPr bwMode="auto">
          <a:xfrm>
            <a:off x="1678900" y="2353756"/>
            <a:ext cx="3939263" cy="3721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光源預設關閉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915" y="2296464"/>
            <a:ext cx="6553364" cy="368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562615" y="6208713"/>
            <a:ext cx="305724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燈光可以增加氣氛</a:t>
            </a:r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398" y="2296464"/>
            <a:ext cx="2684567" cy="32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4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2400" b="1" i="0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2400" b="1" i="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  <a:endParaRPr lang="zh-TW" altLang="en-US" sz="2400" i="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4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24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PhotoView 360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效能   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425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7457" y="2366570"/>
            <a:ext cx="6656557" cy="374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6092" y="6200797"/>
            <a:ext cx="575029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可分別控制 </a:t>
            </a:r>
            <a:r>
              <a:rPr lang="en-US" altLang="zh-TW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soldiworks+PV360</a:t>
            </a:r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燈光</a:t>
            </a:r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光源預設關閉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21" y="2366569"/>
            <a:ext cx="2825697" cy="3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43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3250621" y="6241463"/>
            <a:ext cx="568123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GB" altLang="zh-TW" sz="2800" b="1" i="0">
                <a:solidFill>
                  <a:srgbClr val="FF0000"/>
                </a:solidFill>
                <a:ea typeface="新細明體" pitchFamily="18" charset="-120"/>
              </a:rPr>
              <a:t>PhotoWorks in SolidWorks 2010</a:t>
            </a:r>
            <a:endParaRPr lang="en-US" altLang="zh-TW" sz="2800" b="1" i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移除房間場景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4" descr="C:\Users\NBIRKE~1\AppData\Local\Temp\SNAGHTMLac9375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/>
          <a:stretch/>
        </p:blipFill>
        <p:spPr bwMode="auto">
          <a:xfrm>
            <a:off x="1579786" y="2242686"/>
            <a:ext cx="9032429" cy="39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063099"/>
            <a:ext cx="9906000" cy="51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4746913" y="6208713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模型與背景融合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使用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HDRI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全景式背景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4640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oschdesign.com/images2/Red-DHDRI-INT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05" y="4144497"/>
            <a:ext cx="3092080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doschdesign.com/images2/Red-DHDRI-INT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89" y="4144497"/>
            <a:ext cx="3100174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doschdesign.com/images2/Red-DHDRI-INT-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23" y="4144497"/>
            <a:ext cx="3100174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doschdesign.com/images2/Red-DHDRI-INT-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22" y="2560320"/>
            <a:ext cx="3100174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doschdesign.com/images2/Red-DHDRI-INT-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05" y="2560321"/>
            <a:ext cx="3092080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doschdesign.com/images2/Red-DHDRI-INT-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88" y="2560321"/>
            <a:ext cx="3100174" cy="1562229"/>
          </a:xfrm>
          <a:prstGeom prst="rect">
            <a:avLst/>
          </a:prstGeom>
          <a:noFill/>
          <a:effectLst>
            <a:outerShdw blurRad="152400" sx="105000" sy="105000" algn="ctr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090209" y="6279841"/>
            <a:ext cx="601158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HDRI(High Dynamic Range Imaging )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使用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HDRI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全景式背景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2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fill="hold" nodeType="click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20000" fill="hold" nodeType="click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9.</a:t>
            </a:r>
            <a:r>
              <a:rPr lang="zh-TW" altLang="en-US" sz="28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高動態範圍影像</a:t>
            </a:r>
            <a:endParaRPr lang="en-US" altLang="zh-TW" sz="28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189495" y="5693514"/>
            <a:ext cx="162256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ea typeface="新細明體" pitchFamily="18" charset="-120"/>
              </a:rPr>
              <a:t>可</a:t>
            </a:r>
            <a:r>
              <a:rPr lang="en-US" altLang="zh-TW" sz="2800" b="1" i="0">
                <a:solidFill>
                  <a:srgbClr val="FF0000"/>
                </a:solidFill>
                <a:ea typeface="新細明體" pitchFamily="18" charset="-120"/>
              </a:rPr>
              <a:t>PV360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2392701"/>
            <a:ext cx="3977758" cy="30871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12" y="2392701"/>
            <a:ext cx="4503730" cy="303768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55114" y="5693514"/>
            <a:ext cx="21611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ea typeface="新細明體" pitchFamily="18" charset="-120"/>
              </a:rPr>
              <a:t>solidworks 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0150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17" y="2652895"/>
            <a:ext cx="3813052" cy="2571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15538"/>
          <a:stretch/>
        </p:blipFill>
        <p:spPr>
          <a:xfrm>
            <a:off x="1283712" y="2409066"/>
            <a:ext cx="1866996" cy="33147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977" y="2639945"/>
            <a:ext cx="3922670" cy="258478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精確環境光源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29" y="5250664"/>
            <a:ext cx="946236" cy="9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/>
          <a:srcRect l="3235" t="11218" r="2984" b="8766"/>
          <a:stretch/>
        </p:blipFill>
        <p:spPr>
          <a:xfrm>
            <a:off x="4523133" y="5224734"/>
            <a:ext cx="1139421" cy="972167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 bwMode="auto">
          <a:xfrm>
            <a:off x="1248106" y="4948990"/>
            <a:ext cx="1555253" cy="17025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767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7474093" y="6218288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建立區域光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在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SolidWorks 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建立房間場景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r="33821"/>
          <a:stretch/>
        </p:blipFill>
        <p:spPr bwMode="auto">
          <a:xfrm>
            <a:off x="1322974" y="2892597"/>
            <a:ext cx="4566387" cy="3067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r="36298"/>
          <a:stretch/>
        </p:blipFill>
        <p:spPr bwMode="auto">
          <a:xfrm>
            <a:off x="6192253" y="2920243"/>
            <a:ext cx="4543708" cy="3039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8328" y="6208713"/>
            <a:ext cx="9028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房間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透過照明來控制地板反射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12960" r="20983"/>
          <a:stretch/>
        </p:blipFill>
        <p:spPr bwMode="auto">
          <a:xfrm>
            <a:off x="6191063" y="2223436"/>
            <a:ext cx="4684682" cy="37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19471" r="36298" b="3397"/>
          <a:stretch/>
        </p:blipFill>
        <p:spPr bwMode="auto">
          <a:xfrm>
            <a:off x="1419225" y="2223436"/>
            <a:ext cx="4195762" cy="3732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96909" y="6289675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建立區域光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423937" y="6180255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區域光不是環境</a:t>
            </a:r>
            <a:endParaRPr lang="en-US" altLang="zh-TW" sz="2800" b="1" i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建立場景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465058" y="6213023"/>
            <a:ext cx="12618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組合件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85" y="2161663"/>
            <a:ext cx="4217883" cy="34303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83" y="2420832"/>
            <a:ext cx="3882656" cy="29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6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建立場景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465058" y="6213023"/>
            <a:ext cx="12618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組合件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97" y="2072301"/>
            <a:ext cx="5354382" cy="41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360(PV360)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將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模型呈現真實影像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5613401" y="6208713"/>
            <a:ext cx="18473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33" y="2393551"/>
            <a:ext cx="4567675" cy="358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34" y="2393551"/>
            <a:ext cx="4724560" cy="358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69796" y="6208713"/>
            <a:ext cx="631288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SolidWorks               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              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  PV360</a:t>
            </a:r>
          </a:p>
        </p:txBody>
      </p:sp>
    </p:spTree>
    <p:extLst>
      <p:ext uri="{BB962C8B-B14F-4D97-AF65-F5344CB8AC3E}">
        <p14:creationId xmlns:p14="http://schemas.microsoft.com/office/powerpoint/2010/main" val="2031518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霧燈效果利用投射光源控制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098" name="Picture 2" descr="F:\SolidWorks Publisher(書籍內容)\02 SolidWorks PhotoView360 模型擬真\Rendering_Like_a_Pro\painting_fr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61" y="2054081"/>
            <a:ext cx="3211348" cy="41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3" y="2063655"/>
            <a:ext cx="3280710" cy="414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60296" y="6263472"/>
            <a:ext cx="12618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直接光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892" y="2323260"/>
            <a:ext cx="1994580" cy="19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961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整體環境影響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5000" r="3125" b="8333"/>
          <a:stretch>
            <a:fillRect/>
          </a:stretch>
        </p:blipFill>
        <p:spPr bwMode="auto">
          <a:xfrm>
            <a:off x="3252537" y="2214228"/>
            <a:ext cx="7555832" cy="402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7021" r="11702" b="21703"/>
          <a:stretch>
            <a:fillRect/>
          </a:stretch>
        </p:blipFill>
        <p:spPr bwMode="auto">
          <a:xfrm>
            <a:off x="1229627" y="4075113"/>
            <a:ext cx="426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057400"/>
            <a:ext cx="1820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877943" y="6289675"/>
            <a:ext cx="467307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環境會影響</a:t>
            </a:r>
            <a:r>
              <a:rPr lang="en-US" altLang="zh-TW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render</a:t>
            </a:r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TW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lighting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7928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24380" r="3810" b="8571"/>
          <a:stretch>
            <a:fillRect/>
          </a:stretch>
        </p:blipFill>
        <p:spPr bwMode="auto">
          <a:xfrm>
            <a:off x="2746943" y="1985976"/>
            <a:ext cx="7838440" cy="42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18764" r="12579" b="23241"/>
          <a:stretch>
            <a:fillRect/>
          </a:stretch>
        </p:blipFill>
        <p:spPr bwMode="auto">
          <a:xfrm>
            <a:off x="1143000" y="4187825"/>
            <a:ext cx="41592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057400"/>
            <a:ext cx="1905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整體環境影響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877943" y="6289675"/>
            <a:ext cx="467307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環境會影響</a:t>
            </a:r>
            <a:r>
              <a:rPr lang="en-US" altLang="zh-TW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render</a:t>
            </a:r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TW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lighting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071598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模型與背景圖片的合成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5455" r="10226" b="7272"/>
          <a:stretch>
            <a:fillRect/>
          </a:stretch>
        </p:blipFill>
        <p:spPr bwMode="auto">
          <a:xfrm>
            <a:off x="1547261" y="2743200"/>
            <a:ext cx="4643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31131" r="28548" b="22040"/>
          <a:stretch>
            <a:fillRect/>
          </a:stretch>
        </p:blipFill>
        <p:spPr bwMode="auto">
          <a:xfrm>
            <a:off x="6247849" y="2819400"/>
            <a:ext cx="44434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03542" y="6289675"/>
            <a:ext cx="3775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模型與背景圖片的合成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840066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88" y="2247900"/>
            <a:ext cx="3543650" cy="3891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23422" r="17336" b="11530"/>
          <a:stretch>
            <a:fillRect/>
          </a:stretch>
        </p:blipFill>
        <p:spPr bwMode="auto">
          <a:xfrm>
            <a:off x="6265244" y="2707993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62615" y="6317362"/>
            <a:ext cx="305724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選項加入背景圖片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模型與背景圖片的合成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138155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62615" y="6317362"/>
            <a:ext cx="305724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選項加入背景圖片</a:t>
            </a:r>
            <a:endParaRPr lang="en-US" altLang="zh-TW" sz="2800" b="1" i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整體環境影響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6" y="2088539"/>
            <a:ext cx="5991726" cy="39844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282" y="3105359"/>
            <a:ext cx="1992659" cy="25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9334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整體環境影響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4" descr="C:\Users\Jordan\3DV\sww\photoview\presentation props\santa-render-setup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9376" y="1290618"/>
            <a:ext cx="5571202" cy="5392923"/>
          </a:xfrm>
          <a:prstGeom prst="rect">
            <a:avLst/>
          </a:prstGeom>
          <a:noFill/>
        </p:spPr>
      </p:pic>
      <p:sp>
        <p:nvSpPr>
          <p:cNvPr id="8" name="Rectangle 14"/>
          <p:cNvSpPr txBox="1">
            <a:spLocks noChangeArrowheads="1"/>
          </p:cNvSpPr>
          <p:nvPr/>
        </p:nvSpPr>
        <p:spPr>
          <a:xfrm>
            <a:off x="1639593" y="1916114"/>
            <a:ext cx="2150355" cy="424192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00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000066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b="1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外觀</a:t>
            </a:r>
            <a:r>
              <a:rPr lang="en-US" altLang="zh-TW" b="1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zh-TW" altLang="en-US" b="1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材質</a:t>
            </a:r>
            <a:r>
              <a:rPr lang="en-US" altLang="zh-TW" b="1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b="1" i="0" ker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i="0" kern="0">
                <a:solidFill>
                  <a:srgbClr val="FF0000"/>
                </a:solidFill>
              </a:rPr>
              <a:t>背景</a:t>
            </a:r>
            <a:endParaRPr lang="en-US" b="1" i="0" ker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環境</a:t>
            </a:r>
            <a:endParaRPr lang="en-US" b="1" i="0" ker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i="0" kern="0">
                <a:solidFill>
                  <a:srgbClr val="FF0000"/>
                </a:solidFill>
              </a:rPr>
              <a:t>光源</a:t>
            </a:r>
            <a:endParaRPr lang="en-US" altLang="zh-TW" i="0" ker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i="0" kern="0">
                <a:solidFill>
                  <a:schemeClr val="tx1">
                    <a:lumMod val="95000"/>
                    <a:lumOff val="5000"/>
                  </a:schemeClr>
                </a:solidFill>
              </a:rPr>
              <a:t>攝影機</a:t>
            </a:r>
            <a:endParaRPr lang="en-US" altLang="zh-TW" i="0" ker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altLang="zh-TW" i="0" kern="0">
                <a:solidFill>
                  <a:srgbClr val="FF0000"/>
                </a:solidFill>
              </a:rPr>
              <a:t>PV360</a:t>
            </a:r>
            <a:endParaRPr lang="en-US" i="0" kern="0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Jordan\Desktop\3dv_sww_2011_watermark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09101" y="6317362"/>
            <a:ext cx="3109912" cy="469900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65" y="2768741"/>
            <a:ext cx="1207939" cy="58405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01" y="3512119"/>
            <a:ext cx="1062256" cy="48935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283" y="4189004"/>
            <a:ext cx="618651" cy="48416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019" y="5003445"/>
            <a:ext cx="1483768" cy="41215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0742" y="2162487"/>
            <a:ext cx="446033" cy="4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908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36" y="2835493"/>
            <a:ext cx="3423838" cy="345418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材質控制色彩與燈光影響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23733" r="43601" b="39907"/>
          <a:stretch/>
        </p:blipFill>
        <p:spPr bwMode="auto">
          <a:xfrm>
            <a:off x="5838652" y="1987204"/>
            <a:ext cx="2068981" cy="1999853"/>
          </a:xfrm>
          <a:prstGeom prst="ellipse">
            <a:avLst/>
          </a:prstGeom>
          <a:ln w="952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944" y="3170986"/>
            <a:ext cx="3105452" cy="30745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775" y="2360991"/>
            <a:ext cx="1934518" cy="2537072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021756" y="6245560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材質光澤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7781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b="1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b="1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材質控制色彩與燈光影響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59" y="2558717"/>
            <a:ext cx="6055894" cy="36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664933" y="6289675"/>
            <a:ext cx="485261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除了紋路其他都可以自行設定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51" y="2136312"/>
            <a:ext cx="2750823" cy="111221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334856"/>
            <a:ext cx="1920184" cy="28110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451" y="3334855"/>
            <a:ext cx="1614840" cy="29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8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計算輪廓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底圖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567377" y="6289675"/>
            <a:ext cx="305724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僅以底圖計算影像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4037"/>
          <a:stretch/>
        </p:blipFill>
        <p:spPr>
          <a:xfrm>
            <a:off x="1377311" y="3023937"/>
            <a:ext cx="2771785" cy="2591218"/>
          </a:xfrm>
          <a:prstGeom prst="rect">
            <a:avLst/>
          </a:prstGeom>
        </p:spPr>
      </p:pic>
      <p:pic>
        <p:nvPicPr>
          <p:cNvPr id="8" name="Picture 4" descr="C:\Axis CAD Projects\SWW 14\PhotoView 360 2014 Whats New\Cartoon edges only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68" y="2794020"/>
            <a:ext cx="6328611" cy="26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474" y="2069732"/>
            <a:ext cx="1213522" cy="119104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29" y="2528091"/>
            <a:ext cx="2886167" cy="422972"/>
          </a:xfrm>
          <a:prstGeom prst="rect">
            <a:avLst/>
          </a:prstGeom>
        </p:spPr>
      </p:pic>
      <p:pic>
        <p:nvPicPr>
          <p:cNvPr id="11" name="Picture 2" descr="C:\Axis CAD Projects\2014 Launch Site\Letter Head 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65" y="5697112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25" y="567053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整合於</a:t>
            </a:r>
            <a:r>
              <a:rPr lang="en-US" altLang="zh-TW" sz="2800" i="0">
                <a:solidFill>
                  <a:schemeClr val="bg1"/>
                </a:solidFill>
              </a:rPr>
              <a:t>SolidWorks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5613401" y="6208713"/>
            <a:ext cx="18473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34" y="2181109"/>
            <a:ext cx="4629388" cy="400705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870" y="2170835"/>
            <a:ext cx="4629388" cy="400705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87840" y="6208713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在</a:t>
            </a:r>
            <a:r>
              <a:rPr lang="en-US" altLang="zh-TW" sz="2800" b="1" i="0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r>
              <a:rPr lang="zh-TW" altLang="en-US" sz="2800" b="1" i="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下執行</a:t>
            </a:r>
            <a:endParaRPr lang="en-US" altLang="zh-TW" sz="2800" b="1" i="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計算輪廓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底圖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460903" y="6289675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以底圖塗彩計算影像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366" y="1987203"/>
            <a:ext cx="981003" cy="10964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34037"/>
          <a:stretch/>
        </p:blipFill>
        <p:spPr>
          <a:xfrm>
            <a:off x="1332154" y="2999874"/>
            <a:ext cx="2771785" cy="25912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29" y="2528091"/>
            <a:ext cx="2886167" cy="422972"/>
          </a:xfrm>
          <a:prstGeom prst="rect">
            <a:avLst/>
          </a:prstGeom>
        </p:spPr>
      </p:pic>
      <p:pic>
        <p:nvPicPr>
          <p:cNvPr id="8" name="Picture 2" descr="C:\Axis CAD Projects\SWW 14\PhotoView 360 2014 Whats New\Cartoon shading onl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16843" r="16609" b="37089"/>
          <a:stretch/>
        </p:blipFill>
        <p:spPr bwMode="auto">
          <a:xfrm>
            <a:off x="4183912" y="2222206"/>
            <a:ext cx="6730409" cy="31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Axis CAD Projects\2014 Launch Site\Letter Head 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65" y="5697112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25" y="567053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23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計算輪廓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底圖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34037"/>
          <a:stretch/>
        </p:blipFill>
        <p:spPr>
          <a:xfrm>
            <a:off x="1332154" y="2999874"/>
            <a:ext cx="2771785" cy="25912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29" y="2528091"/>
            <a:ext cx="2886167" cy="422972"/>
          </a:xfrm>
          <a:prstGeom prst="rect">
            <a:avLst/>
          </a:prstGeom>
        </p:spPr>
      </p:pic>
      <p:pic>
        <p:nvPicPr>
          <p:cNvPr id="7" name="Picture 2" descr="C:\Axis CAD Projects\SWW 14\PhotoView 360 2014 Whats New\Cartoon Versio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7703" r="15716" b="37118"/>
          <a:stretch/>
        </p:blipFill>
        <p:spPr bwMode="auto">
          <a:xfrm>
            <a:off x="4103939" y="2304677"/>
            <a:ext cx="6908807" cy="30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130" y="2144430"/>
            <a:ext cx="1144510" cy="1190294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012064" y="6289675"/>
            <a:ext cx="431400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以底圖邊線</a:t>
            </a:r>
            <a:r>
              <a:rPr lang="en-US" altLang="zh-TW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+</a:t>
            </a:r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圖彩計算影像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" name="Picture 2" descr="C:\Axis CAD Projects\2014 Launch Site\Letter Head 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65" y="5697112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25" y="567053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3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計算輪廓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底圖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2" descr="C:\Axis CAD Projects\2014 Files\2014 Beta PV360 Render Entry Rob Rodrigu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7962" r="2612" b="13257"/>
          <a:stretch/>
        </p:blipFill>
        <p:spPr bwMode="auto">
          <a:xfrm>
            <a:off x="1976440" y="2328530"/>
            <a:ext cx="822959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81369" y="6289675"/>
            <a:ext cx="3775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以</a:t>
            </a:r>
            <a:r>
              <a:rPr lang="en-US" altLang="zh-TW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PhotoShop </a:t>
            </a:r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合成影像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9373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計算輪廓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底圖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58587" y="6289675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卡通範例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64070"/>
            <a:ext cx="4538189" cy="350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56" y="2175362"/>
            <a:ext cx="4523576" cy="349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Axis CAD Projects\2014 Launch Site\Letter Head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65" y="5697112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25" y="567053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最終影像計算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909747" y="6289675"/>
            <a:ext cx="25186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輸出</a:t>
            </a:r>
            <a:r>
              <a:rPr lang="en-US" altLang="zh-TW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Alpha</a:t>
            </a:r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t="15280" r="8064" b="13251"/>
          <a:stretch/>
        </p:blipFill>
        <p:spPr bwMode="auto">
          <a:xfrm>
            <a:off x="2755191" y="2089633"/>
            <a:ext cx="6538744" cy="40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89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最終影像計算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2" descr="C:\Axis CAD Projects\SWW 14\PhotoView 360 2014 Whats New\Baxter arm A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t="1377" r="15830"/>
          <a:stretch/>
        </p:blipFill>
        <p:spPr bwMode="auto">
          <a:xfrm>
            <a:off x="1481138" y="2225749"/>
            <a:ext cx="4269304" cy="41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Axis CAD Projects\SWW 14\PhotoView 360 2014 Whats New\Baxter ar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t="-1389" r="13364"/>
          <a:stretch/>
        </p:blipFill>
        <p:spPr bwMode="auto">
          <a:xfrm>
            <a:off x="6204098" y="2055627"/>
            <a:ext cx="4406705" cy="42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14364" y="5672987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en-US" altLang="zh-TW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Alpha </a:t>
            </a:r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94668" y="5672987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最終計算影像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" name="Picture 2" descr="C:\Axis CAD Projects\2014 Launch Site\Letter Head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48" y="6316257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08" y="6289676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098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19.PhotoShop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處理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58587" y="6289675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卡通範例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10" y="2078164"/>
            <a:ext cx="7325426" cy="412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h09.deviantart.net/fs70/PRE/i/2012/117/f/b/adobe_cs6_icons_fully_layered_psd___now_available_by_iampxr-d4xhbn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9026" r="75657" b="60189"/>
          <a:stretch/>
        </p:blipFill>
        <p:spPr bwMode="auto">
          <a:xfrm>
            <a:off x="1143001" y="2078164"/>
            <a:ext cx="1876979" cy="16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Axis CAD Projects\2014 Launch Site\Letter Head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05" y="5636151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69" y="487805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0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最終影像計算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58587" y="6289675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卡通範例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Picture 2" descr="C:\Axis CAD Projects\2014 Files\2014 Beta PV360 Render Entry Rob Rodrigu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7962" r="2612" b="13257"/>
          <a:stretch/>
        </p:blipFill>
        <p:spPr bwMode="auto">
          <a:xfrm>
            <a:off x="1482267" y="2090486"/>
            <a:ext cx="9084593" cy="40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Axis CAD Projects\2014 Launch Site\Letter Head 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76" y="6316257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36" y="6289676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02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20.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動態模糊加入動畫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717659" y="6289675"/>
            <a:ext cx="9028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殘影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8196" name="Picture 4" descr="http://www.solidworks.org.tw/data/attachment/forum/201601/02/140833egkodas9ciadvk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218862"/>
            <a:ext cx="3989404" cy="38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366177" y="5303190"/>
            <a:ext cx="1840840" cy="65192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605" tIns="47302" rIns="94605" bIns="4730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907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742743-0989-4268-B299-51DB7741F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4"/>
          <a:stretch/>
        </p:blipFill>
        <p:spPr>
          <a:xfrm>
            <a:off x="4652710" y="2218862"/>
            <a:ext cx="7473666" cy="37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1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71792" y="6289675"/>
            <a:ext cx="3775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亮度、反射力進行挑選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全景照明校樣單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07035"/>
            <a:ext cx="717187" cy="6932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00" y="2107034"/>
            <a:ext cx="5747177" cy="39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5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3.MODO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繪圖引擎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102" name="Picture 6" descr="C:\Z-Data\SolidWorks 訓練檔案\04.High Lesson(高階課程)\06 PhotoView 360(模型擬真)\15 CAR\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3164025"/>
            <a:ext cx="4660097" cy="28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2329312"/>
            <a:ext cx="4533232" cy="3677269"/>
          </a:xfrm>
          <a:prstGeom prst="rect">
            <a:avLst/>
          </a:prstGeom>
        </p:spPr>
      </p:pic>
      <p:pic>
        <p:nvPicPr>
          <p:cNvPr id="6" name="Picture 1" descr="C:\Users\Paul\Documents\Models\Solidworks\Solidworks World\2013\SW Talk Images\Luxology_modo_601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1645376"/>
            <a:ext cx="1752600" cy="1752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C:\Users\Paul\Documents\Models\Solidworks\Solidworks World\2013\SW Talk Images\Luxology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7193" y="2410105"/>
            <a:ext cx="2517647" cy="60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23592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模型貼圖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759463" y="6289675"/>
            <a:ext cx="467307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可以控制在</a:t>
            </a:r>
            <a:r>
              <a:rPr lang="en-US" altLang="zh-TW" sz="2800" b="1" i="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SW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或</a:t>
            </a:r>
            <a:r>
              <a:rPr lang="en-US" altLang="zh-TW" sz="2800" b="1" i="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PV360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中開啟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5" y="2232705"/>
            <a:ext cx="2059314" cy="20593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44" y="4172096"/>
            <a:ext cx="1967970" cy="19075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395" y="2821056"/>
            <a:ext cx="2607013" cy="32963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380" y="2729698"/>
            <a:ext cx="3142621" cy="32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1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822" y="2097475"/>
            <a:ext cx="3862653" cy="411123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貼圖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899429" y="6208713"/>
            <a:ext cx="507222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可以控制在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SW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或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PV360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中開啟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19614078" flipH="1">
            <a:off x="7041092" y="3536135"/>
            <a:ext cx="2274061" cy="418297"/>
          </a:xfrm>
          <a:prstGeom prst="leftArrow">
            <a:avLst>
              <a:gd name="adj1" fmla="val 50000"/>
              <a:gd name="adj2" fmla="val 57271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1801368" flipH="1">
            <a:off x="6935062" y="5066779"/>
            <a:ext cx="1546996" cy="418297"/>
          </a:xfrm>
          <a:prstGeom prst="leftArrow">
            <a:avLst>
              <a:gd name="adj1" fmla="val 50000"/>
              <a:gd name="adj2" fmla="val 57271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44" y="2351887"/>
            <a:ext cx="3291268" cy="33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16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遮罩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56276" y="6334780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ea typeface="新細明體" pitchFamily="18" charset="-120"/>
              </a:rPr>
              <a:t>保留和不</a:t>
            </a:r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保留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86" y="4590836"/>
            <a:ext cx="2224718" cy="1562691"/>
          </a:xfrm>
          <a:prstGeom prst="rect">
            <a:avLst/>
          </a:prstGeom>
          <a:ln>
            <a:solidFill>
              <a:srgbClr val="B13CC4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27" y="4659211"/>
            <a:ext cx="2030032" cy="14259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846" y="2191729"/>
            <a:ext cx="3702153" cy="36218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87" y="2181922"/>
            <a:ext cx="2356807" cy="19339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668" y="2120344"/>
            <a:ext cx="1826350" cy="2415303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627040" y="6275571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軟體內去背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69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遮罩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069474" y="6289675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黑色不要的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88" y="3724293"/>
            <a:ext cx="3400199" cy="25653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11" y="4235133"/>
            <a:ext cx="3947160" cy="1973581"/>
          </a:xfrm>
          <a:prstGeom prst="rect">
            <a:avLst/>
          </a:prstGeom>
          <a:ln>
            <a:solidFill>
              <a:srgbClr val="B13CC4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11" y="2124378"/>
            <a:ext cx="3947160" cy="1973580"/>
          </a:xfrm>
          <a:prstGeom prst="rect">
            <a:avLst/>
          </a:prstGeom>
          <a:ln>
            <a:solidFill>
              <a:srgbClr val="B13CC4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985" y="2124378"/>
            <a:ext cx="2380248" cy="18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20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焦散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(Caustic)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72648" y="5766455"/>
            <a:ext cx="73516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ea typeface="新細明體" pitchFamily="18" charset="-120"/>
              </a:rPr>
              <a:t>solidworks                                   </a:t>
            </a:r>
            <a:r>
              <a:rPr lang="zh-TW" altLang="en-US" sz="2800" b="1" i="0">
                <a:solidFill>
                  <a:srgbClr val="FF0000"/>
                </a:solidFill>
                <a:ea typeface="新細明體" pitchFamily="18" charset="-120"/>
              </a:rPr>
              <a:t>      實    務 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9987" r="4930" b="16440"/>
          <a:stretch/>
        </p:blipFill>
        <p:spPr>
          <a:xfrm>
            <a:off x="1481138" y="2477386"/>
            <a:ext cx="4246638" cy="280278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28401" r="30871" b="28413"/>
          <a:stretch/>
        </p:blipFill>
        <p:spPr>
          <a:xfrm>
            <a:off x="6807641" y="2477387"/>
            <a:ext cx="3819602" cy="280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5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景深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10" descr="Space Navigator Kitchen hdr Enviro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6863" r="15932" b="3922"/>
          <a:stretch>
            <a:fillRect/>
          </a:stretch>
        </p:blipFill>
        <p:spPr bwMode="auto">
          <a:xfrm>
            <a:off x="1838417" y="2101789"/>
            <a:ext cx="4122025" cy="41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Space Navigator Kitchen hdr Environment D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7497" r="15892" b="3717"/>
          <a:stretch>
            <a:fillRect/>
          </a:stretch>
        </p:blipFill>
        <p:spPr bwMode="auto">
          <a:xfrm>
            <a:off x="6406732" y="2065886"/>
            <a:ext cx="4009841" cy="41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56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93" y="2136810"/>
            <a:ext cx="402259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28" y="2210594"/>
            <a:ext cx="1986360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03" y="2358618"/>
            <a:ext cx="2718820" cy="33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Line 8"/>
          <p:cNvSpPr>
            <a:spLocks noChangeShapeType="1"/>
          </p:cNvSpPr>
          <p:nvPr/>
        </p:nvSpPr>
        <p:spPr bwMode="auto">
          <a:xfrm flipH="1">
            <a:off x="3562853" y="2759149"/>
            <a:ext cx="1568450" cy="381000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8407400" y="1371602"/>
            <a:ext cx="1651000" cy="525401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US" altLang="zh-TW" sz="1400">
                <a:solidFill>
                  <a:srgbClr val="FF0000"/>
                </a:solidFill>
              </a:rPr>
              <a:t>Change Focal length to 35mm</a:t>
            </a:r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 flipH="1">
            <a:off x="7169150" y="1676400"/>
            <a:ext cx="1238250" cy="762000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景深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926448" y="6334780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最終影像計算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7953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337" y="3909566"/>
            <a:ext cx="2859660" cy="2325713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26.PV360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相關檔案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85522" y="6289675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全景檔案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68" y="2142360"/>
            <a:ext cx="3202293" cy="23755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681" y="2084623"/>
            <a:ext cx="3247656" cy="25524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138" y="4795451"/>
            <a:ext cx="3582540" cy="1494225"/>
          </a:xfrm>
          <a:prstGeom prst="rect">
            <a:avLst/>
          </a:prstGeom>
        </p:spPr>
      </p:pic>
      <p:sp>
        <p:nvSpPr>
          <p:cNvPr id="10" name="圓角矩形圖說文字 9"/>
          <p:cNvSpPr/>
          <p:nvPr/>
        </p:nvSpPr>
        <p:spPr bwMode="auto">
          <a:xfrm>
            <a:off x="4751681" y="2361595"/>
            <a:ext cx="3476846" cy="170259"/>
          </a:xfrm>
          <a:prstGeom prst="wedgeRoundRectCallout">
            <a:avLst>
              <a:gd name="adj1" fmla="val -86791"/>
              <a:gd name="adj2" fmla="val -8570"/>
              <a:gd name="adj3" fmla="val 16667"/>
            </a:avLst>
          </a:prstGeom>
          <a:noFill/>
          <a:ln w="38100" cap="flat" cmpd="sng" algn="ctr">
            <a:solidFill>
              <a:srgbClr val="B13CC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9685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背景與環境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25622" y="3625641"/>
            <a:ext cx="9028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背景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267467" y="3627804"/>
            <a:ext cx="9028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環境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71" y="2214439"/>
            <a:ext cx="1749523" cy="11839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239" y="2296506"/>
            <a:ext cx="2307265" cy="114317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22" y="4622212"/>
            <a:ext cx="2160849" cy="143519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22" y="4622211"/>
            <a:ext cx="2525067" cy="146841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2" y="2436181"/>
            <a:ext cx="4598308" cy="3654444"/>
          </a:xfrm>
          <a:prstGeom prst="rect">
            <a:avLst/>
          </a:prstGeom>
          <a:ln>
            <a:solidFill>
              <a:srgbClr val="B13CC4"/>
            </a:solidFill>
          </a:ln>
        </p:spPr>
      </p:pic>
    </p:spTree>
    <p:extLst>
      <p:ext uri="{BB962C8B-B14F-4D97-AF65-F5344CB8AC3E}">
        <p14:creationId xmlns:p14="http://schemas.microsoft.com/office/powerpoint/2010/main" val="2091836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b="1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運用環境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背景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820479" y="6232776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模型與環境合成</a:t>
            </a:r>
            <a:endParaRPr lang="en-US" altLang="zh-TW" sz="2800" b="1" i="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38" y="2220727"/>
            <a:ext cx="5824259" cy="386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Axis CAD Projects\2014 Launch Site\Letter Head 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6" y="4950242"/>
            <a:ext cx="1623060" cy="5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6" y="5648086"/>
            <a:ext cx="1556860" cy="7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2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滿足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行銷需求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96777" name="Rectangle 7"/>
          <p:cNvSpPr>
            <a:spLocks noChangeArrowheads="1"/>
          </p:cNvSpPr>
          <p:nvPr/>
        </p:nvSpPr>
        <p:spPr bwMode="auto">
          <a:xfrm>
            <a:off x="2869797" y="6208713"/>
            <a:ext cx="645240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Maya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/>
                <a:ea typeface="華康細圓體"/>
              </a:rPr>
              <a:t>、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3D Max 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/>
                <a:ea typeface="華康細圓體"/>
              </a:rPr>
              <a:t>、</a:t>
            </a:r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XSI 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相同的繪圖引擎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136" y="2144621"/>
            <a:ext cx="2874344" cy="2076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04" y="2686051"/>
            <a:ext cx="3286865" cy="2409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03" y="3927064"/>
            <a:ext cx="3064186" cy="2336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23" y="5274129"/>
            <a:ext cx="591231" cy="59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203" y="4591718"/>
            <a:ext cx="533450" cy="50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4" y="3308406"/>
            <a:ext cx="582386" cy="5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73871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調整最後影像計算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46" y="2123779"/>
            <a:ext cx="7146834" cy="41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2350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最後影像計算</a:t>
            </a:r>
            <a:endParaRPr lang="en-US" altLang="zh-TW" sz="2800" i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21" y="2711200"/>
            <a:ext cx="3256463" cy="32564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3476" t="4403" b="27026"/>
          <a:stretch/>
        </p:blipFill>
        <p:spPr>
          <a:xfrm>
            <a:off x="8201527" y="2229853"/>
            <a:ext cx="2760071" cy="3914274"/>
          </a:xfrm>
          <a:prstGeom prst="rect">
            <a:avLst/>
          </a:prstGeom>
        </p:spPr>
      </p:pic>
      <p:pic>
        <p:nvPicPr>
          <p:cNvPr id="7" name="Picture 4" descr="C:\Users\rbates\AppData\Local\Temp\SNAGHTMLb41f9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14" y="2671095"/>
            <a:ext cx="3067939" cy="22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4710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版面配置區 3"/>
          <p:cNvSpPr txBox="1">
            <a:spLocks/>
          </p:cNvSpPr>
          <p:nvPr/>
        </p:nvSpPr>
        <p:spPr>
          <a:xfrm>
            <a:off x="7708900" y="6323762"/>
            <a:ext cx="1295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2024/11/7</a:t>
            </a:fld>
            <a:endParaRPr lang="zh-TW" altLang="en-US" dirty="0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何謂 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zh-TW" altLang="en-US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400" i="0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</a:t>
            </a:r>
            <a:r>
              <a:rPr lang="en-US" altLang="zh-TW" sz="2400" i="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360 </a:t>
            </a:r>
            <a:r>
              <a:rPr lang="zh-TW" altLang="en-US" sz="2400" i="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技術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4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400" b="1" i="0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2400" b="1" i="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360 </a:t>
            </a:r>
            <a:r>
              <a:rPr lang="zh-TW" altLang="en-US" sz="2400" b="1" i="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r>
              <a:rPr lang="zh-TW" altLang="en-US" sz="2400" i="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</a:t>
            </a:r>
            <a:endParaRPr lang="en-US" altLang="zh-TW" sz="24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42340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1.Render 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靠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CPU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運算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效能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14" descr="ql888uc418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495" r="5000" b="12077"/>
          <a:stretch>
            <a:fillRect/>
          </a:stretch>
        </p:blipFill>
        <p:spPr bwMode="auto">
          <a:xfrm>
            <a:off x="1512288" y="2284320"/>
            <a:ext cx="4328198" cy="36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284320"/>
            <a:ext cx="409615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0066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工作管理員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28" y="2220289"/>
            <a:ext cx="5074145" cy="4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7701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72" y="2100741"/>
            <a:ext cx="5939533" cy="418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多台聯算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98113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影像品質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610" y="2066885"/>
            <a:ext cx="5939254" cy="4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9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模型細節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01" y="2410736"/>
            <a:ext cx="4578011" cy="33624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01" y="2503707"/>
            <a:ext cx="4540302" cy="33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36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輸出影像大小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7" y="6289675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暫時設定小一點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84" y="2128359"/>
            <a:ext cx="3475738" cy="4161317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86" y="2128359"/>
            <a:ext cx="2470016" cy="206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653" y="3518263"/>
            <a:ext cx="4045592" cy="26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2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顯示影像比例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最終影像設定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027" y="2063877"/>
            <a:ext cx="1585905" cy="42257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889" y="2682239"/>
            <a:ext cx="4866455" cy="3196047"/>
          </a:xfrm>
          <a:prstGeom prst="rect">
            <a:avLst/>
          </a:prstGeom>
        </p:spPr>
      </p:pic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7495430" y="2063877"/>
            <a:ext cx="2029097" cy="4225798"/>
          </a:xfrm>
          <a:prstGeom prst="wedgeRoundRectCallout">
            <a:avLst>
              <a:gd name="adj1" fmla="val -104887"/>
              <a:gd name="adj2" fmla="val -25921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540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58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與</a:t>
            </a:r>
            <a:r>
              <a:rPr lang="en-US" altLang="zh-TW" sz="2800" i="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Nvidia</a:t>
            </a:r>
            <a:r>
              <a:rPr lang="en-US" altLang="zh-TW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共同開發 </a:t>
            </a:r>
            <a:r>
              <a:rPr lang="en-US" altLang="zh-TW" sz="2800" i="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RealView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05008" y="5766455"/>
            <a:ext cx="826380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2004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800" b="1" i="0" dirty="0" err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RealView</a:t>
            </a:r>
            <a:r>
              <a:rPr lang="en-US" altLang="zh-TW" sz="2800" b="1" i="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1.0          2008 </a:t>
            </a:r>
            <a:r>
              <a:rPr lang="en-US" altLang="zh-TW" sz="2800" b="1" i="0" dirty="0" err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RealView</a:t>
            </a:r>
            <a:r>
              <a:rPr lang="zh-TW" altLang="en-US" sz="2800" b="1" i="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　</a:t>
            </a:r>
            <a:r>
              <a:rPr lang="en-US" altLang="zh-TW" sz="2800" b="1" i="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1555"/>
            <a:ext cx="47307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2121555"/>
            <a:ext cx="408305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00716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效能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視窗大小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22" y="2286251"/>
            <a:ext cx="2470016" cy="206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01" y="2286251"/>
            <a:ext cx="4988625" cy="39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3235" t="11218" r="2984" b="8766"/>
          <a:stretch/>
        </p:blipFill>
        <p:spPr>
          <a:xfrm>
            <a:off x="2354704" y="4530663"/>
            <a:ext cx="1139421" cy="972167"/>
          </a:xfrm>
          <a:prstGeom prst="rect">
            <a:avLst/>
          </a:prstGeom>
        </p:spPr>
      </p:pic>
      <p:pic>
        <p:nvPicPr>
          <p:cNvPr id="9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97" y="5143688"/>
            <a:ext cx="946236" cy="9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31777" y="6334780"/>
            <a:ext cx="16209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越大越慢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8156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olidWorks Files\Photo&amp;Video\Coin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2201334"/>
            <a:ext cx="4771115" cy="3585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481138" y="1905001"/>
            <a:ext cx="4610100" cy="592667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2800" b="1" i="0" dirty="0" err="1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2800" b="1" i="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  <a:endParaRPr lang="zh-TW" altLang="en-US" sz="2800" i="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469580" y="2735187"/>
            <a:ext cx="4621659" cy="6170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取得</a:t>
            </a:r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PhotoView 360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1469580" y="3565912"/>
            <a:ext cx="4621659" cy="66590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PhotoView 360 </a:t>
            </a:r>
            <a:r>
              <a:rPr lang="zh-TW" altLang="en-US" sz="2800" b="1" i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技術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469580" y="4438231"/>
            <a:ext cx="4621659" cy="68924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效能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1481139" y="5442394"/>
            <a:ext cx="4621659" cy="6892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algn="l" defTabSz="995363"/>
            <a:r>
              <a:rPr lang="en-US" altLang="zh-TW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PhotoView 360 </a:t>
            </a:r>
            <a:r>
              <a:rPr lang="zh-TW" altLang="en-US" sz="2800" i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   </a:t>
            </a:r>
            <a:endParaRPr lang="en-US" altLang="zh-TW" sz="2800" i="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93148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加入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附加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49733" y="2152295"/>
            <a:ext cx="3335565" cy="362394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25" y="2525487"/>
            <a:ext cx="5483815" cy="29720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向右箭號 7"/>
          <p:cNvSpPr/>
          <p:nvPr/>
        </p:nvSpPr>
        <p:spPr bwMode="auto">
          <a:xfrm rot="20904182">
            <a:off x="4518724" y="5026704"/>
            <a:ext cx="1099675" cy="30569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520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加入 </a:t>
            </a:r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2.SOLIDWORKS 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附加程式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37" y="2407902"/>
            <a:ext cx="9552600" cy="2032934"/>
          </a:xfrm>
          <a:prstGeom prst="rect">
            <a:avLst/>
          </a:prstGeom>
        </p:spPr>
      </p:pic>
      <p:sp>
        <p:nvSpPr>
          <p:cNvPr id="10" name="Oval 28"/>
          <p:cNvSpPr>
            <a:spLocks noChangeArrowheads="1"/>
          </p:cNvSpPr>
          <p:nvPr/>
        </p:nvSpPr>
        <p:spPr bwMode="auto">
          <a:xfrm>
            <a:off x="7848600" y="4426724"/>
            <a:ext cx="180890" cy="18157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605" tIns="47302" rIns="94605" bIns="4730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907"/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auto">
          <a:xfrm>
            <a:off x="2849880" y="3333583"/>
            <a:ext cx="180890" cy="18157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605" tIns="47302" rIns="94605" bIns="4730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907"/>
          </a:p>
        </p:txBody>
      </p:sp>
      <p:cxnSp>
        <p:nvCxnSpPr>
          <p:cNvPr id="12" name="肘形接點 11"/>
          <p:cNvCxnSpPr>
            <a:stCxn id="10" idx="4"/>
            <a:endCxn id="11" idx="4"/>
          </p:cNvCxnSpPr>
          <p:nvPr/>
        </p:nvCxnSpPr>
        <p:spPr bwMode="auto">
          <a:xfrm rot="5400000" flipH="1">
            <a:off x="4893115" y="1562366"/>
            <a:ext cx="1093141" cy="4998720"/>
          </a:xfrm>
          <a:prstGeom prst="bentConnector3">
            <a:avLst>
              <a:gd name="adj1" fmla="val -101215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85126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2.PhotoView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介面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計算影像工具列與功能表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03502" y="2954291"/>
            <a:ext cx="4641850" cy="80389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789" y="2095820"/>
            <a:ext cx="2175253" cy="4299474"/>
          </a:xfrm>
          <a:prstGeom prst="rect">
            <a:avLst/>
          </a:prstGeom>
        </p:spPr>
      </p:pic>
      <p:sp>
        <p:nvSpPr>
          <p:cNvPr id="7" name="Line 25"/>
          <p:cNvSpPr>
            <a:spLocks noChangeShapeType="1"/>
          </p:cNvSpPr>
          <p:nvPr/>
        </p:nvSpPr>
        <p:spPr bwMode="auto">
          <a:xfrm flipV="1">
            <a:off x="3374063" y="3758183"/>
            <a:ext cx="445957" cy="466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 flipV="1">
            <a:off x="6814832" y="2237289"/>
            <a:ext cx="445957" cy="466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</p:spTree>
    <p:extLst>
      <p:ext uri="{BB962C8B-B14F-4D97-AF65-F5344CB8AC3E}">
        <p14:creationId xmlns:p14="http://schemas.microsoft.com/office/powerpoint/2010/main" val="32012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2.PhotoView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介面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3.Display Manager(</a:t>
            </a:r>
            <a:r>
              <a:rPr lang="zh-TW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顯示管理員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232" y="2152116"/>
            <a:ext cx="2960443" cy="2519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425" y="2152115"/>
            <a:ext cx="2711916" cy="3264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858" y="2152115"/>
            <a:ext cx="2965498" cy="2519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05427" y="5619115"/>
            <a:ext cx="12618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外觀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611016" y="5647805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移畫印花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280146" y="5647805"/>
            <a:ext cx="3775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en-US" altLang="zh-TW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全景、光源、攝影機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84" y="4942987"/>
            <a:ext cx="534103" cy="5485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016" y="4864061"/>
            <a:ext cx="532707" cy="67612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/>
          <a:srcRect r="11902" b="12306"/>
          <a:stretch/>
        </p:blipFill>
        <p:spPr>
          <a:xfrm>
            <a:off x="7226329" y="4836213"/>
            <a:ext cx="736690" cy="703976"/>
          </a:xfrm>
          <a:prstGeom prst="rect">
            <a:avLst/>
          </a:prstGeom>
        </p:spPr>
      </p:pic>
      <p:sp>
        <p:nvSpPr>
          <p:cNvPr id="17" name="Line 25"/>
          <p:cNvSpPr>
            <a:spLocks noChangeShapeType="1"/>
          </p:cNvSpPr>
          <p:nvPr/>
        </p:nvSpPr>
        <p:spPr bwMode="auto">
          <a:xfrm flipV="1">
            <a:off x="1289705" y="3550966"/>
            <a:ext cx="445957" cy="466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 flipV="1">
            <a:off x="4697766" y="3317509"/>
            <a:ext cx="445957" cy="466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 flipV="1">
            <a:off x="9153513" y="3126348"/>
            <a:ext cx="541816" cy="47038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</p:spTree>
    <p:extLst>
      <p:ext uri="{BB962C8B-B14F-4D97-AF65-F5344CB8AC3E}">
        <p14:creationId xmlns:p14="http://schemas.microsoft.com/office/powerpoint/2010/main" val="24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2.PhotoView 360 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介面</a:t>
            </a:r>
            <a:endParaRPr lang="en-US" altLang="zh-TW" sz="3600" i="0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工作窗格 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外觀、全景以及移畫印花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51" y="2213901"/>
            <a:ext cx="5497874" cy="38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31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編輯外觀、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複製外觀、</a:t>
            </a:r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貼上外觀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987204"/>
            <a:ext cx="491558" cy="5021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24" y="2842427"/>
            <a:ext cx="449273" cy="4439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94" y="3848798"/>
            <a:ext cx="454559" cy="4492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835" y="2138055"/>
            <a:ext cx="4005003" cy="38707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609" y="2555247"/>
            <a:ext cx="4345254" cy="31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84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編輯全景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24" y="2153444"/>
            <a:ext cx="454559" cy="4809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2652"/>
          <a:stretch/>
        </p:blipFill>
        <p:spPr>
          <a:xfrm>
            <a:off x="1481139" y="2800671"/>
            <a:ext cx="3667805" cy="33409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1940"/>
          <a:stretch/>
        </p:blipFill>
        <p:spPr>
          <a:xfrm>
            <a:off x="6875922" y="2117352"/>
            <a:ext cx="3010485" cy="42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7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編輯移畫印花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2149066"/>
            <a:ext cx="417560" cy="4175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9" y="2728490"/>
            <a:ext cx="2960443" cy="2519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Line 25"/>
          <p:cNvSpPr>
            <a:spLocks noChangeShapeType="1"/>
          </p:cNvSpPr>
          <p:nvPr/>
        </p:nvSpPr>
        <p:spPr bwMode="auto">
          <a:xfrm flipV="1">
            <a:off x="1544673" y="3893883"/>
            <a:ext cx="445957" cy="466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05" tIns="47302" rIns="94605" bIns="47302"/>
          <a:lstStyle/>
          <a:p>
            <a:endParaRPr lang="zh-TW" altLang="en-US" sz="907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775" y="2098613"/>
            <a:ext cx="3271796" cy="41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1143000" y="909984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zh-TW" altLang="en-US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何謂 </a:t>
            </a:r>
            <a:r>
              <a:rPr lang="en-US" altLang="zh-TW" sz="3600" i="0" dirty="0" err="1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PhotoView</a:t>
            </a:r>
            <a:r>
              <a:rPr lang="en-US" altLang="zh-TW" sz="3600" i="0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 360</a:t>
            </a: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發展</a:t>
            </a:r>
            <a:r>
              <a:rPr lang="zh-TW" altLang="en-US" sz="2800" i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過程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312451" y="6208713"/>
            <a:ext cx="55575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defTabSz="995363"/>
            <a:r>
              <a:rPr lang="en-US" altLang="zh-TW" sz="2800" b="1" i="0" dirty="0">
                <a:solidFill>
                  <a:srgbClr val="FF0000"/>
                </a:solidFill>
                <a:ea typeface="新細明體" pitchFamily="18" charset="-120"/>
              </a:rPr>
              <a:t>SolidWorks 2009</a:t>
            </a:r>
            <a:r>
              <a:rPr lang="zh-TW" altLang="en-US" sz="2800" b="1" i="0" dirty="0">
                <a:solidFill>
                  <a:srgbClr val="FF0000"/>
                </a:solidFill>
                <a:ea typeface="新細明體" pitchFamily="18" charset="-120"/>
              </a:rPr>
              <a:t>  </a:t>
            </a:r>
            <a:r>
              <a:rPr lang="en-US" altLang="zh-TW" sz="2800" b="1" i="0" dirty="0" err="1">
                <a:solidFill>
                  <a:srgbClr val="FF0000"/>
                </a:solidFill>
                <a:ea typeface="新細明體" pitchFamily="18" charset="-120"/>
              </a:rPr>
              <a:t>PhotoWorks</a:t>
            </a:r>
            <a:endParaRPr lang="en-US" altLang="zh-TW" sz="2800" b="1" i="0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1" y="2174563"/>
            <a:ext cx="3622675" cy="388929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305008"/>
              </p:ext>
            </p:extLst>
          </p:nvPr>
        </p:nvGraphicFramePr>
        <p:xfrm>
          <a:off x="6331870" y="2324976"/>
          <a:ext cx="4590958" cy="3588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點陣圖影像" r:id="rId4" imgW="3839111" imgH="3000000" progId="PBrush">
                  <p:embed/>
                </p:oleObj>
              </mc:Choice>
              <mc:Fallback>
                <p:oleObj name="點陣圖影像" r:id="rId4" imgW="3839111" imgH="3000000" progId="PBrush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1870" y="2324976"/>
                        <a:ext cx="4590958" cy="3588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803927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7" y="6289675"/>
            <a:ext cx="2698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在繪圖區域計算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整合式預覽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14231"/>
            <a:ext cx="428131" cy="4175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540" y="2066507"/>
            <a:ext cx="6337395" cy="42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291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69474" y="6289675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小視窗計算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914400"/>
            <a:ext cx="12100956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預覽視窗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70685"/>
            <a:ext cx="454559" cy="4439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29" y="2043019"/>
            <a:ext cx="6255316" cy="42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11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完整計算影像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最終影像計算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43781"/>
            <a:ext cx="406989" cy="42813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83" y="2082533"/>
            <a:ext cx="7182611" cy="42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09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23391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計算部分區域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9.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影像計算區域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07386"/>
            <a:ext cx="449273" cy="3964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619" y="2048153"/>
            <a:ext cx="5295739" cy="42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35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71792" y="6289675"/>
            <a:ext cx="377539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亮度、反射力進行挑選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全景照明校樣單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07035"/>
            <a:ext cx="717187" cy="6932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00" y="2107034"/>
            <a:ext cx="5747177" cy="39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64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11.Photoview 360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選項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113150"/>
            <a:ext cx="449273" cy="4545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586" y="2210655"/>
            <a:ext cx="2883100" cy="37219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84" y="2210655"/>
            <a:ext cx="2673685" cy="23681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072" y="2113149"/>
            <a:ext cx="2683006" cy="30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69474" y="6289675"/>
            <a:ext cx="19800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工作排程器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12.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排程影像計算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9" y="2077535"/>
            <a:ext cx="449273" cy="43870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53" y="2077536"/>
            <a:ext cx="4662368" cy="41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215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計算影像工具列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13.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重新叫用最後的影像計算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78" y="2048766"/>
            <a:ext cx="459844" cy="4439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33" y="2270761"/>
            <a:ext cx="5856409" cy="34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82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模型與材質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外觀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Picture 2" descr="C:\Axis CAD Projects\SWW 15\Drill\Renderings\3 Drill 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4065" r="10907" b="6669"/>
          <a:stretch/>
        </p:blipFill>
        <p:spPr bwMode="auto">
          <a:xfrm>
            <a:off x="2818983" y="2181727"/>
            <a:ext cx="6481011" cy="410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Axis CAD Projects\2014 Launch Site\Letter Head 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05" y="5636151"/>
            <a:ext cx="1134925" cy="3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69" y="4878051"/>
            <a:ext cx="1088635" cy="5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867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09985"/>
            <a:ext cx="9906000" cy="10772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457200" indent="-457200"/>
            <a:r>
              <a:rPr lang="en-US" altLang="zh-TW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600" i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光源系統設定</a:t>
            </a:r>
            <a:endParaRPr lang="en-US" altLang="zh-TW" sz="3600" i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marL="457200" indent="-457200"/>
            <a:r>
              <a:rPr lang="en-US" altLang="zh-TW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 i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光源種類與特性</a:t>
            </a:r>
            <a:endParaRPr lang="en-US" altLang="zh-TW" sz="2800" i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921686" y="6289675"/>
            <a:ext cx="36420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defTabSz="995363"/>
            <a:r>
              <a:rPr lang="zh-TW" altLang="en-US" sz="2800" b="1" i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en-US" altLang="zh-TW" sz="2800" b="1" i="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/>
          <a:stretch/>
        </p:blipFill>
        <p:spPr>
          <a:xfrm>
            <a:off x="5218611" y="2453056"/>
            <a:ext cx="5504242" cy="3620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1361"/>
          <a:stretch/>
        </p:blipFill>
        <p:spPr>
          <a:xfrm>
            <a:off x="1322212" y="2269988"/>
            <a:ext cx="3704812" cy="37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213"/>
      </p:ext>
    </p:extLst>
  </p:cSld>
  <p:clrMapOvr>
    <a:masterClrMapping/>
  </p:clrMapOvr>
</p:sld>
</file>

<file path=ppt/theme/theme1.xml><?xml version="1.0" encoding="utf-8"?>
<a:theme xmlns:a="http://schemas.openxmlformats.org/drawingml/2006/main" name="SolidWorks Presentation Template 0102">
  <a:themeElements>
    <a:clrScheme name="SolidWorks Presentation Template 01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idWorks Presentation Template 01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特粗圓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特粗圓體" charset="-120"/>
          </a:defRPr>
        </a:defPPr>
      </a:lstStyle>
    </a:lnDef>
  </a:objectDefaults>
  <a:extraClrSchemeLst>
    <a:extraClrScheme>
      <a:clrScheme name="SolidWorks Presentation Template 01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Works Presentation Template 010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Works Presentation Template 010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Settings\sgossart.CONCORD1\Desktop\My Briefcase\SolidWorks Presentation Template 0102.pot</Template>
  <TotalTime>60406</TotalTime>
  <Words>3071</Words>
  <Application>Microsoft Office PowerPoint</Application>
  <PresentationFormat>寬螢幕</PresentationFormat>
  <Paragraphs>702</Paragraphs>
  <Slides>109</Slides>
  <Notes>40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109</vt:i4>
      </vt:variant>
    </vt:vector>
  </HeadingPairs>
  <TitlesOfParts>
    <vt:vector size="118" baseType="lpstr">
      <vt:lpstr>Microsoft Yahei</vt:lpstr>
      <vt:lpstr>華康中圓體</vt:lpstr>
      <vt:lpstr>華康細圓體</vt:lpstr>
      <vt:lpstr>華康細圓體(P)</vt:lpstr>
      <vt:lpstr>新細明體</vt:lpstr>
      <vt:lpstr>Arial</vt:lpstr>
      <vt:lpstr>Times New Roman</vt:lpstr>
      <vt:lpstr>SolidWorks Presentation Template 0102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Geometry Working Station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SolidWorks Overview</dc:title>
  <dc:subject>Know What`s SolidWorks</dc:subject>
  <dc:creator>Hark Chung</dc:creator>
  <cp:keywords>SolidWorks</cp:keywords>
  <dc:description>Version:1 (2001-01-25)_x000d_
New Release_x000d_
_x000d_
Version:2 (2001-09)_x000d_
Add Backdroup Pic and File Link_x000d_
 add SW 2003 Functions interduction_x000d_
Version:3 (2003-02)_x000d_
Animator Can be use_x000d_
_x000d_
Version:4 (2004-07-11)_x000d_
add Gif Animator_x000d_
add SW 2004 Functions interduction_x000d_
Version:5 (2004-09-01)_x000d_
add SW 2005 Functions interduction_x000d_
_x000d_
Version:6 (2004-11-14)_x000d_
add License_x000d_
all form change gif animator_x000d_
_x000d_
Version:7 (2005-01-09)_x000d_
add CSWP_x000d_
DWG Editor_x000d_
_x000d_
Version:8 (2005-02-28)_x000d_
Pic Release_x000d_
add Binssess Card Pic_x000d_
add Furture Plate_x000d_
Animation Square Zoom in_x000d_
Geometry Working Station _x000d_
_x000d_
Version:9 (2005-07-23)_x000d_
add front page_x000d_
美化部份_x000d_
_x000d_
Version:10 (2005-09-01)_x000d_
新增2006 camera_x000d_
修改2005 到2006 操作畫面_x000d_
total 43 page_x000d_
_x000d_
Version:8 (2005-10-07)_x000d_
rebuild lost Powerpoint Page_x000d_
total 46 page_x000d_
_x000d_
2005-11-23_x000d_
add cosmic blobs_x000d_
      BMW_x000d_
modify myself interduce  _x000d_
  total 54 page_x000d_
_x000d_
2005-12-09_x000d_
modify e-derawing_x000d_
           video_x000d_
_x000d_
2005-12-11_x000d_
Structure Member modify_x000d_
_x000d_
2005-12-25_x000d_
add class information_x000d_
_x000d_
2006-02-11_x000d_
add pic. for sw customs solution_x000d_
 total 60 page_x000d_
_x000d_
2006-02-22_x000d_
divide video project are 2_x000d_
_x000d_
2006-05-05_x000d_
all of pix  changes gif animator...._x000d_
move temp powerpoint to other aera_x000d_
_x000d_
2006 08-20_x000d_
del _x000d_
1.各行業整合! 分離出另一個檔案_x000d_
2.布林運算_x000d_
modify _x000d_
1.虛擬實境_x000d_
add pdf 3d_x000d_
total 56 page_x000d_
_x000d_
2006-10-10_x000d_
modify interduce_x000d_
add premium piping photoworks animator _x000d_
add adervance mate_x000d_
_x000d_
2006-12-08_x000d_
add Supplier Certified  page_x000d_
modify dynamic gape_x000d_
_x000d_
2007-07-12 _x000d_
add study information_x000d_
instant 3D_x000d_
_x000d_
2007-08-04_x000d_
動態模擬 加框_x000d_
增加停課標準_x000d_
論壇圖片_x000d_
_x000d_
total 66 page</dc:description>
  <cp:lastModifiedBy>幾何科技有限公司</cp:lastModifiedBy>
  <cp:revision>1983</cp:revision>
  <cp:lastPrinted>2001-02-08T20:55:20Z</cp:lastPrinted>
  <dcterms:created xsi:type="dcterms:W3CDTF">2001-01-24T21:04:30Z</dcterms:created>
  <dcterms:modified xsi:type="dcterms:W3CDTF">2024-11-07T09:35:12Z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所有人">
    <vt:lpwstr>鍾隆嘉</vt:lpwstr>
  </property>
  <property fmtid="{D5CDD505-2E9C-101B-9397-08002B2CF9AE}" pid="3" name="電話號碼">
    <vt:lpwstr>０９３９９１５１７４</vt:lpwstr>
  </property>
  <property fmtid="{D5CDD505-2E9C-101B-9397-08002B2CF9AE}" pid="4" name="語言">
    <vt:lpwstr>Chinese</vt:lpwstr>
  </property>
  <property fmtid="{D5CDD505-2E9C-101B-9397-08002B2CF9AE}" pid="5" name="編輯器">
    <vt:lpwstr>Powerpoint;SolidWorks</vt:lpwstr>
  </property>
  <property fmtid="{D5CDD505-2E9C-101B-9397-08002B2CF9AE}" pid="6" name="辦公室">
    <vt:lpwstr>My Home and company</vt:lpwstr>
  </property>
  <property fmtid="{D5CDD505-2E9C-101B-9397-08002B2CF9AE}" pid="7" name="宗旨">
    <vt:lpwstr>教育訓練</vt:lpwstr>
  </property>
</Properties>
</file>