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666837F-BAF4-4D61-A201-9977175A4E3A}">
  <a:tblStyle styleId="{D666837F-BAF4-4D61-A201-9977175A4E3A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57" name="Google Shape;157;p2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65" name="Google Shape;165;p2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many worked for us ?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2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4" name="Google Shape;184;p2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4" name="Google Shape;194;p3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01" name="Google Shape;201;p3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0" name="Google Shape;210;p3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3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18" name="Google Shape;218;p3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3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32" name="Google Shape;232;p3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4" name="Google Shape;94;p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4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4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40" name="Google Shape;240;p4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4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4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50" name="Google Shape;250;p4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4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0" name="Google Shape;260;p4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61" name="Google Shape;261;p4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4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p4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9" name="Google Shape;319;p4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49:notes"/>
          <p:cNvSpPr/>
          <p:nvPr>
            <p:ph idx="2" type="sldImg"/>
          </p:nvPr>
        </p:nvSpPr>
        <p:spPr>
          <a:xfrm>
            <a:off x="228600" y="228600"/>
            <a:ext cx="6324600" cy="4743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25" name="Google Shape;325;p4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5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1" name="Google Shape;351;p5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5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" name="Google Shape;360;p5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5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" name="Google Shape;370;p5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71" name="Google Shape;371;p5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5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" name="Google Shape;390;p5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5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" name="Google Shape;400;p5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5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0" name="Google Shape;410;p5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5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0" name="Google Shape;420;p5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21" name="Google Shape;421;p5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6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32" name="Google Shape;432;p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8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6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0" name="Google Shape;470;p6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3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6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5" name="Google Shape;475;p6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76" name="Google Shape;476;p6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06" name="Google Shape;106;p1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9" name="Google Shape;119;p1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6" name="Google Shape;126;p1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33" name="Google Shape;133;p1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2" name="Google Shape;142;p1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0" name="Google Shape;150;p2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●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304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>
            <p:ph idx="1" type="subTitle"/>
          </p:nvPr>
        </p:nvSpPr>
        <p:spPr>
          <a:xfrm>
            <a:off x="533400" y="1354138"/>
            <a:ext cx="8153400" cy="5148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15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Performance Feedback: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Use It or Lose It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Randy Keyworth</a:t>
            </a:r>
            <a:endParaRPr/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Ronnie Detrich</a:t>
            </a:r>
            <a:endParaRPr/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Jack States 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wing_header" id="90" name="Google Shape;9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85863" y="220663"/>
            <a:ext cx="69342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2"/>
          <p:cNvSpPr txBox="1"/>
          <p:nvPr>
            <p:ph type="title"/>
          </p:nvPr>
        </p:nvSpPr>
        <p:spPr>
          <a:xfrm>
            <a:off x="685800" y="457200"/>
            <a:ext cx="77724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22"/>
          <p:cNvSpPr txBox="1"/>
          <p:nvPr>
            <p:ph idx="1" type="body"/>
          </p:nvPr>
        </p:nvSpPr>
        <p:spPr>
          <a:xfrm>
            <a:off x="533400" y="1676400"/>
            <a:ext cx="8001000" cy="41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2004 - present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independent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non-profit operating foundation 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promote </a:t>
            </a: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evidence-based education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policies and practices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act as a </a:t>
            </a: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catalyst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to facilitate communication, cooperation and collaboration between individuals and organizations  currently engaged in evidence based education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wing_header" id="161" name="Google Shape;161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9200" y="152400"/>
            <a:ext cx="69342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3"/>
          <p:cNvSpPr txBox="1"/>
          <p:nvPr>
            <p:ph idx="1" type="body"/>
          </p:nvPr>
        </p:nvSpPr>
        <p:spPr>
          <a:xfrm>
            <a:off x="685800" y="1155700"/>
            <a:ext cx="7924800" cy="53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400" u="sng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1978 - 2004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Operated a large non-profit organization in SF Bay Area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six spec. ed schools		adult programs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residential programs		employment supportive services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public school consultation	teacher training campus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Operated comprehensive performance feedback systems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student performance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staff performance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organizational performance</a:t>
            </a:r>
            <a:endParaRPr/>
          </a:p>
        </p:txBody>
      </p:sp>
      <p:pic>
        <p:nvPicPr>
          <p:cNvPr descr="wing_header" id="168" name="Google Shape;168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9200" y="152400"/>
            <a:ext cx="6934200" cy="99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4"/>
          <p:cNvSpPr txBox="1"/>
          <p:nvPr>
            <p:ph type="title"/>
          </p:nvPr>
        </p:nvSpPr>
        <p:spPr>
          <a:xfrm>
            <a:off x="685800" y="184150"/>
            <a:ext cx="77724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METRICS</a:t>
            </a:r>
            <a:endParaRPr/>
          </a:p>
        </p:txBody>
      </p:sp>
      <p:sp>
        <p:nvSpPr>
          <p:cNvPr id="174" name="Google Shape;174;p24"/>
          <p:cNvSpPr txBox="1"/>
          <p:nvPr>
            <p:ph idx="1" type="body"/>
          </p:nvPr>
        </p:nvSpPr>
        <p:spPr>
          <a:xfrm>
            <a:off x="254000" y="854075"/>
            <a:ext cx="8670925" cy="5819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0" lang="en-US" sz="2400" u="sng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Program	Classrooms	Students</a:t>
            </a:r>
            <a:endParaRPr/>
          </a:p>
          <a:p>
            <a:pPr indent="0" lvl="0" marL="3429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Schools (6)	60	450</a:t>
            </a:r>
            <a:endParaRPr/>
          </a:p>
          <a:p>
            <a:pPr indent="0" lvl="0" marL="3429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Satellites (2)	2	16</a:t>
            </a:r>
            <a:endParaRPr/>
          </a:p>
          <a:p>
            <a:pPr indent="0" lvl="0" marL="3429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Public School Consultation	300	300</a:t>
            </a:r>
            <a:endParaRPr/>
          </a:p>
          <a:p>
            <a:pPr indent="0" lvl="0" marL="3429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Contracting school districts	95</a:t>
            </a:r>
            <a:endParaRPr/>
          </a:p>
          <a:p>
            <a:pPr indent="0" lvl="0" marL="3429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Total Staff	450</a:t>
            </a:r>
            <a:endParaRPr/>
          </a:p>
          <a:p>
            <a:pPr indent="0" lvl="0" marL="3429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l">
              <a:spcBef>
                <a:spcPts val="64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Total New Staff Each Year		150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5"/>
          <p:cNvSpPr txBox="1"/>
          <p:nvPr>
            <p:ph type="title"/>
          </p:nvPr>
        </p:nvSpPr>
        <p:spPr>
          <a:xfrm>
            <a:off x="685800" y="184150"/>
            <a:ext cx="77724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“real world” challenges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25"/>
          <p:cNvSpPr txBox="1"/>
          <p:nvPr>
            <p:ph idx="1" type="body"/>
          </p:nvPr>
        </p:nvSpPr>
        <p:spPr>
          <a:xfrm>
            <a:off x="254000" y="854075"/>
            <a:ext cx="8670925" cy="5819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0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Operating within direct service funding 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(no grants, research, university students)</a:t>
            </a:r>
            <a:endParaRPr/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Perpetual growth mode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(services, programs, technology)</a:t>
            </a:r>
            <a:endParaRPr/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Serving extremely “high risk” kids w/ challenging behaviors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(requiring high treatment integrity implementing sophisticated programs)</a:t>
            </a:r>
            <a:endParaRPr/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High profile 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(regulatory oversight, parents, districts, community)</a:t>
            </a:r>
            <a:endParaRPr/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Constant shortage of trained staff 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(staff turnover, failure of Universities to train in effective teaching strategies)</a:t>
            </a:r>
            <a:endParaRPr/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63550" lvl="1" marL="8572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6"/>
          <p:cNvSpPr txBox="1"/>
          <p:nvPr>
            <p:ph type="title"/>
          </p:nvPr>
        </p:nvSpPr>
        <p:spPr>
          <a:xfrm>
            <a:off x="755650" y="288925"/>
            <a:ext cx="8018463" cy="8302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 Buddhist View of Culture</a:t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26"/>
          <p:cNvSpPr txBox="1"/>
          <p:nvPr>
            <p:ph idx="1" type="body"/>
          </p:nvPr>
        </p:nvSpPr>
        <p:spPr>
          <a:xfrm>
            <a:off x="750888" y="139065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ctr">
              <a:lnSpc>
                <a:spcPct val="90000"/>
              </a:lnSpc>
              <a:spcBef>
                <a:spcPts val="108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0" lang="en-US" sz="5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Kōan</a:t>
            </a:r>
            <a:endParaRPr b="0" i="0" sz="54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A </a:t>
            </a: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Kōan</a:t>
            </a:r>
            <a:r>
              <a:rPr b="0" i="0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consists of a story, dialogue, question, or statement, the meaning of which cannot be understood by rational thinking but may be accessible through intuition. 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Screen shot 2011-02-11 at 9.05.50 AM.png" id="188" name="Google Shape;188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50938" y="1550988"/>
            <a:ext cx="1504950" cy="1447800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26"/>
          <p:cNvSpPr/>
          <p:nvPr/>
        </p:nvSpPr>
        <p:spPr>
          <a:xfrm>
            <a:off x="6407150" y="2262188"/>
            <a:ext cx="1536700" cy="785812"/>
          </a:xfrm>
          <a:prstGeom prst="wedgeRectCallout">
            <a:avLst>
              <a:gd fmla="val -42912" name="adj1"/>
              <a:gd fmla="val 113014" name="adj2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VERBAL BEHAVIOR</a:t>
            </a:r>
            <a:endParaRPr/>
          </a:p>
        </p:txBody>
      </p:sp>
      <p:sp>
        <p:nvSpPr>
          <p:cNvPr id="190" name="Google Shape;190;p26"/>
          <p:cNvSpPr/>
          <p:nvPr/>
        </p:nvSpPr>
        <p:spPr>
          <a:xfrm>
            <a:off x="5891213" y="5383213"/>
            <a:ext cx="1866900" cy="784225"/>
          </a:xfrm>
          <a:prstGeom prst="wedgeRectCallout">
            <a:avLst>
              <a:gd fmla="val -99773" name="adj1"/>
              <a:gd fmla="val -73755" name="adj2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AUTOMATIC BEHAVIOR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7"/>
          <p:cNvSpPr txBox="1"/>
          <p:nvPr>
            <p:ph type="title"/>
          </p:nvPr>
        </p:nvSpPr>
        <p:spPr>
          <a:xfrm>
            <a:off x="685800" y="457200"/>
            <a:ext cx="7772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Kōan of the Day</a:t>
            </a:r>
            <a:b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27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4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implement and sustain a performance feedback culture….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you need a performance feedback culture.</a:t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8"/>
          <p:cNvSpPr txBox="1"/>
          <p:nvPr>
            <p:ph type="title"/>
          </p:nvPr>
        </p:nvSpPr>
        <p:spPr>
          <a:xfrm>
            <a:off x="1588" y="219075"/>
            <a:ext cx="9142412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 Behavioral View of Culture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28"/>
          <p:cNvSpPr/>
          <p:nvPr/>
        </p:nvSpPr>
        <p:spPr>
          <a:xfrm>
            <a:off x="2016125" y="28336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Screen shot 2011-02-08 at 9.02.09 AM.png" id="205" name="Google Shape;205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5588" y="1443038"/>
            <a:ext cx="1487487" cy="2062162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28"/>
          <p:cNvSpPr txBox="1"/>
          <p:nvPr/>
        </p:nvSpPr>
        <p:spPr>
          <a:xfrm>
            <a:off x="2078038" y="1287463"/>
            <a:ext cx="6869112" cy="5570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“As a </a:t>
            </a:r>
            <a:r>
              <a:rPr b="1"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set of contingencies of reinforcement maintained by a group…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it has…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a </a:t>
            </a:r>
            <a:r>
              <a:rPr b="1"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continuing existence </a:t>
            </a:r>
            <a:r>
              <a:rPr b="1"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beyond the 	lives of members of the group</a:t>
            </a: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 changing pattern </a:t>
            </a:r>
            <a:r>
              <a:rPr b="1"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as practices are 	added</a:t>
            </a: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discarded, or modified…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 culture so defined </a:t>
            </a:r>
            <a:r>
              <a:rPr b="1"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controls the behavior of the members of the group </a:t>
            </a: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that practice it.”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	B.F. Skinner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9"/>
          <p:cNvSpPr txBox="1"/>
          <p:nvPr>
            <p:ph type="title"/>
          </p:nvPr>
        </p:nvSpPr>
        <p:spPr>
          <a:xfrm>
            <a:off x="623888" y="254000"/>
            <a:ext cx="7834312" cy="842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cognitive dissonance</a:t>
            </a:r>
            <a:r>
              <a:rPr b="1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br>
              <a:rPr b="1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29"/>
          <p:cNvSpPr txBox="1"/>
          <p:nvPr>
            <p:ph idx="1" type="body"/>
          </p:nvPr>
        </p:nvSpPr>
        <p:spPr>
          <a:xfrm>
            <a:off x="762000" y="2000250"/>
            <a:ext cx="7772400" cy="4603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Culture change </a:t>
            </a:r>
            <a:r>
              <a:rPr b="0" i="0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requires </a:t>
            </a:r>
            <a:r>
              <a:rPr b="1" i="0" lang="en-US" sz="2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an expanded unit of analysis</a:t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organizations, systems, cultures…in addition to 		individual behavior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new analytic tools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utilization of expanded forms of research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(group 	designs, quasi-experimental, qualitative)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</a:t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505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29"/>
          <p:cNvSpPr txBox="1"/>
          <p:nvPr/>
        </p:nvSpPr>
        <p:spPr>
          <a:xfrm>
            <a:off x="750888" y="958850"/>
            <a:ext cx="6291262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the uncomfortable feeling caused by holding conflicting ideas simultaneously</a:t>
            </a:r>
            <a:endParaRPr b="0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0"/>
          <p:cNvSpPr/>
          <p:nvPr/>
        </p:nvSpPr>
        <p:spPr>
          <a:xfrm>
            <a:off x="3505200" y="2260600"/>
            <a:ext cx="2259013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Stakeholders</a:t>
            </a:r>
            <a:endParaRPr/>
          </a:p>
        </p:txBody>
      </p:sp>
      <p:sp>
        <p:nvSpPr>
          <p:cNvPr id="221" name="Google Shape;221;p30"/>
          <p:cNvSpPr/>
          <p:nvPr/>
        </p:nvSpPr>
        <p:spPr>
          <a:xfrm>
            <a:off x="3794125" y="2705100"/>
            <a:ext cx="3063875" cy="19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policy makers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parents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school administrators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classroom staff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students</a:t>
            </a:r>
            <a:endParaRPr/>
          </a:p>
        </p:txBody>
      </p:sp>
      <p:sp>
        <p:nvSpPr>
          <p:cNvPr id="222" name="Google Shape;222;p30"/>
          <p:cNvSpPr txBox="1"/>
          <p:nvPr>
            <p:ph type="title"/>
          </p:nvPr>
        </p:nvSpPr>
        <p:spPr>
          <a:xfrm>
            <a:off x="0" y="279400"/>
            <a:ext cx="9142413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2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What is an Organizational Culture?</a:t>
            </a:r>
            <a:r>
              <a:rPr b="1" i="0" lang="en-US" sz="4200" u="none" cap="none" strike="noStrike">
                <a:solidFill>
                  <a:srgbClr val="FF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30"/>
          <p:cNvSpPr txBox="1"/>
          <p:nvPr>
            <p:ph idx="1" type="body"/>
          </p:nvPr>
        </p:nvSpPr>
        <p:spPr>
          <a:xfrm>
            <a:off x="158750" y="1155700"/>
            <a:ext cx="8824913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complex interaction of </a:t>
            </a: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formal and informal</a:t>
            </a: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contingencies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governing the behavior of </a:t>
            </a:r>
            <a:r>
              <a:rPr b="0" i="0" lang="en-US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all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stakeholders, embodied in:</a:t>
            </a:r>
            <a:endParaRPr/>
          </a:p>
        </p:txBody>
      </p:sp>
      <p:sp>
        <p:nvSpPr>
          <p:cNvPr id="224" name="Google Shape;224;p30"/>
          <p:cNvSpPr/>
          <p:nvPr/>
        </p:nvSpPr>
        <p:spPr>
          <a:xfrm>
            <a:off x="2743200" y="2717800"/>
            <a:ext cx="38862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External Contingencies</a:t>
            </a:r>
            <a:endParaRPr/>
          </a:p>
        </p:txBody>
      </p:sp>
      <p:sp>
        <p:nvSpPr>
          <p:cNvPr id="225" name="Google Shape;225;p30"/>
          <p:cNvSpPr/>
          <p:nvPr/>
        </p:nvSpPr>
        <p:spPr>
          <a:xfrm>
            <a:off x="3784600" y="3160713"/>
            <a:ext cx="2997200" cy="155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laws &amp; regulations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funding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job market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training and ideology</a:t>
            </a:r>
            <a:endParaRPr/>
          </a:p>
        </p:txBody>
      </p:sp>
      <p:sp>
        <p:nvSpPr>
          <p:cNvPr id="226" name="Google Shape;226;p30"/>
          <p:cNvSpPr/>
          <p:nvPr/>
        </p:nvSpPr>
        <p:spPr>
          <a:xfrm>
            <a:off x="2743200" y="3175000"/>
            <a:ext cx="3722688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Internal Contingencies</a:t>
            </a:r>
            <a:endParaRPr/>
          </a:p>
        </p:txBody>
      </p:sp>
      <p:sp>
        <p:nvSpPr>
          <p:cNvPr id="227" name="Google Shape;227;p30"/>
          <p:cNvSpPr/>
          <p:nvPr/>
        </p:nvSpPr>
        <p:spPr>
          <a:xfrm>
            <a:off x="1447800" y="3632200"/>
            <a:ext cx="3352800" cy="2678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policies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practices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values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resource allocations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data systems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feedback systems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reporting requirements</a:t>
            </a:r>
            <a:endParaRPr/>
          </a:p>
        </p:txBody>
      </p:sp>
      <p:sp>
        <p:nvSpPr>
          <p:cNvPr id="228" name="Google Shape;228;p30"/>
          <p:cNvSpPr/>
          <p:nvPr/>
        </p:nvSpPr>
        <p:spPr>
          <a:xfrm>
            <a:off x="5257800" y="3632200"/>
            <a:ext cx="2927350" cy="3013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program evaluation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recruitment &amp; hiring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initiatives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job expectations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compensation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training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coaching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feedback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1"/>
          <p:cNvSpPr txBox="1"/>
          <p:nvPr>
            <p:ph type="title"/>
          </p:nvPr>
        </p:nvSpPr>
        <p:spPr>
          <a:xfrm>
            <a:off x="-38100" y="304800"/>
            <a:ext cx="9296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Overcoming Baseline Cultural Obstacles:</a:t>
            </a:r>
            <a:r>
              <a:rPr b="1" i="0" lang="en-US" sz="36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 Calibration, Process and Engagement</a:t>
            </a:r>
            <a:br>
              <a:rPr b="1" i="0" lang="en-US" sz="36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1" sz="3000" u="none" cap="none" strike="noStrike">
              <a:solidFill>
                <a:srgbClr val="FF8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5" name="Google Shape;235;p31"/>
          <p:cNvSpPr txBox="1"/>
          <p:nvPr>
            <p:ph idx="1" type="body"/>
          </p:nvPr>
        </p:nvSpPr>
        <p:spPr>
          <a:xfrm>
            <a:off x="450850" y="1447800"/>
            <a:ext cx="8691563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 “learner centered” culture (</a:t>
            </a:r>
            <a:r>
              <a:rPr b="0" i="0" lang="en-US" sz="24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calibration</a:t>
            </a: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focus on student learning and educational practices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establishing consensus on standards, definitions, goals</a:t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 culture of “inquiry” rather than “compliance” (</a:t>
            </a:r>
            <a:r>
              <a:rPr b="0" i="0" lang="en-US" sz="24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process</a:t>
            </a: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use of data to answer questions, problem solve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use of data-based decision making at </a:t>
            </a:r>
            <a:r>
              <a:rPr b="0" i="0" lang="en-US" sz="20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all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levels of the organization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not having all of the answers</a:t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 culture of “universal participation” (</a:t>
            </a:r>
            <a:r>
              <a:rPr b="0" i="0" lang="en-US" sz="24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engagement</a:t>
            </a: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wide-spread involvement (ownership, pride, participation)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collaboration across disciplines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giving, receiving, and using feedback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data analysis as positive, non-threatening experience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 </a:t>
            </a:r>
            <a:endParaRPr/>
          </a:p>
        </p:txBody>
      </p:sp>
      <p:sp>
        <p:nvSpPr>
          <p:cNvPr id="236" name="Google Shape;236;p31"/>
          <p:cNvSpPr/>
          <p:nvPr/>
        </p:nvSpPr>
        <p:spPr>
          <a:xfrm>
            <a:off x="1927225" y="28336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/>
          <p:nvPr>
            <p:ph idx="1" type="subTitle"/>
          </p:nvPr>
        </p:nvSpPr>
        <p:spPr>
          <a:xfrm>
            <a:off x="533400" y="1354667"/>
            <a:ext cx="8153400" cy="51477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15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Performance Feedback: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4000" u="none" cap="none" strike="sng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Use It or Lose It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72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“Behavioral Culture”</a:t>
            </a:r>
            <a:endParaRPr/>
          </a:p>
          <a:p>
            <a:pPr indent="0" lvl="0" marL="0" marR="0" rtl="0" algn="ctr">
              <a:spcBef>
                <a:spcPts val="72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Is Not An Oxymoron</a:t>
            </a:r>
            <a:endParaRPr/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Randy Keyworth</a:t>
            </a:r>
            <a:endParaRPr/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Ronnie Detrich</a:t>
            </a:r>
            <a:endParaRPr b="1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Jack States 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wing_header" id="97" name="Google Shape;97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85863" y="220663"/>
            <a:ext cx="69342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2"/>
          <p:cNvSpPr txBox="1"/>
          <p:nvPr>
            <p:ph type="title"/>
          </p:nvPr>
        </p:nvSpPr>
        <p:spPr>
          <a:xfrm>
            <a:off x="-38100" y="304800"/>
            <a:ext cx="9296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Overcoming Baseline Cultural Obstacles:</a:t>
            </a:r>
            <a:r>
              <a:rPr b="1" i="0" lang="en-US" sz="36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 Alignment</a:t>
            </a:r>
            <a:br>
              <a:rPr b="1" i="0" lang="en-US" sz="36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1" sz="3000" u="none" cap="none" strike="noStrike">
              <a:solidFill>
                <a:srgbClr val="FF8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3" name="Google Shape;243;p32"/>
          <p:cNvSpPr txBox="1"/>
          <p:nvPr>
            <p:ph idx="1" type="body"/>
          </p:nvPr>
        </p:nvSpPr>
        <p:spPr>
          <a:xfrm>
            <a:off x="450850" y="1447800"/>
            <a:ext cx="8691563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Alignment of all organizational cultural components so that contingencies consistently support performance feedback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44" name="Google Shape;244;p32"/>
          <p:cNvSpPr/>
          <p:nvPr/>
        </p:nvSpPr>
        <p:spPr>
          <a:xfrm>
            <a:off x="1927225" y="28336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5" name="Google Shape;245;p32"/>
          <p:cNvSpPr/>
          <p:nvPr/>
        </p:nvSpPr>
        <p:spPr>
          <a:xfrm>
            <a:off x="577850" y="2744788"/>
            <a:ext cx="3656013" cy="2678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policies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practices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values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resource allocations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data systems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feedback systems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reporting requirements</a:t>
            </a:r>
            <a:endParaRPr/>
          </a:p>
        </p:txBody>
      </p:sp>
      <p:sp>
        <p:nvSpPr>
          <p:cNvPr id="246" name="Google Shape;246;p32"/>
          <p:cNvSpPr/>
          <p:nvPr/>
        </p:nvSpPr>
        <p:spPr>
          <a:xfrm>
            <a:off x="5183188" y="2674938"/>
            <a:ext cx="2927350" cy="3013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program evaluation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recruitment &amp; hiring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initiatives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job expectations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compensation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training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coaching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feedback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3"/>
          <p:cNvSpPr txBox="1"/>
          <p:nvPr>
            <p:ph type="title"/>
          </p:nvPr>
        </p:nvSpPr>
        <p:spPr>
          <a:xfrm>
            <a:off x="-342900" y="361950"/>
            <a:ext cx="98171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Using “cultural alignment” </a:t>
            </a:r>
            <a:br>
              <a:rPr b="1" i="0" lang="en-US" sz="3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to increase performance feedback</a:t>
            </a:r>
            <a:endParaRPr b="0" i="0" sz="30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33"/>
          <p:cNvSpPr txBox="1"/>
          <p:nvPr>
            <p:ph idx="1" type="body"/>
          </p:nvPr>
        </p:nvSpPr>
        <p:spPr>
          <a:xfrm>
            <a:off x="533400" y="1612900"/>
            <a:ext cx="81534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Goals: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Definitions:  	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Outcomes:	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33"/>
          <p:cNvSpPr/>
          <p:nvPr/>
        </p:nvSpPr>
        <p:spPr>
          <a:xfrm>
            <a:off x="1927225" y="28336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5" name="Google Shape;255;p33"/>
          <p:cNvSpPr/>
          <p:nvPr/>
        </p:nvSpPr>
        <p:spPr>
          <a:xfrm>
            <a:off x="2374900" y="1622425"/>
            <a:ext cx="6018213" cy="763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Increase the number of staff using effective performance feedback</a:t>
            </a:r>
            <a:endParaRPr/>
          </a:p>
        </p:txBody>
      </p:sp>
      <p:sp>
        <p:nvSpPr>
          <p:cNvPr id="256" name="Google Shape;256;p33"/>
          <p:cNvSpPr/>
          <p:nvPr/>
        </p:nvSpPr>
        <p:spPr>
          <a:xfrm>
            <a:off x="2398713" y="3011488"/>
            <a:ext cx="6448425" cy="1671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share common values about data, accountability, feedback and problem solving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0" sz="1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have technical skills in instruction, data analysis, problem solving</a:t>
            </a:r>
            <a:endParaRPr/>
          </a:p>
        </p:txBody>
      </p:sp>
      <p:sp>
        <p:nvSpPr>
          <p:cNvPr id="257" name="Google Shape;257;p33"/>
          <p:cNvSpPr/>
          <p:nvPr/>
        </p:nvSpPr>
        <p:spPr>
          <a:xfrm>
            <a:off x="2374900" y="5033963"/>
            <a:ext cx="6343650" cy="12430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positions filled by qualified staff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retention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performance feedback systems implemented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4"/>
          <p:cNvSpPr txBox="1"/>
          <p:nvPr>
            <p:ph type="title"/>
          </p:nvPr>
        </p:nvSpPr>
        <p:spPr>
          <a:xfrm>
            <a:off x="-236538" y="330200"/>
            <a:ext cx="9517063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Using “cultural alignment” </a:t>
            </a:r>
            <a:br>
              <a:rPr b="1" i="0" lang="en-US" sz="3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to increase performance feedback</a:t>
            </a:r>
            <a:endParaRPr b="0" i="0" sz="30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34"/>
          <p:cNvSpPr/>
          <p:nvPr/>
        </p:nvSpPr>
        <p:spPr>
          <a:xfrm>
            <a:off x="3817938" y="22098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65" name="Google Shape;265;p34"/>
          <p:cNvSpPr/>
          <p:nvPr/>
        </p:nvSpPr>
        <p:spPr>
          <a:xfrm>
            <a:off x="5608638" y="22098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66" name="Google Shape;266;p34"/>
          <p:cNvSpPr/>
          <p:nvPr/>
        </p:nvSpPr>
        <p:spPr>
          <a:xfrm>
            <a:off x="7513638" y="22098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67" name="Google Shape;267;p34"/>
          <p:cNvSpPr/>
          <p:nvPr/>
        </p:nvSpPr>
        <p:spPr>
          <a:xfrm>
            <a:off x="838200" y="2243138"/>
            <a:ext cx="14287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training</a:t>
            </a:r>
            <a:endParaRPr/>
          </a:p>
        </p:txBody>
      </p:sp>
      <p:sp>
        <p:nvSpPr>
          <p:cNvPr id="268" name="Google Shape;268;p34"/>
          <p:cNvSpPr/>
          <p:nvPr/>
        </p:nvSpPr>
        <p:spPr>
          <a:xfrm>
            <a:off x="4953000" y="1409700"/>
            <a:ext cx="16002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Process Measures</a:t>
            </a:r>
            <a:endParaRPr/>
          </a:p>
        </p:txBody>
      </p:sp>
      <p:sp>
        <p:nvSpPr>
          <p:cNvPr id="269" name="Google Shape;269;p34"/>
          <p:cNvSpPr/>
          <p:nvPr/>
        </p:nvSpPr>
        <p:spPr>
          <a:xfrm>
            <a:off x="6705600" y="1409700"/>
            <a:ext cx="1905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Outcome Measures</a:t>
            </a:r>
            <a:endParaRPr/>
          </a:p>
        </p:txBody>
      </p:sp>
      <p:sp>
        <p:nvSpPr>
          <p:cNvPr id="270" name="Google Shape;270;p34"/>
          <p:cNvSpPr/>
          <p:nvPr/>
        </p:nvSpPr>
        <p:spPr>
          <a:xfrm>
            <a:off x="3136900" y="1744663"/>
            <a:ext cx="1676400" cy="427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Strategies</a:t>
            </a:r>
            <a:endParaRPr/>
          </a:p>
        </p:txBody>
      </p:sp>
      <p:sp>
        <p:nvSpPr>
          <p:cNvPr id="271" name="Google Shape;271;p34"/>
          <p:cNvSpPr/>
          <p:nvPr/>
        </p:nvSpPr>
        <p:spPr>
          <a:xfrm>
            <a:off x="3817938" y="2560638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72" name="Google Shape;272;p34"/>
          <p:cNvSpPr/>
          <p:nvPr/>
        </p:nvSpPr>
        <p:spPr>
          <a:xfrm>
            <a:off x="5608638" y="2560638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73" name="Google Shape;273;p34"/>
          <p:cNvSpPr/>
          <p:nvPr/>
        </p:nvSpPr>
        <p:spPr>
          <a:xfrm>
            <a:off x="7513638" y="2560638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74" name="Google Shape;274;p34"/>
          <p:cNvSpPr/>
          <p:nvPr/>
        </p:nvSpPr>
        <p:spPr>
          <a:xfrm>
            <a:off x="838200" y="2593975"/>
            <a:ext cx="1608138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feedback</a:t>
            </a:r>
            <a:endParaRPr/>
          </a:p>
        </p:txBody>
      </p:sp>
      <p:sp>
        <p:nvSpPr>
          <p:cNvPr id="275" name="Google Shape;275;p34"/>
          <p:cNvSpPr/>
          <p:nvPr/>
        </p:nvSpPr>
        <p:spPr>
          <a:xfrm>
            <a:off x="3817938" y="2909888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76" name="Google Shape;276;p34"/>
          <p:cNvSpPr/>
          <p:nvPr/>
        </p:nvSpPr>
        <p:spPr>
          <a:xfrm>
            <a:off x="5608638" y="2909888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77" name="Google Shape;277;p34"/>
          <p:cNvSpPr/>
          <p:nvPr/>
        </p:nvSpPr>
        <p:spPr>
          <a:xfrm>
            <a:off x="7513638" y="2909888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34"/>
          <p:cNvSpPr/>
          <p:nvPr/>
        </p:nvSpPr>
        <p:spPr>
          <a:xfrm>
            <a:off x="838200" y="2943225"/>
            <a:ext cx="825500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hiring</a:t>
            </a:r>
            <a:endParaRPr/>
          </a:p>
        </p:txBody>
      </p:sp>
      <p:sp>
        <p:nvSpPr>
          <p:cNvPr id="279" name="Google Shape;279;p34"/>
          <p:cNvSpPr/>
          <p:nvPr/>
        </p:nvSpPr>
        <p:spPr>
          <a:xfrm>
            <a:off x="3817938" y="326072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34"/>
          <p:cNvSpPr/>
          <p:nvPr/>
        </p:nvSpPr>
        <p:spPr>
          <a:xfrm>
            <a:off x="5608638" y="326072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34"/>
          <p:cNvSpPr/>
          <p:nvPr/>
        </p:nvSpPr>
        <p:spPr>
          <a:xfrm>
            <a:off x="7513638" y="326072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34"/>
          <p:cNvSpPr/>
          <p:nvPr/>
        </p:nvSpPr>
        <p:spPr>
          <a:xfrm>
            <a:off x="838200" y="3294063"/>
            <a:ext cx="2019300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job expectations</a:t>
            </a:r>
            <a:endParaRPr/>
          </a:p>
        </p:txBody>
      </p:sp>
      <p:sp>
        <p:nvSpPr>
          <p:cNvPr id="283" name="Google Shape;283;p34"/>
          <p:cNvSpPr/>
          <p:nvPr/>
        </p:nvSpPr>
        <p:spPr>
          <a:xfrm>
            <a:off x="3817938" y="360997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34"/>
          <p:cNvSpPr/>
          <p:nvPr/>
        </p:nvSpPr>
        <p:spPr>
          <a:xfrm>
            <a:off x="5608638" y="360997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34"/>
          <p:cNvSpPr/>
          <p:nvPr/>
        </p:nvSpPr>
        <p:spPr>
          <a:xfrm>
            <a:off x="7513638" y="360997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34"/>
          <p:cNvSpPr/>
          <p:nvPr/>
        </p:nvSpPr>
        <p:spPr>
          <a:xfrm>
            <a:off x="838200" y="3643313"/>
            <a:ext cx="1454150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recruitment</a:t>
            </a:r>
            <a:endParaRPr/>
          </a:p>
        </p:txBody>
      </p:sp>
      <p:sp>
        <p:nvSpPr>
          <p:cNvPr id="287" name="Google Shape;287;p34"/>
          <p:cNvSpPr/>
          <p:nvPr/>
        </p:nvSpPr>
        <p:spPr>
          <a:xfrm>
            <a:off x="3817938" y="395922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34"/>
          <p:cNvSpPr/>
          <p:nvPr/>
        </p:nvSpPr>
        <p:spPr>
          <a:xfrm>
            <a:off x="5608638" y="395922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34"/>
          <p:cNvSpPr/>
          <p:nvPr/>
        </p:nvSpPr>
        <p:spPr>
          <a:xfrm>
            <a:off x="7513638" y="395922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34"/>
          <p:cNvSpPr/>
          <p:nvPr/>
        </p:nvSpPr>
        <p:spPr>
          <a:xfrm>
            <a:off x="838200" y="3992563"/>
            <a:ext cx="1185863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selection</a:t>
            </a:r>
            <a:endParaRPr/>
          </a:p>
        </p:txBody>
      </p:sp>
      <p:sp>
        <p:nvSpPr>
          <p:cNvPr id="291" name="Google Shape;291;p34"/>
          <p:cNvSpPr/>
          <p:nvPr/>
        </p:nvSpPr>
        <p:spPr>
          <a:xfrm>
            <a:off x="3817938" y="431006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92" name="Google Shape;292;p34"/>
          <p:cNvSpPr/>
          <p:nvPr/>
        </p:nvSpPr>
        <p:spPr>
          <a:xfrm>
            <a:off x="5608638" y="431006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34"/>
          <p:cNvSpPr/>
          <p:nvPr/>
        </p:nvSpPr>
        <p:spPr>
          <a:xfrm>
            <a:off x="7513638" y="431006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34"/>
          <p:cNvSpPr/>
          <p:nvPr/>
        </p:nvSpPr>
        <p:spPr>
          <a:xfrm>
            <a:off x="3817938" y="465931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95" name="Google Shape;295;p34"/>
          <p:cNvSpPr/>
          <p:nvPr/>
        </p:nvSpPr>
        <p:spPr>
          <a:xfrm>
            <a:off x="5608638" y="465931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96" name="Google Shape;296;p34"/>
          <p:cNvSpPr/>
          <p:nvPr/>
        </p:nvSpPr>
        <p:spPr>
          <a:xfrm>
            <a:off x="7513638" y="465931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97" name="Google Shape;297;p34"/>
          <p:cNvSpPr/>
          <p:nvPr/>
        </p:nvSpPr>
        <p:spPr>
          <a:xfrm>
            <a:off x="3817938" y="500856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98" name="Google Shape;298;p34"/>
          <p:cNvSpPr/>
          <p:nvPr/>
        </p:nvSpPr>
        <p:spPr>
          <a:xfrm>
            <a:off x="5608638" y="500856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99" name="Google Shape;299;p34"/>
          <p:cNvSpPr/>
          <p:nvPr/>
        </p:nvSpPr>
        <p:spPr>
          <a:xfrm>
            <a:off x="7513638" y="500856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00" name="Google Shape;300;p34"/>
          <p:cNvSpPr/>
          <p:nvPr/>
        </p:nvSpPr>
        <p:spPr>
          <a:xfrm>
            <a:off x="3817938" y="53594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01" name="Google Shape;301;p34"/>
          <p:cNvSpPr/>
          <p:nvPr/>
        </p:nvSpPr>
        <p:spPr>
          <a:xfrm>
            <a:off x="5608638" y="53594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02" name="Google Shape;302;p34"/>
          <p:cNvSpPr/>
          <p:nvPr/>
        </p:nvSpPr>
        <p:spPr>
          <a:xfrm>
            <a:off x="7513638" y="53594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03" name="Google Shape;303;p34"/>
          <p:cNvSpPr/>
          <p:nvPr/>
        </p:nvSpPr>
        <p:spPr>
          <a:xfrm>
            <a:off x="3817938" y="570865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04" name="Google Shape;304;p34"/>
          <p:cNvSpPr/>
          <p:nvPr/>
        </p:nvSpPr>
        <p:spPr>
          <a:xfrm>
            <a:off x="5608638" y="570865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05" name="Google Shape;305;p34"/>
          <p:cNvSpPr/>
          <p:nvPr/>
        </p:nvSpPr>
        <p:spPr>
          <a:xfrm>
            <a:off x="7513638" y="570865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06" name="Google Shape;306;p34"/>
          <p:cNvSpPr/>
          <p:nvPr/>
        </p:nvSpPr>
        <p:spPr>
          <a:xfrm>
            <a:off x="3817938" y="60579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07" name="Google Shape;307;p34"/>
          <p:cNvSpPr/>
          <p:nvPr/>
        </p:nvSpPr>
        <p:spPr>
          <a:xfrm>
            <a:off x="5608638" y="60579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08" name="Google Shape;308;p34"/>
          <p:cNvSpPr/>
          <p:nvPr/>
        </p:nvSpPr>
        <p:spPr>
          <a:xfrm>
            <a:off x="7513638" y="60579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grpSp>
        <p:nvGrpSpPr>
          <p:cNvPr id="309" name="Google Shape;309;p34"/>
          <p:cNvGrpSpPr/>
          <p:nvPr/>
        </p:nvGrpSpPr>
        <p:grpSpPr>
          <a:xfrm>
            <a:off x="838200" y="4343400"/>
            <a:ext cx="2217738" cy="2114550"/>
            <a:chOff x="528" y="2736"/>
            <a:chExt cx="1397" cy="1332"/>
          </a:xfrm>
        </p:grpSpPr>
        <p:sp>
          <p:nvSpPr>
            <p:cNvPr id="310" name="Google Shape;310;p34"/>
            <p:cNvSpPr/>
            <p:nvPr/>
          </p:nvSpPr>
          <p:spPr>
            <a:xfrm>
              <a:off x="528" y="2736"/>
              <a:ext cx="601" cy="2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policies</a:t>
              </a:r>
              <a:endParaRPr/>
            </a:p>
          </p:txBody>
        </p:sp>
        <p:sp>
          <p:nvSpPr>
            <p:cNvPr id="311" name="Google Shape;311;p34"/>
            <p:cNvSpPr/>
            <p:nvPr/>
          </p:nvSpPr>
          <p:spPr>
            <a:xfrm>
              <a:off x="528" y="2956"/>
              <a:ext cx="692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practices</a:t>
              </a:r>
              <a:endParaRPr/>
            </a:p>
          </p:txBody>
        </p:sp>
        <p:sp>
          <p:nvSpPr>
            <p:cNvPr id="312" name="Google Shape;312;p34"/>
            <p:cNvSpPr/>
            <p:nvPr/>
          </p:nvSpPr>
          <p:spPr>
            <a:xfrm>
              <a:off x="528" y="3176"/>
              <a:ext cx="1397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resource allocations</a:t>
              </a:r>
              <a:endParaRPr/>
            </a:p>
          </p:txBody>
        </p:sp>
        <p:sp>
          <p:nvSpPr>
            <p:cNvPr id="313" name="Google Shape;313;p34"/>
            <p:cNvSpPr/>
            <p:nvPr/>
          </p:nvSpPr>
          <p:spPr>
            <a:xfrm>
              <a:off x="528" y="3397"/>
              <a:ext cx="1092" cy="2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staff evaluation</a:t>
              </a:r>
              <a:endParaRPr/>
            </a:p>
          </p:txBody>
        </p:sp>
        <p:sp>
          <p:nvSpPr>
            <p:cNvPr id="314" name="Google Shape;314;p34"/>
            <p:cNvSpPr/>
            <p:nvPr/>
          </p:nvSpPr>
          <p:spPr>
            <a:xfrm>
              <a:off x="528" y="3617"/>
              <a:ext cx="1013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compensation</a:t>
              </a:r>
              <a:endParaRPr/>
            </a:p>
          </p:txBody>
        </p:sp>
        <p:sp>
          <p:nvSpPr>
            <p:cNvPr id="315" name="Google Shape;315;p34"/>
            <p:cNvSpPr/>
            <p:nvPr/>
          </p:nvSpPr>
          <p:spPr>
            <a:xfrm>
              <a:off x="528" y="3837"/>
              <a:ext cx="70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initiatives</a:t>
              </a:r>
              <a:endParaRPr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35"/>
          <p:cNvSpPr txBox="1"/>
          <p:nvPr>
            <p:ph type="title"/>
          </p:nvPr>
        </p:nvSpPr>
        <p:spPr>
          <a:xfrm>
            <a:off x="685800" y="2286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2" name="Google Shape;322;p35"/>
          <p:cNvSpPr txBox="1"/>
          <p:nvPr>
            <p:ph idx="1" type="body"/>
          </p:nvPr>
        </p:nvSpPr>
        <p:spPr>
          <a:xfrm>
            <a:off x="152400" y="914400"/>
            <a:ext cx="8991600" cy="55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Evolution is chaos with feedback. </a:t>
            </a:r>
            <a:endParaRPr/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John Ford, </a:t>
            </a:r>
            <a:r>
              <a:rPr b="0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 Clifford A. Pickover, </a:t>
            </a:r>
            <a:r>
              <a:rPr b="0" i="1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Computers, Pattern, Chaos, and Beauty</a:t>
            </a:r>
            <a:r>
              <a:rPr b="0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(), 203. 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36"/>
          <p:cNvSpPr txBox="1"/>
          <p:nvPr>
            <p:ph idx="11" type="ftr"/>
          </p:nvPr>
        </p:nvSpPr>
        <p:spPr>
          <a:xfrm>
            <a:off x="5649913" y="6259513"/>
            <a:ext cx="5883275" cy="42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Aubrey Daniels International© 2008</a:t>
            </a:r>
            <a:endParaRPr b="0" sz="1800">
              <a:solidFill>
                <a:schemeClr val="lt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328" name="Google Shape;328;p36"/>
          <p:cNvSpPr txBox="1"/>
          <p:nvPr>
            <p:ph type="title"/>
          </p:nvPr>
        </p:nvSpPr>
        <p:spPr>
          <a:xfrm>
            <a:off x="685800" y="196850"/>
            <a:ext cx="7772400" cy="7953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Five-Step Behavior Management Process</a:t>
            </a:r>
            <a:endParaRPr/>
          </a:p>
        </p:txBody>
      </p:sp>
      <p:grpSp>
        <p:nvGrpSpPr>
          <p:cNvPr id="329" name="Google Shape;329;p36"/>
          <p:cNvGrpSpPr/>
          <p:nvPr/>
        </p:nvGrpSpPr>
        <p:grpSpPr>
          <a:xfrm>
            <a:off x="2952750" y="5257800"/>
            <a:ext cx="2838450" cy="693738"/>
            <a:chOff x="2003" y="3604"/>
            <a:chExt cx="1788" cy="389"/>
          </a:xfrm>
        </p:grpSpPr>
        <p:sp>
          <p:nvSpPr>
            <p:cNvPr id="330" name="Google Shape;330;p36"/>
            <p:cNvSpPr/>
            <p:nvPr/>
          </p:nvSpPr>
          <p:spPr>
            <a:xfrm>
              <a:off x="2003" y="3604"/>
              <a:ext cx="1788" cy="389"/>
            </a:xfrm>
            <a:prstGeom prst="ellipse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1" name="Google Shape;331;p36"/>
            <p:cNvSpPr txBox="1"/>
            <p:nvPr/>
          </p:nvSpPr>
          <p:spPr>
            <a:xfrm>
              <a:off x="2148" y="3663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5. Evaluate</a:t>
              </a:r>
              <a:endParaRPr/>
            </a:p>
          </p:txBody>
        </p:sp>
      </p:grpSp>
      <p:grpSp>
        <p:nvGrpSpPr>
          <p:cNvPr id="332" name="Google Shape;332;p36"/>
          <p:cNvGrpSpPr/>
          <p:nvPr/>
        </p:nvGrpSpPr>
        <p:grpSpPr>
          <a:xfrm>
            <a:off x="3200400" y="4495800"/>
            <a:ext cx="2278063" cy="506413"/>
            <a:chOff x="470" y="2712"/>
            <a:chExt cx="1435" cy="319"/>
          </a:xfrm>
        </p:grpSpPr>
        <p:sp>
          <p:nvSpPr>
            <p:cNvPr id="333" name="Google Shape;333;p36"/>
            <p:cNvSpPr/>
            <p:nvPr/>
          </p:nvSpPr>
          <p:spPr>
            <a:xfrm>
              <a:off x="470" y="2712"/>
              <a:ext cx="1435" cy="319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4" name="Google Shape;334;p36"/>
            <p:cNvSpPr/>
            <p:nvPr/>
          </p:nvSpPr>
          <p:spPr>
            <a:xfrm>
              <a:off x="548" y="2728"/>
              <a:ext cx="1291" cy="2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4. Reinforce</a:t>
              </a:r>
              <a:endParaRPr/>
            </a:p>
          </p:txBody>
        </p:sp>
      </p:grpSp>
      <p:grpSp>
        <p:nvGrpSpPr>
          <p:cNvPr id="335" name="Google Shape;335;p36"/>
          <p:cNvGrpSpPr/>
          <p:nvPr/>
        </p:nvGrpSpPr>
        <p:grpSpPr>
          <a:xfrm>
            <a:off x="3200400" y="3581400"/>
            <a:ext cx="2278063" cy="506413"/>
            <a:chOff x="2112" y="2866"/>
            <a:chExt cx="1435" cy="319"/>
          </a:xfrm>
        </p:grpSpPr>
        <p:sp>
          <p:nvSpPr>
            <p:cNvPr id="336" name="Google Shape;336;p36"/>
            <p:cNvSpPr/>
            <p:nvPr/>
          </p:nvSpPr>
          <p:spPr>
            <a:xfrm>
              <a:off x="2112" y="2866"/>
              <a:ext cx="1435" cy="319"/>
            </a:xfrm>
            <a:prstGeom prst="rect">
              <a:avLst/>
            </a:prstGeom>
            <a:solidFill>
              <a:schemeClr val="accent3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7" name="Google Shape;337;p36"/>
            <p:cNvSpPr/>
            <p:nvPr/>
          </p:nvSpPr>
          <p:spPr>
            <a:xfrm>
              <a:off x="2190" y="2882"/>
              <a:ext cx="1268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3. Feedback</a:t>
              </a:r>
              <a:endParaRPr/>
            </a:p>
          </p:txBody>
        </p:sp>
      </p:grpSp>
      <p:grpSp>
        <p:nvGrpSpPr>
          <p:cNvPr id="338" name="Google Shape;338;p36"/>
          <p:cNvGrpSpPr/>
          <p:nvPr/>
        </p:nvGrpSpPr>
        <p:grpSpPr>
          <a:xfrm>
            <a:off x="3200400" y="2590800"/>
            <a:ext cx="2278063" cy="506413"/>
            <a:chOff x="1911" y="2000"/>
            <a:chExt cx="1435" cy="319"/>
          </a:xfrm>
        </p:grpSpPr>
        <p:sp>
          <p:nvSpPr>
            <p:cNvPr id="339" name="Google Shape;339;p36"/>
            <p:cNvSpPr/>
            <p:nvPr/>
          </p:nvSpPr>
          <p:spPr>
            <a:xfrm>
              <a:off x="1911" y="2000"/>
              <a:ext cx="1435" cy="319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0" name="Google Shape;340;p36"/>
            <p:cNvSpPr/>
            <p:nvPr/>
          </p:nvSpPr>
          <p:spPr>
            <a:xfrm>
              <a:off x="2051" y="2016"/>
              <a:ext cx="1185" cy="2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2. Measure</a:t>
              </a:r>
              <a:endParaRPr/>
            </a:p>
          </p:txBody>
        </p:sp>
      </p:grpSp>
      <p:grpSp>
        <p:nvGrpSpPr>
          <p:cNvPr id="341" name="Google Shape;341;p36"/>
          <p:cNvGrpSpPr/>
          <p:nvPr/>
        </p:nvGrpSpPr>
        <p:grpSpPr>
          <a:xfrm>
            <a:off x="2952750" y="1566863"/>
            <a:ext cx="2838450" cy="1100137"/>
            <a:chOff x="1848" y="1069"/>
            <a:chExt cx="1788" cy="693"/>
          </a:xfrm>
        </p:grpSpPr>
        <p:sp>
          <p:nvSpPr>
            <p:cNvPr id="342" name="Google Shape;342;p36"/>
            <p:cNvSpPr/>
            <p:nvPr/>
          </p:nvSpPr>
          <p:spPr>
            <a:xfrm>
              <a:off x="1848" y="1069"/>
              <a:ext cx="1788" cy="389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3" name="Google Shape;343;p36"/>
            <p:cNvSpPr txBox="1"/>
            <p:nvPr/>
          </p:nvSpPr>
          <p:spPr>
            <a:xfrm>
              <a:off x="1993" y="1128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1. Pinpoint</a:t>
              </a:r>
              <a:endParaRPr/>
            </a:p>
          </p:txBody>
        </p:sp>
        <p:sp>
          <p:nvSpPr>
            <p:cNvPr id="344" name="Google Shape;344;p36"/>
            <p:cNvSpPr/>
            <p:nvPr/>
          </p:nvSpPr>
          <p:spPr>
            <a:xfrm>
              <a:off x="2599" y="1469"/>
              <a:ext cx="285" cy="293"/>
            </a:xfrm>
            <a:prstGeom prst="downArrow">
              <a:avLst>
                <a:gd fmla="val 50000" name="adj1"/>
                <a:gd fmla="val 25702" name="adj2"/>
              </a:avLst>
            </a:prstGeom>
            <a:solidFill>
              <a:srgbClr val="F3DE8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45" name="Google Shape;345;p36"/>
          <p:cNvSpPr/>
          <p:nvPr/>
        </p:nvSpPr>
        <p:spPr>
          <a:xfrm>
            <a:off x="4191000" y="3124200"/>
            <a:ext cx="452438" cy="465138"/>
          </a:xfrm>
          <a:prstGeom prst="downArrow">
            <a:avLst>
              <a:gd fmla="val 50000" name="adj1"/>
              <a:gd fmla="val 25702" name="adj2"/>
            </a:avLst>
          </a:prstGeom>
          <a:solidFill>
            <a:srgbClr val="F3DE8F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36"/>
          <p:cNvSpPr/>
          <p:nvPr/>
        </p:nvSpPr>
        <p:spPr>
          <a:xfrm>
            <a:off x="4191000" y="4038600"/>
            <a:ext cx="452438" cy="465138"/>
          </a:xfrm>
          <a:prstGeom prst="downArrow">
            <a:avLst>
              <a:gd fmla="val 50000" name="adj1"/>
              <a:gd fmla="val 25702" name="adj2"/>
            </a:avLst>
          </a:prstGeom>
          <a:solidFill>
            <a:srgbClr val="F3DE8F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36"/>
          <p:cNvSpPr/>
          <p:nvPr/>
        </p:nvSpPr>
        <p:spPr>
          <a:xfrm>
            <a:off x="4191000" y="4953000"/>
            <a:ext cx="452438" cy="465138"/>
          </a:xfrm>
          <a:prstGeom prst="downArrow">
            <a:avLst>
              <a:gd fmla="val 50000" name="adj1"/>
              <a:gd fmla="val 25702" name="adj2"/>
            </a:avLst>
          </a:prstGeom>
          <a:solidFill>
            <a:srgbClr val="F3DE8F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48" name="Google Shape;348;p36"/>
          <p:cNvCxnSpPr>
            <a:stCxn id="330" idx="6"/>
            <a:endCxn id="342" idx="6"/>
          </p:cNvCxnSpPr>
          <p:nvPr/>
        </p:nvCxnSpPr>
        <p:spPr>
          <a:xfrm flipH="1" rot="10800000">
            <a:off x="5791200" y="1875669"/>
            <a:ext cx="600" cy="3729000"/>
          </a:xfrm>
          <a:prstGeom prst="bentConnector3">
            <a:avLst>
              <a:gd fmla="val 38100005" name="adj1"/>
            </a:avLst>
          </a:prstGeom>
          <a:noFill/>
          <a:ln cap="flat" cmpd="sng" w="76200">
            <a:solidFill>
              <a:srgbClr val="F3DE8F"/>
            </a:solidFill>
            <a:prstDash val="solid"/>
            <a:miter lim="8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37"/>
          <p:cNvSpPr txBox="1"/>
          <p:nvPr>
            <p:ph idx="1" type="body"/>
          </p:nvPr>
        </p:nvSpPr>
        <p:spPr>
          <a:xfrm>
            <a:off x="150813" y="1119188"/>
            <a:ext cx="8842375" cy="557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	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Technical skills: 	</a:t>
            </a:r>
            <a:r>
              <a:rPr b="0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specialized skills required to be successful in a 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	    	specific position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teaching skills	organization	formative assessment</a:t>
            </a:r>
            <a:endParaRPr/>
          </a:p>
          <a:p>
            <a:pPr indent="0" lvl="0" marL="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data collection	reinforcement	direct instruction</a:t>
            </a:r>
            <a:endParaRPr/>
          </a:p>
          <a:p>
            <a:pPr indent="0" lvl="0" marL="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behavior analysis	reading data	writing reports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Core skills:	</a:t>
            </a:r>
            <a:r>
              <a:rPr b="0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foundation skills required to be successful in the			                	organizational culture</a:t>
            </a:r>
            <a:endParaRPr/>
          </a:p>
          <a:p>
            <a:pPr indent="0" lvl="0" marL="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assertiveness	outcome oriented	optimism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effective communication	takes initiative	motivation / buy-in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conflict resolution	established priorities	data driven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feedback (give &amp; receive)	leadership	scientific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flexibility	high tolerance for ambiguity	nice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54" name="Google Shape;354;p37"/>
          <p:cNvGrpSpPr/>
          <p:nvPr/>
        </p:nvGrpSpPr>
        <p:grpSpPr>
          <a:xfrm>
            <a:off x="147638" y="273050"/>
            <a:ext cx="2838450" cy="1100138"/>
            <a:chOff x="1848" y="1069"/>
            <a:chExt cx="1788" cy="693"/>
          </a:xfrm>
        </p:grpSpPr>
        <p:sp>
          <p:nvSpPr>
            <p:cNvPr id="355" name="Google Shape;355;p37"/>
            <p:cNvSpPr/>
            <p:nvPr/>
          </p:nvSpPr>
          <p:spPr>
            <a:xfrm>
              <a:off x="1848" y="1069"/>
              <a:ext cx="1788" cy="389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6" name="Google Shape;356;p37"/>
            <p:cNvSpPr txBox="1"/>
            <p:nvPr/>
          </p:nvSpPr>
          <p:spPr>
            <a:xfrm>
              <a:off x="1993" y="1128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1. Pinpoint</a:t>
              </a:r>
              <a:endParaRPr/>
            </a:p>
          </p:txBody>
        </p:sp>
        <p:sp>
          <p:nvSpPr>
            <p:cNvPr id="357" name="Google Shape;357;p37"/>
            <p:cNvSpPr/>
            <p:nvPr/>
          </p:nvSpPr>
          <p:spPr>
            <a:xfrm>
              <a:off x="2599" y="1469"/>
              <a:ext cx="285" cy="293"/>
            </a:xfrm>
            <a:prstGeom prst="downArrow">
              <a:avLst>
                <a:gd fmla="val 50000" name="adj1"/>
                <a:gd fmla="val 25702" name="adj2"/>
              </a:avLst>
            </a:prstGeom>
            <a:solidFill>
              <a:srgbClr val="F3DE8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38"/>
          <p:cNvSpPr txBox="1"/>
          <p:nvPr>
            <p:ph type="title"/>
          </p:nvPr>
        </p:nvSpPr>
        <p:spPr>
          <a:xfrm>
            <a:off x="254000" y="0"/>
            <a:ext cx="8716963" cy="958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Keeper of the Organizational Culture:  </a:t>
            </a:r>
            <a:b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HUMAN RESOURCES</a:t>
            </a:r>
            <a:endParaRPr/>
          </a:p>
        </p:txBody>
      </p:sp>
      <p:sp>
        <p:nvSpPr>
          <p:cNvPr id="363" name="Google Shape;363;p38"/>
          <p:cNvSpPr txBox="1"/>
          <p:nvPr>
            <p:ph idx="1" type="body"/>
          </p:nvPr>
        </p:nvSpPr>
        <p:spPr>
          <a:xfrm>
            <a:off x="150813" y="1119188"/>
            <a:ext cx="8842375" cy="557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		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job descriptions	orientation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recruitment		employee contracts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hiring	orientation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offer sheets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employee contracts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64" name="Google Shape;364;p38"/>
          <p:cNvGrpSpPr/>
          <p:nvPr/>
        </p:nvGrpSpPr>
        <p:grpSpPr>
          <a:xfrm>
            <a:off x="169863" y="1323975"/>
            <a:ext cx="2838450" cy="1100138"/>
            <a:chOff x="1848" y="1069"/>
            <a:chExt cx="1788" cy="693"/>
          </a:xfrm>
        </p:grpSpPr>
        <p:sp>
          <p:nvSpPr>
            <p:cNvPr id="365" name="Google Shape;365;p38"/>
            <p:cNvSpPr/>
            <p:nvPr/>
          </p:nvSpPr>
          <p:spPr>
            <a:xfrm>
              <a:off x="1848" y="1069"/>
              <a:ext cx="1788" cy="389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6" name="Google Shape;366;p38"/>
            <p:cNvSpPr txBox="1"/>
            <p:nvPr/>
          </p:nvSpPr>
          <p:spPr>
            <a:xfrm>
              <a:off x="1993" y="1128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1. Pinpoint</a:t>
              </a:r>
              <a:endParaRPr/>
            </a:p>
          </p:txBody>
        </p:sp>
        <p:sp>
          <p:nvSpPr>
            <p:cNvPr id="367" name="Google Shape;367;p38"/>
            <p:cNvSpPr/>
            <p:nvPr/>
          </p:nvSpPr>
          <p:spPr>
            <a:xfrm>
              <a:off x="2599" y="1469"/>
              <a:ext cx="285" cy="293"/>
            </a:xfrm>
            <a:prstGeom prst="downArrow">
              <a:avLst>
                <a:gd fmla="val 50000" name="adj1"/>
                <a:gd fmla="val 25702" name="adj2"/>
              </a:avLst>
            </a:prstGeom>
            <a:solidFill>
              <a:srgbClr val="F3DE8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3" name="Google Shape;373;p39"/>
          <p:cNvGraphicFramePr/>
          <p:nvPr/>
        </p:nvGraphicFramePr>
        <p:xfrm>
          <a:off x="2590800" y="30099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{D666837F-BAF4-4D61-A201-9977175A4E3A}</a:tableStyleId>
              </a:tblPr>
              <a:tblGrid>
                <a:gridCol w="2514600"/>
                <a:gridCol w="2514600"/>
              </a:tblGrid>
              <a:tr h="9289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20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20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84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20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1" i="0" sz="20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374" name="Google Shape;374;p39"/>
          <p:cNvSpPr txBox="1"/>
          <p:nvPr/>
        </p:nvSpPr>
        <p:spPr>
          <a:xfrm>
            <a:off x="5029200" y="2324100"/>
            <a:ext cx="2667000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Supervisors</a:t>
            </a:r>
            <a:endParaRPr b="1" sz="28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5" name="Google Shape;375;p39"/>
          <p:cNvSpPr txBox="1"/>
          <p:nvPr/>
        </p:nvSpPr>
        <p:spPr>
          <a:xfrm>
            <a:off x="2743200" y="2324100"/>
            <a:ext cx="2209800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Teachers</a:t>
            </a:r>
            <a:endParaRPr/>
          </a:p>
        </p:txBody>
      </p:sp>
      <p:sp>
        <p:nvSpPr>
          <p:cNvPr id="376" name="Google Shape;376;p39"/>
          <p:cNvSpPr txBox="1"/>
          <p:nvPr/>
        </p:nvSpPr>
        <p:spPr>
          <a:xfrm>
            <a:off x="609600" y="3178175"/>
            <a:ext cx="19050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Process</a:t>
            </a:r>
            <a:endParaRPr/>
          </a:p>
        </p:txBody>
      </p:sp>
      <p:sp>
        <p:nvSpPr>
          <p:cNvPr id="377" name="Google Shape;377;p39"/>
          <p:cNvSpPr txBox="1"/>
          <p:nvPr/>
        </p:nvSpPr>
        <p:spPr>
          <a:xfrm>
            <a:off x="533400" y="4132263"/>
            <a:ext cx="19812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Outcomes </a:t>
            </a:r>
            <a:endParaRPr/>
          </a:p>
        </p:txBody>
      </p:sp>
      <p:sp>
        <p:nvSpPr>
          <p:cNvPr id="378" name="Google Shape;378;p39"/>
          <p:cNvSpPr/>
          <p:nvPr/>
        </p:nvSpPr>
        <p:spPr>
          <a:xfrm>
            <a:off x="161925" y="150813"/>
            <a:ext cx="8880475" cy="1419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9" name="Google Shape;379;p39"/>
          <p:cNvSpPr/>
          <p:nvPr/>
        </p:nvSpPr>
        <p:spPr>
          <a:xfrm>
            <a:off x="3116263" y="3025775"/>
            <a:ext cx="1471612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treatment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fidelity</a:t>
            </a:r>
            <a:endParaRPr/>
          </a:p>
        </p:txBody>
      </p:sp>
      <p:sp>
        <p:nvSpPr>
          <p:cNvPr id="380" name="Google Shape;380;p39"/>
          <p:cNvSpPr/>
          <p:nvPr/>
        </p:nvSpPr>
        <p:spPr>
          <a:xfrm>
            <a:off x="5241925" y="3025775"/>
            <a:ext cx="2238375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procedural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fidelity</a:t>
            </a:r>
            <a:endParaRPr/>
          </a:p>
        </p:txBody>
      </p:sp>
      <p:sp>
        <p:nvSpPr>
          <p:cNvPr id="381" name="Google Shape;381;p39"/>
          <p:cNvSpPr/>
          <p:nvPr/>
        </p:nvSpPr>
        <p:spPr>
          <a:xfrm>
            <a:off x="3255963" y="4162425"/>
            <a:ext cx="11842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student</a:t>
            </a:r>
            <a:endParaRPr/>
          </a:p>
        </p:txBody>
      </p:sp>
      <p:sp>
        <p:nvSpPr>
          <p:cNvPr id="382" name="Google Shape;382;p39"/>
          <p:cNvSpPr/>
          <p:nvPr/>
        </p:nvSpPr>
        <p:spPr>
          <a:xfrm>
            <a:off x="5178425" y="3943350"/>
            <a:ext cx="2366963" cy="904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teacher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performance</a:t>
            </a:r>
            <a:endParaRPr/>
          </a:p>
        </p:txBody>
      </p:sp>
      <p:grpSp>
        <p:nvGrpSpPr>
          <p:cNvPr id="383" name="Google Shape;383;p39"/>
          <p:cNvGrpSpPr/>
          <p:nvPr/>
        </p:nvGrpSpPr>
        <p:grpSpPr>
          <a:xfrm>
            <a:off x="193675" y="574675"/>
            <a:ext cx="2838450" cy="1100138"/>
            <a:chOff x="1848" y="1069"/>
            <a:chExt cx="1788" cy="693"/>
          </a:xfrm>
        </p:grpSpPr>
        <p:sp>
          <p:nvSpPr>
            <p:cNvPr id="384" name="Google Shape;384;p39"/>
            <p:cNvSpPr/>
            <p:nvPr/>
          </p:nvSpPr>
          <p:spPr>
            <a:xfrm>
              <a:off x="1848" y="1069"/>
              <a:ext cx="1788" cy="389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5" name="Google Shape;385;p39"/>
            <p:cNvSpPr txBox="1"/>
            <p:nvPr/>
          </p:nvSpPr>
          <p:spPr>
            <a:xfrm>
              <a:off x="1993" y="1128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2.  Measure</a:t>
              </a:r>
              <a:endParaRPr/>
            </a:p>
          </p:txBody>
        </p:sp>
        <p:sp>
          <p:nvSpPr>
            <p:cNvPr id="386" name="Google Shape;386;p39"/>
            <p:cNvSpPr/>
            <p:nvPr/>
          </p:nvSpPr>
          <p:spPr>
            <a:xfrm>
              <a:off x="2599" y="1469"/>
              <a:ext cx="285" cy="293"/>
            </a:xfrm>
            <a:prstGeom prst="downArrow">
              <a:avLst>
                <a:gd fmla="val 50000" name="adj1"/>
                <a:gd fmla="val 25702" name="adj2"/>
              </a:avLst>
            </a:prstGeom>
            <a:solidFill>
              <a:srgbClr val="F3DE8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87" name="Google Shape;387;p39"/>
          <p:cNvSpPr txBox="1"/>
          <p:nvPr/>
        </p:nvSpPr>
        <p:spPr>
          <a:xfrm>
            <a:off x="323850" y="5588000"/>
            <a:ext cx="786130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direct observation, behavior products, checklists, etc. 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40"/>
          <p:cNvSpPr txBox="1"/>
          <p:nvPr>
            <p:ph type="title"/>
          </p:nvPr>
        </p:nvSpPr>
        <p:spPr>
          <a:xfrm>
            <a:off x="254000" y="0"/>
            <a:ext cx="8716963" cy="958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Keeper of the Organizational Culture:  </a:t>
            </a:r>
            <a:b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HUMAN RESOURCES</a:t>
            </a:r>
            <a:endParaRPr/>
          </a:p>
        </p:txBody>
      </p:sp>
      <p:sp>
        <p:nvSpPr>
          <p:cNvPr id="393" name="Google Shape;393;p40"/>
          <p:cNvSpPr txBox="1"/>
          <p:nvPr>
            <p:ph idx="1" type="body"/>
          </p:nvPr>
        </p:nvSpPr>
        <p:spPr>
          <a:xfrm>
            <a:off x="150813" y="1119188"/>
            <a:ext cx="8842375" cy="557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		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“incidental” feedback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“formative” feedback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“formal” evaluations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94" name="Google Shape;394;p40"/>
          <p:cNvGrpSpPr/>
          <p:nvPr/>
        </p:nvGrpSpPr>
        <p:grpSpPr>
          <a:xfrm>
            <a:off x="169863" y="1323975"/>
            <a:ext cx="2838450" cy="1100138"/>
            <a:chOff x="1848" y="1069"/>
            <a:chExt cx="1788" cy="693"/>
          </a:xfrm>
        </p:grpSpPr>
        <p:sp>
          <p:nvSpPr>
            <p:cNvPr id="395" name="Google Shape;395;p40"/>
            <p:cNvSpPr/>
            <p:nvPr/>
          </p:nvSpPr>
          <p:spPr>
            <a:xfrm>
              <a:off x="1848" y="1069"/>
              <a:ext cx="1788" cy="389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6" name="Google Shape;396;p40"/>
            <p:cNvSpPr txBox="1"/>
            <p:nvPr/>
          </p:nvSpPr>
          <p:spPr>
            <a:xfrm>
              <a:off x="1993" y="1128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3.  Feedback</a:t>
              </a:r>
              <a:endParaRPr/>
            </a:p>
          </p:txBody>
        </p:sp>
        <p:sp>
          <p:nvSpPr>
            <p:cNvPr id="397" name="Google Shape;397;p40"/>
            <p:cNvSpPr/>
            <p:nvPr/>
          </p:nvSpPr>
          <p:spPr>
            <a:xfrm>
              <a:off x="2599" y="1469"/>
              <a:ext cx="285" cy="293"/>
            </a:xfrm>
            <a:prstGeom prst="downArrow">
              <a:avLst>
                <a:gd fmla="val 50000" name="adj1"/>
                <a:gd fmla="val 25702" name="adj2"/>
              </a:avLst>
            </a:prstGeom>
            <a:solidFill>
              <a:srgbClr val="F3DE8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41"/>
          <p:cNvSpPr txBox="1"/>
          <p:nvPr>
            <p:ph type="title"/>
          </p:nvPr>
        </p:nvSpPr>
        <p:spPr>
          <a:xfrm>
            <a:off x="254000" y="0"/>
            <a:ext cx="8716963" cy="958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Keeper of the Organizational Culture:  </a:t>
            </a:r>
            <a:b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HUMAN RESOURCES</a:t>
            </a:r>
            <a:endParaRPr/>
          </a:p>
        </p:txBody>
      </p:sp>
      <p:sp>
        <p:nvSpPr>
          <p:cNvPr id="403" name="Google Shape;403;p41"/>
          <p:cNvSpPr txBox="1"/>
          <p:nvPr>
            <p:ph idx="1" type="body"/>
          </p:nvPr>
        </p:nvSpPr>
        <p:spPr>
          <a:xfrm>
            <a:off x="150813" y="1119188"/>
            <a:ext cx="8842375" cy="557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		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compensation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recognition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bonuses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promotions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04" name="Google Shape;404;p41"/>
          <p:cNvGrpSpPr/>
          <p:nvPr/>
        </p:nvGrpSpPr>
        <p:grpSpPr>
          <a:xfrm>
            <a:off x="169863" y="1323975"/>
            <a:ext cx="2838450" cy="1100138"/>
            <a:chOff x="1848" y="1069"/>
            <a:chExt cx="1788" cy="693"/>
          </a:xfrm>
        </p:grpSpPr>
        <p:sp>
          <p:nvSpPr>
            <p:cNvPr id="405" name="Google Shape;405;p41"/>
            <p:cNvSpPr/>
            <p:nvPr/>
          </p:nvSpPr>
          <p:spPr>
            <a:xfrm>
              <a:off x="1848" y="1069"/>
              <a:ext cx="1788" cy="389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6" name="Google Shape;406;p41"/>
            <p:cNvSpPr txBox="1"/>
            <p:nvPr/>
          </p:nvSpPr>
          <p:spPr>
            <a:xfrm>
              <a:off x="1993" y="1128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4.  Reinforce</a:t>
              </a:r>
              <a:endParaRPr/>
            </a:p>
          </p:txBody>
        </p:sp>
        <p:sp>
          <p:nvSpPr>
            <p:cNvPr id="407" name="Google Shape;407;p41"/>
            <p:cNvSpPr/>
            <p:nvPr/>
          </p:nvSpPr>
          <p:spPr>
            <a:xfrm>
              <a:off x="2599" y="1469"/>
              <a:ext cx="285" cy="293"/>
            </a:xfrm>
            <a:prstGeom prst="downArrow">
              <a:avLst>
                <a:gd fmla="val 50000" name="adj1"/>
                <a:gd fmla="val 25702" name="adj2"/>
              </a:avLst>
            </a:prstGeom>
            <a:solidFill>
              <a:srgbClr val="F3DE8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5"/>
          <p:cNvSpPr txBox="1"/>
          <p:nvPr>
            <p:ph idx="1" type="body"/>
          </p:nvPr>
        </p:nvSpPr>
        <p:spPr>
          <a:xfrm>
            <a:off x="196850" y="1270000"/>
            <a:ext cx="8716963" cy="48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be sure of hitting the target, </a:t>
            </a:r>
            <a:endParaRPr/>
          </a:p>
          <a:p>
            <a:pPr indent="-342900" lvl="0" marL="342900" marR="0" rtl="0" algn="ctr">
              <a:spcBef>
                <a:spcPts val="2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shoot first and whatever you hit, </a:t>
            </a:r>
            <a:endParaRPr/>
          </a:p>
          <a:p>
            <a:pPr indent="-342900" lvl="0" marL="342900" marR="0" rtl="0" algn="ctr">
              <a:spcBef>
                <a:spcPts val="2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call it the target. </a:t>
            </a:r>
            <a:endParaRPr/>
          </a:p>
          <a:p>
            <a:pPr indent="-342900" lvl="0" marL="342900" marR="0" rtl="0" algn="r">
              <a:spcBef>
                <a:spcPts val="2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Ashleigh Brilliant</a:t>
            </a:r>
            <a:endParaRPr b="0" i="0" sz="2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42"/>
          <p:cNvSpPr txBox="1"/>
          <p:nvPr>
            <p:ph type="title"/>
          </p:nvPr>
        </p:nvSpPr>
        <p:spPr>
          <a:xfrm>
            <a:off x="254000" y="0"/>
            <a:ext cx="8716963" cy="958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Keeper of the Organizational Culture:  </a:t>
            </a:r>
            <a:b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HUMAN RESOURCES</a:t>
            </a:r>
            <a:endParaRPr/>
          </a:p>
        </p:txBody>
      </p:sp>
      <p:sp>
        <p:nvSpPr>
          <p:cNvPr id="413" name="Google Shape;413;p42"/>
          <p:cNvSpPr txBox="1"/>
          <p:nvPr>
            <p:ph idx="1" type="body"/>
          </p:nvPr>
        </p:nvSpPr>
        <p:spPr>
          <a:xfrm>
            <a:off x="150813" y="1119188"/>
            <a:ext cx="8842375" cy="557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		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consumers measures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staff measures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organizational measures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14" name="Google Shape;414;p42"/>
          <p:cNvGrpSpPr/>
          <p:nvPr/>
        </p:nvGrpSpPr>
        <p:grpSpPr>
          <a:xfrm>
            <a:off x="169863" y="1323975"/>
            <a:ext cx="2838450" cy="1100138"/>
            <a:chOff x="1848" y="1069"/>
            <a:chExt cx="1788" cy="693"/>
          </a:xfrm>
        </p:grpSpPr>
        <p:sp>
          <p:nvSpPr>
            <p:cNvPr id="415" name="Google Shape;415;p42"/>
            <p:cNvSpPr/>
            <p:nvPr/>
          </p:nvSpPr>
          <p:spPr>
            <a:xfrm>
              <a:off x="1848" y="1069"/>
              <a:ext cx="1788" cy="389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6" name="Google Shape;416;p42"/>
            <p:cNvSpPr txBox="1"/>
            <p:nvPr/>
          </p:nvSpPr>
          <p:spPr>
            <a:xfrm>
              <a:off x="1993" y="1128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5.  Evaluate</a:t>
              </a:r>
              <a:endParaRPr/>
            </a:p>
          </p:txBody>
        </p:sp>
        <p:sp>
          <p:nvSpPr>
            <p:cNvPr id="417" name="Google Shape;417;p42"/>
            <p:cNvSpPr/>
            <p:nvPr/>
          </p:nvSpPr>
          <p:spPr>
            <a:xfrm>
              <a:off x="2599" y="1469"/>
              <a:ext cx="285" cy="293"/>
            </a:xfrm>
            <a:prstGeom prst="downArrow">
              <a:avLst>
                <a:gd fmla="val 50000" name="adj1"/>
                <a:gd fmla="val 25702" name="adj2"/>
              </a:avLst>
            </a:prstGeom>
            <a:solidFill>
              <a:srgbClr val="F3DE8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43"/>
          <p:cNvSpPr txBox="1"/>
          <p:nvPr>
            <p:ph type="title"/>
          </p:nvPr>
        </p:nvSpPr>
        <p:spPr>
          <a:xfrm>
            <a:off x="609600" y="609600"/>
            <a:ext cx="7848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Performance Feedback Systems</a:t>
            </a:r>
            <a:br>
              <a:rPr b="1" i="0" lang="en-US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30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rely</a:t>
            </a:r>
            <a:r>
              <a:rPr b="1" i="0" lang="en-US" sz="3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on Staff Behavior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4" name="Google Shape;424;p43"/>
          <p:cNvSpPr/>
          <p:nvPr/>
        </p:nvSpPr>
        <p:spPr>
          <a:xfrm>
            <a:off x="544513" y="2570163"/>
            <a:ext cx="1962150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antecedent</a:t>
            </a:r>
            <a:endParaRPr/>
          </a:p>
        </p:txBody>
      </p:sp>
      <p:sp>
        <p:nvSpPr>
          <p:cNvPr id="425" name="Google Shape;425;p43"/>
          <p:cNvSpPr/>
          <p:nvPr/>
        </p:nvSpPr>
        <p:spPr>
          <a:xfrm>
            <a:off x="565150" y="3403600"/>
            <a:ext cx="2298700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need to know what to do</a:t>
            </a:r>
            <a:endParaRPr b="0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6" name="Google Shape;426;p43"/>
          <p:cNvSpPr/>
          <p:nvPr/>
        </p:nvSpPr>
        <p:spPr>
          <a:xfrm>
            <a:off x="3708400" y="2559050"/>
            <a:ext cx="1562100" cy="522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behavior</a:t>
            </a:r>
            <a:endParaRPr/>
          </a:p>
        </p:txBody>
      </p:sp>
      <p:sp>
        <p:nvSpPr>
          <p:cNvPr id="427" name="Google Shape;427;p43"/>
          <p:cNvSpPr/>
          <p:nvPr/>
        </p:nvSpPr>
        <p:spPr>
          <a:xfrm>
            <a:off x="6281738" y="2570163"/>
            <a:ext cx="2320925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consequence</a:t>
            </a:r>
            <a:endParaRPr/>
          </a:p>
        </p:txBody>
      </p:sp>
      <p:sp>
        <p:nvSpPr>
          <p:cNvPr id="428" name="Google Shape;428;p43"/>
          <p:cNvSpPr/>
          <p:nvPr/>
        </p:nvSpPr>
        <p:spPr>
          <a:xfrm>
            <a:off x="3648075" y="3430588"/>
            <a:ext cx="2009775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need to know how to do it</a:t>
            </a:r>
            <a:endParaRPr/>
          </a:p>
        </p:txBody>
      </p:sp>
      <p:sp>
        <p:nvSpPr>
          <p:cNvPr id="429" name="Google Shape;429;p43"/>
          <p:cNvSpPr/>
          <p:nvPr/>
        </p:nvSpPr>
        <p:spPr>
          <a:xfrm>
            <a:off x="6453188" y="3406775"/>
            <a:ext cx="2690812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need to be motivated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to do it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44"/>
          <p:cNvSpPr txBox="1"/>
          <p:nvPr>
            <p:ph idx="11" type="ftr"/>
          </p:nvPr>
        </p:nvSpPr>
        <p:spPr>
          <a:xfrm>
            <a:off x="5800725" y="6121400"/>
            <a:ext cx="5432425" cy="401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Aubrey Daniels International © 2009</a:t>
            </a:r>
            <a:endParaRPr b="0" sz="1400">
              <a:solidFill>
                <a:schemeClr val="lt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cxnSp>
        <p:nvCxnSpPr>
          <p:cNvPr id="435" name="Google Shape;435;p44"/>
          <p:cNvCxnSpPr/>
          <p:nvPr/>
        </p:nvCxnSpPr>
        <p:spPr>
          <a:xfrm>
            <a:off x="1804988" y="5248275"/>
            <a:ext cx="1295400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436" name="Google Shape;436;p44"/>
          <p:cNvGrpSpPr/>
          <p:nvPr/>
        </p:nvGrpSpPr>
        <p:grpSpPr>
          <a:xfrm>
            <a:off x="-20638" y="3505200"/>
            <a:ext cx="4897438" cy="2255838"/>
            <a:chOff x="48" y="2208"/>
            <a:chExt cx="3085" cy="1421"/>
          </a:xfrm>
        </p:grpSpPr>
        <p:sp>
          <p:nvSpPr>
            <p:cNvPr id="437" name="Google Shape;437;p44"/>
            <p:cNvSpPr/>
            <p:nvPr/>
          </p:nvSpPr>
          <p:spPr>
            <a:xfrm>
              <a:off x="48" y="2682"/>
              <a:ext cx="2259" cy="94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68609" y="7052"/>
                    <a:pt x="17219" y="14104"/>
                    <a:pt x="8609" y="34049"/>
                  </a:cubicBezTo>
                  <a:cubicBezTo>
                    <a:pt x="0" y="53994"/>
                    <a:pt x="34064" y="86942"/>
                    <a:pt x="68181" y="120000"/>
                  </a:cubicBezTo>
                </a:path>
              </a:pathLst>
            </a:custGeom>
            <a:noFill/>
            <a:ln cap="flat" cmpd="sng" w="28575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8" name="Google Shape;438;p44"/>
            <p:cNvSpPr/>
            <p:nvPr/>
          </p:nvSpPr>
          <p:spPr>
            <a:xfrm>
              <a:off x="1946" y="2321"/>
              <a:ext cx="931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025" lIns="92075" spcFirstLastPara="1" rIns="92075" wrap="square" tIns="46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b="1" lang="en-US" sz="16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A      B     C</a:t>
              </a:r>
              <a:endParaRPr/>
            </a:p>
          </p:txBody>
        </p:sp>
        <p:cxnSp>
          <p:nvCxnSpPr>
            <p:cNvPr id="439" name="Google Shape;439;p44"/>
            <p:cNvCxnSpPr/>
            <p:nvPr/>
          </p:nvCxnSpPr>
          <p:spPr>
            <a:xfrm>
              <a:off x="1974" y="2575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40" name="Google Shape;440;p44"/>
            <p:cNvCxnSpPr/>
            <p:nvPr/>
          </p:nvCxnSpPr>
          <p:spPr>
            <a:xfrm rot="-5400000">
              <a:off x="1827" y="2742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41" name="Google Shape;441;p44"/>
            <p:cNvCxnSpPr/>
            <p:nvPr/>
          </p:nvCxnSpPr>
          <p:spPr>
            <a:xfrm rot="-5400000">
              <a:off x="2123" y="2742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42" name="Google Shape;442;p44"/>
            <p:cNvSpPr/>
            <p:nvPr/>
          </p:nvSpPr>
          <p:spPr>
            <a:xfrm>
              <a:off x="1754" y="2683"/>
              <a:ext cx="1379" cy="925"/>
            </a:xfrm>
            <a:custGeom>
              <a:rect b="b" l="l" r="r" t="t"/>
              <a:pathLst>
                <a:path extrusionOk="0" h="120000" w="120000">
                  <a:moveTo>
                    <a:pt x="56696" y="0"/>
                  </a:moveTo>
                  <a:cubicBezTo>
                    <a:pt x="88348" y="17468"/>
                    <a:pt x="120000" y="34936"/>
                    <a:pt x="110515" y="54900"/>
                  </a:cubicBezTo>
                  <a:cubicBezTo>
                    <a:pt x="101030" y="74864"/>
                    <a:pt x="50515" y="97432"/>
                    <a:pt x="0" y="120000"/>
                  </a:cubicBezTo>
                </a:path>
              </a:pathLst>
            </a:custGeom>
            <a:noFill/>
            <a:ln cap="flat" cmpd="sng" w="63500">
              <a:solidFill>
                <a:srgbClr val="66666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3" name="Google Shape;443;p44"/>
            <p:cNvSpPr txBox="1"/>
            <p:nvPr/>
          </p:nvSpPr>
          <p:spPr>
            <a:xfrm>
              <a:off x="1026" y="2208"/>
              <a:ext cx="663" cy="2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accent3"/>
                  </a:solidFill>
                  <a:latin typeface="Arial"/>
                  <a:ea typeface="Arial"/>
                  <a:cs typeface="Arial"/>
                  <a:sym typeface="Arial"/>
                </a:rPr>
                <a:t>Teacher</a:t>
              </a:r>
              <a:endParaRPr/>
            </a:p>
          </p:txBody>
        </p:sp>
      </p:grpSp>
      <p:sp>
        <p:nvSpPr>
          <p:cNvPr id="444" name="Google Shape;444;p44"/>
          <p:cNvSpPr/>
          <p:nvPr/>
        </p:nvSpPr>
        <p:spPr>
          <a:xfrm>
            <a:off x="1851025" y="4829175"/>
            <a:ext cx="1371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      B     C</a:t>
            </a:r>
            <a:endParaRPr/>
          </a:p>
        </p:txBody>
      </p:sp>
      <p:cxnSp>
        <p:nvCxnSpPr>
          <p:cNvPr id="445" name="Google Shape;445;p44"/>
          <p:cNvCxnSpPr/>
          <p:nvPr/>
        </p:nvCxnSpPr>
        <p:spPr>
          <a:xfrm rot="-5400000">
            <a:off x="1570832" y="5514181"/>
            <a:ext cx="1295400" cy="1587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46" name="Google Shape;446;p44"/>
          <p:cNvCxnSpPr/>
          <p:nvPr/>
        </p:nvCxnSpPr>
        <p:spPr>
          <a:xfrm rot="-5400000">
            <a:off x="2040732" y="5514181"/>
            <a:ext cx="1295400" cy="1587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7" name="Google Shape;447;p44"/>
          <p:cNvSpPr txBox="1"/>
          <p:nvPr/>
        </p:nvSpPr>
        <p:spPr>
          <a:xfrm>
            <a:off x="357188" y="4648200"/>
            <a:ext cx="1044575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Student</a:t>
            </a:r>
            <a:endParaRPr/>
          </a:p>
        </p:txBody>
      </p:sp>
      <p:grpSp>
        <p:nvGrpSpPr>
          <p:cNvPr id="448" name="Google Shape;448;p44"/>
          <p:cNvGrpSpPr/>
          <p:nvPr/>
        </p:nvGrpSpPr>
        <p:grpSpPr>
          <a:xfrm>
            <a:off x="587375" y="2286000"/>
            <a:ext cx="5965825" cy="2147888"/>
            <a:chOff x="384" y="1440"/>
            <a:chExt cx="3758" cy="1353"/>
          </a:xfrm>
        </p:grpSpPr>
        <p:cxnSp>
          <p:nvCxnSpPr>
            <p:cNvPr id="449" name="Google Shape;449;p44"/>
            <p:cNvCxnSpPr/>
            <p:nvPr/>
          </p:nvCxnSpPr>
          <p:spPr>
            <a:xfrm>
              <a:off x="2933" y="1799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50" name="Google Shape;450;p44"/>
            <p:cNvCxnSpPr/>
            <p:nvPr/>
          </p:nvCxnSpPr>
          <p:spPr>
            <a:xfrm rot="-5400000">
              <a:off x="2786" y="1966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51" name="Google Shape;451;p44"/>
            <p:cNvCxnSpPr/>
            <p:nvPr/>
          </p:nvCxnSpPr>
          <p:spPr>
            <a:xfrm rot="-5400000">
              <a:off x="3082" y="1966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52" name="Google Shape;452;p44"/>
            <p:cNvSpPr txBox="1"/>
            <p:nvPr/>
          </p:nvSpPr>
          <p:spPr>
            <a:xfrm>
              <a:off x="2092" y="1440"/>
              <a:ext cx="730" cy="2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Principal</a:t>
              </a:r>
              <a:endParaRPr/>
            </a:p>
          </p:txBody>
        </p:sp>
        <p:sp>
          <p:nvSpPr>
            <p:cNvPr id="453" name="Google Shape;453;p44"/>
            <p:cNvSpPr/>
            <p:nvPr/>
          </p:nvSpPr>
          <p:spPr>
            <a:xfrm>
              <a:off x="2566" y="1900"/>
              <a:ext cx="1576" cy="893"/>
            </a:xfrm>
            <a:custGeom>
              <a:rect b="b" l="l" r="r" t="t"/>
              <a:pathLst>
                <a:path extrusionOk="0" h="120000" w="120000">
                  <a:moveTo>
                    <a:pt x="56696" y="0"/>
                  </a:moveTo>
                  <a:cubicBezTo>
                    <a:pt x="88348" y="17468"/>
                    <a:pt x="120000" y="34936"/>
                    <a:pt x="110515" y="54900"/>
                  </a:cubicBezTo>
                  <a:cubicBezTo>
                    <a:pt x="101030" y="74864"/>
                    <a:pt x="50515" y="97432"/>
                    <a:pt x="0" y="120000"/>
                  </a:cubicBezTo>
                </a:path>
              </a:pathLst>
            </a:custGeom>
            <a:noFill/>
            <a:ln cap="flat" cmpd="sng" w="63500">
              <a:solidFill>
                <a:srgbClr val="66666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4" name="Google Shape;454;p44"/>
            <p:cNvSpPr/>
            <p:nvPr/>
          </p:nvSpPr>
          <p:spPr>
            <a:xfrm>
              <a:off x="384" y="1906"/>
              <a:ext cx="2890" cy="884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68609" y="7052"/>
                    <a:pt x="17219" y="14104"/>
                    <a:pt x="8609" y="34049"/>
                  </a:cubicBezTo>
                  <a:cubicBezTo>
                    <a:pt x="0" y="53994"/>
                    <a:pt x="34064" y="86942"/>
                    <a:pt x="68181" y="120000"/>
                  </a:cubicBezTo>
                </a:path>
              </a:pathLst>
            </a:custGeom>
            <a:noFill/>
            <a:ln cap="flat" cmpd="sng" w="28575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5" name="Google Shape;455;p44"/>
            <p:cNvSpPr/>
            <p:nvPr/>
          </p:nvSpPr>
          <p:spPr>
            <a:xfrm>
              <a:off x="2889" y="1555"/>
              <a:ext cx="931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025" lIns="92075" spcFirstLastPara="1" rIns="92075" wrap="square" tIns="46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b="1" lang="en-US" sz="16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A       B     C</a:t>
              </a:r>
              <a:endParaRPr/>
            </a:p>
          </p:txBody>
        </p:sp>
      </p:grpSp>
      <p:grpSp>
        <p:nvGrpSpPr>
          <p:cNvPr id="456" name="Google Shape;456;p44"/>
          <p:cNvGrpSpPr/>
          <p:nvPr/>
        </p:nvGrpSpPr>
        <p:grpSpPr>
          <a:xfrm>
            <a:off x="44450" y="1900238"/>
            <a:ext cx="9632950" cy="3822700"/>
            <a:chOff x="-144" y="1197"/>
            <a:chExt cx="6068" cy="2408"/>
          </a:xfrm>
        </p:grpSpPr>
        <p:sp>
          <p:nvSpPr>
            <p:cNvPr id="457" name="Google Shape;457;p44"/>
            <p:cNvSpPr/>
            <p:nvPr/>
          </p:nvSpPr>
          <p:spPr>
            <a:xfrm>
              <a:off x="1682" y="1197"/>
              <a:ext cx="4242" cy="2296"/>
            </a:xfrm>
            <a:custGeom>
              <a:rect b="b" l="l" r="r" t="t"/>
              <a:pathLst>
                <a:path extrusionOk="0" h="120000" w="120000">
                  <a:moveTo>
                    <a:pt x="69193" y="0"/>
                  </a:moveTo>
                  <a:cubicBezTo>
                    <a:pt x="94596" y="7108"/>
                    <a:pt x="120000" y="14216"/>
                    <a:pt x="108458" y="34233"/>
                  </a:cubicBezTo>
                  <a:cubicBezTo>
                    <a:pt x="96916" y="54250"/>
                    <a:pt x="18076" y="105731"/>
                    <a:pt x="0" y="120000"/>
                  </a:cubicBezTo>
                </a:path>
              </a:pathLst>
            </a:custGeom>
            <a:noFill/>
            <a:ln cap="flat" cmpd="sng" w="57150">
              <a:solidFill>
                <a:schemeClr val="accent1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8" name="Google Shape;458;p44"/>
            <p:cNvSpPr/>
            <p:nvPr/>
          </p:nvSpPr>
          <p:spPr>
            <a:xfrm>
              <a:off x="-144" y="1198"/>
              <a:ext cx="4185" cy="240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73863" y="3739"/>
                    <a:pt x="27756" y="7528"/>
                    <a:pt x="13878" y="27519"/>
                  </a:cubicBezTo>
                  <a:cubicBezTo>
                    <a:pt x="0" y="47511"/>
                    <a:pt x="32917" y="104594"/>
                    <a:pt x="36731" y="120000"/>
                  </a:cubicBezTo>
                </a:path>
              </a:pathLst>
            </a:custGeom>
            <a:noFill/>
            <a:ln cap="flat" cmpd="sng" w="28575">
              <a:solidFill>
                <a:schemeClr val="accent1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59" name="Google Shape;459;p44"/>
          <p:cNvGrpSpPr/>
          <p:nvPr/>
        </p:nvGrpSpPr>
        <p:grpSpPr>
          <a:xfrm>
            <a:off x="2374900" y="1219200"/>
            <a:ext cx="5778500" cy="2030413"/>
            <a:chOff x="1375" y="768"/>
            <a:chExt cx="3640" cy="1279"/>
          </a:xfrm>
        </p:grpSpPr>
        <p:sp>
          <p:nvSpPr>
            <p:cNvPr id="460" name="Google Shape;460;p44"/>
            <p:cNvSpPr/>
            <p:nvPr/>
          </p:nvSpPr>
          <p:spPr>
            <a:xfrm>
              <a:off x="3439" y="1154"/>
              <a:ext cx="1576" cy="893"/>
            </a:xfrm>
            <a:custGeom>
              <a:rect b="b" l="l" r="r" t="t"/>
              <a:pathLst>
                <a:path extrusionOk="0" h="120000" w="120000">
                  <a:moveTo>
                    <a:pt x="56696" y="0"/>
                  </a:moveTo>
                  <a:cubicBezTo>
                    <a:pt x="88348" y="17468"/>
                    <a:pt x="120000" y="34936"/>
                    <a:pt x="110515" y="54900"/>
                  </a:cubicBezTo>
                  <a:cubicBezTo>
                    <a:pt x="101030" y="74864"/>
                    <a:pt x="50515" y="97432"/>
                    <a:pt x="0" y="120000"/>
                  </a:cubicBezTo>
                </a:path>
              </a:pathLst>
            </a:custGeom>
            <a:noFill/>
            <a:ln cap="flat" cmpd="sng" w="63500">
              <a:solidFill>
                <a:srgbClr val="66666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1" name="Google Shape;461;p44"/>
            <p:cNvSpPr/>
            <p:nvPr/>
          </p:nvSpPr>
          <p:spPr>
            <a:xfrm>
              <a:off x="1375" y="1153"/>
              <a:ext cx="2693" cy="884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68609" y="7052"/>
                    <a:pt x="17219" y="14104"/>
                    <a:pt x="8609" y="34049"/>
                  </a:cubicBezTo>
                  <a:cubicBezTo>
                    <a:pt x="0" y="53994"/>
                    <a:pt x="34064" y="86942"/>
                    <a:pt x="68181" y="120000"/>
                  </a:cubicBezTo>
                </a:path>
              </a:pathLst>
            </a:custGeom>
            <a:noFill/>
            <a:ln cap="flat" cmpd="sng" w="28575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2" name="Google Shape;462;p44"/>
            <p:cNvSpPr txBox="1"/>
            <p:nvPr/>
          </p:nvSpPr>
          <p:spPr>
            <a:xfrm>
              <a:off x="2519" y="768"/>
              <a:ext cx="1186" cy="2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 Administrators</a:t>
              </a:r>
              <a:endParaRPr/>
            </a:p>
          </p:txBody>
        </p:sp>
        <p:cxnSp>
          <p:nvCxnSpPr>
            <p:cNvPr id="463" name="Google Shape;463;p44"/>
            <p:cNvCxnSpPr/>
            <p:nvPr/>
          </p:nvCxnSpPr>
          <p:spPr>
            <a:xfrm>
              <a:off x="3708" y="1046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rgbClr val="0C0C0C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64" name="Google Shape;464;p44"/>
            <p:cNvCxnSpPr/>
            <p:nvPr/>
          </p:nvCxnSpPr>
          <p:spPr>
            <a:xfrm rot="-5400000">
              <a:off x="3561" y="1213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rgbClr val="0C0C0C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65" name="Google Shape;465;p44"/>
            <p:cNvCxnSpPr/>
            <p:nvPr/>
          </p:nvCxnSpPr>
          <p:spPr>
            <a:xfrm rot="-5400000">
              <a:off x="3857" y="1213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66" name="Google Shape;466;p44"/>
            <p:cNvSpPr/>
            <p:nvPr/>
          </p:nvSpPr>
          <p:spPr>
            <a:xfrm>
              <a:off x="3694" y="794"/>
              <a:ext cx="931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025" lIns="92075" spcFirstLastPara="1" rIns="92075" wrap="square" tIns="46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 A      B     C</a:t>
              </a:r>
              <a:endParaRPr/>
            </a:p>
          </p:txBody>
        </p:sp>
      </p:grpSp>
      <p:sp>
        <p:nvSpPr>
          <p:cNvPr id="467" name="Google Shape;467;p44"/>
          <p:cNvSpPr txBox="1"/>
          <p:nvPr>
            <p:ph type="title"/>
          </p:nvPr>
        </p:nvSpPr>
        <p:spPr>
          <a:xfrm>
            <a:off x="685800" y="0"/>
            <a:ext cx="7772400" cy="1177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Cascaded ABCs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45"/>
          <p:cNvSpPr txBox="1"/>
          <p:nvPr>
            <p:ph idx="1" type="body"/>
          </p:nvPr>
        </p:nvSpPr>
        <p:spPr>
          <a:xfrm>
            <a:off x="812800" y="1050925"/>
            <a:ext cx="7772400" cy="5056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secret of success is sincerity.  </a:t>
            </a:r>
            <a:endParaRPr/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Once you can fake that </a:t>
            </a:r>
            <a:endParaRPr/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you've got it made.  </a:t>
            </a:r>
            <a:endParaRPr/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Daniel Schorr</a:t>
            </a:r>
            <a:endParaRPr b="0" i="0" sz="2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7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46"/>
          <p:cNvSpPr txBox="1"/>
          <p:nvPr>
            <p:ph type="title"/>
          </p:nvPr>
        </p:nvSpPr>
        <p:spPr>
          <a:xfrm>
            <a:off x="12700" y="254000"/>
            <a:ext cx="9142413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Building a </a:t>
            </a:r>
            <a:b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Performance Feedback Culture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9" name="Google Shape;479;p46"/>
          <p:cNvSpPr txBox="1"/>
          <p:nvPr>
            <p:ph idx="1" type="body"/>
          </p:nvPr>
        </p:nvSpPr>
        <p:spPr>
          <a:xfrm>
            <a:off x="495300" y="1739900"/>
            <a:ext cx="8153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6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All organizations have cultures…</a:t>
            </a:r>
            <a:endParaRPr/>
          </a:p>
          <a:p>
            <a:pPr indent="0" lvl="0" marL="0" marR="0" rtl="0" algn="r">
              <a:spcBef>
                <a:spcPts val="16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16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most </a:t>
            </a:r>
            <a:r>
              <a:rPr b="0" i="0" lang="en-US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don’t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support performance feedback</a:t>
            </a:r>
            <a:endParaRPr b="0" i="0"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4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0" name="Google Shape;480;p46"/>
          <p:cNvSpPr/>
          <p:nvPr/>
        </p:nvSpPr>
        <p:spPr>
          <a:xfrm>
            <a:off x="2016125" y="28336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6"/>
          <p:cNvSpPr txBox="1"/>
          <p:nvPr>
            <p:ph type="title"/>
          </p:nvPr>
        </p:nvSpPr>
        <p:spPr>
          <a:xfrm>
            <a:off x="609600" y="609600"/>
            <a:ext cx="7848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Performance Feedback Systems</a:t>
            </a:r>
            <a:br>
              <a:rPr b="1" i="0" lang="en-US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30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rely</a:t>
            </a:r>
            <a:r>
              <a:rPr b="1" i="0" lang="en-US" sz="3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on Staff Behavior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6"/>
          <p:cNvSpPr txBox="1"/>
          <p:nvPr>
            <p:ph idx="1" type="body"/>
          </p:nvPr>
        </p:nvSpPr>
        <p:spPr>
          <a:xfrm>
            <a:off x="685800" y="2228850"/>
            <a:ext cx="7772400" cy="1147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 order for a performance feedback system to be effective, staff must:</a:t>
            </a:r>
            <a:endParaRPr/>
          </a:p>
        </p:txBody>
      </p:sp>
      <p:sp>
        <p:nvSpPr>
          <p:cNvPr id="110" name="Google Shape;110;p16"/>
          <p:cNvSpPr/>
          <p:nvPr/>
        </p:nvSpPr>
        <p:spPr>
          <a:xfrm>
            <a:off x="1295400" y="3413125"/>
            <a:ext cx="2101850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implement it</a:t>
            </a:r>
            <a:endParaRPr/>
          </a:p>
        </p:txBody>
      </p:sp>
      <p:sp>
        <p:nvSpPr>
          <p:cNvPr id="111" name="Google Shape;111;p16"/>
          <p:cNvSpPr/>
          <p:nvPr/>
        </p:nvSpPr>
        <p:spPr>
          <a:xfrm>
            <a:off x="1495425" y="3957638"/>
            <a:ext cx="17256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compliance</a:t>
            </a:r>
            <a:endParaRPr b="0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6"/>
          <p:cNvSpPr/>
          <p:nvPr/>
        </p:nvSpPr>
        <p:spPr>
          <a:xfrm>
            <a:off x="3905250" y="3413125"/>
            <a:ext cx="1527175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correctly</a:t>
            </a:r>
            <a:endParaRPr/>
          </a:p>
        </p:txBody>
      </p:sp>
      <p:sp>
        <p:nvSpPr>
          <p:cNvPr id="113" name="Google Shape;113;p16"/>
          <p:cNvSpPr/>
          <p:nvPr/>
        </p:nvSpPr>
        <p:spPr>
          <a:xfrm>
            <a:off x="6003925" y="3413125"/>
            <a:ext cx="1646238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over time</a:t>
            </a:r>
            <a:endParaRPr/>
          </a:p>
        </p:txBody>
      </p:sp>
      <p:sp>
        <p:nvSpPr>
          <p:cNvPr id="114" name="Google Shape;114;p16"/>
          <p:cNvSpPr/>
          <p:nvPr/>
        </p:nvSpPr>
        <p:spPr>
          <a:xfrm>
            <a:off x="3810000" y="3995738"/>
            <a:ext cx="18446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competence</a:t>
            </a:r>
            <a:endParaRPr/>
          </a:p>
        </p:txBody>
      </p:sp>
      <p:sp>
        <p:nvSpPr>
          <p:cNvPr id="115" name="Google Shape;115;p16"/>
          <p:cNvSpPr/>
          <p:nvPr/>
        </p:nvSpPr>
        <p:spPr>
          <a:xfrm>
            <a:off x="5867400" y="3995738"/>
            <a:ext cx="19288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sustainability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7"/>
          <p:cNvSpPr txBox="1"/>
          <p:nvPr>
            <p:ph type="title"/>
          </p:nvPr>
        </p:nvSpPr>
        <p:spPr>
          <a:xfrm>
            <a:off x="609600" y="609600"/>
            <a:ext cx="7848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Performance Feedback Systems</a:t>
            </a:r>
            <a:br>
              <a:rPr b="1" i="0" lang="en-US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0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compliance / competence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7"/>
          <p:cNvSpPr txBox="1"/>
          <p:nvPr>
            <p:ph idx="1" type="body"/>
          </p:nvPr>
        </p:nvSpPr>
        <p:spPr>
          <a:xfrm>
            <a:off x="406400" y="1905000"/>
            <a:ext cx="8255000" cy="41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7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ask the right questions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identify appropriate data to collect (validity)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implement interventions according to plan (treatment integrity)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collect data accurately (reliability)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display / analyze data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interpret data / draw correct conclusions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give / receive feedback based on the data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modify interventions based on data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8"/>
          <p:cNvSpPr txBox="1"/>
          <p:nvPr>
            <p:ph type="title"/>
          </p:nvPr>
        </p:nvSpPr>
        <p:spPr>
          <a:xfrm>
            <a:off x="-152400" y="0"/>
            <a:ext cx="9510713" cy="923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Performance Feedback Obstacles</a:t>
            </a:r>
            <a:endParaRPr b="0" i="0"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8"/>
          <p:cNvSpPr txBox="1"/>
          <p:nvPr>
            <p:ph idx="1" type="body"/>
          </p:nvPr>
        </p:nvSpPr>
        <p:spPr>
          <a:xfrm>
            <a:off x="381000" y="1131888"/>
            <a:ext cx="8558213" cy="4354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8000"/>
              </a:buClr>
              <a:buFont typeface="Arial"/>
              <a:buNone/>
            </a:pPr>
            <a:r>
              <a:rPr b="1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staff resistance to a performance feedback: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rgbClr val="FF8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long standing mistrust of the purpose of data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educator autonomy, implicit power relationships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cynicism about fads, new ideas, education reform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resistance to performance feedback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data collection is too difficult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data collection causes too much change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desired outcomes take too long to materialize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r>
              <a:rPr b="0" i="0" lang="en-US" sz="20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perceived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costs exceed </a:t>
            </a:r>
            <a:r>
              <a:rPr b="0" i="0" lang="en-US" sz="20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perceived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benefits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9"/>
          <p:cNvSpPr txBox="1"/>
          <p:nvPr>
            <p:ph type="title"/>
          </p:nvPr>
        </p:nvSpPr>
        <p:spPr>
          <a:xfrm>
            <a:off x="685800" y="4318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Performance Feedback Systems</a:t>
            </a:r>
            <a:br>
              <a:rPr b="1" i="0" lang="en-US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0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sustainability </a:t>
            </a:r>
            <a:endParaRPr b="1" i="1" sz="2800" u="none" cap="none" strike="noStrike">
              <a:solidFill>
                <a:srgbClr val="FF8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19"/>
          <p:cNvSpPr txBox="1"/>
          <p:nvPr>
            <p:ph idx="1" type="body"/>
          </p:nvPr>
        </p:nvSpPr>
        <p:spPr>
          <a:xfrm>
            <a:off x="304800" y="1878013"/>
            <a:ext cx="7772400" cy="44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implemented with procedural fidelity and desired outcomes (effectiveness) at the consumer level</a:t>
            </a:r>
            <a:endParaRPr/>
          </a:p>
          <a:p>
            <a:pPr indent="-342900" lvl="0" marL="3429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maintains over time</a:t>
            </a:r>
            <a:endParaRPr/>
          </a:p>
          <a:p>
            <a:pPr indent="-342900" lvl="0" marL="3429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maintains over generations of practitioners and decision-makers</a:t>
            </a:r>
            <a:endParaRPr/>
          </a:p>
          <a:p>
            <a:pPr indent="-342900" lvl="0" marL="3429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operates within existing resources (financial, staff, materials) and existing mandates</a:t>
            </a:r>
            <a:endParaRPr/>
          </a:p>
          <a:p>
            <a:pPr indent="-342900" lvl="0" marL="3429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becomes institutionalized, routine…</a:t>
            </a:r>
            <a:endParaRPr/>
          </a:p>
        </p:txBody>
      </p:sp>
      <p:sp>
        <p:nvSpPr>
          <p:cNvPr id="137" name="Google Shape;137;p19"/>
          <p:cNvSpPr/>
          <p:nvPr/>
        </p:nvSpPr>
        <p:spPr>
          <a:xfrm>
            <a:off x="622300" y="6324600"/>
            <a:ext cx="82169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National Implementation Research Network (NIRN)</a:t>
            </a:r>
            <a:endParaRPr b="1" sz="14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9"/>
          <p:cNvSpPr/>
          <p:nvPr/>
        </p:nvSpPr>
        <p:spPr>
          <a:xfrm>
            <a:off x="4773613" y="5675313"/>
            <a:ext cx="3622675" cy="420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“the way we do business”</a:t>
            </a:r>
            <a:endParaRPr b="0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0"/>
          <p:cNvSpPr txBox="1"/>
          <p:nvPr>
            <p:ph type="title"/>
          </p:nvPr>
        </p:nvSpPr>
        <p:spPr>
          <a:xfrm>
            <a:off x="685800" y="457200"/>
            <a:ext cx="7772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System’s Change Track Record</a:t>
            </a:r>
            <a:br>
              <a:rPr b="1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20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average life of an education innovation is </a:t>
            </a: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18-48 months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					 </a:t>
            </a:r>
            <a:r>
              <a:rPr b="0" i="0" lang="en-US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(Latham, 1988)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initial data on comprehensive school reform models initiated in 2000:	</a:t>
            </a:r>
            <a:endParaRPr b="0" i="0" sz="24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20"/>
          <p:cNvSpPr/>
          <p:nvPr/>
        </p:nvSpPr>
        <p:spPr>
          <a:xfrm>
            <a:off x="1427163" y="4152900"/>
            <a:ext cx="6553200" cy="1643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1 in 5 maintained reforms through 2002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1 in 10 maintained reforms through 2004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(American Institute for Research)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1"/>
          <p:cNvSpPr txBox="1"/>
          <p:nvPr>
            <p:ph type="title"/>
          </p:nvPr>
        </p:nvSpPr>
        <p:spPr>
          <a:xfrm>
            <a:off x="-152400" y="0"/>
            <a:ext cx="9510713" cy="923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Performance Feedback Solutions</a:t>
            </a:r>
            <a:endParaRPr b="0" i="0"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21"/>
          <p:cNvSpPr txBox="1"/>
          <p:nvPr>
            <p:ph idx="1" type="body"/>
          </p:nvPr>
        </p:nvSpPr>
        <p:spPr>
          <a:xfrm>
            <a:off x="0" y="1131888"/>
            <a:ext cx="9144000" cy="520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Sustainable implementation requires a </a:t>
            </a:r>
            <a:r>
              <a:rPr b="1" i="0" lang="en-US" sz="2400" u="sng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CULTURE CHANGE</a:t>
            </a:r>
            <a:r>
              <a:rPr b="1" i="0" lang="en-US" sz="24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across all levels of an organization: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2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1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1" i="0" lang="en-US" sz="2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changes in adult professional behavior (all stakeholders)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changes in organizational structures and cultures, both formal and informal (systems, policies, contingencies, values, procedures)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changes in relationships to consumers, stakeholders, and systems partners (metacontingencies)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r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0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National Implementation Research Network (NIRN)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8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