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95" r:id="rId26"/>
    <p:sldId id="299" r:id="rId27"/>
    <p:sldId id="300" r:id="rId28"/>
    <p:sldId id="279" r:id="rId29"/>
  </p:sldIdLst>
  <p:sldSz cx="12188825" cy="6858000"/>
  <p:notesSz cx="6858000" cy="9144000"/>
  <p:embeddedFontLst>
    <p:embeddedFont>
      <p:font typeface="Grandstander" pitchFamily="2" charset="0"/>
      <p:regular r:id="rId31"/>
      <p:bold r:id="rId32"/>
      <p:italic r:id="rId33"/>
      <p:boldItalic r:id="rId34"/>
    </p:embeddedFont>
    <p:embeddedFont>
      <p:font typeface="Grandstander Medium" pitchFamily="2" charset="0"/>
      <p:regular r:id="rId35"/>
      <p:italic r:id="rId36"/>
    </p:embeddedFont>
    <p:embeddedFont>
      <p:font typeface="Grandstander SemiBold" pitchFamily="2" charset="0"/>
      <p:bold r:id="rId37"/>
      <p:boldItalic r:id="rId38"/>
    </p:embeddedFont>
    <p:embeddedFont>
      <p:font typeface="Lato" panose="020F0502020204030203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1" userDrawn="1">
          <p15:clr>
            <a:srgbClr val="747775"/>
          </p15:clr>
        </p15:guide>
        <p15:guide id="2" pos="3627" userDrawn="1">
          <p15:clr>
            <a:srgbClr val="747775"/>
          </p15:clr>
        </p15:guide>
        <p15:guide id="3" pos="324" userDrawn="1">
          <p15:clr>
            <a:srgbClr val="A4A3A4"/>
          </p15:clr>
        </p15:guide>
        <p15:guide id="4" pos="7377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g3UudUvNzpRmGVnTGSkH0cGnNYX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  <p188:author id="{D740AE91-079E-F792-B7A0-F05086AD9C5E}" name="Mariana Rimoli" initials="MR" userId="6cf9166fde090e1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D9D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3969" autoAdjust="0"/>
  </p:normalViewPr>
  <p:slideViewPr>
    <p:cSldViewPr snapToGrid="0">
      <p:cViewPr varScale="1">
        <p:scale>
          <a:sx n="58" d="100"/>
          <a:sy n="58" d="100"/>
        </p:scale>
        <p:origin x="78" y="1110"/>
      </p:cViewPr>
      <p:guideLst>
        <p:guide orient="horz" pos="2591"/>
        <p:guide pos="3627"/>
        <p:guide pos="324"/>
        <p:guide pos="7377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63" Type="http://schemas.openxmlformats.org/officeDocument/2006/relationships/presProps" Target="presProps.xml"/><Relationship Id="rId68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64" Type="http://schemas.openxmlformats.org/officeDocument/2006/relationships/viewProps" Target="viewProps.xml"/><Relationship Id="rId69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67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62" Type="http://customschemas.google.com/relationships/presentationmetadata" Target="metadata"/><Relationship Id="rId7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confident-financial-advisor-using-computer-at-desk-imagem-royalty-free/115271039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hand-holding-smartphone-with-smart-home-imagem-royalty-free/1132781699?phrase=coisas+tecnologicas+sem+sair+de+casa&amp;adppopup=tru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foto/you-got-here-much-faster-than-i-expected-imagem-royalty-free/1074166656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arts-of-the-day-set-of-flat-design-style-ilustra%C3%A7%C3%A3o-royalty-free/1191666131?phrase=manh%C3%A3+e+tard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parts-of-the-day-set-of-flat-design-style-ilustra%C3%A7%C3%A3o-royalty-free/1191666131?phrase=manh%C3%A3+e+tard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shot-of-a-little-girl-wearing-headphones-while-imagem-royalty-free/1347880044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frozen-araucarias-in-urubici-santa-catarina-imagem-royalty-free/96499403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foto/ibirapuera-park-imagem-royalty-free/1638004361?phrase=VER%C3%83O+IBIRAPUERA&amp;adppopup=tru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kid-wakes-up-from-sleep-imagem-royalty-free/830089710?phrase=crian%C3%A7a+acordando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happy-wheelchair-student-studying-in-the-classroom-imagem-royalty-free/1280882713?phrase=CRIAN%C3%87A+CADEIRANTE+NA+SALA+DE+AULA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young-black-female-working-on-laptop-computer-in-imagem-royalty-free/1480281331?phrase=pessoa+trabalhando+a+noite&amp;adppopup=tru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hlinkClick r:id="rId3"/>
              </a:rPr>
              <a:t>https://www.gettyimages.com.br/detail/foto/confident-financial-advisor-using-computer-at-desk-imagem-royalty-free/1152710390</a:t>
            </a:r>
            <a:endParaRPr dirty="0"/>
          </a:p>
        </p:txBody>
      </p:sp>
      <p:sp>
        <p:nvSpPr>
          <p:cNvPr id="167" name="Google Shape;1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f26eeac86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hand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-holding-smartphone-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with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smart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-home-imagem-royalty-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/1132781699?phrase=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coisas+tecnologicas+sem+sair+de+casa&amp;adppopup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=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true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https://www.gettyimages.com.br/detail/foto/you-got-here-much-faster-than-i-expected-imagem-royalty-free/1074166656</a:t>
            </a:r>
            <a:endParaRPr dirty="0"/>
          </a:p>
        </p:txBody>
      </p:sp>
      <p:sp>
        <p:nvSpPr>
          <p:cNvPr id="176" name="Google Shape;176;g2f26eeac86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5" name="Google Shape;18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6e83e25e6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4" name="Google Shape;234;g36e83e25e6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https://www.gettyimages.com.br/detail/ilustra%C3%A7%C3%A3o/parts-of-the-day-set-of-flat-design-style-ilustra%C3%A7%C3%A3o-royalty-free/1191666131?phrase=manh%C3%A3+e+tarde</a:t>
            </a:r>
            <a:endParaRPr dirty="0"/>
          </a:p>
        </p:txBody>
      </p:sp>
      <p:sp>
        <p:nvSpPr>
          <p:cNvPr id="244" name="Google Shape;2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https://www.gettyimages.com.br/detail/ilustra%C3%A7%C3%A3o/parts-of-the-day-set-of-flat-design-style-ilustra%C3%A7%C3%A3o-royalty-free/1191666131?phrase=manh%C3%A3+e+tarde</a:t>
            </a:r>
            <a:endParaRPr dirty="0"/>
          </a:p>
        </p:txBody>
      </p:sp>
      <p:sp>
        <p:nvSpPr>
          <p:cNvPr id="261" name="Google Shape;2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b="1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80" name="Google Shape;28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4" name="Google Shape;30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57FEFEB-B2DC-2EFF-B863-84A57C70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8829EEAF-2B16-1D07-B754-9F88C2888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D6C6A492-A05F-0476-B09E-165968D3C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9903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C0C9CBD-F261-F3F4-20B1-32C0C25B1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0C28A555-52F5-1110-1D0A-07DB012861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0F3CA327-0957-8733-9F02-D36EAF9A2A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5581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928A4673-988E-32FE-A299-106C7051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>
            <a:extLst>
              <a:ext uri="{FF2B5EF4-FFF2-40B4-BE49-F238E27FC236}">
                <a16:creationId xmlns:a16="http://schemas.microsoft.com/office/drawing/2014/main" id="{70750AA0-7FA5-5949-5859-E2691564B0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10:notes">
            <a:extLst>
              <a:ext uri="{FF2B5EF4-FFF2-40B4-BE49-F238E27FC236}">
                <a16:creationId xmlns:a16="http://schemas.microsoft.com/office/drawing/2014/main" id="{5502DB32-CA04-9C8A-EEB3-129522F0B3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76593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https://www.gettyimages.com.br/detail/foto/shot-of-a-little-girl-wearing-headphones-while-imagem-royalty-free/1347880044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1" name="Google Shape;1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26eeac86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detail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/foto/frozen-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araucarias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-in-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urubici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-santa-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catarina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-imagem-royalty-</a:t>
            </a:r>
            <a:r>
              <a:rPr lang="pt-BR" sz="1100" b="0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free</a:t>
            </a: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/964994034</a:t>
            </a:r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indent="0"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https://www.gettyimages.com.br/detail/foto/ibirapuera-park-imagem-royalty-free/1638004361?phrase=VER%C3%83O+IBIRAPUERA&amp;adppopup=true</a:t>
            </a:r>
            <a:endParaRPr lang="pt-BR" dirty="0">
              <a:solidFill>
                <a:schemeClr val="dk1"/>
              </a:solidFill>
            </a:endParaRPr>
          </a:p>
        </p:txBody>
      </p:sp>
      <p:sp>
        <p:nvSpPr>
          <p:cNvPr id="129" name="Google Shape;129;g2f26eeac86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https://www.gettyimages.com.br/detail/foto/kid-wakes-up-from-sleep-imagem-royalty-free/830089710?phrase=crian%C3%A7a+acordando&amp;adppopup=true</a:t>
            </a:r>
            <a:endParaRPr lang="pt-BR" dirty="0"/>
          </a:p>
        </p:txBody>
      </p:sp>
      <p:sp>
        <p:nvSpPr>
          <p:cNvPr id="139" name="Google Shape;13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https://www.gettyimages.com.br/detail/foto/happy-wheelchair-student-studying-in-the-classroom-imagem-royalty-free/1280882713?phrase=CRIAN%C3%87A+CADEIRANTE+NA+SALA+DE+AULA&amp;adppopup=true</a:t>
            </a:r>
            <a:endParaRPr dirty="0"/>
          </a:p>
        </p:txBody>
      </p:sp>
      <p:sp>
        <p:nvSpPr>
          <p:cNvPr id="147" name="Google Shape;14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https://www.gettyimages.com.br/detail/foto/young-black-female-working-on-laptop-computer-in-imagem-royalty-free/1480281331?phrase=pessoa+trabalhando+a+noite&amp;adppopup=true</a:t>
            </a:r>
            <a:endParaRPr lang="pt-BR" dirty="0"/>
          </a:p>
        </p:txBody>
      </p:sp>
      <p:sp>
        <p:nvSpPr>
          <p:cNvPr id="155" name="Google Shape;15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f26eeac86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g2f26eeac86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pic>
        <p:nvPicPr>
          <p:cNvPr id="2" name="Google Shape;16;p10">
            <a:extLst>
              <a:ext uri="{FF2B5EF4-FFF2-40B4-BE49-F238E27FC236}">
                <a16:creationId xmlns:a16="http://schemas.microsoft.com/office/drawing/2014/main" id="{6984E61E-A2E0-7673-6D51-5D2289EFAE7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10">
            <a:extLst>
              <a:ext uri="{FF2B5EF4-FFF2-40B4-BE49-F238E27FC236}">
                <a16:creationId xmlns:a16="http://schemas.microsoft.com/office/drawing/2014/main" id="{682E1B2D-9EB8-9321-DBCC-BEADE2F09307}"/>
              </a:ext>
            </a:extLst>
          </p:cNvPr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933915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276" y="161688"/>
            <a:ext cx="31177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9411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655" y="183503"/>
            <a:ext cx="186790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417459245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661" y="183772"/>
            <a:ext cx="185241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702801" y="492692"/>
            <a:ext cx="1978158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2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448434080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gora é com você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497B96F-B2C2-A01F-72FF-C195B3C6B65C}"/>
              </a:ext>
            </a:extLst>
          </p:cNvPr>
          <p:cNvSpPr/>
          <p:nvPr/>
        </p:nvSpPr>
        <p:spPr>
          <a:xfrm rot="21480000">
            <a:off x="181088" y="150954"/>
            <a:ext cx="373265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20CFD660-59C4-766F-A13F-B4F7CAD265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D9845AF-DA81-7941-7B2E-1B34868926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4434256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9" name="Google Shape;79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B36C466-7F54-0B8A-3E6D-BD0B4140E68F}"/>
              </a:ext>
            </a:extLst>
          </p:cNvPr>
          <p:cNvSpPr/>
          <p:nvPr/>
        </p:nvSpPr>
        <p:spPr>
          <a:xfrm rot="21480000">
            <a:off x="165488" y="150380"/>
            <a:ext cx="492972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3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5BB6CEE5-1FEB-651B-E564-17C9FBB3C8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Google Shape;47;p13">
            <a:extLst>
              <a:ext uri="{FF2B5EF4-FFF2-40B4-BE49-F238E27FC236}">
                <a16:creationId xmlns:a16="http://schemas.microsoft.com/office/drawing/2014/main" id="{DE87AC6A-4CAA-7905-8B00-88D6468AA6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8" name="Google Shape;46;p13">
            <a:extLst>
              <a:ext uri="{FF2B5EF4-FFF2-40B4-BE49-F238E27FC236}">
                <a16:creationId xmlns:a16="http://schemas.microsoft.com/office/drawing/2014/main" id="{39F46BBE-7C15-ACA7-5600-E3B8B04E913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 rot="2148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all" baseline="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31924391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8. Agora é com você mesmo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c09b808c8_0_1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6" name="Google Shape;86;g29c09b808c8_0_1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9c09b808c8_0_1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46;p13">
            <a:extLst>
              <a:ext uri="{FF2B5EF4-FFF2-40B4-BE49-F238E27FC236}">
                <a16:creationId xmlns:a16="http://schemas.microsoft.com/office/drawing/2014/main" id="{1D48EBD7-F218-05F4-D970-D725607A8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Google Shape;47;p13">
            <a:extLst>
              <a:ext uri="{FF2B5EF4-FFF2-40B4-BE49-F238E27FC236}">
                <a16:creationId xmlns:a16="http://schemas.microsoft.com/office/drawing/2014/main" id="{B16372B1-07F0-6A28-36D7-C13E2AC19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862087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436" y="170887"/>
            <a:ext cx="25906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798298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da Natureza">
  <p:cSld name="1. Capa - Ciências da Naturez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9c09b808c8_0_16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9303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4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448" lvl="0" indent="-30472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ubTitle" idx="2"/>
          </p:nvPr>
        </p:nvSpPr>
        <p:spPr>
          <a:xfrm rot="-60000">
            <a:off x="175699" y="229119"/>
            <a:ext cx="3547863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8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68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30536" y="194776"/>
            <a:ext cx="502753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73202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4825" y="165464"/>
            <a:ext cx="46620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  <p:extLst>
      <p:ext uri="{BB962C8B-B14F-4D97-AF65-F5344CB8AC3E}">
        <p14:creationId xmlns:p14="http://schemas.microsoft.com/office/powerpoint/2010/main" val="3265963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982480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59" y="1099786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589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6590669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51" y="165980"/>
            <a:ext cx="287175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319843480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666" y="183969"/>
            <a:ext cx="18411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1327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545" y="177047"/>
            <a:ext cx="22377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27464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1280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gs.unicamp.br/cdf/2021/01/25/uma-pitada-de-astronomia-movimentos-da-terra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escoladeformacao.sp.gov.br/portais/portals/84/docs/pdf/curriculo_paulista_26_07_2019.pdf" TargetMode="External"/><Relationship Id="rId4" Type="http://schemas.openxmlformats.org/officeDocument/2006/relationships/hyperlink" Target="https://www.bbc.com/portuguese/vert-fut-59992577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7.svg"/><Relationship Id="rId9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7.svg"/><Relationship Id="rId9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/>
        </p:nvSpPr>
        <p:spPr>
          <a:xfrm>
            <a:off x="617892" y="2666497"/>
            <a:ext cx="10953040" cy="1972858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137"/>
              </a:srgbClr>
            </a:outerShdw>
          </a:effectLst>
        </p:spPr>
        <p:txBody>
          <a:bodyPr spcFirstLastPara="1" wrap="square" lIns="119902" tIns="23960" rIns="121802" bIns="23960" anchor="ctr" anchorCtr="0">
            <a:normAutofit/>
          </a:bodyPr>
          <a:lstStyle/>
          <a:p>
            <a:pPr algn="ctr">
              <a:lnSpc>
                <a:spcPct val="115000"/>
              </a:lnSpc>
              <a:buSzPts val="3598"/>
            </a:pPr>
            <a:r>
              <a:rPr lang="pt-BR" sz="4796" b="1" dirty="0">
                <a:latin typeface="Grandstander"/>
                <a:ea typeface="Grandstander"/>
                <a:cs typeface="Grandstander"/>
                <a:sym typeface="Grandstander"/>
              </a:rPr>
              <a:t>ATIVIDADES DIURNAS</a:t>
            </a:r>
            <a:endParaRPr sz="4796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1" name="Google Shape;101;p1"/>
          <p:cNvSpPr/>
          <p:nvPr/>
        </p:nvSpPr>
        <p:spPr>
          <a:xfrm rot="-48481" flipH="1">
            <a:off x="10625777" y="399238"/>
            <a:ext cx="1190389" cy="914213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02" tIns="121802" rIns="121802" bIns="121802" anchor="ctr" anchorCtr="0">
            <a:noAutofit/>
          </a:bodyPr>
          <a:lstStyle/>
          <a:p>
            <a:pPr algn="ctr">
              <a:buSzPts val="4198"/>
            </a:pPr>
            <a:r>
              <a:rPr lang="pt-BR" sz="5596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6" u="sng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1" u="sng" baseline="30000">
              <a:solidFill>
                <a:schemeClr val="lt1"/>
              </a:solidFill>
            </a:endParaRPr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442FE66F-9274-B91A-C065-AB0E98A7D36C}"/>
              </a:ext>
            </a:extLst>
          </p:cNvPr>
          <p:cNvSpPr/>
          <p:nvPr/>
        </p:nvSpPr>
        <p:spPr>
          <a:xfrm flipH="1">
            <a:off x="315420" y="5453843"/>
            <a:ext cx="1864108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6B7E8450-41CB-CC56-52EF-ED3268C52185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8ECD8C5-D7EA-2438-E502-75B93916EDE9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05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D5270C8-6C22-0664-5342-411C4126F12B}"/>
              </a:ext>
            </a:extLst>
          </p:cNvPr>
          <p:cNvSpPr/>
          <p:nvPr/>
        </p:nvSpPr>
        <p:spPr>
          <a:xfrm rot="2154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CIÊNCIAS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/>
        </p:nvSpPr>
        <p:spPr>
          <a:xfrm>
            <a:off x="514351" y="1774955"/>
            <a:ext cx="6800850" cy="448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/>
              <a:t>COM AS DIVERSAS MUDANÇAS TRAZIDAS PELO DESENVOLVIMENTO TECNOLÓGICO, AS PESSOAS MODIFICARAM A SUA ROTINA. </a:t>
            </a:r>
            <a:br>
              <a:rPr lang="pt-BR" sz="2600" dirty="0"/>
            </a:br>
            <a:r>
              <a:rPr lang="pt-BR" sz="2600" dirty="0"/>
              <a:t>A TECNOLOGIA INTERFERE NAS ATIVIDADES COTIDIANAS DE VÁRIAS FORMAS. ELA TORNA TAREFAS MAIS RÁPIDAS E EFICIENTES, COMO COMPRAR, TRABALHAR E SE COMUNICAR.</a:t>
            </a:r>
            <a:endParaRPr sz="2600" dirty="0"/>
          </a:p>
        </p:txBody>
      </p:sp>
      <p:sp>
        <p:nvSpPr>
          <p:cNvPr id="170" name="Google Shape;170;p25"/>
          <p:cNvSpPr txBox="1"/>
          <p:nvPr/>
        </p:nvSpPr>
        <p:spPr>
          <a:xfrm>
            <a:off x="514350" y="877271"/>
            <a:ext cx="11073665" cy="72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2600"/>
            </a:pPr>
            <a:r>
              <a:rPr lang="pt-BR" sz="3100" b="1" dirty="0">
                <a:solidFill>
                  <a:srgbClr val="7030A0"/>
                </a:solidFill>
              </a:rPr>
              <a:t>A TECNOLOGIA NAS ATIVIDADES COTIDIANAS</a:t>
            </a:r>
            <a:endParaRPr sz="3100" b="1" dirty="0">
              <a:solidFill>
                <a:srgbClr val="7030A0"/>
              </a:solidFill>
            </a:endParaRPr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/>
          <a:srcRect/>
          <a:stretch/>
        </p:blipFill>
        <p:spPr>
          <a:xfrm>
            <a:off x="7189298" y="1959608"/>
            <a:ext cx="4375110" cy="2846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5F1ABDBB-9297-6FD4-A948-C2378A20B7A1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945BDB23-D7D8-4F30-34E0-2BAE8E32A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0E0EF76D-ED10-BF27-A41D-AE75A5A86659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31024EA8-F473-FF57-5CB6-01A1965B8E14}"/>
              </a:ext>
            </a:extLst>
          </p:cNvPr>
          <p:cNvSpPr txBox="1">
            <a:spLocks/>
          </p:cNvSpPr>
          <p:nvPr/>
        </p:nvSpPr>
        <p:spPr>
          <a:xfrm rot="897">
            <a:off x="7189274" y="4898955"/>
            <a:ext cx="4375039" cy="7285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A TECNOLOGIA AJUDA A TRABALHAR DE MANEIRA MAIS EFICAZ.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f26eeac86a_0_11"/>
          <p:cNvSpPr txBox="1"/>
          <p:nvPr/>
        </p:nvSpPr>
        <p:spPr>
          <a:xfrm>
            <a:off x="514350" y="737750"/>
            <a:ext cx="11286775" cy="237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</a:rPr>
              <a:t>ENTRETANTO, O USO EXCESSIVO DA TECNOLOGIA TAMBÉM PODE SER PREJUDICIAL PARA AS PESSOAS. POR EXEMPLO, A TECNOLOGIA EM EXCESSO REDUZ A PRÁTICA DE ATIVIDADE FÍSICA E A INTERAÇÃO PESSOAL, POIS MUITAS COISAS PODEM SER FEITAS ON-LINE, SEM PRECISAR SAIR DE CASA.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179" name="Google Shape;179;g2f26eeac86a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1195" y="3190004"/>
            <a:ext cx="3587929" cy="239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2f26eeac86a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6567" y="3190923"/>
            <a:ext cx="3587922" cy="23919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6C7222AD-6F9A-E1B1-B0C2-43A8A067E46B}"/>
              </a:ext>
            </a:extLst>
          </p:cNvPr>
          <p:cNvSpPr txBox="1">
            <a:spLocks/>
          </p:cNvSpPr>
          <p:nvPr/>
        </p:nvSpPr>
        <p:spPr>
          <a:xfrm rot="897">
            <a:off x="1651266" y="5656907"/>
            <a:ext cx="3548666" cy="75439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A TECNOLOGIA AJUDA A ORGANIZAR AS TAREFAS DOMÉSTICAS.</a:t>
            </a:r>
            <a:endParaRPr lang="pt-BR" b="1" dirty="0">
              <a:latin typeface="+mj-lt"/>
            </a:endParaRPr>
          </a:p>
        </p:txBody>
      </p:sp>
      <p:sp>
        <p:nvSpPr>
          <p:cNvPr id="3" name="Google Shape;156;p5">
            <a:extLst>
              <a:ext uri="{FF2B5EF4-FFF2-40B4-BE49-F238E27FC236}">
                <a16:creationId xmlns:a16="http://schemas.microsoft.com/office/drawing/2014/main" id="{01232D2D-30FF-06A0-B733-46F3656A4D2A}"/>
              </a:ext>
            </a:extLst>
          </p:cNvPr>
          <p:cNvSpPr txBox="1">
            <a:spLocks/>
          </p:cNvSpPr>
          <p:nvPr/>
        </p:nvSpPr>
        <p:spPr>
          <a:xfrm rot="897">
            <a:off x="6720879" y="5656438"/>
            <a:ext cx="3587866" cy="754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A TECNOLOGIA AJUDA A COMPRAR SEM SAIR DE CASA.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8;p30">
            <a:extLst>
              <a:ext uri="{FF2B5EF4-FFF2-40B4-BE49-F238E27FC236}">
                <a16:creationId xmlns:a16="http://schemas.microsoft.com/office/drawing/2014/main" id="{A12004E7-75D7-D28D-D9B0-A0B5D4C4902A}"/>
              </a:ext>
            </a:extLst>
          </p:cNvPr>
          <p:cNvSpPr txBox="1"/>
          <p:nvPr/>
        </p:nvSpPr>
        <p:spPr>
          <a:xfrm>
            <a:off x="779297" y="2641469"/>
            <a:ext cx="4722369" cy="523067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lt1"/>
                </a:solidFill>
              </a:rPr>
              <a:t>MANHÃ</a:t>
            </a:r>
            <a:endParaRPr sz="2600" dirty="0">
              <a:solidFill>
                <a:schemeClr val="lt1"/>
              </a:solidFill>
            </a:endParaRPr>
          </a:p>
        </p:txBody>
      </p:sp>
      <p:sp>
        <p:nvSpPr>
          <p:cNvPr id="3" name="Google Shape;199;p30">
            <a:extLst>
              <a:ext uri="{FF2B5EF4-FFF2-40B4-BE49-F238E27FC236}">
                <a16:creationId xmlns:a16="http://schemas.microsoft.com/office/drawing/2014/main" id="{74E0071A-97CA-5619-7139-2E2E37122920}"/>
              </a:ext>
            </a:extLst>
          </p:cNvPr>
          <p:cNvSpPr txBox="1"/>
          <p:nvPr/>
        </p:nvSpPr>
        <p:spPr>
          <a:xfrm>
            <a:off x="6916998" y="2641469"/>
            <a:ext cx="4699488" cy="5230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lt1"/>
                </a:solidFill>
              </a:rPr>
              <a:t>TARDE</a:t>
            </a:r>
            <a:endParaRPr sz="2600" dirty="0">
              <a:solidFill>
                <a:schemeClr val="lt1"/>
              </a:solidFill>
            </a:endParaRPr>
          </a:p>
        </p:txBody>
      </p:sp>
      <p:sp>
        <p:nvSpPr>
          <p:cNvPr id="4" name="Google Shape;200;p30">
            <a:extLst>
              <a:ext uri="{FF2B5EF4-FFF2-40B4-BE49-F238E27FC236}">
                <a16:creationId xmlns:a16="http://schemas.microsoft.com/office/drawing/2014/main" id="{A08E5DB4-19E1-9B95-AA1B-3AB4F04A2C68}"/>
              </a:ext>
            </a:extLst>
          </p:cNvPr>
          <p:cNvSpPr txBox="1"/>
          <p:nvPr/>
        </p:nvSpPr>
        <p:spPr>
          <a:xfrm>
            <a:off x="608441" y="891474"/>
            <a:ext cx="10980740" cy="155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BR" sz="2666" b="1" dirty="0">
                <a:solidFill>
                  <a:srgbClr val="74489D"/>
                </a:solidFill>
              </a:rPr>
              <a:t>1. </a:t>
            </a:r>
            <a:r>
              <a:rPr lang="pt-BR" sz="2666" dirty="0">
                <a:solidFill>
                  <a:schemeClr val="dk1"/>
                </a:solidFill>
              </a:rPr>
              <a:t>COMO VOCÊ ORGANIZA O SEU DIA?</a:t>
            </a:r>
            <a:br>
              <a:rPr lang="pt-BR" sz="1866" dirty="0"/>
            </a:br>
            <a:r>
              <a:rPr lang="pt-BR" sz="2666" dirty="0">
                <a:solidFill>
                  <a:schemeClr val="dk1"/>
                </a:solidFill>
              </a:rPr>
              <a:t>DESENHE DA MELHOR FORMA SUAS ATIVIDADES DA MANHÃ E DA TARDE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5" name="Google Shape;202;p30">
            <a:extLst>
              <a:ext uri="{FF2B5EF4-FFF2-40B4-BE49-F238E27FC236}">
                <a16:creationId xmlns:a16="http://schemas.microsoft.com/office/drawing/2014/main" id="{C9C075C1-9B8A-7379-55A8-3251A670368B}"/>
              </a:ext>
            </a:extLst>
          </p:cNvPr>
          <p:cNvSpPr/>
          <p:nvPr/>
        </p:nvSpPr>
        <p:spPr>
          <a:xfrm>
            <a:off x="779296" y="3164536"/>
            <a:ext cx="4722370" cy="2801990"/>
          </a:xfrm>
          <a:prstGeom prst="rect">
            <a:avLst/>
          </a:prstGeom>
          <a:noFill/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Google Shape;203;p30">
            <a:extLst>
              <a:ext uri="{FF2B5EF4-FFF2-40B4-BE49-F238E27FC236}">
                <a16:creationId xmlns:a16="http://schemas.microsoft.com/office/drawing/2014/main" id="{B35EEF6E-1D28-4E58-D63B-A25BEEBC7E1C}"/>
              </a:ext>
            </a:extLst>
          </p:cNvPr>
          <p:cNvSpPr/>
          <p:nvPr/>
        </p:nvSpPr>
        <p:spPr>
          <a:xfrm>
            <a:off x="6916998" y="3164536"/>
            <a:ext cx="4699488" cy="2801990"/>
          </a:xfrm>
          <a:prstGeom prst="rect">
            <a:avLst/>
          </a:prstGeom>
          <a:noFill/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" name="Google Shape;194;p6">
            <a:extLst>
              <a:ext uri="{FF2B5EF4-FFF2-40B4-BE49-F238E27FC236}">
                <a16:creationId xmlns:a16="http://schemas.microsoft.com/office/drawing/2014/main" id="{35258D2C-BAE5-CA1E-BA1F-51E7C10C3BB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2357" y="581155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30">
            <a:extLst>
              <a:ext uri="{FF2B5EF4-FFF2-40B4-BE49-F238E27FC236}">
                <a16:creationId xmlns:a16="http://schemas.microsoft.com/office/drawing/2014/main" id="{B4FFEE6B-D004-92F4-C7F0-96123261241E}"/>
              </a:ext>
            </a:extLst>
          </p:cNvPr>
          <p:cNvSpPr txBox="1"/>
          <p:nvPr/>
        </p:nvSpPr>
        <p:spPr>
          <a:xfrm>
            <a:off x="779297" y="2641469"/>
            <a:ext cx="4722369" cy="523067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lt1"/>
                </a:solidFill>
              </a:rPr>
              <a:t>MANHÃ</a:t>
            </a:r>
            <a:endParaRPr sz="2600" dirty="0">
              <a:solidFill>
                <a:schemeClr val="lt1"/>
              </a:solidFill>
            </a:endParaRPr>
          </a:p>
        </p:txBody>
      </p:sp>
      <p:sp>
        <p:nvSpPr>
          <p:cNvPr id="7" name="Google Shape;199;p30">
            <a:extLst>
              <a:ext uri="{FF2B5EF4-FFF2-40B4-BE49-F238E27FC236}">
                <a16:creationId xmlns:a16="http://schemas.microsoft.com/office/drawing/2014/main" id="{21F59A51-07D8-01F2-65B0-19FB648E15D2}"/>
              </a:ext>
            </a:extLst>
          </p:cNvPr>
          <p:cNvSpPr txBox="1"/>
          <p:nvPr/>
        </p:nvSpPr>
        <p:spPr>
          <a:xfrm>
            <a:off x="6916998" y="2641469"/>
            <a:ext cx="4699488" cy="5230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lt1"/>
                </a:solidFill>
              </a:rPr>
              <a:t>TARDE</a:t>
            </a:r>
            <a:endParaRPr sz="2600" dirty="0">
              <a:solidFill>
                <a:schemeClr val="lt1"/>
              </a:solidFill>
            </a:endParaRPr>
          </a:p>
        </p:txBody>
      </p:sp>
      <p:sp>
        <p:nvSpPr>
          <p:cNvPr id="8" name="Google Shape;200;p30">
            <a:extLst>
              <a:ext uri="{FF2B5EF4-FFF2-40B4-BE49-F238E27FC236}">
                <a16:creationId xmlns:a16="http://schemas.microsoft.com/office/drawing/2014/main" id="{D38B2193-AFCE-0CCC-567B-63853EBFAB50}"/>
              </a:ext>
            </a:extLst>
          </p:cNvPr>
          <p:cNvSpPr txBox="1"/>
          <p:nvPr/>
        </p:nvSpPr>
        <p:spPr>
          <a:xfrm>
            <a:off x="608441" y="891474"/>
            <a:ext cx="10980740" cy="155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buClr>
                <a:srgbClr val="7030A0"/>
              </a:buClr>
              <a:buSzPct val="100000"/>
            </a:pPr>
            <a:r>
              <a:rPr lang="pt-BR" sz="2666" b="1" dirty="0">
                <a:solidFill>
                  <a:srgbClr val="74489D"/>
                </a:solidFill>
              </a:rPr>
              <a:t>1. </a:t>
            </a:r>
            <a:r>
              <a:rPr lang="pt-BR" sz="2666" dirty="0">
                <a:solidFill>
                  <a:schemeClr val="dk1"/>
                </a:solidFill>
              </a:rPr>
              <a:t>COMO VOCÊ ORGANIZA O SEU DIA?</a:t>
            </a:r>
            <a:br>
              <a:rPr lang="pt-BR" sz="1866" dirty="0"/>
            </a:br>
            <a:r>
              <a:rPr lang="pt-BR" sz="2666" dirty="0">
                <a:solidFill>
                  <a:schemeClr val="dk1"/>
                </a:solidFill>
              </a:rPr>
              <a:t>DESENHE DA MELHOR FORMA SUAS ATIVIDADES DA MANHÃ E DA TARDE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9" name="Google Shape;202;p30">
            <a:extLst>
              <a:ext uri="{FF2B5EF4-FFF2-40B4-BE49-F238E27FC236}">
                <a16:creationId xmlns:a16="http://schemas.microsoft.com/office/drawing/2014/main" id="{FB01FDF3-AE4D-35AA-E3D3-38BB2D99D401}"/>
              </a:ext>
            </a:extLst>
          </p:cNvPr>
          <p:cNvSpPr/>
          <p:nvPr/>
        </p:nvSpPr>
        <p:spPr>
          <a:xfrm>
            <a:off x="779296" y="3164536"/>
            <a:ext cx="4722370" cy="2801990"/>
          </a:xfrm>
          <a:prstGeom prst="rect">
            <a:avLst/>
          </a:prstGeom>
          <a:noFill/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" name="Google Shape;203;p30">
            <a:extLst>
              <a:ext uri="{FF2B5EF4-FFF2-40B4-BE49-F238E27FC236}">
                <a16:creationId xmlns:a16="http://schemas.microsoft.com/office/drawing/2014/main" id="{FFD51F87-9103-D8B1-3122-0D0F3D96701C}"/>
              </a:ext>
            </a:extLst>
          </p:cNvPr>
          <p:cNvSpPr/>
          <p:nvPr/>
        </p:nvSpPr>
        <p:spPr>
          <a:xfrm>
            <a:off x="6916998" y="3164536"/>
            <a:ext cx="4699488" cy="2801990"/>
          </a:xfrm>
          <a:prstGeom prst="rect">
            <a:avLst/>
          </a:prstGeom>
          <a:noFill/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30"/>
          <p:cNvSpPr txBox="1"/>
          <p:nvPr/>
        </p:nvSpPr>
        <p:spPr>
          <a:xfrm>
            <a:off x="779295" y="4103943"/>
            <a:ext cx="4722371" cy="52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dk1"/>
                </a:solidFill>
              </a:rPr>
              <a:t>RESPOSTA PESSOAL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205" name="Google Shape;205;p30"/>
          <p:cNvSpPr txBox="1"/>
          <p:nvPr/>
        </p:nvSpPr>
        <p:spPr>
          <a:xfrm>
            <a:off x="6916998" y="4103943"/>
            <a:ext cx="4672183" cy="52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 algn="ctr">
              <a:buSzPts val="2399"/>
            </a:pPr>
            <a:r>
              <a:rPr lang="pt-BR" sz="2600" b="1" dirty="0">
                <a:solidFill>
                  <a:schemeClr val="dk1"/>
                </a:solidFill>
              </a:rPr>
              <a:t>RESPOSTA PESSOAL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A9DBB04-5C90-61F7-9ECC-23DD58321C3C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0;p31">
            <a:extLst>
              <a:ext uri="{FF2B5EF4-FFF2-40B4-BE49-F238E27FC236}">
                <a16:creationId xmlns:a16="http://schemas.microsoft.com/office/drawing/2014/main" id="{1495F149-8765-9449-1231-1F72E25E50D4}"/>
              </a:ext>
            </a:extLst>
          </p:cNvPr>
          <p:cNvSpPr txBox="1"/>
          <p:nvPr/>
        </p:nvSpPr>
        <p:spPr>
          <a:xfrm>
            <a:off x="514350" y="1038207"/>
            <a:ext cx="11088027" cy="126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lnSpc>
                <a:spcPct val="114000"/>
              </a:lnSpc>
              <a:buClr>
                <a:srgbClr val="7030A0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 </a:t>
            </a:r>
            <a:r>
              <a:rPr lang="pt-BR" sz="2600" dirty="0"/>
              <a:t>EM DUPLAS, COMPARE SUAS ATIVIDADES COM AS ATIVIDADES DO SEU COLEGA E RESPONDA ORALMENTE:</a:t>
            </a:r>
          </a:p>
        </p:txBody>
      </p:sp>
      <p:sp>
        <p:nvSpPr>
          <p:cNvPr id="3" name="Google Shape;221;p31">
            <a:extLst>
              <a:ext uri="{FF2B5EF4-FFF2-40B4-BE49-F238E27FC236}">
                <a16:creationId xmlns:a16="http://schemas.microsoft.com/office/drawing/2014/main" id="{CFAD1EE0-27F6-F922-5923-10568D4CAD29}"/>
              </a:ext>
            </a:extLst>
          </p:cNvPr>
          <p:cNvSpPr txBox="1"/>
          <p:nvPr/>
        </p:nvSpPr>
        <p:spPr>
          <a:xfrm>
            <a:off x="514350" y="2100957"/>
            <a:ext cx="11555195" cy="2944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SEU COLEGA REALIZA DURANTE O DIA?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VOCÊS REALIZAM QUE SÃO IGUAIS?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VOCÊS REALIZAM QUE SÃO DIFERENTES?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QUAL ATIVIDADE QUE SEU COLEGA FAZ E QUE VOCÊ TAMBÉM GOSTARIA DE FAZER? </a:t>
            </a:r>
            <a:endParaRPr sz="2600" dirty="0"/>
          </a:p>
        </p:txBody>
      </p:sp>
      <p:pic>
        <p:nvPicPr>
          <p:cNvPr id="4" name="Google Shape;204;p6" descr="Desenho de um cachorro&#10;&#10;Descrição gerada automaticamente">
            <a:extLst>
              <a:ext uri="{FF2B5EF4-FFF2-40B4-BE49-F238E27FC236}">
                <a16:creationId xmlns:a16="http://schemas.microsoft.com/office/drawing/2014/main" id="{2BF01F3D-E188-D57C-3F59-BE4C3BE3A75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0904" y="570207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/>
          <p:nvPr/>
        </p:nvSpPr>
        <p:spPr>
          <a:xfrm>
            <a:off x="1219045" y="5045011"/>
            <a:ext cx="4538818" cy="47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884" tIns="30425" rIns="60884" bIns="30425" anchor="t" anchorCtr="0">
            <a:spAutoFit/>
          </a:bodyPr>
          <a:lstStyle/>
          <a:p>
            <a:pPr>
              <a:buSzPts val="2000"/>
            </a:pPr>
            <a:r>
              <a:rPr lang="pt-BR" sz="2600" b="1" dirty="0">
                <a:solidFill>
                  <a:schemeClr val="dk1"/>
                </a:solidFill>
              </a:rPr>
              <a:t>RESPOSTA PESSOAL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6B2CE5-6C66-B2A8-63EF-93FB6634A7E0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20;p31">
            <a:extLst>
              <a:ext uri="{FF2B5EF4-FFF2-40B4-BE49-F238E27FC236}">
                <a16:creationId xmlns:a16="http://schemas.microsoft.com/office/drawing/2014/main" id="{7776733E-2717-6371-6958-E0FAC1BBA7E6}"/>
              </a:ext>
            </a:extLst>
          </p:cNvPr>
          <p:cNvSpPr txBox="1"/>
          <p:nvPr/>
        </p:nvSpPr>
        <p:spPr>
          <a:xfrm>
            <a:off x="514350" y="1038207"/>
            <a:ext cx="11088027" cy="126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lnSpc>
                <a:spcPct val="114000"/>
              </a:lnSpc>
              <a:buClr>
                <a:srgbClr val="7030A0"/>
              </a:buClr>
              <a:buSzPct val="100000"/>
            </a:pPr>
            <a:r>
              <a:rPr lang="pt-BR" sz="2600" b="1" dirty="0">
                <a:solidFill>
                  <a:srgbClr val="74489D"/>
                </a:solidFill>
              </a:rPr>
              <a:t>2. </a:t>
            </a:r>
            <a:r>
              <a:rPr lang="pt-BR" sz="2600" dirty="0"/>
              <a:t>EM DUPLAS, COMPARE SUAS ATIVIDADES COM AS ATIVIDADES DO SEU COLEGA E RESPONDA ORALMENTE:</a:t>
            </a:r>
          </a:p>
        </p:txBody>
      </p:sp>
      <p:sp>
        <p:nvSpPr>
          <p:cNvPr id="8" name="Google Shape;221;p31">
            <a:extLst>
              <a:ext uri="{FF2B5EF4-FFF2-40B4-BE49-F238E27FC236}">
                <a16:creationId xmlns:a16="http://schemas.microsoft.com/office/drawing/2014/main" id="{2106266E-D876-B8D3-E69B-4A16D2F31685}"/>
              </a:ext>
            </a:extLst>
          </p:cNvPr>
          <p:cNvSpPr txBox="1"/>
          <p:nvPr/>
        </p:nvSpPr>
        <p:spPr>
          <a:xfrm>
            <a:off x="514350" y="2100957"/>
            <a:ext cx="11555195" cy="2944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SEU COLEGA REALIZA DURANTE O DIA?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VOCÊS REALIZAM QUE SÃO IGUAIS?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QUAIS ATIVIDADES VOCÊS REALIZAM QUE SÃO DIFERENTES?</a:t>
            </a:r>
            <a:endParaRPr sz="2600" dirty="0"/>
          </a:p>
          <a:p>
            <a:pPr marL="609448" indent="-609448">
              <a:spcAft>
                <a:spcPts val="1200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QUAL ATIVIDADE QUE SEU COLEGA FAZ E QUE VOCÊ TAMBÉM GOSTARIA DE FAZER? </a:t>
            </a:r>
            <a:endParaRPr sz="2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6;g36e83e25e69_0_14">
            <a:extLst>
              <a:ext uri="{FF2B5EF4-FFF2-40B4-BE49-F238E27FC236}">
                <a16:creationId xmlns:a16="http://schemas.microsoft.com/office/drawing/2014/main" id="{0146177A-811B-3C88-5F92-47E8C21E2B43}"/>
              </a:ext>
            </a:extLst>
          </p:cNvPr>
          <p:cNvSpPr txBox="1"/>
          <p:nvPr/>
        </p:nvSpPr>
        <p:spPr>
          <a:xfrm>
            <a:off x="514350" y="956225"/>
            <a:ext cx="11066033" cy="173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lnSpc>
                <a:spcPct val="114000"/>
              </a:lnSpc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/>
              <a:t>PINTE A PALAVRA MAIS ADEQUADA PARA COMPLETAR A FRASE. EM SEGUIDA, ESCREVA A PALAVRA NO ESPAÇO DESTINADO PARA ELA.</a:t>
            </a:r>
            <a:endParaRPr sz="2600" dirty="0"/>
          </a:p>
        </p:txBody>
      </p:sp>
      <p:sp>
        <p:nvSpPr>
          <p:cNvPr id="3" name="Google Shape;237;g36e83e25e69_0_14">
            <a:extLst>
              <a:ext uri="{FF2B5EF4-FFF2-40B4-BE49-F238E27FC236}">
                <a16:creationId xmlns:a16="http://schemas.microsoft.com/office/drawing/2014/main" id="{4C4EAFB7-ACC4-4C96-5E94-947CEAD628EE}"/>
              </a:ext>
            </a:extLst>
          </p:cNvPr>
          <p:cNvSpPr txBox="1"/>
          <p:nvPr/>
        </p:nvSpPr>
        <p:spPr>
          <a:xfrm>
            <a:off x="514351" y="4351090"/>
            <a:ext cx="11555106" cy="897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 marL="457086" indent="-457086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AS PESSOAS TÊM ROTINAS _____________.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38;g36e83e25e69_0_14">
            <a:extLst>
              <a:ext uri="{FF2B5EF4-FFF2-40B4-BE49-F238E27FC236}">
                <a16:creationId xmlns:a16="http://schemas.microsoft.com/office/drawing/2014/main" id="{D936BAC5-18E8-5565-71A7-6522A3937889}"/>
              </a:ext>
            </a:extLst>
          </p:cNvPr>
          <p:cNvSpPr/>
          <p:nvPr/>
        </p:nvSpPr>
        <p:spPr>
          <a:xfrm>
            <a:off x="2058097" y="2673324"/>
            <a:ext cx="3020013" cy="1342450"/>
          </a:xfrm>
          <a:prstGeom prst="doubleWave">
            <a:avLst>
              <a:gd name="adj1" fmla="val 6250"/>
              <a:gd name="adj2" fmla="val 0"/>
            </a:avLst>
          </a:prstGeom>
          <a:noFill/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3100" dirty="0">
                <a:latin typeface="+mn-lt"/>
                <a:ea typeface="Lato"/>
                <a:cs typeface="Lato"/>
                <a:sym typeface="Lato"/>
              </a:rPr>
              <a:t>IGUAIS </a:t>
            </a:r>
            <a:endParaRPr sz="3100" dirty="0">
              <a:latin typeface="+mn-lt"/>
              <a:ea typeface="Lato"/>
              <a:cs typeface="Lato"/>
              <a:sym typeface="Lato"/>
            </a:endParaRPr>
          </a:p>
        </p:txBody>
      </p:sp>
      <p:sp>
        <p:nvSpPr>
          <p:cNvPr id="5" name="Google Shape;239;g36e83e25e69_0_14">
            <a:extLst>
              <a:ext uri="{FF2B5EF4-FFF2-40B4-BE49-F238E27FC236}">
                <a16:creationId xmlns:a16="http://schemas.microsoft.com/office/drawing/2014/main" id="{3D8F2400-597E-3731-4D34-31374AB261D4}"/>
              </a:ext>
            </a:extLst>
          </p:cNvPr>
          <p:cNvSpPr/>
          <p:nvPr/>
        </p:nvSpPr>
        <p:spPr>
          <a:xfrm>
            <a:off x="6094412" y="2673324"/>
            <a:ext cx="3020013" cy="1342450"/>
          </a:xfrm>
          <a:prstGeom prst="doubleWave">
            <a:avLst>
              <a:gd name="adj1" fmla="val 6250"/>
              <a:gd name="adj2" fmla="val 0"/>
            </a:avLst>
          </a:prstGeom>
          <a:noFill/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3100" dirty="0">
                <a:latin typeface="+mj-lt"/>
                <a:ea typeface="Lato"/>
                <a:cs typeface="Lato"/>
                <a:sym typeface="Lato"/>
              </a:rPr>
              <a:t>DIFERENTES</a:t>
            </a:r>
            <a:endParaRPr sz="3100" dirty="0">
              <a:latin typeface="+mj-lt"/>
              <a:ea typeface="Lato"/>
              <a:cs typeface="Lato"/>
              <a:sym typeface="Lato"/>
            </a:endParaRPr>
          </a:p>
        </p:txBody>
      </p:sp>
      <p:pic>
        <p:nvPicPr>
          <p:cNvPr id="6" name="Google Shape;192;p6">
            <a:extLst>
              <a:ext uri="{FF2B5EF4-FFF2-40B4-BE49-F238E27FC236}">
                <a16:creationId xmlns:a16="http://schemas.microsoft.com/office/drawing/2014/main" id="{27F27E53-0DD4-80BE-4956-600545BD6E6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3007" y="488225"/>
            <a:ext cx="478174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5;p6">
            <a:extLst>
              <a:ext uri="{FF2B5EF4-FFF2-40B4-BE49-F238E27FC236}">
                <a16:creationId xmlns:a16="http://schemas.microsoft.com/office/drawing/2014/main" id="{F68FC73D-5046-B8E4-8F79-65D03D5F0D1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2101" y="488225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F15082D-D39C-8BF8-0C3A-C0F8759758D7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236;g36e83e25e69_0_14">
            <a:extLst>
              <a:ext uri="{FF2B5EF4-FFF2-40B4-BE49-F238E27FC236}">
                <a16:creationId xmlns:a16="http://schemas.microsoft.com/office/drawing/2014/main" id="{2DA8CF55-94ED-193C-3244-E9E50340C19E}"/>
              </a:ext>
            </a:extLst>
          </p:cNvPr>
          <p:cNvSpPr txBox="1"/>
          <p:nvPr/>
        </p:nvSpPr>
        <p:spPr>
          <a:xfrm>
            <a:off x="514350" y="956225"/>
            <a:ext cx="11066033" cy="173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lnSpc>
                <a:spcPct val="114000"/>
              </a:lnSpc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/>
              <a:t>PINTE A PALAVRA MAIS ADEQUADA PARA COMPLETAR A FRASE. EM SEGUIDA, ESCREVA A PALAVRA NO ESPAÇO DESTINADO PARA ELA.</a:t>
            </a:r>
            <a:endParaRPr sz="2600" dirty="0"/>
          </a:p>
        </p:txBody>
      </p:sp>
      <p:sp>
        <p:nvSpPr>
          <p:cNvPr id="8" name="Google Shape;237;g36e83e25e69_0_14">
            <a:extLst>
              <a:ext uri="{FF2B5EF4-FFF2-40B4-BE49-F238E27FC236}">
                <a16:creationId xmlns:a16="http://schemas.microsoft.com/office/drawing/2014/main" id="{D65BFEE0-1E25-DE02-BBBD-4FFE6059AC9C}"/>
              </a:ext>
            </a:extLst>
          </p:cNvPr>
          <p:cNvSpPr txBox="1"/>
          <p:nvPr/>
        </p:nvSpPr>
        <p:spPr>
          <a:xfrm>
            <a:off x="514351" y="4351090"/>
            <a:ext cx="11555106" cy="897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 marL="457086" indent="-457086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  <a:buFont typeface="Arial"/>
              <a:buAutoNum type="alphaUcPeriod"/>
            </a:pPr>
            <a:r>
              <a:rPr lang="pt-BR" sz="2600" dirty="0"/>
              <a:t>AS PESSOAS TÊM ROTINAS </a:t>
            </a:r>
            <a:r>
              <a:rPr lang="pt-BR" sz="2600" b="1" dirty="0"/>
              <a:t>DIFERENTES</a:t>
            </a:r>
            <a:r>
              <a:rPr lang="pt-BR" sz="2600" dirty="0"/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38;g36e83e25e69_0_14">
            <a:extLst>
              <a:ext uri="{FF2B5EF4-FFF2-40B4-BE49-F238E27FC236}">
                <a16:creationId xmlns:a16="http://schemas.microsoft.com/office/drawing/2014/main" id="{9939B57D-BDBD-0F82-6048-40DC29AEF9D6}"/>
              </a:ext>
            </a:extLst>
          </p:cNvPr>
          <p:cNvSpPr/>
          <p:nvPr/>
        </p:nvSpPr>
        <p:spPr>
          <a:xfrm>
            <a:off x="2058097" y="2673324"/>
            <a:ext cx="3020013" cy="1342450"/>
          </a:xfrm>
          <a:prstGeom prst="doubleWave">
            <a:avLst>
              <a:gd name="adj1" fmla="val 6250"/>
              <a:gd name="adj2" fmla="val 0"/>
            </a:avLst>
          </a:prstGeom>
          <a:noFill/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3100" dirty="0">
                <a:latin typeface="+mn-lt"/>
                <a:ea typeface="Lato"/>
                <a:cs typeface="Lato"/>
                <a:sym typeface="Lato"/>
              </a:rPr>
              <a:t>IGUAIS </a:t>
            </a:r>
            <a:endParaRPr sz="3100" dirty="0">
              <a:latin typeface="+mn-lt"/>
              <a:ea typeface="Lato"/>
              <a:cs typeface="Lato"/>
              <a:sym typeface="Lato"/>
            </a:endParaRPr>
          </a:p>
        </p:txBody>
      </p:sp>
      <p:sp>
        <p:nvSpPr>
          <p:cNvPr id="10" name="Google Shape;239;g36e83e25e69_0_14">
            <a:extLst>
              <a:ext uri="{FF2B5EF4-FFF2-40B4-BE49-F238E27FC236}">
                <a16:creationId xmlns:a16="http://schemas.microsoft.com/office/drawing/2014/main" id="{F035A3E7-AFCD-CD6B-F1C2-98F1DEB4A535}"/>
              </a:ext>
            </a:extLst>
          </p:cNvPr>
          <p:cNvSpPr/>
          <p:nvPr/>
        </p:nvSpPr>
        <p:spPr>
          <a:xfrm>
            <a:off x="6094412" y="2673324"/>
            <a:ext cx="3020013" cy="1342450"/>
          </a:xfrm>
          <a:prstGeom prst="doubleWave">
            <a:avLst>
              <a:gd name="adj1" fmla="val 6250"/>
              <a:gd name="adj2" fmla="val 0"/>
            </a:avLst>
          </a:prstGeom>
          <a:solidFill>
            <a:srgbClr val="D9D2E9"/>
          </a:solidFill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3100" dirty="0">
                <a:latin typeface="+mj-lt"/>
                <a:ea typeface="Lato"/>
                <a:cs typeface="Lato"/>
                <a:sym typeface="Lato"/>
              </a:rPr>
              <a:t>DIFERENTES</a:t>
            </a:r>
            <a:endParaRPr sz="3100" dirty="0">
              <a:latin typeface="+mj-lt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3;p5">
            <a:extLst>
              <a:ext uri="{FF2B5EF4-FFF2-40B4-BE49-F238E27FC236}">
                <a16:creationId xmlns:a16="http://schemas.microsoft.com/office/drawing/2014/main" id="{5B5B8985-6555-A152-64AA-482C008227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4350" y="822233"/>
            <a:ext cx="11166751" cy="51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spcAft>
                <a:spcPts val="0"/>
              </a:spcAft>
              <a:buSzPct val="1000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PINTE E CORTE AS IMAGENS DO ANEXO 1. DEPOIS, COLE AS ATIVIDADES QUE VOCÊ REALIZA EM CADA UM DOS PERÍODOS.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819074" indent="-514350">
              <a:spcBef>
                <a:spcPts val="1066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endParaRPr dirty="0"/>
          </a:p>
        </p:txBody>
      </p:sp>
      <p:pic>
        <p:nvPicPr>
          <p:cNvPr id="247" name="Google Shape;24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390" y="2190734"/>
            <a:ext cx="2188341" cy="189346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249" name="Google Shape;24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772" y="4540091"/>
            <a:ext cx="2202959" cy="197324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251" name="Google Shape;251;p34"/>
          <p:cNvSpPr/>
          <p:nvPr/>
        </p:nvSpPr>
        <p:spPr>
          <a:xfrm>
            <a:off x="3156167" y="2197875"/>
            <a:ext cx="2433366" cy="1950692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34"/>
          <p:cNvSpPr/>
          <p:nvPr/>
        </p:nvSpPr>
        <p:spPr>
          <a:xfrm>
            <a:off x="6094412" y="2197875"/>
            <a:ext cx="2433366" cy="1950692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34"/>
          <p:cNvSpPr/>
          <p:nvPr/>
        </p:nvSpPr>
        <p:spPr>
          <a:xfrm>
            <a:off x="9090656" y="2197875"/>
            <a:ext cx="2433366" cy="1950692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4" name="Google Shape;254;p34"/>
          <p:cNvSpPr/>
          <p:nvPr/>
        </p:nvSpPr>
        <p:spPr>
          <a:xfrm>
            <a:off x="3156167" y="4584610"/>
            <a:ext cx="2433366" cy="1950692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5" name="Google Shape;255;p34"/>
          <p:cNvSpPr/>
          <p:nvPr/>
        </p:nvSpPr>
        <p:spPr>
          <a:xfrm>
            <a:off x="6094412" y="4584611"/>
            <a:ext cx="2433366" cy="1926763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6" name="Google Shape;256;p34"/>
          <p:cNvSpPr/>
          <p:nvPr/>
        </p:nvSpPr>
        <p:spPr>
          <a:xfrm>
            <a:off x="9090656" y="4596574"/>
            <a:ext cx="2433366" cy="1926763"/>
          </a:xfrm>
          <a:prstGeom prst="rect">
            <a:avLst/>
          </a:prstGeom>
          <a:solidFill>
            <a:srgbClr val="D9D2E9"/>
          </a:solidFill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Google Shape;248;p34">
            <a:extLst>
              <a:ext uri="{FF2B5EF4-FFF2-40B4-BE49-F238E27FC236}">
                <a16:creationId xmlns:a16="http://schemas.microsoft.com/office/drawing/2014/main" id="{4CB6BBA6-09E4-64A3-41F8-E23166DA8A3D}"/>
              </a:ext>
            </a:extLst>
          </p:cNvPr>
          <p:cNvSpPr txBox="1"/>
          <p:nvPr/>
        </p:nvSpPr>
        <p:spPr>
          <a:xfrm>
            <a:off x="1076651" y="1743084"/>
            <a:ext cx="1310059" cy="43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1600"/>
            </a:pPr>
            <a:r>
              <a:rPr lang="pt-BR" sz="2133" b="1" dirty="0">
                <a:solidFill>
                  <a:schemeClr val="accent2"/>
                </a:solidFill>
              </a:rPr>
              <a:t>MANHÃ</a:t>
            </a:r>
            <a:endParaRPr sz="2133" b="1" dirty="0">
              <a:solidFill>
                <a:schemeClr val="accent2"/>
              </a:solidFill>
            </a:endParaRPr>
          </a:p>
        </p:txBody>
      </p:sp>
      <p:sp>
        <p:nvSpPr>
          <p:cNvPr id="6" name="Google Shape;250;p34">
            <a:extLst>
              <a:ext uri="{FF2B5EF4-FFF2-40B4-BE49-F238E27FC236}">
                <a16:creationId xmlns:a16="http://schemas.microsoft.com/office/drawing/2014/main" id="{D4AB638B-8F81-EAAA-3C78-33D9DEA7B059}"/>
              </a:ext>
            </a:extLst>
          </p:cNvPr>
          <p:cNvSpPr txBox="1"/>
          <p:nvPr/>
        </p:nvSpPr>
        <p:spPr>
          <a:xfrm>
            <a:off x="1076651" y="4062834"/>
            <a:ext cx="1848348" cy="57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SzPts val="1600"/>
            </a:pPr>
            <a:r>
              <a:rPr lang="pt-BR" sz="2133" b="1" dirty="0">
                <a:solidFill>
                  <a:schemeClr val="accent2"/>
                </a:solidFill>
              </a:rPr>
              <a:t>TARDE</a:t>
            </a:r>
            <a:endParaRPr sz="1866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"/>
          <p:cNvSpPr txBox="1"/>
          <p:nvPr/>
        </p:nvSpPr>
        <p:spPr>
          <a:xfrm>
            <a:off x="3264992" y="3137468"/>
            <a:ext cx="8183955" cy="2193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pt-BR" sz="2600" b="1" dirty="0">
                <a:solidFill>
                  <a:schemeClr val="dk1"/>
                </a:solidFill>
              </a:rPr>
              <a:t>RESPOSTA PESSOAL. ESPERA-SE QUE OS ESTUDANTES COLEM AS IMAGENS DE ACORDO COM CADA PERÍODO.</a:t>
            </a:r>
            <a:endParaRPr sz="2600" b="1" dirty="0">
              <a:solidFill>
                <a:schemeClr val="dk1"/>
              </a:solidFill>
            </a:endParaRPr>
          </a:p>
        </p:txBody>
      </p:sp>
      <p:pic>
        <p:nvPicPr>
          <p:cNvPr id="2" name="Google Shape;247;p34">
            <a:extLst>
              <a:ext uri="{FF2B5EF4-FFF2-40B4-BE49-F238E27FC236}">
                <a16:creationId xmlns:a16="http://schemas.microsoft.com/office/drawing/2014/main" id="{15CC6A6E-C0EC-8E04-DEA2-68EB1F3FBD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390" y="2190734"/>
            <a:ext cx="2188341" cy="189346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Google Shape;248;p34">
            <a:extLst>
              <a:ext uri="{FF2B5EF4-FFF2-40B4-BE49-F238E27FC236}">
                <a16:creationId xmlns:a16="http://schemas.microsoft.com/office/drawing/2014/main" id="{38768BC1-CB4D-D88F-F734-C59F2B34D657}"/>
              </a:ext>
            </a:extLst>
          </p:cNvPr>
          <p:cNvSpPr txBox="1"/>
          <p:nvPr/>
        </p:nvSpPr>
        <p:spPr>
          <a:xfrm>
            <a:off x="1076651" y="1743084"/>
            <a:ext cx="1310059" cy="43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buSzPts val="1600"/>
            </a:pPr>
            <a:r>
              <a:rPr lang="pt-BR" sz="2133" b="1" dirty="0">
                <a:solidFill>
                  <a:schemeClr val="accent2"/>
                </a:solidFill>
              </a:rPr>
              <a:t>MANHÃ</a:t>
            </a:r>
            <a:endParaRPr sz="2133" b="1" dirty="0">
              <a:solidFill>
                <a:schemeClr val="accent2"/>
              </a:solidFill>
            </a:endParaRPr>
          </a:p>
        </p:txBody>
      </p:sp>
      <p:pic>
        <p:nvPicPr>
          <p:cNvPr id="4" name="Google Shape;249;p34">
            <a:extLst>
              <a:ext uri="{FF2B5EF4-FFF2-40B4-BE49-F238E27FC236}">
                <a16:creationId xmlns:a16="http://schemas.microsoft.com/office/drawing/2014/main" id="{5B10F758-0BCD-5C73-E9DD-752BBCA58F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772" y="4540091"/>
            <a:ext cx="2202959" cy="197324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Google Shape;250;p34">
            <a:extLst>
              <a:ext uri="{FF2B5EF4-FFF2-40B4-BE49-F238E27FC236}">
                <a16:creationId xmlns:a16="http://schemas.microsoft.com/office/drawing/2014/main" id="{97BA72E9-9C61-FA68-492E-D4E5D77D52E2}"/>
              </a:ext>
            </a:extLst>
          </p:cNvPr>
          <p:cNvSpPr txBox="1"/>
          <p:nvPr/>
        </p:nvSpPr>
        <p:spPr>
          <a:xfrm>
            <a:off x="1076651" y="4062834"/>
            <a:ext cx="1848348" cy="57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SzPts val="1600"/>
            </a:pPr>
            <a:r>
              <a:rPr lang="pt-BR" sz="2133" b="1" dirty="0">
                <a:solidFill>
                  <a:schemeClr val="accent2"/>
                </a:solidFill>
              </a:rPr>
              <a:t>TARDE</a:t>
            </a:r>
            <a:endParaRPr sz="1866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E3F2B39-4BB5-62F0-B5F4-588ACC707EDF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4" name="Google Shape;263;p5">
            <a:extLst>
              <a:ext uri="{FF2B5EF4-FFF2-40B4-BE49-F238E27FC236}">
                <a16:creationId xmlns:a16="http://schemas.microsoft.com/office/drawing/2014/main" id="{26642C55-A918-710B-D09C-A83E1B2466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4350" y="822233"/>
            <a:ext cx="11166751" cy="518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spcAft>
                <a:spcPts val="0"/>
              </a:spcAft>
              <a:buSzPct val="1000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PINTE E CORTE AS IMAGENS DO ANEXO 1. DEPOIS, COLE AS ATIVIDADES QUE VOCÊ REALIZA EM CADA UM DOS PERÍODOS.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819074" indent="-514350">
              <a:spcBef>
                <a:spcPts val="1066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DA371C-CC38-1EF6-386E-13407E0B955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09566" y="987085"/>
            <a:ext cx="5515396" cy="4960000"/>
          </a:xfrm>
        </p:spPr>
        <p:txBody>
          <a:bodyPr/>
          <a:lstStyle/>
          <a:p>
            <a:r>
              <a:rPr lang="pt-BR" sz="2600" dirty="0"/>
              <a:t>ATIVIDADES DIÁRIAS QUE REALIZAMOS DURANTE O DIA.</a:t>
            </a:r>
            <a:endParaRPr lang="pt-BR" sz="2600" dirty="0">
              <a:solidFill>
                <a:srgbClr val="000000"/>
              </a:solidFill>
            </a:endParaRPr>
          </a:p>
          <a:p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6FDE256-11B2-0E8A-AA6B-DD16F4C9E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pt-BR" sz="2600" dirty="0"/>
              <a:t>RECONHECER ALGUMAS ATIVIDADES QUE AS PESSOAS REALIZAM DURANTE UM DIA;</a:t>
            </a:r>
          </a:p>
          <a:p>
            <a:pPr>
              <a:spcAft>
                <a:spcPts val="1200"/>
              </a:spcAft>
            </a:pPr>
            <a:r>
              <a:rPr lang="pt-BR" sz="2600" dirty="0"/>
              <a:t>COMPREENDER COMO A TECNOLOGIA MODIFICOU AS ATIVIDADES COTIDIANAS.</a:t>
            </a:r>
          </a:p>
          <a:p>
            <a:pPr>
              <a:spcAft>
                <a:spcPts val="12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5EA8924-05BB-F033-EE93-EAA622978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8789" y="1762547"/>
            <a:ext cx="6912199" cy="393962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pt-BR" sz="2800" dirty="0"/>
              <a:t>RECONHECEMOS ALGUMAS ATIVIDADES QUE AS PESSOAS REALIZAM DURANTE UM DIA;</a:t>
            </a:r>
          </a:p>
          <a:p>
            <a:pPr>
              <a:spcAft>
                <a:spcPts val="1200"/>
              </a:spcAft>
            </a:pPr>
            <a:r>
              <a:rPr lang="pt-BR" sz="2800" dirty="0"/>
              <a:t>COMPREENDEMOS COMO A TECNOLOGIA MODIFICOU AS ATIVIDADES COTIDIANAS.</a:t>
            </a:r>
          </a:p>
          <a:p>
            <a:pPr>
              <a:spcAft>
                <a:spcPts val="12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/>
          <p:nvPr/>
        </p:nvSpPr>
        <p:spPr>
          <a:xfrm>
            <a:off x="4877729" y="2131058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4" name="Google Shape;284;p39"/>
          <p:cNvSpPr txBox="1"/>
          <p:nvPr/>
        </p:nvSpPr>
        <p:spPr>
          <a:xfrm>
            <a:off x="514350" y="878696"/>
            <a:ext cx="11196638" cy="96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r>
              <a:rPr lang="pt-BR" sz="2600" dirty="0">
                <a:latin typeface="+mj-lt"/>
              </a:rPr>
              <a:t>REGISTRE A SUA ROTINA E A DE UM FAMILIAR NOS DIAGRAMAS E COMPARE AS ATIVIDADES REALIZADAS POR VOCÊS DURANTE UM DIA.</a:t>
            </a:r>
            <a:endParaRPr sz="2600" dirty="0"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9"/>
          <p:cNvSpPr txBox="1"/>
          <p:nvPr/>
        </p:nvSpPr>
        <p:spPr>
          <a:xfrm>
            <a:off x="5474136" y="2842331"/>
            <a:ext cx="1240552" cy="584670"/>
          </a:xfrm>
          <a:prstGeom prst="rect">
            <a:avLst/>
          </a:prstGeom>
          <a:noFill/>
          <a:ln w="9525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ctr">
              <a:buSzPts val="1600"/>
            </a:pPr>
            <a:r>
              <a:rPr lang="pt-BR" sz="2200" b="1" dirty="0">
                <a:solidFill>
                  <a:srgbClr val="74489D"/>
                </a:solidFill>
                <a:latin typeface="+mj-lt"/>
              </a:rPr>
              <a:t>VOCÊ</a:t>
            </a:r>
            <a:endParaRPr sz="2200" dirty="0">
              <a:solidFill>
                <a:srgbClr val="74489D"/>
              </a:solidFill>
              <a:latin typeface="+mj-lt"/>
            </a:endParaRPr>
          </a:p>
        </p:txBody>
      </p:sp>
      <p:sp>
        <p:nvSpPr>
          <p:cNvPr id="286" name="Google Shape;286;p39"/>
          <p:cNvSpPr txBox="1"/>
          <p:nvPr/>
        </p:nvSpPr>
        <p:spPr>
          <a:xfrm>
            <a:off x="5304322" y="5253107"/>
            <a:ext cx="1580180" cy="553893"/>
          </a:xfrm>
          <a:prstGeom prst="rect">
            <a:avLst/>
          </a:prstGeom>
          <a:noFill/>
          <a:ln w="127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ctr">
              <a:buSzPts val="1400"/>
            </a:pPr>
            <a:r>
              <a:rPr lang="pt-BR" sz="2000" b="1" dirty="0">
                <a:solidFill>
                  <a:srgbClr val="74489D"/>
                </a:solidFill>
                <a:latin typeface="+mj-lt"/>
              </a:rPr>
              <a:t>FAMILIAR</a:t>
            </a:r>
            <a:endParaRPr sz="2000" b="1" dirty="0">
              <a:solidFill>
                <a:srgbClr val="74489D"/>
              </a:solidFill>
              <a:latin typeface="+mj-lt"/>
            </a:endParaRPr>
          </a:p>
        </p:txBody>
      </p:sp>
      <p:sp>
        <p:nvSpPr>
          <p:cNvPr id="287" name="Google Shape;287;p39"/>
          <p:cNvSpPr/>
          <p:nvPr/>
        </p:nvSpPr>
        <p:spPr>
          <a:xfrm>
            <a:off x="4877729" y="3595821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8" name="Google Shape;288;p39"/>
          <p:cNvSpPr/>
          <p:nvPr/>
        </p:nvSpPr>
        <p:spPr>
          <a:xfrm>
            <a:off x="7563925" y="2850722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89" name="Google Shape;289;p39"/>
          <p:cNvSpPr/>
          <p:nvPr/>
        </p:nvSpPr>
        <p:spPr>
          <a:xfrm>
            <a:off x="7563925" y="213105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0" name="Google Shape;290;p39"/>
          <p:cNvSpPr/>
          <p:nvPr/>
        </p:nvSpPr>
        <p:spPr>
          <a:xfrm>
            <a:off x="7563925" y="3595820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1" name="Google Shape;291;p39"/>
          <p:cNvSpPr/>
          <p:nvPr/>
        </p:nvSpPr>
        <p:spPr>
          <a:xfrm>
            <a:off x="2191533" y="213105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2" name="Google Shape;292;p39"/>
          <p:cNvSpPr/>
          <p:nvPr/>
        </p:nvSpPr>
        <p:spPr>
          <a:xfrm>
            <a:off x="2191531" y="2850722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3" name="Google Shape;293;p39"/>
          <p:cNvSpPr/>
          <p:nvPr/>
        </p:nvSpPr>
        <p:spPr>
          <a:xfrm>
            <a:off x="2191533" y="3607672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4" name="Google Shape;294;p39"/>
          <p:cNvSpPr/>
          <p:nvPr/>
        </p:nvSpPr>
        <p:spPr>
          <a:xfrm>
            <a:off x="4877729" y="4550987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5" name="Google Shape;295;p39"/>
          <p:cNvSpPr/>
          <p:nvPr/>
        </p:nvSpPr>
        <p:spPr>
          <a:xfrm>
            <a:off x="7563925" y="455098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6" name="Google Shape;296;p39"/>
          <p:cNvSpPr/>
          <p:nvPr/>
        </p:nvSpPr>
        <p:spPr>
          <a:xfrm>
            <a:off x="7563925" y="5239501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7" name="Google Shape;297;p39"/>
          <p:cNvSpPr/>
          <p:nvPr/>
        </p:nvSpPr>
        <p:spPr>
          <a:xfrm>
            <a:off x="7563925" y="592801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8" name="Google Shape;298;p39"/>
          <p:cNvSpPr/>
          <p:nvPr/>
        </p:nvSpPr>
        <p:spPr>
          <a:xfrm>
            <a:off x="4877729" y="592801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2189332" y="4550986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300" name="Google Shape;300;p39"/>
          <p:cNvSpPr/>
          <p:nvPr/>
        </p:nvSpPr>
        <p:spPr>
          <a:xfrm>
            <a:off x="2189332" y="5227650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  <p:sp>
        <p:nvSpPr>
          <p:cNvPr id="301" name="Google Shape;301;p39"/>
          <p:cNvSpPr/>
          <p:nvPr/>
        </p:nvSpPr>
        <p:spPr>
          <a:xfrm>
            <a:off x="2189332" y="5931264"/>
            <a:ext cx="2433366" cy="53330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400"/>
            </a:pPr>
            <a:endParaRPr sz="1866">
              <a:solidFill>
                <a:srgbClr val="74489D"/>
              </a:solidFill>
              <a:latin typeface="+mj-lt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89A3012-1F87-43DB-B8F6-8BAA586EA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679" y="1030910"/>
            <a:ext cx="11236313" cy="5154000"/>
          </a:xfrm>
        </p:spPr>
        <p:txBody>
          <a:bodyPr/>
          <a:lstStyle/>
          <a:p>
            <a:pPr>
              <a:spcAft>
                <a:spcPts val="1200"/>
              </a:spcAft>
              <a:buSzPts val="1100"/>
            </a:pPr>
            <a:r>
              <a:rPr lang="pt-BR" dirty="0">
                <a:latin typeface="+mj-lt"/>
              </a:rPr>
              <a:t>FOGAÇA, J. M. </a:t>
            </a:r>
            <a:r>
              <a:rPr lang="pt-BR" i="1" dirty="0">
                <a:latin typeface="+mj-lt"/>
              </a:rPr>
              <a:t>et al</a:t>
            </a:r>
            <a:r>
              <a:rPr lang="pt-BR" dirty="0">
                <a:latin typeface="+mj-lt"/>
              </a:rPr>
              <a:t>. </a:t>
            </a:r>
            <a:r>
              <a:rPr lang="pt-BR" b="1" dirty="0">
                <a:latin typeface="+mj-lt"/>
              </a:rPr>
              <a:t>Uma pitada de Astronomia</a:t>
            </a:r>
            <a:r>
              <a:rPr lang="pt-BR" dirty="0">
                <a:latin typeface="+mj-lt"/>
              </a:rPr>
              <a:t>: Movimentos da Terra. Unicamp. Campinas, 25 jan. 2021. Disponível em: </a:t>
            </a:r>
            <a:r>
              <a:rPr lang="pt-BR" u="sng" dirty="0">
                <a:solidFill>
                  <a:schemeClr val="hlink"/>
                </a:solidFill>
                <a:latin typeface="+mj-lt"/>
                <a:hlinkClick r:id="rId3"/>
              </a:rPr>
              <a:t>https://www.blogs.unicamp.br/cdf/2021/01/25/uma-pitada-de-astronomia-movimentos-da-terra/</a:t>
            </a:r>
            <a:r>
              <a:rPr lang="pt-BR" dirty="0">
                <a:latin typeface="+mj-lt"/>
              </a:rPr>
              <a:t>. Acesso em: 13 ago. 2024</a:t>
            </a:r>
          </a:p>
          <a:p>
            <a:pPr>
              <a:spcAft>
                <a:spcPts val="1200"/>
              </a:spcAft>
              <a:buSzPts val="1100"/>
            </a:pPr>
            <a:r>
              <a:rPr lang="pt-BR" dirty="0">
                <a:latin typeface="+mj-lt"/>
              </a:rPr>
              <a:t>GORVETT, </a:t>
            </a:r>
            <a:r>
              <a:rPr lang="pt-BR" dirty="0" err="1">
                <a:latin typeface="+mj-lt"/>
              </a:rPr>
              <a:t>Z</a:t>
            </a:r>
            <a:r>
              <a:rPr lang="pt-BR" dirty="0">
                <a:latin typeface="+mj-lt"/>
              </a:rPr>
              <a:t>. </a:t>
            </a:r>
            <a:r>
              <a:rPr lang="pt-BR" b="1" dirty="0">
                <a:latin typeface="+mj-lt"/>
              </a:rPr>
              <a:t>Dois turnos de sono</a:t>
            </a:r>
            <a:r>
              <a:rPr lang="pt-BR" dirty="0">
                <a:latin typeface="+mj-lt"/>
              </a:rPr>
              <a:t>: a forma esquecida como nossos antepassados dormiam. BBC News Brasil, 29 jan. 2022. 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Disponível em: </a:t>
            </a:r>
            <a:r>
              <a:rPr lang="pt-BR" u="sng" dirty="0">
                <a:solidFill>
                  <a:schemeClr val="hlink"/>
                </a:solidFill>
                <a:latin typeface="+mj-lt"/>
                <a:hlinkClick r:id="rId4"/>
              </a:rPr>
              <a:t>https://www.bbc.com/portuguese/vert-fut-59992577</a:t>
            </a:r>
            <a:r>
              <a:rPr lang="pt-BR" dirty="0">
                <a:latin typeface="+mj-lt"/>
              </a:rPr>
              <a:t>. Acesso em: 28 mar. 2024.</a:t>
            </a:r>
          </a:p>
          <a:p>
            <a:pPr algn="l" rtl="0" fontAlgn="base">
              <a:spcAft>
                <a:spcPts val="1200"/>
              </a:spcAft>
            </a:pPr>
            <a:r>
              <a:rPr lang="pt-BR" b="0" i="0" dirty="0">
                <a:solidFill>
                  <a:srgbClr val="000000"/>
                </a:solidFill>
                <a:effectLst/>
                <a:latin typeface="+mj-lt"/>
              </a:rPr>
              <a:t>​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+mj-lt"/>
              </a:rPr>
              <a:t>LEMOV, Doug. </a:t>
            </a:r>
            <a:r>
              <a:rPr lang="pt-BR" b="1" i="0" u="none" strike="noStrike" dirty="0">
                <a:solidFill>
                  <a:srgbClr val="000000"/>
                </a:solidFill>
                <a:effectLst/>
                <a:latin typeface="+mj-lt"/>
              </a:rPr>
              <a:t>Aula nota 10 3.0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+mj-lt"/>
              </a:rPr>
              <a:t>: 63 técnicas para melhorar a gestão da sala de aula / Doug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Lemov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+mj-lt"/>
              </a:rPr>
              <a:t>; tradução: Daniel Vieira, Sandra Maria Mallmann da Rosa; revisão técnica: Fausta Camargo, 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Thuinie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+mj-lt"/>
              </a:rPr>
              <a:t> Daros. 3. ed. Porto Alegre: Penso, 2023. </a:t>
            </a:r>
          </a:p>
          <a:p>
            <a:pPr algn="l" rtl="0" fontAlgn="base">
              <a:spcAft>
                <a:spcPts val="1200"/>
              </a:spcAft>
            </a:pPr>
            <a:r>
              <a:rPr lang="pt-BR" dirty="0">
                <a:latin typeface="+mj-lt"/>
                <a:cs typeface="Arial" panose="020B0604020202020204" pitchFamily="34" charset="0"/>
              </a:rPr>
              <a:t>SÃO PAULO (Estado). Secretaria da Educação. </a:t>
            </a:r>
            <a:r>
              <a:rPr lang="pt-BR" b="1" dirty="0">
                <a:latin typeface="+mj-lt"/>
                <a:cs typeface="Arial" panose="020B0604020202020204" pitchFamily="34" charset="0"/>
              </a:rPr>
              <a:t>Currículo Paulista</a:t>
            </a:r>
            <a:r>
              <a:rPr lang="pt-BR" dirty="0">
                <a:latin typeface="+mj-lt"/>
                <a:cs typeface="Arial" panose="020B0604020202020204" pitchFamily="34" charset="0"/>
              </a:rPr>
              <a:t>, 2019. </a:t>
            </a:r>
            <a:r>
              <a:rPr lang="pt-BR" dirty="0">
                <a:latin typeface="+mj-lt"/>
              </a:rPr>
              <a:t>Disponível em: </a:t>
            </a:r>
            <a:r>
              <a:rPr lang="pt-BR" dirty="0">
                <a:solidFill>
                  <a:srgbClr val="9C75B9"/>
                </a:solidFill>
                <a:latin typeface="+mj-lt"/>
                <a:hlinkClick r:id="rId5"/>
              </a:rPr>
              <a:t>http://www.escoladeformacao.sp.gov.br/portais/</a:t>
            </a:r>
            <a:r>
              <a:rPr lang="pt-BR" dirty="0" err="1">
                <a:solidFill>
                  <a:srgbClr val="9C75B9"/>
                </a:solidFill>
                <a:latin typeface="+mj-lt"/>
                <a:hlinkClick r:id="rId5"/>
              </a:rPr>
              <a:t>portals</a:t>
            </a:r>
            <a:r>
              <a:rPr lang="pt-BR" dirty="0">
                <a:solidFill>
                  <a:srgbClr val="9C75B9"/>
                </a:solidFill>
                <a:latin typeface="+mj-lt"/>
                <a:hlinkClick r:id="rId5"/>
              </a:rPr>
              <a:t>/84/</a:t>
            </a:r>
            <a:r>
              <a:rPr lang="pt-BR" dirty="0" err="1">
                <a:solidFill>
                  <a:srgbClr val="9C75B9"/>
                </a:solidFill>
                <a:latin typeface="+mj-lt"/>
                <a:hlinkClick r:id="rId5"/>
              </a:rPr>
              <a:t>docs</a:t>
            </a:r>
            <a:r>
              <a:rPr lang="pt-BR" dirty="0">
                <a:solidFill>
                  <a:srgbClr val="9C75B9"/>
                </a:solidFill>
                <a:latin typeface="+mj-lt"/>
                <a:hlinkClick r:id="rId5"/>
              </a:rPr>
              <a:t>/</a:t>
            </a:r>
            <a:r>
              <a:rPr lang="pt-BR" dirty="0" err="1">
                <a:solidFill>
                  <a:srgbClr val="9C75B9"/>
                </a:solidFill>
                <a:latin typeface="+mj-lt"/>
                <a:hlinkClick r:id="rId5"/>
              </a:rPr>
              <a:t>pdf</a:t>
            </a:r>
            <a:r>
              <a:rPr lang="pt-BR" dirty="0">
                <a:solidFill>
                  <a:srgbClr val="9C75B9"/>
                </a:solidFill>
                <a:latin typeface="+mj-lt"/>
                <a:hlinkClick r:id="rId5"/>
              </a:rPr>
              <a:t>/curriculo_paulista_26_07_2019.pdf</a:t>
            </a:r>
            <a:r>
              <a:rPr lang="pt-BR" dirty="0">
                <a:solidFill>
                  <a:srgbClr val="9C75B9"/>
                </a:solidFill>
                <a:latin typeface="+mj-lt"/>
              </a:rPr>
              <a:t>. </a:t>
            </a:r>
            <a:r>
              <a:rPr lang="pt-BR" dirty="0">
                <a:latin typeface="+mj-lt"/>
              </a:rPr>
              <a:t>Acesso em: 12 de maio, 2025.</a:t>
            </a:r>
          </a:p>
          <a:p>
            <a:pPr>
              <a:spcAft>
                <a:spcPts val="1200"/>
              </a:spcAft>
              <a:buSzPts val="1100"/>
            </a:pPr>
            <a:endParaRPr lang="pt-BR" dirty="0">
              <a:latin typeface="+mj-lt"/>
            </a:endParaRPr>
          </a:p>
          <a:p>
            <a:pPr>
              <a:spcAft>
                <a:spcPts val="1200"/>
              </a:spcAft>
              <a:buSzPts val="1100"/>
            </a:pPr>
            <a:endParaRPr lang="pt-BR" dirty="0">
              <a:latin typeface="+mj-lt"/>
            </a:endParaRPr>
          </a:p>
          <a:p>
            <a:pPr>
              <a:spcAft>
                <a:spcPts val="1200"/>
              </a:spcAft>
            </a:pPr>
            <a:endParaRPr lang="pt-BR" dirty="0"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25FC54D-430A-D6AE-8CE0-F7413CB71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063567"/>
            <a:ext cx="11217394" cy="5154000"/>
          </a:xfrm>
        </p:spPr>
        <p:txBody>
          <a:bodyPr/>
          <a:lstStyle/>
          <a:p>
            <a:pPr>
              <a:spcAft>
                <a:spcPts val="1200"/>
              </a:spcAft>
              <a:buSzPts val="1400"/>
            </a:pPr>
            <a:r>
              <a:rPr lang="pt-BR" b="1" dirty="0">
                <a:latin typeface="+mj-lt"/>
              </a:rPr>
              <a:t>Lista de imagens e vídeos</a:t>
            </a:r>
          </a:p>
          <a:p>
            <a:pPr>
              <a:spcAft>
                <a:spcPts val="1200"/>
              </a:spcAft>
              <a:buSzPts val="1400"/>
            </a:pPr>
            <a:r>
              <a:rPr lang="pt-BR" b="1" dirty="0">
                <a:latin typeface="+mj-lt"/>
              </a:rPr>
              <a:t>Slide 1 – </a:t>
            </a:r>
            <a:r>
              <a:rPr lang="pt-BR" dirty="0">
                <a:latin typeface="+mj-lt"/>
              </a:rPr>
              <a:t>Imagem de capa: SEDUC-SP.</a:t>
            </a:r>
            <a:endParaRPr lang="pt-BR" sz="2800" dirty="0">
              <a:latin typeface="+mj-lt"/>
            </a:endParaRPr>
          </a:p>
          <a:p>
            <a:pPr>
              <a:spcAft>
                <a:spcPts val="1200"/>
              </a:spcAft>
              <a:buSzPts val="1400"/>
            </a:pPr>
            <a:r>
              <a:rPr lang="pt-BR" b="1" dirty="0">
                <a:latin typeface="+mj-lt"/>
              </a:rPr>
              <a:t>Slides 3, 5 A 8, 10, 11, 18, 19 </a:t>
            </a:r>
            <a:r>
              <a:rPr lang="pt-BR" i="1" dirty="0">
                <a:latin typeface="+mj-lt"/>
              </a:rPr>
              <a:t>– © </a:t>
            </a:r>
            <a:r>
              <a:rPr lang="pt-BR" dirty="0">
                <a:latin typeface="+mj-lt"/>
              </a:rPr>
              <a:t>Getty Images. </a:t>
            </a:r>
            <a:endParaRPr lang="pt-BR" dirty="0">
              <a:solidFill>
                <a:srgbClr val="9C75B9"/>
              </a:solidFill>
              <a:latin typeface="+mj-lt"/>
            </a:endParaRPr>
          </a:p>
          <a:p>
            <a:pPr>
              <a:spcAft>
                <a:spcPts val="1200"/>
              </a:spcAft>
            </a:pPr>
            <a:endParaRPr lang="pt-BR" dirty="0"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0F984EB3-CBA1-58E8-B5E7-822D7D26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E3E4AE9-C29E-D008-5E68-4D8449FCD287}"/>
              </a:ext>
            </a:extLst>
          </p:cNvPr>
          <p:cNvSpPr txBox="1">
            <a:spLocks/>
          </p:cNvSpPr>
          <p:nvPr/>
        </p:nvSpPr>
        <p:spPr>
          <a:xfrm>
            <a:off x="1379050" y="826802"/>
            <a:ext cx="4257043" cy="119601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Habilidade:</a:t>
            </a:r>
            <a:r>
              <a:rPr lang="pt-BR" sz="1600" dirty="0">
                <a:solidFill>
                  <a:srgbClr val="000000"/>
                </a:solidFill>
                <a:ea typeface="Aptos" panose="020B0004020202020204" pitchFamily="34" charset="0"/>
              </a:rPr>
              <a:t> 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(EF01CI06) Selecionar exemplos de como a sucessão de dias e noites orienta o ritmo de atividades diárias de seres humanos e de outros seres vivos.</a:t>
            </a: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7AA62E7A-6502-1746-B678-3DD494B70C2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>
            <a:fillRect/>
          </a:stretch>
        </p:blipFill>
        <p:spPr>
          <a:xfrm>
            <a:off x="5789692" y="826802"/>
            <a:ext cx="5912535" cy="3286411"/>
          </a:xfrm>
        </p:spPr>
      </p:pic>
      <p:sp>
        <p:nvSpPr>
          <p:cNvPr id="2" name="Subtítulo 1">
            <a:extLst>
              <a:ext uri="{FF2B5EF4-FFF2-40B4-BE49-F238E27FC236}">
                <a16:creationId xmlns:a16="http://schemas.microsoft.com/office/drawing/2014/main" id="{7E1A2D8F-9272-97DE-BF94-76C16529797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2</a:t>
            </a:r>
            <a:endParaRPr lang="pt-BR" dirty="0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6FD05014-A78D-2C0D-EB57-2D1FD6CAC0B7}"/>
              </a:ext>
            </a:extLst>
          </p:cNvPr>
          <p:cNvGrpSpPr/>
          <p:nvPr/>
        </p:nvGrpSpPr>
        <p:grpSpPr>
          <a:xfrm>
            <a:off x="523171" y="826802"/>
            <a:ext cx="692128" cy="719813"/>
            <a:chOff x="535436" y="747344"/>
            <a:chExt cx="692308" cy="720000"/>
          </a:xfrm>
        </p:grpSpPr>
        <p:pic>
          <p:nvPicPr>
            <p:cNvPr id="34" name="Gráfico 44">
              <a:extLst>
                <a:ext uri="{FF2B5EF4-FFF2-40B4-BE49-F238E27FC236}">
                  <a16:creationId xmlns:a16="http://schemas.microsoft.com/office/drawing/2014/main" id="{DEE69245-6487-36B7-4447-F89CC5E90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5436" y="747344"/>
              <a:ext cx="692308" cy="720000"/>
            </a:xfrm>
            <a:prstGeom prst="rect">
              <a:avLst/>
            </a:prstGeom>
          </p:spPr>
        </p:pic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B925E4D3-4C5A-751E-0516-4A8F8A0DE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8505" y="812800"/>
              <a:ext cx="375600" cy="533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759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E71D7058-7304-7677-F112-5F468033D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60E7C717-5F5F-E664-E646-CE4C7BF7C30F}"/>
              </a:ext>
            </a:extLst>
          </p:cNvPr>
          <p:cNvSpPr txBox="1">
            <a:spLocks/>
          </p:cNvSpPr>
          <p:nvPr/>
        </p:nvSpPr>
        <p:spPr>
          <a:xfrm>
            <a:off x="1366777" y="826802"/>
            <a:ext cx="4342928" cy="71981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Dinâmica de condução: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caro professor,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leia o texto do slide com os estudantes, destacando o título e os exemplos apresentados. Em seguida, pergunte quais tarefas eles fazem ao longo do dia com ajuda de alguma tecnologia (ex.: despertador, televisão, celular, computador, micro-ondas). Incentive a partilha de experiências e registre alguns exemplos na lousa, organizando-os em momentos do dia (manhã, tarde e noite).</a:t>
            </a:r>
            <a:endParaRPr lang="pt-BR" sz="1600" b="1" dirty="0">
              <a:solidFill>
                <a:srgbClr val="000000"/>
              </a:solidFill>
              <a:latin typeface="+mj-lt"/>
              <a:ea typeface="+mn-lt"/>
              <a:cs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latin typeface="+mj-lt"/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9C3F8D45-5281-AF31-4898-161F6D63D9F8}"/>
              </a:ext>
            </a:extLst>
          </p:cNvPr>
          <p:cNvSpPr txBox="1">
            <a:spLocks/>
          </p:cNvSpPr>
          <p:nvPr/>
        </p:nvSpPr>
        <p:spPr>
          <a:xfrm>
            <a:off x="1354164" y="3524397"/>
            <a:ext cx="4435528" cy="71981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+mj-lt"/>
                <a:ea typeface="Aptos" panose="020B0004020202020204" pitchFamily="34" charset="0"/>
                <a:cs typeface="Arial"/>
              </a:rPr>
              <a:t>Expectativas de respostas: </a:t>
            </a:r>
            <a:r>
              <a:rPr lang="pt-BR" sz="1600" dirty="0">
                <a:solidFill>
                  <a:srgbClr val="000000"/>
                </a:solidFill>
                <a:latin typeface="+mj-lt"/>
                <a:ea typeface="+mn-lt"/>
                <a:cs typeface="+mn-lt"/>
              </a:rPr>
              <a:t>espera-se que os estudantes reconheçam atividades cotidianas mediadas por tecnologias, como acordar com alarme, assistir a vídeos, usar o celular para falar com alguém, ou ver a previsão do tempo antes de sair. Também podem mencionar práticas como realizar compras pela internet, que acontecem em diferentes horários do dia e da noite, inclusive de madrugada, evidenciando como a tecnologia interfere na organização do tempo de cada pessoa.</a:t>
            </a:r>
            <a:endParaRPr lang="pt-BR" sz="1600" b="1" dirty="0">
              <a:solidFill>
                <a:srgbClr val="000000"/>
              </a:solidFill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None/>
            </a:pPr>
            <a:endParaRPr lang="pt-BR" sz="1600" dirty="0">
              <a:latin typeface="+mj-lt"/>
            </a:endParaRP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706FE415-92AC-1EB3-0A5D-BA17A98BE37B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10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FC23D8B3-DB22-F382-7186-41212A033CA8}"/>
              </a:ext>
            </a:extLst>
          </p:cNvPr>
          <p:cNvGrpSpPr/>
          <p:nvPr/>
        </p:nvGrpSpPr>
        <p:grpSpPr>
          <a:xfrm>
            <a:off x="512659" y="826802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DB39D9CA-323B-E54C-8B61-B6771F4C2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4C7726E7-4294-8CD0-1DE9-97FA6FBC6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3EAD7055-BA06-075A-C628-0A349E989D70}"/>
              </a:ext>
            </a:extLst>
          </p:cNvPr>
          <p:cNvGrpSpPr/>
          <p:nvPr/>
        </p:nvGrpSpPr>
        <p:grpSpPr>
          <a:xfrm>
            <a:off x="512659" y="3544946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C1E986A6-5484-E8F9-1D6E-55E4DB329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558F00E3-55D8-6F55-F064-887817F57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9" name="Espaço Reservado para Imagem 8">
            <a:extLst>
              <a:ext uri="{FF2B5EF4-FFF2-40B4-BE49-F238E27FC236}">
                <a16:creationId xmlns:a16="http://schemas.microsoft.com/office/drawing/2014/main" id="{CF5BA5A8-BB1A-AC26-DC50-FA905D5CB8D4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9"/>
          <a:srcRect/>
          <a:stretch>
            <a:fillRect/>
          </a:stretch>
        </p:blipFill>
        <p:spPr>
          <a:xfrm>
            <a:off x="5789692" y="826803"/>
            <a:ext cx="5912535" cy="3274300"/>
          </a:xfrm>
        </p:spPr>
      </p:pic>
    </p:spTree>
    <p:extLst>
      <p:ext uri="{BB962C8B-B14F-4D97-AF65-F5344CB8AC3E}">
        <p14:creationId xmlns:p14="http://schemas.microsoft.com/office/powerpoint/2010/main" val="1520889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A4C1919D-6865-8FDE-59F0-21168861D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CE798D65-49B9-728C-698D-26B9BC531BD1}"/>
              </a:ext>
            </a:extLst>
          </p:cNvPr>
          <p:cNvSpPr txBox="1">
            <a:spLocks/>
          </p:cNvSpPr>
          <p:nvPr/>
        </p:nvSpPr>
        <p:spPr>
          <a:xfrm>
            <a:off x="1354165" y="826802"/>
            <a:ext cx="4302045" cy="31464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pt-BR" sz="1600" b="1" dirty="0">
                <a:solidFill>
                  <a:srgbClr val="000000"/>
                </a:solidFill>
                <a:ea typeface="Aptos" panose="020B0004020202020204" pitchFamily="34" charset="0"/>
              </a:rPr>
              <a:t>Dinâmica de condução:</a:t>
            </a:r>
            <a:r>
              <a:rPr lang="pt-BR" sz="1600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caro professor, após a realização do desenho, promova um momento de compartilhamento em duplas ou pequenos grupos. Estimule os estudantes a contarem aos colegas como organizam seu dia, apontando semelhanças e diferenças nas rotinas. Caso deseje, registre na lousa algumas atividades recorrentes, construindo coletivamente uma lista de práticas realizadas pela manhã e à tarde. Esse momento favorece o desenvolvimento da oralidade, da escuta e da reflexão sobre a organização do tempo no cotidiano.</a:t>
            </a: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Arial"/>
              </a:rPr>
              <a:t>   </a:t>
            </a:r>
            <a:endParaRPr lang="pt-BR" sz="1600" dirty="0">
              <a:latin typeface="Arial"/>
              <a:cs typeface="Arial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4BA4CA3-0F80-C9F1-279F-EAB53C7710F5}"/>
              </a:ext>
            </a:extLst>
          </p:cNvPr>
          <p:cNvSpPr txBox="1">
            <a:spLocks/>
          </p:cNvSpPr>
          <p:nvPr/>
        </p:nvSpPr>
        <p:spPr>
          <a:xfrm>
            <a:off x="1368538" y="3981039"/>
            <a:ext cx="4421154" cy="110539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pt-BR" sz="1600" b="1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Arial"/>
              </a:rPr>
              <a:t>Expectativas de respostas:</a:t>
            </a:r>
            <a:r>
              <a:rPr lang="pt-BR" sz="1600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pt-BR" sz="1600" dirty="0">
                <a:solidFill>
                  <a:srgbClr val="000000"/>
                </a:solidFill>
                <a:ea typeface="+mn-lt"/>
                <a:cs typeface="+mn-lt"/>
              </a:rPr>
              <a:t>espera-se que os estudantes representem suas rotinas por meio de desenhos que reflitam atividades comuns em cada período do dia, como acordar, escovar os dentes, ir à escola, almoçar, brincar, fazer tarefas escolares, entre outras. A atividade possibilita que percebam a sucessão de ações que marcam o ritmo diário e reflitam sobre a organização do tempo.</a:t>
            </a: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endParaRPr lang="pt-BR" sz="1600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57B11DF9-1A6D-88D0-4442-2CE086D7D6E3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sz="2550" dirty="0">
                <a:latin typeface="Grandstander"/>
                <a:cs typeface="Rubik Bold"/>
              </a:rPr>
              <a:t>SLIDE 12</a:t>
            </a:r>
            <a:endParaRPr lang="pt-BR" dirty="0"/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858AE668-05BD-26F4-F08A-5D967A776736}"/>
              </a:ext>
            </a:extLst>
          </p:cNvPr>
          <p:cNvGrpSpPr/>
          <p:nvPr/>
        </p:nvGrpSpPr>
        <p:grpSpPr>
          <a:xfrm>
            <a:off x="512659" y="826802"/>
            <a:ext cx="692128" cy="719813"/>
            <a:chOff x="10214397" y="3581043"/>
            <a:chExt cx="692308" cy="720000"/>
          </a:xfrm>
        </p:grpSpPr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176F927A-6C21-8724-437B-3C362529F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14397" y="3581043"/>
              <a:ext cx="692308" cy="7200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43B9C375-55FE-7B47-C6A6-5DE50C748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76429" y="3700857"/>
              <a:ext cx="450268" cy="450268"/>
            </a:xfrm>
            <a:prstGeom prst="rect">
              <a:avLst/>
            </a:prstGeom>
          </p:spPr>
        </p:pic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03C95C26-CCFA-9DB9-6070-AA5FAEB9E1BB}"/>
              </a:ext>
            </a:extLst>
          </p:cNvPr>
          <p:cNvGrpSpPr/>
          <p:nvPr/>
        </p:nvGrpSpPr>
        <p:grpSpPr>
          <a:xfrm>
            <a:off x="512659" y="3963729"/>
            <a:ext cx="692128" cy="719813"/>
            <a:chOff x="11307682" y="1353244"/>
            <a:chExt cx="692308" cy="720000"/>
          </a:xfrm>
        </p:grpSpPr>
        <p:pic>
          <p:nvPicPr>
            <p:cNvPr id="52" name="Gráfico 47">
              <a:extLst>
                <a:ext uri="{FF2B5EF4-FFF2-40B4-BE49-F238E27FC236}">
                  <a16:creationId xmlns:a16="http://schemas.microsoft.com/office/drawing/2014/main" id="{F6C4A46A-A124-E6DB-24C1-AD3298919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07682" y="1353244"/>
              <a:ext cx="692308" cy="720000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6017B55B-33C1-72F1-353E-EB62B7D49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418937" y="1447632"/>
              <a:ext cx="461913" cy="461913"/>
            </a:xfrm>
            <a:prstGeom prst="rect">
              <a:avLst/>
            </a:prstGeom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544C91C8-151C-2583-AC38-D7377640F6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2759" y="807487"/>
            <a:ext cx="5921296" cy="332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78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/>
        </p:nvSpPr>
        <p:spPr>
          <a:xfrm>
            <a:off x="507958" y="1534822"/>
            <a:ext cx="5485971" cy="403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2" tIns="60884" rIns="121802" bIns="60884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dk1"/>
                </a:solidFill>
              </a:rPr>
              <a:t>NOSSA AMIGA ESTUDA NO PERÍODO DA MANHÃ, PORTANTO, REALIZA SUAS TAREFAS DE CASA NO PERÍODO DA TARDE.</a:t>
            </a:r>
            <a:endParaRPr sz="2600" dirty="0"/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dk1"/>
                </a:solidFill>
              </a:rPr>
              <a:t>E VOCÊ, EM QUAL PERÍODO DO DIA REALIZA SUAS ATIVIDADES DE CASA? CONVERSE COM SEUS COLEGAS E PROFESSOR.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118" name="Google Shape;11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4412" y="1534822"/>
            <a:ext cx="5682532" cy="37883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C7B4BDE1-E99E-BF4E-4CFA-AD489AB0BC56}"/>
              </a:ext>
            </a:extLst>
          </p:cNvPr>
          <p:cNvGrpSpPr/>
          <p:nvPr/>
        </p:nvGrpSpPr>
        <p:grpSpPr>
          <a:xfrm>
            <a:off x="9382841" y="356922"/>
            <a:ext cx="2317428" cy="447532"/>
            <a:chOff x="305605" y="2234344"/>
            <a:chExt cx="2317428" cy="447532"/>
          </a:xfrm>
        </p:grpSpPr>
        <p:sp>
          <p:nvSpPr>
            <p:cNvPr id="5" name="CaixaDeTexto 7">
              <a:extLst>
                <a:ext uri="{FF2B5EF4-FFF2-40B4-BE49-F238E27FC236}">
                  <a16:creationId xmlns:a16="http://schemas.microsoft.com/office/drawing/2014/main" id="{DF78F494-D907-B486-A591-EE0E421BC13B}"/>
                </a:ext>
              </a:extLst>
            </p:cNvPr>
            <p:cNvSpPr txBox="1"/>
            <p:nvPr/>
          </p:nvSpPr>
          <p:spPr>
            <a:xfrm>
              <a:off x="428151" y="2362131"/>
              <a:ext cx="219488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6" name="Gráfico 1">
              <a:extLst>
                <a:ext uri="{FF2B5EF4-FFF2-40B4-BE49-F238E27FC236}">
                  <a16:creationId xmlns:a16="http://schemas.microsoft.com/office/drawing/2014/main" id="{B9C736AA-4541-8761-A03C-82A1F5C77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/>
        </p:nvSpPr>
        <p:spPr>
          <a:xfrm>
            <a:off x="514351" y="926416"/>
            <a:ext cx="10261680" cy="57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2" tIns="60884" rIns="121802" bIns="60884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1332"/>
              </a:spcBef>
              <a:buSzPts val="2600"/>
            </a:pPr>
            <a:r>
              <a:rPr lang="pt-BR" sz="3100" b="1" dirty="0">
                <a:solidFill>
                  <a:srgbClr val="7030A0"/>
                </a:solidFill>
              </a:rPr>
              <a:t>O DIA E SEUS PERÍODOS</a:t>
            </a:r>
            <a:endParaRPr sz="3100" dirty="0">
              <a:solidFill>
                <a:srgbClr val="7030A0"/>
              </a:solidFill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514350" y="1867863"/>
            <a:ext cx="11186921" cy="2482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A DIVISÃO DO TEMPO EM DIAS É UMA FORMA DE MARCAR A PASSAGEM DO TEMPO. O </a:t>
            </a:r>
            <a:r>
              <a:rPr lang="pt-BR" sz="2600" b="1" dirty="0">
                <a:solidFill>
                  <a:schemeClr val="tx1"/>
                </a:solidFill>
              </a:rPr>
              <a:t>DIA</a:t>
            </a:r>
            <a:r>
              <a:rPr lang="pt-BR" sz="2600" dirty="0">
                <a:solidFill>
                  <a:schemeClr val="tx1"/>
                </a:solidFill>
              </a:rPr>
              <a:t> SE REFERE AO PERÍODO ILUMINADO PELA LUZ DO SOL, OU SEJA, DESDE O MOMENTO EM QUE O SOL APARECE PELA </a:t>
            </a:r>
            <a:r>
              <a:rPr lang="pt-BR" sz="2600" b="1" dirty="0">
                <a:solidFill>
                  <a:srgbClr val="EF8600"/>
                </a:solidFill>
              </a:rPr>
              <a:t>MANHÃ</a:t>
            </a:r>
            <a:r>
              <a:rPr lang="pt-BR" sz="2600" dirty="0">
                <a:solidFill>
                  <a:srgbClr val="444746"/>
                </a:solidFill>
              </a:rPr>
              <a:t> </a:t>
            </a:r>
            <a:r>
              <a:rPr lang="pt-BR" sz="2600" dirty="0">
                <a:solidFill>
                  <a:schemeClr val="tx1"/>
                </a:solidFill>
              </a:rPr>
              <a:t>ATÉ O MOMENTO EM QUE O SOL DESAPARECE PELA</a:t>
            </a:r>
            <a:r>
              <a:rPr lang="pt-BR" sz="2600" dirty="0">
                <a:solidFill>
                  <a:srgbClr val="444746"/>
                </a:solidFill>
              </a:rPr>
              <a:t> </a:t>
            </a:r>
            <a:r>
              <a:rPr lang="pt-BR" sz="2600" b="1" dirty="0">
                <a:solidFill>
                  <a:srgbClr val="9F5900"/>
                </a:solidFill>
              </a:rPr>
              <a:t>TARDE</a:t>
            </a:r>
            <a:r>
              <a:rPr lang="pt-BR" sz="2600" dirty="0">
                <a:solidFill>
                  <a:srgbClr val="444746"/>
                </a:solidFill>
              </a:rPr>
              <a:t>.</a:t>
            </a:r>
            <a:endParaRPr sz="2600" dirty="0">
              <a:solidFill>
                <a:schemeClr val="dk1"/>
              </a:solidFill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4649A47-74FC-D359-8486-3D55B9E53750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4100E43-18D9-082E-7725-DD80C219E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AB25A13-2190-AA8B-EE30-78A16F6E5DDF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26eeac86a_0_2"/>
          <p:cNvSpPr txBox="1"/>
          <p:nvPr/>
        </p:nvSpPr>
        <p:spPr>
          <a:xfrm>
            <a:off x="534994" y="816523"/>
            <a:ext cx="11012731" cy="246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1066"/>
              </a:spcAft>
            </a:pPr>
            <a:r>
              <a:rPr lang="pt-BR" sz="2600" dirty="0">
                <a:latin typeface="+mj-lt"/>
              </a:rPr>
              <a:t>OS PERÍODOS CHAMADOS DE </a:t>
            </a:r>
            <a:r>
              <a:rPr lang="pt-BR" sz="2600" b="1" dirty="0">
                <a:solidFill>
                  <a:srgbClr val="660066"/>
                </a:solidFill>
                <a:latin typeface="+mj-lt"/>
              </a:rPr>
              <a:t>MANHÃ</a:t>
            </a:r>
            <a:r>
              <a:rPr lang="pt-BR" sz="2600" dirty="0">
                <a:latin typeface="+mj-lt"/>
              </a:rPr>
              <a:t>, </a:t>
            </a:r>
            <a:r>
              <a:rPr lang="pt-BR" sz="2600" b="1" dirty="0">
                <a:solidFill>
                  <a:srgbClr val="660066"/>
                </a:solidFill>
                <a:latin typeface="+mj-lt"/>
              </a:rPr>
              <a:t>TARDE</a:t>
            </a:r>
            <a:r>
              <a:rPr lang="pt-BR" sz="2600" dirty="0">
                <a:latin typeface="+mj-lt"/>
              </a:rPr>
              <a:t> E </a:t>
            </a:r>
            <a:r>
              <a:rPr lang="pt-BR" sz="2600" b="1" dirty="0">
                <a:solidFill>
                  <a:srgbClr val="660066"/>
                </a:solidFill>
                <a:latin typeface="+mj-lt"/>
              </a:rPr>
              <a:t>NOITE</a:t>
            </a:r>
            <a:r>
              <a:rPr lang="pt-BR" sz="2600" dirty="0">
                <a:latin typeface="+mj-lt"/>
              </a:rPr>
              <a:t> DURAM, APROXIMADAMENTE, 8 HORAS DO TOTAL DAS 24 HORAS DO DIA. PORÉM, A DURAÇÃO DE CADA PERÍODO VARIA DEPENDENDO DA ESTAÇÃO DO ANO. NO VERÃO, OS DIAS SÃO MAIS LONGOS E, NO INVERNO, MAIS CURTOS.</a:t>
            </a:r>
            <a:endParaRPr sz="2600" dirty="0"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g2f26eeac86a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9081" y="3114421"/>
            <a:ext cx="3849972" cy="2302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f26eeac86a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5811" y="3114421"/>
            <a:ext cx="3850148" cy="23613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19575C61-EAA0-E9D9-40E8-022807C7A5F6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ACBC8BA-395C-B378-FE16-C3CF7892B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B6B35E0-2EBE-2863-03A6-9D3C3B34CAA6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7679BBB8-FD8F-B067-C2F3-9FCFACBFC0AF}"/>
              </a:ext>
            </a:extLst>
          </p:cNvPr>
          <p:cNvSpPr txBox="1">
            <a:spLocks/>
          </p:cNvSpPr>
          <p:nvPr/>
        </p:nvSpPr>
        <p:spPr>
          <a:xfrm rot="897">
            <a:off x="1689058" y="5579304"/>
            <a:ext cx="3849913" cy="48044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GEADA - SERRA CATARINENSE.</a:t>
            </a:r>
            <a:endParaRPr lang="pt-BR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" name="Google Shape;156;p5">
            <a:extLst>
              <a:ext uri="{FF2B5EF4-FFF2-40B4-BE49-F238E27FC236}">
                <a16:creationId xmlns:a16="http://schemas.microsoft.com/office/drawing/2014/main" id="{F5554ECF-CE82-B94D-2625-9F935CE512BA}"/>
              </a:ext>
            </a:extLst>
          </p:cNvPr>
          <p:cNvSpPr txBox="1">
            <a:spLocks/>
          </p:cNvSpPr>
          <p:nvPr/>
        </p:nvSpPr>
        <p:spPr>
          <a:xfrm rot="897">
            <a:off x="6775904" y="5579304"/>
            <a:ext cx="3849944" cy="81691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DIA ENSOLARADA NO PARQUE DO IBIRAPUERA EM SÃO PAULO.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/>
        </p:nvSpPr>
        <p:spPr>
          <a:xfrm>
            <a:off x="581216" y="1758649"/>
            <a:ext cx="5176648" cy="286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1066"/>
              </a:spcAft>
            </a:pPr>
            <a:r>
              <a:rPr lang="pt-BR" sz="2600" dirty="0"/>
              <a:t>VOCÊ JÁ DEVE TER PERCEBIDO QUE A MAIORIA DAS PESSOAS TEM HÁBITOS DIURNOS, OU SEJA, FICAM ACORDADAS DURANTE O DIA E DORMEM À NOITE.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7865" y="1128218"/>
            <a:ext cx="5953124" cy="373860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1"/>
          <p:cNvSpPr txBox="1"/>
          <p:nvPr/>
        </p:nvSpPr>
        <p:spPr>
          <a:xfrm>
            <a:off x="581215" y="871838"/>
            <a:ext cx="10768006" cy="57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02" tIns="60884" rIns="121802" bIns="60884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1332"/>
              </a:spcBef>
              <a:buSzPts val="2600"/>
            </a:pPr>
            <a:r>
              <a:rPr lang="pt-BR" sz="3100" b="1" dirty="0">
                <a:solidFill>
                  <a:srgbClr val="7030A0"/>
                </a:solidFill>
              </a:rPr>
              <a:t>ROTINAS DIÁRIAS</a:t>
            </a:r>
            <a:endParaRPr sz="3100" dirty="0">
              <a:solidFill>
                <a:srgbClr val="7030A0"/>
              </a:solidFill>
            </a:endParaRPr>
          </a:p>
        </p:txBody>
      </p:sp>
      <p:sp>
        <p:nvSpPr>
          <p:cNvPr id="4" name="Google Shape;156;p5">
            <a:extLst>
              <a:ext uri="{FF2B5EF4-FFF2-40B4-BE49-F238E27FC236}">
                <a16:creationId xmlns:a16="http://schemas.microsoft.com/office/drawing/2014/main" id="{1C3F55AC-9AF1-5F34-FA8E-667D4E1A0600}"/>
              </a:ext>
            </a:extLst>
          </p:cNvPr>
          <p:cNvSpPr txBox="1">
            <a:spLocks/>
          </p:cNvSpPr>
          <p:nvPr/>
        </p:nvSpPr>
        <p:spPr>
          <a:xfrm rot="897">
            <a:off x="5757833" y="4944997"/>
            <a:ext cx="5953033" cy="66323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PELA MANHÃ, A MAIORIA DAS PESSOAS ACORDA.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/>
        </p:nvSpPr>
        <p:spPr>
          <a:xfrm>
            <a:off x="530679" y="1302040"/>
            <a:ext cx="5495284" cy="3892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dirty="0"/>
              <a:t>AS PESSOAS REALIZAM DIFERENTES ATIVIDADES AO LONGO DO DIA, ELAS PODEM ESTUDAR, TRABALHAR, BRINCAR, ENTRE OUTRAS. </a:t>
            </a:r>
            <a:endParaRPr sz="2600" dirty="0"/>
          </a:p>
          <a:p>
            <a:pPr>
              <a:spcAft>
                <a:spcPts val="1200"/>
              </a:spcAft>
            </a:pPr>
            <a:r>
              <a:rPr lang="pt-BR" sz="2600" dirty="0"/>
              <a:t>A ORGANIZAÇÃO DA ROTINA DEPENDE DO MODO DE VIDA DE CADA UM.</a:t>
            </a:r>
            <a:endParaRPr sz="2600" dirty="0"/>
          </a:p>
        </p:txBody>
      </p:sp>
      <p:pic>
        <p:nvPicPr>
          <p:cNvPr id="150" name="Google Shape;15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7863" y="1171408"/>
            <a:ext cx="5953237" cy="39129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C66967BE-5F64-FAAA-FBE7-96D94CFF7BEB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137AD4AC-CA61-9A2D-DF05-3985FF6E0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38C5858-3D57-1D74-6819-D09709BCA344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8513A5A8-96D6-E191-F654-93A74A223019}"/>
              </a:ext>
            </a:extLst>
          </p:cNvPr>
          <p:cNvSpPr txBox="1">
            <a:spLocks/>
          </p:cNvSpPr>
          <p:nvPr/>
        </p:nvSpPr>
        <p:spPr>
          <a:xfrm rot="897">
            <a:off x="5757886" y="5210879"/>
            <a:ext cx="5953125" cy="67716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DURANTE O DIA, A MAIORIA DAS</a:t>
            </a:r>
            <a:br>
              <a:rPr lang="pt-BR" b="1" dirty="0">
                <a:solidFill>
                  <a:srgbClr val="666666"/>
                </a:solidFill>
                <a:latin typeface="+mj-lt"/>
              </a:rPr>
            </a:br>
            <a:r>
              <a:rPr lang="pt-BR" b="1" dirty="0">
                <a:solidFill>
                  <a:srgbClr val="666666"/>
                </a:solidFill>
                <a:latin typeface="+mj-lt"/>
              </a:rPr>
              <a:t>CRIANÇAS ESTUDAM.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/>
        </p:nvSpPr>
        <p:spPr>
          <a:xfrm>
            <a:off x="608440" y="1654889"/>
            <a:ext cx="5286173" cy="3734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r>
              <a:rPr lang="pt-BR" sz="2600" dirty="0">
                <a:latin typeface="+mj-lt"/>
              </a:rPr>
              <a:t>MUITA GENTE TRABALHA DURANTE O DIA, MAS TAMBÉM HÁ AQUELES QUE TRABALHAM À NOITE. HÁ QUEM ESTUDE DE DIA E AQUELES QUE ESTUDAM À NOITE.</a:t>
            </a:r>
            <a:endParaRPr sz="2600" dirty="0">
              <a:latin typeface="+mj-lt"/>
              <a:ea typeface="Calibri"/>
              <a:cs typeface="Calibri"/>
              <a:sym typeface="Calibri"/>
            </a:endParaRPr>
          </a:p>
          <a:p>
            <a:pPr>
              <a:spcBef>
                <a:spcPts val="800"/>
              </a:spcBef>
              <a:spcAft>
                <a:spcPts val="800"/>
              </a:spcAft>
              <a:buSzPts val="699"/>
            </a:pPr>
            <a:endParaRPr sz="2600" dirty="0">
              <a:solidFill>
                <a:schemeClr val="dk1"/>
              </a:solidFill>
              <a:latin typeface="+mj-lt"/>
            </a:endParaRPr>
          </a:p>
        </p:txBody>
      </p:sp>
      <p:pic>
        <p:nvPicPr>
          <p:cNvPr id="158" name="Google Shape;15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7864" y="1632402"/>
            <a:ext cx="5980768" cy="33645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AB0F50D6-A0DD-DCC2-B32C-FA0BFEF0F204}"/>
              </a:ext>
            </a:extLst>
          </p:cNvPr>
          <p:cNvSpPr txBox="1">
            <a:spLocks/>
          </p:cNvSpPr>
          <p:nvPr/>
        </p:nvSpPr>
        <p:spPr>
          <a:xfrm rot="897">
            <a:off x="5757852" y="5138575"/>
            <a:ext cx="5980793" cy="71865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None/>
            </a:pPr>
            <a:r>
              <a:rPr lang="pt-BR" b="1" dirty="0">
                <a:solidFill>
                  <a:srgbClr val="666666"/>
                </a:solidFill>
                <a:latin typeface="+mj-lt"/>
              </a:rPr>
              <a:t>ALGUMAS PROFISSÕES EXIGEM QUE AS PESSOAS TRABALHEM À NOITE.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f26eeac86a_0_25"/>
          <p:cNvSpPr txBox="1"/>
          <p:nvPr/>
        </p:nvSpPr>
        <p:spPr>
          <a:xfrm>
            <a:off x="591667" y="982251"/>
            <a:ext cx="11005490" cy="4713770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391" tIns="162391" rIns="162391" bIns="162391" anchor="t" anchorCtr="0">
            <a:spAutoFit/>
          </a:bodyPr>
          <a:lstStyle/>
          <a:p>
            <a:pPr>
              <a:spcAft>
                <a:spcPts val="2400"/>
              </a:spcAft>
              <a:buSzPts val="2400"/>
            </a:pPr>
            <a:r>
              <a:rPr lang="pt-BR" sz="3100" b="1" dirty="0">
                <a:solidFill>
                  <a:srgbClr val="7030A0"/>
                </a:solidFill>
              </a:rPr>
              <a:t>VOCÊ SABIA QUE…</a:t>
            </a:r>
            <a:endParaRPr sz="31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SzPts val="699"/>
            </a:pPr>
            <a:r>
              <a:rPr lang="pt-BR" sz="2600" b="1" dirty="0">
                <a:solidFill>
                  <a:srgbClr val="7030A0"/>
                </a:solidFill>
              </a:rPr>
              <a:t>O SOL INFLUENCIA O RITMO BIOLÓGICO DOS  SERES VIVOS?</a:t>
            </a:r>
            <a:endParaRPr sz="2600" dirty="0"/>
          </a:p>
          <a:p>
            <a:pPr>
              <a:spcAft>
                <a:spcPts val="1200"/>
              </a:spcAft>
              <a:buSzPts val="699"/>
            </a:pPr>
            <a:r>
              <a:rPr lang="pt-BR" sz="2600" dirty="0">
                <a:solidFill>
                  <a:schemeClr val="dk1"/>
                </a:solidFill>
              </a:rPr>
              <a:t>O CICLO OU RITMO BIOLÓGICO REGULA O SONO, A ALIMENTAÇÃO E A ENERGIA DURANTE O DIA. POR ISSO, ELE É CONHECIDO POPULARMENTE COMO </a:t>
            </a:r>
            <a:r>
              <a:rPr lang="pt-BR" sz="2600" b="1" dirty="0">
                <a:solidFill>
                  <a:schemeClr val="dk1"/>
                </a:solidFill>
              </a:rPr>
              <a:t>RELÓGIO INTERNO</a:t>
            </a:r>
            <a:r>
              <a:rPr lang="pt-BR" sz="2600" dirty="0">
                <a:solidFill>
                  <a:schemeClr val="dk1"/>
                </a:solidFill>
              </a:rPr>
              <a:t>. A LUZ SOLAR REGULA ESSE RITMO, SINALIZANDO QUANDO DEVEMOS ESTAR ATIVOS OU DESCANSAR. </a:t>
            </a:r>
            <a:r>
              <a:rPr lang="pt-BR" sz="2800" dirty="0"/>
              <a:t>O SOL PELA MANHÃ AJUDA A ACORDAR O CORPO, E O PÔR DO SOL NOS PREPARA PARA DORMIR.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iências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ências 2026" id="{3F290B49-4312-4A99-A041-0A21D409EA6F}" vid="{05E1DEAC-88FB-4095-A047-2E325C57B3E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5A29CC2C-6A8D-4A10-9A0B-B2D0239C4ADA}"/>
</file>

<file path=customXml/itemProps2.xml><?xml version="1.0" encoding="utf-8"?>
<ds:datastoreItem xmlns:ds="http://schemas.openxmlformats.org/officeDocument/2006/customXml" ds:itemID="{62CD9AF6-E8F7-4728-AA4F-96E293211508}"/>
</file>

<file path=customXml/itemProps3.xml><?xml version="1.0" encoding="utf-8"?>
<ds:datastoreItem xmlns:ds="http://schemas.openxmlformats.org/officeDocument/2006/customXml" ds:itemID="{E28A3E35-98C9-46A0-A79E-D43F1DEF58F8}"/>
</file>

<file path=docProps/app.xml><?xml version="1.0" encoding="utf-8"?>
<Properties xmlns="http://schemas.openxmlformats.org/officeDocument/2006/extended-properties" xmlns:vt="http://schemas.openxmlformats.org/officeDocument/2006/docPropsVTypes">
  <Template>Ciências 2026</Template>
  <TotalTime>199</TotalTime>
  <Words>1806</Words>
  <Application>Microsoft Office PowerPoint</Application>
  <PresentationFormat>Personalizar</PresentationFormat>
  <Paragraphs>110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Grandstander</vt:lpstr>
      <vt:lpstr>Aptos</vt:lpstr>
      <vt:lpstr>Grandstander Medium</vt:lpstr>
      <vt:lpstr>Arial</vt:lpstr>
      <vt:lpstr>Calibri</vt:lpstr>
      <vt:lpstr>Lato</vt:lpstr>
      <vt:lpstr>Grandstander SemiBold</vt:lpstr>
      <vt:lpstr>Ciências 2026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Rafael Mariani</cp:lastModifiedBy>
  <cp:revision>88</cp:revision>
  <dcterms:modified xsi:type="dcterms:W3CDTF">2025-11-24T13:21:17Z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