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12" r:id="rId5"/>
    <p:sldMasterId id="2147483713" r:id="rId6"/>
    <p:sldMasterId id="2147483714" r:id="rId7"/>
    <p:sldMasterId id="214748371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5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BCBF8BF-31EF-46C3-A1D3-6202CEE98550}">
  <a:tblStyle styleId="{9BCBF8BF-31EF-46C3-A1D3-6202CEE9855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50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0.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11" Type="http://schemas.openxmlformats.org/officeDocument/2006/relationships/slide" Target="slides/slide2.xml"/><Relationship Id="rId33" Type="http://schemas.openxmlformats.org/officeDocument/2006/relationships/slide" Target="slides/slide24.xml"/><Relationship Id="rId10" Type="http://schemas.openxmlformats.org/officeDocument/2006/relationships/slide" Target="slides/slide1.xml"/><Relationship Id="rId32" Type="http://schemas.openxmlformats.org/officeDocument/2006/relationships/slide" Target="slides/slide23.xml"/><Relationship Id="rId13" Type="http://schemas.openxmlformats.org/officeDocument/2006/relationships/slide" Target="slides/slide4.xml"/><Relationship Id="rId35" Type="http://schemas.openxmlformats.org/officeDocument/2006/relationships/slide" Target="slides/slide26.xml"/><Relationship Id="rId12" Type="http://schemas.openxmlformats.org/officeDocument/2006/relationships/slide" Target="slides/slide3.xml"/><Relationship Id="rId34" Type="http://schemas.openxmlformats.org/officeDocument/2006/relationships/slide" Target="slides/slide25.xml"/><Relationship Id="rId15" Type="http://schemas.openxmlformats.org/officeDocument/2006/relationships/slide" Target="slides/slide6.xml"/><Relationship Id="rId14" Type="http://schemas.openxmlformats.org/officeDocument/2006/relationships/slide" Target="slides/slide5.xml"/><Relationship Id="rId36" Type="http://schemas.openxmlformats.org/officeDocument/2006/relationships/slide" Target="slides/slide27.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m02.safelinks.protection.outlook.com/?url=https%3A%2F%2Fdocs.google.com%2Fpresentation%2Fd%2F1KYQfFy_sq67OSfWD0ardJOWPfptrcuAL7OyFy4LGMbM%2Fedit%3Fusp%3Dsharing&amp;data=05%7C02%7Casjones1%40graniteschools.org%7C342988a8c0f84286199908dcc6249860%7C2c45b243148f437d99d862605a32b840%7C0%7C0%7C638603107690522804%7CUnknown%7CTWFpbGZsb3d8eyJWIjoiMC4wLjAwMDAiLCJQIjoiV2luMzIiLCJBTiI6Ik1haWwiLCJXVCI6Mn0%3D%7C0%7C%7C%7C&amp;sdata=mb95OIb1PvWnKVzYtrlp8RYPj6ciOSf0IAtC79Ziaos%3D&amp;reserved=0"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m02.safelinks.protection.outlook.com/?url=https%3A%2F%2Fdocs.google.com%2Fpresentation%2Fd%2F1KYQfFy_sq67OSfWD0ardJOWPfptrcuAL7OyFy4LGMbM%2Fedit%3Fusp%3Dsharing&amp;data=05%7C02%7Casjones1%40graniteschools.org%7C342988a8c0f84286199908dcc6249860%7C2c45b243148f437d99d862605a32b840%7C0%7C0%7C638603107690522804%7CUnknown%7CTWFpbGZsb3d8eyJWIjoiMC4wLjAwMDAiLCJQIjoiV2luMzIiLCJBTiI6Ik1haWwiLCJXVCI6Mn0%3D%7C0%7C%7C%7C&amp;sdata=mb95OIb1PvWnKVzYtrlp8RYPj6ciOSf0IAtC79Ziaos%3D&amp;reserved=0"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m02.safelinks.protection.outlook.com/?url=https%3A%2F%2Fdocs.google.com%2Fpresentation%2Fd%2F1KYQfFy_sq67OSfWD0ardJOWPfptrcuAL7OyFy4LGMbM%2Fedit%3Fusp%3Dsharing&amp;data=05%7C02%7Casjones1%40graniteschools.org%7C342988a8c0f84286199908dcc6249860%7C2c45b243148f437d99d862605a32b840%7C0%7C0%7C638603107690522804%7CUnknown%7CTWFpbGZsb3d8eyJWIjoiMC4wLjAwMDAiLCJQIjoiV2luMzIiLCJBTiI6Ik1haWwiLCJXVCI6Mn0%3D%7C0%7C%7C%7C&amp;sdata=mb95OIb1PvWnKVzYtrlp8RYPj6ciOSf0IAtC79Ziaos%3D&amp;reserved=0"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m02.safelinks.protection.outlook.com/?url=https%3A%2F%2Fdocs.google.com%2Fpresentation%2Fd%2F1KYQfFy_sq67OSfWD0ardJOWPfptrcuAL7OyFy4LGMbM%2Fedit%3Fusp%3Dsharing&amp;data=05%7C02%7Casjones1%40graniteschools.org%7C342988a8c0f84286199908dcc6249860%7C2c45b243148f437d99d862605a32b840%7C0%7C0%7C638603107690522804%7CUnknown%7CTWFpbGZsb3d8eyJWIjoiMC4wLjAwMDAiLCJQIjoiV2luMzIiLCJBTiI6Ik1haWwiLCJXVCI6Mn0%3D%7C0%7C%7C%7C&amp;sdata=mb95OIb1PvWnKVzYtrlp8RYPj6ciOSf0IAtC79Ziaos%3D&amp;reserved=0"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m02.safelinks.protection.outlook.com/?url=https%3A%2F%2Fdocs.google.com%2Fpresentation%2Fd%2F1KYQfFy_sq67OSfWD0ardJOWPfptrcuAL7OyFy4LGMbM%2Fedit%3Fusp%3Dsharing&amp;data=05%7C02%7Casjones1%40graniteschools.org%7C342988a8c0f84286199908dcc6249860%7C2c45b243148f437d99d862605a32b840%7C0%7C0%7C638603107690522804%7CUnknown%7CTWFpbGZsb3d8eyJWIjoiMC4wLjAwMDAiLCJQIjoiV2luMzIiLCJBTiI6Ik1haWwiLCJXVCI6Mn0%3D%7C0%7C%7C%7C&amp;sdata=mb95OIb1PvWnKVzYtrlp8RYPj6ciOSf0IAtC79Ziaos%3D&amp;reserved=0"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m02.safelinks.protection.outlook.com/?url=https%3A%2F%2Fdocs.google.com%2Fpresentation%2Fd%2F1KYQfFy_sq67OSfWD0ardJOWPfptrcuAL7OyFy4LGMbM%2Fedit%3Fusp%3Dsharing&amp;data=05%7C02%7Casjones1%40graniteschools.org%7C342988a8c0f84286199908dcc6249860%7C2c45b243148f437d99d862605a32b840%7C0%7C0%7C638603107690522804%7CUnknown%7CTWFpbGZsb3d8eyJWIjoiMC4wLjAwMDAiLCJQIjoiV2luMzIiLCJBTiI6Ik1haWwiLCJXVCI6Mn0%3D%7C0%7C%7C%7C&amp;sdata=mb95OIb1PvWnKVzYtrlp8RYPj6ciOSf0IAtC79Ziaos%3D&amp;reserved=0"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m02.safelinks.protection.outlook.com/?url=https%3A%2F%2Fdocs.google.com%2Fpresentation%2Fd%2F1KYQfFy_sq67OSfWD0ardJOWPfptrcuAL7OyFy4LGMbM%2Fedit%3Fusp%3Dsharing&amp;data=05%7C02%7Casjones1%40graniteschools.org%7C342988a8c0f84286199908dcc6249860%7C2c45b243148f437d99d862605a32b840%7C0%7C0%7C638603107690522804%7CUnknown%7CTWFpbGZsb3d8eyJWIjoiMC4wLjAwMDAiLCJQIjoiV2luMzIiLCJBTiI6Ik1haWwiLCJXVCI6Mn0%3D%7C0%7C%7C%7C&amp;sdata=mb95OIb1PvWnKVzYtrlp8RYPj6ciOSf0IAtC79Ziaos%3D&amp;reserved=0"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m02.safelinks.protection.outlook.com/?url=https%3A%2F%2Fdocs.google.com%2Fpresentation%2Fd%2F1KYQfFy_sq67OSfWD0ardJOWPfptrcuAL7OyFy4LGMbM%2Fedit%3Fusp%3Dsharing&amp;data=05%7C02%7Casjones1%40graniteschools.org%7C342988a8c0f84286199908dcc6249860%7C2c45b243148f437d99d862605a32b840%7C0%7C0%7C638603107690522804%7CUnknown%7CTWFpbGZsb3d8eyJWIjoiMC4wLjAwMDAiLCJQIjoiV2luMzIiLCJBTiI6Ik1haWwiLCJXVCI6Mn0%3D%7C0%7C%7C%7C&amp;sdata=mb95OIb1PvWnKVzYtrlp8RYPj6ciOSf0IAtC79Ziaos%3D&amp;reserved=0"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b8200cedc7_6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SzPts val="1100"/>
              <a:buChar char="●"/>
            </a:pPr>
            <a:r>
              <a:rPr lang="en"/>
              <a:t>Welcome and introductions </a:t>
            </a:r>
            <a:endParaRPr/>
          </a:p>
        </p:txBody>
      </p:sp>
      <p:sp>
        <p:nvSpPr>
          <p:cNvPr id="372" name="Google Shape;372;gb8200cedc7_6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83410dd85c_1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83410dd85c_1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:10 minutes (3 minutes on each question, 1 minute wrap-up)</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Large Group Discussion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Spend 3 minutes on each question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How is communication tied to behavior?</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When has poor communication caused you problems?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Examples of times that effective communication made a difference?</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83410dd85c_1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283410dd85c_1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5 minutes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SzPts val="1100"/>
              <a:buChar char="●"/>
            </a:pPr>
            <a:r>
              <a:rPr lang="en"/>
              <a:t>Share the o</a:t>
            </a:r>
            <a:r>
              <a:rPr lang="en"/>
              <a:t>pen ended question to the group to have a brief whole group share out</a:t>
            </a:r>
            <a:endParaRPr/>
          </a:p>
          <a:p>
            <a:pPr indent="-298450" lvl="0" marL="457200" rtl="0" algn="l">
              <a:spcBef>
                <a:spcPts val="0"/>
              </a:spcBef>
              <a:spcAft>
                <a:spcPts val="0"/>
              </a:spcAft>
              <a:buSzPts val="1100"/>
              <a:buChar char="●"/>
            </a:pPr>
            <a:r>
              <a:rPr lang="en"/>
              <a:t>Ask “What are other synonyms you might use instead of responsible?” and have a brief whole group share out</a:t>
            </a:r>
            <a:endParaRPr/>
          </a:p>
          <a:p>
            <a:pPr indent="-298450" lvl="1" marL="914400" rtl="0" algn="l">
              <a:spcBef>
                <a:spcPts val="0"/>
              </a:spcBef>
              <a:spcAft>
                <a:spcPts val="0"/>
              </a:spcAft>
              <a:buSzPts val="1100"/>
              <a:buChar char="○"/>
            </a:pPr>
            <a:r>
              <a:rPr lang="en"/>
              <a:t>Things such as deliberate, purposeful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83410dd85c_1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83410dd85c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2 minutes (1 minute explanation, 1 minute to create poster)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Share with them how to create their posters, letting them know that they will be hung on the wall for a Gallery Walk at the end of the session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Give them 1 minutes to create their poster and determine who will be the scribe</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83410dd85c_1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83410dd85c_1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4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Have a table discussion for 4 minutes about ideas they have in each area</a:t>
            </a:r>
            <a:endParaRPr>
              <a:solidFill>
                <a:schemeClr val="dk1"/>
              </a:solidFill>
            </a:endParaRPr>
          </a:p>
          <a:p>
            <a:pPr indent="-298450" lvl="1" marL="914400" rtl="0" algn="l">
              <a:spcBef>
                <a:spcPts val="0"/>
              </a:spcBef>
              <a:spcAft>
                <a:spcPts val="0"/>
              </a:spcAft>
              <a:buClr>
                <a:schemeClr val="dk1"/>
              </a:buClr>
              <a:buSzPts val="1100"/>
              <a:buChar char="○"/>
            </a:pPr>
            <a:r>
              <a:rPr lang="en"/>
              <a:t>Possible examples:</a:t>
            </a:r>
            <a:endParaRPr/>
          </a:p>
          <a:p>
            <a:pPr indent="-298450" lvl="2" marL="1371600" rtl="0" algn="l">
              <a:spcBef>
                <a:spcPts val="0"/>
              </a:spcBef>
              <a:spcAft>
                <a:spcPts val="0"/>
              </a:spcAft>
              <a:buSzPts val="1100"/>
              <a:buChar char="■"/>
            </a:pPr>
            <a:r>
              <a:rPr lang="en"/>
              <a:t>Schoolwide: Graduate of Granite, PBIS, Safety, Belonging, etc. </a:t>
            </a:r>
            <a:endParaRPr/>
          </a:p>
          <a:p>
            <a:pPr indent="-298450" lvl="2" marL="1371600" rtl="0" algn="l">
              <a:spcBef>
                <a:spcPts val="0"/>
              </a:spcBef>
              <a:spcAft>
                <a:spcPts val="0"/>
              </a:spcAft>
              <a:buSzPts val="1100"/>
              <a:buChar char="■"/>
            </a:pPr>
            <a:r>
              <a:rPr lang="en"/>
              <a:t>Classroom: Same as above, </a:t>
            </a:r>
            <a:r>
              <a:rPr lang="en"/>
              <a:t>procedures</a:t>
            </a:r>
            <a:r>
              <a:rPr lang="en"/>
              <a:t>, class rules aligning with school expectations </a:t>
            </a:r>
            <a:endParaRPr/>
          </a:p>
          <a:p>
            <a:pPr indent="-298450" lvl="2" marL="1371600" rtl="0" algn="l">
              <a:spcBef>
                <a:spcPts val="0"/>
              </a:spcBef>
              <a:spcAft>
                <a:spcPts val="0"/>
              </a:spcAft>
              <a:buSzPts val="1100"/>
              <a:buChar char="■"/>
            </a:pPr>
            <a:r>
              <a:rPr lang="en"/>
              <a:t>Families:</a:t>
            </a:r>
            <a:endParaRPr/>
          </a:p>
          <a:p>
            <a:pPr indent="-298450" lvl="2" marL="1371600" rtl="0" algn="l">
              <a:spcBef>
                <a:spcPts val="0"/>
              </a:spcBef>
              <a:spcAft>
                <a:spcPts val="0"/>
              </a:spcAft>
              <a:buSzPts val="1100"/>
              <a:buChar char="■"/>
            </a:pPr>
            <a:r>
              <a:rPr lang="en"/>
              <a:t>Faculty/Staff:</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fb387a7c04_2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fb387a7c04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5 minutes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 administrator will share out about effective ways they have found to communicate with families </a:t>
            </a:r>
            <a:endParaRPr>
              <a:solidFill>
                <a:schemeClr val="dk1"/>
              </a:solidFill>
            </a:endParaRPr>
          </a:p>
          <a:p>
            <a:pPr indent="-298450" lvl="0" marL="457200" rtl="0" algn="l">
              <a:spcBef>
                <a:spcPts val="0"/>
              </a:spcBef>
              <a:spcAft>
                <a:spcPts val="0"/>
              </a:spcAft>
              <a:buClr>
                <a:schemeClr val="dk1"/>
              </a:buClr>
              <a:buSzPts val="1100"/>
              <a:buChar char="●"/>
            </a:pPr>
            <a:r>
              <a:rPr lang="en" u="sng">
                <a:solidFill>
                  <a:schemeClr val="hlink"/>
                </a:solidFill>
                <a:hlinkClick r:id="rId2"/>
              </a:rPr>
              <a:t>HERE</a:t>
            </a:r>
            <a:r>
              <a:rPr lang="en">
                <a:solidFill>
                  <a:schemeClr val="dk1"/>
                </a:solidFill>
              </a:rPr>
              <a:t> is a link to additional ML supports for communication from the Ed. Equity Department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fb6fc9f4c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fb6fc9f4c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5 minutes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 administrator will share out about effective ways they have found to communicate with families </a:t>
            </a:r>
            <a:endParaRPr>
              <a:solidFill>
                <a:schemeClr val="dk1"/>
              </a:solidFill>
            </a:endParaRPr>
          </a:p>
          <a:p>
            <a:pPr indent="-298450" lvl="0" marL="457200" rtl="0" algn="l">
              <a:spcBef>
                <a:spcPts val="0"/>
              </a:spcBef>
              <a:spcAft>
                <a:spcPts val="0"/>
              </a:spcAft>
              <a:buClr>
                <a:schemeClr val="dk1"/>
              </a:buClr>
              <a:buSzPts val="1100"/>
              <a:buChar char="●"/>
            </a:pPr>
            <a:r>
              <a:rPr lang="en" u="sng">
                <a:solidFill>
                  <a:schemeClr val="hlink"/>
                </a:solidFill>
                <a:hlinkClick r:id="rId2"/>
              </a:rPr>
              <a:t>HERE</a:t>
            </a:r>
            <a:r>
              <a:rPr lang="en">
                <a:solidFill>
                  <a:schemeClr val="dk1"/>
                </a:solidFill>
              </a:rPr>
              <a:t> is a link to additional ML supports for communication from the Ed. Equity Department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fb6fc9f4c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2fb6fc9f4c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5 minutes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 administrator will share out about effective ways they have found to communicate with families </a:t>
            </a:r>
            <a:endParaRPr>
              <a:solidFill>
                <a:schemeClr val="dk1"/>
              </a:solidFill>
            </a:endParaRPr>
          </a:p>
          <a:p>
            <a:pPr indent="-298450" lvl="0" marL="457200" rtl="0" algn="l">
              <a:spcBef>
                <a:spcPts val="0"/>
              </a:spcBef>
              <a:spcAft>
                <a:spcPts val="0"/>
              </a:spcAft>
              <a:buClr>
                <a:schemeClr val="dk1"/>
              </a:buClr>
              <a:buSzPts val="1100"/>
              <a:buChar char="●"/>
            </a:pPr>
            <a:r>
              <a:rPr lang="en" u="sng">
                <a:solidFill>
                  <a:schemeClr val="hlink"/>
                </a:solidFill>
                <a:hlinkClick r:id="rId2"/>
              </a:rPr>
              <a:t>HERE</a:t>
            </a:r>
            <a:r>
              <a:rPr lang="en">
                <a:solidFill>
                  <a:schemeClr val="dk1"/>
                </a:solidFill>
              </a:rPr>
              <a:t> is a link to additional ML supports for communication from the Ed. Equity Department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fb6fc9f4c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2fb6fc9f4c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5 minutes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 administrator will share out about effective ways they have found to communicate with families </a:t>
            </a:r>
            <a:endParaRPr>
              <a:solidFill>
                <a:schemeClr val="dk1"/>
              </a:solidFill>
            </a:endParaRPr>
          </a:p>
          <a:p>
            <a:pPr indent="-298450" lvl="0" marL="457200" rtl="0" algn="l">
              <a:spcBef>
                <a:spcPts val="0"/>
              </a:spcBef>
              <a:spcAft>
                <a:spcPts val="0"/>
              </a:spcAft>
              <a:buClr>
                <a:schemeClr val="dk1"/>
              </a:buClr>
              <a:buSzPts val="1100"/>
              <a:buChar char="●"/>
            </a:pPr>
            <a:r>
              <a:rPr lang="en" u="sng">
                <a:solidFill>
                  <a:schemeClr val="hlink"/>
                </a:solidFill>
                <a:hlinkClick r:id="rId2"/>
              </a:rPr>
              <a:t>HERE</a:t>
            </a:r>
            <a:r>
              <a:rPr lang="en">
                <a:solidFill>
                  <a:schemeClr val="dk1"/>
                </a:solidFill>
              </a:rPr>
              <a:t> is a link to additional ML supports for communication from the Ed. Equity Department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fb6fc9f4cf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fb6fc9f4cf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5 minutes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 administrator will share out about effective ways they have found to communicate with families </a:t>
            </a:r>
            <a:endParaRPr>
              <a:solidFill>
                <a:schemeClr val="dk1"/>
              </a:solidFill>
            </a:endParaRPr>
          </a:p>
          <a:p>
            <a:pPr indent="-298450" lvl="0" marL="457200" rtl="0" algn="l">
              <a:spcBef>
                <a:spcPts val="0"/>
              </a:spcBef>
              <a:spcAft>
                <a:spcPts val="0"/>
              </a:spcAft>
              <a:buClr>
                <a:schemeClr val="dk1"/>
              </a:buClr>
              <a:buSzPts val="1100"/>
              <a:buChar char="●"/>
            </a:pPr>
            <a:r>
              <a:rPr lang="en" u="sng">
                <a:solidFill>
                  <a:schemeClr val="hlink"/>
                </a:solidFill>
                <a:hlinkClick r:id="rId2"/>
              </a:rPr>
              <a:t>HERE</a:t>
            </a:r>
            <a:r>
              <a:rPr lang="en">
                <a:solidFill>
                  <a:schemeClr val="dk1"/>
                </a:solidFill>
              </a:rPr>
              <a:t> is a link to additional ML supports for communication from the Ed. Equity Department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83410dd85c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283410dd85c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5 minutes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 administrator will share out about their PBIS system, how they have incorporated Graduate of Granite into their PBIS system, how they ensure students know the schoolwide expectations (tours or the school, videos, etc.)</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832a3d209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g2832a3d2094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Share the scope and sequence for the year</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83410dd85c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283410dd85c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5 minutes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SzPts val="1100"/>
              <a:buChar char="●"/>
            </a:pPr>
            <a:r>
              <a:rPr lang="en">
                <a:solidFill>
                  <a:schemeClr val="dk1"/>
                </a:solidFill>
              </a:rPr>
              <a:t>An administrator will share out about some of their teachers and how they incorporate their school wide expectations into their classroom rules, </a:t>
            </a:r>
            <a:r>
              <a:rPr lang="en"/>
              <a:t>how they set up classroom procedures, as well as how they design strong lessons with o</a:t>
            </a:r>
            <a:r>
              <a:rPr lang="en"/>
              <a:t>bjectives and success criteria that support the </a:t>
            </a:r>
            <a:r>
              <a:rPr lang="en"/>
              <a:t>positive</a:t>
            </a:r>
            <a:r>
              <a:rPr lang="en"/>
              <a:t> classroom environment and behaviors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83410dd85c_1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283410dd85c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5 minutes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 administrator will share out about effective ways they have found to communicate with families </a:t>
            </a:r>
            <a:endParaRPr>
              <a:solidFill>
                <a:schemeClr val="dk1"/>
              </a:solidFill>
            </a:endParaRPr>
          </a:p>
          <a:p>
            <a:pPr indent="-298450" lvl="0" marL="457200" rtl="0" algn="l">
              <a:spcBef>
                <a:spcPts val="0"/>
              </a:spcBef>
              <a:spcAft>
                <a:spcPts val="0"/>
              </a:spcAft>
              <a:buClr>
                <a:schemeClr val="dk1"/>
              </a:buClr>
              <a:buSzPts val="1100"/>
              <a:buChar char="●"/>
            </a:pPr>
            <a:r>
              <a:rPr lang="en" u="sng">
                <a:solidFill>
                  <a:schemeClr val="hlink"/>
                </a:solidFill>
                <a:hlinkClick r:id="rId2"/>
              </a:rPr>
              <a:t>HERE</a:t>
            </a:r>
            <a:r>
              <a:rPr lang="en">
                <a:solidFill>
                  <a:schemeClr val="dk1"/>
                </a:solidFill>
              </a:rPr>
              <a:t> is a link to additional ML supports for communication from the Ed. Equity Department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83410dd85c_1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283410dd85c_1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5 minutes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fb387a7c04_2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fb387a7c04_2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5 minutes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 administrator will share out about effective ways they have found to communicate with families </a:t>
            </a:r>
            <a:endParaRPr>
              <a:solidFill>
                <a:schemeClr val="dk1"/>
              </a:solidFill>
            </a:endParaRPr>
          </a:p>
          <a:p>
            <a:pPr indent="-298450" lvl="0" marL="457200" rtl="0" algn="l">
              <a:spcBef>
                <a:spcPts val="0"/>
              </a:spcBef>
              <a:spcAft>
                <a:spcPts val="0"/>
              </a:spcAft>
              <a:buClr>
                <a:schemeClr val="dk1"/>
              </a:buClr>
              <a:buSzPts val="1100"/>
              <a:buChar char="●"/>
            </a:pPr>
            <a:r>
              <a:rPr lang="en" u="sng">
                <a:solidFill>
                  <a:schemeClr val="hlink"/>
                </a:solidFill>
                <a:hlinkClick r:id="rId2"/>
              </a:rPr>
              <a:t>HERE</a:t>
            </a:r>
            <a:r>
              <a:rPr lang="en">
                <a:solidFill>
                  <a:schemeClr val="dk1"/>
                </a:solidFill>
              </a:rPr>
              <a:t> is a link to additional ML supports for communication from the Ed. Equity Department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fb387a7c04_2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2fb387a7c04_2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5 minutes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 administrator will share out about effective ways they have found to communicate with families </a:t>
            </a:r>
            <a:endParaRPr>
              <a:solidFill>
                <a:schemeClr val="dk1"/>
              </a:solidFill>
            </a:endParaRPr>
          </a:p>
          <a:p>
            <a:pPr indent="-298450" lvl="0" marL="457200" rtl="0" algn="l">
              <a:spcBef>
                <a:spcPts val="0"/>
              </a:spcBef>
              <a:spcAft>
                <a:spcPts val="0"/>
              </a:spcAft>
              <a:buClr>
                <a:schemeClr val="dk1"/>
              </a:buClr>
              <a:buSzPts val="1100"/>
              <a:buChar char="●"/>
            </a:pPr>
            <a:r>
              <a:rPr lang="en" u="sng">
                <a:solidFill>
                  <a:schemeClr val="hlink"/>
                </a:solidFill>
                <a:hlinkClick r:id="rId2"/>
              </a:rPr>
              <a:t>HERE</a:t>
            </a:r>
            <a:r>
              <a:rPr lang="en">
                <a:solidFill>
                  <a:schemeClr val="dk1"/>
                </a:solidFill>
              </a:rPr>
              <a:t> is a link to additional ML supports for communication from the Ed. Equity Department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83410dd85c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283410dd85c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4 minutes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SzPts val="1100"/>
              <a:buChar char="●"/>
            </a:pPr>
            <a:r>
              <a:rPr lang="en"/>
              <a:t>Share ways that they can know they are having effective communication as well as supporting faculty/staff with having effective communication</a:t>
            </a:r>
            <a:endParaRPr/>
          </a:p>
          <a:p>
            <a:pPr indent="-298450" lvl="1" marL="914400" rtl="0" algn="l">
              <a:spcBef>
                <a:spcPts val="0"/>
              </a:spcBef>
              <a:spcAft>
                <a:spcPts val="0"/>
              </a:spcAft>
              <a:buSzPts val="1100"/>
              <a:buChar char="○"/>
            </a:pPr>
            <a:r>
              <a:rPr lang="en"/>
              <a:t> </a:t>
            </a:r>
            <a:r>
              <a:rPr lang="en"/>
              <a:t>PG&amp;E goals, surveys, CIP goals, TFI data, Panorama surveys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83410dd85c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283410dd85c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5 minutes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t>Share Gallery Walk expectations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8344d718a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28344d718a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83410dd85c_1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83410dd85c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Introduce the teacher and administrator standards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Share that we will be helping them to understand their role in supporting teachers as well as understanding their own personal skills they use to communicate</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83410dd85c_1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83410dd85c_1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Remind administrators about MTSS Bootcamp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Per the Granite District Board and district negotiations behavior will be a topic covered this year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Teachers were trained in August about topics regarding behavior of their choice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Administrators can continue to train staff through the year as well in their faculty meetings and teacher professional learning days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83410dd85c_1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83410dd85c_1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832a3d209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g2832a3d2094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This is the Granite School District Instructional Framework.  This framework is based on the evidence-based instructional practices embedded in the GSD Strategic Plan and represents all of Granite School </a:t>
            </a:r>
            <a:r>
              <a:rPr lang="en">
                <a:solidFill>
                  <a:schemeClr val="dk1"/>
                </a:solidFill>
              </a:rPr>
              <a:t>District</a:t>
            </a:r>
            <a:r>
              <a:rPr lang="en">
                <a:solidFill>
                  <a:schemeClr val="dk1"/>
                </a:solidFill>
              </a:rPr>
              <a:t> priorities.  You will notice student learning is at the heart of the framework as it represents our commitment to student learning around which everything else is built.  The framework features the basic elements of a high quality instructional cycle including Lesson Design, Lesson Delivery, and Student Assessment. You will notice the evidence-based practices at the lesson delivery level that we expect to see in what the teacher and the student are doing during the lesson. The high quality instructional cycle components are reinforced through ongoing, job-embedded coaching in: lesson design, student engagement, lesson delivery, assessment classroom culture and behavior supports, all of which contribute to meaningful learning and career and college readiness.  The framework rests on the foundational pillars of Granite School District’s commitment to Equity, Proficiency-Based Learning, Social Skills and Dispositions and Multi-Tiered Systems of Support.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8a140207db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8a140207db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Highlight that we will address communication from the perspective of how an administrator can communicate and how an administrator can support other educators in communication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83410dd85c_1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283410dd85c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SzPts val="1100"/>
              <a:buChar char="●"/>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8a140207db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8a140207db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2 minutes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Share the teacher standard that we are working from today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Share the video as a fun way to promote the need for positive communication</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9" name="Shape 9"/>
        <p:cNvGrpSpPr/>
        <p:nvPr/>
      </p:nvGrpSpPr>
      <p:grpSpPr>
        <a:xfrm>
          <a:off x="0" y="0"/>
          <a:ext cx="0" cy="0"/>
          <a:chOff x="0" y="0"/>
          <a:chExt cx="0" cy="0"/>
        </a:xfrm>
      </p:grpSpPr>
      <p:sp>
        <p:nvSpPr>
          <p:cNvPr id="10" name="Google Shape;10;p2"/>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 name="Google Shape;14;p2"/>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 name="Google Shape;16;p2"/>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 name="Shape 60"/>
        <p:cNvGrpSpPr/>
        <p:nvPr/>
      </p:nvGrpSpPr>
      <p:grpSpPr>
        <a:xfrm>
          <a:off x="0" y="0"/>
          <a:ext cx="0" cy="0"/>
          <a:chOff x="0" y="0"/>
          <a:chExt cx="0" cy="0"/>
        </a:xfrm>
      </p:grpSpPr>
      <p:sp>
        <p:nvSpPr>
          <p:cNvPr id="61" name="Google Shape;61;p1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3" name="Google Shape;63;p1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4" name="Google Shape;64;p1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65" name="Shape 65"/>
        <p:cNvGrpSpPr/>
        <p:nvPr/>
      </p:nvGrpSpPr>
      <p:grpSpPr>
        <a:xfrm>
          <a:off x="0" y="0"/>
          <a:ext cx="0" cy="0"/>
          <a:chOff x="0" y="0"/>
          <a:chExt cx="0" cy="0"/>
        </a:xfrm>
      </p:grpSpPr>
      <p:sp>
        <p:nvSpPr>
          <p:cNvPr id="66" name="Google Shape;66;p12"/>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8" name="Google Shape;68;p1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9" name="Google Shape;69;p1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70" name="Google Shape;70;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71" name="Shape 71"/>
        <p:cNvGrpSpPr/>
        <p:nvPr/>
      </p:nvGrpSpPr>
      <p:grpSpPr>
        <a:xfrm>
          <a:off x="0" y="0"/>
          <a:ext cx="0" cy="0"/>
          <a:chOff x="0" y="0"/>
          <a:chExt cx="0" cy="0"/>
        </a:xfrm>
      </p:grpSpPr>
      <p:sp>
        <p:nvSpPr>
          <p:cNvPr id="72" name="Google Shape;72;p13"/>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74" name="Google Shape;74;p1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5" name="Google Shape;75;p1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 name="Shape 76"/>
        <p:cNvGrpSpPr/>
        <p:nvPr/>
      </p:nvGrpSpPr>
      <p:grpSpPr>
        <a:xfrm>
          <a:off x="0" y="0"/>
          <a:ext cx="0" cy="0"/>
          <a:chOff x="0" y="0"/>
          <a:chExt cx="0" cy="0"/>
        </a:xfrm>
      </p:grpSpPr>
      <p:sp>
        <p:nvSpPr>
          <p:cNvPr id="77" name="Google Shape;77;p1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78" name="Google Shape;7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9" name="Shape 79"/>
        <p:cNvGrpSpPr/>
        <p:nvPr/>
      </p:nvGrpSpPr>
      <p:grpSpPr>
        <a:xfrm>
          <a:off x="0" y="0"/>
          <a:ext cx="0" cy="0"/>
          <a:chOff x="0" y="0"/>
          <a:chExt cx="0" cy="0"/>
        </a:xfrm>
      </p:grpSpPr>
      <p:sp>
        <p:nvSpPr>
          <p:cNvPr id="80" name="Google Shape;80;p1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1" name="Google Shape;81;p1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82" name="Google Shape;82;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3" name="Google Shape;83;p1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84" name="Google Shape;84;p15"/>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5" name="Shape 85"/>
        <p:cNvGrpSpPr/>
        <p:nvPr/>
      </p:nvGrpSpPr>
      <p:grpSpPr>
        <a:xfrm>
          <a:off x="0" y="0"/>
          <a:ext cx="0" cy="0"/>
          <a:chOff x="0" y="0"/>
          <a:chExt cx="0" cy="0"/>
        </a:xfrm>
      </p:grpSpPr>
      <p:sp>
        <p:nvSpPr>
          <p:cNvPr id="86" name="Google Shape;8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7" name="Google Shape;87;p1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88" name="Google Shape;88;p16"/>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89" name="Shape 89"/>
        <p:cNvGrpSpPr/>
        <p:nvPr/>
      </p:nvGrpSpPr>
      <p:grpSpPr>
        <a:xfrm>
          <a:off x="0" y="0"/>
          <a:ext cx="0" cy="0"/>
          <a:chOff x="0" y="0"/>
          <a:chExt cx="0" cy="0"/>
        </a:xfrm>
      </p:grpSpPr>
      <p:sp>
        <p:nvSpPr>
          <p:cNvPr id="90" name="Google Shape;90;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91" name="Shape 91"/>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4" name="Google Shape;94;p1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5" name="Google Shape;95;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6" name="Google Shape;96;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7" name="Google Shape;97;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102" name="Shape 102"/>
        <p:cNvGrpSpPr/>
        <p:nvPr/>
      </p:nvGrpSpPr>
      <p:grpSpPr>
        <a:xfrm>
          <a:off x="0" y="0"/>
          <a:ext cx="0" cy="0"/>
          <a:chOff x="0" y="0"/>
          <a:chExt cx="0" cy="0"/>
        </a:xfrm>
      </p:grpSpPr>
      <p:sp>
        <p:nvSpPr>
          <p:cNvPr id="103" name="Google Shape;103;p21"/>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1"/>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1"/>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1"/>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7" name="Google Shape;107;p21"/>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8" name="Google Shape;108;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7" name="Shape 17"/>
        <p:cNvGrpSpPr/>
        <p:nvPr/>
      </p:nvGrpSpPr>
      <p:grpSpPr>
        <a:xfrm>
          <a:off x="0" y="0"/>
          <a:ext cx="0" cy="0"/>
          <a:chOff x="0" y="0"/>
          <a:chExt cx="0" cy="0"/>
        </a:xfrm>
      </p:grpSpPr>
      <p:sp>
        <p:nvSpPr>
          <p:cNvPr id="18" name="Google Shape;18;p3"/>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2" name="Google Shape;22;p3"/>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 name="Google Shape;23;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4" name="Google Shape;24;p3"/>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09" name="Shape 109"/>
        <p:cNvGrpSpPr/>
        <p:nvPr/>
      </p:nvGrpSpPr>
      <p:grpSpPr>
        <a:xfrm>
          <a:off x="0" y="0"/>
          <a:ext cx="0" cy="0"/>
          <a:chOff x="0" y="0"/>
          <a:chExt cx="0" cy="0"/>
        </a:xfrm>
      </p:grpSpPr>
      <p:sp>
        <p:nvSpPr>
          <p:cNvPr id="110" name="Google Shape;110;p22"/>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2"/>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2"/>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2"/>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4" name="Google Shape;114;p22"/>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5" name="Google Shape;115;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6" name="Google Shape;116;p22"/>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117" name="Shape 117"/>
        <p:cNvGrpSpPr/>
        <p:nvPr/>
      </p:nvGrpSpPr>
      <p:grpSpPr>
        <a:xfrm>
          <a:off x="0" y="0"/>
          <a:ext cx="0" cy="0"/>
          <a:chOff x="0" y="0"/>
          <a:chExt cx="0" cy="0"/>
        </a:xfrm>
      </p:grpSpPr>
      <p:sp>
        <p:nvSpPr>
          <p:cNvPr id="118" name="Google Shape;118;p23"/>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19" name="Google Shape;119;p23"/>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120" name="Google Shape;120;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1" name="Google Shape;121;p23"/>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22" name="Google Shape;122;p23"/>
          <p:cNvPicPr preferRelativeResize="0"/>
          <p:nvPr/>
        </p:nvPicPr>
        <p:blipFill>
          <a:blip r:embed="rId2">
            <a:alphaModFix/>
          </a:blip>
          <a:stretch>
            <a:fillRect/>
          </a:stretch>
        </p:blipFill>
        <p:spPr>
          <a:xfrm>
            <a:off x="8689875" y="4712975"/>
            <a:ext cx="369418" cy="353201"/>
          </a:xfrm>
          <a:prstGeom prst="rect">
            <a:avLst/>
          </a:prstGeom>
          <a:noFill/>
          <a:ln>
            <a:noFill/>
          </a:ln>
        </p:spPr>
      </p:pic>
      <p:pic>
        <p:nvPicPr>
          <p:cNvPr id="123" name="Google Shape;123;p23"/>
          <p:cNvPicPr preferRelativeResize="0"/>
          <p:nvPr/>
        </p:nvPicPr>
        <p:blipFill>
          <a:blip r:embed="rId3">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4" name="Shape 124"/>
        <p:cNvGrpSpPr/>
        <p:nvPr/>
      </p:nvGrpSpPr>
      <p:grpSpPr>
        <a:xfrm>
          <a:off x="0" y="0"/>
          <a:ext cx="0" cy="0"/>
          <a:chOff x="0" y="0"/>
          <a:chExt cx="0" cy="0"/>
        </a:xfrm>
      </p:grpSpPr>
      <p:sp>
        <p:nvSpPr>
          <p:cNvPr id="125" name="Google Shape;125;p2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6" name="Google Shape;126;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7" name="Shape 127"/>
        <p:cNvGrpSpPr/>
        <p:nvPr/>
      </p:nvGrpSpPr>
      <p:grpSpPr>
        <a:xfrm>
          <a:off x="0" y="0"/>
          <a:ext cx="0" cy="0"/>
          <a:chOff x="0" y="0"/>
          <a:chExt cx="0" cy="0"/>
        </a:xfrm>
      </p:grpSpPr>
      <p:sp>
        <p:nvSpPr>
          <p:cNvPr id="128" name="Google Shape;128;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9" name="Google Shape;129;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0" name="Google Shape;130;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2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2" name="Google Shape;132;p25"/>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33" name="Shape 133"/>
        <p:cNvGrpSpPr/>
        <p:nvPr/>
      </p:nvGrpSpPr>
      <p:grpSpPr>
        <a:xfrm>
          <a:off x="0" y="0"/>
          <a:ext cx="0" cy="0"/>
          <a:chOff x="0" y="0"/>
          <a:chExt cx="0" cy="0"/>
        </a:xfrm>
      </p:grpSpPr>
      <p:sp>
        <p:nvSpPr>
          <p:cNvPr id="134" name="Google Shape;134;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5" name="Google Shape;135;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6" name="Google Shape;136;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7" name="Shape 137"/>
        <p:cNvGrpSpPr/>
        <p:nvPr/>
      </p:nvGrpSpPr>
      <p:grpSpPr>
        <a:xfrm>
          <a:off x="0" y="0"/>
          <a:ext cx="0" cy="0"/>
          <a:chOff x="0" y="0"/>
          <a:chExt cx="0" cy="0"/>
        </a:xfrm>
      </p:grpSpPr>
      <p:sp>
        <p:nvSpPr>
          <p:cNvPr id="138" name="Google Shape;138;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9" name="Google Shape;139;p2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0" name="Google Shape;140;p2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1" name="Google Shape;141;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2" name="Google Shape;142;p27"/>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43" name="Google Shape;143;p27"/>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4" name="Shape 144"/>
        <p:cNvGrpSpPr/>
        <p:nvPr/>
      </p:nvGrpSpPr>
      <p:grpSpPr>
        <a:xfrm>
          <a:off x="0" y="0"/>
          <a:ext cx="0" cy="0"/>
          <a:chOff x="0" y="0"/>
          <a:chExt cx="0" cy="0"/>
        </a:xfrm>
      </p:grpSpPr>
      <p:sp>
        <p:nvSpPr>
          <p:cNvPr id="145" name="Google Shape;145;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6" name="Google Shape;146;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7" name="Google Shape;147;p28"/>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48" name="Google Shape;148;p28"/>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9" name="Shape 149"/>
        <p:cNvGrpSpPr/>
        <p:nvPr/>
      </p:nvGrpSpPr>
      <p:grpSpPr>
        <a:xfrm>
          <a:off x="0" y="0"/>
          <a:ext cx="0" cy="0"/>
          <a:chOff x="0" y="0"/>
          <a:chExt cx="0" cy="0"/>
        </a:xfrm>
      </p:grpSpPr>
      <p:sp>
        <p:nvSpPr>
          <p:cNvPr id="150" name="Google Shape;150;p2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51" name="Google Shape;151;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2" name="Shape 152"/>
        <p:cNvGrpSpPr/>
        <p:nvPr/>
      </p:nvGrpSpPr>
      <p:grpSpPr>
        <a:xfrm>
          <a:off x="0" y="0"/>
          <a:ext cx="0" cy="0"/>
          <a:chOff x="0" y="0"/>
          <a:chExt cx="0" cy="0"/>
        </a:xfrm>
      </p:grpSpPr>
      <p:sp>
        <p:nvSpPr>
          <p:cNvPr id="153" name="Google Shape;153;p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5" name="Google Shape;155;p3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6" name="Google Shape;156;p3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57" name="Shape 157"/>
        <p:cNvGrpSpPr/>
        <p:nvPr/>
      </p:nvGrpSpPr>
      <p:grpSpPr>
        <a:xfrm>
          <a:off x="0" y="0"/>
          <a:ext cx="0" cy="0"/>
          <a:chOff x="0" y="0"/>
          <a:chExt cx="0" cy="0"/>
        </a:xfrm>
      </p:grpSpPr>
      <p:sp>
        <p:nvSpPr>
          <p:cNvPr id="158" name="Google Shape;158;p31"/>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60" name="Google Shape;160;p3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1" name="Google Shape;161;p3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162" name="Google Shape;162;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25" name="Shape 25"/>
        <p:cNvGrpSpPr/>
        <p:nvPr/>
      </p:nvGrpSpPr>
      <p:grpSpPr>
        <a:xfrm>
          <a:off x="0" y="0"/>
          <a:ext cx="0" cy="0"/>
          <a:chOff x="0" y="0"/>
          <a:chExt cx="0" cy="0"/>
        </a:xfrm>
      </p:grpSpPr>
      <p:sp>
        <p:nvSpPr>
          <p:cNvPr id="26" name="Google Shape;26;p4"/>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7" name="Google Shape;27;p4"/>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28" name="Google Shape;28;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30" name="Google Shape;30;p4"/>
          <p:cNvPicPr preferRelativeResize="0"/>
          <p:nvPr/>
        </p:nvPicPr>
        <p:blipFill>
          <a:blip r:embed="rId2">
            <a:alphaModFix/>
          </a:blip>
          <a:stretch>
            <a:fillRect/>
          </a:stretch>
        </p:blipFill>
        <p:spPr>
          <a:xfrm>
            <a:off x="8689875" y="4712975"/>
            <a:ext cx="369418" cy="353201"/>
          </a:xfrm>
          <a:prstGeom prst="rect">
            <a:avLst/>
          </a:prstGeom>
          <a:noFill/>
          <a:ln>
            <a:noFill/>
          </a:ln>
        </p:spPr>
      </p:pic>
      <p:pic>
        <p:nvPicPr>
          <p:cNvPr id="31" name="Google Shape;31;p4"/>
          <p:cNvPicPr preferRelativeResize="0"/>
          <p:nvPr/>
        </p:nvPicPr>
        <p:blipFill>
          <a:blip r:embed="rId3">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163" name="Shape 163"/>
        <p:cNvGrpSpPr/>
        <p:nvPr/>
      </p:nvGrpSpPr>
      <p:grpSpPr>
        <a:xfrm>
          <a:off x="0" y="0"/>
          <a:ext cx="0" cy="0"/>
          <a:chOff x="0" y="0"/>
          <a:chExt cx="0" cy="0"/>
        </a:xfrm>
      </p:grpSpPr>
      <p:sp>
        <p:nvSpPr>
          <p:cNvPr id="164" name="Google Shape;164;p32"/>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66" name="Google Shape;166;p3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7" name="Google Shape;167;p3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8" name="Shape 168"/>
        <p:cNvGrpSpPr/>
        <p:nvPr/>
      </p:nvGrpSpPr>
      <p:grpSpPr>
        <a:xfrm>
          <a:off x="0" y="0"/>
          <a:ext cx="0" cy="0"/>
          <a:chOff x="0" y="0"/>
          <a:chExt cx="0" cy="0"/>
        </a:xfrm>
      </p:grpSpPr>
      <p:sp>
        <p:nvSpPr>
          <p:cNvPr id="169" name="Google Shape;169;p3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70" name="Google Shape;170;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1" name="Shape 171"/>
        <p:cNvGrpSpPr/>
        <p:nvPr/>
      </p:nvGrpSpPr>
      <p:grpSpPr>
        <a:xfrm>
          <a:off x="0" y="0"/>
          <a:ext cx="0" cy="0"/>
          <a:chOff x="0" y="0"/>
          <a:chExt cx="0" cy="0"/>
        </a:xfrm>
      </p:grpSpPr>
      <p:sp>
        <p:nvSpPr>
          <p:cNvPr id="172" name="Google Shape;172;p3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3" name="Google Shape;173;p3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74" name="Google Shape;174;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5" name="Google Shape;175;p3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76" name="Google Shape;176;p34"/>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7" name="Shape 177"/>
        <p:cNvGrpSpPr/>
        <p:nvPr/>
      </p:nvGrpSpPr>
      <p:grpSpPr>
        <a:xfrm>
          <a:off x="0" y="0"/>
          <a:ext cx="0" cy="0"/>
          <a:chOff x="0" y="0"/>
          <a:chExt cx="0" cy="0"/>
        </a:xfrm>
      </p:grpSpPr>
      <p:sp>
        <p:nvSpPr>
          <p:cNvPr id="178" name="Google Shape;178;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9" name="Google Shape;179;p3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80" name="Google Shape;180;p35"/>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181" name="Shape 181"/>
        <p:cNvGrpSpPr/>
        <p:nvPr/>
      </p:nvGrpSpPr>
      <p:grpSpPr>
        <a:xfrm>
          <a:off x="0" y="0"/>
          <a:ext cx="0" cy="0"/>
          <a:chOff x="0" y="0"/>
          <a:chExt cx="0" cy="0"/>
        </a:xfrm>
      </p:grpSpPr>
      <p:sp>
        <p:nvSpPr>
          <p:cNvPr id="182" name="Google Shape;182;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183" name="Shape 183"/>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aboration">
  <p:cSld name="Collaboration">
    <p:spTree>
      <p:nvGrpSpPr>
        <p:cNvPr id="184" name="Shape 184"/>
        <p:cNvGrpSpPr/>
        <p:nvPr/>
      </p:nvGrpSpPr>
      <p:grpSpPr>
        <a:xfrm>
          <a:off x="0" y="0"/>
          <a:ext cx="0" cy="0"/>
          <a:chOff x="0" y="0"/>
          <a:chExt cx="0" cy="0"/>
        </a:xfrm>
      </p:grpSpPr>
      <p:pic>
        <p:nvPicPr>
          <p:cNvPr id="185" name="Google Shape;185;p38"/>
          <p:cNvPicPr preferRelativeResize="0"/>
          <p:nvPr/>
        </p:nvPicPr>
        <p:blipFill>
          <a:blip r:embed="rId2">
            <a:alphaModFix/>
          </a:blip>
          <a:stretch>
            <a:fillRect/>
          </a:stretch>
        </p:blipFill>
        <p:spPr>
          <a:xfrm>
            <a:off x="0" y="0"/>
            <a:ext cx="9144000" cy="5138974"/>
          </a:xfrm>
          <a:prstGeom prst="rect">
            <a:avLst/>
          </a:prstGeom>
          <a:noFill/>
          <a:ln>
            <a:noFill/>
          </a:ln>
        </p:spPr>
      </p:pic>
      <p:sp>
        <p:nvSpPr>
          <p:cNvPr id="186" name="Google Shape;186;p38"/>
          <p:cNvSpPr txBox="1"/>
          <p:nvPr>
            <p:ph type="title"/>
          </p:nvPr>
        </p:nvSpPr>
        <p:spPr>
          <a:xfrm>
            <a:off x="1609264" y="2074863"/>
            <a:ext cx="5925600" cy="99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7" name="Shape 187"/>
        <p:cNvGrpSpPr/>
        <p:nvPr/>
      </p:nvGrpSpPr>
      <p:grpSpPr>
        <a:xfrm>
          <a:off x="0" y="0"/>
          <a:ext cx="0" cy="0"/>
          <a:chOff x="0" y="0"/>
          <a:chExt cx="0" cy="0"/>
        </a:xfrm>
      </p:grpSpPr>
      <p:sp>
        <p:nvSpPr>
          <p:cNvPr id="188" name="Google Shape;188;p39"/>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
        <p:nvSpPr>
          <p:cNvPr id="189" name="Google Shape;189;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2000" u="none" cap="none" strike="noStrike">
                <a:solidFill>
                  <a:srgbClr val="16425B"/>
                </a:solidFill>
                <a:latin typeface="Open Sans"/>
                <a:ea typeface="Open Sans"/>
                <a:cs typeface="Open Sans"/>
                <a:sym typeface="Open Sans"/>
              </a:defRPr>
            </a:lvl1pPr>
            <a:lvl2pPr indent="-317500" lvl="1" marL="9144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2pPr>
            <a:lvl3pPr indent="-317500" lvl="2" marL="13716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3pPr>
            <a:lvl4pPr indent="-317500" lvl="3" marL="18288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4pPr>
            <a:lvl5pPr indent="-317500" lvl="4" marL="22860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cxnSp>
        <p:nvCxnSpPr>
          <p:cNvPr id="190" name="Google Shape;190;p39"/>
          <p:cNvCxnSpPr/>
          <p:nvPr/>
        </p:nvCxnSpPr>
        <p:spPr>
          <a:xfrm rot="10800000">
            <a:off x="423601" y="1030760"/>
            <a:ext cx="8408700" cy="0"/>
          </a:xfrm>
          <a:prstGeom prst="straightConnector1">
            <a:avLst/>
          </a:prstGeom>
          <a:noFill/>
          <a:ln cap="flat" cmpd="sng" w="9525">
            <a:solidFill>
              <a:srgbClr val="5DA9A7"/>
            </a:solidFill>
            <a:prstDash val="solid"/>
            <a:round/>
            <a:headEnd len="sm" w="sm" type="none"/>
            <a:tailEnd len="sm" w="sm"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191" name="Shape 191"/>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p:cSld name="TITLE_3">
    <p:spTree>
      <p:nvGrpSpPr>
        <p:cNvPr id="192" name="Shape 192"/>
        <p:cNvGrpSpPr/>
        <p:nvPr/>
      </p:nvGrpSpPr>
      <p:grpSpPr>
        <a:xfrm>
          <a:off x="0" y="0"/>
          <a:ext cx="0" cy="0"/>
          <a:chOff x="0" y="0"/>
          <a:chExt cx="0" cy="0"/>
        </a:xfrm>
      </p:grpSpPr>
      <p:sp>
        <p:nvSpPr>
          <p:cNvPr id="193" name="Google Shape;193;p41"/>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94" name="Google Shape;194;p41"/>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195" name="Google Shape;195;p41"/>
          <p:cNvGrpSpPr/>
          <p:nvPr/>
        </p:nvGrpSpPr>
        <p:grpSpPr>
          <a:xfrm>
            <a:off x="-562067" y="-642585"/>
            <a:ext cx="10240937" cy="6411435"/>
            <a:chOff x="-562067" y="-642585"/>
            <a:chExt cx="10240937" cy="6411435"/>
          </a:xfrm>
        </p:grpSpPr>
        <p:grpSp>
          <p:nvGrpSpPr>
            <p:cNvPr id="196" name="Google Shape;196;p41"/>
            <p:cNvGrpSpPr/>
            <p:nvPr/>
          </p:nvGrpSpPr>
          <p:grpSpPr>
            <a:xfrm flipH="1">
              <a:off x="8181902" y="-642585"/>
              <a:ext cx="1496968" cy="1832225"/>
              <a:chOff x="-498093" y="-514637"/>
              <a:chExt cx="1496968" cy="1832225"/>
            </a:xfrm>
          </p:grpSpPr>
          <p:sp>
            <p:nvSpPr>
              <p:cNvPr id="197" name="Google Shape;197;p41"/>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41"/>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1"/>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41"/>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1" name="Google Shape;201;p41"/>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02" name="Google Shape;202;p41"/>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03" name="Google Shape;203;p41"/>
            <p:cNvGrpSpPr/>
            <p:nvPr/>
          </p:nvGrpSpPr>
          <p:grpSpPr>
            <a:xfrm flipH="1">
              <a:off x="-562067" y="3936624"/>
              <a:ext cx="9667697" cy="1832225"/>
              <a:chOff x="-1622" y="3828438"/>
              <a:chExt cx="9667697" cy="1832225"/>
            </a:xfrm>
          </p:grpSpPr>
          <p:grpSp>
            <p:nvGrpSpPr>
              <p:cNvPr id="204" name="Google Shape;204;p41"/>
              <p:cNvGrpSpPr/>
              <p:nvPr/>
            </p:nvGrpSpPr>
            <p:grpSpPr>
              <a:xfrm rot="10800000">
                <a:off x="8169107" y="3828438"/>
                <a:ext cx="1496968" cy="1832225"/>
                <a:chOff x="-498093" y="-514637"/>
                <a:chExt cx="1496968" cy="1832225"/>
              </a:xfrm>
            </p:grpSpPr>
            <p:sp>
              <p:nvSpPr>
                <p:cNvPr id="205" name="Google Shape;205;p41"/>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41"/>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41"/>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41"/>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09" name="Google Shape;209;p41"/>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1">
  <p:cSld name="TITLE_4">
    <p:spTree>
      <p:nvGrpSpPr>
        <p:cNvPr id="210" name="Shape 210"/>
        <p:cNvGrpSpPr/>
        <p:nvPr/>
      </p:nvGrpSpPr>
      <p:grpSpPr>
        <a:xfrm>
          <a:off x="0" y="0"/>
          <a:ext cx="0" cy="0"/>
          <a:chOff x="0" y="0"/>
          <a:chExt cx="0" cy="0"/>
        </a:xfrm>
      </p:grpSpPr>
      <p:sp>
        <p:nvSpPr>
          <p:cNvPr id="211" name="Google Shape;211;p42"/>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12" name="Google Shape;212;p42"/>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13" name="Google Shape;213;p42"/>
          <p:cNvGrpSpPr/>
          <p:nvPr/>
        </p:nvGrpSpPr>
        <p:grpSpPr>
          <a:xfrm>
            <a:off x="-562067" y="-642585"/>
            <a:ext cx="10240937" cy="6411435"/>
            <a:chOff x="-562067" y="-642585"/>
            <a:chExt cx="10240937" cy="6411435"/>
          </a:xfrm>
        </p:grpSpPr>
        <p:grpSp>
          <p:nvGrpSpPr>
            <p:cNvPr id="214" name="Google Shape;214;p42"/>
            <p:cNvGrpSpPr/>
            <p:nvPr/>
          </p:nvGrpSpPr>
          <p:grpSpPr>
            <a:xfrm flipH="1">
              <a:off x="8181902" y="-642585"/>
              <a:ext cx="1496968" cy="1832225"/>
              <a:chOff x="-498093" y="-514637"/>
              <a:chExt cx="1496968" cy="1832225"/>
            </a:xfrm>
          </p:grpSpPr>
          <p:sp>
            <p:nvSpPr>
              <p:cNvPr id="215" name="Google Shape;215;p42"/>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2"/>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42"/>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42"/>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9" name="Google Shape;219;p42"/>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20" name="Google Shape;220;p42"/>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21" name="Google Shape;221;p42"/>
            <p:cNvGrpSpPr/>
            <p:nvPr/>
          </p:nvGrpSpPr>
          <p:grpSpPr>
            <a:xfrm flipH="1">
              <a:off x="-562067" y="3936624"/>
              <a:ext cx="9667697" cy="1832225"/>
              <a:chOff x="-1622" y="3828438"/>
              <a:chExt cx="9667697" cy="1832225"/>
            </a:xfrm>
          </p:grpSpPr>
          <p:grpSp>
            <p:nvGrpSpPr>
              <p:cNvPr id="222" name="Google Shape;222;p42"/>
              <p:cNvGrpSpPr/>
              <p:nvPr/>
            </p:nvGrpSpPr>
            <p:grpSpPr>
              <a:xfrm rot="10800000">
                <a:off x="8169107" y="3828438"/>
                <a:ext cx="1496968" cy="1832225"/>
                <a:chOff x="-498093" y="-514637"/>
                <a:chExt cx="1496968" cy="1832225"/>
              </a:xfrm>
            </p:grpSpPr>
            <p:sp>
              <p:nvSpPr>
                <p:cNvPr id="223" name="Google Shape;223;p42"/>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42"/>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2"/>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42"/>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27" name="Google Shape;227;p42"/>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8" name="Shape 228"/>
        <p:cNvGrpSpPr/>
        <p:nvPr/>
      </p:nvGrpSpPr>
      <p:grpSpPr>
        <a:xfrm>
          <a:off x="0" y="0"/>
          <a:ext cx="0" cy="0"/>
          <a:chOff x="0" y="0"/>
          <a:chExt cx="0" cy="0"/>
        </a:xfrm>
      </p:grpSpPr>
      <p:sp>
        <p:nvSpPr>
          <p:cNvPr id="229" name="Google Shape;229;p4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30" name="Google Shape;230;p4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1" name="Google Shape;231;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2">
  <p:cSld name="TITLE_5">
    <p:spTree>
      <p:nvGrpSpPr>
        <p:cNvPr id="232" name="Shape 232"/>
        <p:cNvGrpSpPr/>
        <p:nvPr/>
      </p:nvGrpSpPr>
      <p:grpSpPr>
        <a:xfrm>
          <a:off x="0" y="0"/>
          <a:ext cx="0" cy="0"/>
          <a:chOff x="0" y="0"/>
          <a:chExt cx="0" cy="0"/>
        </a:xfrm>
      </p:grpSpPr>
      <p:sp>
        <p:nvSpPr>
          <p:cNvPr id="233" name="Google Shape;233;p44"/>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34" name="Google Shape;234;p44"/>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35" name="Google Shape;235;p44"/>
          <p:cNvGrpSpPr/>
          <p:nvPr/>
        </p:nvGrpSpPr>
        <p:grpSpPr>
          <a:xfrm>
            <a:off x="-562067" y="-642585"/>
            <a:ext cx="10240937" cy="6411435"/>
            <a:chOff x="-562067" y="-642585"/>
            <a:chExt cx="10240937" cy="6411435"/>
          </a:xfrm>
        </p:grpSpPr>
        <p:grpSp>
          <p:nvGrpSpPr>
            <p:cNvPr id="236" name="Google Shape;236;p44"/>
            <p:cNvGrpSpPr/>
            <p:nvPr/>
          </p:nvGrpSpPr>
          <p:grpSpPr>
            <a:xfrm flipH="1">
              <a:off x="8181902" y="-642585"/>
              <a:ext cx="1496968" cy="1832225"/>
              <a:chOff x="-498093" y="-514637"/>
              <a:chExt cx="1496968" cy="1832225"/>
            </a:xfrm>
          </p:grpSpPr>
          <p:sp>
            <p:nvSpPr>
              <p:cNvPr id="237" name="Google Shape;237;p44"/>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4"/>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44"/>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4"/>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41" name="Google Shape;241;p44"/>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42" name="Google Shape;242;p44"/>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43" name="Google Shape;243;p44"/>
            <p:cNvGrpSpPr/>
            <p:nvPr/>
          </p:nvGrpSpPr>
          <p:grpSpPr>
            <a:xfrm flipH="1">
              <a:off x="-562067" y="3936624"/>
              <a:ext cx="9667697" cy="1832225"/>
              <a:chOff x="-1622" y="3828438"/>
              <a:chExt cx="9667697" cy="1832225"/>
            </a:xfrm>
          </p:grpSpPr>
          <p:grpSp>
            <p:nvGrpSpPr>
              <p:cNvPr id="244" name="Google Shape;244;p44"/>
              <p:cNvGrpSpPr/>
              <p:nvPr/>
            </p:nvGrpSpPr>
            <p:grpSpPr>
              <a:xfrm rot="10800000">
                <a:off x="8169107" y="3828438"/>
                <a:ext cx="1496968" cy="1832225"/>
                <a:chOff x="-498093" y="-514637"/>
                <a:chExt cx="1496968" cy="1832225"/>
              </a:xfrm>
            </p:grpSpPr>
            <p:sp>
              <p:nvSpPr>
                <p:cNvPr id="245" name="Google Shape;245;p44"/>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44"/>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44"/>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44"/>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49" name="Google Shape;249;p44"/>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6" name="Shape 256"/>
        <p:cNvGrpSpPr/>
        <p:nvPr/>
      </p:nvGrpSpPr>
      <p:grpSpPr>
        <a:xfrm>
          <a:off x="0" y="0"/>
          <a:ext cx="0" cy="0"/>
          <a:chOff x="0" y="0"/>
          <a:chExt cx="0" cy="0"/>
        </a:xfrm>
      </p:grpSpPr>
      <p:sp>
        <p:nvSpPr>
          <p:cNvPr id="257" name="Google Shape;257;p4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8" name="Google Shape;258;p46"/>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59" name="Google Shape;259;p4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0" name="Google Shape;260;p4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1" name="Google Shape;261;p4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2" name="Shape 262"/>
        <p:cNvGrpSpPr/>
        <p:nvPr/>
      </p:nvGrpSpPr>
      <p:grpSpPr>
        <a:xfrm>
          <a:off x="0" y="0"/>
          <a:ext cx="0" cy="0"/>
          <a:chOff x="0" y="0"/>
          <a:chExt cx="0" cy="0"/>
        </a:xfrm>
      </p:grpSpPr>
      <p:sp>
        <p:nvSpPr>
          <p:cNvPr id="263" name="Google Shape;263;p47"/>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4" name="Google Shape;264;p47"/>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65" name="Google Shape;265;p4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6" name="Google Shape;266;p4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7" name="Google Shape;267;p4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8" name="Shape 268"/>
        <p:cNvGrpSpPr/>
        <p:nvPr/>
      </p:nvGrpSpPr>
      <p:grpSpPr>
        <a:xfrm>
          <a:off x="0" y="0"/>
          <a:ext cx="0" cy="0"/>
          <a:chOff x="0" y="0"/>
          <a:chExt cx="0" cy="0"/>
        </a:xfrm>
      </p:grpSpPr>
      <p:sp>
        <p:nvSpPr>
          <p:cNvPr id="269" name="Google Shape;269;p4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0" name="Google Shape;270;p48"/>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1" name="Google Shape;271;p4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2" name="Google Shape;272;p4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3" name="Google Shape;273;p4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4" name="Shape 274"/>
        <p:cNvGrpSpPr/>
        <p:nvPr/>
      </p:nvGrpSpPr>
      <p:grpSpPr>
        <a:xfrm>
          <a:off x="0" y="0"/>
          <a:ext cx="0" cy="0"/>
          <a:chOff x="0" y="0"/>
          <a:chExt cx="0" cy="0"/>
        </a:xfrm>
      </p:grpSpPr>
      <p:sp>
        <p:nvSpPr>
          <p:cNvPr id="275" name="Google Shape;275;p4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6" name="Google Shape;276;p49"/>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7" name="Google Shape;277;p49"/>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8" name="Google Shape;278;p4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9" name="Google Shape;279;p4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0" name="Google Shape;280;p4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81" name="Shape 281"/>
        <p:cNvGrpSpPr/>
        <p:nvPr/>
      </p:nvGrpSpPr>
      <p:grpSpPr>
        <a:xfrm>
          <a:off x="0" y="0"/>
          <a:ext cx="0" cy="0"/>
          <a:chOff x="0" y="0"/>
          <a:chExt cx="0" cy="0"/>
        </a:xfrm>
      </p:grpSpPr>
      <p:sp>
        <p:nvSpPr>
          <p:cNvPr id="282" name="Google Shape;282;p50"/>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3" name="Google Shape;283;p50"/>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84" name="Google Shape;284;p50"/>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5" name="Google Shape;285;p50"/>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86" name="Google Shape;286;p50"/>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7" name="Google Shape;287;p5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8" name="Google Shape;288;p5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9" name="Google Shape;289;p5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0" name="Shape 290"/>
        <p:cNvGrpSpPr/>
        <p:nvPr/>
      </p:nvGrpSpPr>
      <p:grpSpPr>
        <a:xfrm>
          <a:off x="0" y="0"/>
          <a:ext cx="0" cy="0"/>
          <a:chOff x="0" y="0"/>
          <a:chExt cx="0" cy="0"/>
        </a:xfrm>
      </p:grpSpPr>
      <p:sp>
        <p:nvSpPr>
          <p:cNvPr id="291" name="Google Shape;291;p5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92" name="Google Shape;292;p5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3" name="Google Shape;293;p5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4" name="Google Shape;294;p5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5" name="Shape 295"/>
        <p:cNvGrpSpPr/>
        <p:nvPr/>
      </p:nvGrpSpPr>
      <p:grpSpPr>
        <a:xfrm>
          <a:off x="0" y="0"/>
          <a:ext cx="0" cy="0"/>
          <a:chOff x="0" y="0"/>
          <a:chExt cx="0" cy="0"/>
        </a:xfrm>
      </p:grpSpPr>
      <p:sp>
        <p:nvSpPr>
          <p:cNvPr id="296" name="Google Shape;296;p5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7" name="Google Shape;297;p5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8" name="Google Shape;298;p5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 name="Google Shape;37;p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8" name="Google Shape;3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40" name="Google Shape;40;p6"/>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9" name="Shape 299"/>
        <p:cNvGrpSpPr/>
        <p:nvPr/>
      </p:nvGrpSpPr>
      <p:grpSpPr>
        <a:xfrm>
          <a:off x="0" y="0"/>
          <a:ext cx="0" cy="0"/>
          <a:chOff x="0" y="0"/>
          <a:chExt cx="0" cy="0"/>
        </a:xfrm>
      </p:grpSpPr>
      <p:sp>
        <p:nvSpPr>
          <p:cNvPr id="300" name="Google Shape;300;p5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1" name="Google Shape;301;p53"/>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302" name="Google Shape;302;p53"/>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03" name="Google Shape;303;p5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4" name="Google Shape;304;p5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5" name="Google Shape;305;p5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06" name="Shape 306"/>
        <p:cNvGrpSpPr/>
        <p:nvPr/>
      </p:nvGrpSpPr>
      <p:grpSpPr>
        <a:xfrm>
          <a:off x="0" y="0"/>
          <a:ext cx="0" cy="0"/>
          <a:chOff x="0" y="0"/>
          <a:chExt cx="0" cy="0"/>
        </a:xfrm>
      </p:grpSpPr>
      <p:sp>
        <p:nvSpPr>
          <p:cNvPr id="307" name="Google Shape;307;p54"/>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8" name="Google Shape;308;p54"/>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309" name="Google Shape;309;p54"/>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10" name="Google Shape;310;p5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1" name="Google Shape;311;p5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2" name="Google Shape;312;p5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13" name="Shape 313"/>
        <p:cNvGrpSpPr/>
        <p:nvPr/>
      </p:nvGrpSpPr>
      <p:grpSpPr>
        <a:xfrm>
          <a:off x="0" y="0"/>
          <a:ext cx="0" cy="0"/>
          <a:chOff x="0" y="0"/>
          <a:chExt cx="0" cy="0"/>
        </a:xfrm>
      </p:grpSpPr>
      <p:sp>
        <p:nvSpPr>
          <p:cNvPr id="314" name="Google Shape;314;p5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5" name="Google Shape;315;p55"/>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6" name="Google Shape;316;p5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7" name="Google Shape;317;p5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8" name="Google Shape;318;p5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19" name="Shape 319"/>
        <p:cNvGrpSpPr/>
        <p:nvPr/>
      </p:nvGrpSpPr>
      <p:grpSpPr>
        <a:xfrm>
          <a:off x="0" y="0"/>
          <a:ext cx="0" cy="0"/>
          <a:chOff x="0" y="0"/>
          <a:chExt cx="0" cy="0"/>
        </a:xfrm>
      </p:grpSpPr>
      <p:sp>
        <p:nvSpPr>
          <p:cNvPr id="320" name="Google Shape;320;p56"/>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1" name="Google Shape;321;p56"/>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2" name="Google Shape;322;p5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3" name="Google Shape;323;p5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4" name="Google Shape;324;p5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9" name="Shape 329"/>
        <p:cNvGrpSpPr/>
        <p:nvPr/>
      </p:nvGrpSpPr>
      <p:grpSpPr>
        <a:xfrm>
          <a:off x="0" y="0"/>
          <a:ext cx="0" cy="0"/>
          <a:chOff x="0" y="0"/>
          <a:chExt cx="0" cy="0"/>
        </a:xfrm>
      </p:grpSpPr>
      <p:sp>
        <p:nvSpPr>
          <p:cNvPr id="330" name="Google Shape;330;p5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31" name="Google Shape;331;p5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32" name="Google Shape;332;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3" name="Shape 333"/>
        <p:cNvGrpSpPr/>
        <p:nvPr/>
      </p:nvGrpSpPr>
      <p:grpSpPr>
        <a:xfrm>
          <a:off x="0" y="0"/>
          <a:ext cx="0" cy="0"/>
          <a:chOff x="0" y="0"/>
          <a:chExt cx="0" cy="0"/>
        </a:xfrm>
      </p:grpSpPr>
      <p:sp>
        <p:nvSpPr>
          <p:cNvPr id="334" name="Google Shape;334;p5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35" name="Google Shape;335;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6" name="Shape 336"/>
        <p:cNvGrpSpPr/>
        <p:nvPr/>
      </p:nvGrpSpPr>
      <p:grpSpPr>
        <a:xfrm>
          <a:off x="0" y="0"/>
          <a:ext cx="0" cy="0"/>
          <a:chOff x="0" y="0"/>
          <a:chExt cx="0" cy="0"/>
        </a:xfrm>
      </p:grpSpPr>
      <p:sp>
        <p:nvSpPr>
          <p:cNvPr id="337" name="Google Shape;337;p6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8" name="Google Shape;338;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39" name="Google Shape;339;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0" name="Shape 340"/>
        <p:cNvGrpSpPr/>
        <p:nvPr/>
      </p:nvGrpSpPr>
      <p:grpSpPr>
        <a:xfrm>
          <a:off x="0" y="0"/>
          <a:ext cx="0" cy="0"/>
          <a:chOff x="0" y="0"/>
          <a:chExt cx="0" cy="0"/>
        </a:xfrm>
      </p:grpSpPr>
      <p:sp>
        <p:nvSpPr>
          <p:cNvPr id="341" name="Google Shape;341;p6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2" name="Google Shape;342;p6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3" name="Google Shape;343;p6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4" name="Google Shape;344;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5" name="Shape 345"/>
        <p:cNvGrpSpPr/>
        <p:nvPr/>
      </p:nvGrpSpPr>
      <p:grpSpPr>
        <a:xfrm>
          <a:off x="0" y="0"/>
          <a:ext cx="0" cy="0"/>
          <a:chOff x="0" y="0"/>
          <a:chExt cx="0" cy="0"/>
        </a:xfrm>
      </p:grpSpPr>
      <p:sp>
        <p:nvSpPr>
          <p:cNvPr id="346" name="Google Shape;346;p6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7" name="Google Shape;347;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8" name="Shape 348"/>
        <p:cNvGrpSpPr/>
        <p:nvPr/>
      </p:nvGrpSpPr>
      <p:grpSpPr>
        <a:xfrm>
          <a:off x="0" y="0"/>
          <a:ext cx="0" cy="0"/>
          <a:chOff x="0" y="0"/>
          <a:chExt cx="0" cy="0"/>
        </a:xfrm>
      </p:grpSpPr>
      <p:sp>
        <p:nvSpPr>
          <p:cNvPr id="349" name="Google Shape;349;p6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50" name="Google Shape;350;p6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1" name="Google Shape;351;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41" name="Shape 41"/>
        <p:cNvGrpSpPr/>
        <p:nvPr/>
      </p:nvGrpSpPr>
      <p:grpSpPr>
        <a:xfrm>
          <a:off x="0" y="0"/>
          <a:ext cx="0" cy="0"/>
          <a:chOff x="0" y="0"/>
          <a:chExt cx="0" cy="0"/>
        </a:xfrm>
      </p:grpSpPr>
      <p:sp>
        <p:nvSpPr>
          <p:cNvPr id="42" name="Google Shape;42;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 name="Google Shape;43;p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4" name="Google Shape;44;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2" name="Shape 352"/>
        <p:cNvGrpSpPr/>
        <p:nvPr/>
      </p:nvGrpSpPr>
      <p:grpSpPr>
        <a:xfrm>
          <a:off x="0" y="0"/>
          <a:ext cx="0" cy="0"/>
          <a:chOff x="0" y="0"/>
          <a:chExt cx="0" cy="0"/>
        </a:xfrm>
      </p:grpSpPr>
      <p:sp>
        <p:nvSpPr>
          <p:cNvPr id="353" name="Google Shape;353;p6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54" name="Google Shape;354;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5" name="Shape 355"/>
        <p:cNvGrpSpPr/>
        <p:nvPr/>
      </p:nvGrpSpPr>
      <p:grpSpPr>
        <a:xfrm>
          <a:off x="0" y="0"/>
          <a:ext cx="0" cy="0"/>
          <a:chOff x="0" y="0"/>
          <a:chExt cx="0" cy="0"/>
        </a:xfrm>
      </p:grpSpPr>
      <p:sp>
        <p:nvSpPr>
          <p:cNvPr id="356" name="Google Shape;356;p6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6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58" name="Google Shape;358;p6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59" name="Google Shape;359;p6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60" name="Google Shape;360;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61" name="Shape 361"/>
        <p:cNvGrpSpPr/>
        <p:nvPr/>
      </p:nvGrpSpPr>
      <p:grpSpPr>
        <a:xfrm>
          <a:off x="0" y="0"/>
          <a:ext cx="0" cy="0"/>
          <a:chOff x="0" y="0"/>
          <a:chExt cx="0" cy="0"/>
        </a:xfrm>
      </p:grpSpPr>
      <p:sp>
        <p:nvSpPr>
          <p:cNvPr id="362" name="Google Shape;362;p6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363" name="Google Shape;363;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64" name="Shape 364"/>
        <p:cNvGrpSpPr/>
        <p:nvPr/>
      </p:nvGrpSpPr>
      <p:grpSpPr>
        <a:xfrm>
          <a:off x="0" y="0"/>
          <a:ext cx="0" cy="0"/>
          <a:chOff x="0" y="0"/>
          <a:chExt cx="0" cy="0"/>
        </a:xfrm>
      </p:grpSpPr>
      <p:sp>
        <p:nvSpPr>
          <p:cNvPr id="365" name="Google Shape;365;p6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66" name="Google Shape;366;p6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367" name="Google Shape;367;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8" name="Shape 368"/>
        <p:cNvGrpSpPr/>
        <p:nvPr/>
      </p:nvGrpSpPr>
      <p:grpSpPr>
        <a:xfrm>
          <a:off x="0" y="0"/>
          <a:ext cx="0" cy="0"/>
          <a:chOff x="0" y="0"/>
          <a:chExt cx="0" cy="0"/>
        </a:xfrm>
      </p:grpSpPr>
      <p:sp>
        <p:nvSpPr>
          <p:cNvPr id="369" name="Google Shape;369;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5" name="Shape 45"/>
        <p:cNvGrpSpPr/>
        <p:nvPr/>
      </p:nvGrpSpPr>
      <p:grpSpPr>
        <a:xfrm>
          <a:off x="0" y="0"/>
          <a:ext cx="0" cy="0"/>
          <a:chOff x="0" y="0"/>
          <a:chExt cx="0" cy="0"/>
        </a:xfrm>
      </p:grpSpPr>
      <p:sp>
        <p:nvSpPr>
          <p:cNvPr id="46" name="Google Shape;46;p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 name="Google Shape;47;p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8" name="Google Shape;48;p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9" name="Google Shape;49;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8"/>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51" name="Google Shape;51;p8"/>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 name="Google Shape;54;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5" name="Google Shape;55;p9"/>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56" name="Google Shape;56;p9"/>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7" name="Shape 57"/>
        <p:cNvGrpSpPr/>
        <p:nvPr/>
      </p:nvGrpSpPr>
      <p:grpSpPr>
        <a:xfrm>
          <a:off x="0" y="0"/>
          <a:ext cx="0" cy="0"/>
          <a:chOff x="0" y="0"/>
          <a:chExt cx="0" cy="0"/>
        </a:xfrm>
      </p:grpSpPr>
      <p:sp>
        <p:nvSpPr>
          <p:cNvPr id="58" name="Google Shape;58;p1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9" name="Google Shape;59;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4.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8.xml"/><Relationship Id="rId22" Type="http://schemas.openxmlformats.org/officeDocument/2006/relationships/slideLayout" Target="../slideLayouts/slideLayout40.xml"/><Relationship Id="rId21" Type="http://schemas.openxmlformats.org/officeDocument/2006/relationships/slideLayout" Target="../slideLayouts/slideLayout39.xml"/><Relationship Id="rId24" Type="http://schemas.openxmlformats.org/officeDocument/2006/relationships/slideLayout" Target="../slideLayouts/slideLayout42.xml"/><Relationship Id="rId23" Type="http://schemas.openxmlformats.org/officeDocument/2006/relationships/slideLayout" Target="../slideLayouts/slideLayout41.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25" Type="http://schemas.openxmlformats.org/officeDocument/2006/relationships/theme" Target="../theme/theme3.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19" Type="http://schemas.openxmlformats.org/officeDocument/2006/relationships/slideLayout" Target="../slideLayouts/slideLayout37.xml"/><Relationship Id="rId18"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theme" Target="../theme/theme5.xml"/><Relationship Id="rId1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9" Type="http://schemas.openxmlformats.org/officeDocument/2006/relationships/slideLayout" Target="../slideLayouts/slideLayout62.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8" name="Shape 98"/>
        <p:cNvGrpSpPr/>
        <p:nvPr/>
      </p:nvGrpSpPr>
      <p:grpSpPr>
        <a:xfrm>
          <a:off x="0" y="0"/>
          <a:ext cx="0" cy="0"/>
          <a:chOff x="0" y="0"/>
          <a:chExt cx="0" cy="0"/>
        </a:xfrm>
      </p:grpSpPr>
      <p:sp>
        <p:nvSpPr>
          <p:cNvPr id="99" name="Google Shape;99;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00" name="Google Shape;100;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101" name="Google Shape;101;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50" name="Shape 250"/>
        <p:cNvGrpSpPr/>
        <p:nvPr/>
      </p:nvGrpSpPr>
      <p:grpSpPr>
        <a:xfrm>
          <a:off x="0" y="0"/>
          <a:ext cx="0" cy="0"/>
          <a:chOff x="0" y="0"/>
          <a:chExt cx="0" cy="0"/>
        </a:xfrm>
      </p:grpSpPr>
      <p:sp>
        <p:nvSpPr>
          <p:cNvPr id="251" name="Google Shape;251;p4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52" name="Google Shape;252;p4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53" name="Google Shape;253;p4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54" name="Google Shape;254;p4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55" name="Google Shape;255;p4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25" name="Shape 325"/>
        <p:cNvGrpSpPr/>
        <p:nvPr/>
      </p:nvGrpSpPr>
      <p:grpSpPr>
        <a:xfrm>
          <a:off x="0" y="0"/>
          <a:ext cx="0" cy="0"/>
          <a:chOff x="0" y="0"/>
          <a:chExt cx="0" cy="0"/>
        </a:xfrm>
      </p:grpSpPr>
      <p:sp>
        <p:nvSpPr>
          <p:cNvPr id="326" name="Google Shape;326;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27" name="Google Shape;327;p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328" name="Google Shape;328;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xml"/><Relationship Id="rId3" Type="http://schemas.openxmlformats.org/officeDocument/2006/relationships/image" Target="../media/image9.gi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26.png"/><Relationship Id="rId5" Type="http://schemas.openxmlformats.org/officeDocument/2006/relationships/image" Target="../media/image57.jpg"/><Relationship Id="rId6" Type="http://schemas.openxmlformats.org/officeDocument/2006/relationships/image" Target="../media/image20.png"/><Relationship Id="rId7" Type="http://schemas.openxmlformats.org/officeDocument/2006/relationships/image" Target="../media/image18.png"/><Relationship Id="rId8"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31.png"/><Relationship Id="rId6" Type="http://schemas.openxmlformats.org/officeDocument/2006/relationships/image" Target="../media/image7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24.png"/><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image" Target="../media/image34.png"/><Relationship Id="rId8"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hyperlink" Target="http://www.youtube.com/watch?v=P4PCxTypMRo" TargetMode="External"/><Relationship Id="rId5" Type="http://schemas.openxmlformats.org/officeDocument/2006/relationships/image" Target="../media/image35.jpg"/><Relationship Id="rId6" Type="http://schemas.openxmlformats.org/officeDocument/2006/relationships/image" Target="../media/image33.png"/><Relationship Id="rId7" Type="http://schemas.openxmlformats.org/officeDocument/2006/relationships/image" Target="../media/image39.png"/><Relationship Id="rId8"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32.png"/><Relationship Id="rId9"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40.png"/><Relationship Id="rId11" Type="http://schemas.openxmlformats.org/officeDocument/2006/relationships/image" Target="../media/image41.png"/><Relationship Id="rId10"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46.png"/><Relationship Id="rId9" Type="http://schemas.openxmlformats.org/officeDocument/2006/relationships/image" Target="../media/image52.png"/><Relationship Id="rId5" Type="http://schemas.openxmlformats.org/officeDocument/2006/relationships/image" Target="../media/image49.png"/><Relationship Id="rId6" Type="http://schemas.openxmlformats.org/officeDocument/2006/relationships/image" Target="../media/image47.png"/><Relationship Id="rId7" Type="http://schemas.openxmlformats.org/officeDocument/2006/relationships/image" Target="../media/image53.png"/><Relationship Id="rId8" Type="http://schemas.openxmlformats.org/officeDocument/2006/relationships/image" Target="../media/image44.png"/><Relationship Id="rId11" Type="http://schemas.openxmlformats.org/officeDocument/2006/relationships/image" Target="../media/image50.png"/><Relationship Id="rId10" Type="http://schemas.openxmlformats.org/officeDocument/2006/relationships/image" Target="../media/image48.png"/><Relationship Id="rId13" Type="http://schemas.openxmlformats.org/officeDocument/2006/relationships/image" Target="../media/image51.png"/><Relationship Id="rId12" Type="http://schemas.openxmlformats.org/officeDocument/2006/relationships/image" Target="../media/image72.png"/><Relationship Id="rId14"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54.png"/><Relationship Id="rId9" Type="http://schemas.openxmlformats.org/officeDocument/2006/relationships/image" Target="../media/image61.jpg"/><Relationship Id="rId5" Type="http://schemas.openxmlformats.org/officeDocument/2006/relationships/image" Target="../media/image56.png"/><Relationship Id="rId6" Type="http://schemas.openxmlformats.org/officeDocument/2006/relationships/image" Target="../media/image58.jpg"/><Relationship Id="rId7" Type="http://schemas.openxmlformats.org/officeDocument/2006/relationships/image" Target="../media/image62.jpg"/><Relationship Id="rId8" Type="http://schemas.openxmlformats.org/officeDocument/2006/relationships/image" Target="../media/image66.jpg"/><Relationship Id="rId10" Type="http://schemas.openxmlformats.org/officeDocument/2006/relationships/image" Target="../media/image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63.png"/><Relationship Id="rId9" Type="http://schemas.openxmlformats.org/officeDocument/2006/relationships/image" Target="../media/image74.png"/><Relationship Id="rId5" Type="http://schemas.openxmlformats.org/officeDocument/2006/relationships/image" Target="../media/image59.png"/><Relationship Id="rId6" Type="http://schemas.openxmlformats.org/officeDocument/2006/relationships/image" Target="../media/image65.png"/><Relationship Id="rId7" Type="http://schemas.openxmlformats.org/officeDocument/2006/relationships/image" Target="../media/image69.png"/><Relationship Id="rId8" Type="http://schemas.openxmlformats.org/officeDocument/2006/relationships/image" Target="../media/image67.png"/><Relationship Id="rId11" Type="http://schemas.openxmlformats.org/officeDocument/2006/relationships/image" Target="../media/image68.png"/><Relationship Id="rId10" Type="http://schemas.openxmlformats.org/officeDocument/2006/relationships/image" Target="../media/image7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73.png"/><Relationship Id="rId5" Type="http://schemas.openxmlformats.org/officeDocument/2006/relationships/image" Target="../media/image70.png"/><Relationship Id="rId6" Type="http://schemas.openxmlformats.org/officeDocument/2006/relationships/image" Target="../media/image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6.xml"/><Relationship Id="rId3"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7.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14.png"/><Relationship Id="rId7" Type="http://schemas.openxmlformats.org/officeDocument/2006/relationships/image" Target="../media/image19.png"/><Relationship Id="rId8" Type="http://schemas.openxmlformats.org/officeDocument/2006/relationships/image" Target="../media/image30.png"/><Relationship Id="rId10"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hyperlink" Target="http://www.youtube.com/watch?v=xacdDrylrek" TargetMode="External"/><Relationship Id="rId5"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3" name="Shape 373"/>
        <p:cNvGrpSpPr/>
        <p:nvPr/>
      </p:nvGrpSpPr>
      <p:grpSpPr>
        <a:xfrm>
          <a:off x="0" y="0"/>
          <a:ext cx="0" cy="0"/>
          <a:chOff x="0" y="0"/>
          <a:chExt cx="0" cy="0"/>
        </a:xfrm>
      </p:grpSpPr>
      <p:sp>
        <p:nvSpPr>
          <p:cNvPr id="374" name="Google Shape;374;p69"/>
          <p:cNvSpPr txBox="1"/>
          <p:nvPr>
            <p:ph type="ctrTitle"/>
          </p:nvPr>
        </p:nvSpPr>
        <p:spPr>
          <a:xfrm>
            <a:off x="1502250" y="836200"/>
            <a:ext cx="6139500" cy="8865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b="1" lang="en">
                <a:solidFill>
                  <a:srgbClr val="00467F"/>
                </a:solidFill>
                <a:latin typeface="Roboto"/>
                <a:ea typeface="Roboto"/>
                <a:cs typeface="Roboto"/>
                <a:sym typeface="Roboto"/>
              </a:rPr>
              <a:t>Communication</a:t>
            </a:r>
            <a:endParaRPr b="1">
              <a:solidFill>
                <a:srgbClr val="00467F"/>
              </a:solidFill>
              <a:latin typeface="Roboto"/>
              <a:ea typeface="Roboto"/>
              <a:cs typeface="Roboto"/>
              <a:sym typeface="Roboto"/>
            </a:endParaRPr>
          </a:p>
        </p:txBody>
      </p:sp>
      <p:sp>
        <p:nvSpPr>
          <p:cNvPr id="375" name="Google Shape;375;p69"/>
          <p:cNvSpPr txBox="1"/>
          <p:nvPr>
            <p:ph idx="1" type="subTitle"/>
          </p:nvPr>
        </p:nvSpPr>
        <p:spPr>
          <a:xfrm>
            <a:off x="539625" y="1946850"/>
            <a:ext cx="8144700" cy="1335300"/>
          </a:xfrm>
          <a:prstGeom prst="rect">
            <a:avLst/>
          </a:prstGeom>
        </p:spPr>
        <p:txBody>
          <a:bodyPr anchorCtr="0" anchor="t" bIns="34275" lIns="68575" spcFirstLastPara="1" rIns="68575" wrap="square" tIns="34275">
            <a:noAutofit/>
          </a:bodyPr>
          <a:lstStyle/>
          <a:p>
            <a:pPr indent="0" lvl="0" marL="0" rtl="0" algn="ctr">
              <a:lnSpc>
                <a:spcPct val="115000"/>
              </a:lnSpc>
              <a:spcBef>
                <a:spcPts val="800"/>
              </a:spcBef>
              <a:spcAft>
                <a:spcPts val="0"/>
              </a:spcAft>
              <a:buNone/>
            </a:pPr>
            <a:r>
              <a:rPr lang="en" sz="2000">
                <a:solidFill>
                  <a:srgbClr val="00467F"/>
                </a:solidFill>
                <a:latin typeface="Roboto Light"/>
                <a:ea typeface="Roboto Light"/>
                <a:cs typeface="Roboto Light"/>
                <a:sym typeface="Roboto Light"/>
              </a:rPr>
              <a:t>Principal Professional Learning</a:t>
            </a:r>
            <a:endParaRPr sz="2000">
              <a:solidFill>
                <a:srgbClr val="00467F"/>
              </a:solidFill>
              <a:latin typeface="Roboto Light"/>
              <a:ea typeface="Roboto Light"/>
              <a:cs typeface="Roboto Light"/>
              <a:sym typeface="Roboto Light"/>
            </a:endParaRPr>
          </a:p>
          <a:p>
            <a:pPr indent="0" lvl="0" marL="0" rtl="0" algn="ctr">
              <a:lnSpc>
                <a:spcPct val="115000"/>
              </a:lnSpc>
              <a:spcBef>
                <a:spcPts val="800"/>
              </a:spcBef>
              <a:spcAft>
                <a:spcPts val="0"/>
              </a:spcAft>
              <a:buNone/>
            </a:pPr>
            <a:r>
              <a:rPr lang="en" sz="2000">
                <a:solidFill>
                  <a:srgbClr val="00467F"/>
                </a:solidFill>
                <a:latin typeface="Roboto Light"/>
                <a:ea typeface="Roboto Light"/>
                <a:cs typeface="Roboto Light"/>
                <a:sym typeface="Roboto Light"/>
              </a:rPr>
              <a:t>September</a:t>
            </a:r>
            <a:r>
              <a:rPr lang="en" sz="2000">
                <a:solidFill>
                  <a:srgbClr val="00467F"/>
                </a:solidFill>
                <a:latin typeface="Roboto Light"/>
                <a:ea typeface="Roboto Light"/>
                <a:cs typeface="Roboto Light"/>
                <a:sym typeface="Roboto Light"/>
              </a:rPr>
              <a:t> 2024</a:t>
            </a:r>
            <a:endParaRPr sz="2000">
              <a:solidFill>
                <a:srgbClr val="00467F"/>
              </a:solidFill>
              <a:latin typeface="Roboto Light"/>
              <a:ea typeface="Roboto Light"/>
              <a:cs typeface="Roboto Light"/>
              <a:sym typeface="Roboto Light"/>
            </a:endParaRPr>
          </a:p>
        </p:txBody>
      </p:sp>
      <p:pic>
        <p:nvPicPr>
          <p:cNvPr id="376" name="Google Shape;376;p69"/>
          <p:cNvPicPr preferRelativeResize="0"/>
          <p:nvPr/>
        </p:nvPicPr>
        <p:blipFill>
          <a:blip r:embed="rId4">
            <a:alphaModFix/>
          </a:blip>
          <a:stretch>
            <a:fillRect/>
          </a:stretch>
        </p:blipFill>
        <p:spPr>
          <a:xfrm>
            <a:off x="3237713" y="3506298"/>
            <a:ext cx="2668575" cy="15271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78"/>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78"/>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Why Do We Care About Communication?</a:t>
            </a:r>
            <a:endParaRPr i="1" sz="3000">
              <a:solidFill>
                <a:srgbClr val="FFFFFF"/>
              </a:solidFill>
              <a:latin typeface="Roboto Medium"/>
              <a:ea typeface="Roboto Medium"/>
              <a:cs typeface="Roboto Medium"/>
              <a:sym typeface="Roboto Medium"/>
            </a:endParaRPr>
          </a:p>
        </p:txBody>
      </p:sp>
      <p:pic>
        <p:nvPicPr>
          <p:cNvPr id="460" name="Google Shape;460;p78"/>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461" name="Google Shape;461;p78"/>
          <p:cNvSpPr txBox="1"/>
          <p:nvPr/>
        </p:nvSpPr>
        <p:spPr>
          <a:xfrm>
            <a:off x="380975" y="1152575"/>
            <a:ext cx="8207700" cy="2598300"/>
          </a:xfrm>
          <a:prstGeom prst="rect">
            <a:avLst/>
          </a:prstGeom>
          <a:noFill/>
          <a:ln>
            <a:noFill/>
          </a:ln>
        </p:spPr>
        <p:txBody>
          <a:bodyPr anchorCtr="0" anchor="t" bIns="91425" lIns="91425" spcFirstLastPara="1" rIns="91425" wrap="square" tIns="91425">
            <a:spAutoFit/>
          </a:bodyPr>
          <a:lstStyle/>
          <a:p>
            <a:pPr indent="-406400" lvl="0" marL="457200" rtl="0" algn="l">
              <a:lnSpc>
                <a:spcPct val="115000"/>
              </a:lnSpc>
              <a:spcBef>
                <a:spcPts val="0"/>
              </a:spcBef>
              <a:spcAft>
                <a:spcPts val="0"/>
              </a:spcAft>
              <a:buClr>
                <a:srgbClr val="00467F"/>
              </a:buClr>
              <a:buSzPts val="2800"/>
              <a:buFont typeface="Roboto Light"/>
              <a:buChar char="●"/>
            </a:pPr>
            <a:r>
              <a:rPr lang="en" sz="2800">
                <a:solidFill>
                  <a:srgbClr val="00467F"/>
                </a:solidFill>
                <a:latin typeface="Roboto Light"/>
                <a:ea typeface="Roboto Light"/>
                <a:cs typeface="Roboto Light"/>
                <a:sym typeface="Roboto Light"/>
              </a:rPr>
              <a:t>How is communication tied to behavior?</a:t>
            </a:r>
            <a:endParaRPr sz="2800">
              <a:solidFill>
                <a:srgbClr val="00467F"/>
              </a:solidFill>
              <a:latin typeface="Roboto Light"/>
              <a:ea typeface="Roboto Light"/>
              <a:cs typeface="Roboto Light"/>
              <a:sym typeface="Roboto Light"/>
            </a:endParaRPr>
          </a:p>
          <a:p>
            <a:pPr indent="-406400" lvl="0" marL="457200" rtl="0" algn="l">
              <a:lnSpc>
                <a:spcPct val="115000"/>
              </a:lnSpc>
              <a:spcBef>
                <a:spcPts val="0"/>
              </a:spcBef>
              <a:spcAft>
                <a:spcPts val="0"/>
              </a:spcAft>
              <a:buClr>
                <a:srgbClr val="00467F"/>
              </a:buClr>
              <a:buSzPts val="2800"/>
              <a:buFont typeface="Roboto Light"/>
              <a:buChar char="●"/>
            </a:pPr>
            <a:r>
              <a:rPr lang="en" sz="2800">
                <a:solidFill>
                  <a:srgbClr val="00467F"/>
                </a:solidFill>
                <a:latin typeface="Roboto Light"/>
                <a:ea typeface="Roboto Light"/>
                <a:cs typeface="Roboto Light"/>
                <a:sym typeface="Roboto Light"/>
              </a:rPr>
              <a:t>When has poor communication caused you problems?</a:t>
            </a:r>
            <a:endParaRPr sz="2800">
              <a:solidFill>
                <a:srgbClr val="00467F"/>
              </a:solidFill>
              <a:latin typeface="Roboto Light"/>
              <a:ea typeface="Roboto Light"/>
              <a:cs typeface="Roboto Light"/>
              <a:sym typeface="Roboto Light"/>
            </a:endParaRPr>
          </a:p>
          <a:p>
            <a:pPr indent="-406400" lvl="0" marL="457200" rtl="0" algn="l">
              <a:lnSpc>
                <a:spcPct val="115000"/>
              </a:lnSpc>
              <a:spcBef>
                <a:spcPts val="0"/>
              </a:spcBef>
              <a:spcAft>
                <a:spcPts val="0"/>
              </a:spcAft>
              <a:buClr>
                <a:srgbClr val="00467F"/>
              </a:buClr>
              <a:buSzPts val="2800"/>
              <a:buFont typeface="Roboto Light"/>
              <a:buChar char="●"/>
            </a:pPr>
            <a:r>
              <a:rPr lang="en" sz="2800">
                <a:solidFill>
                  <a:srgbClr val="00467F"/>
                </a:solidFill>
                <a:latin typeface="Roboto Light"/>
                <a:ea typeface="Roboto Light"/>
                <a:cs typeface="Roboto Light"/>
                <a:sym typeface="Roboto Light"/>
              </a:rPr>
              <a:t>Examples of times that effective communication made a difference?</a:t>
            </a:r>
            <a:endParaRPr sz="2800">
              <a:solidFill>
                <a:srgbClr val="00467F"/>
              </a:solidFill>
              <a:latin typeface="Roboto Thin"/>
              <a:ea typeface="Roboto Thin"/>
              <a:cs typeface="Roboto Thin"/>
              <a:sym typeface="Roboto Thi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1">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79"/>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79"/>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a:t>
            </a:r>
            <a:endParaRPr i="1" sz="3000">
              <a:solidFill>
                <a:srgbClr val="FFFFFF"/>
              </a:solidFill>
              <a:latin typeface="Roboto Medium"/>
              <a:ea typeface="Roboto Medium"/>
              <a:cs typeface="Roboto Medium"/>
              <a:sym typeface="Roboto Medium"/>
            </a:endParaRPr>
          </a:p>
        </p:txBody>
      </p:sp>
      <p:pic>
        <p:nvPicPr>
          <p:cNvPr id="468" name="Google Shape;468;p79"/>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469" name="Google Shape;469;p79"/>
          <p:cNvSpPr txBox="1"/>
          <p:nvPr/>
        </p:nvSpPr>
        <p:spPr>
          <a:xfrm>
            <a:off x="311700" y="2487450"/>
            <a:ext cx="8207700" cy="572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0"/>
              </a:spcAft>
              <a:buNone/>
            </a:pPr>
            <a:r>
              <a:rPr lang="en" sz="2800">
                <a:solidFill>
                  <a:srgbClr val="00467F"/>
                </a:solidFill>
                <a:latin typeface="Roboto Light"/>
                <a:ea typeface="Roboto Light"/>
                <a:cs typeface="Roboto Light"/>
                <a:sym typeface="Roboto Light"/>
              </a:rPr>
              <a:t>What does “</a:t>
            </a:r>
            <a:r>
              <a:rPr lang="en" sz="2800" u="sng">
                <a:solidFill>
                  <a:srgbClr val="00467F"/>
                </a:solidFill>
                <a:latin typeface="Roboto Light"/>
                <a:ea typeface="Roboto Light"/>
                <a:cs typeface="Roboto Light"/>
                <a:sym typeface="Roboto Light"/>
              </a:rPr>
              <a:t>Responsible</a:t>
            </a:r>
            <a:r>
              <a:rPr lang="en" sz="2800">
                <a:solidFill>
                  <a:srgbClr val="00467F"/>
                </a:solidFill>
                <a:latin typeface="Roboto Light"/>
                <a:ea typeface="Roboto Light"/>
                <a:cs typeface="Roboto Light"/>
                <a:sym typeface="Roboto Light"/>
              </a:rPr>
              <a:t> Communication” mean?</a:t>
            </a:r>
            <a:endParaRPr sz="2800">
              <a:solidFill>
                <a:srgbClr val="00467F"/>
              </a:solidFill>
              <a:latin typeface="Roboto Light"/>
              <a:ea typeface="Roboto Light"/>
              <a:cs typeface="Roboto Light"/>
              <a:sym typeface="Roboto Light"/>
            </a:endParaRPr>
          </a:p>
        </p:txBody>
      </p:sp>
      <p:sp>
        <p:nvSpPr>
          <p:cNvPr id="470" name="Google Shape;470;p79"/>
          <p:cNvSpPr txBox="1"/>
          <p:nvPr/>
        </p:nvSpPr>
        <p:spPr>
          <a:xfrm>
            <a:off x="380975" y="940600"/>
            <a:ext cx="8207700" cy="12015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0"/>
              </a:spcAft>
              <a:buNone/>
            </a:pPr>
            <a:r>
              <a:rPr lang="en" sz="2200" u="sng">
                <a:solidFill>
                  <a:srgbClr val="00467F"/>
                </a:solidFill>
                <a:latin typeface="Roboto Light"/>
                <a:ea typeface="Roboto Light"/>
                <a:cs typeface="Roboto Light"/>
                <a:sym typeface="Roboto Light"/>
              </a:rPr>
              <a:t>Teacher Standard 5.3</a:t>
            </a:r>
            <a:endParaRPr sz="2200" u="sng">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None/>
            </a:pPr>
            <a:r>
              <a:rPr lang="en" sz="2200">
                <a:solidFill>
                  <a:srgbClr val="00467F"/>
                </a:solidFill>
                <a:latin typeface="Roboto Light"/>
                <a:ea typeface="Roboto Light"/>
                <a:cs typeface="Roboto Light"/>
                <a:sym typeface="Roboto Light"/>
              </a:rPr>
              <a:t>Using effective and responsible communication with students, families, and colleagues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80"/>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80"/>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Table Activity and School Spotlights</a:t>
            </a:r>
            <a:endParaRPr i="1" sz="3000">
              <a:solidFill>
                <a:srgbClr val="FFFFFF"/>
              </a:solidFill>
              <a:latin typeface="Roboto Medium"/>
              <a:ea typeface="Roboto Medium"/>
              <a:cs typeface="Roboto Medium"/>
              <a:sym typeface="Roboto Medium"/>
            </a:endParaRPr>
          </a:p>
        </p:txBody>
      </p:sp>
      <p:graphicFrame>
        <p:nvGraphicFramePr>
          <p:cNvPr id="477" name="Google Shape;477;p80"/>
          <p:cNvGraphicFramePr/>
          <p:nvPr/>
        </p:nvGraphicFramePr>
        <p:xfrm>
          <a:off x="865325" y="801875"/>
          <a:ext cx="3000000" cy="3000000"/>
        </p:xfrm>
        <a:graphic>
          <a:graphicData uri="http://schemas.openxmlformats.org/drawingml/2006/table">
            <a:tbl>
              <a:tblPr>
                <a:noFill/>
                <a:tableStyleId>{9BCBF8BF-31EF-46C3-A1D3-6202CEE98550}</a:tableStyleId>
              </a:tblPr>
              <a:tblGrid>
                <a:gridCol w="3619500"/>
                <a:gridCol w="3619500"/>
              </a:tblGrid>
              <a:tr h="379475">
                <a:tc gridSpan="2">
                  <a:txBody>
                    <a:bodyPr/>
                    <a:lstStyle/>
                    <a:p>
                      <a:pPr indent="0" lvl="0" marL="0" rtl="0" algn="ctr">
                        <a:spcBef>
                          <a:spcPts val="0"/>
                        </a:spcBef>
                        <a:spcAft>
                          <a:spcPts val="0"/>
                        </a:spcAft>
                        <a:buNone/>
                      </a:pPr>
                      <a:r>
                        <a:rPr b="1" lang="en" sz="1600">
                          <a:solidFill>
                            <a:srgbClr val="00467F"/>
                          </a:solidFill>
                        </a:rPr>
                        <a:t>Students</a:t>
                      </a:r>
                      <a:endParaRPr b="1" sz="1600">
                        <a:solidFill>
                          <a:srgbClr val="00467F"/>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r h="381000">
                <a:tc>
                  <a:txBody>
                    <a:bodyPr/>
                    <a:lstStyle/>
                    <a:p>
                      <a:pPr indent="0" lvl="0" marL="0" rtl="0" algn="ctr">
                        <a:spcBef>
                          <a:spcPts val="0"/>
                        </a:spcBef>
                        <a:spcAft>
                          <a:spcPts val="0"/>
                        </a:spcAft>
                        <a:buNone/>
                      </a:pPr>
                      <a:r>
                        <a:rPr b="1" lang="en">
                          <a:solidFill>
                            <a:srgbClr val="00467F"/>
                          </a:solidFill>
                        </a:rPr>
                        <a:t>Schoolwide</a:t>
                      </a:r>
                      <a:endParaRPr b="1">
                        <a:solidFill>
                          <a:srgbClr val="00467F"/>
                        </a:solidFill>
                      </a:endParaRPr>
                    </a:p>
                    <a:p>
                      <a:pPr indent="0" lvl="0" marL="0" rtl="0" algn="ctr">
                        <a:spcBef>
                          <a:spcPts val="0"/>
                        </a:spcBef>
                        <a:spcAft>
                          <a:spcPts val="0"/>
                        </a:spcAft>
                        <a:buNone/>
                      </a:pPr>
                      <a:r>
                        <a:t/>
                      </a:r>
                      <a:endParaRPr u="sng">
                        <a:solidFill>
                          <a:srgbClr val="00467F"/>
                        </a:solidFill>
                      </a:endParaRPr>
                    </a:p>
                    <a:p>
                      <a:pPr indent="0" lvl="0" marL="0" rtl="0" algn="ctr">
                        <a:spcBef>
                          <a:spcPts val="0"/>
                        </a:spcBef>
                        <a:spcAft>
                          <a:spcPts val="0"/>
                        </a:spcAft>
                        <a:buNone/>
                      </a:pPr>
                      <a:r>
                        <a:t/>
                      </a:r>
                      <a:endParaRPr u="sng">
                        <a:solidFill>
                          <a:srgbClr val="00467F"/>
                        </a:solidFill>
                      </a:endParaRPr>
                    </a:p>
                    <a:p>
                      <a:pPr indent="0" lvl="0" marL="0" rtl="0" algn="ctr">
                        <a:spcBef>
                          <a:spcPts val="0"/>
                        </a:spcBef>
                        <a:spcAft>
                          <a:spcPts val="0"/>
                        </a:spcAft>
                        <a:buNone/>
                      </a:pPr>
                      <a:r>
                        <a:t/>
                      </a:r>
                      <a:endParaRPr u="sng">
                        <a:solidFill>
                          <a:srgbClr val="00467F"/>
                        </a:solidFill>
                      </a:endParaRPr>
                    </a:p>
                    <a:p>
                      <a:pPr indent="0" lvl="0" marL="0" rtl="0" algn="ctr">
                        <a:spcBef>
                          <a:spcPts val="0"/>
                        </a:spcBef>
                        <a:spcAft>
                          <a:spcPts val="0"/>
                        </a:spcAft>
                        <a:buNone/>
                      </a:pPr>
                      <a:r>
                        <a:t/>
                      </a:r>
                      <a:endParaRPr u="sng">
                        <a:solidFill>
                          <a:srgbClr val="00467F"/>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00467F"/>
                          </a:solidFill>
                        </a:rPr>
                        <a:t>Classroom</a:t>
                      </a:r>
                      <a:endParaRPr b="1">
                        <a:solidFill>
                          <a:srgbClr val="00467F"/>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gridSpan="2">
                  <a:txBody>
                    <a:bodyPr/>
                    <a:lstStyle/>
                    <a:p>
                      <a:pPr indent="0" lvl="0" marL="0" rtl="0" algn="ctr">
                        <a:spcBef>
                          <a:spcPts val="0"/>
                        </a:spcBef>
                        <a:spcAft>
                          <a:spcPts val="0"/>
                        </a:spcAft>
                        <a:buNone/>
                      </a:pPr>
                      <a:r>
                        <a:rPr b="1" lang="en" sz="1600">
                          <a:solidFill>
                            <a:srgbClr val="00467F"/>
                          </a:solidFill>
                        </a:rPr>
                        <a:t>Families/Communities</a:t>
                      </a:r>
                      <a:endParaRPr b="1" sz="1600">
                        <a:solidFill>
                          <a:srgbClr val="00467F"/>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r h="893700">
                <a:tc gridSpan="2">
                  <a:txBody>
                    <a:bodyPr/>
                    <a:lstStyle/>
                    <a:p>
                      <a:pPr indent="0" lvl="0" marL="0" rtl="0" algn="ctr">
                        <a:spcBef>
                          <a:spcPts val="0"/>
                        </a:spcBef>
                        <a:spcAft>
                          <a:spcPts val="0"/>
                        </a:spcAft>
                        <a:buNone/>
                      </a:pPr>
                      <a:r>
                        <a:t/>
                      </a:r>
                      <a:endParaRPr u="sng">
                        <a:solidFill>
                          <a:srgbClr val="00467F"/>
                        </a:solidFill>
                      </a:endParaRPr>
                    </a:p>
                    <a:p>
                      <a:pPr indent="0" lvl="0" marL="0" rtl="0" algn="ctr">
                        <a:spcBef>
                          <a:spcPts val="0"/>
                        </a:spcBef>
                        <a:spcAft>
                          <a:spcPts val="0"/>
                        </a:spcAft>
                        <a:buNone/>
                      </a:pPr>
                      <a:r>
                        <a:t/>
                      </a:r>
                      <a:endParaRPr u="sng">
                        <a:solidFill>
                          <a:srgbClr val="00467F"/>
                        </a:solidFill>
                      </a:endParaRPr>
                    </a:p>
                    <a:p>
                      <a:pPr indent="0" lvl="0" marL="0" rtl="0" algn="ctr">
                        <a:spcBef>
                          <a:spcPts val="0"/>
                        </a:spcBef>
                        <a:spcAft>
                          <a:spcPts val="0"/>
                        </a:spcAft>
                        <a:buNone/>
                      </a:pPr>
                      <a:r>
                        <a:t/>
                      </a:r>
                      <a:endParaRPr u="sng">
                        <a:solidFill>
                          <a:srgbClr val="00467F"/>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r h="381000">
                <a:tc gridSpan="2">
                  <a:txBody>
                    <a:bodyPr/>
                    <a:lstStyle/>
                    <a:p>
                      <a:pPr indent="0" lvl="0" marL="0" rtl="0" algn="ctr">
                        <a:spcBef>
                          <a:spcPts val="0"/>
                        </a:spcBef>
                        <a:spcAft>
                          <a:spcPts val="0"/>
                        </a:spcAft>
                        <a:buClr>
                          <a:schemeClr val="dk1"/>
                        </a:buClr>
                        <a:buSzPts val="1100"/>
                        <a:buFont typeface="Arial"/>
                        <a:buNone/>
                      </a:pPr>
                      <a:r>
                        <a:rPr b="1" lang="en" sz="1600">
                          <a:solidFill>
                            <a:srgbClr val="00467F"/>
                          </a:solidFill>
                        </a:rPr>
                        <a:t>Faculty/Staff</a:t>
                      </a:r>
                      <a:endParaRPr b="1" sz="1600">
                        <a:solidFill>
                          <a:srgbClr val="00467F"/>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r h="381000">
                <a:tc gridSpan="2">
                  <a:txBody>
                    <a:bodyPr/>
                    <a:lstStyle/>
                    <a:p>
                      <a:pPr indent="0" lvl="0" marL="0" rtl="0" algn="ctr">
                        <a:spcBef>
                          <a:spcPts val="0"/>
                        </a:spcBef>
                        <a:spcAft>
                          <a:spcPts val="0"/>
                        </a:spcAft>
                        <a:buNone/>
                      </a:pPr>
                      <a:r>
                        <a:t/>
                      </a:r>
                      <a:endParaRPr sz="1600" u="sng">
                        <a:solidFill>
                          <a:srgbClr val="00467F"/>
                        </a:solidFill>
                      </a:endParaRPr>
                    </a:p>
                    <a:p>
                      <a:pPr indent="0" lvl="0" marL="0" rtl="0" algn="ctr">
                        <a:spcBef>
                          <a:spcPts val="0"/>
                        </a:spcBef>
                        <a:spcAft>
                          <a:spcPts val="0"/>
                        </a:spcAft>
                        <a:buNone/>
                      </a:pPr>
                      <a:r>
                        <a:t/>
                      </a:r>
                      <a:endParaRPr sz="1600" u="sng">
                        <a:solidFill>
                          <a:srgbClr val="00467F"/>
                        </a:solidFill>
                      </a:endParaRPr>
                    </a:p>
                    <a:p>
                      <a:pPr indent="0" lvl="0" marL="0" rtl="0" algn="l">
                        <a:spcBef>
                          <a:spcPts val="0"/>
                        </a:spcBef>
                        <a:spcAft>
                          <a:spcPts val="0"/>
                        </a:spcAft>
                        <a:buNone/>
                      </a:pPr>
                      <a:r>
                        <a:t/>
                      </a:r>
                      <a:endParaRPr sz="1600" u="sng">
                        <a:solidFill>
                          <a:srgbClr val="00467F"/>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bl>
          </a:graphicData>
        </a:graphic>
      </p:graphicFrame>
      <p:pic>
        <p:nvPicPr>
          <p:cNvPr id="478" name="Google Shape;478;p80"/>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81"/>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81"/>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a:t>
            </a:r>
            <a:endParaRPr i="1" sz="3000">
              <a:solidFill>
                <a:srgbClr val="FFFFFF"/>
              </a:solidFill>
              <a:latin typeface="Roboto Medium"/>
              <a:ea typeface="Roboto Medium"/>
              <a:cs typeface="Roboto Medium"/>
              <a:sym typeface="Roboto Medium"/>
            </a:endParaRPr>
          </a:p>
        </p:txBody>
      </p:sp>
      <p:sp>
        <p:nvSpPr>
          <p:cNvPr id="485" name="Google Shape;485;p81"/>
          <p:cNvSpPr txBox="1"/>
          <p:nvPr/>
        </p:nvSpPr>
        <p:spPr>
          <a:xfrm>
            <a:off x="450350" y="801875"/>
            <a:ext cx="8069100" cy="3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486" name="Google Shape;486;p81"/>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487" name="Google Shape;487;p81"/>
          <p:cNvSpPr txBox="1"/>
          <p:nvPr/>
        </p:nvSpPr>
        <p:spPr>
          <a:xfrm>
            <a:off x="129500" y="899225"/>
            <a:ext cx="8710800" cy="4136400"/>
          </a:xfrm>
          <a:prstGeom prst="rect">
            <a:avLst/>
          </a:prstGeom>
          <a:noFill/>
          <a:ln>
            <a:noFill/>
          </a:ln>
        </p:spPr>
        <p:txBody>
          <a:bodyPr anchorCtr="0" anchor="t" bIns="91425" lIns="91425" spcFirstLastPara="1" rIns="91425" wrap="square" tIns="91425">
            <a:spAutoFit/>
          </a:bodyPr>
          <a:lstStyle/>
          <a:p>
            <a:pPr indent="0" lvl="0" marL="457200" rtl="0" algn="ctr">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How are these ideas communicated to students?</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Schoolwide?</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None/>
            </a:pPr>
            <a:r>
              <a:rPr lang="en" sz="2800">
                <a:solidFill>
                  <a:srgbClr val="00467F"/>
                </a:solidFill>
                <a:latin typeface="Roboto Light"/>
                <a:ea typeface="Roboto Light"/>
                <a:cs typeface="Roboto Light"/>
                <a:sym typeface="Roboto Light"/>
              </a:rPr>
              <a:t>Teacher/Classroom?</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None/>
            </a:pPr>
            <a:r>
              <a:t/>
            </a:r>
            <a:endParaRPr sz="10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None/>
            </a:pPr>
            <a:r>
              <a:rPr lang="en" sz="2800">
                <a:solidFill>
                  <a:srgbClr val="00467F"/>
                </a:solidFill>
                <a:latin typeface="Roboto Light"/>
                <a:ea typeface="Roboto Light"/>
                <a:cs typeface="Roboto Light"/>
                <a:sym typeface="Roboto Light"/>
              </a:rPr>
              <a:t>How are these ideas communicated to families?</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None/>
            </a:pPr>
            <a:r>
              <a:t/>
            </a:r>
            <a:endParaRPr sz="10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None/>
            </a:pPr>
            <a:r>
              <a:rPr lang="en" sz="2800">
                <a:solidFill>
                  <a:srgbClr val="00467F"/>
                </a:solidFill>
                <a:latin typeface="Roboto Light"/>
                <a:ea typeface="Roboto Light"/>
                <a:cs typeface="Roboto Light"/>
                <a:sym typeface="Roboto Light"/>
              </a:rPr>
              <a:t>How do you communicate with faculty and staff?</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None/>
            </a:pPr>
            <a:r>
              <a:t/>
            </a:r>
            <a:endParaRPr sz="10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How do you promote strong communication amongst your faculty and staff?</a:t>
            </a:r>
            <a:endParaRPr sz="2800">
              <a:solidFill>
                <a:srgbClr val="00467F"/>
              </a:solidFill>
              <a:latin typeface="Roboto Light"/>
              <a:ea typeface="Roboto Light"/>
              <a:cs typeface="Roboto Light"/>
              <a:sym typeface="Roboto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82"/>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82"/>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 at West Kearns - Schoolwide</a:t>
            </a:r>
            <a:endParaRPr i="1" sz="3000">
              <a:solidFill>
                <a:srgbClr val="FFFFFF"/>
              </a:solidFill>
              <a:latin typeface="Roboto Medium"/>
              <a:ea typeface="Roboto Medium"/>
              <a:cs typeface="Roboto Medium"/>
              <a:sym typeface="Roboto Medium"/>
            </a:endParaRPr>
          </a:p>
        </p:txBody>
      </p:sp>
      <p:sp>
        <p:nvSpPr>
          <p:cNvPr id="494" name="Google Shape;494;p82"/>
          <p:cNvSpPr txBox="1"/>
          <p:nvPr/>
        </p:nvSpPr>
        <p:spPr>
          <a:xfrm>
            <a:off x="450275" y="915850"/>
            <a:ext cx="8069100" cy="1370400"/>
          </a:xfrm>
          <a:prstGeom prst="rect">
            <a:avLst/>
          </a:prstGeom>
          <a:noFill/>
          <a:ln>
            <a:noFill/>
          </a:ln>
        </p:spPr>
        <p:txBody>
          <a:bodyPr anchorCtr="0" anchor="ctr" bIns="91425" lIns="91425" spcFirstLastPara="1" rIns="91425" wrap="square" tIns="91425">
            <a:noAutofit/>
          </a:bodyPr>
          <a:lstStyle/>
          <a:p>
            <a:pPr indent="0" lvl="0" marL="457200" rtl="0" algn="ctr">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How are these ideas communicated to students?</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Schoolwide?</a:t>
            </a:r>
            <a:endParaRPr sz="2400">
              <a:solidFill>
                <a:schemeClr val="accent2"/>
              </a:solidFill>
              <a:latin typeface="Roboto"/>
              <a:ea typeface="Roboto"/>
              <a:cs typeface="Roboto"/>
              <a:sym typeface="Roboto"/>
            </a:endParaRPr>
          </a:p>
        </p:txBody>
      </p:sp>
      <p:pic>
        <p:nvPicPr>
          <p:cNvPr id="495" name="Google Shape;495;p82"/>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496" name="Google Shape;496;p82"/>
          <p:cNvPicPr preferRelativeResize="0"/>
          <p:nvPr/>
        </p:nvPicPr>
        <p:blipFill rotWithShape="1">
          <a:blip r:embed="rId4">
            <a:alphaModFix/>
          </a:blip>
          <a:srcRect b="0" l="0" r="0" t="9008"/>
          <a:stretch/>
        </p:blipFill>
        <p:spPr>
          <a:xfrm>
            <a:off x="1923612" y="2329100"/>
            <a:ext cx="5296774" cy="2322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83"/>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83"/>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 at West Kearns - Schoolwide</a:t>
            </a:r>
            <a:endParaRPr i="1" sz="3000">
              <a:solidFill>
                <a:srgbClr val="FFFFFF"/>
              </a:solidFill>
              <a:latin typeface="Roboto Medium"/>
              <a:ea typeface="Roboto Medium"/>
              <a:cs typeface="Roboto Medium"/>
              <a:sym typeface="Roboto Medium"/>
            </a:endParaRPr>
          </a:p>
        </p:txBody>
      </p:sp>
      <p:sp>
        <p:nvSpPr>
          <p:cNvPr id="503" name="Google Shape;503;p83"/>
          <p:cNvSpPr txBox="1"/>
          <p:nvPr/>
        </p:nvSpPr>
        <p:spPr>
          <a:xfrm>
            <a:off x="450275" y="915850"/>
            <a:ext cx="8069100" cy="1370400"/>
          </a:xfrm>
          <a:prstGeom prst="rect">
            <a:avLst/>
          </a:prstGeom>
          <a:noFill/>
          <a:ln>
            <a:noFill/>
          </a:ln>
        </p:spPr>
        <p:txBody>
          <a:bodyPr anchorCtr="0" anchor="ctr" bIns="91425" lIns="91425" spcFirstLastPara="1" rIns="91425" wrap="square" tIns="91425">
            <a:noAutofit/>
          </a:bodyPr>
          <a:lstStyle/>
          <a:p>
            <a:pPr indent="0" lvl="0" marL="457200" rtl="0" algn="ctr">
              <a:lnSpc>
                <a:spcPct val="90000"/>
              </a:lnSpc>
              <a:spcBef>
                <a:spcPts val="800"/>
              </a:spcBef>
              <a:spcAft>
                <a:spcPts val="0"/>
              </a:spcAft>
              <a:buClr>
                <a:schemeClr val="dk1"/>
              </a:buClr>
              <a:buSzPts val="1100"/>
              <a:buFont typeface="Arial"/>
              <a:buNone/>
            </a:pPr>
            <a:r>
              <a:rPr lang="en" sz="2400">
                <a:solidFill>
                  <a:srgbClr val="00467F"/>
                </a:solidFill>
                <a:latin typeface="Roboto Light"/>
                <a:ea typeface="Roboto Light"/>
                <a:cs typeface="Roboto Light"/>
                <a:sym typeface="Roboto Light"/>
              </a:rPr>
              <a:t>How are these ideas communicated to students?</a:t>
            </a:r>
            <a:endParaRPr sz="24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Clr>
                <a:schemeClr val="dk1"/>
              </a:buClr>
              <a:buSzPts val="1100"/>
              <a:buFont typeface="Arial"/>
              <a:buNone/>
            </a:pPr>
            <a:r>
              <a:rPr b="1" lang="en" sz="2400" u="sng">
                <a:solidFill>
                  <a:srgbClr val="00467F"/>
                </a:solidFill>
                <a:latin typeface="Roboto"/>
                <a:ea typeface="Roboto"/>
                <a:cs typeface="Roboto"/>
                <a:sym typeface="Roboto"/>
              </a:rPr>
              <a:t>Clear, consistent expectations school-wide</a:t>
            </a:r>
            <a:endParaRPr b="1" sz="2400" u="sng">
              <a:solidFill>
                <a:srgbClr val="00467F"/>
              </a:solidFill>
              <a:latin typeface="Roboto"/>
              <a:ea typeface="Roboto"/>
              <a:cs typeface="Roboto"/>
              <a:sym typeface="Roboto"/>
            </a:endParaRPr>
          </a:p>
          <a:p>
            <a:pPr indent="0" lvl="0" marL="457200" rtl="0" algn="ctr">
              <a:lnSpc>
                <a:spcPct val="90000"/>
              </a:lnSpc>
              <a:spcBef>
                <a:spcPts val="800"/>
              </a:spcBef>
              <a:spcAft>
                <a:spcPts val="0"/>
              </a:spcAft>
              <a:buClr>
                <a:schemeClr val="dk1"/>
              </a:buClr>
              <a:buSzPts val="1100"/>
              <a:buFont typeface="Arial"/>
              <a:buNone/>
            </a:pPr>
            <a:r>
              <a:t/>
            </a:r>
            <a:endParaRPr sz="2400">
              <a:solidFill>
                <a:schemeClr val="accent2"/>
              </a:solidFill>
              <a:latin typeface="Roboto"/>
              <a:ea typeface="Roboto"/>
              <a:cs typeface="Roboto"/>
              <a:sym typeface="Roboto"/>
            </a:endParaRPr>
          </a:p>
        </p:txBody>
      </p:sp>
      <p:pic>
        <p:nvPicPr>
          <p:cNvPr id="504" name="Google Shape;504;p83"/>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505" name="Google Shape;505;p83"/>
          <p:cNvPicPr preferRelativeResize="0"/>
          <p:nvPr/>
        </p:nvPicPr>
        <p:blipFill>
          <a:blip r:embed="rId4">
            <a:alphaModFix/>
          </a:blip>
          <a:stretch>
            <a:fillRect/>
          </a:stretch>
        </p:blipFill>
        <p:spPr>
          <a:xfrm>
            <a:off x="311701" y="2286250"/>
            <a:ext cx="1364210" cy="2464876"/>
          </a:xfrm>
          <a:prstGeom prst="rect">
            <a:avLst/>
          </a:prstGeom>
          <a:noFill/>
          <a:ln>
            <a:noFill/>
          </a:ln>
        </p:spPr>
      </p:pic>
      <p:pic>
        <p:nvPicPr>
          <p:cNvPr id="506" name="Google Shape;506;p83"/>
          <p:cNvPicPr preferRelativeResize="0"/>
          <p:nvPr/>
        </p:nvPicPr>
        <p:blipFill>
          <a:blip r:embed="rId5">
            <a:alphaModFix/>
          </a:blip>
          <a:stretch>
            <a:fillRect/>
          </a:stretch>
        </p:blipFill>
        <p:spPr>
          <a:xfrm>
            <a:off x="5634000" y="2708926"/>
            <a:ext cx="1751151" cy="2334848"/>
          </a:xfrm>
          <a:prstGeom prst="rect">
            <a:avLst/>
          </a:prstGeom>
          <a:noFill/>
          <a:ln>
            <a:noFill/>
          </a:ln>
        </p:spPr>
      </p:pic>
      <p:sp>
        <p:nvSpPr>
          <p:cNvPr id="507" name="Google Shape;507;p83"/>
          <p:cNvSpPr txBox="1"/>
          <p:nvPr/>
        </p:nvSpPr>
        <p:spPr>
          <a:xfrm>
            <a:off x="569300" y="1865050"/>
            <a:ext cx="2475600" cy="42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Roboto"/>
                <a:ea typeface="Roboto"/>
                <a:cs typeface="Roboto"/>
                <a:sym typeface="Roboto"/>
              </a:rPr>
              <a:t>Signage</a:t>
            </a:r>
            <a:endParaRPr b="1" sz="1800">
              <a:solidFill>
                <a:schemeClr val="dk1"/>
              </a:solidFill>
              <a:latin typeface="Roboto"/>
              <a:ea typeface="Roboto"/>
              <a:cs typeface="Roboto"/>
              <a:sym typeface="Roboto"/>
            </a:endParaRPr>
          </a:p>
        </p:txBody>
      </p:sp>
      <p:sp>
        <p:nvSpPr>
          <p:cNvPr id="508" name="Google Shape;508;p83"/>
          <p:cNvSpPr txBox="1"/>
          <p:nvPr/>
        </p:nvSpPr>
        <p:spPr>
          <a:xfrm>
            <a:off x="5552100" y="1729350"/>
            <a:ext cx="3591900" cy="42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Roboto"/>
                <a:ea typeface="Roboto"/>
                <a:cs typeface="Roboto"/>
                <a:sym typeface="Roboto"/>
              </a:rPr>
              <a:t>Restorative Tools easily accessible</a:t>
            </a:r>
            <a:r>
              <a:rPr b="1" lang="en" sz="1800">
                <a:solidFill>
                  <a:schemeClr val="dk1"/>
                </a:solidFill>
                <a:latin typeface="Roboto"/>
                <a:ea typeface="Roboto"/>
                <a:cs typeface="Roboto"/>
                <a:sym typeface="Roboto"/>
              </a:rPr>
              <a:t> </a:t>
            </a:r>
            <a:endParaRPr b="1" sz="1800">
              <a:solidFill>
                <a:schemeClr val="dk1"/>
              </a:solidFill>
              <a:latin typeface="Roboto"/>
              <a:ea typeface="Roboto"/>
              <a:cs typeface="Roboto"/>
              <a:sym typeface="Roboto"/>
            </a:endParaRPr>
          </a:p>
        </p:txBody>
      </p:sp>
      <p:pic>
        <p:nvPicPr>
          <p:cNvPr id="509" name="Google Shape;509;p83"/>
          <p:cNvPicPr preferRelativeResize="0"/>
          <p:nvPr/>
        </p:nvPicPr>
        <p:blipFill>
          <a:blip r:embed="rId6">
            <a:alphaModFix/>
          </a:blip>
          <a:stretch>
            <a:fillRect/>
          </a:stretch>
        </p:blipFill>
        <p:spPr>
          <a:xfrm>
            <a:off x="7230475" y="2400225"/>
            <a:ext cx="1913522" cy="2552449"/>
          </a:xfrm>
          <a:prstGeom prst="rect">
            <a:avLst/>
          </a:prstGeom>
          <a:noFill/>
          <a:ln>
            <a:noFill/>
          </a:ln>
        </p:spPr>
      </p:pic>
      <p:pic>
        <p:nvPicPr>
          <p:cNvPr id="510" name="Google Shape;510;p83"/>
          <p:cNvPicPr preferRelativeResize="0"/>
          <p:nvPr/>
        </p:nvPicPr>
        <p:blipFill>
          <a:blip r:embed="rId7">
            <a:alphaModFix/>
          </a:blip>
          <a:stretch>
            <a:fillRect/>
          </a:stretch>
        </p:blipFill>
        <p:spPr>
          <a:xfrm>
            <a:off x="1867600" y="2335750"/>
            <a:ext cx="1464897" cy="2616925"/>
          </a:xfrm>
          <a:prstGeom prst="rect">
            <a:avLst/>
          </a:prstGeom>
          <a:noFill/>
          <a:ln>
            <a:noFill/>
          </a:ln>
        </p:spPr>
      </p:pic>
      <p:sp>
        <p:nvSpPr>
          <p:cNvPr id="511" name="Google Shape;511;p83"/>
          <p:cNvSpPr txBox="1"/>
          <p:nvPr/>
        </p:nvSpPr>
        <p:spPr>
          <a:xfrm>
            <a:off x="3247025" y="1865050"/>
            <a:ext cx="2475600" cy="42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Roboto"/>
                <a:ea typeface="Roboto"/>
                <a:cs typeface="Roboto"/>
                <a:sym typeface="Roboto"/>
              </a:rPr>
              <a:t>Strong PBIS foundation</a:t>
            </a:r>
            <a:endParaRPr b="1" sz="1800">
              <a:solidFill>
                <a:schemeClr val="dk1"/>
              </a:solidFill>
              <a:latin typeface="Roboto"/>
              <a:ea typeface="Roboto"/>
              <a:cs typeface="Roboto"/>
              <a:sym typeface="Roboto"/>
            </a:endParaRPr>
          </a:p>
        </p:txBody>
      </p:sp>
      <p:pic>
        <p:nvPicPr>
          <p:cNvPr id="512" name="Google Shape;512;p83"/>
          <p:cNvPicPr preferRelativeResize="0"/>
          <p:nvPr/>
        </p:nvPicPr>
        <p:blipFill>
          <a:blip r:embed="rId8">
            <a:alphaModFix/>
          </a:blip>
          <a:stretch>
            <a:fillRect/>
          </a:stretch>
        </p:blipFill>
        <p:spPr>
          <a:xfrm>
            <a:off x="3490747" y="2600125"/>
            <a:ext cx="1877448" cy="2552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84"/>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84"/>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 at West Kearns - Faculty/Staff</a:t>
            </a:r>
            <a:endParaRPr i="1" sz="3000">
              <a:solidFill>
                <a:srgbClr val="FFFFFF"/>
              </a:solidFill>
              <a:latin typeface="Roboto Medium"/>
              <a:ea typeface="Roboto Medium"/>
              <a:cs typeface="Roboto Medium"/>
              <a:sym typeface="Roboto Medium"/>
            </a:endParaRPr>
          </a:p>
        </p:txBody>
      </p:sp>
      <p:sp>
        <p:nvSpPr>
          <p:cNvPr id="519" name="Google Shape;519;p84"/>
          <p:cNvSpPr txBox="1"/>
          <p:nvPr/>
        </p:nvSpPr>
        <p:spPr>
          <a:xfrm>
            <a:off x="148575" y="915850"/>
            <a:ext cx="8370900" cy="1370400"/>
          </a:xfrm>
          <a:prstGeom prst="rect">
            <a:avLst/>
          </a:prstGeom>
          <a:noFill/>
          <a:ln>
            <a:noFill/>
          </a:ln>
        </p:spPr>
        <p:txBody>
          <a:bodyPr anchorCtr="0" anchor="ctr" bIns="91425" lIns="91425" spcFirstLastPara="1" rIns="91425" wrap="square" tIns="91425">
            <a:noAutofit/>
          </a:bodyPr>
          <a:lstStyle/>
          <a:p>
            <a:pPr indent="0" lvl="0" marL="457200" rtl="0" algn="ctr">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How are these ideas communicated to teachers?</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Clr>
                <a:schemeClr val="dk1"/>
              </a:buClr>
              <a:buSzPts val="1100"/>
              <a:buFont typeface="Arial"/>
              <a:buNone/>
            </a:pPr>
            <a:r>
              <a:rPr b="1" lang="en" sz="2400" u="sng">
                <a:solidFill>
                  <a:srgbClr val="00467F"/>
                </a:solidFill>
                <a:latin typeface="Roboto"/>
                <a:ea typeface="Roboto"/>
                <a:cs typeface="Roboto"/>
                <a:sym typeface="Roboto"/>
              </a:rPr>
              <a:t>Clear, consistent expectations school-wide</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Clr>
                <a:schemeClr val="dk1"/>
              </a:buClr>
              <a:buSzPts val="1100"/>
              <a:buFont typeface="Arial"/>
              <a:buNone/>
            </a:pPr>
            <a:r>
              <a:t/>
            </a:r>
            <a:endParaRPr sz="2400">
              <a:solidFill>
                <a:schemeClr val="accent2"/>
              </a:solidFill>
              <a:latin typeface="Roboto"/>
              <a:ea typeface="Roboto"/>
              <a:cs typeface="Roboto"/>
              <a:sym typeface="Roboto"/>
            </a:endParaRPr>
          </a:p>
        </p:txBody>
      </p:sp>
      <p:pic>
        <p:nvPicPr>
          <p:cNvPr id="520" name="Google Shape;520;p84"/>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521" name="Google Shape;521;p84"/>
          <p:cNvPicPr preferRelativeResize="0"/>
          <p:nvPr/>
        </p:nvPicPr>
        <p:blipFill>
          <a:blip r:embed="rId4">
            <a:alphaModFix/>
          </a:blip>
          <a:stretch>
            <a:fillRect/>
          </a:stretch>
        </p:blipFill>
        <p:spPr>
          <a:xfrm>
            <a:off x="76925" y="3210584"/>
            <a:ext cx="3459875" cy="1932917"/>
          </a:xfrm>
          <a:prstGeom prst="rect">
            <a:avLst/>
          </a:prstGeom>
          <a:noFill/>
          <a:ln>
            <a:noFill/>
          </a:ln>
        </p:spPr>
      </p:pic>
      <p:pic>
        <p:nvPicPr>
          <p:cNvPr id="522" name="Google Shape;522;p84"/>
          <p:cNvPicPr preferRelativeResize="0"/>
          <p:nvPr/>
        </p:nvPicPr>
        <p:blipFill>
          <a:blip r:embed="rId5">
            <a:alphaModFix/>
          </a:blip>
          <a:stretch>
            <a:fillRect/>
          </a:stretch>
        </p:blipFill>
        <p:spPr>
          <a:xfrm>
            <a:off x="2754888" y="1981525"/>
            <a:ext cx="3459875" cy="2595975"/>
          </a:xfrm>
          <a:prstGeom prst="rect">
            <a:avLst/>
          </a:prstGeom>
          <a:noFill/>
          <a:ln>
            <a:noFill/>
          </a:ln>
        </p:spPr>
      </p:pic>
      <p:pic>
        <p:nvPicPr>
          <p:cNvPr id="523" name="Google Shape;523;p84"/>
          <p:cNvPicPr preferRelativeResize="0"/>
          <p:nvPr/>
        </p:nvPicPr>
        <p:blipFill>
          <a:blip r:embed="rId6">
            <a:alphaModFix/>
          </a:blip>
          <a:stretch>
            <a:fillRect/>
          </a:stretch>
        </p:blipFill>
        <p:spPr>
          <a:xfrm>
            <a:off x="6716225" y="2678225"/>
            <a:ext cx="1803249" cy="2404326"/>
          </a:xfrm>
          <a:prstGeom prst="rect">
            <a:avLst/>
          </a:prstGeom>
          <a:noFill/>
          <a:ln>
            <a:noFill/>
          </a:ln>
        </p:spPr>
      </p:pic>
      <p:sp>
        <p:nvSpPr>
          <p:cNvPr id="524" name="Google Shape;524;p84"/>
          <p:cNvSpPr txBox="1"/>
          <p:nvPr/>
        </p:nvSpPr>
        <p:spPr>
          <a:xfrm>
            <a:off x="114025" y="2150550"/>
            <a:ext cx="2475600" cy="42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Roboto"/>
                <a:ea typeface="Roboto"/>
                <a:cs typeface="Roboto"/>
                <a:sym typeface="Roboto"/>
              </a:rPr>
              <a:t>Training in RJ, and clear flowchart of support.</a:t>
            </a:r>
            <a:endParaRPr b="1" sz="1800">
              <a:solidFill>
                <a:schemeClr val="dk1"/>
              </a:solidFill>
              <a:latin typeface="Roboto"/>
              <a:ea typeface="Roboto"/>
              <a:cs typeface="Roboto"/>
              <a:sym typeface="Roboto"/>
            </a:endParaRPr>
          </a:p>
        </p:txBody>
      </p:sp>
      <p:sp>
        <p:nvSpPr>
          <p:cNvPr id="525" name="Google Shape;525;p84"/>
          <p:cNvSpPr txBox="1"/>
          <p:nvPr/>
        </p:nvSpPr>
        <p:spPr>
          <a:xfrm>
            <a:off x="6380050" y="2150550"/>
            <a:ext cx="2475600" cy="42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Roboto"/>
                <a:ea typeface="Roboto"/>
                <a:cs typeface="Roboto"/>
                <a:sym typeface="Roboto"/>
              </a:rPr>
              <a:t>Support is close by!</a:t>
            </a:r>
            <a:endParaRPr b="1" sz="1800">
              <a:solidFill>
                <a:schemeClr val="dk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85"/>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85"/>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 at West Kearns - Families</a:t>
            </a:r>
            <a:endParaRPr i="1" sz="3000">
              <a:solidFill>
                <a:srgbClr val="FFFFFF"/>
              </a:solidFill>
              <a:latin typeface="Roboto Medium"/>
              <a:ea typeface="Roboto Medium"/>
              <a:cs typeface="Roboto Medium"/>
              <a:sym typeface="Roboto Medium"/>
            </a:endParaRPr>
          </a:p>
        </p:txBody>
      </p:sp>
      <p:sp>
        <p:nvSpPr>
          <p:cNvPr id="532" name="Google Shape;532;p85"/>
          <p:cNvSpPr txBox="1"/>
          <p:nvPr/>
        </p:nvSpPr>
        <p:spPr>
          <a:xfrm>
            <a:off x="151800" y="477600"/>
            <a:ext cx="8367600" cy="1370400"/>
          </a:xfrm>
          <a:prstGeom prst="rect">
            <a:avLst/>
          </a:prstGeom>
          <a:noFill/>
          <a:ln>
            <a:noFill/>
          </a:ln>
        </p:spPr>
        <p:txBody>
          <a:bodyPr anchorCtr="0" anchor="ctr" bIns="91425" lIns="91425" spcFirstLastPara="1" rIns="91425" wrap="square" tIns="91425">
            <a:noAutofit/>
          </a:bodyPr>
          <a:lstStyle/>
          <a:p>
            <a:pPr indent="0" lvl="0" marL="457200" rtl="0" algn="ctr">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How are these ideas communicated to families?</a:t>
            </a:r>
            <a:endParaRPr sz="2400">
              <a:solidFill>
                <a:schemeClr val="accent2"/>
              </a:solidFill>
              <a:latin typeface="Roboto"/>
              <a:ea typeface="Roboto"/>
              <a:cs typeface="Roboto"/>
              <a:sym typeface="Roboto"/>
            </a:endParaRPr>
          </a:p>
        </p:txBody>
      </p:sp>
      <p:pic>
        <p:nvPicPr>
          <p:cNvPr id="533" name="Google Shape;533;p85"/>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534" name="Google Shape;534;p85"/>
          <p:cNvPicPr preferRelativeResize="0"/>
          <p:nvPr/>
        </p:nvPicPr>
        <p:blipFill>
          <a:blip r:embed="rId4">
            <a:alphaModFix/>
          </a:blip>
          <a:stretch>
            <a:fillRect/>
          </a:stretch>
        </p:blipFill>
        <p:spPr>
          <a:xfrm>
            <a:off x="483626" y="1871825"/>
            <a:ext cx="2101063" cy="2552451"/>
          </a:xfrm>
          <a:prstGeom prst="rect">
            <a:avLst/>
          </a:prstGeom>
          <a:noFill/>
          <a:ln>
            <a:noFill/>
          </a:ln>
        </p:spPr>
      </p:pic>
      <p:pic>
        <p:nvPicPr>
          <p:cNvPr id="535" name="Google Shape;535;p85"/>
          <p:cNvPicPr preferRelativeResize="0"/>
          <p:nvPr/>
        </p:nvPicPr>
        <p:blipFill>
          <a:blip r:embed="rId5">
            <a:alphaModFix/>
          </a:blip>
          <a:stretch>
            <a:fillRect/>
          </a:stretch>
        </p:blipFill>
        <p:spPr>
          <a:xfrm>
            <a:off x="2088464" y="2400225"/>
            <a:ext cx="1932018" cy="2552450"/>
          </a:xfrm>
          <a:prstGeom prst="rect">
            <a:avLst/>
          </a:prstGeom>
          <a:noFill/>
          <a:ln>
            <a:noFill/>
          </a:ln>
        </p:spPr>
      </p:pic>
      <p:pic>
        <p:nvPicPr>
          <p:cNvPr id="536" name="Google Shape;536;p85"/>
          <p:cNvPicPr preferRelativeResize="0"/>
          <p:nvPr/>
        </p:nvPicPr>
        <p:blipFill>
          <a:blip r:embed="rId6">
            <a:alphaModFix/>
          </a:blip>
          <a:stretch>
            <a:fillRect/>
          </a:stretch>
        </p:blipFill>
        <p:spPr>
          <a:xfrm>
            <a:off x="3675880" y="2605925"/>
            <a:ext cx="1932000" cy="1818347"/>
          </a:xfrm>
          <a:prstGeom prst="rect">
            <a:avLst/>
          </a:prstGeom>
          <a:noFill/>
          <a:ln>
            <a:noFill/>
          </a:ln>
        </p:spPr>
      </p:pic>
      <p:pic>
        <p:nvPicPr>
          <p:cNvPr id="537" name="Google Shape;537;p85"/>
          <p:cNvPicPr preferRelativeResize="0"/>
          <p:nvPr/>
        </p:nvPicPr>
        <p:blipFill>
          <a:blip r:embed="rId7">
            <a:alphaModFix/>
          </a:blip>
          <a:stretch>
            <a:fillRect/>
          </a:stretch>
        </p:blipFill>
        <p:spPr>
          <a:xfrm>
            <a:off x="6669725" y="1968425"/>
            <a:ext cx="2526851" cy="1793724"/>
          </a:xfrm>
          <a:prstGeom prst="rect">
            <a:avLst/>
          </a:prstGeom>
          <a:noFill/>
          <a:ln>
            <a:noFill/>
          </a:ln>
        </p:spPr>
      </p:pic>
      <p:pic>
        <p:nvPicPr>
          <p:cNvPr id="538" name="Google Shape;538;p85"/>
          <p:cNvPicPr preferRelativeResize="0"/>
          <p:nvPr/>
        </p:nvPicPr>
        <p:blipFill>
          <a:blip r:embed="rId8">
            <a:alphaModFix/>
          </a:blip>
          <a:stretch>
            <a:fillRect/>
          </a:stretch>
        </p:blipFill>
        <p:spPr>
          <a:xfrm>
            <a:off x="5450475" y="2357375"/>
            <a:ext cx="2139250" cy="2786125"/>
          </a:xfrm>
          <a:prstGeom prst="rect">
            <a:avLst/>
          </a:prstGeom>
          <a:noFill/>
          <a:ln>
            <a:noFill/>
          </a:ln>
        </p:spPr>
      </p:pic>
      <p:sp>
        <p:nvSpPr>
          <p:cNvPr id="539" name="Google Shape;539;p85"/>
          <p:cNvSpPr txBox="1"/>
          <p:nvPr/>
        </p:nvSpPr>
        <p:spPr>
          <a:xfrm>
            <a:off x="6103625" y="1495825"/>
            <a:ext cx="2788800" cy="42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Roboto"/>
                <a:ea typeface="Roboto"/>
                <a:cs typeface="Roboto"/>
                <a:sym typeface="Roboto"/>
              </a:rPr>
              <a:t>Great things are visible!</a:t>
            </a:r>
            <a:endParaRPr b="1" sz="1800">
              <a:solidFill>
                <a:schemeClr val="dk1"/>
              </a:solidFill>
              <a:latin typeface="Roboto"/>
              <a:ea typeface="Roboto"/>
              <a:cs typeface="Roboto"/>
              <a:sym typeface="Roboto"/>
            </a:endParaRPr>
          </a:p>
        </p:txBody>
      </p:sp>
      <p:sp>
        <p:nvSpPr>
          <p:cNvPr id="540" name="Google Shape;540;p85"/>
          <p:cNvSpPr txBox="1"/>
          <p:nvPr/>
        </p:nvSpPr>
        <p:spPr>
          <a:xfrm>
            <a:off x="3247025" y="1707750"/>
            <a:ext cx="2475600" cy="42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Roboto"/>
                <a:ea typeface="Roboto"/>
                <a:cs typeface="Roboto"/>
                <a:sym typeface="Roboto"/>
              </a:rPr>
              <a:t>Clear communication</a:t>
            </a:r>
            <a:endParaRPr b="1" sz="1800">
              <a:solidFill>
                <a:schemeClr val="dk1"/>
              </a:solidFill>
              <a:latin typeface="Roboto"/>
              <a:ea typeface="Roboto"/>
              <a:cs typeface="Roboto"/>
              <a:sym typeface="Roboto"/>
            </a:endParaRPr>
          </a:p>
        </p:txBody>
      </p:sp>
      <p:sp>
        <p:nvSpPr>
          <p:cNvPr id="541" name="Google Shape;541;p85"/>
          <p:cNvSpPr txBox="1"/>
          <p:nvPr/>
        </p:nvSpPr>
        <p:spPr>
          <a:xfrm>
            <a:off x="450275" y="1495825"/>
            <a:ext cx="2475600" cy="42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Roboto"/>
                <a:ea typeface="Roboto"/>
                <a:cs typeface="Roboto"/>
                <a:sym typeface="Roboto"/>
              </a:rPr>
              <a:t>PAWSitive referrals</a:t>
            </a:r>
            <a:endParaRPr b="1" sz="1800">
              <a:solidFill>
                <a:schemeClr val="dk1"/>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86"/>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86"/>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 at West Kearns </a:t>
            </a:r>
            <a:endParaRPr i="1" sz="3000">
              <a:solidFill>
                <a:srgbClr val="FFFFFF"/>
              </a:solidFill>
              <a:latin typeface="Roboto Medium"/>
              <a:ea typeface="Roboto Medium"/>
              <a:cs typeface="Roboto Medium"/>
              <a:sym typeface="Roboto Medium"/>
            </a:endParaRPr>
          </a:p>
        </p:txBody>
      </p:sp>
      <p:sp>
        <p:nvSpPr>
          <p:cNvPr id="548" name="Google Shape;548;p86"/>
          <p:cNvSpPr txBox="1"/>
          <p:nvPr/>
        </p:nvSpPr>
        <p:spPr>
          <a:xfrm>
            <a:off x="150" y="915850"/>
            <a:ext cx="9144000" cy="12372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How are these ideas communicated to all stakeholders?</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Clr>
                <a:schemeClr val="dk1"/>
              </a:buClr>
              <a:buSzPts val="1100"/>
              <a:buFont typeface="Arial"/>
              <a:buNone/>
            </a:pPr>
            <a:r>
              <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Clr>
                <a:schemeClr val="dk1"/>
              </a:buClr>
              <a:buSzPts val="1100"/>
              <a:buFont typeface="Arial"/>
              <a:buNone/>
            </a:pPr>
            <a:r>
              <a:t/>
            </a:r>
            <a:endParaRPr sz="2400">
              <a:solidFill>
                <a:schemeClr val="accent2"/>
              </a:solidFill>
              <a:latin typeface="Roboto"/>
              <a:ea typeface="Roboto"/>
              <a:cs typeface="Roboto"/>
              <a:sym typeface="Roboto"/>
            </a:endParaRPr>
          </a:p>
        </p:txBody>
      </p:sp>
      <p:pic>
        <p:nvPicPr>
          <p:cNvPr id="549" name="Google Shape;549;p86"/>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550" name="Google Shape;550;p86"/>
          <p:cNvSpPr txBox="1"/>
          <p:nvPr/>
        </p:nvSpPr>
        <p:spPr>
          <a:xfrm>
            <a:off x="127050" y="1774175"/>
            <a:ext cx="8889900" cy="22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16425B"/>
                </a:solidFill>
                <a:latin typeface="Roboto"/>
                <a:ea typeface="Roboto"/>
                <a:cs typeface="Roboto"/>
                <a:sym typeface="Roboto"/>
              </a:rPr>
              <a:t>Train… Teachers, Paras, Front Office, Students, Parents</a:t>
            </a:r>
            <a:endParaRPr b="1" sz="1800">
              <a:solidFill>
                <a:srgbClr val="16425B"/>
              </a:solidFill>
              <a:latin typeface="Roboto"/>
              <a:ea typeface="Roboto"/>
              <a:cs typeface="Roboto"/>
              <a:sym typeface="Roboto"/>
            </a:endParaRPr>
          </a:p>
          <a:p>
            <a:pPr indent="0" lvl="0" marL="0" rtl="0" algn="l">
              <a:spcBef>
                <a:spcPts val="0"/>
              </a:spcBef>
              <a:spcAft>
                <a:spcPts val="0"/>
              </a:spcAft>
              <a:buNone/>
            </a:pPr>
            <a:r>
              <a:t/>
            </a:r>
            <a:endParaRPr b="1" sz="1800">
              <a:solidFill>
                <a:srgbClr val="16425B"/>
              </a:solidFill>
              <a:latin typeface="Roboto"/>
              <a:ea typeface="Roboto"/>
              <a:cs typeface="Roboto"/>
              <a:sym typeface="Roboto"/>
            </a:endParaRPr>
          </a:p>
          <a:p>
            <a:pPr indent="0" lvl="0" marL="0" rtl="0" algn="l">
              <a:spcBef>
                <a:spcPts val="0"/>
              </a:spcBef>
              <a:spcAft>
                <a:spcPts val="0"/>
              </a:spcAft>
              <a:buNone/>
            </a:pPr>
            <a:r>
              <a:rPr b="1" lang="en" sz="1800">
                <a:solidFill>
                  <a:srgbClr val="16425B"/>
                </a:solidFill>
                <a:latin typeface="Roboto"/>
                <a:ea typeface="Roboto"/>
                <a:cs typeface="Roboto"/>
                <a:sym typeface="Roboto"/>
              </a:rPr>
              <a:t>How:</a:t>
            </a:r>
            <a:endParaRPr b="1" sz="1800">
              <a:solidFill>
                <a:srgbClr val="16425B"/>
              </a:solidFill>
              <a:latin typeface="Roboto"/>
              <a:ea typeface="Roboto"/>
              <a:cs typeface="Roboto"/>
              <a:sym typeface="Roboto"/>
            </a:endParaRPr>
          </a:p>
          <a:p>
            <a:pPr indent="0" lvl="0" marL="0" rtl="0" algn="l">
              <a:spcBef>
                <a:spcPts val="0"/>
              </a:spcBef>
              <a:spcAft>
                <a:spcPts val="0"/>
              </a:spcAft>
              <a:buNone/>
            </a:pPr>
            <a:r>
              <a:rPr b="1" lang="en" sz="1800">
                <a:solidFill>
                  <a:srgbClr val="16425B"/>
                </a:solidFill>
                <a:latin typeface="Roboto"/>
                <a:ea typeface="Roboto"/>
                <a:cs typeface="Roboto"/>
                <a:sym typeface="Roboto"/>
              </a:rPr>
              <a:t>-One parent at a time. One student at a time.</a:t>
            </a:r>
            <a:endParaRPr b="1" sz="1800">
              <a:solidFill>
                <a:srgbClr val="16425B"/>
              </a:solidFill>
              <a:latin typeface="Roboto"/>
              <a:ea typeface="Roboto"/>
              <a:cs typeface="Roboto"/>
              <a:sym typeface="Roboto"/>
            </a:endParaRPr>
          </a:p>
          <a:p>
            <a:pPr indent="0" lvl="0" marL="0" rtl="0" algn="l">
              <a:spcBef>
                <a:spcPts val="0"/>
              </a:spcBef>
              <a:spcAft>
                <a:spcPts val="0"/>
              </a:spcAft>
              <a:buNone/>
            </a:pPr>
            <a:r>
              <a:rPr b="1" lang="en" sz="1800">
                <a:solidFill>
                  <a:srgbClr val="16425B"/>
                </a:solidFill>
                <a:latin typeface="Roboto"/>
                <a:ea typeface="Roboto"/>
                <a:cs typeface="Roboto"/>
                <a:sym typeface="Roboto"/>
              </a:rPr>
              <a:t>-All staff speaking the same language, such as Affective Statements, Restorative Questions, Restorative Circles, Community Building Circles.</a:t>
            </a:r>
            <a:endParaRPr b="1" sz="1800">
              <a:solidFill>
                <a:srgbClr val="16425B"/>
              </a:solidFill>
              <a:latin typeface="Roboto"/>
              <a:ea typeface="Roboto"/>
              <a:cs typeface="Roboto"/>
              <a:sym typeface="Roboto"/>
            </a:endParaRPr>
          </a:p>
          <a:p>
            <a:pPr indent="0" lvl="0" marL="0" rtl="0" algn="l">
              <a:spcBef>
                <a:spcPts val="0"/>
              </a:spcBef>
              <a:spcAft>
                <a:spcPts val="0"/>
              </a:spcAft>
              <a:buNone/>
            </a:pPr>
            <a:r>
              <a:rPr b="1" lang="en" sz="1800">
                <a:solidFill>
                  <a:srgbClr val="16425B"/>
                </a:solidFill>
                <a:latin typeface="Roboto"/>
                <a:ea typeface="Roboto"/>
                <a:cs typeface="Roboto"/>
                <a:sym typeface="Roboto"/>
              </a:rPr>
              <a:t>-Build tool kits for and buy-in for teachers/students/parents as successes are experienced.</a:t>
            </a:r>
            <a:endParaRPr b="1" sz="1800">
              <a:solidFill>
                <a:srgbClr val="16425B"/>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87"/>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87"/>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 at Redwood - Schoolwide</a:t>
            </a:r>
            <a:endParaRPr i="1" sz="3000">
              <a:solidFill>
                <a:srgbClr val="FFFFFF"/>
              </a:solidFill>
              <a:latin typeface="Roboto Medium"/>
              <a:ea typeface="Roboto Medium"/>
              <a:cs typeface="Roboto Medium"/>
              <a:sym typeface="Roboto Medium"/>
            </a:endParaRPr>
          </a:p>
        </p:txBody>
      </p:sp>
      <p:sp>
        <p:nvSpPr>
          <p:cNvPr id="557" name="Google Shape;557;p87"/>
          <p:cNvSpPr txBox="1"/>
          <p:nvPr/>
        </p:nvSpPr>
        <p:spPr>
          <a:xfrm>
            <a:off x="537450" y="821100"/>
            <a:ext cx="8069100" cy="3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558" name="Google Shape;558;p87"/>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559" name="Google Shape;559;p87"/>
          <p:cNvSpPr txBox="1"/>
          <p:nvPr/>
        </p:nvSpPr>
        <p:spPr>
          <a:xfrm>
            <a:off x="129500" y="899225"/>
            <a:ext cx="8710800" cy="1063200"/>
          </a:xfrm>
          <a:prstGeom prst="rect">
            <a:avLst/>
          </a:prstGeom>
          <a:noFill/>
          <a:ln>
            <a:noFill/>
          </a:ln>
        </p:spPr>
        <p:txBody>
          <a:bodyPr anchorCtr="0" anchor="t" bIns="91425" lIns="91425" spcFirstLastPara="1" rIns="91425" wrap="square" tIns="91425">
            <a:spAutoFit/>
          </a:bodyPr>
          <a:lstStyle/>
          <a:p>
            <a:pPr indent="0" lvl="0" marL="457200" rtl="0" algn="ctr">
              <a:lnSpc>
                <a:spcPct val="90000"/>
              </a:lnSpc>
              <a:spcBef>
                <a:spcPts val="800"/>
              </a:spcBef>
              <a:spcAft>
                <a:spcPts val="0"/>
              </a:spcAft>
              <a:buNone/>
            </a:pPr>
            <a:r>
              <a:rPr lang="en" sz="2800">
                <a:solidFill>
                  <a:srgbClr val="00467F"/>
                </a:solidFill>
                <a:latin typeface="Roboto Light"/>
                <a:ea typeface="Roboto Light"/>
                <a:cs typeface="Roboto Light"/>
                <a:sym typeface="Roboto Light"/>
              </a:rPr>
              <a:t>How are these ideas communicated to students?</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None/>
            </a:pPr>
            <a:r>
              <a:rPr lang="en" sz="2800">
                <a:solidFill>
                  <a:srgbClr val="00467F"/>
                </a:solidFill>
                <a:latin typeface="Roboto Light"/>
                <a:ea typeface="Roboto Light"/>
                <a:cs typeface="Roboto Light"/>
                <a:sym typeface="Roboto Light"/>
              </a:rPr>
              <a:t>Schoolwide?</a:t>
            </a:r>
            <a:endParaRPr sz="2800">
              <a:solidFill>
                <a:srgbClr val="00467F"/>
              </a:solidFill>
              <a:latin typeface="Roboto Light"/>
              <a:ea typeface="Roboto Light"/>
              <a:cs typeface="Roboto Light"/>
              <a:sym typeface="Roboto Light"/>
            </a:endParaRPr>
          </a:p>
        </p:txBody>
      </p:sp>
      <p:pic>
        <p:nvPicPr>
          <p:cNvPr id="560" name="Google Shape;560;p87" title="Ram Reels 2">
            <a:hlinkClick r:id="rId4"/>
          </p:cNvPr>
          <p:cNvPicPr preferRelativeResize="0"/>
          <p:nvPr/>
        </p:nvPicPr>
        <p:blipFill>
          <a:blip r:embed="rId5">
            <a:alphaModFix/>
          </a:blip>
          <a:stretch>
            <a:fillRect/>
          </a:stretch>
        </p:blipFill>
        <p:spPr>
          <a:xfrm>
            <a:off x="129500" y="2412713"/>
            <a:ext cx="3048000" cy="1714500"/>
          </a:xfrm>
          <a:prstGeom prst="rect">
            <a:avLst/>
          </a:prstGeom>
          <a:noFill/>
          <a:ln>
            <a:noFill/>
          </a:ln>
        </p:spPr>
      </p:pic>
      <p:sp>
        <p:nvSpPr>
          <p:cNvPr id="561" name="Google Shape;561;p87"/>
          <p:cNvSpPr txBox="1"/>
          <p:nvPr/>
        </p:nvSpPr>
        <p:spPr>
          <a:xfrm>
            <a:off x="537450" y="2023175"/>
            <a:ext cx="24756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latin typeface="Roboto"/>
                <a:ea typeface="Roboto"/>
                <a:cs typeface="Roboto"/>
                <a:sym typeface="Roboto"/>
              </a:rPr>
              <a:t>Weekly Ram Reel</a:t>
            </a:r>
            <a:endParaRPr b="1" sz="1800">
              <a:solidFill>
                <a:srgbClr val="FF0000"/>
              </a:solidFill>
              <a:latin typeface="Roboto"/>
              <a:ea typeface="Roboto"/>
              <a:cs typeface="Roboto"/>
              <a:sym typeface="Roboto"/>
            </a:endParaRPr>
          </a:p>
        </p:txBody>
      </p:sp>
      <p:sp>
        <p:nvSpPr>
          <p:cNvPr id="562" name="Google Shape;562;p87"/>
          <p:cNvSpPr txBox="1"/>
          <p:nvPr/>
        </p:nvSpPr>
        <p:spPr>
          <a:xfrm>
            <a:off x="6257975" y="1806125"/>
            <a:ext cx="2475600" cy="100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0000"/>
                </a:solidFill>
                <a:latin typeface="Roboto"/>
                <a:ea typeface="Roboto"/>
                <a:cs typeface="Roboto"/>
                <a:sym typeface="Roboto"/>
              </a:rPr>
              <a:t>Morning </a:t>
            </a:r>
            <a:r>
              <a:rPr b="1" lang="en" sz="1800">
                <a:solidFill>
                  <a:srgbClr val="FF0000"/>
                </a:solidFill>
                <a:latin typeface="Roboto"/>
                <a:ea typeface="Roboto"/>
                <a:cs typeface="Roboto"/>
                <a:sym typeface="Roboto"/>
              </a:rPr>
              <a:t>Announcements</a:t>
            </a:r>
            <a:r>
              <a:rPr b="1" lang="en" sz="1800">
                <a:solidFill>
                  <a:srgbClr val="FF0000"/>
                </a:solidFill>
                <a:latin typeface="Roboto"/>
                <a:ea typeface="Roboto"/>
                <a:cs typeface="Roboto"/>
                <a:sym typeface="Roboto"/>
              </a:rPr>
              <a:t> and Pledge</a:t>
            </a:r>
            <a:endParaRPr b="1" sz="1800">
              <a:solidFill>
                <a:srgbClr val="FF0000"/>
              </a:solidFill>
              <a:latin typeface="Roboto"/>
              <a:ea typeface="Roboto"/>
              <a:cs typeface="Roboto"/>
              <a:sym typeface="Roboto"/>
            </a:endParaRPr>
          </a:p>
        </p:txBody>
      </p:sp>
      <p:sp>
        <p:nvSpPr>
          <p:cNvPr id="563" name="Google Shape;563;p87"/>
          <p:cNvSpPr txBox="1"/>
          <p:nvPr/>
        </p:nvSpPr>
        <p:spPr>
          <a:xfrm>
            <a:off x="3334200" y="1962425"/>
            <a:ext cx="2475600" cy="68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0000"/>
                </a:solidFill>
                <a:latin typeface="Roboto"/>
                <a:ea typeface="Roboto"/>
                <a:cs typeface="Roboto"/>
                <a:sym typeface="Roboto"/>
              </a:rPr>
              <a:t>Hallway Signage &amp; Videos</a:t>
            </a:r>
            <a:endParaRPr b="1" sz="1800">
              <a:solidFill>
                <a:srgbClr val="FF0000"/>
              </a:solidFill>
              <a:latin typeface="Roboto"/>
              <a:ea typeface="Roboto"/>
              <a:cs typeface="Roboto"/>
              <a:sym typeface="Roboto"/>
            </a:endParaRPr>
          </a:p>
        </p:txBody>
      </p:sp>
      <p:pic>
        <p:nvPicPr>
          <p:cNvPr id="564" name="Google Shape;564;p87"/>
          <p:cNvPicPr preferRelativeResize="0"/>
          <p:nvPr/>
        </p:nvPicPr>
        <p:blipFill>
          <a:blip r:embed="rId6">
            <a:alphaModFix/>
          </a:blip>
          <a:stretch>
            <a:fillRect/>
          </a:stretch>
        </p:blipFill>
        <p:spPr>
          <a:xfrm>
            <a:off x="6752350" y="2808425"/>
            <a:ext cx="1486850" cy="1982475"/>
          </a:xfrm>
          <a:prstGeom prst="rect">
            <a:avLst/>
          </a:prstGeom>
          <a:noFill/>
          <a:ln>
            <a:noFill/>
          </a:ln>
        </p:spPr>
      </p:pic>
      <p:pic>
        <p:nvPicPr>
          <p:cNvPr id="565" name="Google Shape;565;p87"/>
          <p:cNvPicPr preferRelativeResize="0"/>
          <p:nvPr/>
        </p:nvPicPr>
        <p:blipFill>
          <a:blip r:embed="rId7">
            <a:alphaModFix/>
          </a:blip>
          <a:stretch>
            <a:fillRect/>
          </a:stretch>
        </p:blipFill>
        <p:spPr>
          <a:xfrm>
            <a:off x="3865180" y="3371800"/>
            <a:ext cx="1285870" cy="1714500"/>
          </a:xfrm>
          <a:prstGeom prst="rect">
            <a:avLst/>
          </a:prstGeom>
          <a:noFill/>
          <a:ln>
            <a:noFill/>
          </a:ln>
        </p:spPr>
      </p:pic>
      <p:pic>
        <p:nvPicPr>
          <p:cNvPr id="566" name="Google Shape;566;p87"/>
          <p:cNvPicPr preferRelativeResize="0"/>
          <p:nvPr/>
        </p:nvPicPr>
        <p:blipFill>
          <a:blip r:embed="rId8">
            <a:alphaModFix/>
          </a:blip>
          <a:stretch>
            <a:fillRect/>
          </a:stretch>
        </p:blipFill>
        <p:spPr>
          <a:xfrm>
            <a:off x="5043664" y="2432325"/>
            <a:ext cx="1246011" cy="1675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1000"/>
                                        <p:tgtEl>
                                          <p:spTgt spid="5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70"/>
          <p:cNvSpPr/>
          <p:nvPr/>
        </p:nvSpPr>
        <p:spPr>
          <a:xfrm>
            <a:off x="1275975" y="560625"/>
            <a:ext cx="736200" cy="4299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2" name="Google Shape;382;p70"/>
          <p:cNvPicPr preferRelativeResize="0"/>
          <p:nvPr/>
        </p:nvPicPr>
        <p:blipFill rotWithShape="1">
          <a:blip r:embed="rId3">
            <a:alphaModFix/>
          </a:blip>
          <a:srcRect b="1831" l="2042" r="2061" t="2766"/>
          <a:stretch/>
        </p:blipFill>
        <p:spPr>
          <a:xfrm>
            <a:off x="828340" y="0"/>
            <a:ext cx="6743060" cy="5143500"/>
          </a:xfrm>
          <a:prstGeom prst="rect">
            <a:avLst/>
          </a:prstGeom>
          <a:noFill/>
          <a:ln>
            <a:noFill/>
          </a:ln>
        </p:spPr>
      </p:pic>
      <p:sp>
        <p:nvSpPr>
          <p:cNvPr id="383" name="Google Shape;383;p70"/>
          <p:cNvSpPr/>
          <p:nvPr/>
        </p:nvSpPr>
        <p:spPr>
          <a:xfrm>
            <a:off x="1018200" y="365775"/>
            <a:ext cx="802500" cy="4683300"/>
          </a:xfrm>
          <a:prstGeom prst="rect">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88"/>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88"/>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 at Redwood - Classroom</a:t>
            </a:r>
            <a:endParaRPr i="1" sz="3000">
              <a:solidFill>
                <a:srgbClr val="FFFFFF"/>
              </a:solidFill>
              <a:latin typeface="Roboto Medium"/>
              <a:ea typeface="Roboto Medium"/>
              <a:cs typeface="Roboto Medium"/>
              <a:sym typeface="Roboto Medium"/>
            </a:endParaRPr>
          </a:p>
        </p:txBody>
      </p:sp>
      <p:pic>
        <p:nvPicPr>
          <p:cNvPr id="573" name="Google Shape;573;p88"/>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574" name="Google Shape;574;p88"/>
          <p:cNvSpPr txBox="1"/>
          <p:nvPr/>
        </p:nvSpPr>
        <p:spPr>
          <a:xfrm>
            <a:off x="129500" y="899225"/>
            <a:ext cx="8710800" cy="1063200"/>
          </a:xfrm>
          <a:prstGeom prst="rect">
            <a:avLst/>
          </a:prstGeom>
          <a:noFill/>
          <a:ln>
            <a:noFill/>
          </a:ln>
        </p:spPr>
        <p:txBody>
          <a:bodyPr anchorCtr="0" anchor="t" bIns="91425" lIns="91425" spcFirstLastPara="1" rIns="91425" wrap="square" tIns="91425">
            <a:spAutoFit/>
          </a:bodyPr>
          <a:lstStyle/>
          <a:p>
            <a:pPr indent="0" lvl="0" marL="457200" rtl="0" algn="ctr">
              <a:lnSpc>
                <a:spcPct val="90000"/>
              </a:lnSpc>
              <a:spcBef>
                <a:spcPts val="800"/>
              </a:spcBef>
              <a:spcAft>
                <a:spcPts val="0"/>
              </a:spcAft>
              <a:buNone/>
            </a:pPr>
            <a:r>
              <a:rPr lang="en" sz="2800">
                <a:solidFill>
                  <a:srgbClr val="00467F"/>
                </a:solidFill>
                <a:latin typeface="Roboto Light"/>
                <a:ea typeface="Roboto Light"/>
                <a:cs typeface="Roboto Light"/>
                <a:sym typeface="Roboto Light"/>
              </a:rPr>
              <a:t>How are these ideas communicated to students?</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None/>
            </a:pPr>
            <a:r>
              <a:rPr lang="en" sz="2800">
                <a:solidFill>
                  <a:srgbClr val="00467F"/>
                </a:solidFill>
                <a:latin typeface="Roboto Light"/>
                <a:ea typeface="Roboto Light"/>
                <a:cs typeface="Roboto Light"/>
                <a:sym typeface="Roboto Light"/>
              </a:rPr>
              <a:t>Teacher/Classroom?</a:t>
            </a:r>
            <a:endParaRPr sz="2800">
              <a:solidFill>
                <a:srgbClr val="00467F"/>
              </a:solidFill>
              <a:latin typeface="Roboto Light"/>
              <a:ea typeface="Roboto Light"/>
              <a:cs typeface="Roboto Light"/>
              <a:sym typeface="Roboto Light"/>
            </a:endParaRPr>
          </a:p>
        </p:txBody>
      </p:sp>
      <p:sp>
        <p:nvSpPr>
          <p:cNvPr id="575" name="Google Shape;575;p88"/>
          <p:cNvSpPr txBox="1"/>
          <p:nvPr/>
        </p:nvSpPr>
        <p:spPr>
          <a:xfrm>
            <a:off x="5955850" y="1624163"/>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F0000"/>
                </a:solidFill>
                <a:latin typeface="Roboto"/>
                <a:ea typeface="Roboto"/>
                <a:cs typeface="Roboto"/>
                <a:sym typeface="Roboto"/>
              </a:rPr>
              <a:t>Classroom</a:t>
            </a:r>
            <a:r>
              <a:rPr b="1" lang="en" sz="1800">
                <a:solidFill>
                  <a:srgbClr val="FF0000"/>
                </a:solidFill>
                <a:latin typeface="Roboto"/>
                <a:ea typeface="Roboto"/>
                <a:cs typeface="Roboto"/>
                <a:sym typeface="Roboto"/>
              </a:rPr>
              <a:t> Signage</a:t>
            </a:r>
            <a:endParaRPr/>
          </a:p>
        </p:txBody>
      </p:sp>
      <p:sp>
        <p:nvSpPr>
          <p:cNvPr id="576" name="Google Shape;576;p88"/>
          <p:cNvSpPr txBox="1"/>
          <p:nvPr/>
        </p:nvSpPr>
        <p:spPr>
          <a:xfrm>
            <a:off x="236500" y="1906875"/>
            <a:ext cx="2073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F0000"/>
                </a:solidFill>
                <a:latin typeface="Roboto"/>
                <a:ea typeface="Roboto"/>
                <a:cs typeface="Roboto"/>
                <a:sym typeface="Roboto"/>
              </a:rPr>
              <a:t>Modeling &amp; Verbal Instructions</a:t>
            </a:r>
            <a:endParaRPr/>
          </a:p>
        </p:txBody>
      </p:sp>
      <p:sp>
        <p:nvSpPr>
          <p:cNvPr id="577" name="Google Shape;577;p88"/>
          <p:cNvSpPr txBox="1"/>
          <p:nvPr/>
        </p:nvSpPr>
        <p:spPr>
          <a:xfrm>
            <a:off x="2240350" y="1906875"/>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F0000"/>
                </a:solidFill>
                <a:latin typeface="Roboto"/>
                <a:ea typeface="Roboto"/>
                <a:cs typeface="Roboto"/>
                <a:sym typeface="Roboto"/>
              </a:rPr>
              <a:t>Additional Adult Learning</a:t>
            </a:r>
            <a:endParaRPr/>
          </a:p>
        </p:txBody>
      </p:sp>
      <p:pic>
        <p:nvPicPr>
          <p:cNvPr id="578" name="Google Shape;578;p88"/>
          <p:cNvPicPr preferRelativeResize="0"/>
          <p:nvPr/>
        </p:nvPicPr>
        <p:blipFill>
          <a:blip r:embed="rId4">
            <a:alphaModFix/>
          </a:blip>
          <a:stretch>
            <a:fillRect/>
          </a:stretch>
        </p:blipFill>
        <p:spPr>
          <a:xfrm>
            <a:off x="2749975" y="2330475"/>
            <a:ext cx="989000" cy="989000"/>
          </a:xfrm>
          <a:prstGeom prst="rect">
            <a:avLst/>
          </a:prstGeom>
          <a:noFill/>
          <a:ln>
            <a:noFill/>
          </a:ln>
        </p:spPr>
      </p:pic>
      <p:pic>
        <p:nvPicPr>
          <p:cNvPr id="579" name="Google Shape;579;p88"/>
          <p:cNvPicPr preferRelativeResize="0"/>
          <p:nvPr/>
        </p:nvPicPr>
        <p:blipFill>
          <a:blip r:embed="rId5">
            <a:alphaModFix/>
          </a:blip>
          <a:stretch>
            <a:fillRect/>
          </a:stretch>
        </p:blipFill>
        <p:spPr>
          <a:xfrm>
            <a:off x="3914275" y="2368575"/>
            <a:ext cx="1359300" cy="1359300"/>
          </a:xfrm>
          <a:prstGeom prst="rect">
            <a:avLst/>
          </a:prstGeom>
          <a:noFill/>
          <a:ln>
            <a:noFill/>
          </a:ln>
        </p:spPr>
      </p:pic>
      <p:pic>
        <p:nvPicPr>
          <p:cNvPr id="580" name="Google Shape;580;p88"/>
          <p:cNvPicPr preferRelativeResize="0"/>
          <p:nvPr/>
        </p:nvPicPr>
        <p:blipFill rotWithShape="1">
          <a:blip r:embed="rId6">
            <a:alphaModFix/>
          </a:blip>
          <a:srcRect b="7227" l="0" r="0" t="0"/>
          <a:stretch/>
        </p:blipFill>
        <p:spPr>
          <a:xfrm>
            <a:off x="129500" y="2710050"/>
            <a:ext cx="2445175" cy="1626400"/>
          </a:xfrm>
          <a:prstGeom prst="rect">
            <a:avLst/>
          </a:prstGeom>
          <a:noFill/>
          <a:ln>
            <a:noFill/>
          </a:ln>
        </p:spPr>
      </p:pic>
      <p:pic>
        <p:nvPicPr>
          <p:cNvPr id="581" name="Google Shape;581;p88"/>
          <p:cNvPicPr preferRelativeResize="0"/>
          <p:nvPr/>
        </p:nvPicPr>
        <p:blipFill rotWithShape="1">
          <a:blip r:embed="rId7">
            <a:alphaModFix/>
          </a:blip>
          <a:srcRect b="0" l="0" r="0" t="24896"/>
          <a:stretch/>
        </p:blipFill>
        <p:spPr>
          <a:xfrm>
            <a:off x="2827675" y="3708827"/>
            <a:ext cx="1429475" cy="1416500"/>
          </a:xfrm>
          <a:prstGeom prst="rect">
            <a:avLst/>
          </a:prstGeom>
          <a:noFill/>
          <a:ln>
            <a:noFill/>
          </a:ln>
        </p:spPr>
      </p:pic>
      <p:pic>
        <p:nvPicPr>
          <p:cNvPr id="582" name="Google Shape;582;p88"/>
          <p:cNvPicPr preferRelativeResize="0"/>
          <p:nvPr/>
        </p:nvPicPr>
        <p:blipFill>
          <a:blip r:embed="rId8">
            <a:alphaModFix/>
          </a:blip>
          <a:stretch>
            <a:fillRect/>
          </a:stretch>
        </p:blipFill>
        <p:spPr>
          <a:xfrm>
            <a:off x="5542601" y="1999825"/>
            <a:ext cx="1105300" cy="1473750"/>
          </a:xfrm>
          <a:prstGeom prst="rect">
            <a:avLst/>
          </a:prstGeom>
          <a:noFill/>
          <a:ln>
            <a:noFill/>
          </a:ln>
        </p:spPr>
      </p:pic>
      <p:pic>
        <p:nvPicPr>
          <p:cNvPr id="583" name="Google Shape;583;p88"/>
          <p:cNvPicPr preferRelativeResize="0"/>
          <p:nvPr/>
        </p:nvPicPr>
        <p:blipFill>
          <a:blip r:embed="rId9">
            <a:alphaModFix/>
          </a:blip>
          <a:stretch>
            <a:fillRect/>
          </a:stretch>
        </p:blipFill>
        <p:spPr>
          <a:xfrm>
            <a:off x="6810988" y="2059779"/>
            <a:ext cx="1219812" cy="1626400"/>
          </a:xfrm>
          <a:prstGeom prst="rect">
            <a:avLst/>
          </a:prstGeom>
          <a:noFill/>
          <a:ln>
            <a:noFill/>
          </a:ln>
        </p:spPr>
      </p:pic>
      <p:pic>
        <p:nvPicPr>
          <p:cNvPr id="584" name="Google Shape;584;p88"/>
          <p:cNvPicPr preferRelativeResize="0"/>
          <p:nvPr/>
        </p:nvPicPr>
        <p:blipFill>
          <a:blip r:embed="rId10">
            <a:alphaModFix/>
          </a:blip>
          <a:stretch>
            <a:fillRect/>
          </a:stretch>
        </p:blipFill>
        <p:spPr>
          <a:xfrm>
            <a:off x="7772400" y="2285461"/>
            <a:ext cx="1067525" cy="1423354"/>
          </a:xfrm>
          <a:prstGeom prst="rect">
            <a:avLst/>
          </a:prstGeom>
          <a:noFill/>
          <a:ln>
            <a:noFill/>
          </a:ln>
        </p:spPr>
      </p:pic>
      <p:pic>
        <p:nvPicPr>
          <p:cNvPr id="585" name="Google Shape;585;p88"/>
          <p:cNvPicPr preferRelativeResize="0"/>
          <p:nvPr/>
        </p:nvPicPr>
        <p:blipFill>
          <a:blip r:embed="rId11">
            <a:alphaModFix/>
          </a:blip>
          <a:stretch>
            <a:fillRect/>
          </a:stretch>
        </p:blipFill>
        <p:spPr>
          <a:xfrm>
            <a:off x="6017300" y="3566225"/>
            <a:ext cx="1812400" cy="1359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89"/>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89"/>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 at Redwood - Families</a:t>
            </a:r>
            <a:endParaRPr i="1" sz="3000">
              <a:solidFill>
                <a:srgbClr val="FFFFFF"/>
              </a:solidFill>
              <a:latin typeface="Roboto Medium"/>
              <a:ea typeface="Roboto Medium"/>
              <a:cs typeface="Roboto Medium"/>
              <a:sym typeface="Roboto Medium"/>
            </a:endParaRPr>
          </a:p>
        </p:txBody>
      </p:sp>
      <p:sp>
        <p:nvSpPr>
          <p:cNvPr id="592" name="Google Shape;592;p89"/>
          <p:cNvSpPr txBox="1"/>
          <p:nvPr/>
        </p:nvSpPr>
        <p:spPr>
          <a:xfrm>
            <a:off x="450350" y="1034225"/>
            <a:ext cx="8069100" cy="3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593" name="Google Shape;593;p89"/>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594" name="Google Shape;594;p89"/>
          <p:cNvSpPr txBox="1"/>
          <p:nvPr/>
        </p:nvSpPr>
        <p:spPr>
          <a:xfrm>
            <a:off x="129500" y="783075"/>
            <a:ext cx="8710800" cy="572700"/>
          </a:xfrm>
          <a:prstGeom prst="rect">
            <a:avLst/>
          </a:prstGeom>
          <a:noFill/>
          <a:ln>
            <a:noFill/>
          </a:ln>
        </p:spPr>
        <p:txBody>
          <a:bodyPr anchorCtr="0" anchor="t" bIns="91425" lIns="91425" spcFirstLastPara="1" rIns="91425" wrap="square" tIns="91425">
            <a:spAutoFit/>
          </a:bodyPr>
          <a:lstStyle/>
          <a:p>
            <a:pPr indent="0" lvl="0" marL="457200" rtl="0" algn="ctr">
              <a:lnSpc>
                <a:spcPct val="90000"/>
              </a:lnSpc>
              <a:spcBef>
                <a:spcPts val="800"/>
              </a:spcBef>
              <a:spcAft>
                <a:spcPts val="0"/>
              </a:spcAft>
              <a:buNone/>
            </a:pPr>
            <a:r>
              <a:rPr lang="en" sz="2800">
                <a:solidFill>
                  <a:srgbClr val="00467F"/>
                </a:solidFill>
                <a:latin typeface="Roboto Light"/>
                <a:ea typeface="Roboto Light"/>
                <a:cs typeface="Roboto Light"/>
                <a:sym typeface="Roboto Light"/>
              </a:rPr>
              <a:t>How are these ideas communicated to families?</a:t>
            </a:r>
            <a:endParaRPr sz="2800">
              <a:solidFill>
                <a:srgbClr val="00467F"/>
              </a:solidFill>
              <a:latin typeface="Roboto Light"/>
              <a:ea typeface="Roboto Light"/>
              <a:cs typeface="Roboto Light"/>
              <a:sym typeface="Roboto Light"/>
            </a:endParaRPr>
          </a:p>
        </p:txBody>
      </p:sp>
      <p:pic>
        <p:nvPicPr>
          <p:cNvPr id="595" name="Google Shape;595;p89"/>
          <p:cNvPicPr preferRelativeResize="0"/>
          <p:nvPr/>
        </p:nvPicPr>
        <p:blipFill>
          <a:blip r:embed="rId4">
            <a:alphaModFix/>
          </a:blip>
          <a:stretch>
            <a:fillRect/>
          </a:stretch>
        </p:blipFill>
        <p:spPr>
          <a:xfrm>
            <a:off x="137099" y="1452862"/>
            <a:ext cx="1155500" cy="1155500"/>
          </a:xfrm>
          <a:prstGeom prst="rect">
            <a:avLst/>
          </a:prstGeom>
          <a:noFill/>
          <a:ln>
            <a:noFill/>
          </a:ln>
        </p:spPr>
      </p:pic>
      <p:pic>
        <p:nvPicPr>
          <p:cNvPr id="596" name="Google Shape;596;p89"/>
          <p:cNvPicPr preferRelativeResize="0"/>
          <p:nvPr/>
        </p:nvPicPr>
        <p:blipFill>
          <a:blip r:embed="rId5">
            <a:alphaModFix/>
          </a:blip>
          <a:stretch>
            <a:fillRect/>
          </a:stretch>
        </p:blipFill>
        <p:spPr>
          <a:xfrm>
            <a:off x="7733224" y="2793826"/>
            <a:ext cx="1254499" cy="2269624"/>
          </a:xfrm>
          <a:prstGeom prst="rect">
            <a:avLst/>
          </a:prstGeom>
          <a:noFill/>
          <a:ln>
            <a:noFill/>
          </a:ln>
        </p:spPr>
      </p:pic>
      <p:pic>
        <p:nvPicPr>
          <p:cNvPr id="597" name="Google Shape;597;p89"/>
          <p:cNvPicPr preferRelativeResize="0"/>
          <p:nvPr/>
        </p:nvPicPr>
        <p:blipFill>
          <a:blip r:embed="rId6">
            <a:alphaModFix/>
          </a:blip>
          <a:stretch>
            <a:fillRect/>
          </a:stretch>
        </p:blipFill>
        <p:spPr>
          <a:xfrm>
            <a:off x="208428" y="2858091"/>
            <a:ext cx="1294375" cy="1252400"/>
          </a:xfrm>
          <a:prstGeom prst="rect">
            <a:avLst/>
          </a:prstGeom>
          <a:noFill/>
          <a:ln>
            <a:noFill/>
          </a:ln>
        </p:spPr>
      </p:pic>
      <p:pic>
        <p:nvPicPr>
          <p:cNvPr id="598" name="Google Shape;598;p89"/>
          <p:cNvPicPr preferRelativeResize="0"/>
          <p:nvPr/>
        </p:nvPicPr>
        <p:blipFill>
          <a:blip r:embed="rId7">
            <a:alphaModFix/>
          </a:blip>
          <a:stretch>
            <a:fillRect/>
          </a:stretch>
        </p:blipFill>
        <p:spPr>
          <a:xfrm>
            <a:off x="6518050" y="3044528"/>
            <a:ext cx="1067524" cy="1948549"/>
          </a:xfrm>
          <a:prstGeom prst="rect">
            <a:avLst/>
          </a:prstGeom>
          <a:noFill/>
          <a:ln>
            <a:noFill/>
          </a:ln>
        </p:spPr>
      </p:pic>
      <p:pic>
        <p:nvPicPr>
          <p:cNvPr id="599" name="Google Shape;599;p89"/>
          <p:cNvPicPr preferRelativeResize="0"/>
          <p:nvPr/>
        </p:nvPicPr>
        <p:blipFill>
          <a:blip r:embed="rId8">
            <a:alphaModFix/>
          </a:blip>
          <a:stretch>
            <a:fillRect/>
          </a:stretch>
        </p:blipFill>
        <p:spPr>
          <a:xfrm>
            <a:off x="8074122" y="2285397"/>
            <a:ext cx="572700" cy="572700"/>
          </a:xfrm>
          <a:prstGeom prst="rect">
            <a:avLst/>
          </a:prstGeom>
          <a:noFill/>
          <a:ln>
            <a:noFill/>
          </a:ln>
        </p:spPr>
      </p:pic>
      <p:pic>
        <p:nvPicPr>
          <p:cNvPr id="600" name="Google Shape;600;p89"/>
          <p:cNvPicPr preferRelativeResize="0"/>
          <p:nvPr/>
        </p:nvPicPr>
        <p:blipFill rotWithShape="1">
          <a:blip r:embed="rId9">
            <a:alphaModFix/>
          </a:blip>
          <a:srcRect b="19678" l="0" r="17864" t="29485"/>
          <a:stretch/>
        </p:blipFill>
        <p:spPr>
          <a:xfrm>
            <a:off x="4826113" y="3211925"/>
            <a:ext cx="1602300" cy="1322325"/>
          </a:xfrm>
          <a:prstGeom prst="rect">
            <a:avLst/>
          </a:prstGeom>
          <a:noFill/>
          <a:ln>
            <a:noFill/>
          </a:ln>
        </p:spPr>
      </p:pic>
      <p:pic>
        <p:nvPicPr>
          <p:cNvPr id="601" name="Google Shape;601;p89"/>
          <p:cNvPicPr preferRelativeResize="0"/>
          <p:nvPr/>
        </p:nvPicPr>
        <p:blipFill rotWithShape="1">
          <a:blip r:embed="rId10">
            <a:alphaModFix/>
          </a:blip>
          <a:srcRect b="19512" l="0" r="0" t="24480"/>
          <a:stretch/>
        </p:blipFill>
        <p:spPr>
          <a:xfrm>
            <a:off x="5702975" y="1327663"/>
            <a:ext cx="1882598" cy="1405875"/>
          </a:xfrm>
          <a:prstGeom prst="rect">
            <a:avLst/>
          </a:prstGeom>
          <a:noFill/>
          <a:ln>
            <a:noFill/>
          </a:ln>
        </p:spPr>
      </p:pic>
      <p:pic>
        <p:nvPicPr>
          <p:cNvPr id="602" name="Google Shape;602;p89"/>
          <p:cNvPicPr preferRelativeResize="0"/>
          <p:nvPr/>
        </p:nvPicPr>
        <p:blipFill>
          <a:blip r:embed="rId11">
            <a:alphaModFix/>
          </a:blip>
          <a:stretch>
            <a:fillRect/>
          </a:stretch>
        </p:blipFill>
        <p:spPr>
          <a:xfrm>
            <a:off x="1646895" y="2736942"/>
            <a:ext cx="1723924" cy="2210782"/>
          </a:xfrm>
          <a:prstGeom prst="rect">
            <a:avLst/>
          </a:prstGeom>
          <a:noFill/>
          <a:ln>
            <a:noFill/>
          </a:ln>
        </p:spPr>
      </p:pic>
      <p:pic>
        <p:nvPicPr>
          <p:cNvPr id="603" name="Google Shape;603;p89"/>
          <p:cNvPicPr preferRelativeResize="0"/>
          <p:nvPr/>
        </p:nvPicPr>
        <p:blipFill>
          <a:blip r:embed="rId12">
            <a:alphaModFix/>
          </a:blip>
          <a:stretch>
            <a:fillRect/>
          </a:stretch>
        </p:blipFill>
        <p:spPr>
          <a:xfrm>
            <a:off x="2930825" y="2694880"/>
            <a:ext cx="1723926" cy="2227358"/>
          </a:xfrm>
          <a:prstGeom prst="rect">
            <a:avLst/>
          </a:prstGeom>
          <a:noFill/>
          <a:ln>
            <a:noFill/>
          </a:ln>
        </p:spPr>
      </p:pic>
      <p:pic>
        <p:nvPicPr>
          <p:cNvPr id="604" name="Google Shape;604;p89"/>
          <p:cNvPicPr preferRelativeResize="0"/>
          <p:nvPr/>
        </p:nvPicPr>
        <p:blipFill>
          <a:blip r:embed="rId13">
            <a:alphaModFix/>
          </a:blip>
          <a:stretch>
            <a:fillRect/>
          </a:stretch>
        </p:blipFill>
        <p:spPr>
          <a:xfrm>
            <a:off x="4385813" y="1412100"/>
            <a:ext cx="1183913" cy="1446000"/>
          </a:xfrm>
          <a:prstGeom prst="rect">
            <a:avLst/>
          </a:prstGeom>
          <a:noFill/>
          <a:ln>
            <a:noFill/>
          </a:ln>
        </p:spPr>
      </p:pic>
      <p:pic>
        <p:nvPicPr>
          <p:cNvPr id="605" name="Google Shape;605;p89"/>
          <p:cNvPicPr preferRelativeResize="0"/>
          <p:nvPr/>
        </p:nvPicPr>
        <p:blipFill>
          <a:blip r:embed="rId14">
            <a:alphaModFix/>
          </a:blip>
          <a:stretch>
            <a:fillRect/>
          </a:stretch>
        </p:blipFill>
        <p:spPr>
          <a:xfrm>
            <a:off x="1979025" y="1420588"/>
            <a:ext cx="1841575" cy="1220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90"/>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90"/>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 at Redwood - Faculty/Staff</a:t>
            </a:r>
            <a:endParaRPr i="1" sz="3000">
              <a:solidFill>
                <a:srgbClr val="FFFFFF"/>
              </a:solidFill>
              <a:latin typeface="Roboto Medium"/>
              <a:ea typeface="Roboto Medium"/>
              <a:cs typeface="Roboto Medium"/>
              <a:sym typeface="Roboto Medium"/>
            </a:endParaRPr>
          </a:p>
        </p:txBody>
      </p:sp>
      <p:pic>
        <p:nvPicPr>
          <p:cNvPr id="612" name="Google Shape;612;p90"/>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613" name="Google Shape;613;p90"/>
          <p:cNvSpPr txBox="1"/>
          <p:nvPr/>
        </p:nvSpPr>
        <p:spPr>
          <a:xfrm>
            <a:off x="-300000" y="892400"/>
            <a:ext cx="8710800" cy="1451100"/>
          </a:xfrm>
          <a:prstGeom prst="rect">
            <a:avLst/>
          </a:prstGeom>
          <a:noFill/>
          <a:ln>
            <a:noFill/>
          </a:ln>
        </p:spPr>
        <p:txBody>
          <a:bodyPr anchorCtr="0" anchor="t" bIns="91425" lIns="91425" spcFirstLastPara="1" rIns="91425" wrap="square" tIns="91425">
            <a:spAutoFit/>
          </a:bodyPr>
          <a:lstStyle/>
          <a:p>
            <a:pPr indent="0" lvl="0" marL="457200" rtl="0" algn="ctr">
              <a:lnSpc>
                <a:spcPct val="90000"/>
              </a:lnSpc>
              <a:spcBef>
                <a:spcPts val="800"/>
              </a:spcBef>
              <a:spcAft>
                <a:spcPts val="0"/>
              </a:spcAft>
              <a:buNone/>
            </a:pPr>
            <a:r>
              <a:rPr lang="en" sz="2800">
                <a:solidFill>
                  <a:srgbClr val="00467F"/>
                </a:solidFill>
                <a:latin typeface="Roboto Light"/>
                <a:ea typeface="Roboto Light"/>
                <a:cs typeface="Roboto Light"/>
                <a:sym typeface="Roboto Light"/>
              </a:rPr>
              <a:t>How do you communicate with faculty and staff?</a:t>
            </a:r>
            <a:endParaRPr sz="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None/>
            </a:pPr>
            <a:r>
              <a:rPr lang="en" sz="2800">
                <a:solidFill>
                  <a:srgbClr val="00467F"/>
                </a:solidFill>
                <a:latin typeface="Roboto Light"/>
                <a:ea typeface="Roboto Light"/>
                <a:cs typeface="Roboto Light"/>
                <a:sym typeface="Roboto Light"/>
              </a:rPr>
              <a:t>How do you promote strong communication amongst your faculty and staff?</a:t>
            </a:r>
            <a:endParaRPr sz="2800">
              <a:solidFill>
                <a:srgbClr val="00467F"/>
              </a:solidFill>
              <a:latin typeface="Roboto Light"/>
              <a:ea typeface="Roboto Light"/>
              <a:cs typeface="Roboto Light"/>
              <a:sym typeface="Roboto Light"/>
            </a:endParaRPr>
          </a:p>
        </p:txBody>
      </p:sp>
      <p:pic>
        <p:nvPicPr>
          <p:cNvPr id="614" name="Google Shape;614;p90"/>
          <p:cNvPicPr preferRelativeResize="0"/>
          <p:nvPr/>
        </p:nvPicPr>
        <p:blipFill>
          <a:blip r:embed="rId4">
            <a:alphaModFix/>
          </a:blip>
          <a:stretch>
            <a:fillRect/>
          </a:stretch>
        </p:blipFill>
        <p:spPr>
          <a:xfrm>
            <a:off x="7034040" y="1846200"/>
            <a:ext cx="1264834" cy="1451100"/>
          </a:xfrm>
          <a:prstGeom prst="rect">
            <a:avLst/>
          </a:prstGeom>
          <a:noFill/>
          <a:ln>
            <a:noFill/>
          </a:ln>
        </p:spPr>
      </p:pic>
      <p:pic>
        <p:nvPicPr>
          <p:cNvPr id="615" name="Google Shape;615;p90"/>
          <p:cNvPicPr preferRelativeResize="0"/>
          <p:nvPr/>
        </p:nvPicPr>
        <p:blipFill rotWithShape="1">
          <a:blip r:embed="rId5">
            <a:alphaModFix/>
          </a:blip>
          <a:srcRect b="15066" l="0" r="6898" t="13560"/>
          <a:stretch/>
        </p:blipFill>
        <p:spPr>
          <a:xfrm>
            <a:off x="656309" y="3807925"/>
            <a:ext cx="2322941" cy="1335575"/>
          </a:xfrm>
          <a:prstGeom prst="rect">
            <a:avLst/>
          </a:prstGeom>
          <a:noFill/>
          <a:ln>
            <a:noFill/>
          </a:ln>
        </p:spPr>
      </p:pic>
      <p:pic>
        <p:nvPicPr>
          <p:cNvPr id="616" name="Google Shape;616;p90"/>
          <p:cNvPicPr preferRelativeResize="0"/>
          <p:nvPr/>
        </p:nvPicPr>
        <p:blipFill>
          <a:blip r:embed="rId6">
            <a:alphaModFix/>
          </a:blip>
          <a:stretch>
            <a:fillRect/>
          </a:stretch>
        </p:blipFill>
        <p:spPr>
          <a:xfrm>
            <a:off x="11" y="2176377"/>
            <a:ext cx="2114982" cy="1631550"/>
          </a:xfrm>
          <a:prstGeom prst="rect">
            <a:avLst/>
          </a:prstGeom>
          <a:noFill/>
          <a:ln>
            <a:noFill/>
          </a:ln>
        </p:spPr>
      </p:pic>
      <p:pic>
        <p:nvPicPr>
          <p:cNvPr id="617" name="Google Shape;617;p90"/>
          <p:cNvPicPr preferRelativeResize="0"/>
          <p:nvPr/>
        </p:nvPicPr>
        <p:blipFill>
          <a:blip r:embed="rId7">
            <a:alphaModFix/>
          </a:blip>
          <a:stretch>
            <a:fillRect/>
          </a:stretch>
        </p:blipFill>
        <p:spPr>
          <a:xfrm>
            <a:off x="7034050" y="3759327"/>
            <a:ext cx="1737349" cy="1308648"/>
          </a:xfrm>
          <a:prstGeom prst="rect">
            <a:avLst/>
          </a:prstGeom>
          <a:noFill/>
          <a:ln>
            <a:noFill/>
          </a:ln>
        </p:spPr>
      </p:pic>
      <p:pic>
        <p:nvPicPr>
          <p:cNvPr id="618" name="Google Shape;618;p90"/>
          <p:cNvPicPr preferRelativeResize="0"/>
          <p:nvPr/>
        </p:nvPicPr>
        <p:blipFill>
          <a:blip r:embed="rId8">
            <a:alphaModFix/>
          </a:blip>
          <a:stretch>
            <a:fillRect/>
          </a:stretch>
        </p:blipFill>
        <p:spPr>
          <a:xfrm flipH="1">
            <a:off x="5326622" y="2266600"/>
            <a:ext cx="1963553" cy="1451100"/>
          </a:xfrm>
          <a:prstGeom prst="rect">
            <a:avLst/>
          </a:prstGeom>
          <a:noFill/>
          <a:ln>
            <a:noFill/>
          </a:ln>
        </p:spPr>
      </p:pic>
      <p:pic>
        <p:nvPicPr>
          <p:cNvPr id="619" name="Google Shape;619;p90"/>
          <p:cNvPicPr preferRelativeResize="0"/>
          <p:nvPr/>
        </p:nvPicPr>
        <p:blipFill>
          <a:blip r:embed="rId9">
            <a:alphaModFix/>
          </a:blip>
          <a:stretch>
            <a:fillRect/>
          </a:stretch>
        </p:blipFill>
        <p:spPr>
          <a:xfrm>
            <a:off x="2115000" y="2343510"/>
            <a:ext cx="2435601" cy="1788640"/>
          </a:xfrm>
          <a:prstGeom prst="rect">
            <a:avLst/>
          </a:prstGeom>
          <a:noFill/>
          <a:ln>
            <a:noFill/>
          </a:ln>
        </p:spPr>
      </p:pic>
      <p:pic>
        <p:nvPicPr>
          <p:cNvPr id="620" name="Google Shape;620;p90"/>
          <p:cNvPicPr preferRelativeResize="0"/>
          <p:nvPr/>
        </p:nvPicPr>
        <p:blipFill>
          <a:blip r:embed="rId10">
            <a:alphaModFix/>
          </a:blip>
          <a:stretch>
            <a:fillRect/>
          </a:stretch>
        </p:blipFill>
        <p:spPr>
          <a:xfrm>
            <a:off x="3546002" y="3515350"/>
            <a:ext cx="2641674" cy="1451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3">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91"/>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91"/>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 at Wilson  - Classroom</a:t>
            </a:r>
            <a:endParaRPr i="1" sz="3000">
              <a:solidFill>
                <a:srgbClr val="FFFFFF"/>
              </a:solidFill>
              <a:latin typeface="Roboto Medium"/>
              <a:ea typeface="Roboto Medium"/>
              <a:cs typeface="Roboto Medium"/>
              <a:sym typeface="Roboto Medium"/>
            </a:endParaRPr>
          </a:p>
        </p:txBody>
      </p:sp>
      <p:sp>
        <p:nvSpPr>
          <p:cNvPr id="627" name="Google Shape;627;p91"/>
          <p:cNvSpPr txBox="1"/>
          <p:nvPr/>
        </p:nvSpPr>
        <p:spPr>
          <a:xfrm>
            <a:off x="450275" y="863225"/>
            <a:ext cx="8069100" cy="1383600"/>
          </a:xfrm>
          <a:prstGeom prst="rect">
            <a:avLst/>
          </a:prstGeom>
          <a:noFill/>
          <a:ln>
            <a:noFill/>
          </a:ln>
        </p:spPr>
        <p:txBody>
          <a:bodyPr anchorCtr="0" anchor="ctr" bIns="91425" lIns="91425" spcFirstLastPara="1" rIns="91425" wrap="square" tIns="91425">
            <a:noAutofit/>
          </a:bodyPr>
          <a:lstStyle/>
          <a:p>
            <a:pPr indent="0" lvl="0" marL="457200" rtl="0" algn="ctr">
              <a:lnSpc>
                <a:spcPct val="90000"/>
              </a:lnSpc>
              <a:spcBef>
                <a:spcPts val="800"/>
              </a:spcBef>
              <a:spcAft>
                <a:spcPts val="0"/>
              </a:spcAft>
              <a:buSzPts val="1100"/>
              <a:buNone/>
            </a:pPr>
            <a:r>
              <a:rPr lang="en" sz="2800">
                <a:solidFill>
                  <a:srgbClr val="00467F"/>
                </a:solidFill>
                <a:latin typeface="Roboto Light"/>
                <a:ea typeface="Roboto Light"/>
                <a:cs typeface="Roboto Light"/>
                <a:sym typeface="Roboto Light"/>
              </a:rPr>
              <a:t>How are these ideas communicated to students?</a:t>
            </a:r>
            <a:endParaRPr sz="2800">
              <a:solidFill>
                <a:srgbClr val="00467F"/>
              </a:solidFill>
              <a:latin typeface="Roboto Light"/>
              <a:ea typeface="Roboto Light"/>
              <a:cs typeface="Roboto Light"/>
              <a:sym typeface="Roboto Light"/>
            </a:endParaRPr>
          </a:p>
          <a:p>
            <a:pPr indent="0" lvl="0" marL="457200" rtl="0" algn="ctr">
              <a:lnSpc>
                <a:spcPct val="90000"/>
              </a:lnSpc>
              <a:spcBef>
                <a:spcPts val="800"/>
              </a:spcBef>
              <a:spcAft>
                <a:spcPts val="0"/>
              </a:spcAft>
              <a:buSzPts val="1100"/>
              <a:buNone/>
            </a:pPr>
            <a:r>
              <a:rPr lang="en" sz="2800">
                <a:solidFill>
                  <a:srgbClr val="00467F"/>
                </a:solidFill>
                <a:latin typeface="Roboto Light"/>
                <a:ea typeface="Roboto Light"/>
                <a:cs typeface="Roboto Light"/>
                <a:sym typeface="Roboto Light"/>
              </a:rPr>
              <a:t>Teacher/Classroom?</a:t>
            </a:r>
            <a:endParaRPr sz="2400">
              <a:solidFill>
                <a:schemeClr val="accent2"/>
              </a:solidFill>
              <a:latin typeface="Roboto"/>
              <a:ea typeface="Roboto"/>
              <a:cs typeface="Roboto"/>
              <a:sym typeface="Roboto"/>
            </a:endParaRPr>
          </a:p>
        </p:txBody>
      </p:sp>
      <p:pic>
        <p:nvPicPr>
          <p:cNvPr id="628" name="Google Shape;628;p91"/>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629" name="Google Shape;629;p91"/>
          <p:cNvPicPr preferRelativeResize="0"/>
          <p:nvPr/>
        </p:nvPicPr>
        <p:blipFill>
          <a:blip r:embed="rId4">
            <a:alphaModFix/>
          </a:blip>
          <a:stretch>
            <a:fillRect/>
          </a:stretch>
        </p:blipFill>
        <p:spPr>
          <a:xfrm>
            <a:off x="3419783" y="2791576"/>
            <a:ext cx="2130075" cy="19570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92"/>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92"/>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 at Cottonwood El. - Faculty</a:t>
            </a:r>
            <a:endParaRPr i="1" sz="3000">
              <a:solidFill>
                <a:srgbClr val="FFFFFF"/>
              </a:solidFill>
              <a:latin typeface="Roboto Medium"/>
              <a:ea typeface="Roboto Medium"/>
              <a:cs typeface="Roboto Medium"/>
              <a:sym typeface="Roboto Medium"/>
            </a:endParaRPr>
          </a:p>
        </p:txBody>
      </p:sp>
      <p:sp>
        <p:nvSpPr>
          <p:cNvPr id="636" name="Google Shape;636;p92"/>
          <p:cNvSpPr txBox="1"/>
          <p:nvPr/>
        </p:nvSpPr>
        <p:spPr>
          <a:xfrm>
            <a:off x="450275" y="725438"/>
            <a:ext cx="8069100" cy="616800"/>
          </a:xfrm>
          <a:prstGeom prst="rect">
            <a:avLst/>
          </a:prstGeom>
          <a:noFill/>
          <a:ln>
            <a:noFill/>
          </a:ln>
        </p:spPr>
        <p:txBody>
          <a:bodyPr anchorCtr="0" anchor="ctr" bIns="91425" lIns="91425" spcFirstLastPara="1" rIns="91425" wrap="square" tIns="91425">
            <a:noAutofit/>
          </a:bodyPr>
          <a:lstStyle/>
          <a:p>
            <a:pPr indent="0" lvl="0" marL="457200" rtl="0" algn="ctr">
              <a:lnSpc>
                <a:spcPct val="90000"/>
              </a:lnSpc>
              <a:spcBef>
                <a:spcPts val="800"/>
              </a:spcBef>
              <a:spcAft>
                <a:spcPts val="0"/>
              </a:spcAft>
              <a:buClr>
                <a:schemeClr val="dk1"/>
              </a:buClr>
              <a:buSzPts val="1100"/>
              <a:buFont typeface="Arial"/>
              <a:buNone/>
            </a:pPr>
            <a:r>
              <a:rPr lang="en" sz="2800">
                <a:solidFill>
                  <a:srgbClr val="00467F"/>
                </a:solidFill>
                <a:latin typeface="Roboto Light"/>
                <a:ea typeface="Roboto Light"/>
                <a:cs typeface="Roboto Light"/>
                <a:sym typeface="Roboto Light"/>
              </a:rPr>
              <a:t>How are these ideas communicated to faculty?</a:t>
            </a:r>
            <a:endParaRPr sz="2400">
              <a:solidFill>
                <a:schemeClr val="accent2"/>
              </a:solidFill>
              <a:latin typeface="Roboto"/>
              <a:ea typeface="Roboto"/>
              <a:cs typeface="Roboto"/>
              <a:sym typeface="Roboto"/>
            </a:endParaRPr>
          </a:p>
        </p:txBody>
      </p:sp>
      <p:pic>
        <p:nvPicPr>
          <p:cNvPr id="637" name="Google Shape;637;p92"/>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638" name="Google Shape;638;p92"/>
          <p:cNvPicPr preferRelativeResize="0"/>
          <p:nvPr/>
        </p:nvPicPr>
        <p:blipFill>
          <a:blip r:embed="rId4">
            <a:alphaModFix/>
          </a:blip>
          <a:stretch>
            <a:fillRect/>
          </a:stretch>
        </p:blipFill>
        <p:spPr>
          <a:xfrm>
            <a:off x="143900" y="1497963"/>
            <a:ext cx="3836851" cy="2383451"/>
          </a:xfrm>
          <a:prstGeom prst="rect">
            <a:avLst/>
          </a:prstGeom>
          <a:noFill/>
          <a:ln>
            <a:noFill/>
          </a:ln>
        </p:spPr>
      </p:pic>
      <p:pic>
        <p:nvPicPr>
          <p:cNvPr id="639" name="Google Shape;639;p92"/>
          <p:cNvPicPr preferRelativeResize="0"/>
          <p:nvPr/>
        </p:nvPicPr>
        <p:blipFill>
          <a:blip r:embed="rId5">
            <a:alphaModFix/>
          </a:blip>
          <a:stretch>
            <a:fillRect/>
          </a:stretch>
        </p:blipFill>
        <p:spPr>
          <a:xfrm>
            <a:off x="3637350" y="1407025"/>
            <a:ext cx="1243850" cy="1862875"/>
          </a:xfrm>
          <a:prstGeom prst="rect">
            <a:avLst/>
          </a:prstGeom>
          <a:noFill/>
          <a:ln>
            <a:noFill/>
          </a:ln>
        </p:spPr>
      </p:pic>
      <p:pic>
        <p:nvPicPr>
          <p:cNvPr id="640" name="Google Shape;640;p92"/>
          <p:cNvPicPr preferRelativeResize="0"/>
          <p:nvPr/>
        </p:nvPicPr>
        <p:blipFill>
          <a:blip r:embed="rId6">
            <a:alphaModFix/>
          </a:blip>
          <a:stretch>
            <a:fillRect/>
          </a:stretch>
        </p:blipFill>
        <p:spPr>
          <a:xfrm>
            <a:off x="7057825" y="1656750"/>
            <a:ext cx="1926001" cy="1926001"/>
          </a:xfrm>
          <a:prstGeom prst="rect">
            <a:avLst/>
          </a:prstGeom>
          <a:noFill/>
          <a:ln>
            <a:noFill/>
          </a:ln>
        </p:spPr>
      </p:pic>
      <p:pic>
        <p:nvPicPr>
          <p:cNvPr id="641" name="Google Shape;641;p92"/>
          <p:cNvPicPr preferRelativeResize="0"/>
          <p:nvPr/>
        </p:nvPicPr>
        <p:blipFill>
          <a:blip r:embed="rId7">
            <a:alphaModFix/>
          </a:blip>
          <a:stretch>
            <a:fillRect/>
          </a:stretch>
        </p:blipFill>
        <p:spPr>
          <a:xfrm>
            <a:off x="4107575" y="1304558"/>
            <a:ext cx="2060800" cy="2630425"/>
          </a:xfrm>
          <a:prstGeom prst="rect">
            <a:avLst/>
          </a:prstGeom>
          <a:noFill/>
          <a:ln>
            <a:noFill/>
          </a:ln>
        </p:spPr>
      </p:pic>
      <p:pic>
        <p:nvPicPr>
          <p:cNvPr id="642" name="Google Shape;642;p92"/>
          <p:cNvPicPr preferRelativeResize="0"/>
          <p:nvPr/>
        </p:nvPicPr>
        <p:blipFill>
          <a:blip r:embed="rId8">
            <a:alphaModFix/>
          </a:blip>
          <a:stretch>
            <a:fillRect/>
          </a:stretch>
        </p:blipFill>
        <p:spPr>
          <a:xfrm>
            <a:off x="5156925" y="1497975"/>
            <a:ext cx="2521010" cy="1613450"/>
          </a:xfrm>
          <a:prstGeom prst="rect">
            <a:avLst/>
          </a:prstGeom>
          <a:noFill/>
          <a:ln>
            <a:noFill/>
          </a:ln>
        </p:spPr>
      </p:pic>
      <p:pic>
        <p:nvPicPr>
          <p:cNvPr id="643" name="Google Shape;643;p92"/>
          <p:cNvPicPr preferRelativeResize="0"/>
          <p:nvPr/>
        </p:nvPicPr>
        <p:blipFill>
          <a:blip r:embed="rId9">
            <a:alphaModFix/>
          </a:blip>
          <a:stretch>
            <a:fillRect/>
          </a:stretch>
        </p:blipFill>
        <p:spPr>
          <a:xfrm rot="435685">
            <a:off x="5765725" y="3269899"/>
            <a:ext cx="2611626" cy="1639801"/>
          </a:xfrm>
          <a:prstGeom prst="rect">
            <a:avLst/>
          </a:prstGeom>
          <a:noFill/>
          <a:ln>
            <a:noFill/>
          </a:ln>
        </p:spPr>
      </p:pic>
      <p:pic>
        <p:nvPicPr>
          <p:cNvPr id="644" name="Google Shape;644;p92"/>
          <p:cNvPicPr preferRelativeResize="0"/>
          <p:nvPr/>
        </p:nvPicPr>
        <p:blipFill>
          <a:blip r:embed="rId10">
            <a:alphaModFix/>
          </a:blip>
          <a:stretch>
            <a:fillRect/>
          </a:stretch>
        </p:blipFill>
        <p:spPr>
          <a:xfrm>
            <a:off x="3015624" y="3332250"/>
            <a:ext cx="2788300" cy="1781501"/>
          </a:xfrm>
          <a:prstGeom prst="rect">
            <a:avLst/>
          </a:prstGeom>
          <a:noFill/>
          <a:ln>
            <a:noFill/>
          </a:ln>
        </p:spPr>
      </p:pic>
      <p:pic>
        <p:nvPicPr>
          <p:cNvPr id="645" name="Google Shape;645;p92"/>
          <p:cNvPicPr preferRelativeResize="0"/>
          <p:nvPr/>
        </p:nvPicPr>
        <p:blipFill>
          <a:blip r:embed="rId11">
            <a:alphaModFix/>
          </a:blip>
          <a:stretch>
            <a:fillRect/>
          </a:stretch>
        </p:blipFill>
        <p:spPr>
          <a:xfrm rot="-742158">
            <a:off x="966307" y="3572114"/>
            <a:ext cx="2086811" cy="140399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93"/>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93"/>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How do you know?</a:t>
            </a:r>
            <a:endParaRPr i="1" sz="3000">
              <a:solidFill>
                <a:srgbClr val="FFFFFF"/>
              </a:solidFill>
              <a:latin typeface="Roboto Medium"/>
              <a:ea typeface="Roboto Medium"/>
              <a:cs typeface="Roboto Medium"/>
              <a:sym typeface="Roboto Medium"/>
            </a:endParaRPr>
          </a:p>
        </p:txBody>
      </p:sp>
      <p:pic>
        <p:nvPicPr>
          <p:cNvPr id="652" name="Google Shape;652;p93"/>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653" name="Google Shape;653;p93"/>
          <p:cNvPicPr preferRelativeResize="0"/>
          <p:nvPr/>
        </p:nvPicPr>
        <p:blipFill>
          <a:blip r:embed="rId4">
            <a:alphaModFix/>
          </a:blip>
          <a:stretch>
            <a:fillRect/>
          </a:stretch>
        </p:blipFill>
        <p:spPr>
          <a:xfrm>
            <a:off x="502900" y="1058925"/>
            <a:ext cx="1672700" cy="2148276"/>
          </a:xfrm>
          <a:prstGeom prst="rect">
            <a:avLst/>
          </a:prstGeom>
          <a:noFill/>
          <a:ln>
            <a:noFill/>
          </a:ln>
        </p:spPr>
      </p:pic>
      <p:pic>
        <p:nvPicPr>
          <p:cNvPr id="654" name="Google Shape;654;p93"/>
          <p:cNvPicPr preferRelativeResize="0"/>
          <p:nvPr/>
        </p:nvPicPr>
        <p:blipFill>
          <a:blip r:embed="rId5">
            <a:alphaModFix/>
          </a:blip>
          <a:stretch>
            <a:fillRect/>
          </a:stretch>
        </p:blipFill>
        <p:spPr>
          <a:xfrm>
            <a:off x="6011326" y="1282300"/>
            <a:ext cx="2886075" cy="1009650"/>
          </a:xfrm>
          <a:prstGeom prst="rect">
            <a:avLst/>
          </a:prstGeom>
          <a:noFill/>
          <a:ln>
            <a:noFill/>
          </a:ln>
        </p:spPr>
      </p:pic>
      <p:pic>
        <p:nvPicPr>
          <p:cNvPr id="655" name="Google Shape;655;p93"/>
          <p:cNvPicPr preferRelativeResize="0"/>
          <p:nvPr/>
        </p:nvPicPr>
        <p:blipFill>
          <a:blip r:embed="rId6">
            <a:alphaModFix/>
          </a:blip>
          <a:stretch>
            <a:fillRect/>
          </a:stretch>
        </p:blipFill>
        <p:spPr>
          <a:xfrm>
            <a:off x="5340425" y="3101950"/>
            <a:ext cx="2162528" cy="1332650"/>
          </a:xfrm>
          <a:prstGeom prst="rect">
            <a:avLst/>
          </a:prstGeom>
          <a:noFill/>
          <a:ln>
            <a:noFill/>
          </a:ln>
        </p:spPr>
      </p:pic>
      <p:sp>
        <p:nvSpPr>
          <p:cNvPr id="656" name="Google Shape;656;p93"/>
          <p:cNvSpPr txBox="1"/>
          <p:nvPr/>
        </p:nvSpPr>
        <p:spPr>
          <a:xfrm>
            <a:off x="1361925" y="3800525"/>
            <a:ext cx="34713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latin typeface="Roboto"/>
                <a:ea typeface="Roboto"/>
                <a:cs typeface="Roboto"/>
                <a:sym typeface="Roboto"/>
              </a:rPr>
              <a:t>Continual Improvement Plan</a:t>
            </a:r>
            <a:endParaRPr b="1" sz="1800">
              <a:latin typeface="Roboto"/>
              <a:ea typeface="Roboto"/>
              <a:cs typeface="Roboto"/>
              <a:sym typeface="Roboto"/>
            </a:endParaRPr>
          </a:p>
        </p:txBody>
      </p:sp>
      <p:sp>
        <p:nvSpPr>
          <p:cNvPr id="657" name="Google Shape;657;p93"/>
          <p:cNvSpPr txBox="1"/>
          <p:nvPr/>
        </p:nvSpPr>
        <p:spPr>
          <a:xfrm>
            <a:off x="2828550" y="1654700"/>
            <a:ext cx="2724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latin typeface="Roboto"/>
                <a:ea typeface="Roboto"/>
                <a:cs typeface="Roboto"/>
                <a:sym typeface="Roboto"/>
              </a:rPr>
              <a:t>Surveys</a:t>
            </a:r>
            <a:r>
              <a:rPr b="1" lang="en" sz="1800">
                <a:latin typeface="Roboto"/>
                <a:ea typeface="Roboto"/>
                <a:cs typeface="Roboto"/>
                <a:sym typeface="Roboto"/>
              </a:rPr>
              <a:t>:</a:t>
            </a:r>
            <a:endParaRPr b="1" sz="1800">
              <a:latin typeface="Roboto"/>
              <a:ea typeface="Roboto"/>
              <a:cs typeface="Roboto"/>
              <a:sym typeface="Roboto"/>
            </a:endParaRPr>
          </a:p>
          <a:p>
            <a:pPr indent="-342900" lvl="0" marL="457200" rtl="0" algn="l">
              <a:spcBef>
                <a:spcPts val="0"/>
              </a:spcBef>
              <a:spcAft>
                <a:spcPts val="0"/>
              </a:spcAft>
              <a:buSzPts val="1800"/>
              <a:buFont typeface="Roboto"/>
              <a:buChar char="●"/>
            </a:pPr>
            <a:r>
              <a:rPr b="1" lang="en" sz="1800">
                <a:latin typeface="Roboto"/>
                <a:ea typeface="Roboto"/>
                <a:cs typeface="Roboto"/>
                <a:sym typeface="Roboto"/>
              </a:rPr>
              <a:t>Stakeholder Input</a:t>
            </a:r>
            <a:endParaRPr b="1" sz="1800">
              <a:latin typeface="Roboto"/>
              <a:ea typeface="Roboto"/>
              <a:cs typeface="Roboto"/>
              <a:sym typeface="Roboto"/>
            </a:endParaRPr>
          </a:p>
          <a:p>
            <a:pPr indent="-342900" lvl="0" marL="457200" rtl="0" algn="l">
              <a:spcBef>
                <a:spcPts val="0"/>
              </a:spcBef>
              <a:spcAft>
                <a:spcPts val="0"/>
              </a:spcAft>
              <a:buSzPts val="1800"/>
              <a:buFont typeface="Roboto"/>
              <a:buChar char="●"/>
            </a:pPr>
            <a:r>
              <a:rPr b="1" lang="en" sz="1800">
                <a:latin typeface="Roboto"/>
                <a:ea typeface="Roboto"/>
                <a:cs typeface="Roboto"/>
                <a:sym typeface="Roboto"/>
              </a:rPr>
              <a:t>Community/Family</a:t>
            </a:r>
            <a:endParaRPr b="1" sz="1800">
              <a:latin typeface="Roboto"/>
              <a:ea typeface="Roboto"/>
              <a:cs typeface="Roboto"/>
              <a:sym typeface="Roboto"/>
            </a:endParaRPr>
          </a:p>
          <a:p>
            <a:pPr indent="-342900" lvl="0" marL="457200" rtl="0" algn="l">
              <a:spcBef>
                <a:spcPts val="0"/>
              </a:spcBef>
              <a:spcAft>
                <a:spcPts val="0"/>
              </a:spcAft>
              <a:buSzPts val="1800"/>
              <a:buFont typeface="Roboto"/>
              <a:buChar char="●"/>
            </a:pPr>
            <a:r>
              <a:rPr b="1" lang="en" sz="1800">
                <a:latin typeface="Roboto"/>
                <a:ea typeface="Roboto"/>
                <a:cs typeface="Roboto"/>
                <a:sym typeface="Roboto"/>
              </a:rPr>
              <a:t>Anecdotal</a:t>
            </a:r>
            <a:endParaRPr b="1" sz="1800">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94"/>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94"/>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Gallery Walk</a:t>
            </a:r>
            <a:endParaRPr i="1" sz="3000">
              <a:solidFill>
                <a:srgbClr val="FFFFFF"/>
              </a:solidFill>
              <a:latin typeface="Roboto Medium"/>
              <a:ea typeface="Roboto Medium"/>
              <a:cs typeface="Roboto Medium"/>
              <a:sym typeface="Roboto Medium"/>
            </a:endParaRPr>
          </a:p>
        </p:txBody>
      </p:sp>
      <p:pic>
        <p:nvPicPr>
          <p:cNvPr id="664" name="Google Shape;664;p94"/>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665" name="Google Shape;665;p94"/>
          <p:cNvSpPr txBox="1"/>
          <p:nvPr/>
        </p:nvSpPr>
        <p:spPr>
          <a:xfrm>
            <a:off x="129500" y="899225"/>
            <a:ext cx="8710800" cy="572700"/>
          </a:xfrm>
          <a:prstGeom prst="rect">
            <a:avLst/>
          </a:prstGeom>
          <a:noFill/>
          <a:ln>
            <a:noFill/>
          </a:ln>
        </p:spPr>
        <p:txBody>
          <a:bodyPr anchorCtr="0" anchor="t" bIns="91425" lIns="91425" spcFirstLastPara="1" rIns="91425" wrap="square" tIns="91425">
            <a:spAutoFit/>
          </a:bodyPr>
          <a:lstStyle/>
          <a:p>
            <a:pPr indent="0" lvl="0" marL="457200" rtl="0" algn="ctr">
              <a:lnSpc>
                <a:spcPct val="90000"/>
              </a:lnSpc>
              <a:spcBef>
                <a:spcPts val="800"/>
              </a:spcBef>
              <a:spcAft>
                <a:spcPts val="0"/>
              </a:spcAft>
              <a:buNone/>
            </a:pPr>
            <a:r>
              <a:t/>
            </a:r>
            <a:endParaRPr sz="2800">
              <a:solidFill>
                <a:srgbClr val="00467F"/>
              </a:solidFill>
              <a:latin typeface="Roboto"/>
              <a:ea typeface="Roboto"/>
              <a:cs typeface="Roboto"/>
              <a:sym typeface="Roboto"/>
            </a:endParaRPr>
          </a:p>
        </p:txBody>
      </p:sp>
      <p:sp>
        <p:nvSpPr>
          <p:cNvPr id="666" name="Google Shape;666;p94"/>
          <p:cNvSpPr txBox="1"/>
          <p:nvPr/>
        </p:nvSpPr>
        <p:spPr>
          <a:xfrm>
            <a:off x="572700" y="1677438"/>
            <a:ext cx="7577100" cy="1908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800">
                <a:solidFill>
                  <a:srgbClr val="00467F"/>
                </a:solidFill>
                <a:latin typeface="Roboto Light"/>
                <a:ea typeface="Roboto Light"/>
                <a:cs typeface="Roboto Light"/>
                <a:sym typeface="Roboto Light"/>
              </a:rPr>
              <a:t>Please hang your posters around the room and spend the next 5 minutes walking around and </a:t>
            </a:r>
            <a:r>
              <a:rPr lang="en" sz="2800">
                <a:solidFill>
                  <a:srgbClr val="00467F"/>
                </a:solidFill>
                <a:latin typeface="Roboto Light"/>
                <a:ea typeface="Roboto Light"/>
                <a:cs typeface="Roboto Light"/>
                <a:sym typeface="Roboto Light"/>
              </a:rPr>
              <a:t>looking at other ideas from your colleagues</a:t>
            </a:r>
            <a:endParaRPr sz="2800">
              <a:solidFill>
                <a:srgbClr val="00467F"/>
              </a:solidFill>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5">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0" name="Shape 670"/>
        <p:cNvGrpSpPr/>
        <p:nvPr/>
      </p:nvGrpSpPr>
      <p:grpSpPr>
        <a:xfrm>
          <a:off x="0" y="0"/>
          <a:ext cx="0" cy="0"/>
          <a:chOff x="0" y="0"/>
          <a:chExt cx="0" cy="0"/>
        </a:xfrm>
      </p:grpSpPr>
      <p:sp>
        <p:nvSpPr>
          <p:cNvPr id="671" name="Google Shape;671;p95"/>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95"/>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Feedback</a:t>
            </a:r>
            <a:endParaRPr i="1" sz="3000">
              <a:solidFill>
                <a:srgbClr val="FFFFFF"/>
              </a:solidFill>
              <a:latin typeface="Roboto Medium"/>
              <a:ea typeface="Roboto Medium"/>
              <a:cs typeface="Roboto Medium"/>
              <a:sym typeface="Roboto Medium"/>
            </a:endParaRPr>
          </a:p>
        </p:txBody>
      </p:sp>
      <p:pic>
        <p:nvPicPr>
          <p:cNvPr id="673" name="Google Shape;673;p95"/>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674" name="Google Shape;674;p95"/>
          <p:cNvSpPr txBox="1"/>
          <p:nvPr/>
        </p:nvSpPr>
        <p:spPr>
          <a:xfrm>
            <a:off x="216600" y="1885825"/>
            <a:ext cx="8710800" cy="517200"/>
          </a:xfrm>
          <a:prstGeom prst="rect">
            <a:avLst/>
          </a:prstGeom>
          <a:noFill/>
          <a:ln>
            <a:noFill/>
          </a:ln>
        </p:spPr>
        <p:txBody>
          <a:bodyPr anchorCtr="0" anchor="t" bIns="91425" lIns="91425" spcFirstLastPara="1" rIns="91425" wrap="square" tIns="91425">
            <a:spAutoFit/>
          </a:bodyPr>
          <a:lstStyle/>
          <a:p>
            <a:pPr indent="0" lvl="0" marL="457200" rtl="0" algn="ctr">
              <a:lnSpc>
                <a:spcPct val="90000"/>
              </a:lnSpc>
              <a:spcBef>
                <a:spcPts val="800"/>
              </a:spcBef>
              <a:spcAft>
                <a:spcPts val="0"/>
              </a:spcAft>
              <a:buNone/>
            </a:pPr>
            <a:r>
              <a:rPr lang="en" sz="2400">
                <a:solidFill>
                  <a:srgbClr val="00467F"/>
                </a:solidFill>
                <a:latin typeface="Roboto"/>
                <a:ea typeface="Roboto"/>
                <a:cs typeface="Roboto"/>
                <a:sym typeface="Roboto"/>
              </a:rPr>
              <a:t>Survey Link</a:t>
            </a:r>
            <a:endParaRPr sz="2400">
              <a:solidFill>
                <a:srgbClr val="00467F"/>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71"/>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71"/>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Standards</a:t>
            </a:r>
            <a:endParaRPr i="1" sz="3000">
              <a:solidFill>
                <a:srgbClr val="FFFFFF"/>
              </a:solidFill>
              <a:latin typeface="Roboto Medium"/>
              <a:ea typeface="Roboto Medium"/>
              <a:cs typeface="Roboto Medium"/>
              <a:sym typeface="Roboto Medium"/>
            </a:endParaRPr>
          </a:p>
        </p:txBody>
      </p:sp>
      <p:sp>
        <p:nvSpPr>
          <p:cNvPr id="390" name="Google Shape;390;p71"/>
          <p:cNvSpPr txBox="1"/>
          <p:nvPr/>
        </p:nvSpPr>
        <p:spPr>
          <a:xfrm>
            <a:off x="450350" y="801875"/>
            <a:ext cx="8069100" cy="3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391" name="Google Shape;391;p71"/>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392" name="Google Shape;392;p71"/>
          <p:cNvSpPr txBox="1"/>
          <p:nvPr/>
        </p:nvSpPr>
        <p:spPr>
          <a:xfrm>
            <a:off x="311700" y="1074850"/>
            <a:ext cx="8207700" cy="3756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lang="en" sz="2200" u="sng">
                <a:solidFill>
                  <a:srgbClr val="00467F"/>
                </a:solidFill>
                <a:latin typeface="Roboto Light"/>
                <a:ea typeface="Roboto Light"/>
                <a:cs typeface="Roboto Light"/>
                <a:sym typeface="Roboto Light"/>
              </a:rPr>
              <a:t>Teacher Standard 5.3</a:t>
            </a:r>
            <a:endParaRPr sz="2200" u="sng">
              <a:solidFill>
                <a:srgbClr val="00467F"/>
              </a:solidFill>
              <a:latin typeface="Roboto Light"/>
              <a:ea typeface="Roboto Light"/>
              <a:cs typeface="Roboto Light"/>
              <a:sym typeface="Roboto Light"/>
            </a:endParaRPr>
          </a:p>
          <a:p>
            <a:pPr indent="-368300" lvl="0" marL="457200" rtl="0" algn="l">
              <a:lnSpc>
                <a:spcPct val="90000"/>
              </a:lnSpc>
              <a:spcBef>
                <a:spcPts val="80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Using effective and responsible communication with </a:t>
            </a:r>
            <a:r>
              <a:rPr lang="en" sz="2200" u="sng">
                <a:solidFill>
                  <a:srgbClr val="00467F"/>
                </a:solidFill>
                <a:latin typeface="Roboto Light"/>
                <a:ea typeface="Roboto Light"/>
                <a:cs typeface="Roboto Light"/>
                <a:sym typeface="Roboto Light"/>
              </a:rPr>
              <a:t>students</a:t>
            </a:r>
            <a:r>
              <a:rPr lang="en" sz="2200">
                <a:solidFill>
                  <a:srgbClr val="00467F"/>
                </a:solidFill>
                <a:latin typeface="Roboto Light"/>
                <a:ea typeface="Roboto Light"/>
                <a:cs typeface="Roboto Light"/>
                <a:sym typeface="Roboto Light"/>
              </a:rPr>
              <a:t>, </a:t>
            </a:r>
            <a:r>
              <a:rPr lang="en" sz="2200" u="sng">
                <a:solidFill>
                  <a:srgbClr val="00467F"/>
                </a:solidFill>
                <a:latin typeface="Roboto Light"/>
                <a:ea typeface="Roboto Light"/>
                <a:cs typeface="Roboto Light"/>
                <a:sym typeface="Roboto Light"/>
              </a:rPr>
              <a:t>families</a:t>
            </a:r>
            <a:r>
              <a:rPr lang="en" sz="2200">
                <a:solidFill>
                  <a:srgbClr val="00467F"/>
                </a:solidFill>
                <a:latin typeface="Roboto Light"/>
                <a:ea typeface="Roboto Light"/>
                <a:cs typeface="Roboto Light"/>
                <a:sym typeface="Roboto Light"/>
              </a:rPr>
              <a:t>, and </a:t>
            </a:r>
            <a:r>
              <a:rPr lang="en" sz="2200" u="sng">
                <a:solidFill>
                  <a:srgbClr val="00467F"/>
                </a:solidFill>
                <a:latin typeface="Roboto Light"/>
                <a:ea typeface="Roboto Light"/>
                <a:cs typeface="Roboto Light"/>
                <a:sym typeface="Roboto Light"/>
              </a:rPr>
              <a:t>colleagues</a:t>
            </a:r>
            <a:endParaRPr sz="2200" u="sng">
              <a:solidFill>
                <a:srgbClr val="00467F"/>
              </a:solidFill>
              <a:latin typeface="Roboto"/>
              <a:ea typeface="Roboto"/>
              <a:cs typeface="Roboto"/>
              <a:sym typeface="Roboto"/>
            </a:endParaRPr>
          </a:p>
          <a:p>
            <a:pPr indent="0" lvl="0" marL="0" rtl="0" algn="l">
              <a:spcBef>
                <a:spcPts val="0"/>
              </a:spcBef>
              <a:spcAft>
                <a:spcPts val="0"/>
              </a:spcAft>
              <a:buNone/>
            </a:pPr>
            <a:r>
              <a:t/>
            </a:r>
            <a:endParaRPr sz="1200">
              <a:solidFill>
                <a:srgbClr val="00467F"/>
              </a:solidFill>
              <a:latin typeface="Roboto"/>
              <a:ea typeface="Roboto"/>
              <a:cs typeface="Roboto"/>
              <a:sym typeface="Roboto"/>
            </a:endParaRPr>
          </a:p>
          <a:p>
            <a:pPr indent="0" lvl="0" marL="0" rtl="0" algn="l">
              <a:spcBef>
                <a:spcPts val="0"/>
              </a:spcBef>
              <a:spcAft>
                <a:spcPts val="0"/>
              </a:spcAft>
              <a:buNone/>
            </a:pPr>
            <a:r>
              <a:rPr lang="en" sz="2200" u="sng">
                <a:solidFill>
                  <a:srgbClr val="00467F"/>
                </a:solidFill>
                <a:latin typeface="Roboto Light"/>
                <a:ea typeface="Roboto Light"/>
                <a:cs typeface="Roboto Light"/>
                <a:sym typeface="Roboto Light"/>
              </a:rPr>
              <a:t>Administrator Standard </a:t>
            </a:r>
            <a:r>
              <a:rPr lang="en" sz="2200" u="sng">
                <a:solidFill>
                  <a:srgbClr val="00467F"/>
                </a:solidFill>
                <a:latin typeface="Roboto Light"/>
                <a:ea typeface="Roboto Light"/>
                <a:cs typeface="Roboto Light"/>
                <a:sym typeface="Roboto Light"/>
              </a:rPr>
              <a:t>Domain</a:t>
            </a:r>
            <a:r>
              <a:rPr lang="en" sz="2200" u="sng">
                <a:solidFill>
                  <a:srgbClr val="00467F"/>
                </a:solidFill>
                <a:latin typeface="Roboto Light"/>
                <a:ea typeface="Roboto Light"/>
                <a:cs typeface="Roboto Light"/>
                <a:sym typeface="Roboto Light"/>
              </a:rPr>
              <a:t> 4 Standard B</a:t>
            </a:r>
            <a:endParaRPr sz="2200" u="sng">
              <a:solidFill>
                <a:srgbClr val="00467F"/>
              </a:solidFill>
              <a:latin typeface="Roboto Light"/>
              <a:ea typeface="Roboto Light"/>
              <a:cs typeface="Roboto Light"/>
              <a:sym typeface="Roboto Light"/>
            </a:endParaRPr>
          </a:p>
          <a:p>
            <a:pPr indent="-368300" lvl="0" marL="457200" rtl="0" algn="l">
              <a:spcBef>
                <a:spcPts val="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Uses effective, timely and professional communication in all situations with staff, </a:t>
            </a:r>
            <a:r>
              <a:rPr lang="en" sz="2200">
                <a:solidFill>
                  <a:srgbClr val="00467F"/>
                </a:solidFill>
                <a:latin typeface="Roboto Light"/>
                <a:ea typeface="Roboto Light"/>
                <a:cs typeface="Roboto Light"/>
                <a:sym typeface="Roboto Light"/>
              </a:rPr>
              <a:t>students</a:t>
            </a:r>
            <a:r>
              <a:rPr lang="en" sz="2200">
                <a:solidFill>
                  <a:srgbClr val="00467F"/>
                </a:solidFill>
                <a:latin typeface="Roboto Light"/>
                <a:ea typeface="Roboto Light"/>
                <a:cs typeface="Roboto Light"/>
                <a:sym typeface="Roboto Light"/>
              </a:rPr>
              <a:t>, </a:t>
            </a:r>
            <a:r>
              <a:rPr lang="en" sz="2200">
                <a:solidFill>
                  <a:srgbClr val="00467F"/>
                </a:solidFill>
                <a:latin typeface="Roboto Light"/>
                <a:ea typeface="Roboto Light"/>
                <a:cs typeface="Roboto Light"/>
                <a:sym typeface="Roboto Light"/>
              </a:rPr>
              <a:t>parents</a:t>
            </a:r>
            <a:r>
              <a:rPr lang="en" sz="2200">
                <a:solidFill>
                  <a:srgbClr val="00467F"/>
                </a:solidFill>
                <a:latin typeface="Roboto Light"/>
                <a:ea typeface="Roboto Light"/>
                <a:cs typeface="Roboto Light"/>
                <a:sym typeface="Roboto Light"/>
              </a:rPr>
              <a:t>, and community members</a:t>
            </a:r>
            <a:endParaRPr sz="2200">
              <a:solidFill>
                <a:srgbClr val="00467F"/>
              </a:solidFill>
              <a:latin typeface="Roboto Light"/>
              <a:ea typeface="Roboto Light"/>
              <a:cs typeface="Roboto Light"/>
              <a:sym typeface="Roboto Light"/>
            </a:endParaRPr>
          </a:p>
          <a:p>
            <a:pPr indent="-368300" lvl="0" marL="457200" rtl="0" algn="l">
              <a:spcBef>
                <a:spcPts val="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Utilizes effective communication in face to face </a:t>
            </a:r>
            <a:r>
              <a:rPr lang="en" sz="2200">
                <a:solidFill>
                  <a:srgbClr val="00467F"/>
                </a:solidFill>
                <a:latin typeface="Roboto Light"/>
                <a:ea typeface="Roboto Light"/>
                <a:cs typeface="Roboto Light"/>
                <a:sym typeface="Roboto Light"/>
              </a:rPr>
              <a:t>conversations</a:t>
            </a:r>
            <a:r>
              <a:rPr lang="en" sz="2200">
                <a:solidFill>
                  <a:srgbClr val="00467F"/>
                </a:solidFill>
                <a:latin typeface="Roboto Light"/>
                <a:ea typeface="Roboto Light"/>
                <a:cs typeface="Roboto Light"/>
                <a:sym typeface="Roboto Light"/>
              </a:rPr>
              <a:t>, </a:t>
            </a:r>
            <a:r>
              <a:rPr lang="en" sz="2200">
                <a:solidFill>
                  <a:srgbClr val="00467F"/>
                </a:solidFill>
                <a:latin typeface="Roboto Light"/>
                <a:ea typeface="Roboto Light"/>
                <a:cs typeface="Roboto Light"/>
                <a:sym typeface="Roboto Light"/>
              </a:rPr>
              <a:t>facilitation</a:t>
            </a:r>
            <a:r>
              <a:rPr lang="en" sz="2200">
                <a:solidFill>
                  <a:srgbClr val="00467F"/>
                </a:solidFill>
                <a:latin typeface="Roboto Light"/>
                <a:ea typeface="Roboto Light"/>
                <a:cs typeface="Roboto Light"/>
                <a:sym typeface="Roboto Light"/>
              </a:rPr>
              <a:t> of meetings, </a:t>
            </a:r>
            <a:r>
              <a:rPr lang="en" sz="2200">
                <a:solidFill>
                  <a:srgbClr val="00467F"/>
                </a:solidFill>
                <a:latin typeface="Roboto Light"/>
                <a:ea typeface="Roboto Light"/>
                <a:cs typeface="Roboto Light"/>
                <a:sym typeface="Roboto Light"/>
              </a:rPr>
              <a:t>consensus</a:t>
            </a:r>
            <a:r>
              <a:rPr lang="en" sz="2200">
                <a:solidFill>
                  <a:srgbClr val="00467F"/>
                </a:solidFill>
                <a:latin typeface="Roboto Light"/>
                <a:ea typeface="Roboto Light"/>
                <a:cs typeface="Roboto Light"/>
                <a:sym typeface="Roboto Light"/>
              </a:rPr>
              <a:t>-building, difficult conversations, email, text, etc. </a:t>
            </a:r>
            <a:endParaRPr sz="2200">
              <a:solidFill>
                <a:srgbClr val="00467F"/>
              </a:solidFill>
              <a:latin typeface="Roboto Light"/>
              <a:ea typeface="Roboto Light"/>
              <a:cs typeface="Roboto Light"/>
              <a:sym typeface="Roboto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72"/>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72"/>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24-25 Behavioral Support</a:t>
            </a:r>
            <a:endParaRPr i="1" sz="3000">
              <a:solidFill>
                <a:srgbClr val="FFFFFF"/>
              </a:solidFill>
              <a:latin typeface="Roboto Medium"/>
              <a:ea typeface="Roboto Medium"/>
              <a:cs typeface="Roboto Medium"/>
              <a:sym typeface="Roboto Medium"/>
            </a:endParaRPr>
          </a:p>
        </p:txBody>
      </p:sp>
      <p:sp>
        <p:nvSpPr>
          <p:cNvPr id="399" name="Google Shape;399;p72"/>
          <p:cNvSpPr txBox="1"/>
          <p:nvPr/>
        </p:nvSpPr>
        <p:spPr>
          <a:xfrm>
            <a:off x="450350" y="801875"/>
            <a:ext cx="8069100" cy="226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400" name="Google Shape;400;p72"/>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401" name="Google Shape;401;p72"/>
          <p:cNvSpPr txBox="1"/>
          <p:nvPr/>
        </p:nvSpPr>
        <p:spPr>
          <a:xfrm>
            <a:off x="623550" y="1617450"/>
            <a:ext cx="78969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rgbClr val="00467F"/>
                </a:solidFill>
                <a:latin typeface="Roboto Light"/>
                <a:ea typeface="Roboto Light"/>
                <a:cs typeface="Roboto Light"/>
                <a:sym typeface="Roboto Light"/>
              </a:rPr>
              <a:t>We kicked off the behavior training with:</a:t>
            </a:r>
            <a:endParaRPr sz="2800">
              <a:solidFill>
                <a:srgbClr val="00467F"/>
              </a:solidFill>
              <a:latin typeface="Roboto Light"/>
              <a:ea typeface="Roboto Light"/>
              <a:cs typeface="Roboto Light"/>
              <a:sym typeface="Roboto Light"/>
            </a:endParaRPr>
          </a:p>
          <a:p>
            <a:pPr indent="-406400" lvl="0" marL="914400" rtl="0" algn="l">
              <a:spcBef>
                <a:spcPts val="0"/>
              </a:spcBef>
              <a:spcAft>
                <a:spcPts val="0"/>
              </a:spcAft>
              <a:buClr>
                <a:srgbClr val="00467F"/>
              </a:buClr>
              <a:buSzPts val="2800"/>
              <a:buFont typeface="Roboto Light"/>
              <a:buChar char="●"/>
            </a:pPr>
            <a:r>
              <a:rPr lang="en" sz="2800">
                <a:solidFill>
                  <a:srgbClr val="00467F"/>
                </a:solidFill>
                <a:latin typeface="Roboto Light"/>
                <a:ea typeface="Roboto Light"/>
                <a:cs typeface="Roboto Light"/>
                <a:sym typeface="Roboto Light"/>
              </a:rPr>
              <a:t>MTSS Bootcamp</a:t>
            </a:r>
            <a:endParaRPr sz="2800">
              <a:solidFill>
                <a:srgbClr val="00467F"/>
              </a:solidFill>
              <a:latin typeface="Roboto Light"/>
              <a:ea typeface="Roboto Light"/>
              <a:cs typeface="Roboto Light"/>
              <a:sym typeface="Roboto Light"/>
            </a:endParaRPr>
          </a:p>
          <a:p>
            <a:pPr indent="-406400" lvl="0" marL="914400" rtl="0" algn="l">
              <a:spcBef>
                <a:spcPts val="0"/>
              </a:spcBef>
              <a:spcAft>
                <a:spcPts val="0"/>
              </a:spcAft>
              <a:buClr>
                <a:srgbClr val="00467F"/>
              </a:buClr>
              <a:buSzPts val="2800"/>
              <a:buFont typeface="Roboto Light"/>
              <a:buChar char="●"/>
            </a:pPr>
            <a:r>
              <a:rPr lang="en" sz="2800">
                <a:solidFill>
                  <a:srgbClr val="00467F"/>
                </a:solidFill>
                <a:latin typeface="Roboto Light"/>
                <a:ea typeface="Roboto Light"/>
                <a:cs typeface="Roboto Light"/>
                <a:sym typeface="Roboto Light"/>
              </a:rPr>
              <a:t>Teacher Professional Learning in August</a:t>
            </a:r>
            <a:endParaRPr sz="2800">
              <a:solidFill>
                <a:srgbClr val="00467F"/>
              </a:solidFill>
              <a:latin typeface="Roboto Light"/>
              <a:ea typeface="Roboto Light"/>
              <a:cs typeface="Roboto Light"/>
              <a:sym typeface="Roboto Light"/>
            </a:endParaRPr>
          </a:p>
          <a:p>
            <a:pPr indent="-406400" lvl="0" marL="914400" rtl="0" algn="l">
              <a:spcBef>
                <a:spcPts val="0"/>
              </a:spcBef>
              <a:spcAft>
                <a:spcPts val="0"/>
              </a:spcAft>
              <a:buClr>
                <a:srgbClr val="00467F"/>
              </a:buClr>
              <a:buSzPts val="2800"/>
              <a:buFont typeface="Roboto Light"/>
              <a:buChar char="●"/>
            </a:pPr>
            <a:r>
              <a:rPr lang="en" sz="2800">
                <a:solidFill>
                  <a:srgbClr val="00467F"/>
                </a:solidFill>
                <a:latin typeface="Roboto Light"/>
                <a:ea typeface="Roboto Light"/>
                <a:cs typeface="Roboto Light"/>
                <a:sym typeface="Roboto Light"/>
              </a:rPr>
              <a:t>Administrator trainings throughout this year</a:t>
            </a:r>
            <a:endParaRPr sz="2800">
              <a:solidFill>
                <a:srgbClr val="00467F"/>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p73"/>
          <p:cNvPicPr preferRelativeResize="0"/>
          <p:nvPr/>
        </p:nvPicPr>
        <p:blipFill>
          <a:blip r:embed="rId3">
            <a:alphaModFix/>
          </a:blip>
          <a:stretch>
            <a:fillRect/>
          </a:stretch>
        </p:blipFill>
        <p:spPr>
          <a:xfrm>
            <a:off x="5466688" y="2006753"/>
            <a:ext cx="1655576" cy="2714604"/>
          </a:xfrm>
          <a:prstGeom prst="rect">
            <a:avLst/>
          </a:prstGeom>
          <a:noFill/>
          <a:ln>
            <a:noFill/>
          </a:ln>
        </p:spPr>
      </p:pic>
      <p:pic>
        <p:nvPicPr>
          <p:cNvPr descr="image" id="407" name="Google Shape;407;p73"/>
          <p:cNvPicPr preferRelativeResize="0"/>
          <p:nvPr/>
        </p:nvPicPr>
        <p:blipFill rotWithShape="1">
          <a:blip r:embed="rId4">
            <a:alphaModFix/>
          </a:blip>
          <a:srcRect b="0" l="21315" r="25580" t="8991"/>
          <a:stretch/>
        </p:blipFill>
        <p:spPr>
          <a:xfrm flipH="1">
            <a:off x="4344469" y="2126239"/>
            <a:ext cx="1529094" cy="2595110"/>
          </a:xfrm>
          <a:prstGeom prst="rect">
            <a:avLst/>
          </a:prstGeom>
          <a:noFill/>
          <a:ln>
            <a:noFill/>
          </a:ln>
        </p:spPr>
      </p:pic>
      <p:pic>
        <p:nvPicPr>
          <p:cNvPr id="408" name="Google Shape;408;p73"/>
          <p:cNvPicPr preferRelativeResize="0"/>
          <p:nvPr/>
        </p:nvPicPr>
        <p:blipFill rotWithShape="1">
          <a:blip r:embed="rId5">
            <a:alphaModFix/>
          </a:blip>
          <a:srcRect b="0" l="22839" r="22440" t="0"/>
          <a:stretch/>
        </p:blipFill>
        <p:spPr>
          <a:xfrm flipH="1">
            <a:off x="2936950" y="1822188"/>
            <a:ext cx="1529100" cy="2899375"/>
          </a:xfrm>
          <a:prstGeom prst="rect">
            <a:avLst/>
          </a:prstGeom>
          <a:noFill/>
          <a:ln>
            <a:noFill/>
          </a:ln>
        </p:spPr>
      </p:pic>
      <p:pic>
        <p:nvPicPr>
          <p:cNvPr id="409" name="Google Shape;409;p73"/>
          <p:cNvPicPr preferRelativeResize="0"/>
          <p:nvPr/>
        </p:nvPicPr>
        <p:blipFill rotWithShape="1">
          <a:blip r:embed="rId6">
            <a:alphaModFix/>
          </a:blip>
          <a:srcRect b="0" l="0" r="4942" t="0"/>
          <a:stretch/>
        </p:blipFill>
        <p:spPr>
          <a:xfrm>
            <a:off x="1407850" y="2165513"/>
            <a:ext cx="1529100" cy="2397075"/>
          </a:xfrm>
          <a:prstGeom prst="rect">
            <a:avLst/>
          </a:prstGeom>
          <a:noFill/>
          <a:ln>
            <a:noFill/>
          </a:ln>
        </p:spPr>
      </p:pic>
      <p:pic>
        <p:nvPicPr>
          <p:cNvPr id="410" name="Google Shape;410;p73"/>
          <p:cNvPicPr preferRelativeResize="0"/>
          <p:nvPr/>
        </p:nvPicPr>
        <p:blipFill>
          <a:blip r:embed="rId7">
            <a:alphaModFix/>
          </a:blip>
          <a:stretch>
            <a:fillRect/>
          </a:stretch>
        </p:blipFill>
        <p:spPr>
          <a:xfrm>
            <a:off x="-121250" y="1888697"/>
            <a:ext cx="1529100" cy="2766340"/>
          </a:xfrm>
          <a:prstGeom prst="rect">
            <a:avLst/>
          </a:prstGeom>
          <a:noFill/>
          <a:ln>
            <a:noFill/>
          </a:ln>
        </p:spPr>
      </p:pic>
      <p:pic>
        <p:nvPicPr>
          <p:cNvPr id="411" name="Google Shape;411;p73"/>
          <p:cNvPicPr preferRelativeResize="0"/>
          <p:nvPr/>
        </p:nvPicPr>
        <p:blipFill rotWithShape="1">
          <a:blip r:embed="rId8">
            <a:alphaModFix/>
          </a:blip>
          <a:srcRect b="0" l="12945" r="0" t="0"/>
          <a:stretch/>
        </p:blipFill>
        <p:spPr>
          <a:xfrm flipH="1">
            <a:off x="7971350" y="1855438"/>
            <a:ext cx="1263650" cy="2832876"/>
          </a:xfrm>
          <a:prstGeom prst="rect">
            <a:avLst/>
          </a:prstGeom>
          <a:noFill/>
          <a:ln>
            <a:noFill/>
          </a:ln>
        </p:spPr>
      </p:pic>
      <p:pic>
        <p:nvPicPr>
          <p:cNvPr id="412" name="Google Shape;412;p73"/>
          <p:cNvPicPr preferRelativeResize="0"/>
          <p:nvPr/>
        </p:nvPicPr>
        <p:blipFill>
          <a:blip r:embed="rId9">
            <a:alphaModFix/>
          </a:blip>
          <a:stretch>
            <a:fillRect/>
          </a:stretch>
        </p:blipFill>
        <p:spPr>
          <a:xfrm flipH="1">
            <a:off x="6276561" y="1822188"/>
            <a:ext cx="2705739" cy="2899374"/>
          </a:xfrm>
          <a:prstGeom prst="rect">
            <a:avLst/>
          </a:prstGeom>
          <a:noFill/>
          <a:ln>
            <a:noFill/>
          </a:ln>
        </p:spPr>
      </p:pic>
      <p:pic>
        <p:nvPicPr>
          <p:cNvPr id="413" name="Google Shape;413;p73"/>
          <p:cNvPicPr preferRelativeResize="0"/>
          <p:nvPr/>
        </p:nvPicPr>
        <p:blipFill>
          <a:blip r:embed="rId10">
            <a:alphaModFix/>
          </a:blip>
          <a:stretch>
            <a:fillRect/>
          </a:stretch>
        </p:blipFill>
        <p:spPr>
          <a:xfrm>
            <a:off x="6950452" y="97475"/>
            <a:ext cx="2114625" cy="1220825"/>
          </a:xfrm>
          <a:prstGeom prst="rect">
            <a:avLst/>
          </a:prstGeom>
          <a:noFill/>
          <a:ln>
            <a:noFill/>
          </a:ln>
        </p:spPr>
      </p:pic>
      <p:sp>
        <p:nvSpPr>
          <p:cNvPr id="414" name="Google Shape;414;p73"/>
          <p:cNvSpPr txBox="1"/>
          <p:nvPr/>
        </p:nvSpPr>
        <p:spPr>
          <a:xfrm>
            <a:off x="0" y="97475"/>
            <a:ext cx="2227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415" name="Google Shape;415;p73"/>
          <p:cNvSpPr txBox="1"/>
          <p:nvPr/>
        </p:nvSpPr>
        <p:spPr>
          <a:xfrm>
            <a:off x="0" y="4541925"/>
            <a:ext cx="1600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rPr>
              <a:t>Chad Coon</a:t>
            </a:r>
            <a:r>
              <a:rPr lang="en" sz="1200">
                <a:solidFill>
                  <a:schemeClr val="dk1"/>
                </a:solidFill>
              </a:rPr>
              <a:t> </a:t>
            </a:r>
            <a:endParaRPr sz="1200">
              <a:solidFill>
                <a:schemeClr val="dk1"/>
              </a:solidFill>
            </a:endParaRPr>
          </a:p>
          <a:p>
            <a:pPr indent="0" lvl="0" marL="0" rtl="0" algn="ctr">
              <a:spcBef>
                <a:spcPts val="0"/>
              </a:spcBef>
              <a:spcAft>
                <a:spcPts val="0"/>
              </a:spcAft>
              <a:buNone/>
            </a:pPr>
            <a:r>
              <a:rPr lang="en" sz="1100">
                <a:solidFill>
                  <a:schemeClr val="dk1"/>
                </a:solidFill>
              </a:rPr>
              <a:t>Granger &amp; Olympu</a:t>
            </a:r>
            <a:r>
              <a:rPr lang="en" sz="1100">
                <a:solidFill>
                  <a:schemeClr val="dk2"/>
                </a:solidFill>
              </a:rPr>
              <a:t>s</a:t>
            </a:r>
            <a:endParaRPr sz="1100">
              <a:solidFill>
                <a:schemeClr val="dk2"/>
              </a:solidFill>
            </a:endParaRPr>
          </a:p>
        </p:txBody>
      </p:sp>
      <p:sp>
        <p:nvSpPr>
          <p:cNvPr id="416" name="Google Shape;416;p73"/>
          <p:cNvSpPr txBox="1"/>
          <p:nvPr/>
        </p:nvSpPr>
        <p:spPr>
          <a:xfrm>
            <a:off x="1473625" y="4464825"/>
            <a:ext cx="17226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a:t>
            </a:r>
            <a:r>
              <a:rPr lang="en" sz="1200">
                <a:solidFill>
                  <a:schemeClr val="dk1"/>
                </a:solidFill>
              </a:rPr>
              <a:t> </a:t>
            </a:r>
            <a:r>
              <a:rPr lang="en" sz="1300">
                <a:solidFill>
                  <a:schemeClr val="dk1"/>
                </a:solidFill>
              </a:rPr>
              <a:t>Liz Green</a:t>
            </a:r>
            <a:r>
              <a:rPr lang="en" sz="1200">
                <a:solidFill>
                  <a:schemeClr val="dk1"/>
                </a:solidFill>
              </a:rPr>
              <a:t> </a:t>
            </a:r>
            <a:endParaRPr sz="1200">
              <a:solidFill>
                <a:schemeClr val="dk1"/>
              </a:solidFill>
            </a:endParaRPr>
          </a:p>
          <a:p>
            <a:pPr indent="0" lvl="0" marL="0" rtl="0" algn="ctr">
              <a:spcBef>
                <a:spcPts val="0"/>
              </a:spcBef>
              <a:spcAft>
                <a:spcPts val="0"/>
              </a:spcAft>
              <a:buNone/>
            </a:pPr>
            <a:r>
              <a:rPr lang="en" sz="1100">
                <a:solidFill>
                  <a:schemeClr val="dk1"/>
                </a:solidFill>
              </a:rPr>
              <a:t>Hunter &amp; Cottonwood</a:t>
            </a:r>
            <a:endParaRPr sz="1100">
              <a:solidFill>
                <a:schemeClr val="dk1"/>
              </a:solidFill>
            </a:endParaRPr>
          </a:p>
        </p:txBody>
      </p:sp>
      <p:sp>
        <p:nvSpPr>
          <p:cNvPr id="417" name="Google Shape;417;p73"/>
          <p:cNvSpPr txBox="1"/>
          <p:nvPr/>
        </p:nvSpPr>
        <p:spPr>
          <a:xfrm>
            <a:off x="3033175" y="4541925"/>
            <a:ext cx="14709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rPr>
              <a:t>Shanna Bingham</a:t>
            </a:r>
            <a:endParaRPr sz="1300">
              <a:solidFill>
                <a:schemeClr val="dk1"/>
              </a:solidFill>
            </a:endParaRPr>
          </a:p>
          <a:p>
            <a:pPr indent="0" lvl="0" marL="0" rtl="0" algn="ctr">
              <a:spcBef>
                <a:spcPts val="0"/>
              </a:spcBef>
              <a:spcAft>
                <a:spcPts val="0"/>
              </a:spcAft>
              <a:buNone/>
            </a:pPr>
            <a:r>
              <a:rPr lang="en" sz="1200">
                <a:solidFill>
                  <a:schemeClr val="dk1"/>
                </a:solidFill>
              </a:rPr>
              <a:t> </a:t>
            </a:r>
            <a:r>
              <a:rPr lang="en" sz="1100">
                <a:solidFill>
                  <a:schemeClr val="dk1"/>
                </a:solidFill>
              </a:rPr>
              <a:t>Kearns &amp; Skyline</a:t>
            </a:r>
            <a:endParaRPr sz="1100">
              <a:solidFill>
                <a:schemeClr val="dk1"/>
              </a:solidFill>
            </a:endParaRPr>
          </a:p>
        </p:txBody>
      </p:sp>
      <p:sp>
        <p:nvSpPr>
          <p:cNvPr id="418" name="Google Shape;418;p73"/>
          <p:cNvSpPr txBox="1"/>
          <p:nvPr/>
        </p:nvSpPr>
        <p:spPr>
          <a:xfrm>
            <a:off x="4466050" y="4503375"/>
            <a:ext cx="1529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rPr>
              <a:t>      </a:t>
            </a:r>
            <a:r>
              <a:rPr lang="en" sz="1300">
                <a:solidFill>
                  <a:schemeClr val="dk1"/>
                </a:solidFill>
              </a:rPr>
              <a:t>April Foyston</a:t>
            </a:r>
            <a:endParaRPr sz="1300">
              <a:solidFill>
                <a:schemeClr val="dk1"/>
              </a:solidFill>
            </a:endParaRPr>
          </a:p>
          <a:p>
            <a:pPr indent="0" lvl="0" marL="0" rtl="0" algn="ctr">
              <a:spcBef>
                <a:spcPts val="0"/>
              </a:spcBef>
              <a:spcAft>
                <a:spcPts val="0"/>
              </a:spcAft>
              <a:buNone/>
            </a:pPr>
            <a:r>
              <a:rPr lang="en" sz="1100">
                <a:solidFill>
                  <a:schemeClr val="dk1"/>
                </a:solidFill>
              </a:rPr>
              <a:t>Cyprus &amp; Taylorsville </a:t>
            </a:r>
            <a:endParaRPr sz="1100">
              <a:solidFill>
                <a:schemeClr val="dk1"/>
              </a:solidFill>
            </a:endParaRPr>
          </a:p>
        </p:txBody>
      </p:sp>
      <p:sp>
        <p:nvSpPr>
          <p:cNvPr id="419" name="Google Shape;419;p73"/>
          <p:cNvSpPr txBox="1"/>
          <p:nvPr/>
        </p:nvSpPr>
        <p:spPr>
          <a:xfrm>
            <a:off x="6129425" y="464197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rPr>
              <a:t>genedbehaviorteam@graniteschools.com</a:t>
            </a:r>
            <a:endParaRPr sz="1200">
              <a:solidFill>
                <a:schemeClr val="dk1"/>
              </a:solidFill>
            </a:endParaRPr>
          </a:p>
        </p:txBody>
      </p:sp>
      <p:sp>
        <p:nvSpPr>
          <p:cNvPr id="420" name="Google Shape;420;p73"/>
          <p:cNvSpPr txBox="1"/>
          <p:nvPr/>
        </p:nvSpPr>
        <p:spPr>
          <a:xfrm>
            <a:off x="97375" y="97475"/>
            <a:ext cx="7024800" cy="169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u="sng">
                <a:solidFill>
                  <a:srgbClr val="00467F"/>
                </a:solidFill>
                <a:latin typeface="Roboto Medium"/>
                <a:ea typeface="Roboto Medium"/>
                <a:cs typeface="Roboto Medium"/>
                <a:sym typeface="Roboto Medium"/>
              </a:rPr>
              <a:t>CCR </a:t>
            </a:r>
            <a:endParaRPr sz="3000" u="sng">
              <a:solidFill>
                <a:srgbClr val="00467F"/>
              </a:solidFill>
              <a:latin typeface="Roboto Medium"/>
              <a:ea typeface="Roboto Medium"/>
              <a:cs typeface="Roboto Medium"/>
              <a:sym typeface="Roboto Medium"/>
            </a:endParaRPr>
          </a:p>
          <a:p>
            <a:pPr indent="0" lvl="0" marL="0" rtl="0" algn="ctr">
              <a:spcBef>
                <a:spcPts val="0"/>
              </a:spcBef>
              <a:spcAft>
                <a:spcPts val="0"/>
              </a:spcAft>
              <a:buNone/>
            </a:pPr>
            <a:r>
              <a:t/>
            </a:r>
            <a:endParaRPr sz="800" u="sng">
              <a:solidFill>
                <a:srgbClr val="00467F"/>
              </a:solidFill>
              <a:latin typeface="Roboto Medium"/>
              <a:ea typeface="Roboto Medium"/>
              <a:cs typeface="Roboto Medium"/>
              <a:sym typeface="Roboto Medium"/>
            </a:endParaRPr>
          </a:p>
          <a:p>
            <a:pPr indent="0" lvl="0" marL="0" rtl="0" algn="ctr">
              <a:spcBef>
                <a:spcPts val="0"/>
              </a:spcBef>
              <a:spcAft>
                <a:spcPts val="0"/>
              </a:spcAft>
              <a:buNone/>
            </a:pPr>
            <a:r>
              <a:rPr lang="en" sz="3000">
                <a:solidFill>
                  <a:srgbClr val="00467F"/>
                </a:solidFill>
                <a:latin typeface="Roboto Medium"/>
                <a:ea typeface="Roboto Medium"/>
                <a:cs typeface="Roboto Medium"/>
                <a:sym typeface="Roboto Medium"/>
              </a:rPr>
              <a:t>PBIS/MTSS Coaches</a:t>
            </a:r>
            <a:endParaRPr sz="3000">
              <a:solidFill>
                <a:srgbClr val="00467F"/>
              </a:solidFill>
              <a:latin typeface="Roboto Medium"/>
              <a:ea typeface="Roboto Medium"/>
              <a:cs typeface="Roboto Medium"/>
              <a:sym typeface="Roboto Medium"/>
            </a:endParaRPr>
          </a:p>
          <a:p>
            <a:pPr indent="0" lvl="0" marL="0" rtl="0" algn="ctr">
              <a:spcBef>
                <a:spcPts val="0"/>
              </a:spcBef>
              <a:spcAft>
                <a:spcPts val="0"/>
              </a:spcAft>
              <a:buNone/>
            </a:pPr>
            <a:r>
              <a:rPr lang="en" sz="3000">
                <a:solidFill>
                  <a:srgbClr val="00467F"/>
                </a:solidFill>
                <a:latin typeface="Roboto Medium"/>
                <a:ea typeface="Roboto Medium"/>
                <a:cs typeface="Roboto Medium"/>
                <a:sym typeface="Roboto Medium"/>
              </a:rPr>
              <a:t>General Education Behavior Specialists</a:t>
            </a:r>
            <a:endParaRPr sz="3000">
              <a:solidFill>
                <a:srgbClr val="00467F"/>
              </a:solidFill>
              <a:latin typeface="Roboto Medium"/>
              <a:ea typeface="Roboto Medium"/>
              <a:cs typeface="Roboto Medium"/>
              <a:sym typeface="Roboto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74"/>
          <p:cNvPicPr preferRelativeResize="0"/>
          <p:nvPr/>
        </p:nvPicPr>
        <p:blipFill rotWithShape="1">
          <a:blip r:embed="rId3">
            <a:alphaModFix/>
          </a:blip>
          <a:srcRect b="0" l="0" r="0" t="0"/>
          <a:stretch/>
        </p:blipFill>
        <p:spPr>
          <a:xfrm>
            <a:off x="1971625" y="152400"/>
            <a:ext cx="4940006" cy="4838698"/>
          </a:xfrm>
          <a:prstGeom prst="rect">
            <a:avLst/>
          </a:prstGeom>
          <a:noFill/>
          <a:ln cap="flat" cmpd="sng" w="28575">
            <a:solidFill>
              <a:srgbClr val="00467F"/>
            </a:solidFill>
            <a:prstDash val="solid"/>
            <a:round/>
            <a:headEnd len="sm" w="sm" type="none"/>
            <a:tailEnd len="sm" w="sm" type="none"/>
          </a:ln>
        </p:spPr>
      </p:pic>
      <p:sp>
        <p:nvSpPr>
          <p:cNvPr id="426" name="Google Shape;426;p74"/>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427" name="Google Shape;427;p74"/>
          <p:cNvSpPr/>
          <p:nvPr/>
        </p:nvSpPr>
        <p:spPr>
          <a:xfrm>
            <a:off x="5875125" y="1601550"/>
            <a:ext cx="970200" cy="970200"/>
          </a:xfrm>
          <a:prstGeom prst="ellipse">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75"/>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75"/>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Objectives</a:t>
            </a:r>
            <a:endParaRPr i="1" sz="3000">
              <a:solidFill>
                <a:srgbClr val="FFFFFF"/>
              </a:solidFill>
              <a:latin typeface="Roboto Medium"/>
              <a:ea typeface="Roboto Medium"/>
              <a:cs typeface="Roboto Medium"/>
              <a:sym typeface="Roboto Medium"/>
            </a:endParaRPr>
          </a:p>
        </p:txBody>
      </p:sp>
      <p:sp>
        <p:nvSpPr>
          <p:cNvPr id="434" name="Google Shape;434;p75"/>
          <p:cNvSpPr txBox="1"/>
          <p:nvPr/>
        </p:nvSpPr>
        <p:spPr>
          <a:xfrm>
            <a:off x="537450" y="1714200"/>
            <a:ext cx="8069100" cy="171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00467F"/>
                </a:solidFill>
                <a:latin typeface="Roboto Light"/>
                <a:ea typeface="Roboto Light"/>
                <a:cs typeface="Roboto Light"/>
                <a:sym typeface="Roboto Light"/>
              </a:rPr>
              <a:t>Administrators will be able to identify personal skills they use to communicate with students, families and colleagues </a:t>
            </a:r>
            <a:endParaRPr/>
          </a:p>
        </p:txBody>
      </p:sp>
      <p:pic>
        <p:nvPicPr>
          <p:cNvPr id="435" name="Google Shape;435;p75"/>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76"/>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76"/>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Essential Questions</a:t>
            </a:r>
            <a:endParaRPr i="1" sz="3000">
              <a:solidFill>
                <a:srgbClr val="FFFFFF"/>
              </a:solidFill>
              <a:latin typeface="Roboto Medium"/>
              <a:ea typeface="Roboto Medium"/>
              <a:cs typeface="Roboto Medium"/>
              <a:sym typeface="Roboto Medium"/>
            </a:endParaRPr>
          </a:p>
        </p:txBody>
      </p:sp>
      <p:sp>
        <p:nvSpPr>
          <p:cNvPr id="442" name="Google Shape;442;p76"/>
          <p:cNvSpPr txBox="1"/>
          <p:nvPr/>
        </p:nvSpPr>
        <p:spPr>
          <a:xfrm>
            <a:off x="450350" y="801875"/>
            <a:ext cx="8069100" cy="3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443" name="Google Shape;443;p76"/>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444" name="Google Shape;444;p76"/>
          <p:cNvSpPr txBox="1"/>
          <p:nvPr/>
        </p:nvSpPr>
        <p:spPr>
          <a:xfrm>
            <a:off x="311700" y="1084800"/>
            <a:ext cx="8207700" cy="3093900"/>
          </a:xfrm>
          <a:prstGeom prst="rect">
            <a:avLst/>
          </a:prstGeom>
          <a:noFill/>
          <a:ln>
            <a:noFill/>
          </a:ln>
        </p:spPr>
        <p:txBody>
          <a:bodyPr anchorCtr="0" anchor="t" bIns="91425" lIns="91425" spcFirstLastPara="1" rIns="91425" wrap="square" tIns="91425">
            <a:spAutoFit/>
          </a:bodyPr>
          <a:lstStyle/>
          <a:p>
            <a:pPr indent="-406400" lvl="0" marL="457200" rtl="0" algn="l">
              <a:lnSpc>
                <a:spcPct val="115000"/>
              </a:lnSpc>
              <a:spcBef>
                <a:spcPts val="0"/>
              </a:spcBef>
              <a:spcAft>
                <a:spcPts val="0"/>
              </a:spcAft>
              <a:buClr>
                <a:srgbClr val="00467F"/>
              </a:buClr>
              <a:buSzPts val="2800"/>
              <a:buFont typeface="Roboto Light"/>
              <a:buChar char="●"/>
            </a:pPr>
            <a:r>
              <a:rPr lang="en" sz="2800">
                <a:solidFill>
                  <a:srgbClr val="00467F"/>
                </a:solidFill>
                <a:latin typeface="Roboto Light"/>
                <a:ea typeface="Roboto Light"/>
                <a:cs typeface="Roboto Light"/>
                <a:sym typeface="Roboto Light"/>
              </a:rPr>
              <a:t>What is “responsible communication”?</a:t>
            </a:r>
            <a:endParaRPr sz="2800">
              <a:solidFill>
                <a:srgbClr val="00467F"/>
              </a:solidFill>
              <a:latin typeface="Roboto Light"/>
              <a:ea typeface="Roboto Light"/>
              <a:cs typeface="Roboto Light"/>
              <a:sym typeface="Roboto Light"/>
            </a:endParaRPr>
          </a:p>
          <a:p>
            <a:pPr indent="-406400" lvl="0" marL="457200" rtl="0" algn="l">
              <a:lnSpc>
                <a:spcPct val="115000"/>
              </a:lnSpc>
              <a:spcBef>
                <a:spcPts val="0"/>
              </a:spcBef>
              <a:spcAft>
                <a:spcPts val="0"/>
              </a:spcAft>
              <a:buClr>
                <a:srgbClr val="00467F"/>
              </a:buClr>
              <a:buSzPts val="2800"/>
              <a:buFont typeface="Roboto Light"/>
              <a:buChar char="●"/>
            </a:pPr>
            <a:r>
              <a:rPr lang="en" sz="2800">
                <a:solidFill>
                  <a:srgbClr val="00467F"/>
                </a:solidFill>
                <a:latin typeface="Roboto Light"/>
                <a:ea typeface="Roboto Light"/>
                <a:cs typeface="Roboto Light"/>
                <a:sym typeface="Roboto Light"/>
              </a:rPr>
              <a:t>What do we want to communicate to our students/ families/ colleagues?</a:t>
            </a:r>
            <a:endParaRPr sz="2800">
              <a:solidFill>
                <a:srgbClr val="00467F"/>
              </a:solidFill>
              <a:latin typeface="Roboto Light"/>
              <a:ea typeface="Roboto Light"/>
              <a:cs typeface="Roboto Light"/>
              <a:sym typeface="Roboto Light"/>
            </a:endParaRPr>
          </a:p>
          <a:p>
            <a:pPr indent="-406400" lvl="0" marL="457200" rtl="0" algn="l">
              <a:lnSpc>
                <a:spcPct val="115000"/>
              </a:lnSpc>
              <a:spcBef>
                <a:spcPts val="0"/>
              </a:spcBef>
              <a:spcAft>
                <a:spcPts val="0"/>
              </a:spcAft>
              <a:buClr>
                <a:srgbClr val="00467F"/>
              </a:buClr>
              <a:buSzPts val="2800"/>
              <a:buFont typeface="Roboto Light"/>
              <a:buChar char="●"/>
            </a:pPr>
            <a:r>
              <a:rPr lang="en" sz="2800">
                <a:solidFill>
                  <a:srgbClr val="00467F"/>
                </a:solidFill>
                <a:latin typeface="Roboto Light"/>
                <a:ea typeface="Roboto Light"/>
                <a:cs typeface="Roboto Light"/>
                <a:sym typeface="Roboto Light"/>
              </a:rPr>
              <a:t>How are we communicating with our students/ families/ colleagues? </a:t>
            </a:r>
            <a:endParaRPr sz="2800">
              <a:solidFill>
                <a:srgbClr val="00467F"/>
              </a:solidFill>
              <a:latin typeface="Roboto Light"/>
              <a:ea typeface="Roboto Light"/>
              <a:cs typeface="Roboto Light"/>
              <a:sym typeface="Roboto Light"/>
            </a:endParaRPr>
          </a:p>
          <a:p>
            <a:pPr indent="-406400" lvl="0" marL="457200" rtl="0" algn="l">
              <a:lnSpc>
                <a:spcPct val="115000"/>
              </a:lnSpc>
              <a:spcBef>
                <a:spcPts val="0"/>
              </a:spcBef>
              <a:spcAft>
                <a:spcPts val="0"/>
              </a:spcAft>
              <a:buClr>
                <a:srgbClr val="00467F"/>
              </a:buClr>
              <a:buSzPts val="2800"/>
              <a:buFont typeface="Roboto Light"/>
              <a:buChar char="●"/>
            </a:pPr>
            <a:r>
              <a:rPr lang="en" sz="2800">
                <a:solidFill>
                  <a:srgbClr val="00467F"/>
                </a:solidFill>
                <a:latin typeface="Roboto Light"/>
                <a:ea typeface="Roboto Light"/>
                <a:cs typeface="Roboto Light"/>
                <a:sym typeface="Roboto Light"/>
              </a:rPr>
              <a:t>How do we know?</a:t>
            </a:r>
            <a:endParaRPr sz="3300">
              <a:solidFill>
                <a:srgbClr val="00467F"/>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77"/>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77"/>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Communication</a:t>
            </a:r>
            <a:endParaRPr i="1" sz="3000">
              <a:solidFill>
                <a:srgbClr val="FFFFFF"/>
              </a:solidFill>
              <a:latin typeface="Roboto Medium"/>
              <a:ea typeface="Roboto Medium"/>
              <a:cs typeface="Roboto Medium"/>
              <a:sym typeface="Roboto Medium"/>
            </a:endParaRPr>
          </a:p>
        </p:txBody>
      </p:sp>
      <p:pic>
        <p:nvPicPr>
          <p:cNvPr id="451" name="Google Shape;451;p77"/>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descr="Sau... atunci cand vorbesti dar nu te intelegi :))" id="452" name="Google Shape;452;p77" title="German Coastguard   We are Sinking/ What are you Thinking About">
            <a:hlinkClick r:id="rId4"/>
          </p:cNvPr>
          <p:cNvPicPr preferRelativeResize="0"/>
          <p:nvPr/>
        </p:nvPicPr>
        <p:blipFill>
          <a:blip r:embed="rId5">
            <a:alphaModFix/>
          </a:blip>
          <a:stretch>
            <a:fillRect/>
          </a:stretch>
        </p:blipFill>
        <p:spPr>
          <a:xfrm>
            <a:off x="1460190" y="1740725"/>
            <a:ext cx="6049410" cy="3402775"/>
          </a:xfrm>
          <a:prstGeom prst="rect">
            <a:avLst/>
          </a:prstGeom>
          <a:noFill/>
          <a:ln>
            <a:noFill/>
          </a:ln>
        </p:spPr>
      </p:pic>
      <p:sp>
        <p:nvSpPr>
          <p:cNvPr id="453" name="Google Shape;453;p77"/>
          <p:cNvSpPr txBox="1"/>
          <p:nvPr/>
        </p:nvSpPr>
        <p:spPr>
          <a:xfrm>
            <a:off x="129500" y="899225"/>
            <a:ext cx="8710800" cy="8415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0"/>
              </a:spcAft>
              <a:buClr>
                <a:schemeClr val="dk1"/>
              </a:buClr>
              <a:buSzPts val="1100"/>
              <a:buFont typeface="Arial"/>
              <a:buNone/>
            </a:pPr>
            <a:r>
              <a:rPr lang="en" sz="2000">
                <a:solidFill>
                  <a:srgbClr val="00467F"/>
                </a:solidFill>
                <a:latin typeface="Roboto Light"/>
                <a:ea typeface="Roboto Light"/>
                <a:cs typeface="Roboto Light"/>
                <a:sym typeface="Roboto Light"/>
              </a:rPr>
              <a:t>Teacher Standard 5.3</a:t>
            </a:r>
            <a:endParaRPr sz="2000">
              <a:solidFill>
                <a:srgbClr val="00467F"/>
              </a:solidFill>
              <a:latin typeface="Roboto Light"/>
              <a:ea typeface="Roboto Light"/>
              <a:cs typeface="Roboto Light"/>
              <a:sym typeface="Roboto Light"/>
            </a:endParaRPr>
          </a:p>
          <a:p>
            <a:pPr indent="0" lvl="0" marL="0" rtl="0" algn="ctr">
              <a:lnSpc>
                <a:spcPct val="90000"/>
              </a:lnSpc>
              <a:spcBef>
                <a:spcPts val="800"/>
              </a:spcBef>
              <a:spcAft>
                <a:spcPts val="0"/>
              </a:spcAft>
              <a:buClr>
                <a:schemeClr val="dk1"/>
              </a:buClr>
              <a:buSzPts val="1100"/>
              <a:buFont typeface="Arial"/>
              <a:buNone/>
            </a:pPr>
            <a:r>
              <a:rPr lang="en" sz="2000">
                <a:solidFill>
                  <a:srgbClr val="00467F"/>
                </a:solidFill>
                <a:latin typeface="Roboto Light"/>
                <a:ea typeface="Roboto Light"/>
                <a:cs typeface="Roboto Light"/>
                <a:sym typeface="Roboto Light"/>
              </a:rPr>
              <a:t>U</a:t>
            </a:r>
            <a:r>
              <a:rPr lang="en" sz="1700">
                <a:solidFill>
                  <a:srgbClr val="00467F"/>
                </a:solidFill>
                <a:latin typeface="Roboto Light"/>
                <a:ea typeface="Roboto Light"/>
                <a:cs typeface="Roboto Light"/>
                <a:sym typeface="Roboto Light"/>
              </a:rPr>
              <a:t>sing effective and responsible communication with students, families, and colleagues</a:t>
            </a:r>
            <a:endParaRPr sz="1700">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