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7" r:id="rId2"/>
  </p:sldMasterIdLst>
  <p:notesMasterIdLst>
    <p:notesMasterId r:id="rId6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embeddedFontLst>
    <p:embeddedFont>
      <p:font typeface="Manrope SemiBold" panose="020B0604020202020204" charset="0"/>
      <p:regular r:id="rId64"/>
      <p:bold r:id="rId65"/>
    </p:embeddedFont>
    <p:embeddedFont>
      <p:font typeface="Manrope" panose="020B0604020202020204" charset="0"/>
      <p:regular r:id="rId66"/>
      <p:bold r:id="rId67"/>
    </p:embeddedFont>
    <p:embeddedFont>
      <p:font typeface="Inter" panose="020B0604020202020204" charset="0"/>
      <p:regular r:id="rId68"/>
      <p:bold r:id="rId69"/>
      <p:italic r:id="rId70"/>
      <p:boldItalic r:id="rId71"/>
    </p:embeddedFont>
    <p:embeddedFont>
      <p:font typeface="Manrope Medium" panose="020B0604020202020204" charset="0"/>
      <p:regular r:id="rId72"/>
      <p:bold r:id="rId73"/>
    </p:embeddedFont>
    <p:embeddedFont>
      <p:font typeface="Calibri" panose="020F0502020204030204" pitchFamily="34" charset="0"/>
      <p:regular r:id="rId74"/>
      <p:bold r:id="rId75"/>
      <p:italic r:id="rId76"/>
      <p:boldItalic r:id="rId77"/>
    </p:embeddedFont>
    <p:embeddedFont>
      <p:font typeface="Roboto" panose="02000000000000000000" pitchFamily="2" charset="0"/>
      <p:regular r:id="rId78"/>
      <p:bold r:id="rId79"/>
      <p:italic r:id="rId80"/>
      <p:boldItalic r:id="rId81"/>
    </p:embeddedFont>
    <p:embeddedFont>
      <p:font typeface="Roboto Condensed" panose="02000000000000000000" pitchFamily="2" charset="0"/>
      <p:regular r:id="rId82"/>
      <p:bold r:id="rId83"/>
      <p:italic r:id="rId84"/>
      <p:boldItalic r:id="rId85"/>
    </p:embeddedFont>
    <p:embeddedFont>
      <p:font typeface="Roboto Medium" panose="020B0604020202020204" charset="0"/>
      <p:regular r:id="rId86"/>
      <p:bold r:id="rId87"/>
      <p:italic r:id="rId88"/>
      <p:boldItalic r:id="rId89"/>
    </p:embeddedFont>
    <p:embeddedFont>
      <p:font typeface="Roboto SemiBold" panose="020B0604020202020204" charset="0"/>
      <p:regular r:id="rId90"/>
      <p:bold r:id="rId91"/>
      <p:italic r:id="rId92"/>
      <p:boldItalic r:id="rId93"/>
    </p:embeddedFont>
    <p:embeddedFont>
      <p:font typeface="Roboto ExtraBold" panose="020B0604020202020204" charset="0"/>
      <p:bold r:id="rId94"/>
      <p:boldItalic r:id="rId95"/>
    </p:embeddedFont>
    <p:embeddedFont>
      <p:font typeface="Manrope ExtraBold" panose="020B0604020202020204" charset="0"/>
      <p:bold r:id="rId9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7" roundtripDataSignature="AMtx7mjaxh2enEcDnke1gYppkCPMjjH7/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7439C5C-4E31-43E3-B8BF-52F90B62283A}">
  <a:tblStyle styleId="{87439C5C-4E31-43E3-B8BF-52F90B62283A}"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3" d="100"/>
          <a:sy n="123" d="100"/>
        </p:scale>
        <p:origin x="110" y="25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notesMaster" Target="notesMasters/notesMaster1.xml"/><Relationship Id="rId68" Type="http://schemas.openxmlformats.org/officeDocument/2006/relationships/font" Target="fonts/font5.fntdata"/><Relationship Id="rId84" Type="http://schemas.openxmlformats.org/officeDocument/2006/relationships/font" Target="fonts/font21.fntdata"/><Relationship Id="rId89" Type="http://schemas.openxmlformats.org/officeDocument/2006/relationships/font" Target="fonts/font26.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11.fntdata"/><Relationship Id="rId79" Type="http://schemas.openxmlformats.org/officeDocument/2006/relationships/font" Target="fonts/font16.fntdata"/><Relationship Id="rId5" Type="http://schemas.openxmlformats.org/officeDocument/2006/relationships/slide" Target="slides/slide3.xml"/><Relationship Id="rId90" Type="http://schemas.openxmlformats.org/officeDocument/2006/relationships/font" Target="fonts/font27.fntdata"/><Relationship Id="rId95" Type="http://schemas.openxmlformats.org/officeDocument/2006/relationships/font" Target="fonts/font32.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font" Target="fonts/font1.fntdata"/><Relationship Id="rId69" Type="http://schemas.openxmlformats.org/officeDocument/2006/relationships/font" Target="fonts/font6.fntdata"/><Relationship Id="rId80" Type="http://schemas.openxmlformats.org/officeDocument/2006/relationships/font" Target="fonts/font17.fntdata"/><Relationship Id="rId85" Type="http://schemas.openxmlformats.org/officeDocument/2006/relationships/font" Target="fonts/font22.fntdata"/><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font" Target="fonts/font20.fntdata"/><Relationship Id="rId88" Type="http://schemas.openxmlformats.org/officeDocument/2006/relationships/font" Target="fonts/font25.fntdata"/><Relationship Id="rId91" Type="http://schemas.openxmlformats.org/officeDocument/2006/relationships/font" Target="fonts/font28.fntdata"/><Relationship Id="rId96" Type="http://schemas.openxmlformats.org/officeDocument/2006/relationships/font" Target="fonts/font33.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86" Type="http://schemas.openxmlformats.org/officeDocument/2006/relationships/font" Target="fonts/font23.fntdata"/><Relationship Id="rId94" Type="http://schemas.openxmlformats.org/officeDocument/2006/relationships/font" Target="fonts/font3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3.fntdata"/><Relationship Id="rId97" Type="http://customschemas.google.com/relationships/presentationmetadata" Target="metadata"/><Relationship Id="rId7" Type="http://schemas.openxmlformats.org/officeDocument/2006/relationships/slide" Target="slides/slide5.xml"/><Relationship Id="rId71" Type="http://schemas.openxmlformats.org/officeDocument/2006/relationships/font" Target="fonts/font8.fntdata"/><Relationship Id="rId92" Type="http://schemas.openxmlformats.org/officeDocument/2006/relationships/font" Target="fonts/font29.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3.fntdata"/><Relationship Id="rId87" Type="http://schemas.openxmlformats.org/officeDocument/2006/relationships/font" Target="fonts/font24.fntdata"/><Relationship Id="rId61" Type="http://schemas.openxmlformats.org/officeDocument/2006/relationships/slide" Target="slides/slide59.xml"/><Relationship Id="rId82" Type="http://schemas.openxmlformats.org/officeDocument/2006/relationships/font" Target="fonts/font19.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14.fntdata"/><Relationship Id="rId100"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9.fntdata"/><Relationship Id="rId93" Type="http://schemas.openxmlformats.org/officeDocument/2006/relationships/font" Target="fonts/font30.fntdata"/><Relationship Id="rId98" Type="http://schemas.openxmlformats.org/officeDocument/2006/relationships/presProps" Target="presProps.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7" name="Google Shape;13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6" name="Google Shape;146;p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p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3" name="Google Shape;1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Google Shape;26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305" name="Google Shape;305;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vi"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3" name="Google Shape;313;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314" name="Google Shape;314;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vi"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323" name="Google Shape;323;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vi"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1" name="Google Shape;331;p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1" name="Google Shape;351;p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4" name="Google Shape;40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6" name="Google Shape;43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2" name="Google Shape;502;p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0" name="Google Shape;510;p1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7" name="Google Shape;51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4" name="Google Shape;52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2" name="Google Shape;53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6" name="Google Shape;556;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8" name="Google Shape;568;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1" name="Google Shape;641;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9" name="Google Shape;719;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8" name="Google Shape;818;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3" name="Google Shape;903;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57" name="Google Shape;957;p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p:cNvGrpSpPr/>
        <p:nvPr/>
      </p:nvGrpSpPr>
      <p:grpSpPr>
        <a:xfrm>
          <a:off x="0" y="0"/>
          <a:ext cx="0" cy="0"/>
          <a:chOff x="0" y="0"/>
          <a:chExt cx="0" cy="0"/>
        </a:xfrm>
      </p:grpSpPr>
      <p:sp>
        <p:nvSpPr>
          <p:cNvPr id="1053" name="Google Shape;1053;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4" name="Google Shape;1054;p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p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4" name="Google Shape;1104;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2" name="Google Shape;1162;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p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2" name="Google Shape;1242;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p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8" name="Google Shape;1248;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2"/>
        <p:cNvGrpSpPr/>
        <p:nvPr/>
      </p:nvGrpSpPr>
      <p:grpSpPr>
        <a:xfrm>
          <a:off x="0" y="0"/>
          <a:ext cx="0" cy="0"/>
          <a:chOff x="0" y="0"/>
          <a:chExt cx="0" cy="0"/>
        </a:xfrm>
      </p:grpSpPr>
      <p:sp>
        <p:nvSpPr>
          <p:cNvPr id="1253" name="Google Shape;1253;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4" name="Google Shape;1254;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p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2" name="Google Shape;1322;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7"/>
        <p:cNvGrpSpPr/>
        <p:nvPr/>
      </p:nvGrpSpPr>
      <p:grpSpPr>
        <a:xfrm>
          <a:off x="0" y="0"/>
          <a:ext cx="0" cy="0"/>
          <a:chOff x="0" y="0"/>
          <a:chExt cx="0" cy="0"/>
        </a:xfrm>
      </p:grpSpPr>
      <p:sp>
        <p:nvSpPr>
          <p:cNvPr id="1328" name="Google Shape;1328;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9" name="Google Shape;132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p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6" name="Google Shape;1386;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6"/>
        <p:cNvGrpSpPr/>
        <p:nvPr/>
      </p:nvGrpSpPr>
      <p:grpSpPr>
        <a:xfrm>
          <a:off x="0" y="0"/>
          <a:ext cx="0" cy="0"/>
          <a:chOff x="0" y="0"/>
          <a:chExt cx="0" cy="0"/>
        </a:xfrm>
      </p:grpSpPr>
      <p:sp>
        <p:nvSpPr>
          <p:cNvPr id="1437" name="Google Shape;1437;p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8" name="Google Shape;1438;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p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9" name="Google Shape;1479;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3"/>
        <p:cNvGrpSpPr/>
        <p:nvPr/>
      </p:nvGrpSpPr>
      <p:grpSpPr>
        <a:xfrm>
          <a:off x="0" y="0"/>
          <a:ext cx="0" cy="0"/>
          <a:chOff x="0" y="0"/>
          <a:chExt cx="0" cy="0"/>
        </a:xfrm>
      </p:grpSpPr>
      <p:sp>
        <p:nvSpPr>
          <p:cNvPr id="1554" name="Google Shape;1554;p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5" name="Google Shape;1555;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1"/>
        <p:cNvGrpSpPr/>
        <p:nvPr/>
      </p:nvGrpSpPr>
      <p:grpSpPr>
        <a:xfrm>
          <a:off x="0" y="0"/>
          <a:ext cx="0" cy="0"/>
          <a:chOff x="0" y="0"/>
          <a:chExt cx="0" cy="0"/>
        </a:xfrm>
      </p:grpSpPr>
      <p:sp>
        <p:nvSpPr>
          <p:cNvPr id="1612" name="Google Shape;1612;p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3" name="Google Shape;1613;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8"/>
        <p:cNvGrpSpPr/>
        <p:nvPr/>
      </p:nvGrpSpPr>
      <p:grpSpPr>
        <a:xfrm>
          <a:off x="0" y="0"/>
          <a:ext cx="0" cy="0"/>
          <a:chOff x="0" y="0"/>
          <a:chExt cx="0" cy="0"/>
        </a:xfrm>
      </p:grpSpPr>
      <p:sp>
        <p:nvSpPr>
          <p:cNvPr id="1619" name="Google Shape;1619;p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0" name="Google Shape;1620;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6"/>
        <p:cNvGrpSpPr/>
        <p:nvPr/>
      </p:nvGrpSpPr>
      <p:grpSpPr>
        <a:xfrm>
          <a:off x="0" y="0"/>
          <a:ext cx="0" cy="0"/>
          <a:chOff x="0" y="0"/>
          <a:chExt cx="0" cy="0"/>
        </a:xfrm>
      </p:grpSpPr>
      <p:sp>
        <p:nvSpPr>
          <p:cNvPr id="1687" name="Google Shape;1687;p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8" name="Google Shape;1688;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0"/>
        <p:cNvGrpSpPr/>
        <p:nvPr/>
      </p:nvGrpSpPr>
      <p:grpSpPr>
        <a:xfrm>
          <a:off x="0" y="0"/>
          <a:ext cx="0" cy="0"/>
          <a:chOff x="0" y="0"/>
          <a:chExt cx="0" cy="0"/>
        </a:xfrm>
      </p:grpSpPr>
      <p:sp>
        <p:nvSpPr>
          <p:cNvPr id="1701" name="Google Shape;1701;p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2" name="Google Shape;1702;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p:cNvGrpSpPr/>
        <p:nvPr/>
      </p:nvGrpSpPr>
      <p:grpSpPr>
        <a:xfrm>
          <a:off x="0" y="0"/>
          <a:ext cx="0" cy="0"/>
          <a:chOff x="0" y="0"/>
          <a:chExt cx="0" cy="0"/>
        </a:xfrm>
      </p:grpSpPr>
      <p:sp>
        <p:nvSpPr>
          <p:cNvPr id="1715" name="Google Shape;1715;p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16" name="Google Shape;1716;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p:cNvGrpSpPr/>
        <p:nvPr/>
      </p:nvGrpSpPr>
      <p:grpSpPr>
        <a:xfrm>
          <a:off x="0" y="0"/>
          <a:ext cx="0" cy="0"/>
          <a:chOff x="0" y="0"/>
          <a:chExt cx="0" cy="0"/>
        </a:xfrm>
      </p:grpSpPr>
      <p:sp>
        <p:nvSpPr>
          <p:cNvPr id="1730" name="Google Shape;1730;p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1" name="Google Shape;1731;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6"/>
        <p:cNvGrpSpPr/>
        <p:nvPr/>
      </p:nvGrpSpPr>
      <p:grpSpPr>
        <a:xfrm>
          <a:off x="0" y="0"/>
          <a:ext cx="0" cy="0"/>
          <a:chOff x="0" y="0"/>
          <a:chExt cx="0" cy="0"/>
        </a:xfrm>
      </p:grpSpPr>
      <p:sp>
        <p:nvSpPr>
          <p:cNvPr id="1747" name="Google Shape;1747;p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8" name="Google Shape;1748;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2"/>
        <p:cNvGrpSpPr/>
        <p:nvPr/>
      </p:nvGrpSpPr>
      <p:grpSpPr>
        <a:xfrm>
          <a:off x="0" y="0"/>
          <a:ext cx="0" cy="0"/>
          <a:chOff x="0" y="0"/>
          <a:chExt cx="0" cy="0"/>
        </a:xfrm>
      </p:grpSpPr>
      <p:sp>
        <p:nvSpPr>
          <p:cNvPr id="1763" name="Google Shape;1763;p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4" name="Google Shape;1764;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5"/>
        <p:cNvGrpSpPr/>
        <p:nvPr/>
      </p:nvGrpSpPr>
      <p:grpSpPr>
        <a:xfrm>
          <a:off x="0" y="0"/>
          <a:ext cx="0" cy="0"/>
          <a:chOff x="0" y="0"/>
          <a:chExt cx="0" cy="0"/>
        </a:xfrm>
      </p:grpSpPr>
      <p:sp>
        <p:nvSpPr>
          <p:cNvPr id="1776" name="Google Shape;1776;p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7" name="Google Shape;1777;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0"/>
        <p:cNvGrpSpPr/>
        <p:nvPr/>
      </p:nvGrpSpPr>
      <p:grpSpPr>
        <a:xfrm>
          <a:off x="0" y="0"/>
          <a:ext cx="0" cy="0"/>
          <a:chOff x="0" y="0"/>
          <a:chExt cx="0" cy="0"/>
        </a:xfrm>
      </p:grpSpPr>
      <p:sp>
        <p:nvSpPr>
          <p:cNvPr id="1791" name="Google Shape;1791;p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2" name="Google Shape;1792;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2"/>
        <p:cNvGrpSpPr/>
        <p:nvPr/>
      </p:nvGrpSpPr>
      <p:grpSpPr>
        <a:xfrm>
          <a:off x="0" y="0"/>
          <a:ext cx="0" cy="0"/>
          <a:chOff x="0" y="0"/>
          <a:chExt cx="0" cy="0"/>
        </a:xfrm>
      </p:grpSpPr>
      <p:sp>
        <p:nvSpPr>
          <p:cNvPr id="1803" name="Google Shape;1803;p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4" name="Google Shape;1804;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7"/>
        <p:cNvGrpSpPr/>
        <p:nvPr/>
      </p:nvGrpSpPr>
      <p:grpSpPr>
        <a:xfrm>
          <a:off x="0" y="0"/>
          <a:ext cx="0" cy="0"/>
          <a:chOff x="0" y="0"/>
          <a:chExt cx="0" cy="0"/>
        </a:xfrm>
      </p:grpSpPr>
      <p:sp>
        <p:nvSpPr>
          <p:cNvPr id="1808" name="Google Shape;1808;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09" name="Google Shape;1809;p5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3"/>
        <p:cNvGrpSpPr/>
        <p:nvPr/>
      </p:nvGrpSpPr>
      <p:grpSpPr>
        <a:xfrm>
          <a:off x="0" y="0"/>
          <a:ext cx="0" cy="0"/>
          <a:chOff x="0" y="0"/>
          <a:chExt cx="0" cy="0"/>
        </a:xfrm>
      </p:grpSpPr>
      <p:sp>
        <p:nvSpPr>
          <p:cNvPr id="1814" name="Google Shape;1814;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15" name="Google Shape;1815;p5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0"/>
        <p:cNvGrpSpPr/>
        <p:nvPr/>
      </p:nvGrpSpPr>
      <p:grpSpPr>
        <a:xfrm>
          <a:off x="0" y="0"/>
          <a:ext cx="0" cy="0"/>
          <a:chOff x="0" y="0"/>
          <a:chExt cx="0" cy="0"/>
        </a:xfrm>
      </p:grpSpPr>
      <p:sp>
        <p:nvSpPr>
          <p:cNvPr id="1821" name="Google Shape;1821;p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2" name="Google Shape;1822;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9"/>
        <p:cNvGrpSpPr/>
        <p:nvPr/>
      </p:nvGrpSpPr>
      <p:grpSpPr>
        <a:xfrm>
          <a:off x="0" y="0"/>
          <a:ext cx="0" cy="0"/>
          <a:chOff x="0" y="0"/>
          <a:chExt cx="0" cy="0"/>
        </a:xfrm>
      </p:grpSpPr>
      <p:sp>
        <p:nvSpPr>
          <p:cNvPr id="1830" name="Google Shape;1830;p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1" name="Google Shape;1831;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6"/>
        <p:cNvGrpSpPr/>
        <p:nvPr/>
      </p:nvGrpSpPr>
      <p:grpSpPr>
        <a:xfrm>
          <a:off x="0" y="0"/>
          <a:ext cx="0" cy="0"/>
          <a:chOff x="0" y="0"/>
          <a:chExt cx="0" cy="0"/>
        </a:xfrm>
      </p:grpSpPr>
      <p:sp>
        <p:nvSpPr>
          <p:cNvPr id="1837" name="Google Shape;1837;p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8" name="Google Shape;1838;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9"/>
        <p:cNvGrpSpPr/>
        <p:nvPr/>
      </p:nvGrpSpPr>
      <p:grpSpPr>
        <a:xfrm>
          <a:off x="0" y="0"/>
          <a:ext cx="0" cy="0"/>
          <a:chOff x="0" y="0"/>
          <a:chExt cx="0" cy="0"/>
        </a:xfrm>
      </p:grpSpPr>
      <p:sp>
        <p:nvSpPr>
          <p:cNvPr id="1850" name="Google Shape;1850;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1" name="Google Shape;1851;p5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3"/>
        <p:cNvGrpSpPr/>
        <p:nvPr/>
      </p:nvGrpSpPr>
      <p:grpSpPr>
        <a:xfrm>
          <a:off x="0" y="0"/>
          <a:ext cx="0" cy="0"/>
          <a:chOff x="0" y="0"/>
          <a:chExt cx="0" cy="0"/>
        </a:xfrm>
      </p:grpSpPr>
      <p:sp>
        <p:nvSpPr>
          <p:cNvPr id="1874" name="Google Shape;1874;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75" name="Google Shape;1875;p6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5"/>
        <p:cNvGrpSpPr/>
        <p:nvPr/>
      </p:nvGrpSpPr>
      <p:grpSpPr>
        <a:xfrm>
          <a:off x="0" y="0"/>
          <a:ext cx="0" cy="0"/>
          <a:chOff x="0" y="0"/>
          <a:chExt cx="0" cy="0"/>
        </a:xfrm>
      </p:grpSpPr>
      <p:sp>
        <p:nvSpPr>
          <p:cNvPr id="1966" name="Google Shape;1966;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7" name="Google Shape;1967;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5_Title and Content 1">
  <p:cSld name="5_Title and Content_1">
    <p:spTree>
      <p:nvGrpSpPr>
        <p:cNvPr id="1" name="Shape 11"/>
        <p:cNvGrpSpPr/>
        <p:nvPr/>
      </p:nvGrpSpPr>
      <p:grpSpPr>
        <a:xfrm>
          <a:off x="0" y="0"/>
          <a:ext cx="0" cy="0"/>
          <a:chOff x="0" y="0"/>
          <a:chExt cx="0" cy="0"/>
        </a:xfrm>
      </p:grpSpPr>
      <p:sp>
        <p:nvSpPr>
          <p:cNvPr id="12" name="Google Shape;12;p63"/>
          <p:cNvSpPr/>
          <p:nvPr/>
        </p:nvSpPr>
        <p:spPr>
          <a:xfrm>
            <a:off x="56751" y="40538"/>
            <a:ext cx="470100" cy="317400"/>
          </a:xfrm>
          <a:prstGeom prst="rect">
            <a:avLst/>
          </a:prstGeom>
          <a:solidFill>
            <a:schemeClr val="l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13"/>
        <p:cNvGrpSpPr/>
        <p:nvPr/>
      </p:nvGrpSpPr>
      <p:grpSpPr>
        <a:xfrm>
          <a:off x="0" y="0"/>
          <a:ext cx="0" cy="0"/>
          <a:chOff x="0" y="0"/>
          <a:chExt cx="0" cy="0"/>
        </a:xfrm>
      </p:grpSpPr>
      <p:sp>
        <p:nvSpPr>
          <p:cNvPr id="14" name="Google Shape;14;p64"/>
          <p:cNvSpPr>
            <a:spLocks noGrp="1"/>
          </p:cNvSpPr>
          <p:nvPr>
            <p:ph type="pic" idx="2"/>
          </p:nvPr>
        </p:nvSpPr>
        <p:spPr>
          <a:xfrm>
            <a:off x="4444604" y="0"/>
            <a:ext cx="4699200" cy="51435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6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7" name="Google Shape;17;p6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8" name="Google Shape;18;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6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9pPr>
          </a:lstStyle>
          <a:p>
            <a:endParaRPr/>
          </a:p>
        </p:txBody>
      </p:sp>
      <p:sp>
        <p:nvSpPr>
          <p:cNvPr id="21" name="Google Shape;21;p6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9pPr>
          </a:lstStyle>
          <a:p>
            <a:endParaRPr/>
          </a:p>
        </p:txBody>
      </p:sp>
      <p:sp>
        <p:nvSpPr>
          <p:cNvPr id="22" name="Google Shape;22;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2">
  <p:cSld name="Slide 2">
    <p:spTree>
      <p:nvGrpSpPr>
        <p:cNvPr id="1" name="Shape 23"/>
        <p:cNvGrpSpPr/>
        <p:nvPr/>
      </p:nvGrpSpPr>
      <p:grpSpPr>
        <a:xfrm>
          <a:off x="0" y="0"/>
          <a:ext cx="0" cy="0"/>
          <a:chOff x="0" y="0"/>
          <a:chExt cx="0" cy="0"/>
        </a:xfrm>
      </p:grpSpPr>
      <p:sp>
        <p:nvSpPr>
          <p:cNvPr id="24" name="Google Shape;24;p67"/>
          <p:cNvSpPr txBox="1">
            <a:spLocks noGrp="1"/>
          </p:cNvSpPr>
          <p:nvPr>
            <p:ph type="sldNum" idx="12"/>
          </p:nvPr>
        </p:nvSpPr>
        <p:spPr>
          <a:xfrm>
            <a:off x="115174" y="4864121"/>
            <a:ext cx="204353" cy="94050"/>
          </a:xfrm>
          <a:prstGeom prst="rect">
            <a:avLst/>
          </a:prstGeom>
          <a:noFill/>
          <a:ln>
            <a:noFill/>
          </a:ln>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1pPr>
            <a:lvl2pPr marL="0" marR="0" lvl="1"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2pPr>
            <a:lvl3pPr marL="0" marR="0" lvl="2"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3pPr>
            <a:lvl4pPr marL="0" marR="0" lvl="3"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4pPr>
            <a:lvl5pPr marL="0" marR="0" lvl="4"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5pPr>
            <a:lvl6pPr marL="0" marR="0" lvl="5"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6pPr>
            <a:lvl7pPr marL="0" marR="0" lvl="6"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7pPr>
            <a:lvl8pPr marL="0" marR="0" lvl="7"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8pPr>
            <a:lvl9pPr marL="0" marR="0" lvl="8" indent="0" algn="ctr" rtl="0">
              <a:lnSpc>
                <a:spcPct val="100000"/>
              </a:lnSpc>
              <a:spcBef>
                <a:spcPts val="0"/>
              </a:spcBef>
              <a:spcAft>
                <a:spcPts val="0"/>
              </a:spcAft>
              <a:buClr>
                <a:schemeClr val="dk1"/>
              </a:buClr>
              <a:buSzPts val="800"/>
              <a:buFont typeface="Arial"/>
              <a:buNone/>
              <a:defRPr sz="600" b="0" i="0" u="none" strike="noStrike" cap="none">
                <a:solidFill>
                  <a:schemeClr val="dk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25"/>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3_Title and Content">
  <p:cSld name="3_Title and Content">
    <p:spTree>
      <p:nvGrpSpPr>
        <p:cNvPr id="1" name="Shape 28"/>
        <p:cNvGrpSpPr/>
        <p:nvPr/>
      </p:nvGrpSpPr>
      <p:grpSpPr>
        <a:xfrm>
          <a:off x="0" y="0"/>
          <a:ext cx="0" cy="0"/>
          <a:chOff x="0" y="0"/>
          <a:chExt cx="0" cy="0"/>
        </a:xfrm>
      </p:grpSpPr>
      <p:sp>
        <p:nvSpPr>
          <p:cNvPr id="29" name="Google Shape;29;p72"/>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30"/>
        <p:cNvGrpSpPr/>
        <p:nvPr/>
      </p:nvGrpSpPr>
      <p:grpSpPr>
        <a:xfrm>
          <a:off x="0" y="0"/>
          <a:ext cx="0" cy="0"/>
          <a:chOff x="0" y="0"/>
          <a:chExt cx="0" cy="0"/>
        </a:xfrm>
      </p:grpSpPr>
      <p:sp>
        <p:nvSpPr>
          <p:cNvPr id="31" name="Google Shape;31;p73"/>
          <p:cNvSpPr>
            <a:spLocks noGrp="1"/>
          </p:cNvSpPr>
          <p:nvPr>
            <p:ph type="pic" idx="2"/>
          </p:nvPr>
        </p:nvSpPr>
        <p:spPr>
          <a:xfrm>
            <a:off x="0" y="0"/>
            <a:ext cx="4572000" cy="51435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2"/>
        <p:cNvGrpSpPr/>
        <p:nvPr/>
      </p:nvGrpSpPr>
      <p:grpSpPr>
        <a:xfrm>
          <a:off x="0" y="0"/>
          <a:ext cx="0" cy="0"/>
          <a:chOff x="0" y="0"/>
          <a:chExt cx="0" cy="0"/>
        </a:xfrm>
      </p:grpSpPr>
      <p:sp>
        <p:nvSpPr>
          <p:cNvPr id="33" name="Google Shape;33;p74"/>
          <p:cNvSpPr/>
          <p:nvPr/>
        </p:nvSpPr>
        <p:spPr>
          <a:xfrm flipH="1">
            <a:off x="93" y="0"/>
            <a:ext cx="4000200" cy="5143500"/>
          </a:xfrm>
          <a:prstGeom prst="rect">
            <a:avLst/>
          </a:prstGeom>
          <a:solidFill>
            <a:srgbClr val="F6F9FD"/>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chemeClr val="lt1"/>
              </a:solidFill>
              <a:latin typeface="Calibri"/>
              <a:ea typeface="Calibri"/>
              <a:cs typeface="Calibri"/>
              <a:sym typeface="Calibri"/>
            </a:endParaRPr>
          </a:p>
        </p:txBody>
      </p:sp>
      <p:sp>
        <p:nvSpPr>
          <p:cNvPr id="34" name="Google Shape;34;p74"/>
          <p:cNvSpPr>
            <a:spLocks noGrp="1"/>
          </p:cNvSpPr>
          <p:nvPr>
            <p:ph type="pic" idx="2"/>
          </p:nvPr>
        </p:nvSpPr>
        <p:spPr>
          <a:xfrm>
            <a:off x="4707539" y="3481127"/>
            <a:ext cx="648900" cy="650100"/>
          </a:xfrm>
          <a:prstGeom prst="ellipse">
            <a:avLst/>
          </a:prstGeom>
          <a:solidFill>
            <a:srgbClr val="F2F2F2"/>
          </a:solidFill>
          <a:ln w="50800" cap="flat" cmpd="sng">
            <a:solidFill>
              <a:schemeClr val="lt1"/>
            </a:solidFill>
            <a:prstDash val="solid"/>
            <a:round/>
            <a:headEnd type="none" w="sm" len="sm"/>
            <a:tailEnd type="none" w="sm" len="sm"/>
          </a:ln>
          <a:effectLst>
            <a:outerShdw blurRad="647450" dist="632845" dir="8100000" sx="66000" sy="66000" algn="tr" rotWithShape="0">
              <a:srgbClr val="000000">
                <a:alpha val="9804"/>
              </a:srgbClr>
            </a:outerShdw>
          </a:effectLst>
        </p:spPr>
      </p:sp>
      <p:sp>
        <p:nvSpPr>
          <p:cNvPr id="35" name="Google Shape;35;p74"/>
          <p:cNvSpPr>
            <a:spLocks noGrp="1"/>
          </p:cNvSpPr>
          <p:nvPr>
            <p:ph type="pic" idx="3"/>
          </p:nvPr>
        </p:nvSpPr>
        <p:spPr>
          <a:xfrm>
            <a:off x="7421680" y="670865"/>
            <a:ext cx="567000" cy="568200"/>
          </a:xfrm>
          <a:prstGeom prst="ellipse">
            <a:avLst/>
          </a:prstGeom>
          <a:solidFill>
            <a:srgbClr val="F2F2F2"/>
          </a:solidFill>
          <a:ln w="50800" cap="flat" cmpd="sng">
            <a:solidFill>
              <a:schemeClr val="lt1"/>
            </a:solidFill>
            <a:prstDash val="solid"/>
            <a:round/>
            <a:headEnd type="none" w="sm" len="sm"/>
            <a:tailEnd type="none" w="sm" len="sm"/>
          </a:ln>
          <a:effectLst>
            <a:outerShdw blurRad="647450" dist="632845" dir="8100000" sx="66000" sy="66000" algn="tr" rotWithShape="0">
              <a:srgbClr val="000000">
                <a:alpha val="9804"/>
              </a:srgbClr>
            </a:outerShdw>
          </a:effectLst>
        </p:spPr>
      </p:sp>
      <p:sp>
        <p:nvSpPr>
          <p:cNvPr id="36" name="Google Shape;36;p74"/>
          <p:cNvSpPr>
            <a:spLocks noGrp="1"/>
          </p:cNvSpPr>
          <p:nvPr>
            <p:ph type="pic" idx="4"/>
          </p:nvPr>
        </p:nvSpPr>
        <p:spPr>
          <a:xfrm>
            <a:off x="6186611" y="2369926"/>
            <a:ext cx="1560900" cy="1929300"/>
          </a:xfrm>
          <a:prstGeom prst="round2SameRect">
            <a:avLst>
              <a:gd name="adj1" fmla="val 13124"/>
              <a:gd name="adj2" fmla="val 0"/>
            </a:avLst>
          </a:prstGeom>
          <a:noFill/>
          <a:ln>
            <a:noFill/>
          </a:ln>
        </p:spPr>
      </p:sp>
      <p:cxnSp>
        <p:nvCxnSpPr>
          <p:cNvPr id="37" name="Google Shape;37;p74"/>
          <p:cNvCxnSpPr/>
          <p:nvPr/>
        </p:nvCxnSpPr>
        <p:spPr>
          <a:xfrm>
            <a:off x="563633" y="0"/>
            <a:ext cx="0" cy="5143500"/>
          </a:xfrm>
          <a:prstGeom prst="straightConnector1">
            <a:avLst/>
          </a:prstGeom>
          <a:noFill/>
          <a:ln w="9525" cap="flat" cmpd="sng">
            <a:solidFill>
              <a:srgbClr val="D8D8D8">
                <a:alpha val="49804"/>
              </a:srgbClr>
            </a:solidFill>
            <a:prstDash val="solid"/>
            <a:miter lim="8000"/>
            <a:headEnd type="none" w="sm" len="sm"/>
            <a:tailEnd type="none" w="sm" len="sm"/>
          </a:ln>
        </p:spPr>
      </p:cxnSp>
      <p:sp>
        <p:nvSpPr>
          <p:cNvPr id="38" name="Google Shape;38;p74"/>
          <p:cNvSpPr txBox="1"/>
          <p:nvPr/>
        </p:nvSpPr>
        <p:spPr>
          <a:xfrm flipH="1">
            <a:off x="72958" y="283273"/>
            <a:ext cx="408000" cy="207900"/>
          </a:xfrm>
          <a:prstGeom prst="rect">
            <a:avLst/>
          </a:prstGeom>
          <a:noFill/>
          <a:ln>
            <a:noFill/>
          </a:ln>
        </p:spPr>
        <p:txBody>
          <a:bodyPr spcFirstLastPara="1" wrap="square" lIns="81000" tIns="34275" rIns="54000" bIns="34275" anchor="t" anchorCtr="0">
            <a:spAutoFit/>
          </a:bodyPr>
          <a:lstStyle/>
          <a:p>
            <a:pPr marL="0" marR="0" lvl="0" indent="0" algn="ctr" rtl="0">
              <a:lnSpc>
                <a:spcPct val="100000"/>
              </a:lnSpc>
              <a:spcBef>
                <a:spcPts val="0"/>
              </a:spcBef>
              <a:spcAft>
                <a:spcPts val="0"/>
              </a:spcAft>
              <a:buClr>
                <a:srgbClr val="000000"/>
              </a:buClr>
              <a:buSzPts val="900"/>
              <a:buFont typeface="Arial"/>
              <a:buNone/>
            </a:pPr>
            <a:fld id="{00000000-1234-1234-1234-123412341234}" type="slidenum">
              <a:rPr lang="vi" sz="900" b="1" i="0" u="none" strike="noStrike" cap="none">
                <a:solidFill>
                  <a:srgbClr val="A5A5A5"/>
                </a:solidFill>
                <a:latin typeface="Arial"/>
                <a:ea typeface="Arial"/>
                <a:cs typeface="Arial"/>
                <a:sym typeface="Arial"/>
              </a:rPr>
              <a:t>‹#›</a:t>
            </a:fld>
            <a:endParaRPr sz="4500" b="1" i="0" u="none" strike="noStrike" cap="none">
              <a:solidFill>
                <a:srgbClr val="A5A5A5"/>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39"/>
        <p:cNvGrpSpPr/>
        <p:nvPr/>
      </p:nvGrpSpPr>
      <p:grpSpPr>
        <a:xfrm>
          <a:off x="0" y="0"/>
          <a:ext cx="0" cy="0"/>
          <a:chOff x="0" y="0"/>
          <a:chExt cx="0" cy="0"/>
        </a:xfrm>
      </p:grpSpPr>
      <p:sp>
        <p:nvSpPr>
          <p:cNvPr id="40" name="Google Shape;40;p75"/>
          <p:cNvSpPr>
            <a:spLocks noGrp="1"/>
          </p:cNvSpPr>
          <p:nvPr>
            <p:ph type="pic" idx="2"/>
          </p:nvPr>
        </p:nvSpPr>
        <p:spPr>
          <a:xfrm>
            <a:off x="7404746" y="906788"/>
            <a:ext cx="1537800" cy="3330000"/>
          </a:xfrm>
          <a:prstGeom prst="roundRect">
            <a:avLst>
              <a:gd name="adj" fmla="val 10872"/>
            </a:avLst>
          </a:prstGeom>
          <a:solidFill>
            <a:schemeClr val="lt1"/>
          </a:solidFill>
          <a:ln>
            <a:noFill/>
          </a:ln>
          <a:effectLst>
            <a:outerShdw blurRad="762000" dist="513293" sx="80000" sy="80000" algn="l" rotWithShape="0">
              <a:srgbClr val="000000">
                <a:alpha val="20000"/>
              </a:srgbClr>
            </a:outerShdw>
          </a:effectLst>
        </p:spPr>
      </p:sp>
      <p:sp>
        <p:nvSpPr>
          <p:cNvPr id="41" name="Google Shape;41;p75"/>
          <p:cNvSpPr>
            <a:spLocks noGrp="1"/>
          </p:cNvSpPr>
          <p:nvPr>
            <p:ph type="pic" idx="3"/>
          </p:nvPr>
        </p:nvSpPr>
        <p:spPr>
          <a:xfrm>
            <a:off x="3849950" y="909308"/>
            <a:ext cx="1537800" cy="3330000"/>
          </a:xfrm>
          <a:prstGeom prst="rect">
            <a:avLst/>
          </a:prstGeom>
          <a:solidFill>
            <a:srgbClr val="F2F2F2"/>
          </a:solidFill>
          <a:ln>
            <a:noFill/>
          </a:ln>
        </p:spPr>
      </p:sp>
      <p:sp>
        <p:nvSpPr>
          <p:cNvPr id="42" name="Google Shape;42;p75"/>
          <p:cNvSpPr>
            <a:spLocks noGrp="1"/>
          </p:cNvSpPr>
          <p:nvPr>
            <p:ph type="pic" idx="4"/>
          </p:nvPr>
        </p:nvSpPr>
        <p:spPr>
          <a:xfrm>
            <a:off x="5675669" y="906788"/>
            <a:ext cx="1537800" cy="3330000"/>
          </a:xfrm>
          <a:prstGeom prst="roundRect">
            <a:avLst>
              <a:gd name="adj" fmla="val 10872"/>
            </a:avLst>
          </a:prstGeom>
          <a:solidFill>
            <a:schemeClr val="lt1"/>
          </a:solidFill>
          <a:ln>
            <a:noFill/>
          </a:ln>
          <a:effectLst>
            <a:outerShdw blurRad="762000" dist="513293" sx="80000" sy="80000" algn="l" rotWithShape="0">
              <a:srgbClr val="000000">
                <a:alpha val="20000"/>
              </a:srgbClr>
            </a:outerShdw>
          </a:effectLst>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3"/>
        <p:cNvGrpSpPr/>
        <p:nvPr/>
      </p:nvGrpSpPr>
      <p:grpSpPr>
        <a:xfrm>
          <a:off x="0" y="0"/>
          <a:ext cx="0" cy="0"/>
          <a:chOff x="0" y="0"/>
          <a:chExt cx="0" cy="0"/>
        </a:xfrm>
      </p:grpSpPr>
      <p:sp>
        <p:nvSpPr>
          <p:cNvPr id="44" name="Google Shape;44;p76"/>
          <p:cNvSpPr>
            <a:spLocks noGrp="1"/>
          </p:cNvSpPr>
          <p:nvPr>
            <p:ph type="pic" idx="2"/>
          </p:nvPr>
        </p:nvSpPr>
        <p:spPr>
          <a:xfrm>
            <a:off x="971476" y="1629803"/>
            <a:ext cx="1695900" cy="1416600"/>
          </a:xfrm>
          <a:prstGeom prst="roundRect">
            <a:avLst>
              <a:gd name="adj" fmla="val 2397"/>
            </a:avLst>
          </a:prstGeom>
          <a:noFill/>
          <a:ln>
            <a:noFill/>
          </a:ln>
        </p:spPr>
      </p:sp>
      <p:sp>
        <p:nvSpPr>
          <p:cNvPr id="45" name="Google Shape;45;p76"/>
          <p:cNvSpPr>
            <a:spLocks noGrp="1"/>
          </p:cNvSpPr>
          <p:nvPr>
            <p:ph type="pic" idx="3"/>
          </p:nvPr>
        </p:nvSpPr>
        <p:spPr>
          <a:xfrm>
            <a:off x="2996213" y="1629803"/>
            <a:ext cx="1695900" cy="1416600"/>
          </a:xfrm>
          <a:prstGeom prst="roundRect">
            <a:avLst>
              <a:gd name="adj" fmla="val 2397"/>
            </a:avLst>
          </a:prstGeom>
          <a:noFill/>
          <a:ln>
            <a:noFill/>
          </a:ln>
        </p:spPr>
      </p:sp>
      <p:sp>
        <p:nvSpPr>
          <p:cNvPr id="46" name="Google Shape;46;p76"/>
          <p:cNvSpPr>
            <a:spLocks noGrp="1"/>
          </p:cNvSpPr>
          <p:nvPr>
            <p:ph type="pic" idx="4"/>
          </p:nvPr>
        </p:nvSpPr>
        <p:spPr>
          <a:xfrm>
            <a:off x="5020951" y="1629803"/>
            <a:ext cx="1695900" cy="1416600"/>
          </a:xfrm>
          <a:prstGeom prst="roundRect">
            <a:avLst>
              <a:gd name="adj" fmla="val 2397"/>
            </a:avLst>
          </a:prstGeom>
          <a:noFill/>
          <a:ln>
            <a:noFill/>
          </a:ln>
        </p:spPr>
      </p:sp>
      <p:sp>
        <p:nvSpPr>
          <p:cNvPr id="47" name="Google Shape;47;p76"/>
          <p:cNvSpPr>
            <a:spLocks noGrp="1"/>
          </p:cNvSpPr>
          <p:nvPr>
            <p:ph type="pic" idx="5"/>
          </p:nvPr>
        </p:nvSpPr>
        <p:spPr>
          <a:xfrm>
            <a:off x="7045689" y="1629803"/>
            <a:ext cx="1695900" cy="1416600"/>
          </a:xfrm>
          <a:prstGeom prst="roundRect">
            <a:avLst>
              <a:gd name="adj" fmla="val 2397"/>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48"/>
        <p:cNvGrpSpPr/>
        <p:nvPr/>
      </p:nvGrpSpPr>
      <p:grpSpPr>
        <a:xfrm>
          <a:off x="0" y="0"/>
          <a:ext cx="0" cy="0"/>
          <a:chOff x="0" y="0"/>
          <a:chExt cx="0" cy="0"/>
        </a:xfrm>
      </p:grpSpPr>
      <p:sp>
        <p:nvSpPr>
          <p:cNvPr id="49" name="Google Shape;49;p77"/>
          <p:cNvSpPr>
            <a:spLocks noGrp="1"/>
          </p:cNvSpPr>
          <p:nvPr>
            <p:ph type="pic" idx="2"/>
          </p:nvPr>
        </p:nvSpPr>
        <p:spPr>
          <a:xfrm>
            <a:off x="3772268" y="889572"/>
            <a:ext cx="1560900" cy="3364500"/>
          </a:xfrm>
          <a:prstGeom prst="roundRect">
            <a:avLst>
              <a:gd name="adj" fmla="val 13291"/>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50"/>
        <p:cNvGrpSpPr/>
        <p:nvPr/>
      </p:nvGrpSpPr>
      <p:grpSpPr>
        <a:xfrm>
          <a:off x="0" y="0"/>
          <a:ext cx="0" cy="0"/>
          <a:chOff x="0" y="0"/>
          <a:chExt cx="0" cy="0"/>
        </a:xfrm>
      </p:grpSpPr>
      <p:sp>
        <p:nvSpPr>
          <p:cNvPr id="51" name="Google Shape;51;p78"/>
          <p:cNvSpPr>
            <a:spLocks noGrp="1"/>
          </p:cNvSpPr>
          <p:nvPr>
            <p:ph type="pic" idx="2"/>
          </p:nvPr>
        </p:nvSpPr>
        <p:spPr>
          <a:xfrm>
            <a:off x="5709579" y="1371485"/>
            <a:ext cx="2396100" cy="2400300"/>
          </a:xfrm>
          <a:prstGeom prst="ellipse">
            <a:avLst/>
          </a:prstGeom>
          <a:solidFill>
            <a:srgbClr val="F2F2F2"/>
          </a:solidFill>
          <a:ln>
            <a:noFill/>
          </a:ln>
          <a:effectLst>
            <a:outerShdw blurRad="647450" dist="632845" dir="8100000" sx="66000" sy="66000" algn="tr" rotWithShape="0">
              <a:srgbClr val="000000">
                <a:alpha val="9804"/>
              </a:srgbClr>
            </a:outerShdw>
          </a:effectLst>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1_Title and Content">
  <p:cSld name="21_Title and Content">
    <p:spTree>
      <p:nvGrpSpPr>
        <p:cNvPr id="1" name="Shape 52"/>
        <p:cNvGrpSpPr/>
        <p:nvPr/>
      </p:nvGrpSpPr>
      <p:grpSpPr>
        <a:xfrm>
          <a:off x="0" y="0"/>
          <a:ext cx="0" cy="0"/>
          <a:chOff x="0" y="0"/>
          <a:chExt cx="0" cy="0"/>
        </a:xfrm>
      </p:grpSpPr>
      <p:sp>
        <p:nvSpPr>
          <p:cNvPr id="53" name="Google Shape;53;p79"/>
          <p:cNvSpPr>
            <a:spLocks noGrp="1"/>
          </p:cNvSpPr>
          <p:nvPr>
            <p:ph type="pic" idx="2"/>
          </p:nvPr>
        </p:nvSpPr>
        <p:spPr>
          <a:xfrm>
            <a:off x="989756" y="3594573"/>
            <a:ext cx="414300" cy="4149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54" name="Google Shape;54;p79"/>
          <p:cNvSpPr>
            <a:spLocks noGrp="1"/>
          </p:cNvSpPr>
          <p:nvPr>
            <p:ph type="pic" idx="3"/>
          </p:nvPr>
        </p:nvSpPr>
        <p:spPr>
          <a:xfrm>
            <a:off x="3617371" y="3412157"/>
            <a:ext cx="414300" cy="4149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55" name="Google Shape;55;p79"/>
          <p:cNvSpPr>
            <a:spLocks noGrp="1"/>
          </p:cNvSpPr>
          <p:nvPr>
            <p:ph type="pic" idx="4"/>
          </p:nvPr>
        </p:nvSpPr>
        <p:spPr>
          <a:xfrm>
            <a:off x="6266795" y="3234758"/>
            <a:ext cx="414300" cy="414900"/>
          </a:xfrm>
          <a:prstGeom prst="ellipse">
            <a:avLst/>
          </a:prstGeom>
          <a:solidFill>
            <a:srgbClr val="F2F2F2"/>
          </a:solidFill>
          <a:ln>
            <a:noFill/>
          </a:ln>
          <a:effectLst>
            <a:outerShdw blurRad="647450" dist="632845" dir="8100000" sx="66000" sy="66000" algn="tr" rotWithShape="0">
              <a:srgbClr val="000000">
                <a:alpha val="9804"/>
              </a:srgbClr>
            </a:outerShdw>
          </a:effectLst>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标题和内容">
  <p:cSld name="1_标题和内容">
    <p:spTree>
      <p:nvGrpSpPr>
        <p:cNvPr id="1" name="Shape 56"/>
        <p:cNvGrpSpPr/>
        <p:nvPr/>
      </p:nvGrpSpPr>
      <p:grpSpPr>
        <a:xfrm>
          <a:off x="0" y="0"/>
          <a:ext cx="0" cy="0"/>
          <a:chOff x="0" y="0"/>
          <a:chExt cx="0" cy="0"/>
        </a:xfrm>
      </p:grpSpPr>
      <p:sp>
        <p:nvSpPr>
          <p:cNvPr id="57" name="Google Shape;57;p80"/>
          <p:cNvSpPr/>
          <p:nvPr/>
        </p:nvSpPr>
        <p:spPr>
          <a:xfrm rot="10800000">
            <a:off x="3495495" y="1892351"/>
            <a:ext cx="5648503" cy="3251148"/>
          </a:xfrm>
          <a:custGeom>
            <a:avLst/>
            <a:gdLst/>
            <a:ahLst/>
            <a:cxnLst/>
            <a:rect l="l" t="t" r="r" b="b"/>
            <a:pathLst>
              <a:path w="10810532" h="6222292" extrusionOk="0">
                <a:moveTo>
                  <a:pt x="0" y="0"/>
                </a:moveTo>
                <a:lnTo>
                  <a:pt x="10810532" y="0"/>
                </a:lnTo>
                <a:lnTo>
                  <a:pt x="10791216" y="254024"/>
                </a:lnTo>
                <a:cubicBezTo>
                  <a:pt x="10450773" y="3606311"/>
                  <a:pt x="7619660" y="6222292"/>
                  <a:pt x="4177553" y="6222292"/>
                </a:cubicBezTo>
                <a:cubicBezTo>
                  <a:pt x="2685973" y="6222292"/>
                  <a:pt x="1309125" y="5731069"/>
                  <a:pt x="199957" y="4901573"/>
                </a:cubicBezTo>
                <a:lnTo>
                  <a:pt x="0" y="4744437"/>
                </a:lnTo>
                <a:close/>
              </a:path>
            </a:pathLst>
          </a:custGeom>
          <a:gradFill>
            <a:gsLst>
              <a:gs pos="0">
                <a:schemeClr val="accent1"/>
              </a:gs>
              <a:gs pos="100000">
                <a:schemeClr val="accent4"/>
              </a:gs>
            </a:gsLst>
            <a:lin ang="2700006"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chemeClr val="lt1"/>
              </a:solidFill>
              <a:latin typeface="Calibri"/>
              <a:ea typeface="Calibri"/>
              <a:cs typeface="Calibri"/>
              <a:sym typeface="Calibri"/>
            </a:endParaRPr>
          </a:p>
        </p:txBody>
      </p:sp>
      <p:sp>
        <p:nvSpPr>
          <p:cNvPr id="58" name="Google Shape;58;p80"/>
          <p:cNvSpPr>
            <a:spLocks noGrp="1"/>
          </p:cNvSpPr>
          <p:nvPr>
            <p:ph type="pic" idx="2"/>
          </p:nvPr>
        </p:nvSpPr>
        <p:spPr>
          <a:xfrm>
            <a:off x="4027082" y="669851"/>
            <a:ext cx="4904400" cy="4473600"/>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59"/>
        <p:cNvGrpSpPr/>
        <p:nvPr/>
      </p:nvGrpSpPr>
      <p:grpSpPr>
        <a:xfrm>
          <a:off x="0" y="0"/>
          <a:ext cx="0" cy="0"/>
          <a:chOff x="0" y="0"/>
          <a:chExt cx="0" cy="0"/>
        </a:xfrm>
      </p:grpSpPr>
      <p:sp>
        <p:nvSpPr>
          <p:cNvPr id="60" name="Google Shape;60;p81"/>
          <p:cNvSpPr>
            <a:spLocks noGrp="1"/>
          </p:cNvSpPr>
          <p:nvPr>
            <p:ph type="pic" idx="2"/>
          </p:nvPr>
        </p:nvSpPr>
        <p:spPr>
          <a:xfrm>
            <a:off x="4173683" y="677000"/>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61" name="Google Shape;61;p81"/>
          <p:cNvSpPr>
            <a:spLocks noGrp="1"/>
          </p:cNvSpPr>
          <p:nvPr>
            <p:ph type="pic" idx="3"/>
          </p:nvPr>
        </p:nvSpPr>
        <p:spPr>
          <a:xfrm>
            <a:off x="6559423" y="677000"/>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62" name="Google Shape;62;p81"/>
          <p:cNvSpPr>
            <a:spLocks noGrp="1"/>
          </p:cNvSpPr>
          <p:nvPr>
            <p:ph type="pic" idx="4"/>
          </p:nvPr>
        </p:nvSpPr>
        <p:spPr>
          <a:xfrm>
            <a:off x="4173683" y="1716067"/>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63" name="Google Shape;63;p81"/>
          <p:cNvSpPr>
            <a:spLocks noGrp="1"/>
          </p:cNvSpPr>
          <p:nvPr>
            <p:ph type="pic" idx="5"/>
          </p:nvPr>
        </p:nvSpPr>
        <p:spPr>
          <a:xfrm>
            <a:off x="6559423" y="1716067"/>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64" name="Google Shape;64;p81"/>
          <p:cNvSpPr>
            <a:spLocks noGrp="1"/>
          </p:cNvSpPr>
          <p:nvPr>
            <p:ph type="pic" idx="6"/>
          </p:nvPr>
        </p:nvSpPr>
        <p:spPr>
          <a:xfrm>
            <a:off x="4173683" y="2755133"/>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65" name="Google Shape;65;p81"/>
          <p:cNvSpPr>
            <a:spLocks noGrp="1"/>
          </p:cNvSpPr>
          <p:nvPr>
            <p:ph type="pic" idx="7"/>
          </p:nvPr>
        </p:nvSpPr>
        <p:spPr>
          <a:xfrm>
            <a:off x="6559423" y="2755133"/>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66" name="Google Shape;66;p81"/>
          <p:cNvSpPr>
            <a:spLocks noGrp="1"/>
          </p:cNvSpPr>
          <p:nvPr>
            <p:ph type="pic" idx="8"/>
          </p:nvPr>
        </p:nvSpPr>
        <p:spPr>
          <a:xfrm>
            <a:off x="4173683" y="3794200"/>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67" name="Google Shape;67;p81"/>
          <p:cNvSpPr>
            <a:spLocks noGrp="1"/>
          </p:cNvSpPr>
          <p:nvPr>
            <p:ph type="pic" idx="9"/>
          </p:nvPr>
        </p:nvSpPr>
        <p:spPr>
          <a:xfrm>
            <a:off x="6559423" y="3794200"/>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19_Title and Content">
  <p:cSld name="19_Title and Content">
    <p:bg>
      <p:bgPr>
        <a:gradFill>
          <a:gsLst>
            <a:gs pos="0">
              <a:schemeClr val="accent1"/>
            </a:gs>
            <a:gs pos="100000">
              <a:schemeClr val="accent4"/>
            </a:gs>
          </a:gsLst>
          <a:lin ang="2700006" scaled="0"/>
        </a:gradFill>
        <a:effectLst/>
      </p:bgPr>
    </p:bg>
    <p:spTree>
      <p:nvGrpSpPr>
        <p:cNvPr id="1" name="Shape 68"/>
        <p:cNvGrpSpPr/>
        <p:nvPr/>
      </p:nvGrpSpPr>
      <p:grpSpPr>
        <a:xfrm>
          <a:off x="0" y="0"/>
          <a:ext cx="0" cy="0"/>
          <a:chOff x="0" y="0"/>
          <a:chExt cx="0" cy="0"/>
        </a:xfrm>
      </p:grpSpPr>
      <p:cxnSp>
        <p:nvCxnSpPr>
          <p:cNvPr id="69" name="Google Shape;69;p82"/>
          <p:cNvCxnSpPr/>
          <p:nvPr/>
        </p:nvCxnSpPr>
        <p:spPr>
          <a:xfrm>
            <a:off x="563633" y="0"/>
            <a:ext cx="0" cy="5143500"/>
          </a:xfrm>
          <a:prstGeom prst="straightConnector1">
            <a:avLst/>
          </a:prstGeom>
          <a:noFill/>
          <a:ln w="9525" cap="flat" cmpd="sng">
            <a:solidFill>
              <a:srgbClr val="F2F2F2">
                <a:alpha val="40000"/>
              </a:srgbClr>
            </a:solidFill>
            <a:prstDash val="solid"/>
            <a:miter lim="8000"/>
            <a:headEnd type="none" w="sm" len="sm"/>
            <a:tailEnd type="none" w="sm" len="sm"/>
          </a:ln>
        </p:spPr>
      </p:cxnSp>
      <p:sp>
        <p:nvSpPr>
          <p:cNvPr id="70" name="Google Shape;70;p82"/>
          <p:cNvSpPr txBox="1"/>
          <p:nvPr/>
        </p:nvSpPr>
        <p:spPr>
          <a:xfrm flipH="1">
            <a:off x="72958" y="283273"/>
            <a:ext cx="408000" cy="207900"/>
          </a:xfrm>
          <a:prstGeom prst="rect">
            <a:avLst/>
          </a:prstGeom>
          <a:noFill/>
          <a:ln>
            <a:noFill/>
          </a:ln>
        </p:spPr>
        <p:txBody>
          <a:bodyPr spcFirstLastPara="1" wrap="square" lIns="81000" tIns="34275" rIns="54000" bIns="34275" anchor="t" anchorCtr="0">
            <a:spAutoFit/>
          </a:bodyPr>
          <a:lstStyle/>
          <a:p>
            <a:pPr marL="0" marR="0" lvl="0" indent="0" algn="ctr" rtl="0">
              <a:lnSpc>
                <a:spcPct val="100000"/>
              </a:lnSpc>
              <a:spcBef>
                <a:spcPts val="0"/>
              </a:spcBef>
              <a:spcAft>
                <a:spcPts val="0"/>
              </a:spcAft>
              <a:buClr>
                <a:srgbClr val="000000"/>
              </a:buClr>
              <a:buSzPts val="900"/>
              <a:buFont typeface="Arial"/>
              <a:buNone/>
            </a:pPr>
            <a:fld id="{00000000-1234-1234-1234-123412341234}" type="slidenum">
              <a:rPr lang="vi" sz="900" b="1" i="0" u="none" strike="noStrike" cap="none">
                <a:solidFill>
                  <a:schemeClr val="lt1"/>
                </a:solidFill>
                <a:latin typeface="Arial"/>
                <a:ea typeface="Arial"/>
                <a:cs typeface="Arial"/>
                <a:sym typeface="Arial"/>
              </a:rPr>
              <a:t>‹#›</a:t>
            </a:fld>
            <a:endParaRPr sz="45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77"/>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3_Title and Content">
  <p:cSld name="3_Title and Content">
    <p:spTree>
      <p:nvGrpSpPr>
        <p:cNvPr id="1" name="Shape 78"/>
        <p:cNvGrpSpPr/>
        <p:nvPr/>
      </p:nvGrpSpPr>
      <p:grpSpPr>
        <a:xfrm>
          <a:off x="0" y="0"/>
          <a:ext cx="0" cy="0"/>
          <a:chOff x="0" y="0"/>
          <a:chExt cx="0" cy="0"/>
        </a:xfrm>
      </p:grpSpPr>
      <p:sp>
        <p:nvSpPr>
          <p:cNvPr id="79" name="Google Shape;79;p83"/>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80"/>
        <p:cNvGrpSpPr/>
        <p:nvPr/>
      </p:nvGrpSpPr>
      <p:grpSpPr>
        <a:xfrm>
          <a:off x="0" y="0"/>
          <a:ext cx="0" cy="0"/>
          <a:chOff x="0" y="0"/>
          <a:chExt cx="0" cy="0"/>
        </a:xfrm>
      </p:grpSpPr>
      <p:sp>
        <p:nvSpPr>
          <p:cNvPr id="81" name="Google Shape;81;p84"/>
          <p:cNvSpPr>
            <a:spLocks noGrp="1"/>
          </p:cNvSpPr>
          <p:nvPr>
            <p:ph type="pic" idx="2"/>
          </p:nvPr>
        </p:nvSpPr>
        <p:spPr>
          <a:xfrm>
            <a:off x="4444604" y="0"/>
            <a:ext cx="4699200" cy="51435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Title and Content 1">
  <p:cSld name="5_Title and Content_1">
    <p:spTree>
      <p:nvGrpSpPr>
        <p:cNvPr id="1" name="Shape 82"/>
        <p:cNvGrpSpPr/>
        <p:nvPr/>
      </p:nvGrpSpPr>
      <p:grpSpPr>
        <a:xfrm>
          <a:off x="0" y="0"/>
          <a:ext cx="0" cy="0"/>
          <a:chOff x="0" y="0"/>
          <a:chExt cx="0" cy="0"/>
        </a:xfrm>
      </p:grpSpPr>
      <p:sp>
        <p:nvSpPr>
          <p:cNvPr id="83" name="Google Shape;83;p85"/>
          <p:cNvSpPr/>
          <p:nvPr/>
        </p:nvSpPr>
        <p:spPr>
          <a:xfrm>
            <a:off x="56751" y="40538"/>
            <a:ext cx="470100" cy="317400"/>
          </a:xfrm>
          <a:prstGeom prst="rect">
            <a:avLst/>
          </a:prstGeom>
          <a:solidFill>
            <a:schemeClr val="l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84"/>
        <p:cNvGrpSpPr/>
        <p:nvPr/>
      </p:nvGrpSpPr>
      <p:grpSpPr>
        <a:xfrm>
          <a:off x="0" y="0"/>
          <a:ext cx="0" cy="0"/>
          <a:chOff x="0" y="0"/>
          <a:chExt cx="0" cy="0"/>
        </a:xfrm>
      </p:grpSpPr>
      <p:sp>
        <p:nvSpPr>
          <p:cNvPr id="85" name="Google Shape;85;p86"/>
          <p:cNvSpPr>
            <a:spLocks noGrp="1"/>
          </p:cNvSpPr>
          <p:nvPr>
            <p:ph type="pic" idx="2"/>
          </p:nvPr>
        </p:nvSpPr>
        <p:spPr>
          <a:xfrm>
            <a:off x="0" y="0"/>
            <a:ext cx="4572000" cy="5143500"/>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86"/>
        <p:cNvGrpSpPr/>
        <p:nvPr/>
      </p:nvGrpSpPr>
      <p:grpSpPr>
        <a:xfrm>
          <a:off x="0" y="0"/>
          <a:ext cx="0" cy="0"/>
          <a:chOff x="0" y="0"/>
          <a:chExt cx="0" cy="0"/>
        </a:xfrm>
      </p:grpSpPr>
      <p:sp>
        <p:nvSpPr>
          <p:cNvPr id="87" name="Google Shape;87;p87"/>
          <p:cNvSpPr/>
          <p:nvPr/>
        </p:nvSpPr>
        <p:spPr>
          <a:xfrm flipH="1">
            <a:off x="93" y="0"/>
            <a:ext cx="4000200" cy="5143500"/>
          </a:xfrm>
          <a:prstGeom prst="rect">
            <a:avLst/>
          </a:prstGeom>
          <a:solidFill>
            <a:srgbClr val="F6F9FD"/>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chemeClr val="lt1"/>
              </a:solidFill>
              <a:latin typeface="Calibri"/>
              <a:ea typeface="Calibri"/>
              <a:cs typeface="Calibri"/>
              <a:sym typeface="Calibri"/>
            </a:endParaRPr>
          </a:p>
        </p:txBody>
      </p:sp>
      <p:sp>
        <p:nvSpPr>
          <p:cNvPr id="88" name="Google Shape;88;p87"/>
          <p:cNvSpPr>
            <a:spLocks noGrp="1"/>
          </p:cNvSpPr>
          <p:nvPr>
            <p:ph type="pic" idx="2"/>
          </p:nvPr>
        </p:nvSpPr>
        <p:spPr>
          <a:xfrm>
            <a:off x="4707539" y="3481127"/>
            <a:ext cx="648900" cy="650100"/>
          </a:xfrm>
          <a:prstGeom prst="ellipse">
            <a:avLst/>
          </a:prstGeom>
          <a:solidFill>
            <a:srgbClr val="F2F2F2"/>
          </a:solidFill>
          <a:ln w="50800" cap="flat" cmpd="sng">
            <a:solidFill>
              <a:schemeClr val="lt1"/>
            </a:solidFill>
            <a:prstDash val="solid"/>
            <a:round/>
            <a:headEnd type="none" w="sm" len="sm"/>
            <a:tailEnd type="none" w="sm" len="sm"/>
          </a:ln>
          <a:effectLst>
            <a:outerShdw blurRad="647450" dist="632845" dir="8100000" sx="66000" sy="66000" algn="tr" rotWithShape="0">
              <a:srgbClr val="000000">
                <a:alpha val="9804"/>
              </a:srgbClr>
            </a:outerShdw>
          </a:effectLst>
        </p:spPr>
      </p:sp>
      <p:sp>
        <p:nvSpPr>
          <p:cNvPr id="89" name="Google Shape;89;p87"/>
          <p:cNvSpPr>
            <a:spLocks noGrp="1"/>
          </p:cNvSpPr>
          <p:nvPr>
            <p:ph type="pic" idx="3"/>
          </p:nvPr>
        </p:nvSpPr>
        <p:spPr>
          <a:xfrm>
            <a:off x="7421680" y="670865"/>
            <a:ext cx="567000" cy="568200"/>
          </a:xfrm>
          <a:prstGeom prst="ellipse">
            <a:avLst/>
          </a:prstGeom>
          <a:solidFill>
            <a:srgbClr val="F2F2F2"/>
          </a:solidFill>
          <a:ln w="50800" cap="flat" cmpd="sng">
            <a:solidFill>
              <a:schemeClr val="lt1"/>
            </a:solidFill>
            <a:prstDash val="solid"/>
            <a:round/>
            <a:headEnd type="none" w="sm" len="sm"/>
            <a:tailEnd type="none" w="sm" len="sm"/>
          </a:ln>
          <a:effectLst>
            <a:outerShdw blurRad="647450" dist="632845" dir="8100000" sx="66000" sy="66000" algn="tr" rotWithShape="0">
              <a:srgbClr val="000000">
                <a:alpha val="9804"/>
              </a:srgbClr>
            </a:outerShdw>
          </a:effectLst>
        </p:spPr>
      </p:sp>
      <p:sp>
        <p:nvSpPr>
          <p:cNvPr id="90" name="Google Shape;90;p87"/>
          <p:cNvSpPr>
            <a:spLocks noGrp="1"/>
          </p:cNvSpPr>
          <p:nvPr>
            <p:ph type="pic" idx="4"/>
          </p:nvPr>
        </p:nvSpPr>
        <p:spPr>
          <a:xfrm>
            <a:off x="6186611" y="2369926"/>
            <a:ext cx="1560900" cy="1929300"/>
          </a:xfrm>
          <a:prstGeom prst="round2SameRect">
            <a:avLst>
              <a:gd name="adj1" fmla="val 13124"/>
              <a:gd name="adj2" fmla="val 0"/>
            </a:avLst>
          </a:prstGeom>
          <a:noFill/>
          <a:ln>
            <a:noFill/>
          </a:ln>
        </p:spPr>
      </p:sp>
      <p:cxnSp>
        <p:nvCxnSpPr>
          <p:cNvPr id="91" name="Google Shape;91;p87"/>
          <p:cNvCxnSpPr/>
          <p:nvPr/>
        </p:nvCxnSpPr>
        <p:spPr>
          <a:xfrm>
            <a:off x="563633" y="0"/>
            <a:ext cx="0" cy="5143500"/>
          </a:xfrm>
          <a:prstGeom prst="straightConnector1">
            <a:avLst/>
          </a:prstGeom>
          <a:noFill/>
          <a:ln w="9525" cap="flat" cmpd="sng">
            <a:solidFill>
              <a:srgbClr val="D8D8D8">
                <a:alpha val="49804"/>
              </a:srgbClr>
            </a:solidFill>
            <a:prstDash val="solid"/>
            <a:miter lim="8000"/>
            <a:headEnd type="none" w="sm" len="sm"/>
            <a:tailEnd type="none" w="sm" len="sm"/>
          </a:ln>
        </p:spPr>
      </p:cxnSp>
      <p:sp>
        <p:nvSpPr>
          <p:cNvPr id="92" name="Google Shape;92;p87"/>
          <p:cNvSpPr txBox="1"/>
          <p:nvPr/>
        </p:nvSpPr>
        <p:spPr>
          <a:xfrm flipH="1">
            <a:off x="72958" y="283273"/>
            <a:ext cx="408000" cy="207900"/>
          </a:xfrm>
          <a:prstGeom prst="rect">
            <a:avLst/>
          </a:prstGeom>
          <a:noFill/>
          <a:ln>
            <a:noFill/>
          </a:ln>
        </p:spPr>
        <p:txBody>
          <a:bodyPr spcFirstLastPara="1" wrap="square" lIns="81000" tIns="34275" rIns="54000" bIns="34275" anchor="t" anchorCtr="0">
            <a:spAutoFit/>
          </a:bodyPr>
          <a:lstStyle/>
          <a:p>
            <a:pPr marL="0" marR="0" lvl="0" indent="0" algn="ctr" rtl="0">
              <a:lnSpc>
                <a:spcPct val="100000"/>
              </a:lnSpc>
              <a:spcBef>
                <a:spcPts val="0"/>
              </a:spcBef>
              <a:spcAft>
                <a:spcPts val="0"/>
              </a:spcAft>
              <a:buClr>
                <a:srgbClr val="000000"/>
              </a:buClr>
              <a:buSzPts val="900"/>
              <a:buFont typeface="Arial"/>
              <a:buNone/>
            </a:pPr>
            <a:fld id="{00000000-1234-1234-1234-123412341234}" type="slidenum">
              <a:rPr lang="vi" sz="900" b="1" i="0" u="none" strike="noStrike" cap="none">
                <a:solidFill>
                  <a:srgbClr val="A5A5A5"/>
                </a:solidFill>
                <a:latin typeface="Arial"/>
                <a:ea typeface="Arial"/>
                <a:cs typeface="Arial"/>
                <a:sym typeface="Arial"/>
              </a:rPr>
              <a:t>‹#›</a:t>
            </a:fld>
            <a:endParaRPr sz="4500" b="1" i="0" u="none" strike="noStrike" cap="none">
              <a:solidFill>
                <a:srgbClr val="A5A5A5"/>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93"/>
        <p:cNvGrpSpPr/>
        <p:nvPr/>
      </p:nvGrpSpPr>
      <p:grpSpPr>
        <a:xfrm>
          <a:off x="0" y="0"/>
          <a:ext cx="0" cy="0"/>
          <a:chOff x="0" y="0"/>
          <a:chExt cx="0" cy="0"/>
        </a:xfrm>
      </p:grpSpPr>
      <p:sp>
        <p:nvSpPr>
          <p:cNvPr id="94" name="Google Shape;94;p88"/>
          <p:cNvSpPr>
            <a:spLocks noGrp="1"/>
          </p:cNvSpPr>
          <p:nvPr>
            <p:ph type="pic" idx="2"/>
          </p:nvPr>
        </p:nvSpPr>
        <p:spPr>
          <a:xfrm>
            <a:off x="7404746" y="906788"/>
            <a:ext cx="1537800" cy="3330000"/>
          </a:xfrm>
          <a:prstGeom prst="roundRect">
            <a:avLst>
              <a:gd name="adj" fmla="val 10872"/>
            </a:avLst>
          </a:prstGeom>
          <a:solidFill>
            <a:schemeClr val="lt1"/>
          </a:solidFill>
          <a:ln>
            <a:noFill/>
          </a:ln>
          <a:effectLst>
            <a:outerShdw blurRad="762000" dist="513293" sx="80000" sy="80000" algn="l" rotWithShape="0">
              <a:srgbClr val="000000">
                <a:alpha val="20000"/>
              </a:srgbClr>
            </a:outerShdw>
          </a:effectLst>
        </p:spPr>
      </p:sp>
      <p:sp>
        <p:nvSpPr>
          <p:cNvPr id="95" name="Google Shape;95;p88"/>
          <p:cNvSpPr>
            <a:spLocks noGrp="1"/>
          </p:cNvSpPr>
          <p:nvPr>
            <p:ph type="pic" idx="3"/>
          </p:nvPr>
        </p:nvSpPr>
        <p:spPr>
          <a:xfrm>
            <a:off x="3849950" y="909308"/>
            <a:ext cx="1537800" cy="3330000"/>
          </a:xfrm>
          <a:prstGeom prst="rect">
            <a:avLst/>
          </a:prstGeom>
          <a:solidFill>
            <a:srgbClr val="F2F2F2"/>
          </a:solidFill>
          <a:ln>
            <a:noFill/>
          </a:ln>
        </p:spPr>
      </p:sp>
      <p:sp>
        <p:nvSpPr>
          <p:cNvPr id="96" name="Google Shape;96;p88"/>
          <p:cNvSpPr>
            <a:spLocks noGrp="1"/>
          </p:cNvSpPr>
          <p:nvPr>
            <p:ph type="pic" idx="4"/>
          </p:nvPr>
        </p:nvSpPr>
        <p:spPr>
          <a:xfrm>
            <a:off x="5675669" y="906788"/>
            <a:ext cx="1537800" cy="3330000"/>
          </a:xfrm>
          <a:prstGeom prst="roundRect">
            <a:avLst>
              <a:gd name="adj" fmla="val 10872"/>
            </a:avLst>
          </a:prstGeom>
          <a:solidFill>
            <a:schemeClr val="lt1"/>
          </a:solidFill>
          <a:ln>
            <a:noFill/>
          </a:ln>
          <a:effectLst>
            <a:outerShdw blurRad="762000" dist="513293" sx="80000" sy="80000" algn="l" rotWithShape="0">
              <a:srgbClr val="000000">
                <a:alpha val="20000"/>
              </a:srgbClr>
            </a:outerShdw>
          </a:effectLst>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97"/>
        <p:cNvGrpSpPr/>
        <p:nvPr/>
      </p:nvGrpSpPr>
      <p:grpSpPr>
        <a:xfrm>
          <a:off x="0" y="0"/>
          <a:ext cx="0" cy="0"/>
          <a:chOff x="0" y="0"/>
          <a:chExt cx="0" cy="0"/>
        </a:xfrm>
      </p:grpSpPr>
      <p:sp>
        <p:nvSpPr>
          <p:cNvPr id="98" name="Google Shape;98;p89"/>
          <p:cNvSpPr>
            <a:spLocks noGrp="1"/>
          </p:cNvSpPr>
          <p:nvPr>
            <p:ph type="pic" idx="2"/>
          </p:nvPr>
        </p:nvSpPr>
        <p:spPr>
          <a:xfrm>
            <a:off x="971476" y="1629803"/>
            <a:ext cx="1695900" cy="1416600"/>
          </a:xfrm>
          <a:prstGeom prst="roundRect">
            <a:avLst>
              <a:gd name="adj" fmla="val 2397"/>
            </a:avLst>
          </a:prstGeom>
          <a:noFill/>
          <a:ln>
            <a:noFill/>
          </a:ln>
        </p:spPr>
      </p:sp>
      <p:sp>
        <p:nvSpPr>
          <p:cNvPr id="99" name="Google Shape;99;p89"/>
          <p:cNvSpPr>
            <a:spLocks noGrp="1"/>
          </p:cNvSpPr>
          <p:nvPr>
            <p:ph type="pic" idx="3"/>
          </p:nvPr>
        </p:nvSpPr>
        <p:spPr>
          <a:xfrm>
            <a:off x="2996213" y="1629803"/>
            <a:ext cx="1695900" cy="1416600"/>
          </a:xfrm>
          <a:prstGeom prst="roundRect">
            <a:avLst>
              <a:gd name="adj" fmla="val 2397"/>
            </a:avLst>
          </a:prstGeom>
          <a:noFill/>
          <a:ln>
            <a:noFill/>
          </a:ln>
        </p:spPr>
      </p:sp>
      <p:sp>
        <p:nvSpPr>
          <p:cNvPr id="100" name="Google Shape;100;p89"/>
          <p:cNvSpPr>
            <a:spLocks noGrp="1"/>
          </p:cNvSpPr>
          <p:nvPr>
            <p:ph type="pic" idx="4"/>
          </p:nvPr>
        </p:nvSpPr>
        <p:spPr>
          <a:xfrm>
            <a:off x="5020951" y="1629803"/>
            <a:ext cx="1695900" cy="1416600"/>
          </a:xfrm>
          <a:prstGeom prst="roundRect">
            <a:avLst>
              <a:gd name="adj" fmla="val 2397"/>
            </a:avLst>
          </a:prstGeom>
          <a:noFill/>
          <a:ln>
            <a:noFill/>
          </a:ln>
        </p:spPr>
      </p:sp>
      <p:sp>
        <p:nvSpPr>
          <p:cNvPr id="101" name="Google Shape;101;p89"/>
          <p:cNvSpPr>
            <a:spLocks noGrp="1"/>
          </p:cNvSpPr>
          <p:nvPr>
            <p:ph type="pic" idx="5"/>
          </p:nvPr>
        </p:nvSpPr>
        <p:spPr>
          <a:xfrm>
            <a:off x="7045689" y="1629803"/>
            <a:ext cx="1695900" cy="1416600"/>
          </a:xfrm>
          <a:prstGeom prst="roundRect">
            <a:avLst>
              <a:gd name="adj" fmla="val 2397"/>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02"/>
        <p:cNvGrpSpPr/>
        <p:nvPr/>
      </p:nvGrpSpPr>
      <p:grpSpPr>
        <a:xfrm>
          <a:off x="0" y="0"/>
          <a:ext cx="0" cy="0"/>
          <a:chOff x="0" y="0"/>
          <a:chExt cx="0" cy="0"/>
        </a:xfrm>
      </p:grpSpPr>
      <p:sp>
        <p:nvSpPr>
          <p:cNvPr id="103" name="Google Shape;103;p90"/>
          <p:cNvSpPr>
            <a:spLocks noGrp="1"/>
          </p:cNvSpPr>
          <p:nvPr>
            <p:ph type="pic" idx="2"/>
          </p:nvPr>
        </p:nvSpPr>
        <p:spPr>
          <a:xfrm>
            <a:off x="3772268" y="889572"/>
            <a:ext cx="1560900" cy="3364500"/>
          </a:xfrm>
          <a:prstGeom prst="roundRect">
            <a:avLst>
              <a:gd name="adj" fmla="val 13291"/>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04"/>
        <p:cNvGrpSpPr/>
        <p:nvPr/>
      </p:nvGrpSpPr>
      <p:grpSpPr>
        <a:xfrm>
          <a:off x="0" y="0"/>
          <a:ext cx="0" cy="0"/>
          <a:chOff x="0" y="0"/>
          <a:chExt cx="0" cy="0"/>
        </a:xfrm>
      </p:grpSpPr>
      <p:sp>
        <p:nvSpPr>
          <p:cNvPr id="105" name="Google Shape;105;p91"/>
          <p:cNvSpPr>
            <a:spLocks noGrp="1"/>
          </p:cNvSpPr>
          <p:nvPr>
            <p:ph type="pic" idx="2"/>
          </p:nvPr>
        </p:nvSpPr>
        <p:spPr>
          <a:xfrm>
            <a:off x="5709579" y="1371485"/>
            <a:ext cx="2396100" cy="2400300"/>
          </a:xfrm>
          <a:prstGeom prst="ellipse">
            <a:avLst/>
          </a:prstGeom>
          <a:solidFill>
            <a:srgbClr val="F2F2F2"/>
          </a:solidFill>
          <a:ln>
            <a:noFill/>
          </a:ln>
          <a:effectLst>
            <a:outerShdw blurRad="647450" dist="632845" dir="8100000" sx="66000" sy="66000" algn="tr" rotWithShape="0">
              <a:srgbClr val="000000">
                <a:alpha val="9804"/>
              </a:srgbClr>
            </a:outerShdw>
          </a:effectLst>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1_Title and Content">
  <p:cSld name="21_Title and Content">
    <p:spTree>
      <p:nvGrpSpPr>
        <p:cNvPr id="1" name="Shape 106"/>
        <p:cNvGrpSpPr/>
        <p:nvPr/>
      </p:nvGrpSpPr>
      <p:grpSpPr>
        <a:xfrm>
          <a:off x="0" y="0"/>
          <a:ext cx="0" cy="0"/>
          <a:chOff x="0" y="0"/>
          <a:chExt cx="0" cy="0"/>
        </a:xfrm>
      </p:grpSpPr>
      <p:sp>
        <p:nvSpPr>
          <p:cNvPr id="107" name="Google Shape;107;p92"/>
          <p:cNvSpPr>
            <a:spLocks noGrp="1"/>
          </p:cNvSpPr>
          <p:nvPr>
            <p:ph type="pic" idx="2"/>
          </p:nvPr>
        </p:nvSpPr>
        <p:spPr>
          <a:xfrm>
            <a:off x="989756" y="3594573"/>
            <a:ext cx="414300" cy="4149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08" name="Google Shape;108;p92"/>
          <p:cNvSpPr>
            <a:spLocks noGrp="1"/>
          </p:cNvSpPr>
          <p:nvPr>
            <p:ph type="pic" idx="3"/>
          </p:nvPr>
        </p:nvSpPr>
        <p:spPr>
          <a:xfrm>
            <a:off x="3617371" y="3412157"/>
            <a:ext cx="414300" cy="4149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09" name="Google Shape;109;p92"/>
          <p:cNvSpPr>
            <a:spLocks noGrp="1"/>
          </p:cNvSpPr>
          <p:nvPr>
            <p:ph type="pic" idx="4"/>
          </p:nvPr>
        </p:nvSpPr>
        <p:spPr>
          <a:xfrm>
            <a:off x="6266795" y="3234758"/>
            <a:ext cx="414300" cy="414900"/>
          </a:xfrm>
          <a:prstGeom prst="ellipse">
            <a:avLst/>
          </a:prstGeom>
          <a:solidFill>
            <a:srgbClr val="F2F2F2"/>
          </a:solidFill>
          <a:ln>
            <a:noFill/>
          </a:ln>
          <a:effectLst>
            <a:outerShdw blurRad="647450" dist="632845" dir="8100000" sx="66000" sy="66000" algn="tr" rotWithShape="0">
              <a:srgbClr val="000000">
                <a:alpha val="9804"/>
              </a:srgbClr>
            </a:outerShdw>
          </a:effectLst>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标题和内容">
  <p:cSld name="1_标题和内容">
    <p:spTree>
      <p:nvGrpSpPr>
        <p:cNvPr id="1" name="Shape 110"/>
        <p:cNvGrpSpPr/>
        <p:nvPr/>
      </p:nvGrpSpPr>
      <p:grpSpPr>
        <a:xfrm>
          <a:off x="0" y="0"/>
          <a:ext cx="0" cy="0"/>
          <a:chOff x="0" y="0"/>
          <a:chExt cx="0" cy="0"/>
        </a:xfrm>
      </p:grpSpPr>
      <p:sp>
        <p:nvSpPr>
          <p:cNvPr id="111" name="Google Shape;111;p93"/>
          <p:cNvSpPr/>
          <p:nvPr/>
        </p:nvSpPr>
        <p:spPr>
          <a:xfrm rot="10800000">
            <a:off x="3495495" y="1892351"/>
            <a:ext cx="5648503" cy="3251148"/>
          </a:xfrm>
          <a:custGeom>
            <a:avLst/>
            <a:gdLst/>
            <a:ahLst/>
            <a:cxnLst/>
            <a:rect l="l" t="t" r="r" b="b"/>
            <a:pathLst>
              <a:path w="10810532" h="6222292" extrusionOk="0">
                <a:moveTo>
                  <a:pt x="0" y="0"/>
                </a:moveTo>
                <a:lnTo>
                  <a:pt x="10810532" y="0"/>
                </a:lnTo>
                <a:lnTo>
                  <a:pt x="10791216" y="254024"/>
                </a:lnTo>
                <a:cubicBezTo>
                  <a:pt x="10450773" y="3606311"/>
                  <a:pt x="7619660" y="6222292"/>
                  <a:pt x="4177553" y="6222292"/>
                </a:cubicBezTo>
                <a:cubicBezTo>
                  <a:pt x="2685973" y="6222292"/>
                  <a:pt x="1309125" y="5731069"/>
                  <a:pt x="199957" y="4901573"/>
                </a:cubicBezTo>
                <a:lnTo>
                  <a:pt x="0" y="4744437"/>
                </a:lnTo>
                <a:close/>
              </a:path>
            </a:pathLst>
          </a:custGeom>
          <a:gradFill>
            <a:gsLst>
              <a:gs pos="0">
                <a:schemeClr val="accent1"/>
              </a:gs>
              <a:gs pos="100000">
                <a:schemeClr val="accent4"/>
              </a:gs>
            </a:gsLst>
            <a:lin ang="2700006"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chemeClr val="lt1"/>
              </a:solidFill>
              <a:latin typeface="Calibri"/>
              <a:ea typeface="Calibri"/>
              <a:cs typeface="Calibri"/>
              <a:sym typeface="Calibri"/>
            </a:endParaRPr>
          </a:p>
        </p:txBody>
      </p:sp>
      <p:sp>
        <p:nvSpPr>
          <p:cNvPr id="112" name="Google Shape;112;p93"/>
          <p:cNvSpPr>
            <a:spLocks noGrp="1"/>
          </p:cNvSpPr>
          <p:nvPr>
            <p:ph type="pic" idx="2"/>
          </p:nvPr>
        </p:nvSpPr>
        <p:spPr>
          <a:xfrm>
            <a:off x="4027082" y="669851"/>
            <a:ext cx="4904400" cy="4473600"/>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13"/>
        <p:cNvGrpSpPr/>
        <p:nvPr/>
      </p:nvGrpSpPr>
      <p:grpSpPr>
        <a:xfrm>
          <a:off x="0" y="0"/>
          <a:ext cx="0" cy="0"/>
          <a:chOff x="0" y="0"/>
          <a:chExt cx="0" cy="0"/>
        </a:xfrm>
      </p:grpSpPr>
      <p:sp>
        <p:nvSpPr>
          <p:cNvPr id="114" name="Google Shape;114;p94"/>
          <p:cNvSpPr>
            <a:spLocks noGrp="1"/>
          </p:cNvSpPr>
          <p:nvPr>
            <p:ph type="pic" idx="2"/>
          </p:nvPr>
        </p:nvSpPr>
        <p:spPr>
          <a:xfrm>
            <a:off x="4173683" y="677000"/>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15" name="Google Shape;115;p94"/>
          <p:cNvSpPr>
            <a:spLocks noGrp="1"/>
          </p:cNvSpPr>
          <p:nvPr>
            <p:ph type="pic" idx="3"/>
          </p:nvPr>
        </p:nvSpPr>
        <p:spPr>
          <a:xfrm>
            <a:off x="6559423" y="677000"/>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16" name="Google Shape;116;p94"/>
          <p:cNvSpPr>
            <a:spLocks noGrp="1"/>
          </p:cNvSpPr>
          <p:nvPr>
            <p:ph type="pic" idx="4"/>
          </p:nvPr>
        </p:nvSpPr>
        <p:spPr>
          <a:xfrm>
            <a:off x="4173683" y="1716067"/>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17" name="Google Shape;117;p94"/>
          <p:cNvSpPr>
            <a:spLocks noGrp="1"/>
          </p:cNvSpPr>
          <p:nvPr>
            <p:ph type="pic" idx="5"/>
          </p:nvPr>
        </p:nvSpPr>
        <p:spPr>
          <a:xfrm>
            <a:off x="6559423" y="1716067"/>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18" name="Google Shape;118;p94"/>
          <p:cNvSpPr>
            <a:spLocks noGrp="1"/>
          </p:cNvSpPr>
          <p:nvPr>
            <p:ph type="pic" idx="6"/>
          </p:nvPr>
        </p:nvSpPr>
        <p:spPr>
          <a:xfrm>
            <a:off x="4173683" y="2755133"/>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19" name="Google Shape;119;p94"/>
          <p:cNvSpPr>
            <a:spLocks noGrp="1"/>
          </p:cNvSpPr>
          <p:nvPr>
            <p:ph type="pic" idx="7"/>
          </p:nvPr>
        </p:nvSpPr>
        <p:spPr>
          <a:xfrm>
            <a:off x="6559423" y="2755133"/>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20" name="Google Shape;120;p94"/>
          <p:cNvSpPr>
            <a:spLocks noGrp="1"/>
          </p:cNvSpPr>
          <p:nvPr>
            <p:ph type="pic" idx="8"/>
          </p:nvPr>
        </p:nvSpPr>
        <p:spPr>
          <a:xfrm>
            <a:off x="4173683" y="3794200"/>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
        <p:nvSpPr>
          <p:cNvPr id="121" name="Google Shape;121;p94"/>
          <p:cNvSpPr>
            <a:spLocks noGrp="1"/>
          </p:cNvSpPr>
          <p:nvPr>
            <p:ph type="pic" idx="9"/>
          </p:nvPr>
        </p:nvSpPr>
        <p:spPr>
          <a:xfrm>
            <a:off x="6559423" y="3794200"/>
            <a:ext cx="671100" cy="672300"/>
          </a:xfrm>
          <a:prstGeom prst="ellipse">
            <a:avLst/>
          </a:prstGeom>
          <a:solidFill>
            <a:srgbClr val="F2F2F2"/>
          </a:solidFill>
          <a:ln>
            <a:noFill/>
          </a:ln>
          <a:effectLst>
            <a:outerShdw blurRad="647450" dist="632845" dir="8100000" sx="66000" sy="66000" algn="tr" rotWithShape="0">
              <a:srgbClr val="000000">
                <a:alpha val="9804"/>
              </a:srgbClr>
            </a:outerShdw>
          </a:effectLst>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19_Title and Content">
  <p:cSld name="19_Title and Content">
    <p:bg>
      <p:bgPr>
        <a:gradFill>
          <a:gsLst>
            <a:gs pos="0">
              <a:schemeClr val="accent1"/>
            </a:gs>
            <a:gs pos="100000">
              <a:schemeClr val="accent4"/>
            </a:gs>
          </a:gsLst>
          <a:lin ang="2700006" scaled="0"/>
        </a:gradFill>
        <a:effectLst/>
      </p:bgPr>
    </p:bg>
    <p:spTree>
      <p:nvGrpSpPr>
        <p:cNvPr id="1" name="Shape 122"/>
        <p:cNvGrpSpPr/>
        <p:nvPr/>
      </p:nvGrpSpPr>
      <p:grpSpPr>
        <a:xfrm>
          <a:off x="0" y="0"/>
          <a:ext cx="0" cy="0"/>
          <a:chOff x="0" y="0"/>
          <a:chExt cx="0" cy="0"/>
        </a:xfrm>
      </p:grpSpPr>
      <p:cxnSp>
        <p:nvCxnSpPr>
          <p:cNvPr id="123" name="Google Shape;123;p95"/>
          <p:cNvCxnSpPr/>
          <p:nvPr/>
        </p:nvCxnSpPr>
        <p:spPr>
          <a:xfrm>
            <a:off x="563633" y="0"/>
            <a:ext cx="0" cy="5143500"/>
          </a:xfrm>
          <a:prstGeom prst="straightConnector1">
            <a:avLst/>
          </a:prstGeom>
          <a:noFill/>
          <a:ln w="9525" cap="flat" cmpd="sng">
            <a:solidFill>
              <a:srgbClr val="F2F2F2">
                <a:alpha val="40000"/>
              </a:srgbClr>
            </a:solidFill>
            <a:prstDash val="solid"/>
            <a:miter lim="8000"/>
            <a:headEnd type="none" w="sm" len="sm"/>
            <a:tailEnd type="none" w="sm" len="sm"/>
          </a:ln>
        </p:spPr>
      </p:cxnSp>
      <p:sp>
        <p:nvSpPr>
          <p:cNvPr id="124" name="Google Shape;124;p95"/>
          <p:cNvSpPr txBox="1"/>
          <p:nvPr/>
        </p:nvSpPr>
        <p:spPr>
          <a:xfrm flipH="1">
            <a:off x="72958" y="283273"/>
            <a:ext cx="408000" cy="207900"/>
          </a:xfrm>
          <a:prstGeom prst="rect">
            <a:avLst/>
          </a:prstGeom>
          <a:noFill/>
          <a:ln>
            <a:noFill/>
          </a:ln>
        </p:spPr>
        <p:txBody>
          <a:bodyPr spcFirstLastPara="1" wrap="square" lIns="81000" tIns="34275" rIns="54000" bIns="34275" anchor="t" anchorCtr="0">
            <a:spAutoFit/>
          </a:bodyPr>
          <a:lstStyle/>
          <a:p>
            <a:pPr marL="0" marR="0" lvl="0" indent="0" algn="ctr" rtl="0">
              <a:lnSpc>
                <a:spcPct val="100000"/>
              </a:lnSpc>
              <a:spcBef>
                <a:spcPts val="0"/>
              </a:spcBef>
              <a:spcAft>
                <a:spcPts val="0"/>
              </a:spcAft>
              <a:buClr>
                <a:srgbClr val="000000"/>
              </a:buClr>
              <a:buSzPts val="900"/>
              <a:buFont typeface="Arial"/>
              <a:buNone/>
            </a:pPr>
            <a:fld id="{00000000-1234-1234-1234-123412341234}" type="slidenum">
              <a:rPr lang="vi" sz="900" b="1" i="0" u="none" strike="noStrike" cap="none">
                <a:solidFill>
                  <a:schemeClr val="lt1"/>
                </a:solidFill>
                <a:latin typeface="Arial"/>
                <a:ea typeface="Arial"/>
                <a:cs typeface="Arial"/>
                <a:sym typeface="Arial"/>
              </a:rPr>
              <a:t>‹#›</a:t>
            </a:fld>
            <a:endParaRPr sz="45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5"/>
        <p:cNvGrpSpPr/>
        <p:nvPr/>
      </p:nvGrpSpPr>
      <p:grpSpPr>
        <a:xfrm>
          <a:off x="0" y="0"/>
          <a:ext cx="0" cy="0"/>
          <a:chOff x="0" y="0"/>
          <a:chExt cx="0" cy="0"/>
        </a:xfrm>
      </p:grpSpPr>
      <p:sp>
        <p:nvSpPr>
          <p:cNvPr id="126" name="Google Shape;126;p9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7" name="Google Shape;127;p9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17500" algn="l" rtl="0">
              <a:lnSpc>
                <a:spcPct val="90000"/>
              </a:lnSpc>
              <a:spcBef>
                <a:spcPts val="8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28" name="Google Shape;128;p9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9" name="Google Shape;129;p9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0" name="Google Shape;130;p9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9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5200"/>
              <a:buFont typeface="Arial"/>
              <a:buChar char="■"/>
              <a:defRPr sz="5200" b="0" i="0" u="none" strike="noStrike" cap="none">
                <a:solidFill>
                  <a:srgbClr val="000000"/>
                </a:solidFill>
                <a:latin typeface="Arial"/>
                <a:ea typeface="Arial"/>
                <a:cs typeface="Arial"/>
                <a:sym typeface="Arial"/>
              </a:defRPr>
            </a:lvl9pPr>
          </a:lstStyle>
          <a:p>
            <a:endParaRPr/>
          </a:p>
        </p:txBody>
      </p:sp>
      <p:sp>
        <p:nvSpPr>
          <p:cNvPr id="133" name="Google Shape;133;p9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9pPr>
          </a:lstStyle>
          <a:p>
            <a:endParaRPr/>
          </a:p>
        </p:txBody>
      </p:sp>
      <p:sp>
        <p:nvSpPr>
          <p:cNvPr id="134" name="Google Shape;134;p9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v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2"/>
          <p:cNvSpPr/>
          <p:nvPr/>
        </p:nvSpPr>
        <p:spPr>
          <a:xfrm>
            <a:off x="174976" y="4775621"/>
            <a:ext cx="236700" cy="236700"/>
          </a:xfrm>
          <a:prstGeom prst="ellipse">
            <a:avLst/>
          </a:prstGeom>
          <a:solidFill>
            <a:srgbClr val="FF808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 name="Google Shape;7;p62"/>
          <p:cNvCxnSpPr/>
          <p:nvPr/>
        </p:nvCxnSpPr>
        <p:spPr>
          <a:xfrm>
            <a:off x="563633" y="0"/>
            <a:ext cx="0" cy="5143500"/>
          </a:xfrm>
          <a:prstGeom prst="straightConnector1">
            <a:avLst/>
          </a:prstGeom>
          <a:noFill/>
          <a:ln w="9525" cap="flat" cmpd="sng">
            <a:solidFill>
              <a:srgbClr val="FF8080"/>
            </a:solidFill>
            <a:prstDash val="solid"/>
            <a:miter lim="8000"/>
            <a:headEnd type="none" w="sm" len="sm"/>
            <a:tailEnd type="none" w="sm" len="sm"/>
          </a:ln>
        </p:spPr>
      </p:cxnSp>
      <p:sp>
        <p:nvSpPr>
          <p:cNvPr id="8" name="Google Shape;8;p62"/>
          <p:cNvSpPr txBox="1"/>
          <p:nvPr/>
        </p:nvSpPr>
        <p:spPr>
          <a:xfrm flipH="1">
            <a:off x="72958" y="4805696"/>
            <a:ext cx="408000" cy="177000"/>
          </a:xfrm>
          <a:prstGeom prst="rect">
            <a:avLst/>
          </a:prstGeom>
          <a:noFill/>
          <a:ln>
            <a:noFill/>
          </a:ln>
        </p:spPr>
        <p:txBody>
          <a:bodyPr spcFirstLastPara="1" wrap="square" lIns="81000" tIns="34275" rIns="54000" bIns="34275" anchor="t" anchorCtr="0">
            <a:sp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vi" sz="700" b="1" i="0" u="none" strike="noStrike" cap="none">
                <a:solidFill>
                  <a:schemeClr val="dk1"/>
                </a:solidFill>
                <a:latin typeface="Arial"/>
                <a:ea typeface="Arial"/>
                <a:cs typeface="Arial"/>
                <a:sym typeface="Arial"/>
              </a:rPr>
              <a:t>‹#›</a:t>
            </a:fld>
            <a:endParaRPr sz="4300" b="1" i="0" u="none" strike="noStrike" cap="none">
              <a:solidFill>
                <a:schemeClr val="dk1"/>
              </a:solidFill>
              <a:latin typeface="Arial"/>
              <a:ea typeface="Arial"/>
              <a:cs typeface="Arial"/>
              <a:sym typeface="Arial"/>
            </a:endParaRPr>
          </a:p>
        </p:txBody>
      </p:sp>
      <p:sp>
        <p:nvSpPr>
          <p:cNvPr id="9" name="Google Shape;9;p62"/>
          <p:cNvSpPr txBox="1"/>
          <p:nvPr/>
        </p:nvSpPr>
        <p:spPr>
          <a:xfrm rot="-5400000">
            <a:off x="-950786" y="2516644"/>
            <a:ext cx="2455500" cy="3243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CCCCCC"/>
                </a:solidFill>
                <a:latin typeface="Manrope"/>
                <a:ea typeface="Manrope"/>
                <a:cs typeface="Manrope"/>
                <a:sym typeface="Manrope"/>
              </a:rPr>
              <a:t>MAKE  WORK  BRILLIANT</a:t>
            </a:r>
            <a:endParaRPr sz="1400" b="1" i="0" u="none" strike="noStrike" cap="none">
              <a:solidFill>
                <a:srgbClr val="CCCCCC"/>
              </a:solidFill>
              <a:latin typeface="Manrope"/>
              <a:ea typeface="Manrope"/>
              <a:cs typeface="Manrope"/>
              <a:sym typeface="Manrope"/>
            </a:endParaRPr>
          </a:p>
        </p:txBody>
      </p:sp>
      <p:pic>
        <p:nvPicPr>
          <p:cNvPr id="10" name="Google Shape;10;p62"/>
          <p:cNvPicPr preferRelativeResize="0"/>
          <p:nvPr/>
        </p:nvPicPr>
        <p:blipFill rotWithShape="1">
          <a:blip r:embed="rId20">
            <a:alphaModFix/>
          </a:blip>
          <a:srcRect/>
          <a:stretch/>
        </p:blipFill>
        <p:spPr>
          <a:xfrm>
            <a:off x="87936" y="172111"/>
            <a:ext cx="407163" cy="18470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
        <p:cNvGrpSpPr/>
        <p:nvPr/>
      </p:nvGrpSpPr>
      <p:grpSpPr>
        <a:xfrm>
          <a:off x="0" y="0"/>
          <a:ext cx="0" cy="0"/>
          <a:chOff x="0" y="0"/>
          <a:chExt cx="0" cy="0"/>
        </a:xfrm>
      </p:grpSpPr>
      <p:sp>
        <p:nvSpPr>
          <p:cNvPr id="72" name="Google Shape;72;p70"/>
          <p:cNvSpPr/>
          <p:nvPr/>
        </p:nvSpPr>
        <p:spPr>
          <a:xfrm>
            <a:off x="174976" y="4775621"/>
            <a:ext cx="236700" cy="236700"/>
          </a:xfrm>
          <a:prstGeom prst="ellipse">
            <a:avLst/>
          </a:prstGeom>
          <a:solidFill>
            <a:srgbClr val="FF808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3" name="Google Shape;73;p70"/>
          <p:cNvCxnSpPr/>
          <p:nvPr/>
        </p:nvCxnSpPr>
        <p:spPr>
          <a:xfrm>
            <a:off x="563633" y="0"/>
            <a:ext cx="0" cy="5143500"/>
          </a:xfrm>
          <a:prstGeom prst="straightConnector1">
            <a:avLst/>
          </a:prstGeom>
          <a:noFill/>
          <a:ln w="9525" cap="flat" cmpd="sng">
            <a:solidFill>
              <a:srgbClr val="FF8080"/>
            </a:solidFill>
            <a:prstDash val="solid"/>
            <a:miter lim="8000"/>
            <a:headEnd type="none" w="sm" len="sm"/>
            <a:tailEnd type="none" w="sm" len="sm"/>
          </a:ln>
        </p:spPr>
      </p:cxnSp>
      <p:sp>
        <p:nvSpPr>
          <p:cNvPr id="74" name="Google Shape;74;p70"/>
          <p:cNvSpPr txBox="1"/>
          <p:nvPr/>
        </p:nvSpPr>
        <p:spPr>
          <a:xfrm flipH="1">
            <a:off x="72958" y="4805696"/>
            <a:ext cx="408000" cy="177000"/>
          </a:xfrm>
          <a:prstGeom prst="rect">
            <a:avLst/>
          </a:prstGeom>
          <a:noFill/>
          <a:ln>
            <a:noFill/>
          </a:ln>
        </p:spPr>
        <p:txBody>
          <a:bodyPr spcFirstLastPara="1" wrap="square" lIns="81000" tIns="34275" rIns="54000" bIns="34275" anchor="t" anchorCtr="0">
            <a:sp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vi" sz="700" b="1" i="0" u="none" strike="noStrike" cap="none">
                <a:solidFill>
                  <a:schemeClr val="dk1"/>
                </a:solidFill>
                <a:latin typeface="Arial"/>
                <a:ea typeface="Arial"/>
                <a:cs typeface="Arial"/>
                <a:sym typeface="Arial"/>
              </a:rPr>
              <a:t>‹#›</a:t>
            </a:fld>
            <a:endParaRPr sz="4300" b="1" i="0" u="none" strike="noStrike" cap="none">
              <a:solidFill>
                <a:schemeClr val="dk1"/>
              </a:solidFill>
              <a:latin typeface="Arial"/>
              <a:ea typeface="Arial"/>
              <a:cs typeface="Arial"/>
              <a:sym typeface="Arial"/>
            </a:endParaRPr>
          </a:p>
        </p:txBody>
      </p:sp>
      <p:sp>
        <p:nvSpPr>
          <p:cNvPr id="75" name="Google Shape;75;p70"/>
          <p:cNvSpPr txBox="1"/>
          <p:nvPr/>
        </p:nvSpPr>
        <p:spPr>
          <a:xfrm rot="-5400000">
            <a:off x="-950786" y="2516644"/>
            <a:ext cx="2455500" cy="3243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CCCCCC"/>
                </a:solidFill>
                <a:latin typeface="Manrope"/>
                <a:ea typeface="Manrope"/>
                <a:cs typeface="Manrope"/>
                <a:sym typeface="Manrope"/>
              </a:rPr>
              <a:t>MAKE  WORK  BRILLIANT</a:t>
            </a:r>
            <a:endParaRPr sz="1400" b="1" i="0" u="none" strike="noStrike" cap="none">
              <a:solidFill>
                <a:srgbClr val="CCCCCC"/>
              </a:solidFill>
              <a:latin typeface="Manrope"/>
              <a:ea typeface="Manrope"/>
              <a:cs typeface="Manrope"/>
              <a:sym typeface="Manrope"/>
            </a:endParaRPr>
          </a:p>
        </p:txBody>
      </p:sp>
      <p:pic>
        <p:nvPicPr>
          <p:cNvPr id="76" name="Google Shape;76;p70"/>
          <p:cNvPicPr preferRelativeResize="0"/>
          <p:nvPr/>
        </p:nvPicPr>
        <p:blipFill rotWithShape="1">
          <a:blip r:embed="rId18">
            <a:alphaModFix/>
          </a:blip>
          <a:srcRect/>
          <a:stretch/>
        </p:blipFill>
        <p:spPr>
          <a:xfrm>
            <a:off x="87936" y="114237"/>
            <a:ext cx="407163" cy="18470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png"/><Relationship Id="rId11" Type="http://schemas.openxmlformats.org/officeDocument/2006/relationships/image" Target="../media/image17.jpg"/><Relationship Id="rId5" Type="http://schemas.openxmlformats.org/officeDocument/2006/relationships/image" Target="../media/image11.jp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7.jp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17.jp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39.png"/><Relationship Id="rId2" Type="http://schemas.openxmlformats.org/officeDocument/2006/relationships/notesSlide" Target="../notesSlides/notesSlide9.xml"/><Relationship Id="rId16"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7.png"/><Relationship Id="rId10"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32.png"/><Relationship Id="rId1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85.png"/></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image" Target="../media/image86.png"/></Relationships>
</file>

<file path=ppt/slides/_rels/slide5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5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3.png"/><Relationship Id="rId7" Type="http://schemas.openxmlformats.org/officeDocument/2006/relationships/image" Target="../media/image95.png"/><Relationship Id="rId12"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9.xml"/><Relationship Id="rId6" Type="http://schemas.openxmlformats.org/officeDocument/2006/relationships/image" Target="../media/image94.png"/><Relationship Id="rId11" Type="http://schemas.openxmlformats.org/officeDocument/2006/relationships/image" Target="../media/image7.jpg"/><Relationship Id="rId5" Type="http://schemas.openxmlformats.org/officeDocument/2006/relationships/hyperlink" Target="https://digital.mobiwork.vn" TargetMode="External"/><Relationship Id="rId10" Type="http://schemas.openxmlformats.org/officeDocument/2006/relationships/image" Target="../media/image98.jpg"/><Relationship Id="rId4" Type="http://schemas.openxmlformats.org/officeDocument/2006/relationships/hyperlink" Target="https://thanhtruc-inc.com/" TargetMode="External"/><Relationship Id="rId9"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cxnSp>
        <p:nvCxnSpPr>
          <p:cNvPr id="139" name="Google Shape;139;p1"/>
          <p:cNvCxnSpPr/>
          <p:nvPr/>
        </p:nvCxnSpPr>
        <p:spPr>
          <a:xfrm>
            <a:off x="564720" y="113398"/>
            <a:ext cx="0" cy="462900"/>
          </a:xfrm>
          <a:prstGeom prst="straightConnector1">
            <a:avLst/>
          </a:prstGeom>
          <a:noFill/>
          <a:ln w="38100" cap="rnd" cmpd="sng">
            <a:solidFill>
              <a:srgbClr val="FF0000"/>
            </a:solidFill>
            <a:prstDash val="solid"/>
            <a:round/>
            <a:headEnd type="none" w="sm" len="sm"/>
            <a:tailEnd type="none" w="sm" len="sm"/>
          </a:ln>
        </p:spPr>
      </p:cxnSp>
      <p:sp>
        <p:nvSpPr>
          <p:cNvPr id="140" name="Google Shape;140;p1"/>
          <p:cNvSpPr txBox="1"/>
          <p:nvPr/>
        </p:nvSpPr>
        <p:spPr>
          <a:xfrm>
            <a:off x="1536350" y="113400"/>
            <a:ext cx="2713800" cy="3732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0" i="0" u="none" strike="noStrike" cap="none">
                <a:solidFill>
                  <a:schemeClr val="dk1"/>
                </a:solidFill>
                <a:latin typeface="Roboto Medium"/>
                <a:ea typeface="Roboto Medium"/>
                <a:cs typeface="Roboto Medium"/>
                <a:sym typeface="Roboto Medium"/>
              </a:rPr>
              <a:t>Công ty CP Giải pháp Chuyển đổi số Doanh nghiệp MobiWork Việt Nam</a:t>
            </a:r>
            <a:endParaRPr sz="1100" b="1" i="0" u="none" strike="noStrike" cap="none">
              <a:solidFill>
                <a:srgbClr val="000000"/>
              </a:solidFill>
              <a:latin typeface="Manrope"/>
              <a:ea typeface="Manrope"/>
              <a:cs typeface="Manrope"/>
              <a:sym typeface="Manrope"/>
            </a:endParaRPr>
          </a:p>
        </p:txBody>
      </p:sp>
      <p:pic>
        <p:nvPicPr>
          <p:cNvPr id="141" name="Google Shape;141;p1"/>
          <p:cNvPicPr preferRelativeResize="0"/>
          <p:nvPr/>
        </p:nvPicPr>
        <p:blipFill rotWithShape="1">
          <a:blip r:embed="rId3">
            <a:alphaModFix/>
          </a:blip>
          <a:srcRect b="7902"/>
          <a:stretch/>
        </p:blipFill>
        <p:spPr>
          <a:xfrm>
            <a:off x="1737625" y="1916650"/>
            <a:ext cx="6119874" cy="3302200"/>
          </a:xfrm>
          <a:prstGeom prst="rect">
            <a:avLst/>
          </a:prstGeom>
          <a:noFill/>
          <a:ln>
            <a:noFill/>
          </a:ln>
        </p:spPr>
      </p:pic>
      <p:sp>
        <p:nvSpPr>
          <p:cNvPr id="142" name="Google Shape;142;p1"/>
          <p:cNvSpPr txBox="1"/>
          <p:nvPr/>
        </p:nvSpPr>
        <p:spPr>
          <a:xfrm>
            <a:off x="983663" y="764975"/>
            <a:ext cx="7627800" cy="8016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vi" sz="2700" b="1" i="0" u="none" strike="noStrike" cap="none">
                <a:solidFill>
                  <a:schemeClr val="dk1"/>
                </a:solidFill>
                <a:latin typeface="Roboto Condensed"/>
                <a:ea typeface="Roboto Condensed"/>
                <a:cs typeface="Roboto Condensed"/>
                <a:sym typeface="Roboto Condensed"/>
              </a:rPr>
              <a:t>Giải pháp ERPNext</a:t>
            </a:r>
            <a:endParaRPr sz="2700" b="1" i="0" u="none" strike="noStrike" cap="none">
              <a:solidFill>
                <a:schemeClr val="dk1"/>
              </a:solidFill>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chemeClr val="dk1"/>
              </a:buClr>
              <a:buSzPts val="1100"/>
              <a:buFont typeface="Arial"/>
              <a:buNone/>
            </a:pPr>
            <a:r>
              <a:rPr lang="vi" sz="2700" b="1" i="0" u="none" strike="noStrike" cap="none">
                <a:solidFill>
                  <a:schemeClr val="dk1"/>
                </a:solidFill>
                <a:latin typeface="Roboto Condensed"/>
                <a:ea typeface="Roboto Condensed"/>
                <a:cs typeface="Roboto Condensed"/>
                <a:sym typeface="Roboto Condensed"/>
              </a:rPr>
              <a:t>Cho doanh nghiệp Gia Công Sản Xuất</a:t>
            </a:r>
            <a:endParaRPr sz="2700" b="1" i="0" u="none" strike="noStrike" cap="none">
              <a:solidFill>
                <a:schemeClr val="dk1"/>
              </a:solidFill>
              <a:latin typeface="Roboto Condensed"/>
              <a:ea typeface="Roboto Condensed"/>
              <a:cs typeface="Roboto Condensed"/>
              <a:sym typeface="Roboto Condensed"/>
            </a:endParaRPr>
          </a:p>
        </p:txBody>
      </p:sp>
      <p:pic>
        <p:nvPicPr>
          <p:cNvPr id="143" name="Google Shape;143;p1"/>
          <p:cNvPicPr preferRelativeResize="0"/>
          <p:nvPr/>
        </p:nvPicPr>
        <p:blipFill rotWithShape="1">
          <a:blip r:embed="rId4">
            <a:alphaModFix/>
          </a:blip>
          <a:srcRect/>
          <a:stretch/>
        </p:blipFill>
        <p:spPr>
          <a:xfrm>
            <a:off x="673615" y="158250"/>
            <a:ext cx="705581" cy="373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
          <p:cNvPicPr preferRelativeResize="0">
            <a:picLocks noGrp="1"/>
          </p:cNvPicPr>
          <p:nvPr>
            <p:ph type="pic" idx="2"/>
          </p:nvPr>
        </p:nvPicPr>
        <p:blipFill rotWithShape="1">
          <a:blip r:embed="rId3">
            <a:alphaModFix amt="50000"/>
          </a:blip>
          <a:srcRect l="24558" t="3791" r="23762" b="3298"/>
          <a:stretch/>
        </p:blipFill>
        <p:spPr>
          <a:xfrm>
            <a:off x="773650" y="865800"/>
            <a:ext cx="3169800" cy="3800100"/>
          </a:xfrm>
          <a:prstGeom prst="roundRect">
            <a:avLst>
              <a:gd name="adj" fmla="val 3694"/>
            </a:avLst>
          </a:prstGeom>
          <a:noFill/>
          <a:ln>
            <a:noFill/>
          </a:ln>
        </p:spPr>
      </p:pic>
      <p:cxnSp>
        <p:nvCxnSpPr>
          <p:cNvPr id="149" name="Google Shape;149;p2"/>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150" name="Google Shape;150;p2"/>
          <p:cNvSpPr txBox="1"/>
          <p:nvPr/>
        </p:nvSpPr>
        <p:spPr>
          <a:xfrm>
            <a:off x="703562" y="82065"/>
            <a:ext cx="27006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Agenda</a:t>
            </a:r>
            <a:endParaRPr sz="2400" b="0" i="0" u="none" strike="noStrike" cap="none">
              <a:solidFill>
                <a:schemeClr val="dk1"/>
              </a:solidFill>
              <a:latin typeface="Arial"/>
              <a:ea typeface="Arial"/>
              <a:cs typeface="Arial"/>
              <a:sym typeface="Arial"/>
            </a:endParaRPr>
          </a:p>
        </p:txBody>
      </p:sp>
      <p:sp>
        <p:nvSpPr>
          <p:cNvPr id="151" name="Google Shape;151;p2"/>
          <p:cNvSpPr/>
          <p:nvPr/>
        </p:nvSpPr>
        <p:spPr>
          <a:xfrm>
            <a:off x="3679702" y="1927900"/>
            <a:ext cx="493800" cy="493800"/>
          </a:xfrm>
          <a:prstGeom prst="ellipse">
            <a:avLst/>
          </a:prstGeom>
          <a:solidFill>
            <a:srgbClr val="FF2D2D"/>
          </a:solidFill>
          <a:ln w="9525" cap="flat" cmpd="sng">
            <a:solidFill>
              <a:srgbClr val="F2F2F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Manrope"/>
                <a:ea typeface="Manrope"/>
                <a:cs typeface="Manrope"/>
                <a:sym typeface="Manrope"/>
              </a:rPr>
              <a:t>01</a:t>
            </a:r>
            <a:endParaRPr sz="1400" b="1" i="0" u="none" strike="noStrike" cap="none">
              <a:solidFill>
                <a:schemeClr val="lt1"/>
              </a:solidFill>
              <a:latin typeface="Manrope"/>
              <a:ea typeface="Manrope"/>
              <a:cs typeface="Manrope"/>
              <a:sym typeface="Manrope"/>
            </a:endParaRPr>
          </a:p>
        </p:txBody>
      </p:sp>
      <p:sp>
        <p:nvSpPr>
          <p:cNvPr id="152" name="Google Shape;152;p2"/>
          <p:cNvSpPr txBox="1"/>
          <p:nvPr/>
        </p:nvSpPr>
        <p:spPr>
          <a:xfrm>
            <a:off x="4286039" y="695214"/>
            <a:ext cx="4808700" cy="40524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vi" sz="2000" b="1" i="0" u="none" strike="noStrike" cap="none">
                <a:solidFill>
                  <a:schemeClr val="dk1"/>
                </a:solidFill>
                <a:latin typeface="Roboto Condensed"/>
                <a:ea typeface="Roboto Condensed"/>
                <a:cs typeface="Roboto Condensed"/>
                <a:sym typeface="Roboto Condensed"/>
              </a:rPr>
              <a:t>Tầm quan trọng của ERP với </a:t>
            </a:r>
            <a:endParaRPr sz="2000" b="1" i="0" u="none" strike="noStrike" cap="none">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chemeClr val="dk1"/>
              </a:buClr>
              <a:buSzPts val="1100"/>
              <a:buFont typeface="Arial"/>
              <a:buNone/>
            </a:pPr>
            <a:r>
              <a:rPr lang="vi" sz="2000" b="1" i="0" u="none" strike="noStrike" cap="none">
                <a:solidFill>
                  <a:schemeClr val="dk1"/>
                </a:solidFill>
                <a:latin typeface="Roboto Condensed"/>
                <a:ea typeface="Roboto Condensed"/>
                <a:cs typeface="Roboto Condensed"/>
                <a:sym typeface="Roboto Condensed"/>
              </a:rPr>
              <a:t>doanh nghiệp lĩnh vực Gia công Sản xuất</a:t>
            </a:r>
            <a:endParaRPr sz="1900" b="1" i="0" u="none" strike="noStrike" cap="none">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900"/>
              <a:buFont typeface="Arial"/>
              <a:buNone/>
            </a:pPr>
            <a:endParaRPr sz="1900" b="1" i="0" u="none" strike="noStrike" cap="none">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chemeClr val="dk1"/>
              </a:buClr>
              <a:buSzPts val="1100"/>
              <a:buFont typeface="Arial"/>
              <a:buNone/>
            </a:pPr>
            <a:r>
              <a:rPr lang="vi" sz="2000" b="1" i="0" u="none" strike="noStrike" cap="none">
                <a:solidFill>
                  <a:schemeClr val="dk1"/>
                </a:solidFill>
                <a:latin typeface="Roboto Condensed"/>
                <a:ea typeface="Roboto Condensed"/>
                <a:cs typeface="Roboto Condensed"/>
                <a:sym typeface="Roboto Condensed"/>
              </a:rPr>
              <a:t>Giới thiệu giải pháp ERPNext cho </a:t>
            </a:r>
            <a:endParaRPr sz="2000" b="1" i="0" u="none" strike="noStrike" cap="none">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vi" sz="2000" b="1" i="0" u="none" strike="noStrike" cap="none">
                <a:solidFill>
                  <a:schemeClr val="dk1"/>
                </a:solidFill>
                <a:latin typeface="Roboto Condensed"/>
                <a:ea typeface="Roboto Condensed"/>
                <a:cs typeface="Roboto Condensed"/>
                <a:sym typeface="Roboto Condensed"/>
              </a:rPr>
              <a:t>doanh nghiệp Gia công Sản xuất</a:t>
            </a:r>
            <a:endParaRPr sz="2000" b="1" i="0" u="none" strike="noStrike" cap="none">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Roboto Condensed"/>
              <a:ea typeface="Roboto Condensed"/>
              <a:cs typeface="Roboto Condensed"/>
              <a:sym typeface="Roboto Condensed"/>
            </a:endParaRPr>
          </a:p>
        </p:txBody>
      </p:sp>
      <p:sp>
        <p:nvSpPr>
          <p:cNvPr id="153" name="Google Shape;153;p2"/>
          <p:cNvSpPr/>
          <p:nvPr/>
        </p:nvSpPr>
        <p:spPr>
          <a:xfrm>
            <a:off x="3679702" y="2828489"/>
            <a:ext cx="493800" cy="493800"/>
          </a:xfrm>
          <a:prstGeom prst="ellipse">
            <a:avLst/>
          </a:prstGeom>
          <a:solidFill>
            <a:srgbClr val="FF2D2D"/>
          </a:solidFill>
          <a:ln w="9525" cap="flat" cmpd="sng">
            <a:solidFill>
              <a:srgbClr val="F2F2F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Manrope"/>
                <a:ea typeface="Manrope"/>
                <a:cs typeface="Manrope"/>
                <a:sym typeface="Manrope"/>
              </a:rPr>
              <a:t>02</a:t>
            </a:r>
            <a:endParaRPr sz="1400" b="1" i="0" u="none" strike="noStrike" cap="none">
              <a:solidFill>
                <a:schemeClr val="lt1"/>
              </a:solidFill>
              <a:latin typeface="Manrope"/>
              <a:ea typeface="Manrope"/>
              <a:cs typeface="Manrope"/>
              <a:sym typeface="Manrop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cxnSp>
        <p:nvCxnSpPr>
          <p:cNvPr id="158" name="Google Shape;158;p3"/>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159" name="Google Shape;159;p3"/>
          <p:cNvSpPr txBox="1"/>
          <p:nvPr/>
        </p:nvSpPr>
        <p:spPr>
          <a:xfrm>
            <a:off x="703562" y="82065"/>
            <a:ext cx="27006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Agenda</a:t>
            </a:r>
            <a:endParaRPr sz="2400" b="0" i="0" u="none" strike="noStrike" cap="none">
              <a:solidFill>
                <a:schemeClr val="dk1"/>
              </a:solidFill>
              <a:latin typeface="Arial"/>
              <a:ea typeface="Arial"/>
              <a:cs typeface="Arial"/>
              <a:sym typeface="Arial"/>
            </a:endParaRPr>
          </a:p>
        </p:txBody>
      </p:sp>
      <p:sp>
        <p:nvSpPr>
          <p:cNvPr id="160" name="Google Shape;160;p3"/>
          <p:cNvSpPr/>
          <p:nvPr/>
        </p:nvSpPr>
        <p:spPr>
          <a:xfrm>
            <a:off x="2505727" y="1949876"/>
            <a:ext cx="493800" cy="493800"/>
          </a:xfrm>
          <a:prstGeom prst="ellipse">
            <a:avLst/>
          </a:prstGeom>
          <a:solidFill>
            <a:srgbClr val="FF2D2D"/>
          </a:solidFill>
          <a:ln w="9525" cap="flat" cmpd="sng">
            <a:solidFill>
              <a:srgbClr val="F2F2F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Manrope"/>
                <a:ea typeface="Manrope"/>
                <a:cs typeface="Manrope"/>
                <a:sym typeface="Manrope"/>
              </a:rPr>
              <a:t>01</a:t>
            </a:r>
            <a:endParaRPr sz="1400" b="1" i="0" u="none" strike="noStrike" cap="none">
              <a:solidFill>
                <a:schemeClr val="lt1"/>
              </a:solidFill>
              <a:latin typeface="Manrope"/>
              <a:ea typeface="Manrope"/>
              <a:cs typeface="Manrope"/>
              <a:sym typeface="Manrope"/>
            </a:endParaRPr>
          </a:p>
        </p:txBody>
      </p:sp>
      <p:sp>
        <p:nvSpPr>
          <p:cNvPr id="161" name="Google Shape;161;p3"/>
          <p:cNvSpPr txBox="1"/>
          <p:nvPr/>
        </p:nvSpPr>
        <p:spPr>
          <a:xfrm>
            <a:off x="3119175" y="1937968"/>
            <a:ext cx="5080800" cy="5235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vi" sz="2000" b="1" i="0" u="none" strike="noStrike" cap="none">
                <a:solidFill>
                  <a:schemeClr val="dk1"/>
                </a:solidFill>
                <a:latin typeface="Roboto Condensed"/>
                <a:ea typeface="Roboto Condensed"/>
                <a:cs typeface="Roboto Condensed"/>
                <a:sym typeface="Roboto Condensed"/>
              </a:rPr>
              <a:t>Tầm quan trọng của ERP với </a:t>
            </a:r>
            <a:endParaRPr sz="2000" b="1" i="0" u="none" strike="noStrike" cap="none">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chemeClr val="dk1"/>
              </a:buClr>
              <a:buSzPts val="1100"/>
              <a:buFont typeface="Arial"/>
              <a:buNone/>
            </a:pPr>
            <a:r>
              <a:rPr lang="vi" sz="2000" b="1" i="0" u="none" strike="noStrike" cap="none">
                <a:solidFill>
                  <a:schemeClr val="dk1"/>
                </a:solidFill>
                <a:latin typeface="Roboto Condensed"/>
                <a:ea typeface="Roboto Condensed"/>
                <a:cs typeface="Roboto Condensed"/>
                <a:sym typeface="Roboto Condensed"/>
              </a:rPr>
              <a:t>doanh nghiệp lĩnh vực Gia công Sản xuất</a:t>
            </a:r>
            <a:endParaRPr sz="2000" b="1" i="0" u="none" strike="noStrike" cap="none">
              <a:solidFill>
                <a:schemeClr val="dk1"/>
              </a:solidFill>
              <a:latin typeface="Roboto Condensed"/>
              <a:ea typeface="Roboto Condensed"/>
              <a:cs typeface="Roboto Condensed"/>
              <a:sym typeface="Roboto Condense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4" title="W.png"/>
          <p:cNvPicPr preferRelativeResize="0"/>
          <p:nvPr/>
        </p:nvPicPr>
        <p:blipFill rotWithShape="1">
          <a:blip r:embed="rId3">
            <a:alphaModFix amt="20000"/>
          </a:blip>
          <a:srcRect/>
          <a:stretch/>
        </p:blipFill>
        <p:spPr>
          <a:xfrm rot="-3112383">
            <a:off x="7712089" y="-415937"/>
            <a:ext cx="2754821" cy="2881746"/>
          </a:xfrm>
          <a:prstGeom prst="rect">
            <a:avLst/>
          </a:prstGeom>
          <a:noFill/>
          <a:ln>
            <a:noFill/>
          </a:ln>
        </p:spPr>
      </p:pic>
      <p:pic>
        <p:nvPicPr>
          <p:cNvPr id="167" name="Google Shape;167;p4"/>
          <p:cNvPicPr preferRelativeResize="0"/>
          <p:nvPr/>
        </p:nvPicPr>
        <p:blipFill rotWithShape="1">
          <a:blip r:embed="rId4">
            <a:alphaModFix/>
          </a:blip>
          <a:srcRect/>
          <a:stretch/>
        </p:blipFill>
        <p:spPr>
          <a:xfrm>
            <a:off x="4230450" y="860788"/>
            <a:ext cx="4881065" cy="4881074"/>
          </a:xfrm>
          <a:prstGeom prst="rect">
            <a:avLst/>
          </a:prstGeom>
          <a:noFill/>
          <a:ln>
            <a:noFill/>
          </a:ln>
        </p:spPr>
      </p:pic>
      <p:cxnSp>
        <p:nvCxnSpPr>
          <p:cNvPr id="168" name="Google Shape;168;p4"/>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
        <p:nvSpPr>
          <p:cNvPr id="169" name="Google Shape;169;p4"/>
          <p:cNvSpPr txBox="1"/>
          <p:nvPr/>
        </p:nvSpPr>
        <p:spPr>
          <a:xfrm>
            <a:off x="703551" y="172825"/>
            <a:ext cx="2979900" cy="2910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1800"/>
              <a:buFont typeface="Arial"/>
              <a:buNone/>
            </a:pPr>
            <a:r>
              <a:rPr lang="vi" sz="1800" b="0" i="0" u="none" strike="noStrike" cap="none">
                <a:solidFill>
                  <a:srgbClr val="C4161C"/>
                </a:solidFill>
                <a:latin typeface="Manrope ExtraBold"/>
                <a:ea typeface="Manrope ExtraBold"/>
                <a:cs typeface="Manrope ExtraBold"/>
                <a:sym typeface="Manrope ExtraBold"/>
              </a:rPr>
              <a:t>Giới thiệu về MBW</a:t>
            </a:r>
            <a:endParaRPr sz="1800" b="0" i="0" u="none" strike="noStrike" cap="none">
              <a:solidFill>
                <a:srgbClr val="C4161C"/>
              </a:solidFill>
              <a:latin typeface="Manrope ExtraBold"/>
              <a:ea typeface="Manrope ExtraBold"/>
              <a:cs typeface="Manrope ExtraBold"/>
              <a:sym typeface="Manrope ExtraBold"/>
            </a:endParaRPr>
          </a:p>
        </p:txBody>
      </p:sp>
      <p:pic>
        <p:nvPicPr>
          <p:cNvPr id="170" name="Google Shape;170;p4"/>
          <p:cNvPicPr preferRelativeResize="0"/>
          <p:nvPr/>
        </p:nvPicPr>
        <p:blipFill rotWithShape="1">
          <a:blip r:embed="rId5">
            <a:alphaModFix/>
          </a:blip>
          <a:srcRect l="5096" t="21393" r="7184" b="12783"/>
          <a:stretch/>
        </p:blipFill>
        <p:spPr>
          <a:xfrm>
            <a:off x="776875" y="2975500"/>
            <a:ext cx="3591300" cy="1794000"/>
          </a:xfrm>
          <a:prstGeom prst="roundRect">
            <a:avLst>
              <a:gd name="adj" fmla="val 8485"/>
            </a:avLst>
          </a:prstGeom>
          <a:noFill/>
          <a:ln>
            <a:noFill/>
          </a:ln>
        </p:spPr>
      </p:pic>
      <p:sp>
        <p:nvSpPr>
          <p:cNvPr id="171" name="Google Shape;171;p4"/>
          <p:cNvSpPr txBox="1"/>
          <p:nvPr/>
        </p:nvSpPr>
        <p:spPr>
          <a:xfrm>
            <a:off x="703550" y="408600"/>
            <a:ext cx="4696200" cy="206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vi" sz="1400" b="0" i="0" u="none" strike="noStrike" cap="none">
                <a:solidFill>
                  <a:srgbClr val="000000"/>
                </a:solidFill>
                <a:latin typeface="Manrope Medium"/>
                <a:ea typeface="Manrope Medium"/>
                <a:cs typeface="Manrope Medium"/>
                <a:sym typeface="Manrope Medium"/>
              </a:rPr>
              <a:t>Công ty Cổ phần công nghệ MobiWork Việt Nam</a:t>
            </a:r>
            <a:endParaRPr sz="1400" b="0" i="0" u="none" strike="noStrike" cap="none">
              <a:solidFill>
                <a:srgbClr val="000000"/>
              </a:solidFill>
              <a:latin typeface="Manrope Medium"/>
              <a:ea typeface="Manrope Medium"/>
              <a:cs typeface="Manrope Medium"/>
              <a:sym typeface="Manrope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Medium"/>
              <a:ea typeface="Manrope Medium"/>
              <a:cs typeface="Manrope Medium"/>
              <a:sym typeface="Manrope Medium"/>
            </a:endParaRPr>
          </a:p>
          <a:p>
            <a:pPr marL="0" marR="0" lvl="0" indent="0" algn="l" rtl="0">
              <a:lnSpc>
                <a:spcPct val="100000"/>
              </a:lnSpc>
              <a:spcBef>
                <a:spcPts val="0"/>
              </a:spcBef>
              <a:spcAft>
                <a:spcPts val="0"/>
              </a:spcAft>
              <a:buClr>
                <a:srgbClr val="000000"/>
              </a:buClr>
              <a:buSzPts val="1000"/>
              <a:buFont typeface="Arial"/>
              <a:buNone/>
            </a:pPr>
            <a:r>
              <a:rPr lang="vi" sz="1000" b="0" i="0" u="none" strike="noStrike" cap="none">
                <a:solidFill>
                  <a:srgbClr val="000000"/>
                </a:solidFill>
                <a:latin typeface="Manrope"/>
                <a:ea typeface="Manrope"/>
                <a:cs typeface="Manrope"/>
                <a:sym typeface="Manrope"/>
              </a:rPr>
              <a:t>Thành lập tháng 10 năm 2015, Công ty cổ phần công nghệ MobiWork Việt Nam (viết tắt MBW) là doanh nghiệp hoạt động trong lĩnh vực công nghệ thông tin, chuyên phát triển và cung cấp các giải pháp phần mềm/dịch vụ phần mềm </a:t>
            </a:r>
            <a:r>
              <a:rPr lang="vi" sz="1000" b="0" i="0" u="none" strike="noStrike" cap="none">
                <a:solidFill>
                  <a:schemeClr val="dk1"/>
                </a:solidFill>
                <a:latin typeface="Manrope"/>
                <a:ea typeface="Manrope"/>
                <a:cs typeface="Manrope"/>
                <a:sym typeface="Manrope"/>
              </a:rPr>
              <a:t>nhằm mục tiêu Số hóa &amp; Chuyển đổi số quản trị, vận hành doanh nghiệp/</a:t>
            </a:r>
            <a:endParaRPr sz="1000" b="0" i="0" u="none" strike="noStrike" cap="none">
              <a:solidFill>
                <a:schemeClr val="dk1"/>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000"/>
              <a:buFont typeface="Arial"/>
              <a:buNone/>
            </a:pPr>
            <a:r>
              <a:rPr lang="vi" sz="1000" b="0" i="0" u="none" strike="noStrike" cap="none">
                <a:solidFill>
                  <a:srgbClr val="000000"/>
                </a:solidFill>
                <a:latin typeface="Manrope"/>
                <a:ea typeface="Manrope"/>
                <a:cs typeface="Manrope"/>
                <a:sym typeface="Manrope"/>
              </a:rPr>
              <a:t>Đến nay, MBW đã trở thành công ty công nghệ thông tin uy tín tại Việt Nam, là đối tác công nghệ tin cậy của hơn 4.500 doanh nghiệp đa ngành, đa lĩnh vực lựa chọn sử dụng.</a:t>
            </a:r>
            <a:endParaRPr sz="1000" b="0" i="0" u="none" strike="noStrike" cap="none">
              <a:solidFill>
                <a:srgbClr val="000000"/>
              </a:solidFill>
              <a:latin typeface="Manrope"/>
              <a:ea typeface="Manrope"/>
              <a:cs typeface="Manrope"/>
              <a:sym typeface="Manrope"/>
            </a:endParaRPr>
          </a:p>
        </p:txBody>
      </p:sp>
      <p:sp>
        <p:nvSpPr>
          <p:cNvPr id="172" name="Google Shape;172;p4"/>
          <p:cNvSpPr/>
          <p:nvPr/>
        </p:nvSpPr>
        <p:spPr>
          <a:xfrm>
            <a:off x="5998711" y="2613105"/>
            <a:ext cx="1376100" cy="1376400"/>
          </a:xfrm>
          <a:prstGeom prst="ellipse">
            <a:avLst/>
          </a:prstGeom>
          <a:solidFill>
            <a:srgbClr val="CC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73" name="Google Shape;173;p4"/>
          <p:cNvSpPr/>
          <p:nvPr/>
        </p:nvSpPr>
        <p:spPr>
          <a:xfrm>
            <a:off x="4816712" y="3235514"/>
            <a:ext cx="838200" cy="838200"/>
          </a:xfrm>
          <a:prstGeom prst="ellipse">
            <a:avLst/>
          </a:prstGeom>
          <a:solidFill>
            <a:srgbClr val="351C7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pic>
        <p:nvPicPr>
          <p:cNvPr id="174" name="Google Shape;174;p4"/>
          <p:cNvPicPr preferRelativeResize="0"/>
          <p:nvPr/>
        </p:nvPicPr>
        <p:blipFill rotWithShape="1">
          <a:blip r:embed="rId6">
            <a:alphaModFix/>
          </a:blip>
          <a:srcRect/>
          <a:stretch/>
        </p:blipFill>
        <p:spPr>
          <a:xfrm>
            <a:off x="6211917" y="3141786"/>
            <a:ext cx="949784" cy="319065"/>
          </a:xfrm>
          <a:prstGeom prst="rect">
            <a:avLst/>
          </a:prstGeom>
          <a:noFill/>
          <a:ln>
            <a:noFill/>
          </a:ln>
        </p:spPr>
      </p:pic>
      <p:sp>
        <p:nvSpPr>
          <p:cNvPr id="175" name="Google Shape;175;p4"/>
          <p:cNvSpPr/>
          <p:nvPr/>
        </p:nvSpPr>
        <p:spPr>
          <a:xfrm>
            <a:off x="6092120" y="1250618"/>
            <a:ext cx="972600" cy="972600"/>
          </a:xfrm>
          <a:prstGeom prst="ellipse">
            <a:avLst/>
          </a:prstGeom>
          <a:solidFill>
            <a:srgbClr val="2B416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76" name="Google Shape;176;p4"/>
          <p:cNvSpPr/>
          <p:nvPr/>
        </p:nvSpPr>
        <p:spPr>
          <a:xfrm>
            <a:off x="7780072" y="3187759"/>
            <a:ext cx="670800" cy="670800"/>
          </a:xfrm>
          <a:prstGeom prst="ellipse">
            <a:avLst/>
          </a:prstGeom>
          <a:solidFill>
            <a:srgbClr val="2B416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77" name="Google Shape;177;p4"/>
          <p:cNvSpPr/>
          <p:nvPr/>
        </p:nvSpPr>
        <p:spPr>
          <a:xfrm>
            <a:off x="8050775" y="2466839"/>
            <a:ext cx="972600" cy="972600"/>
          </a:xfrm>
          <a:prstGeom prst="ellipse">
            <a:avLst/>
          </a:prstGeom>
          <a:solidFill>
            <a:srgbClr val="CC0000"/>
          </a:solidFill>
          <a:ln w="762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78" name="Google Shape;178;p4"/>
          <p:cNvSpPr txBox="1"/>
          <p:nvPr/>
        </p:nvSpPr>
        <p:spPr>
          <a:xfrm>
            <a:off x="6202275" y="1434494"/>
            <a:ext cx="7524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vi" sz="1500" b="1" i="0" u="none" strike="noStrike" cap="none">
                <a:solidFill>
                  <a:srgbClr val="FFFFFF"/>
                </a:solidFill>
                <a:latin typeface="Manrope"/>
                <a:ea typeface="Manrope"/>
                <a:cs typeface="Manrope"/>
                <a:sym typeface="Manrope"/>
              </a:rPr>
              <a:t>4.500</a:t>
            </a:r>
            <a:endParaRPr sz="1500" b="1" i="0" u="none" strike="noStrike" cap="none">
              <a:solidFill>
                <a:srgbClr val="FFFFFF"/>
              </a:solidFill>
              <a:latin typeface="Manrope"/>
              <a:ea typeface="Manrope"/>
              <a:cs typeface="Manrope"/>
              <a:sym typeface="Manrope"/>
            </a:endParaRPr>
          </a:p>
        </p:txBody>
      </p:sp>
      <p:sp>
        <p:nvSpPr>
          <p:cNvPr id="179" name="Google Shape;179;p4"/>
          <p:cNvSpPr txBox="1"/>
          <p:nvPr/>
        </p:nvSpPr>
        <p:spPr>
          <a:xfrm>
            <a:off x="6185200" y="1784979"/>
            <a:ext cx="786300" cy="173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800" b="0" i="0" u="none" strike="noStrike" cap="none">
                <a:solidFill>
                  <a:srgbClr val="FFFFFF"/>
                </a:solidFill>
                <a:latin typeface="Manrope"/>
                <a:ea typeface="Manrope"/>
                <a:cs typeface="Manrope"/>
                <a:sym typeface="Manrope"/>
              </a:rPr>
              <a:t>khách hàng</a:t>
            </a:r>
            <a:endParaRPr sz="800" b="0" i="0" u="none" strike="noStrike" cap="none">
              <a:solidFill>
                <a:srgbClr val="FFFFFF"/>
              </a:solidFill>
              <a:latin typeface="Manrope"/>
              <a:ea typeface="Manrope"/>
              <a:cs typeface="Manrope"/>
              <a:sym typeface="Manrope"/>
            </a:endParaRPr>
          </a:p>
        </p:txBody>
      </p:sp>
      <p:sp>
        <p:nvSpPr>
          <p:cNvPr id="180" name="Google Shape;180;p4"/>
          <p:cNvSpPr/>
          <p:nvPr/>
        </p:nvSpPr>
        <p:spPr>
          <a:xfrm>
            <a:off x="4626266" y="2282708"/>
            <a:ext cx="111600" cy="111600"/>
          </a:xfrm>
          <a:prstGeom prst="ellipse">
            <a:avLst/>
          </a:prstGeom>
          <a:solidFill>
            <a:srgbClr val="3C78D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81" name="Google Shape;181;p4"/>
          <p:cNvSpPr txBox="1"/>
          <p:nvPr/>
        </p:nvSpPr>
        <p:spPr>
          <a:xfrm>
            <a:off x="4859608" y="3258924"/>
            <a:ext cx="7524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vi" sz="1800" b="1" i="0" u="none" strike="noStrike" cap="none">
                <a:solidFill>
                  <a:srgbClr val="FFFFFF"/>
                </a:solidFill>
                <a:latin typeface="Manrope"/>
                <a:ea typeface="Manrope"/>
                <a:cs typeface="Manrope"/>
                <a:sym typeface="Manrope"/>
              </a:rPr>
              <a:t>10</a:t>
            </a:r>
            <a:endParaRPr sz="1800" b="1" i="0" u="none" strike="noStrike" cap="none">
              <a:solidFill>
                <a:srgbClr val="FFFFFF"/>
              </a:solidFill>
              <a:latin typeface="Manrope"/>
              <a:ea typeface="Manrope"/>
              <a:cs typeface="Manrope"/>
              <a:sym typeface="Manrope"/>
            </a:endParaRPr>
          </a:p>
        </p:txBody>
      </p:sp>
      <p:sp>
        <p:nvSpPr>
          <p:cNvPr id="182" name="Google Shape;182;p4"/>
          <p:cNvSpPr/>
          <p:nvPr/>
        </p:nvSpPr>
        <p:spPr>
          <a:xfrm>
            <a:off x="5918454" y="3926814"/>
            <a:ext cx="147000" cy="147000"/>
          </a:xfrm>
          <a:prstGeom prst="ellipse">
            <a:avLst/>
          </a:prstGeom>
          <a:solidFill>
            <a:srgbClr val="EAD1D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83" name="Google Shape;183;p4"/>
          <p:cNvSpPr/>
          <p:nvPr/>
        </p:nvSpPr>
        <p:spPr>
          <a:xfrm>
            <a:off x="8964709" y="3227914"/>
            <a:ext cx="147000" cy="147000"/>
          </a:xfrm>
          <a:prstGeom prst="ellipse">
            <a:avLst/>
          </a:prstGeom>
          <a:solidFill>
            <a:srgbClr val="CFE2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84" name="Google Shape;184;p4"/>
          <p:cNvSpPr/>
          <p:nvPr/>
        </p:nvSpPr>
        <p:spPr>
          <a:xfrm>
            <a:off x="8042133" y="1612076"/>
            <a:ext cx="264900" cy="264900"/>
          </a:xfrm>
          <a:prstGeom prst="ellipse">
            <a:avLst/>
          </a:prstGeom>
          <a:noFill/>
          <a:ln w="9525" cap="flat" cmpd="sng">
            <a:solidFill>
              <a:srgbClr val="93C47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85" name="Google Shape;185;p4"/>
          <p:cNvSpPr txBox="1"/>
          <p:nvPr/>
        </p:nvSpPr>
        <p:spPr>
          <a:xfrm>
            <a:off x="4842533" y="3675746"/>
            <a:ext cx="786300" cy="173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800" b="0" i="0" u="none" strike="noStrike" cap="none">
                <a:solidFill>
                  <a:srgbClr val="FFFFFF"/>
                </a:solidFill>
                <a:latin typeface="Manrope"/>
                <a:ea typeface="Manrope"/>
                <a:cs typeface="Manrope"/>
                <a:sym typeface="Manrope"/>
              </a:rPr>
              <a:t>năm</a:t>
            </a:r>
            <a:endParaRPr sz="800" b="0" i="0" u="none" strike="noStrike" cap="none">
              <a:solidFill>
                <a:srgbClr val="FFFFFF"/>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1200"/>
              <a:buFont typeface="Arial"/>
              <a:buNone/>
            </a:pPr>
            <a:r>
              <a:rPr lang="vi" sz="800" b="0" i="0" u="none" strike="noStrike" cap="none">
                <a:solidFill>
                  <a:srgbClr val="FFFFFF"/>
                </a:solidFill>
                <a:latin typeface="Manrope"/>
                <a:ea typeface="Manrope"/>
                <a:cs typeface="Manrope"/>
                <a:sym typeface="Manrope"/>
              </a:rPr>
              <a:t>kinh nghiệm</a:t>
            </a:r>
            <a:endParaRPr sz="800" b="0" i="0" u="none" strike="noStrike" cap="none">
              <a:solidFill>
                <a:srgbClr val="FFFFFF"/>
              </a:solidFill>
              <a:latin typeface="Manrope"/>
              <a:ea typeface="Manrope"/>
              <a:cs typeface="Manrope"/>
              <a:sym typeface="Manrope"/>
            </a:endParaRPr>
          </a:p>
        </p:txBody>
      </p:sp>
      <p:sp>
        <p:nvSpPr>
          <p:cNvPr id="186" name="Google Shape;186;p4"/>
          <p:cNvSpPr txBox="1"/>
          <p:nvPr/>
        </p:nvSpPr>
        <p:spPr>
          <a:xfrm>
            <a:off x="8160930" y="2640548"/>
            <a:ext cx="752400" cy="507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vi" sz="2100" b="1" i="0" u="none" strike="noStrike" cap="none">
                <a:solidFill>
                  <a:srgbClr val="FFFFFF"/>
                </a:solidFill>
                <a:latin typeface="Manrope"/>
                <a:ea typeface="Manrope"/>
                <a:cs typeface="Manrope"/>
                <a:sym typeface="Manrope"/>
              </a:rPr>
              <a:t>180</a:t>
            </a:r>
            <a:endParaRPr sz="2100" b="1" i="0" u="none" strike="noStrike" cap="none">
              <a:solidFill>
                <a:srgbClr val="FFFFFF"/>
              </a:solidFill>
              <a:latin typeface="Manrope"/>
              <a:ea typeface="Manrope"/>
              <a:cs typeface="Manrope"/>
              <a:sym typeface="Manrope"/>
            </a:endParaRPr>
          </a:p>
        </p:txBody>
      </p:sp>
      <p:sp>
        <p:nvSpPr>
          <p:cNvPr id="187" name="Google Shape;187;p4"/>
          <p:cNvSpPr/>
          <p:nvPr/>
        </p:nvSpPr>
        <p:spPr>
          <a:xfrm>
            <a:off x="5610547" y="2466839"/>
            <a:ext cx="173700" cy="173700"/>
          </a:xfrm>
          <a:prstGeom prst="ellipse">
            <a:avLst/>
          </a:prstGeom>
          <a:solidFill>
            <a:srgbClr val="FFF2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188" name="Google Shape;188;p4"/>
          <p:cNvSpPr txBox="1"/>
          <p:nvPr/>
        </p:nvSpPr>
        <p:spPr>
          <a:xfrm>
            <a:off x="8143855" y="3027221"/>
            <a:ext cx="786300" cy="173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0" i="0" u="none" strike="noStrike" cap="none">
                <a:solidFill>
                  <a:srgbClr val="FFFFFF"/>
                </a:solidFill>
                <a:latin typeface="Manrope"/>
                <a:ea typeface="Manrope"/>
                <a:cs typeface="Manrope"/>
                <a:sym typeface="Manrope"/>
              </a:rPr>
              <a:t>nhân sự</a:t>
            </a:r>
            <a:endParaRPr sz="1200" b="0" i="0" u="none" strike="noStrike" cap="none">
              <a:solidFill>
                <a:srgbClr val="FFFFFF"/>
              </a:solidFill>
              <a:latin typeface="Manrope"/>
              <a:ea typeface="Manrope"/>
              <a:cs typeface="Manrope"/>
              <a:sym typeface="Manrope"/>
            </a:endParaRPr>
          </a:p>
        </p:txBody>
      </p:sp>
      <p:sp>
        <p:nvSpPr>
          <p:cNvPr id="189" name="Google Shape;189;p4"/>
          <p:cNvSpPr txBox="1"/>
          <p:nvPr/>
        </p:nvSpPr>
        <p:spPr>
          <a:xfrm>
            <a:off x="7739363" y="3253281"/>
            <a:ext cx="7524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vi" sz="1700" b="1" i="0" u="none" strike="noStrike" cap="none">
                <a:solidFill>
                  <a:srgbClr val="FFFFFF"/>
                </a:solidFill>
                <a:latin typeface="Manrope"/>
                <a:ea typeface="Manrope"/>
                <a:cs typeface="Manrope"/>
                <a:sym typeface="Manrope"/>
              </a:rPr>
              <a:t>15</a:t>
            </a:r>
            <a:endParaRPr sz="1700" b="1" i="0" u="none" strike="noStrike" cap="none">
              <a:solidFill>
                <a:srgbClr val="FFFFFF"/>
              </a:solidFill>
              <a:latin typeface="Manrope"/>
              <a:ea typeface="Manrope"/>
              <a:cs typeface="Manrope"/>
              <a:sym typeface="Manrope"/>
            </a:endParaRPr>
          </a:p>
        </p:txBody>
      </p:sp>
      <p:sp>
        <p:nvSpPr>
          <p:cNvPr id="190" name="Google Shape;190;p4"/>
          <p:cNvSpPr txBox="1"/>
          <p:nvPr/>
        </p:nvSpPr>
        <p:spPr>
          <a:xfrm>
            <a:off x="7792879" y="3601150"/>
            <a:ext cx="645300" cy="173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600" b="0" i="0" u="none" strike="noStrike" cap="none">
                <a:solidFill>
                  <a:srgbClr val="FFFFFF"/>
                </a:solidFill>
                <a:latin typeface="Manrope"/>
                <a:ea typeface="Manrope"/>
                <a:cs typeface="Manrope"/>
                <a:sym typeface="Manrope"/>
              </a:rPr>
              <a:t>sản phẩm/ dịch vụ</a:t>
            </a:r>
            <a:endParaRPr sz="600" b="0" i="0" u="none" strike="noStrike" cap="none">
              <a:solidFill>
                <a:srgbClr val="FFFFFF"/>
              </a:solidFill>
              <a:latin typeface="Manrope"/>
              <a:ea typeface="Manrope"/>
              <a:cs typeface="Manrope"/>
              <a:sym typeface="Manrop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5"/>
          <p:cNvPicPr preferRelativeResize="0"/>
          <p:nvPr/>
        </p:nvPicPr>
        <p:blipFill rotWithShape="1">
          <a:blip r:embed="rId3">
            <a:alphaModFix/>
          </a:blip>
          <a:srcRect/>
          <a:stretch/>
        </p:blipFill>
        <p:spPr>
          <a:xfrm>
            <a:off x="1126900" y="587450"/>
            <a:ext cx="7281902" cy="4556049"/>
          </a:xfrm>
          <a:prstGeom prst="rect">
            <a:avLst/>
          </a:prstGeom>
          <a:noFill/>
          <a:ln>
            <a:noFill/>
          </a:ln>
        </p:spPr>
      </p:pic>
      <p:sp>
        <p:nvSpPr>
          <p:cNvPr id="196" name="Google Shape;196;p5"/>
          <p:cNvSpPr txBox="1"/>
          <p:nvPr/>
        </p:nvSpPr>
        <p:spPr>
          <a:xfrm>
            <a:off x="664375" y="182100"/>
            <a:ext cx="3086400" cy="2910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1800"/>
              <a:buFont typeface="Arial"/>
              <a:buNone/>
            </a:pPr>
            <a:r>
              <a:rPr lang="vi" sz="1800" b="0" i="0" u="none" strike="noStrike" cap="none">
                <a:solidFill>
                  <a:srgbClr val="C4161C"/>
                </a:solidFill>
                <a:latin typeface="Manrope ExtraBold"/>
                <a:ea typeface="Manrope ExtraBold"/>
                <a:cs typeface="Manrope ExtraBold"/>
                <a:sym typeface="Manrope ExtraBold"/>
              </a:rPr>
              <a:t>Lịch sử hình thành</a:t>
            </a:r>
            <a:endParaRPr sz="1800" b="0" i="0" u="none" strike="noStrike" cap="none">
              <a:solidFill>
                <a:srgbClr val="C4161C"/>
              </a:solidFill>
              <a:latin typeface="Manrope ExtraBold"/>
              <a:ea typeface="Manrope ExtraBold"/>
              <a:cs typeface="Manrope ExtraBold"/>
              <a:sym typeface="Manrope ExtraBold"/>
            </a:endParaRPr>
          </a:p>
        </p:txBody>
      </p:sp>
      <p:sp>
        <p:nvSpPr>
          <p:cNvPr id="197" name="Google Shape;197;p5"/>
          <p:cNvSpPr txBox="1"/>
          <p:nvPr/>
        </p:nvSpPr>
        <p:spPr>
          <a:xfrm>
            <a:off x="718767" y="387625"/>
            <a:ext cx="6487500" cy="346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endParaRPr sz="1800" b="0" i="0" u="none" strike="noStrike" cap="none">
              <a:solidFill>
                <a:schemeClr val="dk1"/>
              </a:solidFill>
              <a:latin typeface="Arial"/>
              <a:ea typeface="Arial"/>
              <a:cs typeface="Arial"/>
              <a:sym typeface="Arial"/>
            </a:endParaRPr>
          </a:p>
        </p:txBody>
      </p:sp>
      <p:cxnSp>
        <p:nvCxnSpPr>
          <p:cNvPr id="198" name="Google Shape;198;p5"/>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pic>
        <p:nvPicPr>
          <p:cNvPr id="199" name="Google Shape;199;p5" title="W.png"/>
          <p:cNvPicPr preferRelativeResize="0"/>
          <p:nvPr/>
        </p:nvPicPr>
        <p:blipFill rotWithShape="1">
          <a:blip r:embed="rId4">
            <a:alphaModFix amt="20000"/>
          </a:blip>
          <a:srcRect/>
          <a:stretch/>
        </p:blipFill>
        <p:spPr>
          <a:xfrm rot="-3112383">
            <a:off x="7712089" y="-415937"/>
            <a:ext cx="2754821" cy="28817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6" title="W.png"/>
          <p:cNvPicPr preferRelativeResize="0"/>
          <p:nvPr/>
        </p:nvPicPr>
        <p:blipFill rotWithShape="1">
          <a:blip r:embed="rId3">
            <a:alphaModFix amt="20000"/>
          </a:blip>
          <a:srcRect/>
          <a:stretch/>
        </p:blipFill>
        <p:spPr>
          <a:xfrm rot="-3112383">
            <a:off x="7712089" y="-415937"/>
            <a:ext cx="2754821" cy="2881746"/>
          </a:xfrm>
          <a:prstGeom prst="rect">
            <a:avLst/>
          </a:prstGeom>
          <a:noFill/>
          <a:ln>
            <a:noFill/>
          </a:ln>
        </p:spPr>
      </p:pic>
      <p:pic>
        <p:nvPicPr>
          <p:cNvPr id="205" name="Google Shape;205;p6" title="MBW-FW.png"/>
          <p:cNvPicPr preferRelativeResize="0"/>
          <p:nvPr/>
        </p:nvPicPr>
        <p:blipFill rotWithShape="1">
          <a:blip r:embed="rId4">
            <a:alphaModFix/>
          </a:blip>
          <a:srcRect t="5477" b="5468"/>
          <a:stretch/>
        </p:blipFill>
        <p:spPr>
          <a:xfrm>
            <a:off x="884150" y="3065976"/>
            <a:ext cx="7910477" cy="1936275"/>
          </a:xfrm>
          <a:prstGeom prst="rect">
            <a:avLst/>
          </a:prstGeom>
          <a:noFill/>
          <a:ln>
            <a:noFill/>
          </a:ln>
        </p:spPr>
      </p:pic>
      <p:pic>
        <p:nvPicPr>
          <p:cNvPr id="206" name="Google Shape;206;p6" title="MBW fastwork.jpg"/>
          <p:cNvPicPr preferRelativeResize="0"/>
          <p:nvPr/>
        </p:nvPicPr>
        <p:blipFill rotWithShape="1">
          <a:blip r:embed="rId5">
            <a:alphaModFix/>
          </a:blip>
          <a:srcRect l="18215" t="32109" r="16215" b="30490"/>
          <a:stretch/>
        </p:blipFill>
        <p:spPr>
          <a:xfrm>
            <a:off x="3727825" y="3203988"/>
            <a:ext cx="627500" cy="357912"/>
          </a:xfrm>
          <a:prstGeom prst="rect">
            <a:avLst/>
          </a:prstGeom>
          <a:noFill/>
          <a:ln>
            <a:noFill/>
          </a:ln>
        </p:spPr>
      </p:pic>
      <p:sp>
        <p:nvSpPr>
          <p:cNvPr id="207" name="Google Shape;207;p6"/>
          <p:cNvSpPr txBox="1">
            <a:spLocks noGrp="1"/>
          </p:cNvSpPr>
          <p:nvPr>
            <p:ph type="body" idx="1"/>
          </p:nvPr>
        </p:nvSpPr>
        <p:spPr>
          <a:xfrm>
            <a:off x="662550" y="130800"/>
            <a:ext cx="3634200" cy="403200"/>
          </a:xfrm>
          <a:prstGeom prst="rect">
            <a:avLst/>
          </a:prstGeom>
          <a:noFill/>
          <a:ln>
            <a:noFill/>
          </a:ln>
        </p:spPr>
        <p:txBody>
          <a:bodyPr spcFirstLastPara="1" wrap="square" lIns="91425" tIns="91425" rIns="91425" bIns="91425" anchor="ctr" anchorCtr="0">
            <a:noAutofit/>
          </a:bodyPr>
          <a:lstStyle/>
          <a:p>
            <a:pPr marL="0" lvl="0" indent="0" algn="l" rtl="0">
              <a:lnSpc>
                <a:spcPct val="96000"/>
              </a:lnSpc>
              <a:spcBef>
                <a:spcPts val="0"/>
              </a:spcBef>
              <a:spcAft>
                <a:spcPts val="0"/>
              </a:spcAft>
              <a:buSzPts val="1400"/>
              <a:buNone/>
            </a:pPr>
            <a:r>
              <a:rPr lang="vi" sz="1800">
                <a:solidFill>
                  <a:srgbClr val="C4161C"/>
                </a:solidFill>
                <a:latin typeface="Manrope ExtraBold"/>
                <a:ea typeface="Manrope ExtraBold"/>
                <a:cs typeface="Manrope ExtraBold"/>
                <a:sym typeface="Manrope ExtraBold"/>
              </a:rPr>
              <a:t>Công ty thành viên </a:t>
            </a:r>
            <a:endParaRPr sz="1600">
              <a:solidFill>
                <a:srgbClr val="C4161C"/>
              </a:solidFill>
              <a:latin typeface="Manrope ExtraBold"/>
              <a:ea typeface="Manrope ExtraBold"/>
              <a:cs typeface="Manrope ExtraBold"/>
              <a:sym typeface="Manrope ExtraBold"/>
            </a:endParaRPr>
          </a:p>
        </p:txBody>
      </p:sp>
      <p:sp>
        <p:nvSpPr>
          <p:cNvPr id="208" name="Google Shape;208;p6"/>
          <p:cNvSpPr txBox="1"/>
          <p:nvPr/>
        </p:nvSpPr>
        <p:spPr>
          <a:xfrm>
            <a:off x="3886377" y="3683975"/>
            <a:ext cx="4560600" cy="991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200"/>
              </a:spcAft>
              <a:buClr>
                <a:srgbClr val="000000"/>
              </a:buClr>
              <a:buSzPts val="1000"/>
              <a:buFont typeface="Arial"/>
              <a:buNone/>
            </a:pPr>
            <a:r>
              <a:rPr lang="vi" sz="1000" b="0" i="0" u="none" strike="noStrike" cap="none">
                <a:solidFill>
                  <a:srgbClr val="000000"/>
                </a:solidFill>
                <a:latin typeface="Manrope Medium"/>
                <a:ea typeface="Manrope Medium"/>
                <a:cs typeface="Manrope Medium"/>
                <a:sym typeface="Manrope Medium"/>
              </a:rPr>
              <a:t>FastWork Việt Nam là công ty đi đầu trong việc phát triển và cung cấp các giải pháp phần mềm phục vụ quản lý - điều hành doanh nghiệp SME &amp; các giải pháp phần mềm chuyên sâu cho từng lĩnh vực.</a:t>
            </a:r>
            <a:endParaRPr sz="1200" b="0" i="0" u="none" strike="noStrike" cap="none">
              <a:solidFill>
                <a:srgbClr val="000000"/>
              </a:solidFill>
              <a:latin typeface="Manrope Medium"/>
              <a:ea typeface="Manrope Medium"/>
              <a:cs typeface="Manrope Medium"/>
              <a:sym typeface="Manrope Medium"/>
            </a:endParaRPr>
          </a:p>
        </p:txBody>
      </p:sp>
      <p:pic>
        <p:nvPicPr>
          <p:cNvPr id="209" name="Google Shape;209;p6" title="FW.png"/>
          <p:cNvPicPr preferRelativeResize="0"/>
          <p:nvPr/>
        </p:nvPicPr>
        <p:blipFill rotWithShape="1">
          <a:blip r:embed="rId6">
            <a:alphaModFix/>
          </a:blip>
          <a:srcRect/>
          <a:stretch/>
        </p:blipFill>
        <p:spPr>
          <a:xfrm>
            <a:off x="3980525" y="4486375"/>
            <a:ext cx="869575" cy="226101"/>
          </a:xfrm>
          <a:prstGeom prst="rect">
            <a:avLst/>
          </a:prstGeom>
          <a:noFill/>
          <a:ln>
            <a:noFill/>
          </a:ln>
        </p:spPr>
      </p:pic>
      <p:pic>
        <p:nvPicPr>
          <p:cNvPr id="210" name="Google Shape;210;p6" title="logo-fastpatro1.png"/>
          <p:cNvPicPr preferRelativeResize="0"/>
          <p:nvPr/>
        </p:nvPicPr>
        <p:blipFill rotWithShape="1">
          <a:blip r:embed="rId7">
            <a:alphaModFix/>
          </a:blip>
          <a:srcRect t="11078" b="11070"/>
          <a:stretch/>
        </p:blipFill>
        <p:spPr>
          <a:xfrm>
            <a:off x="5020650" y="4486375"/>
            <a:ext cx="869575" cy="226101"/>
          </a:xfrm>
          <a:prstGeom prst="rect">
            <a:avLst/>
          </a:prstGeom>
          <a:noFill/>
          <a:ln>
            <a:noFill/>
          </a:ln>
        </p:spPr>
      </p:pic>
      <p:pic>
        <p:nvPicPr>
          <p:cNvPr id="211" name="Google Shape;211;p6" title="logo-FastCons.png"/>
          <p:cNvPicPr preferRelativeResize="0"/>
          <p:nvPr/>
        </p:nvPicPr>
        <p:blipFill rotWithShape="1">
          <a:blip r:embed="rId8">
            <a:alphaModFix/>
          </a:blip>
          <a:srcRect l="1550" r="-1550"/>
          <a:stretch/>
        </p:blipFill>
        <p:spPr>
          <a:xfrm>
            <a:off x="6060775" y="4486375"/>
            <a:ext cx="897200" cy="226100"/>
          </a:xfrm>
          <a:prstGeom prst="rect">
            <a:avLst/>
          </a:prstGeom>
          <a:noFill/>
          <a:ln>
            <a:noFill/>
          </a:ln>
        </p:spPr>
      </p:pic>
      <p:pic>
        <p:nvPicPr>
          <p:cNvPr id="212" name="Google Shape;212;p6" title="MBW-Digital.png"/>
          <p:cNvPicPr preferRelativeResize="0"/>
          <p:nvPr/>
        </p:nvPicPr>
        <p:blipFill rotWithShape="1">
          <a:blip r:embed="rId9">
            <a:alphaModFix/>
          </a:blip>
          <a:srcRect t="4212" b="4212"/>
          <a:stretch/>
        </p:blipFill>
        <p:spPr>
          <a:xfrm>
            <a:off x="884150" y="804549"/>
            <a:ext cx="8019324" cy="2018525"/>
          </a:xfrm>
          <a:prstGeom prst="rect">
            <a:avLst/>
          </a:prstGeom>
          <a:noFill/>
          <a:ln>
            <a:noFill/>
          </a:ln>
        </p:spPr>
      </p:pic>
      <p:sp>
        <p:nvSpPr>
          <p:cNvPr id="213" name="Google Shape;213;p6"/>
          <p:cNvSpPr txBox="1"/>
          <p:nvPr/>
        </p:nvSpPr>
        <p:spPr>
          <a:xfrm>
            <a:off x="1143025" y="1425988"/>
            <a:ext cx="4963500" cy="868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vi" sz="1000" b="0" i="0" u="none" strike="noStrike" cap="none">
                <a:solidFill>
                  <a:srgbClr val="000000"/>
                </a:solidFill>
                <a:latin typeface="Manrope Medium"/>
                <a:ea typeface="Manrope Medium"/>
                <a:cs typeface="Manrope Medium"/>
                <a:sym typeface="Manrope Medium"/>
              </a:rPr>
              <a:t>MBW Digital là đơn vị cung cấp dịch vụ tư vấn Chuyển đổi số &amp; triển khai ERP</a:t>
            </a:r>
            <a:br>
              <a:rPr lang="vi" sz="1000" b="0" i="0" u="none" strike="noStrike" cap="none">
                <a:solidFill>
                  <a:srgbClr val="000000"/>
                </a:solidFill>
                <a:latin typeface="Manrope Medium"/>
                <a:ea typeface="Manrope Medium"/>
                <a:cs typeface="Manrope Medium"/>
                <a:sym typeface="Manrope Medium"/>
              </a:rPr>
            </a:br>
            <a:r>
              <a:rPr lang="vi" sz="1000" b="0" i="0" u="none" strike="noStrike" cap="none">
                <a:solidFill>
                  <a:srgbClr val="000000"/>
                </a:solidFill>
                <a:latin typeface="Manrope Medium"/>
                <a:ea typeface="Manrope Medium"/>
                <a:cs typeface="Manrope Medium"/>
                <a:sym typeface="Manrope Medium"/>
              </a:rPr>
              <a:t>cho các doanh nghiệp ở mọi lĩnh vực.</a:t>
            </a:r>
            <a:endParaRPr sz="1000" b="0" i="0" u="none" strike="noStrike" cap="none">
              <a:solidFill>
                <a:srgbClr val="000000"/>
              </a:solidFill>
              <a:latin typeface="Manrope Medium"/>
              <a:ea typeface="Manrope Medium"/>
              <a:cs typeface="Manrope Medium"/>
              <a:sym typeface="Manrope Medium"/>
            </a:endParaRPr>
          </a:p>
          <a:p>
            <a:pPr marL="0" marR="0" lvl="0" indent="0" algn="l" rtl="0">
              <a:lnSpc>
                <a:spcPct val="100000"/>
              </a:lnSpc>
              <a:spcBef>
                <a:spcPts val="1200"/>
              </a:spcBef>
              <a:spcAft>
                <a:spcPts val="1200"/>
              </a:spcAft>
              <a:buClr>
                <a:srgbClr val="000000"/>
              </a:buClr>
              <a:buSzPts val="1000"/>
              <a:buFont typeface="Arial"/>
              <a:buNone/>
            </a:pPr>
            <a:r>
              <a:rPr lang="vi" sz="1000" b="0" i="0" u="none" strike="noStrike" cap="none">
                <a:solidFill>
                  <a:srgbClr val="000000"/>
                </a:solidFill>
                <a:latin typeface="Manrope Medium"/>
                <a:ea typeface="Manrope Medium"/>
                <a:cs typeface="Manrope Medium"/>
                <a:sym typeface="Manrope Medium"/>
              </a:rPr>
              <a:t>Hiện tại, MBW Digital là Đối tác chính thức duy nhất của  ERPNext tại Việt Nam.</a:t>
            </a:r>
            <a:endParaRPr sz="1400" b="0" i="0" u="none" strike="noStrike" cap="none">
              <a:solidFill>
                <a:srgbClr val="000000"/>
              </a:solidFill>
              <a:latin typeface="Manrope Medium"/>
              <a:ea typeface="Manrope Medium"/>
              <a:cs typeface="Manrope Medium"/>
              <a:sym typeface="Manrope Medium"/>
            </a:endParaRPr>
          </a:p>
        </p:txBody>
      </p:sp>
      <p:pic>
        <p:nvPicPr>
          <p:cNvPr id="214" name="Google Shape;214;p6" title="logo-ERP.png"/>
          <p:cNvPicPr preferRelativeResize="0"/>
          <p:nvPr/>
        </p:nvPicPr>
        <p:blipFill rotWithShape="1">
          <a:blip r:embed="rId10">
            <a:alphaModFix/>
          </a:blip>
          <a:srcRect/>
          <a:stretch/>
        </p:blipFill>
        <p:spPr>
          <a:xfrm>
            <a:off x="2011759" y="2298150"/>
            <a:ext cx="781216" cy="193650"/>
          </a:xfrm>
          <a:prstGeom prst="rect">
            <a:avLst/>
          </a:prstGeom>
          <a:noFill/>
          <a:ln>
            <a:noFill/>
          </a:ln>
        </p:spPr>
      </p:pic>
      <p:pic>
        <p:nvPicPr>
          <p:cNvPr id="215" name="Google Shape;215;p6" title="MBW digital.jpg"/>
          <p:cNvPicPr preferRelativeResize="0"/>
          <p:nvPr/>
        </p:nvPicPr>
        <p:blipFill rotWithShape="1">
          <a:blip r:embed="rId11">
            <a:alphaModFix/>
          </a:blip>
          <a:srcRect l="17844" t="31719" r="18607" b="32088"/>
          <a:stretch/>
        </p:blipFill>
        <p:spPr>
          <a:xfrm>
            <a:off x="5374449" y="958621"/>
            <a:ext cx="637925" cy="363300"/>
          </a:xfrm>
          <a:prstGeom prst="rect">
            <a:avLst/>
          </a:prstGeom>
          <a:noFill/>
          <a:ln>
            <a:noFill/>
          </a:ln>
        </p:spPr>
      </p:pic>
      <p:pic>
        <p:nvPicPr>
          <p:cNvPr id="216" name="Google Shape;216;p6" title="frappe-partner.png"/>
          <p:cNvPicPr preferRelativeResize="0"/>
          <p:nvPr/>
        </p:nvPicPr>
        <p:blipFill rotWithShape="1">
          <a:blip r:embed="rId12">
            <a:alphaModFix/>
          </a:blip>
          <a:srcRect l="-4358" t="-8823" r="-2973" b="-6958"/>
          <a:stretch/>
        </p:blipFill>
        <p:spPr>
          <a:xfrm>
            <a:off x="1219225" y="2271307"/>
            <a:ext cx="637925" cy="247331"/>
          </a:xfrm>
          <a:prstGeom prst="rect">
            <a:avLst/>
          </a:prstGeom>
          <a:noFill/>
          <a:ln>
            <a:noFill/>
          </a:ln>
        </p:spPr>
      </p:pic>
      <p:sp>
        <p:nvSpPr>
          <p:cNvPr id="217" name="Google Shape;217;p6"/>
          <p:cNvSpPr/>
          <p:nvPr/>
        </p:nvSpPr>
        <p:spPr>
          <a:xfrm>
            <a:off x="1502066" y="1215908"/>
            <a:ext cx="111600" cy="111600"/>
          </a:xfrm>
          <a:prstGeom prst="ellipse">
            <a:avLst/>
          </a:prstGeom>
          <a:solidFill>
            <a:srgbClr val="3C78D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218" name="Google Shape;218;p6"/>
          <p:cNvSpPr/>
          <p:nvPr/>
        </p:nvSpPr>
        <p:spPr>
          <a:xfrm>
            <a:off x="2794254" y="2860014"/>
            <a:ext cx="147000" cy="147000"/>
          </a:xfrm>
          <a:prstGeom prst="ellipse">
            <a:avLst/>
          </a:prstGeom>
          <a:solidFill>
            <a:srgbClr val="EAD1D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219" name="Google Shape;219;p6"/>
          <p:cNvSpPr/>
          <p:nvPr/>
        </p:nvSpPr>
        <p:spPr>
          <a:xfrm>
            <a:off x="4917933" y="545276"/>
            <a:ext cx="264900" cy="264900"/>
          </a:xfrm>
          <a:prstGeom prst="ellipse">
            <a:avLst/>
          </a:prstGeom>
          <a:noFill/>
          <a:ln w="9525" cap="flat" cmpd="sng">
            <a:solidFill>
              <a:srgbClr val="93C47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sp>
        <p:nvSpPr>
          <p:cNvPr id="220" name="Google Shape;220;p6"/>
          <p:cNvSpPr/>
          <p:nvPr/>
        </p:nvSpPr>
        <p:spPr>
          <a:xfrm>
            <a:off x="5716522" y="3388189"/>
            <a:ext cx="173700" cy="173700"/>
          </a:xfrm>
          <a:prstGeom prst="ellipse">
            <a:avLst/>
          </a:prstGeom>
          <a:solidFill>
            <a:srgbClr val="FFF2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anrope"/>
              <a:ea typeface="Manrope"/>
              <a:cs typeface="Manrope"/>
              <a:sym typeface="Manrope"/>
            </a:endParaRPr>
          </a:p>
        </p:txBody>
      </p:sp>
      <p:cxnSp>
        <p:nvCxnSpPr>
          <p:cNvPr id="221" name="Google Shape;221;p6"/>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p7" title="world.png"/>
          <p:cNvPicPr preferRelativeResize="0"/>
          <p:nvPr/>
        </p:nvPicPr>
        <p:blipFill rotWithShape="1">
          <a:blip r:embed="rId3">
            <a:alphaModFix/>
          </a:blip>
          <a:srcRect l="5785"/>
          <a:stretch/>
        </p:blipFill>
        <p:spPr>
          <a:xfrm>
            <a:off x="2625125" y="1258675"/>
            <a:ext cx="6527674" cy="3884825"/>
          </a:xfrm>
          <a:prstGeom prst="rect">
            <a:avLst/>
          </a:prstGeom>
          <a:noFill/>
          <a:ln>
            <a:noFill/>
          </a:ln>
        </p:spPr>
      </p:pic>
      <p:sp>
        <p:nvSpPr>
          <p:cNvPr id="227" name="Google Shape;227;p7"/>
          <p:cNvSpPr txBox="1">
            <a:spLocks noGrp="1"/>
          </p:cNvSpPr>
          <p:nvPr>
            <p:ph type="subTitle" idx="1"/>
          </p:nvPr>
        </p:nvSpPr>
        <p:spPr>
          <a:xfrm>
            <a:off x="662550" y="92975"/>
            <a:ext cx="6054300" cy="403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vi" sz="1800">
                <a:solidFill>
                  <a:srgbClr val="C4161C"/>
                </a:solidFill>
                <a:latin typeface="Manrope ExtraBold"/>
                <a:ea typeface="Manrope ExtraBold"/>
                <a:cs typeface="Manrope ExtraBold"/>
                <a:sym typeface="Manrope ExtraBold"/>
              </a:rPr>
              <a:t>Hệ sinh thái sản phẩm, dịch vụ, giải pháp</a:t>
            </a:r>
            <a:endParaRPr sz="1800">
              <a:solidFill>
                <a:srgbClr val="C4161C"/>
              </a:solidFill>
              <a:latin typeface="Manrope ExtraBold"/>
              <a:ea typeface="Manrope ExtraBold"/>
              <a:cs typeface="Manrope ExtraBold"/>
              <a:sym typeface="Manrope ExtraBold"/>
            </a:endParaRPr>
          </a:p>
        </p:txBody>
      </p:sp>
      <p:sp>
        <p:nvSpPr>
          <p:cNvPr id="228" name="Google Shape;228;p7"/>
          <p:cNvSpPr/>
          <p:nvPr/>
        </p:nvSpPr>
        <p:spPr>
          <a:xfrm>
            <a:off x="1337050" y="3807275"/>
            <a:ext cx="1491300" cy="1119600"/>
          </a:xfrm>
          <a:prstGeom prst="roundRect">
            <a:avLst>
              <a:gd name="adj" fmla="val 6788"/>
            </a:avLst>
          </a:prstGeom>
          <a:gradFill>
            <a:gsLst>
              <a:gs pos="0">
                <a:srgbClr val="F4F6F9"/>
              </a:gs>
              <a:gs pos="100000">
                <a:srgbClr val="D6DEE5"/>
              </a:gs>
            </a:gsLst>
            <a:lin ang="5400012"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7"/>
          <p:cNvSpPr/>
          <p:nvPr/>
        </p:nvSpPr>
        <p:spPr>
          <a:xfrm>
            <a:off x="3092875" y="3807275"/>
            <a:ext cx="1491300" cy="1119600"/>
          </a:xfrm>
          <a:prstGeom prst="roundRect">
            <a:avLst>
              <a:gd name="adj" fmla="val 6788"/>
            </a:avLst>
          </a:prstGeom>
          <a:gradFill>
            <a:gsLst>
              <a:gs pos="0">
                <a:srgbClr val="F4F6F9"/>
              </a:gs>
              <a:gs pos="100000">
                <a:srgbClr val="D6DEE5"/>
              </a:gs>
            </a:gsLst>
            <a:lin ang="5400012"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7"/>
          <p:cNvSpPr/>
          <p:nvPr/>
        </p:nvSpPr>
        <p:spPr>
          <a:xfrm>
            <a:off x="4940050" y="3807275"/>
            <a:ext cx="1464000" cy="1119600"/>
          </a:xfrm>
          <a:prstGeom prst="roundRect">
            <a:avLst>
              <a:gd name="adj" fmla="val 6788"/>
            </a:avLst>
          </a:prstGeom>
          <a:gradFill>
            <a:gsLst>
              <a:gs pos="0">
                <a:srgbClr val="F4F6F9"/>
              </a:gs>
              <a:gs pos="100000">
                <a:srgbClr val="D6DEE5"/>
              </a:gs>
            </a:gsLst>
            <a:lin ang="5400012"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7"/>
          <p:cNvSpPr/>
          <p:nvPr/>
        </p:nvSpPr>
        <p:spPr>
          <a:xfrm>
            <a:off x="6773450" y="3807275"/>
            <a:ext cx="1464000" cy="1119600"/>
          </a:xfrm>
          <a:prstGeom prst="roundRect">
            <a:avLst>
              <a:gd name="adj" fmla="val 6788"/>
            </a:avLst>
          </a:prstGeom>
          <a:gradFill>
            <a:gsLst>
              <a:gs pos="0">
                <a:srgbClr val="F4F6F9"/>
              </a:gs>
              <a:gs pos="100000">
                <a:srgbClr val="D6DEE5"/>
              </a:gs>
            </a:gsLst>
            <a:lin ang="5400012"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32" name="Google Shape;232;p7" title="hệ sinh thái.png"/>
          <p:cNvPicPr preferRelativeResize="0"/>
          <p:nvPr/>
        </p:nvPicPr>
        <p:blipFill rotWithShape="1">
          <a:blip r:embed="rId4">
            <a:alphaModFix/>
          </a:blip>
          <a:srcRect l="-476" r="-810"/>
          <a:stretch/>
        </p:blipFill>
        <p:spPr>
          <a:xfrm>
            <a:off x="2138800" y="887425"/>
            <a:ext cx="5563126" cy="1920174"/>
          </a:xfrm>
          <a:prstGeom prst="rect">
            <a:avLst/>
          </a:prstGeom>
          <a:noFill/>
          <a:ln>
            <a:noFill/>
          </a:ln>
        </p:spPr>
      </p:pic>
      <p:sp>
        <p:nvSpPr>
          <p:cNvPr id="233" name="Google Shape;233;p7"/>
          <p:cNvSpPr txBox="1"/>
          <p:nvPr/>
        </p:nvSpPr>
        <p:spPr>
          <a:xfrm>
            <a:off x="1528875" y="671700"/>
            <a:ext cx="1962900" cy="659400"/>
          </a:xfrm>
          <a:prstGeom prst="rect">
            <a:avLst/>
          </a:prstGeom>
          <a:noFill/>
          <a:ln>
            <a:noFill/>
          </a:ln>
        </p:spPr>
        <p:txBody>
          <a:bodyPr spcFirstLastPara="1" wrap="square" lIns="91425" tIns="91425" rIns="91425" bIns="91425" anchor="t" anchorCtr="0">
            <a:spAutoFit/>
          </a:bodyPr>
          <a:lstStyle/>
          <a:p>
            <a:pPr marL="0" marR="0" lvl="0" indent="0" algn="r" rtl="0">
              <a:lnSpc>
                <a:spcPct val="115000"/>
              </a:lnSpc>
              <a:spcBef>
                <a:spcPts val="0"/>
              </a:spcBef>
              <a:spcAft>
                <a:spcPts val="0"/>
              </a:spcAft>
              <a:buClr>
                <a:schemeClr val="dk1"/>
              </a:buClr>
              <a:buSzPts val="1100"/>
              <a:buFont typeface="Arial"/>
              <a:buNone/>
            </a:pPr>
            <a:r>
              <a:rPr lang="vi" sz="1000" b="0" i="0" u="none" strike="noStrike" cap="none">
                <a:solidFill>
                  <a:schemeClr val="dk1"/>
                </a:solidFill>
                <a:latin typeface="Roboto ExtraBold"/>
                <a:ea typeface="Roboto ExtraBold"/>
                <a:cs typeface="Roboto ExtraBold"/>
                <a:sym typeface="Roboto ExtraBold"/>
              </a:rPr>
              <a:t>Mobiwork DMS</a:t>
            </a:r>
            <a:endParaRPr sz="1000" b="0" i="0" u="none" strike="noStrike" cap="none">
              <a:solidFill>
                <a:schemeClr val="dk1"/>
              </a:solidFill>
              <a:latin typeface="Roboto ExtraBold"/>
              <a:ea typeface="Roboto ExtraBold"/>
              <a:cs typeface="Roboto ExtraBold"/>
              <a:sym typeface="Roboto ExtraBold"/>
            </a:endParaRPr>
          </a:p>
          <a:p>
            <a:pPr marL="0" marR="0" lvl="0" indent="0" algn="r" rtl="0">
              <a:lnSpc>
                <a:spcPct val="115000"/>
              </a:lnSpc>
              <a:spcBef>
                <a:spcPts val="0"/>
              </a:spcBef>
              <a:spcAft>
                <a:spcPts val="0"/>
              </a:spcAft>
              <a:buClr>
                <a:schemeClr val="dk1"/>
              </a:buClr>
              <a:buSzPts val="1100"/>
              <a:buFont typeface="Arial"/>
              <a:buNone/>
            </a:pPr>
            <a:r>
              <a:rPr lang="vi" sz="900" b="0" i="0" u="none" strike="noStrike" cap="none">
                <a:solidFill>
                  <a:schemeClr val="dk1"/>
                </a:solidFill>
                <a:latin typeface="Roboto"/>
                <a:ea typeface="Roboto"/>
                <a:cs typeface="Roboto"/>
                <a:sym typeface="Roboto"/>
              </a:rPr>
              <a:t>Phần mềm quản lý kênh</a:t>
            </a:r>
            <a:br>
              <a:rPr lang="vi" sz="900" b="0" i="0" u="none" strike="noStrike" cap="none">
                <a:solidFill>
                  <a:schemeClr val="dk1"/>
                </a:solidFill>
                <a:latin typeface="Roboto"/>
                <a:ea typeface="Roboto"/>
                <a:cs typeface="Roboto"/>
                <a:sym typeface="Roboto"/>
              </a:rPr>
            </a:br>
            <a:r>
              <a:rPr lang="vi" sz="900" b="0" i="0" u="none" strike="noStrike" cap="none">
                <a:solidFill>
                  <a:schemeClr val="dk1"/>
                </a:solidFill>
                <a:latin typeface="Roboto"/>
                <a:ea typeface="Roboto"/>
                <a:cs typeface="Roboto"/>
                <a:sym typeface="Roboto"/>
              </a:rPr>
              <a:t>phân phối phổ biến nhất Việt Nam</a:t>
            </a:r>
            <a:endParaRPr sz="1800" b="0" i="0" u="none" strike="noStrike" cap="none">
              <a:solidFill>
                <a:schemeClr val="dk2"/>
              </a:solidFill>
              <a:latin typeface="Arial"/>
              <a:ea typeface="Arial"/>
              <a:cs typeface="Arial"/>
              <a:sym typeface="Arial"/>
            </a:endParaRPr>
          </a:p>
        </p:txBody>
      </p:sp>
      <p:sp>
        <p:nvSpPr>
          <p:cNvPr id="234" name="Google Shape;234;p7"/>
          <p:cNvSpPr txBox="1"/>
          <p:nvPr/>
        </p:nvSpPr>
        <p:spPr>
          <a:xfrm>
            <a:off x="775701" y="1464575"/>
            <a:ext cx="1325100" cy="818700"/>
          </a:xfrm>
          <a:prstGeom prst="rect">
            <a:avLst/>
          </a:prstGeom>
          <a:noFill/>
          <a:ln>
            <a:noFill/>
          </a:ln>
        </p:spPr>
        <p:txBody>
          <a:bodyPr spcFirstLastPara="1" wrap="square" lIns="91425" tIns="91425" rIns="91425" bIns="91425" anchor="t" anchorCtr="0">
            <a:spAutoFit/>
          </a:bodyPr>
          <a:lstStyle/>
          <a:p>
            <a:pPr marL="0" marR="0" lvl="0" indent="0" algn="r" rtl="0">
              <a:lnSpc>
                <a:spcPct val="115000"/>
              </a:lnSpc>
              <a:spcBef>
                <a:spcPts val="0"/>
              </a:spcBef>
              <a:spcAft>
                <a:spcPts val="0"/>
              </a:spcAft>
              <a:buClr>
                <a:srgbClr val="000000"/>
              </a:buClr>
              <a:buSzPts val="1000"/>
              <a:buFont typeface="Arial"/>
              <a:buNone/>
            </a:pPr>
            <a:r>
              <a:rPr lang="vi" sz="1000" b="0" i="0" u="none" strike="noStrike" cap="none">
                <a:solidFill>
                  <a:srgbClr val="000000"/>
                </a:solidFill>
                <a:latin typeface="Roboto ExtraBold"/>
                <a:ea typeface="Roboto ExtraBold"/>
                <a:cs typeface="Roboto ExtraBold"/>
                <a:sym typeface="Roboto ExtraBold"/>
              </a:rPr>
              <a:t>FastCons</a:t>
            </a:r>
            <a:endParaRPr sz="1000" b="0" i="0" u="none" strike="noStrike" cap="none">
              <a:solidFill>
                <a:srgbClr val="000000"/>
              </a:solidFill>
              <a:latin typeface="Roboto ExtraBold"/>
              <a:ea typeface="Roboto ExtraBold"/>
              <a:cs typeface="Roboto ExtraBold"/>
              <a:sym typeface="Roboto ExtraBold"/>
            </a:endParaRPr>
          </a:p>
          <a:p>
            <a:pPr marL="0" marR="0" lvl="0" indent="0" algn="r" rtl="0">
              <a:lnSpc>
                <a:spcPct val="115000"/>
              </a:lnSpc>
              <a:spcBef>
                <a:spcPts val="0"/>
              </a:spcBef>
              <a:spcAft>
                <a:spcPts val="0"/>
              </a:spcAft>
              <a:buClr>
                <a:srgbClr val="000000"/>
              </a:buClr>
              <a:buSzPts val="900"/>
              <a:buFont typeface="Arial"/>
              <a:buNone/>
            </a:pPr>
            <a:r>
              <a:rPr lang="vi" sz="900" b="0" i="0" u="none" strike="noStrike" cap="none">
                <a:solidFill>
                  <a:srgbClr val="000000"/>
                </a:solidFill>
                <a:latin typeface="Roboto"/>
                <a:ea typeface="Roboto"/>
                <a:cs typeface="Roboto"/>
                <a:sym typeface="Roboto"/>
              </a:rPr>
              <a:t>Phần mềm quản lý dự án thi công xây dựng chuyên sâu</a:t>
            </a:r>
            <a:endParaRPr sz="900" b="0" i="0" u="none" strike="noStrike" cap="none">
              <a:solidFill>
                <a:srgbClr val="000000"/>
              </a:solidFill>
              <a:latin typeface="Roboto"/>
              <a:ea typeface="Roboto"/>
              <a:cs typeface="Roboto"/>
              <a:sym typeface="Roboto"/>
            </a:endParaRPr>
          </a:p>
        </p:txBody>
      </p:sp>
      <p:sp>
        <p:nvSpPr>
          <p:cNvPr id="235" name="Google Shape;235;p7"/>
          <p:cNvSpPr txBox="1"/>
          <p:nvPr/>
        </p:nvSpPr>
        <p:spPr>
          <a:xfrm>
            <a:off x="6307851" y="707988"/>
            <a:ext cx="1928700" cy="659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000" b="0" i="0" u="none" strike="noStrike" cap="none">
                <a:solidFill>
                  <a:srgbClr val="000000"/>
                </a:solidFill>
                <a:latin typeface="Roboto ExtraBold"/>
                <a:ea typeface="Roboto ExtraBold"/>
                <a:cs typeface="Roboto ExtraBold"/>
                <a:sym typeface="Roboto ExtraBold"/>
              </a:rPr>
              <a:t>MBW Digital</a:t>
            </a:r>
            <a:endParaRPr sz="1000" b="0" i="0" u="none" strike="noStrike" cap="none">
              <a:solidFill>
                <a:srgbClr val="000000"/>
              </a:solidFill>
              <a:latin typeface="Roboto ExtraBold"/>
              <a:ea typeface="Roboto ExtraBold"/>
              <a:cs typeface="Roboto ExtraBold"/>
              <a:sym typeface="Roboto ExtraBold"/>
            </a:endParaRPr>
          </a:p>
          <a:p>
            <a:pPr marL="0" marR="0" lvl="0" indent="0" algn="l" rtl="0">
              <a:lnSpc>
                <a:spcPct val="115000"/>
              </a:lnSpc>
              <a:spcBef>
                <a:spcPts val="0"/>
              </a:spcBef>
              <a:spcAft>
                <a:spcPts val="0"/>
              </a:spcAft>
              <a:buClr>
                <a:srgbClr val="000000"/>
              </a:buClr>
              <a:buSzPts val="900"/>
              <a:buFont typeface="Arial"/>
              <a:buNone/>
            </a:pPr>
            <a:r>
              <a:rPr lang="vi" sz="900" b="0" i="0" u="none" strike="noStrike" cap="none">
                <a:solidFill>
                  <a:srgbClr val="000000"/>
                </a:solidFill>
                <a:latin typeface="Roboto"/>
                <a:ea typeface="Roboto"/>
                <a:cs typeface="Roboto"/>
                <a:sym typeface="Roboto"/>
              </a:rPr>
              <a:t>Dịch vụ tư vấn &amp; triển khai ERP - Phần mềm ERPNext</a:t>
            </a:r>
            <a:endParaRPr sz="900" b="0" i="0" u="none" strike="noStrike" cap="none">
              <a:solidFill>
                <a:srgbClr val="000000"/>
              </a:solidFill>
              <a:latin typeface="Roboto"/>
              <a:ea typeface="Roboto"/>
              <a:cs typeface="Roboto"/>
              <a:sym typeface="Roboto"/>
            </a:endParaRPr>
          </a:p>
        </p:txBody>
      </p:sp>
      <p:sp>
        <p:nvSpPr>
          <p:cNvPr id="236" name="Google Shape;236;p7"/>
          <p:cNvSpPr txBox="1"/>
          <p:nvPr/>
        </p:nvSpPr>
        <p:spPr>
          <a:xfrm>
            <a:off x="7701925" y="1464637"/>
            <a:ext cx="1464000" cy="659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000" b="0" i="0" u="none" strike="noStrike" cap="none">
                <a:solidFill>
                  <a:srgbClr val="000000"/>
                </a:solidFill>
                <a:latin typeface="Roboto ExtraBold"/>
                <a:ea typeface="Roboto ExtraBold"/>
                <a:cs typeface="Roboto ExtraBold"/>
                <a:sym typeface="Roboto ExtraBold"/>
              </a:rPr>
              <a:t>FastWork</a:t>
            </a:r>
            <a:endParaRPr sz="1000" b="0" i="0" u="none" strike="noStrike" cap="none">
              <a:solidFill>
                <a:srgbClr val="000000"/>
              </a:solidFill>
              <a:latin typeface="Roboto ExtraBold"/>
              <a:ea typeface="Roboto ExtraBold"/>
              <a:cs typeface="Roboto ExtraBold"/>
              <a:sym typeface="Roboto ExtraBold"/>
            </a:endParaRPr>
          </a:p>
          <a:p>
            <a:pPr marL="0" marR="0" lvl="0" indent="0" algn="l" rtl="0">
              <a:lnSpc>
                <a:spcPct val="115000"/>
              </a:lnSpc>
              <a:spcBef>
                <a:spcPts val="0"/>
              </a:spcBef>
              <a:spcAft>
                <a:spcPts val="0"/>
              </a:spcAft>
              <a:buClr>
                <a:srgbClr val="000000"/>
              </a:buClr>
              <a:buSzPts val="900"/>
              <a:buFont typeface="Arial"/>
              <a:buNone/>
            </a:pPr>
            <a:r>
              <a:rPr lang="vi" sz="900" b="0" i="0" u="none" strike="noStrike" cap="none">
                <a:solidFill>
                  <a:srgbClr val="000000"/>
                </a:solidFill>
                <a:latin typeface="Roboto"/>
                <a:ea typeface="Roboto"/>
                <a:cs typeface="Roboto"/>
                <a:sym typeface="Roboto"/>
              </a:rPr>
              <a:t>Phần mềm quản trị doanh nghiệp toàn diện</a:t>
            </a:r>
            <a:endParaRPr sz="900" b="0" i="0" u="none" strike="noStrike" cap="none">
              <a:solidFill>
                <a:srgbClr val="000000"/>
              </a:solidFill>
              <a:latin typeface="Roboto"/>
              <a:ea typeface="Roboto"/>
              <a:cs typeface="Roboto"/>
              <a:sym typeface="Roboto"/>
            </a:endParaRPr>
          </a:p>
        </p:txBody>
      </p:sp>
      <p:sp>
        <p:nvSpPr>
          <p:cNvPr id="237" name="Google Shape;237;p7"/>
          <p:cNvSpPr txBox="1"/>
          <p:nvPr/>
        </p:nvSpPr>
        <p:spPr>
          <a:xfrm>
            <a:off x="1370738" y="2350050"/>
            <a:ext cx="1729800" cy="659400"/>
          </a:xfrm>
          <a:prstGeom prst="rect">
            <a:avLst/>
          </a:prstGeom>
          <a:noFill/>
          <a:ln>
            <a:noFill/>
          </a:ln>
        </p:spPr>
        <p:txBody>
          <a:bodyPr spcFirstLastPara="1" wrap="square" lIns="91425" tIns="91425" rIns="91425" bIns="91425" anchor="t" anchorCtr="0">
            <a:spAutoFit/>
          </a:bodyPr>
          <a:lstStyle/>
          <a:p>
            <a:pPr marL="0" marR="0" lvl="0" indent="0" algn="r" rtl="0">
              <a:lnSpc>
                <a:spcPct val="115000"/>
              </a:lnSpc>
              <a:spcBef>
                <a:spcPts val="0"/>
              </a:spcBef>
              <a:spcAft>
                <a:spcPts val="0"/>
              </a:spcAft>
              <a:buClr>
                <a:srgbClr val="000000"/>
              </a:buClr>
              <a:buSzPts val="1000"/>
              <a:buFont typeface="Arial"/>
              <a:buNone/>
            </a:pPr>
            <a:r>
              <a:rPr lang="vi" sz="1000" b="0" i="0" u="none" strike="noStrike" cap="none">
                <a:solidFill>
                  <a:srgbClr val="000000"/>
                </a:solidFill>
                <a:latin typeface="Roboto ExtraBold"/>
                <a:ea typeface="Roboto ExtraBold"/>
                <a:cs typeface="Roboto ExtraBold"/>
                <a:sym typeface="Roboto ExtraBold"/>
              </a:rPr>
              <a:t>FastPatrol</a:t>
            </a:r>
            <a:endParaRPr sz="1000" b="0" i="0" u="none" strike="noStrike" cap="none">
              <a:solidFill>
                <a:srgbClr val="000000"/>
              </a:solidFill>
              <a:latin typeface="Roboto ExtraBold"/>
              <a:ea typeface="Roboto ExtraBold"/>
              <a:cs typeface="Roboto ExtraBold"/>
              <a:sym typeface="Roboto ExtraBold"/>
            </a:endParaRPr>
          </a:p>
          <a:p>
            <a:pPr marL="0" marR="0" lvl="0" indent="0" algn="r" rtl="0">
              <a:lnSpc>
                <a:spcPct val="115000"/>
              </a:lnSpc>
              <a:spcBef>
                <a:spcPts val="0"/>
              </a:spcBef>
              <a:spcAft>
                <a:spcPts val="0"/>
              </a:spcAft>
              <a:buClr>
                <a:srgbClr val="000000"/>
              </a:buClr>
              <a:buSzPts val="900"/>
              <a:buFont typeface="Arial"/>
              <a:buNone/>
            </a:pPr>
            <a:r>
              <a:rPr lang="vi" sz="900" b="0" i="0" u="none" strike="noStrike" cap="none">
                <a:solidFill>
                  <a:srgbClr val="000000"/>
                </a:solidFill>
                <a:latin typeface="Roboto"/>
                <a:ea typeface="Roboto"/>
                <a:cs typeface="Roboto"/>
                <a:sym typeface="Roboto"/>
              </a:rPr>
              <a:t>Phần mềm giám sát tuần tra bảo vệ chuyên sâu</a:t>
            </a:r>
            <a:endParaRPr sz="900" b="0" i="0" u="none" strike="noStrike" cap="none">
              <a:solidFill>
                <a:srgbClr val="000000"/>
              </a:solidFill>
              <a:latin typeface="Roboto"/>
              <a:ea typeface="Roboto"/>
              <a:cs typeface="Roboto"/>
              <a:sym typeface="Roboto"/>
            </a:endParaRPr>
          </a:p>
        </p:txBody>
      </p:sp>
      <p:sp>
        <p:nvSpPr>
          <p:cNvPr id="238" name="Google Shape;238;p7"/>
          <p:cNvSpPr txBox="1"/>
          <p:nvPr/>
        </p:nvSpPr>
        <p:spPr>
          <a:xfrm>
            <a:off x="6698751" y="2373663"/>
            <a:ext cx="1928700" cy="659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vi" sz="1000" b="0" i="0" u="none" strike="noStrike" cap="none">
                <a:solidFill>
                  <a:srgbClr val="000000"/>
                </a:solidFill>
                <a:latin typeface="Roboto ExtraBold"/>
                <a:ea typeface="Roboto ExtraBold"/>
                <a:cs typeface="Roboto ExtraBold"/>
                <a:sym typeface="Roboto ExtraBold"/>
              </a:rPr>
              <a:t>MBW Cloud</a:t>
            </a:r>
            <a:endParaRPr sz="1000" b="0" i="0" u="none" strike="noStrike" cap="none">
              <a:solidFill>
                <a:srgbClr val="000000"/>
              </a:solidFill>
              <a:latin typeface="Roboto ExtraBold"/>
              <a:ea typeface="Roboto ExtraBold"/>
              <a:cs typeface="Roboto ExtraBold"/>
              <a:sym typeface="Roboto ExtraBold"/>
            </a:endParaRPr>
          </a:p>
          <a:p>
            <a:pPr marL="0" marR="0" lvl="0" indent="0" algn="l" rtl="0">
              <a:lnSpc>
                <a:spcPct val="115000"/>
              </a:lnSpc>
              <a:spcBef>
                <a:spcPts val="0"/>
              </a:spcBef>
              <a:spcAft>
                <a:spcPts val="0"/>
              </a:spcAft>
              <a:buClr>
                <a:srgbClr val="000000"/>
              </a:buClr>
              <a:buSzPts val="900"/>
              <a:buFont typeface="Arial"/>
              <a:buNone/>
            </a:pPr>
            <a:r>
              <a:rPr lang="vi" sz="900" b="0" i="0" u="none" strike="noStrike" cap="none">
                <a:solidFill>
                  <a:srgbClr val="000000"/>
                </a:solidFill>
                <a:latin typeface="Roboto"/>
                <a:ea typeface="Roboto"/>
                <a:cs typeface="Roboto"/>
                <a:sym typeface="Roboto"/>
              </a:rPr>
              <a:t>Hệ sinh thái ứng dụng thế hệ mới cho doanh nghiệp SMEs</a:t>
            </a:r>
            <a:endParaRPr sz="900" b="0" i="0" u="none" strike="noStrike" cap="none">
              <a:solidFill>
                <a:srgbClr val="000000"/>
              </a:solidFill>
              <a:latin typeface="Roboto"/>
              <a:ea typeface="Roboto"/>
              <a:cs typeface="Roboto"/>
              <a:sym typeface="Roboto"/>
            </a:endParaRPr>
          </a:p>
        </p:txBody>
      </p:sp>
      <p:sp>
        <p:nvSpPr>
          <p:cNvPr id="239" name="Google Shape;239;p7"/>
          <p:cNvSpPr txBox="1">
            <a:spLocks noGrp="1"/>
          </p:cNvSpPr>
          <p:nvPr>
            <p:ph type="subTitle" idx="1"/>
          </p:nvPr>
        </p:nvSpPr>
        <p:spPr>
          <a:xfrm>
            <a:off x="643050" y="3262775"/>
            <a:ext cx="6054300" cy="4683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vi" sz="1800">
                <a:solidFill>
                  <a:srgbClr val="C4161C"/>
                </a:solidFill>
                <a:latin typeface="Manrope ExtraBold"/>
                <a:ea typeface="Manrope ExtraBold"/>
                <a:cs typeface="Manrope ExtraBold"/>
                <a:sym typeface="Manrope ExtraBold"/>
              </a:rPr>
              <a:t>Giải pháp đối tác &amp; công nghệ</a:t>
            </a:r>
            <a:endParaRPr sz="1800">
              <a:solidFill>
                <a:srgbClr val="C4161C"/>
              </a:solidFill>
              <a:latin typeface="Manrope ExtraBold"/>
              <a:ea typeface="Manrope ExtraBold"/>
              <a:cs typeface="Manrope ExtraBold"/>
              <a:sym typeface="Manrope ExtraBold"/>
            </a:endParaRPr>
          </a:p>
        </p:txBody>
      </p:sp>
      <p:pic>
        <p:nvPicPr>
          <p:cNvPr id="240" name="Google Shape;240;p7" title="ek-maps.png"/>
          <p:cNvPicPr preferRelativeResize="0"/>
          <p:nvPr/>
        </p:nvPicPr>
        <p:blipFill rotWithShape="1">
          <a:blip r:embed="rId5">
            <a:alphaModFix/>
          </a:blip>
          <a:srcRect/>
          <a:stretch/>
        </p:blipFill>
        <p:spPr>
          <a:xfrm>
            <a:off x="3342188" y="3927076"/>
            <a:ext cx="968800" cy="385927"/>
          </a:xfrm>
          <a:prstGeom prst="rect">
            <a:avLst/>
          </a:prstGeom>
          <a:noFill/>
          <a:ln>
            <a:noFill/>
          </a:ln>
        </p:spPr>
      </p:pic>
      <p:pic>
        <p:nvPicPr>
          <p:cNvPr id="241" name="Google Shape;241;p7" title="SPM-logo.png"/>
          <p:cNvPicPr preferRelativeResize="0"/>
          <p:nvPr/>
        </p:nvPicPr>
        <p:blipFill rotWithShape="1">
          <a:blip r:embed="rId6">
            <a:alphaModFix/>
          </a:blip>
          <a:srcRect/>
          <a:stretch/>
        </p:blipFill>
        <p:spPr>
          <a:xfrm>
            <a:off x="5078656" y="3927075"/>
            <a:ext cx="1135005" cy="363300"/>
          </a:xfrm>
          <a:prstGeom prst="rect">
            <a:avLst/>
          </a:prstGeom>
          <a:noFill/>
          <a:ln>
            <a:noFill/>
          </a:ln>
        </p:spPr>
      </p:pic>
      <p:pic>
        <p:nvPicPr>
          <p:cNvPr id="242" name="Google Shape;242;p7" title="frappe.png"/>
          <p:cNvPicPr preferRelativeResize="0"/>
          <p:nvPr/>
        </p:nvPicPr>
        <p:blipFill rotWithShape="1">
          <a:blip r:embed="rId7">
            <a:alphaModFix/>
          </a:blip>
          <a:srcRect/>
          <a:stretch/>
        </p:blipFill>
        <p:spPr>
          <a:xfrm>
            <a:off x="1598300" y="3938738"/>
            <a:ext cx="968800" cy="286774"/>
          </a:xfrm>
          <a:prstGeom prst="rect">
            <a:avLst/>
          </a:prstGeom>
          <a:noFill/>
          <a:ln>
            <a:noFill/>
          </a:ln>
        </p:spPr>
      </p:pic>
      <p:pic>
        <p:nvPicPr>
          <p:cNvPr id="243" name="Google Shape;243;p7" title="MBW AI-07.png"/>
          <p:cNvPicPr preferRelativeResize="0"/>
          <p:nvPr/>
        </p:nvPicPr>
        <p:blipFill rotWithShape="1">
          <a:blip r:embed="rId8">
            <a:alphaModFix/>
          </a:blip>
          <a:srcRect/>
          <a:stretch/>
        </p:blipFill>
        <p:spPr>
          <a:xfrm>
            <a:off x="7195963" y="3964998"/>
            <a:ext cx="618962" cy="310100"/>
          </a:xfrm>
          <a:prstGeom prst="rect">
            <a:avLst/>
          </a:prstGeom>
          <a:noFill/>
          <a:ln>
            <a:noFill/>
          </a:ln>
        </p:spPr>
      </p:pic>
      <p:sp>
        <p:nvSpPr>
          <p:cNvPr id="244" name="Google Shape;244;p7"/>
          <p:cNvSpPr txBox="1"/>
          <p:nvPr/>
        </p:nvSpPr>
        <p:spPr>
          <a:xfrm>
            <a:off x="1420150" y="4333475"/>
            <a:ext cx="1325100" cy="517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vi" sz="900" b="0" i="0" u="none" strike="noStrike" cap="none">
                <a:solidFill>
                  <a:schemeClr val="dk1"/>
                </a:solidFill>
                <a:latin typeface="Roboto"/>
                <a:ea typeface="Roboto"/>
                <a:cs typeface="Roboto"/>
                <a:sym typeface="Roboto"/>
              </a:rPr>
              <a:t>Hệ sinh thái ERPNext &amp; Frappe app được sử dụng trên toàn cầu</a:t>
            </a:r>
            <a:endParaRPr sz="1700" b="0" i="0" u="none" strike="noStrike" cap="none">
              <a:solidFill>
                <a:schemeClr val="dk2"/>
              </a:solidFill>
              <a:latin typeface="Roboto"/>
              <a:ea typeface="Roboto"/>
              <a:cs typeface="Roboto"/>
              <a:sym typeface="Roboto"/>
            </a:endParaRPr>
          </a:p>
        </p:txBody>
      </p:sp>
      <p:sp>
        <p:nvSpPr>
          <p:cNvPr id="245" name="Google Shape;245;p7"/>
          <p:cNvSpPr txBox="1"/>
          <p:nvPr/>
        </p:nvSpPr>
        <p:spPr>
          <a:xfrm>
            <a:off x="3110650" y="4333475"/>
            <a:ext cx="1464000" cy="517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vi" sz="900" b="0" i="0" u="none" strike="noStrike" cap="none">
                <a:solidFill>
                  <a:schemeClr val="dk1"/>
                </a:solidFill>
                <a:latin typeface="Roboto"/>
                <a:ea typeface="Roboto"/>
                <a:cs typeface="Roboto"/>
                <a:sym typeface="Roboto"/>
              </a:rPr>
              <a:t>Giải pháp ứng dụng bản đồ, GIS, GeoAI và Map API</a:t>
            </a:r>
            <a:endParaRPr sz="1600" b="0" i="0" u="none" strike="noStrike" cap="none">
              <a:solidFill>
                <a:schemeClr val="dk2"/>
              </a:solidFill>
              <a:latin typeface="Roboto"/>
              <a:ea typeface="Roboto"/>
              <a:cs typeface="Roboto"/>
              <a:sym typeface="Roboto"/>
            </a:endParaRPr>
          </a:p>
        </p:txBody>
      </p:sp>
      <p:sp>
        <p:nvSpPr>
          <p:cNvPr id="246" name="Google Shape;246;p7"/>
          <p:cNvSpPr txBox="1"/>
          <p:nvPr/>
        </p:nvSpPr>
        <p:spPr>
          <a:xfrm>
            <a:off x="4940050" y="4333475"/>
            <a:ext cx="1464000" cy="517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vi" sz="900" b="0" i="0" u="none" strike="noStrike" cap="none">
                <a:solidFill>
                  <a:schemeClr val="dk1"/>
                </a:solidFill>
                <a:latin typeface="Roboto"/>
                <a:ea typeface="Roboto"/>
                <a:cs typeface="Roboto"/>
                <a:sym typeface="Roboto"/>
              </a:rPr>
              <a:t>Giải pháp phần mềm quản lý bảo trì thiết bị (CMMS)</a:t>
            </a:r>
            <a:endParaRPr sz="800" b="0" i="0" u="none" strike="noStrike" cap="none">
              <a:solidFill>
                <a:schemeClr val="dk2"/>
              </a:solidFill>
              <a:latin typeface="Roboto"/>
              <a:ea typeface="Roboto"/>
              <a:cs typeface="Roboto"/>
              <a:sym typeface="Roboto"/>
            </a:endParaRPr>
          </a:p>
        </p:txBody>
      </p:sp>
      <p:sp>
        <p:nvSpPr>
          <p:cNvPr id="247" name="Google Shape;247;p7"/>
          <p:cNvSpPr txBox="1"/>
          <p:nvPr/>
        </p:nvSpPr>
        <p:spPr>
          <a:xfrm>
            <a:off x="6759925" y="4333475"/>
            <a:ext cx="1464000" cy="517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vi" sz="900" b="0" i="0" u="none" strike="noStrike" cap="none">
                <a:solidFill>
                  <a:schemeClr val="dk1"/>
                </a:solidFill>
                <a:latin typeface="Roboto"/>
                <a:ea typeface="Roboto"/>
                <a:cs typeface="Roboto"/>
                <a:sym typeface="Roboto"/>
              </a:rPr>
              <a:t>Phòng nghiên cứu AI &amp; phát triển các AI agents vào phần mềm</a:t>
            </a:r>
            <a:endParaRPr sz="1600" b="0" i="0" u="none" strike="noStrike" cap="none">
              <a:solidFill>
                <a:schemeClr val="dk2"/>
              </a:solidFill>
              <a:latin typeface="Roboto"/>
              <a:ea typeface="Roboto"/>
              <a:cs typeface="Roboto"/>
              <a:sym typeface="Roboto"/>
            </a:endParaRPr>
          </a:p>
        </p:txBody>
      </p:sp>
      <p:cxnSp>
        <p:nvCxnSpPr>
          <p:cNvPr id="248" name="Google Shape;248;p7"/>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8" title="world.png"/>
          <p:cNvPicPr preferRelativeResize="0"/>
          <p:nvPr/>
        </p:nvPicPr>
        <p:blipFill rotWithShape="1">
          <a:blip r:embed="rId3">
            <a:alphaModFix/>
          </a:blip>
          <a:srcRect l="5785"/>
          <a:stretch/>
        </p:blipFill>
        <p:spPr>
          <a:xfrm>
            <a:off x="510150" y="0"/>
            <a:ext cx="8642650" cy="5143500"/>
          </a:xfrm>
          <a:prstGeom prst="rect">
            <a:avLst/>
          </a:prstGeom>
          <a:noFill/>
          <a:ln>
            <a:noFill/>
          </a:ln>
        </p:spPr>
      </p:pic>
      <p:sp>
        <p:nvSpPr>
          <p:cNvPr id="254" name="Google Shape;254;p8"/>
          <p:cNvSpPr txBox="1">
            <a:spLocks noGrp="1"/>
          </p:cNvSpPr>
          <p:nvPr>
            <p:ph type="body" idx="1"/>
          </p:nvPr>
        </p:nvSpPr>
        <p:spPr>
          <a:xfrm>
            <a:off x="662550" y="121250"/>
            <a:ext cx="4255500" cy="403200"/>
          </a:xfrm>
          <a:prstGeom prst="rect">
            <a:avLst/>
          </a:prstGeom>
          <a:noFill/>
          <a:ln>
            <a:noFill/>
          </a:ln>
        </p:spPr>
        <p:txBody>
          <a:bodyPr spcFirstLastPara="1" wrap="square" lIns="91425" tIns="91425" rIns="91425" bIns="91425" anchor="ctr" anchorCtr="0">
            <a:noAutofit/>
          </a:bodyPr>
          <a:lstStyle/>
          <a:p>
            <a:pPr marL="0" lvl="0" indent="0" algn="l" rtl="0">
              <a:lnSpc>
                <a:spcPct val="96000"/>
              </a:lnSpc>
              <a:spcBef>
                <a:spcPts val="0"/>
              </a:spcBef>
              <a:spcAft>
                <a:spcPts val="0"/>
              </a:spcAft>
              <a:buSzPts val="1400"/>
              <a:buNone/>
            </a:pPr>
            <a:r>
              <a:rPr lang="vi" sz="1800">
                <a:solidFill>
                  <a:srgbClr val="C4161C"/>
                </a:solidFill>
                <a:latin typeface="Manrope ExtraBold"/>
                <a:ea typeface="Manrope ExtraBold"/>
                <a:cs typeface="Manrope ExtraBold"/>
                <a:sym typeface="Manrope ExtraBold"/>
              </a:rPr>
              <a:t>Transform with MBW Digital</a:t>
            </a:r>
            <a:endParaRPr sz="1800">
              <a:solidFill>
                <a:srgbClr val="C4161C"/>
              </a:solidFill>
              <a:latin typeface="Manrope ExtraBold"/>
              <a:ea typeface="Manrope ExtraBold"/>
              <a:cs typeface="Manrope ExtraBold"/>
              <a:sym typeface="Manrope ExtraBold"/>
            </a:endParaRPr>
          </a:p>
        </p:txBody>
      </p:sp>
      <p:sp>
        <p:nvSpPr>
          <p:cNvPr id="255" name="Google Shape;255;p8"/>
          <p:cNvSpPr txBox="1">
            <a:spLocks noGrp="1"/>
          </p:cNvSpPr>
          <p:nvPr>
            <p:ph type="subTitle" idx="1"/>
          </p:nvPr>
        </p:nvSpPr>
        <p:spPr>
          <a:xfrm>
            <a:off x="662550" y="521425"/>
            <a:ext cx="8016000" cy="570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vi" sz="1300" b="0" i="0" u="none" strike="noStrike" cap="none">
                <a:solidFill>
                  <a:srgbClr val="000000"/>
                </a:solidFill>
                <a:latin typeface="Manrope"/>
                <a:ea typeface="Manrope"/>
                <a:cs typeface="Manrope"/>
                <a:sym typeface="Manrope"/>
              </a:rPr>
              <a:t>Dịch vụ của chúng tôi bao gồm </a:t>
            </a:r>
            <a:r>
              <a:rPr lang="vi" sz="1300" b="1" i="0" u="none" strike="noStrike" cap="none">
                <a:solidFill>
                  <a:srgbClr val="000000"/>
                </a:solidFill>
                <a:latin typeface="Manrope"/>
                <a:ea typeface="Manrope"/>
                <a:cs typeface="Manrope"/>
                <a:sym typeface="Manrope"/>
              </a:rPr>
              <a:t>Tư vấn - triển khai</a:t>
            </a:r>
            <a:r>
              <a:rPr lang="vi" sz="1300" b="0" i="0" u="none" strike="noStrike" cap="none">
                <a:solidFill>
                  <a:srgbClr val="000000"/>
                </a:solidFill>
                <a:latin typeface="Manrope"/>
                <a:ea typeface="Manrope"/>
                <a:cs typeface="Manrope"/>
                <a:sym typeface="Manrope"/>
              </a:rPr>
              <a:t> các giải pháp chuyển đổi số và </a:t>
            </a:r>
            <a:r>
              <a:rPr lang="vi" sz="1300" b="1" i="0" u="none" strike="noStrike" cap="none">
                <a:solidFill>
                  <a:srgbClr val="000000"/>
                </a:solidFill>
                <a:latin typeface="Manrope"/>
                <a:ea typeface="Manrope"/>
                <a:cs typeface="Manrope"/>
                <a:sym typeface="Manrope"/>
              </a:rPr>
              <a:t>Phát triển - tùy chỉnh</a:t>
            </a:r>
            <a:r>
              <a:rPr lang="vi" sz="1300" b="0" i="0" u="none" strike="noStrike" cap="none">
                <a:solidFill>
                  <a:srgbClr val="000000"/>
                </a:solidFill>
                <a:latin typeface="Manrope"/>
                <a:ea typeface="Manrope"/>
                <a:cs typeface="Manrope"/>
                <a:sym typeface="Manrope"/>
              </a:rPr>
              <a:t> giải pháp ERP theo ngành nghề. Trong đó tập trung vào các mảng dưới đây: </a:t>
            </a:r>
            <a:endParaRPr sz="1400" b="0" i="0" u="none" strike="noStrike" cap="none">
              <a:solidFill>
                <a:srgbClr val="000000"/>
              </a:solidFill>
              <a:latin typeface="Manrope"/>
              <a:ea typeface="Manrope"/>
              <a:cs typeface="Manrope"/>
              <a:sym typeface="Manrope"/>
            </a:endParaRPr>
          </a:p>
        </p:txBody>
      </p:sp>
      <p:sp>
        <p:nvSpPr>
          <p:cNvPr id="256" name="Google Shape;256;p8"/>
          <p:cNvSpPr txBox="1">
            <a:spLocks noGrp="1"/>
          </p:cNvSpPr>
          <p:nvPr>
            <p:ph type="subTitle" idx="2"/>
          </p:nvPr>
        </p:nvSpPr>
        <p:spPr>
          <a:xfrm>
            <a:off x="747900" y="1374700"/>
            <a:ext cx="4325700" cy="400200"/>
          </a:xfrm>
          <a:prstGeom prst="rect">
            <a:avLst/>
          </a:prstGeom>
          <a:noFill/>
          <a:ln>
            <a:noFill/>
          </a:ln>
        </p:spPr>
        <p:txBody>
          <a:bodyPr spcFirstLastPara="1" wrap="square" lIns="0" tIns="0"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vi" sz="2200" b="1" i="0" u="none" strike="noStrike" cap="none">
                <a:solidFill>
                  <a:srgbClr val="CE0000"/>
                </a:solidFill>
                <a:latin typeface="Manrope"/>
                <a:ea typeface="Manrope"/>
                <a:cs typeface="Manrope"/>
                <a:sym typeface="Manrope"/>
              </a:rPr>
              <a:t>01.</a:t>
            </a:r>
            <a:r>
              <a:rPr lang="vi" sz="1400" b="1" i="0" u="none" strike="noStrike" cap="none">
                <a:solidFill>
                  <a:srgbClr val="CE0000"/>
                </a:solidFill>
                <a:latin typeface="Manrope"/>
                <a:ea typeface="Manrope"/>
                <a:cs typeface="Manrope"/>
                <a:sym typeface="Manrope"/>
              </a:rPr>
              <a:t> </a:t>
            </a:r>
            <a:r>
              <a:rPr lang="vi" sz="1300" b="1" i="0" u="none" strike="noStrike" cap="none">
                <a:solidFill>
                  <a:srgbClr val="CE0000"/>
                </a:solidFill>
                <a:latin typeface="Manrope"/>
                <a:ea typeface="Manrope"/>
                <a:cs typeface="Manrope"/>
                <a:sym typeface="Manrope"/>
              </a:rPr>
              <a:t>Dịch vụ tư vấn, triển khai CĐS theo giải pháp</a:t>
            </a:r>
            <a:endParaRPr sz="1400" b="1" i="0" u="none" strike="noStrike" cap="none">
              <a:solidFill>
                <a:srgbClr val="CE0000"/>
              </a:solidFill>
              <a:latin typeface="Manrope"/>
              <a:ea typeface="Manrope"/>
              <a:cs typeface="Manrope"/>
              <a:sym typeface="Manrope"/>
            </a:endParaRPr>
          </a:p>
        </p:txBody>
      </p:sp>
      <p:sp>
        <p:nvSpPr>
          <p:cNvPr id="257" name="Google Shape;257;p8"/>
          <p:cNvSpPr txBox="1"/>
          <p:nvPr/>
        </p:nvSpPr>
        <p:spPr>
          <a:xfrm>
            <a:off x="5021700" y="1359250"/>
            <a:ext cx="4122300" cy="431100"/>
          </a:xfrm>
          <a:prstGeom prst="rect">
            <a:avLst/>
          </a:prstGeom>
          <a:noFill/>
          <a:ln>
            <a:noFill/>
          </a:ln>
        </p:spPr>
        <p:txBody>
          <a:bodyPr spcFirstLastPara="1" wrap="square" lIns="0" tIns="0"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vi" sz="2200" b="1" i="0" u="none" strike="noStrike" cap="none">
                <a:solidFill>
                  <a:srgbClr val="CE0000"/>
                </a:solidFill>
                <a:latin typeface="Manrope"/>
                <a:ea typeface="Manrope"/>
                <a:cs typeface="Manrope"/>
                <a:sym typeface="Manrope"/>
              </a:rPr>
              <a:t>02.</a:t>
            </a:r>
            <a:r>
              <a:rPr lang="vi" sz="1900" b="1" i="0" u="none" strike="noStrike" cap="none">
                <a:solidFill>
                  <a:srgbClr val="CE0000"/>
                </a:solidFill>
                <a:latin typeface="Manrope"/>
                <a:ea typeface="Manrope"/>
                <a:cs typeface="Manrope"/>
                <a:sym typeface="Manrope"/>
              </a:rPr>
              <a:t> </a:t>
            </a:r>
            <a:r>
              <a:rPr lang="vi" sz="1300" b="1" i="0" u="none" strike="noStrike" cap="none">
                <a:solidFill>
                  <a:srgbClr val="CE0000"/>
                </a:solidFill>
                <a:latin typeface="Manrope"/>
                <a:ea typeface="Manrope"/>
                <a:cs typeface="Manrope"/>
                <a:sym typeface="Manrope"/>
              </a:rPr>
              <a:t>Dịch vụ tư vấn, triển khai CĐS theo Ngành</a:t>
            </a:r>
            <a:endParaRPr sz="1300" b="1" i="0" u="none" strike="noStrike" cap="none">
              <a:solidFill>
                <a:srgbClr val="CE0000"/>
              </a:solidFill>
              <a:latin typeface="Manrope"/>
              <a:ea typeface="Manrope"/>
              <a:cs typeface="Manrope"/>
              <a:sym typeface="Manrope"/>
            </a:endParaRPr>
          </a:p>
        </p:txBody>
      </p:sp>
      <p:pic>
        <p:nvPicPr>
          <p:cNvPr id="258" name="Google Shape;258;p8" title="giải-pháp.png"/>
          <p:cNvPicPr preferRelativeResize="0"/>
          <p:nvPr/>
        </p:nvPicPr>
        <p:blipFill rotWithShape="1">
          <a:blip r:embed="rId4">
            <a:alphaModFix/>
          </a:blip>
          <a:srcRect/>
          <a:stretch/>
        </p:blipFill>
        <p:spPr>
          <a:xfrm>
            <a:off x="761150" y="1761328"/>
            <a:ext cx="230880" cy="2829589"/>
          </a:xfrm>
          <a:prstGeom prst="rect">
            <a:avLst/>
          </a:prstGeom>
          <a:noFill/>
          <a:ln>
            <a:noFill/>
          </a:ln>
        </p:spPr>
      </p:pic>
      <p:pic>
        <p:nvPicPr>
          <p:cNvPr id="259" name="Google Shape;259;p8" title="giải-pháp1.png"/>
          <p:cNvPicPr preferRelativeResize="0"/>
          <p:nvPr/>
        </p:nvPicPr>
        <p:blipFill rotWithShape="1">
          <a:blip r:embed="rId5">
            <a:alphaModFix/>
          </a:blip>
          <a:srcRect/>
          <a:stretch/>
        </p:blipFill>
        <p:spPr>
          <a:xfrm>
            <a:off x="5100620" y="1761328"/>
            <a:ext cx="230880" cy="2867174"/>
          </a:xfrm>
          <a:prstGeom prst="rect">
            <a:avLst/>
          </a:prstGeom>
          <a:noFill/>
          <a:ln>
            <a:noFill/>
          </a:ln>
        </p:spPr>
      </p:pic>
      <p:sp>
        <p:nvSpPr>
          <p:cNvPr id="260" name="Google Shape;260;p8"/>
          <p:cNvSpPr txBox="1"/>
          <p:nvPr/>
        </p:nvSpPr>
        <p:spPr>
          <a:xfrm>
            <a:off x="1137600" y="1808050"/>
            <a:ext cx="4010400" cy="2933400"/>
          </a:xfrm>
          <a:prstGeom prst="rect">
            <a:avLst/>
          </a:prstGeom>
          <a:noFill/>
          <a:ln>
            <a:noFill/>
          </a:ln>
        </p:spPr>
        <p:txBody>
          <a:bodyPr spcFirstLastPara="1" wrap="square" lIns="0" tIns="0" rIns="91425" bIns="90000" anchor="t" anchorCtr="0">
            <a:noAutofit/>
          </a:bodyPr>
          <a:lstStyle/>
          <a:p>
            <a:pPr marL="0" marR="35999" lvl="0" indent="0" algn="l" rtl="0">
              <a:lnSpc>
                <a:spcPct val="202000"/>
              </a:lnSpc>
              <a:spcBef>
                <a:spcPts val="0"/>
              </a:spcBef>
              <a:spcAft>
                <a:spcPts val="0"/>
              </a:spcAft>
              <a:buClr>
                <a:srgbClr val="616161"/>
              </a:buClr>
              <a:buSzPts val="1200"/>
              <a:buFont typeface="Manrope"/>
              <a:buNone/>
            </a:pPr>
            <a:r>
              <a:rPr lang="vi" sz="1100" b="0" i="0" u="none" strike="noStrike" cap="none">
                <a:solidFill>
                  <a:srgbClr val="616161"/>
                </a:solidFill>
                <a:highlight>
                  <a:srgbClr val="FFFFFF"/>
                </a:highlight>
                <a:latin typeface="Manrope"/>
                <a:ea typeface="Manrope"/>
                <a:cs typeface="Manrope"/>
                <a:sym typeface="Manrope"/>
              </a:rPr>
              <a:t>Giải pháp SCM - Quản lý chuỗi cung ứng</a:t>
            </a:r>
            <a:endParaRPr sz="1100" b="0" i="0" u="none" strike="noStrike" cap="none">
              <a:solidFill>
                <a:srgbClr val="616161"/>
              </a:solidFill>
              <a:highlight>
                <a:srgbClr val="FFFFFF"/>
              </a:highlight>
              <a:latin typeface="Manrope"/>
              <a:ea typeface="Manrope"/>
              <a:cs typeface="Manrope"/>
              <a:sym typeface="Manrope"/>
            </a:endParaRPr>
          </a:p>
          <a:p>
            <a:pPr marL="0" marR="35999" lvl="0" indent="0" algn="l" rtl="0">
              <a:lnSpc>
                <a:spcPct val="202000"/>
              </a:lnSpc>
              <a:spcBef>
                <a:spcPts val="0"/>
              </a:spcBef>
              <a:spcAft>
                <a:spcPts val="0"/>
              </a:spcAft>
              <a:buClr>
                <a:srgbClr val="616161"/>
              </a:buClr>
              <a:buSzPts val="1200"/>
              <a:buFont typeface="Manrope"/>
              <a:buNone/>
            </a:pPr>
            <a:r>
              <a:rPr lang="vi" sz="1100" b="0" i="0" u="none" strike="noStrike" cap="none">
                <a:solidFill>
                  <a:srgbClr val="616161"/>
                </a:solidFill>
                <a:highlight>
                  <a:srgbClr val="FFFFFF"/>
                </a:highlight>
                <a:latin typeface="Manrope"/>
                <a:ea typeface="Manrope"/>
                <a:cs typeface="Manrope"/>
                <a:sym typeface="Manrope"/>
              </a:rPr>
              <a:t>Giải pháp MANUFACTURING - Quản lý sản xuất</a:t>
            </a:r>
            <a:endParaRPr sz="1100" b="0" i="0" u="none" strike="noStrike" cap="none">
              <a:solidFill>
                <a:srgbClr val="616161"/>
              </a:solidFill>
              <a:highlight>
                <a:srgbClr val="FFFFFF"/>
              </a:highlight>
              <a:latin typeface="Manrope"/>
              <a:ea typeface="Manrope"/>
              <a:cs typeface="Manrope"/>
              <a:sym typeface="Manrope"/>
            </a:endParaRPr>
          </a:p>
          <a:p>
            <a:pPr marL="0" marR="35999" lvl="0" indent="0" algn="l" rtl="0">
              <a:lnSpc>
                <a:spcPct val="202000"/>
              </a:lnSpc>
              <a:spcBef>
                <a:spcPts val="0"/>
              </a:spcBef>
              <a:spcAft>
                <a:spcPts val="0"/>
              </a:spcAft>
              <a:buClr>
                <a:srgbClr val="616161"/>
              </a:buClr>
              <a:buSzPts val="1200"/>
              <a:buFont typeface="Manrope"/>
              <a:buNone/>
            </a:pPr>
            <a:r>
              <a:rPr lang="vi" sz="1100" b="0" i="0" u="none" strike="noStrike" cap="none">
                <a:solidFill>
                  <a:srgbClr val="616161"/>
                </a:solidFill>
                <a:highlight>
                  <a:srgbClr val="FFFFFF"/>
                </a:highlight>
                <a:latin typeface="Manrope"/>
                <a:ea typeface="Manrope"/>
                <a:cs typeface="Manrope"/>
                <a:sym typeface="Manrope"/>
              </a:rPr>
              <a:t>Giải pháp CRM - Quản lý khách hàng</a:t>
            </a:r>
            <a:endParaRPr sz="1100" b="0" i="0" u="none" strike="noStrike" cap="none">
              <a:solidFill>
                <a:srgbClr val="616161"/>
              </a:solidFill>
              <a:highlight>
                <a:srgbClr val="FFFFFF"/>
              </a:highlight>
              <a:latin typeface="Manrope"/>
              <a:ea typeface="Manrope"/>
              <a:cs typeface="Manrope"/>
              <a:sym typeface="Manrope"/>
            </a:endParaRPr>
          </a:p>
          <a:p>
            <a:pPr marL="0" marR="35999" lvl="0" indent="0" algn="l" rtl="0">
              <a:lnSpc>
                <a:spcPct val="202000"/>
              </a:lnSpc>
              <a:spcBef>
                <a:spcPts val="0"/>
              </a:spcBef>
              <a:spcAft>
                <a:spcPts val="0"/>
              </a:spcAft>
              <a:buClr>
                <a:srgbClr val="616161"/>
              </a:buClr>
              <a:buSzPts val="1200"/>
              <a:buFont typeface="Manrope"/>
              <a:buNone/>
            </a:pPr>
            <a:r>
              <a:rPr lang="vi" sz="1100" b="0" i="0" u="none" strike="noStrike" cap="none">
                <a:solidFill>
                  <a:srgbClr val="616161"/>
                </a:solidFill>
                <a:highlight>
                  <a:srgbClr val="FFFFFF"/>
                </a:highlight>
                <a:latin typeface="Manrope"/>
                <a:ea typeface="Manrope"/>
                <a:cs typeface="Manrope"/>
                <a:sym typeface="Manrope"/>
              </a:rPr>
              <a:t>Giải pháp HRM - Quản lý nhân sự</a:t>
            </a:r>
            <a:endParaRPr sz="1100" b="0" i="0" u="none" strike="noStrike" cap="none">
              <a:solidFill>
                <a:srgbClr val="616161"/>
              </a:solidFill>
              <a:highlight>
                <a:srgbClr val="FFFFFF"/>
              </a:highlight>
              <a:latin typeface="Manrope"/>
              <a:ea typeface="Manrope"/>
              <a:cs typeface="Manrope"/>
              <a:sym typeface="Manrope"/>
            </a:endParaRPr>
          </a:p>
          <a:p>
            <a:pPr marL="0" marR="35999" lvl="0" indent="0" algn="l" rtl="0">
              <a:lnSpc>
                <a:spcPct val="202000"/>
              </a:lnSpc>
              <a:spcBef>
                <a:spcPts val="0"/>
              </a:spcBef>
              <a:spcAft>
                <a:spcPts val="0"/>
              </a:spcAft>
              <a:buClr>
                <a:srgbClr val="616161"/>
              </a:buClr>
              <a:buSzPts val="1200"/>
              <a:buFont typeface="Manrope"/>
              <a:buNone/>
            </a:pPr>
            <a:r>
              <a:rPr lang="vi" sz="1100" b="0" i="0" u="none" strike="noStrike" cap="none">
                <a:solidFill>
                  <a:srgbClr val="616161"/>
                </a:solidFill>
                <a:highlight>
                  <a:srgbClr val="FFFFFF"/>
                </a:highlight>
                <a:latin typeface="Manrope"/>
                <a:ea typeface="Manrope"/>
                <a:cs typeface="Manrope"/>
                <a:sym typeface="Manrope"/>
              </a:rPr>
              <a:t>Giải pháp ACCOUNTING - Quản lý tài chính kế toán</a:t>
            </a:r>
            <a:endParaRPr sz="1100" b="0" i="0" u="none" strike="noStrike" cap="none">
              <a:solidFill>
                <a:srgbClr val="616161"/>
              </a:solidFill>
              <a:highlight>
                <a:srgbClr val="FFFFFF"/>
              </a:highlight>
              <a:latin typeface="Manrope"/>
              <a:ea typeface="Manrope"/>
              <a:cs typeface="Manrope"/>
              <a:sym typeface="Manrope"/>
            </a:endParaRPr>
          </a:p>
          <a:p>
            <a:pPr marL="0" marR="35999" lvl="0" indent="0" algn="l" rtl="0">
              <a:lnSpc>
                <a:spcPct val="202000"/>
              </a:lnSpc>
              <a:spcBef>
                <a:spcPts val="0"/>
              </a:spcBef>
              <a:spcAft>
                <a:spcPts val="0"/>
              </a:spcAft>
              <a:buClr>
                <a:srgbClr val="616161"/>
              </a:buClr>
              <a:buSzPts val="1200"/>
              <a:buFont typeface="Manrope"/>
              <a:buNone/>
            </a:pPr>
            <a:r>
              <a:rPr lang="vi" sz="1100" b="0" i="0" u="none" strike="noStrike" cap="none">
                <a:solidFill>
                  <a:srgbClr val="616161"/>
                </a:solidFill>
                <a:highlight>
                  <a:srgbClr val="FFFFFF"/>
                </a:highlight>
                <a:latin typeface="Manrope"/>
                <a:ea typeface="Manrope"/>
                <a:cs typeface="Manrope"/>
                <a:sym typeface="Manrope"/>
              </a:rPr>
              <a:t>Giải pháp HELPDESK - Quản lý chăm sóc khách hàng</a:t>
            </a:r>
            <a:endParaRPr sz="1100" b="0" i="0" u="none" strike="noStrike" cap="none">
              <a:solidFill>
                <a:srgbClr val="616161"/>
              </a:solidFill>
              <a:highlight>
                <a:srgbClr val="FFFFFF"/>
              </a:highlight>
              <a:latin typeface="Manrope"/>
              <a:ea typeface="Manrope"/>
              <a:cs typeface="Manrope"/>
              <a:sym typeface="Manrope"/>
            </a:endParaRPr>
          </a:p>
          <a:p>
            <a:pPr marL="0" marR="35999" lvl="0" indent="0" algn="l" rtl="0">
              <a:lnSpc>
                <a:spcPct val="202000"/>
              </a:lnSpc>
              <a:spcBef>
                <a:spcPts val="0"/>
              </a:spcBef>
              <a:spcAft>
                <a:spcPts val="0"/>
              </a:spcAft>
              <a:buClr>
                <a:srgbClr val="616161"/>
              </a:buClr>
              <a:buSzPts val="1200"/>
              <a:buFont typeface="Manrope"/>
              <a:buNone/>
            </a:pPr>
            <a:r>
              <a:rPr lang="vi" sz="1100" b="0" i="0" u="none" strike="noStrike" cap="none">
                <a:solidFill>
                  <a:srgbClr val="616161"/>
                </a:solidFill>
                <a:highlight>
                  <a:srgbClr val="FFFFFF"/>
                </a:highlight>
                <a:latin typeface="Manrope"/>
                <a:ea typeface="Manrope"/>
                <a:cs typeface="Manrope"/>
                <a:sym typeface="Manrope"/>
              </a:rPr>
              <a:t>Giải pháp WMS - Quản lý kho</a:t>
            </a:r>
            <a:endParaRPr sz="1100" b="0" i="0" u="none" strike="noStrike" cap="none">
              <a:solidFill>
                <a:srgbClr val="616161"/>
              </a:solidFill>
              <a:highlight>
                <a:srgbClr val="FFFFFF"/>
              </a:highlight>
              <a:latin typeface="Manrope"/>
              <a:ea typeface="Manrope"/>
              <a:cs typeface="Manrope"/>
              <a:sym typeface="Manrope"/>
            </a:endParaRPr>
          </a:p>
          <a:p>
            <a:pPr marL="0" marR="35999" lvl="0" indent="0" algn="l" rtl="0">
              <a:lnSpc>
                <a:spcPct val="202000"/>
              </a:lnSpc>
              <a:spcBef>
                <a:spcPts val="0"/>
              </a:spcBef>
              <a:spcAft>
                <a:spcPts val="0"/>
              </a:spcAft>
              <a:buClr>
                <a:srgbClr val="616161"/>
              </a:buClr>
              <a:buSzPts val="1200"/>
              <a:buFont typeface="Manrope"/>
              <a:buNone/>
            </a:pPr>
            <a:r>
              <a:rPr lang="vi" sz="1100" b="0" i="0" u="none" strike="noStrike" cap="none">
                <a:solidFill>
                  <a:srgbClr val="616161"/>
                </a:solidFill>
                <a:highlight>
                  <a:srgbClr val="FFFFFF"/>
                </a:highlight>
                <a:latin typeface="Manrope"/>
                <a:ea typeface="Manrope"/>
                <a:cs typeface="Manrope"/>
                <a:sym typeface="Manrope"/>
              </a:rPr>
              <a:t>Giải pháp ECOMMERCE - Quản lý bán hàng đa kênh</a:t>
            </a:r>
            <a:endParaRPr sz="1100" b="0" i="0" u="none" strike="noStrike" cap="none">
              <a:solidFill>
                <a:srgbClr val="616161"/>
              </a:solidFill>
              <a:highlight>
                <a:srgbClr val="FFFFFF"/>
              </a:highlight>
              <a:latin typeface="Manrope"/>
              <a:ea typeface="Manrope"/>
              <a:cs typeface="Manrope"/>
              <a:sym typeface="Manrope"/>
            </a:endParaRPr>
          </a:p>
          <a:p>
            <a:pPr marL="0" marR="35999" lvl="0" indent="0" algn="l" rtl="0">
              <a:lnSpc>
                <a:spcPct val="202000"/>
              </a:lnSpc>
              <a:spcBef>
                <a:spcPts val="0"/>
              </a:spcBef>
              <a:spcAft>
                <a:spcPts val="0"/>
              </a:spcAft>
              <a:buClr>
                <a:srgbClr val="000000"/>
              </a:buClr>
              <a:buSzPts val="800"/>
              <a:buFont typeface="Arial"/>
              <a:buNone/>
            </a:pPr>
            <a:endParaRPr sz="800" b="0" i="0" u="none" strike="noStrike" cap="none">
              <a:solidFill>
                <a:srgbClr val="616161"/>
              </a:solidFill>
              <a:latin typeface="Manrope"/>
              <a:ea typeface="Manrope"/>
              <a:cs typeface="Manrope"/>
              <a:sym typeface="Manrope"/>
            </a:endParaRPr>
          </a:p>
        </p:txBody>
      </p:sp>
      <p:sp>
        <p:nvSpPr>
          <p:cNvPr id="261" name="Google Shape;261;p8"/>
          <p:cNvSpPr txBox="1"/>
          <p:nvPr/>
        </p:nvSpPr>
        <p:spPr>
          <a:xfrm>
            <a:off x="5500950" y="1808050"/>
            <a:ext cx="2105700" cy="2933400"/>
          </a:xfrm>
          <a:prstGeom prst="rect">
            <a:avLst/>
          </a:prstGeom>
          <a:noFill/>
          <a:ln>
            <a:noFill/>
          </a:ln>
        </p:spPr>
        <p:txBody>
          <a:bodyPr spcFirstLastPara="1" wrap="square" lIns="0" tIns="0" rIns="91425" bIns="90000" anchor="t" anchorCtr="0">
            <a:noAutofit/>
          </a:bodyPr>
          <a:lstStyle/>
          <a:p>
            <a:pPr marL="0" marR="0" lvl="0" indent="0" algn="l" rtl="0">
              <a:lnSpc>
                <a:spcPct val="225000"/>
              </a:lnSpc>
              <a:spcBef>
                <a:spcPts val="0"/>
              </a:spcBef>
              <a:spcAft>
                <a:spcPts val="0"/>
              </a:spcAft>
              <a:buClr>
                <a:schemeClr val="dk1"/>
              </a:buClr>
              <a:buSzPts val="1100"/>
              <a:buFont typeface="Arial"/>
              <a:buNone/>
            </a:pPr>
            <a:r>
              <a:rPr lang="vi" sz="1100" b="0" i="0" u="none" strike="noStrike" cap="none">
                <a:solidFill>
                  <a:srgbClr val="616161"/>
                </a:solidFill>
                <a:highlight>
                  <a:srgbClr val="FFFFFF"/>
                </a:highlight>
                <a:latin typeface="Manrope"/>
                <a:ea typeface="Manrope"/>
                <a:cs typeface="Manrope"/>
                <a:sym typeface="Manrope"/>
              </a:rPr>
              <a:t>Bia - Rượu - Nước giải khát</a:t>
            </a:r>
            <a:endParaRPr sz="1100" b="0" i="0" u="none" strike="noStrike" cap="none">
              <a:solidFill>
                <a:srgbClr val="616161"/>
              </a:solidFill>
              <a:highlight>
                <a:srgbClr val="FFFFFF"/>
              </a:highlight>
              <a:latin typeface="Manrope"/>
              <a:ea typeface="Manrope"/>
              <a:cs typeface="Manrope"/>
              <a:sym typeface="Manrope"/>
            </a:endParaRPr>
          </a:p>
          <a:p>
            <a:pPr marL="0" marR="0" lvl="0" indent="0" algn="l" rtl="0">
              <a:lnSpc>
                <a:spcPct val="225000"/>
              </a:lnSpc>
              <a:spcBef>
                <a:spcPts val="0"/>
              </a:spcBef>
              <a:spcAft>
                <a:spcPts val="0"/>
              </a:spcAft>
              <a:buClr>
                <a:schemeClr val="dk1"/>
              </a:buClr>
              <a:buSzPts val="1100"/>
              <a:buFont typeface="Arial"/>
              <a:buNone/>
            </a:pPr>
            <a:r>
              <a:rPr lang="vi" sz="1100" b="0" i="0" u="none" strike="noStrike" cap="none">
                <a:solidFill>
                  <a:srgbClr val="616161"/>
                </a:solidFill>
                <a:highlight>
                  <a:srgbClr val="FFFFFF"/>
                </a:highlight>
                <a:latin typeface="Manrope"/>
                <a:ea typeface="Manrope"/>
                <a:cs typeface="Manrope"/>
                <a:sym typeface="Manrope"/>
              </a:rPr>
              <a:t>Thiết kế thời trang &amp; may mặc</a:t>
            </a:r>
            <a:endParaRPr sz="1100" b="0" i="0" u="none" strike="noStrike" cap="none">
              <a:solidFill>
                <a:srgbClr val="616161"/>
              </a:solidFill>
              <a:highlight>
                <a:srgbClr val="FFFFFF"/>
              </a:highlight>
              <a:latin typeface="Manrope"/>
              <a:ea typeface="Manrope"/>
              <a:cs typeface="Manrope"/>
              <a:sym typeface="Manrope"/>
            </a:endParaRPr>
          </a:p>
          <a:p>
            <a:pPr marL="0" marR="0" lvl="0" indent="0" algn="l" rtl="0">
              <a:lnSpc>
                <a:spcPct val="225000"/>
              </a:lnSpc>
              <a:spcBef>
                <a:spcPts val="0"/>
              </a:spcBef>
              <a:spcAft>
                <a:spcPts val="0"/>
              </a:spcAft>
              <a:buClr>
                <a:schemeClr val="dk1"/>
              </a:buClr>
              <a:buSzPts val="1100"/>
              <a:buFont typeface="Arial"/>
              <a:buNone/>
            </a:pPr>
            <a:r>
              <a:rPr lang="vi" sz="1100" b="0" i="0" u="none" strike="noStrike" cap="none">
                <a:solidFill>
                  <a:srgbClr val="616161"/>
                </a:solidFill>
                <a:highlight>
                  <a:srgbClr val="FFFFFF"/>
                </a:highlight>
                <a:latin typeface="Manrope"/>
                <a:ea typeface="Manrope"/>
                <a:cs typeface="Manrope"/>
                <a:sym typeface="Manrope"/>
              </a:rPr>
              <a:t>Thiết bị, vật tư nông nghiệp</a:t>
            </a:r>
            <a:endParaRPr sz="1100" b="0" i="0" u="none" strike="noStrike" cap="none">
              <a:solidFill>
                <a:srgbClr val="616161"/>
              </a:solidFill>
              <a:highlight>
                <a:srgbClr val="FFFFFF"/>
              </a:highlight>
              <a:latin typeface="Manrope"/>
              <a:ea typeface="Manrope"/>
              <a:cs typeface="Manrope"/>
              <a:sym typeface="Manrope"/>
            </a:endParaRPr>
          </a:p>
          <a:p>
            <a:pPr marL="0" marR="0" lvl="0" indent="0" algn="l" rtl="0">
              <a:lnSpc>
                <a:spcPct val="225000"/>
              </a:lnSpc>
              <a:spcBef>
                <a:spcPts val="0"/>
              </a:spcBef>
              <a:spcAft>
                <a:spcPts val="0"/>
              </a:spcAft>
              <a:buClr>
                <a:schemeClr val="dk1"/>
              </a:buClr>
              <a:buSzPts val="1100"/>
              <a:buFont typeface="Arial"/>
              <a:buNone/>
            </a:pPr>
            <a:r>
              <a:rPr lang="vi" sz="1100" b="0" i="0" u="none" strike="noStrike" cap="none">
                <a:solidFill>
                  <a:srgbClr val="616161"/>
                </a:solidFill>
                <a:highlight>
                  <a:srgbClr val="FFFFFF"/>
                </a:highlight>
                <a:latin typeface="Manrope"/>
                <a:ea typeface="Manrope"/>
                <a:cs typeface="Manrope"/>
                <a:sym typeface="Manrope"/>
              </a:rPr>
              <a:t>Thiết bị Dệt May</a:t>
            </a:r>
            <a:endParaRPr sz="1100" b="0" i="0" u="none" strike="noStrike" cap="none">
              <a:solidFill>
                <a:srgbClr val="616161"/>
              </a:solidFill>
              <a:highlight>
                <a:srgbClr val="FFFFFF"/>
              </a:highlight>
              <a:latin typeface="Manrope"/>
              <a:ea typeface="Manrope"/>
              <a:cs typeface="Manrope"/>
              <a:sym typeface="Manrope"/>
            </a:endParaRPr>
          </a:p>
          <a:p>
            <a:pPr marL="0" marR="0" lvl="0" indent="0" algn="l" rtl="0">
              <a:lnSpc>
                <a:spcPct val="225000"/>
              </a:lnSpc>
              <a:spcBef>
                <a:spcPts val="0"/>
              </a:spcBef>
              <a:spcAft>
                <a:spcPts val="0"/>
              </a:spcAft>
              <a:buClr>
                <a:schemeClr val="dk1"/>
              </a:buClr>
              <a:buSzPts val="1100"/>
              <a:buFont typeface="Arial"/>
              <a:buNone/>
            </a:pPr>
            <a:r>
              <a:rPr lang="vi" sz="1100" b="0" i="0" u="none" strike="noStrike" cap="none">
                <a:solidFill>
                  <a:srgbClr val="616161"/>
                </a:solidFill>
                <a:highlight>
                  <a:srgbClr val="FFFFFF"/>
                </a:highlight>
                <a:latin typeface="Manrope"/>
                <a:ea typeface="Manrope"/>
                <a:cs typeface="Manrope"/>
                <a:sym typeface="Manrope"/>
              </a:rPr>
              <a:t>Sản xuất</a:t>
            </a:r>
            <a:endParaRPr sz="1100" b="0" i="0" u="none" strike="noStrike" cap="none">
              <a:solidFill>
                <a:srgbClr val="616161"/>
              </a:solidFill>
              <a:highlight>
                <a:srgbClr val="FFFFFF"/>
              </a:highlight>
              <a:latin typeface="Manrope"/>
              <a:ea typeface="Manrope"/>
              <a:cs typeface="Manrope"/>
              <a:sym typeface="Manrope"/>
            </a:endParaRPr>
          </a:p>
          <a:p>
            <a:pPr marL="0" marR="0" lvl="0" indent="0" algn="l" rtl="0">
              <a:lnSpc>
                <a:spcPct val="225000"/>
              </a:lnSpc>
              <a:spcBef>
                <a:spcPts val="0"/>
              </a:spcBef>
              <a:spcAft>
                <a:spcPts val="0"/>
              </a:spcAft>
              <a:buClr>
                <a:schemeClr val="dk1"/>
              </a:buClr>
              <a:buSzPts val="1100"/>
              <a:buFont typeface="Arial"/>
              <a:buNone/>
            </a:pPr>
            <a:r>
              <a:rPr lang="vi" sz="1100" b="0" i="0" u="none" strike="noStrike" cap="none">
                <a:solidFill>
                  <a:srgbClr val="616161"/>
                </a:solidFill>
                <a:highlight>
                  <a:srgbClr val="FFFFFF"/>
                </a:highlight>
                <a:latin typeface="Manrope"/>
                <a:ea typeface="Manrope"/>
                <a:cs typeface="Manrope"/>
                <a:sym typeface="Manrope"/>
              </a:rPr>
              <a:t>Phân phối GT, MT</a:t>
            </a:r>
            <a:endParaRPr sz="1100" b="0" i="0" u="none" strike="noStrike" cap="none">
              <a:solidFill>
                <a:srgbClr val="616161"/>
              </a:solidFill>
              <a:highlight>
                <a:srgbClr val="FFFFFF"/>
              </a:highlight>
              <a:latin typeface="Manrope"/>
              <a:ea typeface="Manrope"/>
              <a:cs typeface="Manrope"/>
              <a:sym typeface="Manrope"/>
            </a:endParaRPr>
          </a:p>
          <a:p>
            <a:pPr marL="0" marR="0" lvl="0" indent="0" algn="l" rtl="0">
              <a:lnSpc>
                <a:spcPct val="225000"/>
              </a:lnSpc>
              <a:spcBef>
                <a:spcPts val="0"/>
              </a:spcBef>
              <a:spcAft>
                <a:spcPts val="0"/>
              </a:spcAft>
              <a:buClr>
                <a:schemeClr val="dk1"/>
              </a:buClr>
              <a:buSzPts val="1100"/>
              <a:buFont typeface="Arial"/>
              <a:buNone/>
            </a:pPr>
            <a:r>
              <a:rPr lang="vi" sz="1100" b="0" i="0" u="none" strike="noStrike" cap="none">
                <a:solidFill>
                  <a:srgbClr val="616161"/>
                </a:solidFill>
                <a:highlight>
                  <a:srgbClr val="FFFFFF"/>
                </a:highlight>
                <a:latin typeface="Manrope"/>
                <a:ea typeface="Manrope"/>
                <a:cs typeface="Manrope"/>
                <a:sym typeface="Manrope"/>
              </a:rPr>
              <a:t>Bán lẻ</a:t>
            </a:r>
            <a:endParaRPr sz="1100" b="0" i="0" u="none" strike="noStrike" cap="none">
              <a:solidFill>
                <a:srgbClr val="616161"/>
              </a:solidFill>
              <a:highlight>
                <a:srgbClr val="FFFFFF"/>
              </a:highlight>
              <a:latin typeface="Manrope"/>
              <a:ea typeface="Manrope"/>
              <a:cs typeface="Manrope"/>
              <a:sym typeface="Manrope"/>
            </a:endParaRPr>
          </a:p>
          <a:p>
            <a:pPr marL="0" marR="0" lvl="0" indent="0" algn="l" rtl="0">
              <a:lnSpc>
                <a:spcPct val="225000"/>
              </a:lnSpc>
              <a:spcBef>
                <a:spcPts val="0"/>
              </a:spcBef>
              <a:spcAft>
                <a:spcPts val="0"/>
              </a:spcAft>
              <a:buClr>
                <a:srgbClr val="000000"/>
              </a:buClr>
              <a:buSzPts val="1100"/>
              <a:buFont typeface="Arial"/>
              <a:buNone/>
            </a:pPr>
            <a:r>
              <a:rPr lang="vi" sz="1100" b="0" i="0" u="none" strike="noStrike" cap="none">
                <a:solidFill>
                  <a:srgbClr val="616161"/>
                </a:solidFill>
                <a:highlight>
                  <a:srgbClr val="FFFFFF"/>
                </a:highlight>
                <a:latin typeface="Manrope"/>
                <a:ea typeface="Manrope"/>
                <a:cs typeface="Manrope"/>
                <a:sym typeface="Manrope"/>
              </a:rPr>
              <a:t>Xây dựng</a:t>
            </a:r>
            <a:endParaRPr sz="1100" b="0" i="0" u="none" strike="noStrike" cap="none">
              <a:solidFill>
                <a:srgbClr val="616161"/>
              </a:solidFill>
              <a:highlight>
                <a:srgbClr val="FFFFFF"/>
              </a:highlight>
              <a:latin typeface="Manrope"/>
              <a:ea typeface="Manrope"/>
              <a:cs typeface="Manrope"/>
              <a:sym typeface="Manrope"/>
            </a:endParaRPr>
          </a:p>
        </p:txBody>
      </p:sp>
      <p:pic>
        <p:nvPicPr>
          <p:cNvPr id="262" name="Google Shape;262;p8" title="MBW digital.jpg"/>
          <p:cNvPicPr preferRelativeResize="0"/>
          <p:nvPr/>
        </p:nvPicPr>
        <p:blipFill rotWithShape="1">
          <a:blip r:embed="rId6">
            <a:alphaModFix/>
          </a:blip>
          <a:srcRect l="17844" t="31719" r="18607" b="32088"/>
          <a:stretch/>
        </p:blipFill>
        <p:spPr>
          <a:xfrm>
            <a:off x="8362749" y="4701971"/>
            <a:ext cx="637925" cy="363300"/>
          </a:xfrm>
          <a:prstGeom prst="rect">
            <a:avLst/>
          </a:prstGeom>
          <a:noFill/>
          <a:ln>
            <a:noFill/>
          </a:ln>
        </p:spPr>
      </p:pic>
      <p:cxnSp>
        <p:nvCxnSpPr>
          <p:cNvPr id="263" name="Google Shape;263;p8"/>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pic>
        <p:nvPicPr>
          <p:cNvPr id="13" name="Picture 12"/>
          <p:cNvPicPr>
            <a:picLocks noChangeAspect="1"/>
          </p:cNvPicPr>
          <p:nvPr/>
        </p:nvPicPr>
        <p:blipFill>
          <a:blip r:embed="rId7"/>
          <a:stretch>
            <a:fillRect/>
          </a:stretch>
        </p:blipFill>
        <p:spPr>
          <a:xfrm>
            <a:off x="2434088" y="4804539"/>
            <a:ext cx="3254939" cy="26073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9"/>
          <p:cNvSpPr txBox="1">
            <a:spLocks noGrp="1"/>
          </p:cNvSpPr>
          <p:nvPr>
            <p:ph type="body" idx="1"/>
          </p:nvPr>
        </p:nvSpPr>
        <p:spPr>
          <a:xfrm>
            <a:off x="662550" y="121250"/>
            <a:ext cx="4974000" cy="403200"/>
          </a:xfrm>
          <a:prstGeom prst="rect">
            <a:avLst/>
          </a:prstGeom>
          <a:noFill/>
          <a:ln>
            <a:noFill/>
          </a:ln>
        </p:spPr>
        <p:txBody>
          <a:bodyPr spcFirstLastPara="1" wrap="square" lIns="91425" tIns="91425" rIns="91425" bIns="91425" anchor="ctr" anchorCtr="0">
            <a:noAutofit/>
          </a:bodyPr>
          <a:lstStyle/>
          <a:p>
            <a:pPr marL="0" lvl="0" indent="0" algn="l" rtl="0">
              <a:lnSpc>
                <a:spcPct val="96000"/>
              </a:lnSpc>
              <a:spcBef>
                <a:spcPts val="0"/>
              </a:spcBef>
              <a:spcAft>
                <a:spcPts val="0"/>
              </a:spcAft>
              <a:buSzPts val="1400"/>
              <a:buNone/>
            </a:pPr>
            <a:r>
              <a:rPr lang="vi" sz="2200">
                <a:solidFill>
                  <a:srgbClr val="CE0000"/>
                </a:solidFill>
                <a:latin typeface="Manrope ExtraBold"/>
                <a:ea typeface="Manrope ExtraBold"/>
                <a:cs typeface="Manrope ExtraBold"/>
                <a:sym typeface="Manrope ExtraBold"/>
              </a:rPr>
              <a:t>03.</a:t>
            </a:r>
            <a:r>
              <a:rPr lang="vi" sz="1800">
                <a:solidFill>
                  <a:srgbClr val="CE0000"/>
                </a:solidFill>
                <a:latin typeface="Manrope ExtraBold"/>
                <a:ea typeface="Manrope ExtraBold"/>
                <a:cs typeface="Manrope ExtraBold"/>
                <a:sym typeface="Manrope ExtraBold"/>
              </a:rPr>
              <a:t> Dịch vụ tư vấn - triển khai ERPNext</a:t>
            </a:r>
            <a:endParaRPr sz="1000">
              <a:solidFill>
                <a:srgbClr val="CE0000"/>
              </a:solidFill>
              <a:latin typeface="Manrope ExtraBold"/>
              <a:ea typeface="Manrope ExtraBold"/>
              <a:cs typeface="Manrope ExtraBold"/>
              <a:sym typeface="Manrope ExtraBold"/>
            </a:endParaRPr>
          </a:p>
        </p:txBody>
      </p:sp>
      <p:sp>
        <p:nvSpPr>
          <p:cNvPr id="269" name="Google Shape;269;p9"/>
          <p:cNvSpPr txBox="1">
            <a:spLocks noGrp="1"/>
          </p:cNvSpPr>
          <p:nvPr>
            <p:ph type="subTitle" idx="1"/>
          </p:nvPr>
        </p:nvSpPr>
        <p:spPr>
          <a:xfrm>
            <a:off x="662550" y="449350"/>
            <a:ext cx="7239300" cy="403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vi" sz="1300" b="0" i="0" u="none" strike="noStrike" cap="none">
                <a:solidFill>
                  <a:srgbClr val="000000"/>
                </a:solidFill>
                <a:latin typeface="Manrope Medium"/>
                <a:ea typeface="Manrope Medium"/>
                <a:cs typeface="Manrope Medium"/>
                <a:sym typeface="Manrope Medium"/>
              </a:rPr>
              <a:t>&amp; Hệ sinh thái Frappe app mã nguồn mở - Thúc đẩy doanh nghiệp số hóa toàn diện </a:t>
            </a:r>
            <a:endParaRPr sz="1600" b="0" i="0" u="none" strike="noStrike" cap="none">
              <a:solidFill>
                <a:srgbClr val="000000"/>
              </a:solidFill>
              <a:latin typeface="Manrope Medium"/>
              <a:ea typeface="Manrope Medium"/>
              <a:cs typeface="Manrope Medium"/>
              <a:sym typeface="Manrope Medium"/>
            </a:endParaRPr>
          </a:p>
        </p:txBody>
      </p:sp>
      <p:cxnSp>
        <p:nvCxnSpPr>
          <p:cNvPr id="270" name="Google Shape;270;p9"/>
          <p:cNvCxnSpPr/>
          <p:nvPr/>
        </p:nvCxnSpPr>
        <p:spPr>
          <a:xfrm>
            <a:off x="2338016" y="1059553"/>
            <a:ext cx="0" cy="983100"/>
          </a:xfrm>
          <a:prstGeom prst="straightConnector1">
            <a:avLst/>
          </a:prstGeom>
          <a:noFill/>
          <a:ln w="19050" cap="flat" cmpd="sng">
            <a:solidFill>
              <a:srgbClr val="D9D9D9"/>
            </a:solidFill>
            <a:prstDash val="solid"/>
            <a:round/>
            <a:headEnd type="none" w="sm" len="sm"/>
            <a:tailEnd type="none" w="sm" len="sm"/>
          </a:ln>
        </p:spPr>
      </p:cxnSp>
      <p:pic>
        <p:nvPicPr>
          <p:cNvPr id="271" name="Google Shape;271;p9" title="MBW digital.jpg"/>
          <p:cNvPicPr preferRelativeResize="0"/>
          <p:nvPr/>
        </p:nvPicPr>
        <p:blipFill rotWithShape="1">
          <a:blip r:embed="rId3">
            <a:alphaModFix/>
          </a:blip>
          <a:srcRect l="17844" t="31719" r="18607" b="32088"/>
          <a:stretch/>
        </p:blipFill>
        <p:spPr>
          <a:xfrm>
            <a:off x="7390549" y="134159"/>
            <a:ext cx="637925" cy="363300"/>
          </a:xfrm>
          <a:prstGeom prst="rect">
            <a:avLst/>
          </a:prstGeom>
          <a:noFill/>
          <a:ln>
            <a:noFill/>
          </a:ln>
        </p:spPr>
      </p:pic>
      <p:pic>
        <p:nvPicPr>
          <p:cNvPr id="272" name="Google Shape;272;p9" title="frappe-partner.png"/>
          <p:cNvPicPr preferRelativeResize="0"/>
          <p:nvPr/>
        </p:nvPicPr>
        <p:blipFill rotWithShape="1">
          <a:blip r:embed="rId4">
            <a:alphaModFix/>
          </a:blip>
          <a:srcRect l="-4358" t="-8823" r="-2973" b="-6958"/>
          <a:stretch/>
        </p:blipFill>
        <p:spPr>
          <a:xfrm>
            <a:off x="8102900" y="131225"/>
            <a:ext cx="952199" cy="369187"/>
          </a:xfrm>
          <a:prstGeom prst="rect">
            <a:avLst/>
          </a:prstGeom>
          <a:noFill/>
          <a:ln>
            <a:noFill/>
          </a:ln>
        </p:spPr>
      </p:pic>
      <p:pic>
        <p:nvPicPr>
          <p:cNvPr id="273" name="Google Shape;273;p9" title="book.png"/>
          <p:cNvPicPr preferRelativeResize="0"/>
          <p:nvPr/>
        </p:nvPicPr>
        <p:blipFill rotWithShape="1">
          <a:blip r:embed="rId5">
            <a:alphaModFix/>
          </a:blip>
          <a:srcRect/>
          <a:stretch/>
        </p:blipFill>
        <p:spPr>
          <a:xfrm>
            <a:off x="7624144" y="1725480"/>
            <a:ext cx="371550" cy="369311"/>
          </a:xfrm>
          <a:prstGeom prst="rect">
            <a:avLst/>
          </a:prstGeom>
          <a:noFill/>
          <a:ln>
            <a:noFill/>
          </a:ln>
        </p:spPr>
      </p:pic>
      <p:pic>
        <p:nvPicPr>
          <p:cNvPr id="274" name="Google Shape;274;p9" title="Builder.png"/>
          <p:cNvPicPr preferRelativeResize="0"/>
          <p:nvPr/>
        </p:nvPicPr>
        <p:blipFill rotWithShape="1">
          <a:blip r:embed="rId6">
            <a:alphaModFix/>
          </a:blip>
          <a:srcRect/>
          <a:stretch/>
        </p:blipFill>
        <p:spPr>
          <a:xfrm>
            <a:off x="2711999" y="1684603"/>
            <a:ext cx="371550" cy="371563"/>
          </a:xfrm>
          <a:prstGeom prst="rect">
            <a:avLst/>
          </a:prstGeom>
          <a:noFill/>
          <a:ln>
            <a:noFill/>
          </a:ln>
        </p:spPr>
      </p:pic>
      <p:pic>
        <p:nvPicPr>
          <p:cNvPr id="275" name="Google Shape;275;p9" title="CRM.png"/>
          <p:cNvPicPr preferRelativeResize="0"/>
          <p:nvPr/>
        </p:nvPicPr>
        <p:blipFill rotWithShape="1">
          <a:blip r:embed="rId7">
            <a:alphaModFix/>
          </a:blip>
          <a:srcRect/>
          <a:stretch/>
        </p:blipFill>
        <p:spPr>
          <a:xfrm>
            <a:off x="7624153" y="1159478"/>
            <a:ext cx="371550" cy="371550"/>
          </a:xfrm>
          <a:prstGeom prst="rect">
            <a:avLst/>
          </a:prstGeom>
          <a:noFill/>
          <a:ln>
            <a:noFill/>
          </a:ln>
        </p:spPr>
      </p:pic>
      <p:pic>
        <p:nvPicPr>
          <p:cNvPr id="276" name="Google Shape;276;p9" title="ERP.png"/>
          <p:cNvPicPr preferRelativeResize="0"/>
          <p:nvPr/>
        </p:nvPicPr>
        <p:blipFill rotWithShape="1">
          <a:blip r:embed="rId8">
            <a:alphaModFix/>
          </a:blip>
          <a:srcRect/>
          <a:stretch/>
        </p:blipFill>
        <p:spPr>
          <a:xfrm>
            <a:off x="1179024" y="1059550"/>
            <a:ext cx="637925" cy="634054"/>
          </a:xfrm>
          <a:prstGeom prst="rect">
            <a:avLst/>
          </a:prstGeom>
          <a:noFill/>
          <a:ln>
            <a:noFill/>
          </a:ln>
        </p:spPr>
      </p:pic>
      <p:pic>
        <p:nvPicPr>
          <p:cNvPr id="277" name="Google Shape;277;p9" title="frappeHR.png"/>
          <p:cNvPicPr preferRelativeResize="0"/>
          <p:nvPr/>
        </p:nvPicPr>
        <p:blipFill rotWithShape="1">
          <a:blip r:embed="rId9">
            <a:alphaModFix/>
          </a:blip>
          <a:srcRect/>
          <a:stretch/>
        </p:blipFill>
        <p:spPr>
          <a:xfrm>
            <a:off x="2712000" y="1160601"/>
            <a:ext cx="371549" cy="369300"/>
          </a:xfrm>
          <a:prstGeom prst="rect">
            <a:avLst/>
          </a:prstGeom>
          <a:noFill/>
          <a:ln>
            <a:noFill/>
          </a:ln>
        </p:spPr>
      </p:pic>
      <p:pic>
        <p:nvPicPr>
          <p:cNvPr id="278" name="Google Shape;278;p9" title="gameplan.png"/>
          <p:cNvPicPr preferRelativeResize="0"/>
          <p:nvPr/>
        </p:nvPicPr>
        <p:blipFill rotWithShape="1">
          <a:blip r:embed="rId10">
            <a:alphaModFix/>
          </a:blip>
          <a:srcRect/>
          <a:stretch/>
        </p:blipFill>
        <p:spPr>
          <a:xfrm>
            <a:off x="4303988" y="1159474"/>
            <a:ext cx="371550" cy="371550"/>
          </a:xfrm>
          <a:prstGeom prst="rect">
            <a:avLst/>
          </a:prstGeom>
          <a:noFill/>
          <a:ln>
            <a:noFill/>
          </a:ln>
        </p:spPr>
      </p:pic>
      <p:pic>
        <p:nvPicPr>
          <p:cNvPr id="279" name="Google Shape;279;p9" title="insights.png"/>
          <p:cNvPicPr preferRelativeResize="0"/>
          <p:nvPr/>
        </p:nvPicPr>
        <p:blipFill rotWithShape="1">
          <a:blip r:embed="rId11">
            <a:alphaModFix/>
          </a:blip>
          <a:srcRect/>
          <a:stretch/>
        </p:blipFill>
        <p:spPr>
          <a:xfrm>
            <a:off x="6074044" y="1160599"/>
            <a:ext cx="371550" cy="369311"/>
          </a:xfrm>
          <a:prstGeom prst="rect">
            <a:avLst/>
          </a:prstGeom>
          <a:noFill/>
          <a:ln>
            <a:noFill/>
          </a:ln>
        </p:spPr>
      </p:pic>
      <p:pic>
        <p:nvPicPr>
          <p:cNvPr id="280" name="Google Shape;280;p9" title="Helpdesk.png"/>
          <p:cNvPicPr preferRelativeResize="0"/>
          <p:nvPr/>
        </p:nvPicPr>
        <p:blipFill rotWithShape="1">
          <a:blip r:embed="rId12">
            <a:alphaModFix/>
          </a:blip>
          <a:srcRect l="298" r="308"/>
          <a:stretch/>
        </p:blipFill>
        <p:spPr>
          <a:xfrm>
            <a:off x="4304000" y="1684612"/>
            <a:ext cx="371550" cy="371550"/>
          </a:xfrm>
          <a:prstGeom prst="rect">
            <a:avLst/>
          </a:prstGeom>
          <a:noFill/>
          <a:ln>
            <a:noFill/>
          </a:ln>
        </p:spPr>
      </p:pic>
      <p:pic>
        <p:nvPicPr>
          <p:cNvPr id="281" name="Google Shape;281;p9" title="learning.png"/>
          <p:cNvPicPr preferRelativeResize="0"/>
          <p:nvPr/>
        </p:nvPicPr>
        <p:blipFill rotWithShape="1">
          <a:blip r:embed="rId13">
            <a:alphaModFix/>
          </a:blip>
          <a:srcRect/>
          <a:stretch/>
        </p:blipFill>
        <p:spPr>
          <a:xfrm>
            <a:off x="6074044" y="1684612"/>
            <a:ext cx="371550" cy="371563"/>
          </a:xfrm>
          <a:prstGeom prst="rect">
            <a:avLst/>
          </a:prstGeom>
          <a:noFill/>
          <a:ln>
            <a:noFill/>
          </a:ln>
        </p:spPr>
      </p:pic>
      <p:pic>
        <p:nvPicPr>
          <p:cNvPr id="282" name="Google Shape;282;p9" title="logo-ERP.png"/>
          <p:cNvPicPr preferRelativeResize="0"/>
          <p:nvPr/>
        </p:nvPicPr>
        <p:blipFill rotWithShape="1">
          <a:blip r:embed="rId14">
            <a:alphaModFix/>
          </a:blip>
          <a:srcRect l="30143" t="10"/>
          <a:stretch/>
        </p:blipFill>
        <p:spPr>
          <a:xfrm>
            <a:off x="889362" y="1684600"/>
            <a:ext cx="1271400" cy="451075"/>
          </a:xfrm>
          <a:prstGeom prst="rect">
            <a:avLst/>
          </a:prstGeom>
          <a:noFill/>
          <a:ln>
            <a:noFill/>
          </a:ln>
        </p:spPr>
      </p:pic>
      <p:sp>
        <p:nvSpPr>
          <p:cNvPr id="283" name="Google Shape;283;p9"/>
          <p:cNvSpPr txBox="1"/>
          <p:nvPr/>
        </p:nvSpPr>
        <p:spPr>
          <a:xfrm>
            <a:off x="3083550" y="1086925"/>
            <a:ext cx="952200"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chemeClr val="dk2"/>
                </a:solidFill>
                <a:latin typeface="Roboto SemiBold"/>
                <a:ea typeface="Roboto SemiBold"/>
                <a:cs typeface="Roboto SemiBold"/>
                <a:sym typeface="Roboto SemiBold"/>
              </a:rPr>
              <a:t>Frappe HR</a:t>
            </a:r>
            <a:endParaRPr sz="1200" b="0" i="0" u="none" strike="noStrike" cap="none">
              <a:solidFill>
                <a:schemeClr val="dk2"/>
              </a:solidFill>
              <a:latin typeface="Roboto SemiBold"/>
              <a:ea typeface="Roboto SemiBold"/>
              <a:cs typeface="Roboto SemiBold"/>
              <a:sym typeface="Roboto SemiBold"/>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999999"/>
                </a:solidFill>
                <a:latin typeface="Roboto"/>
                <a:ea typeface="Roboto"/>
                <a:cs typeface="Roboto"/>
                <a:sym typeface="Roboto"/>
              </a:rPr>
              <a:t>HR and payroll</a:t>
            </a:r>
            <a:endParaRPr sz="900" b="0" i="0" u="none" strike="noStrike" cap="none">
              <a:solidFill>
                <a:srgbClr val="999999"/>
              </a:solidFill>
              <a:latin typeface="Roboto"/>
              <a:ea typeface="Roboto"/>
              <a:cs typeface="Roboto"/>
              <a:sym typeface="Roboto"/>
            </a:endParaRPr>
          </a:p>
        </p:txBody>
      </p:sp>
      <p:sp>
        <p:nvSpPr>
          <p:cNvPr id="284" name="Google Shape;284;p9"/>
          <p:cNvSpPr txBox="1"/>
          <p:nvPr/>
        </p:nvSpPr>
        <p:spPr>
          <a:xfrm>
            <a:off x="3083550" y="1612525"/>
            <a:ext cx="952200"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chemeClr val="dk2"/>
                </a:solidFill>
                <a:latin typeface="Roboto SemiBold"/>
                <a:ea typeface="Roboto SemiBold"/>
                <a:cs typeface="Roboto SemiBold"/>
                <a:sym typeface="Roboto SemiBold"/>
              </a:rPr>
              <a:t>Builder</a:t>
            </a:r>
            <a:endParaRPr sz="1200" b="0" i="0" u="none" strike="noStrike" cap="none">
              <a:solidFill>
                <a:schemeClr val="dk2"/>
              </a:solidFill>
              <a:latin typeface="Roboto SemiBold"/>
              <a:ea typeface="Roboto SemiBold"/>
              <a:cs typeface="Roboto SemiBold"/>
              <a:sym typeface="Roboto SemiBold"/>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999999"/>
                </a:solidFill>
                <a:latin typeface="Roboto"/>
                <a:ea typeface="Roboto"/>
                <a:cs typeface="Roboto"/>
                <a:sym typeface="Roboto"/>
              </a:rPr>
              <a:t>Website editor</a:t>
            </a:r>
            <a:endParaRPr sz="900" b="0" i="0" u="none" strike="noStrike" cap="none">
              <a:solidFill>
                <a:srgbClr val="999999"/>
              </a:solidFill>
              <a:latin typeface="Roboto"/>
              <a:ea typeface="Roboto"/>
              <a:cs typeface="Roboto"/>
              <a:sym typeface="Roboto"/>
            </a:endParaRPr>
          </a:p>
        </p:txBody>
      </p:sp>
      <p:sp>
        <p:nvSpPr>
          <p:cNvPr id="285" name="Google Shape;285;p9"/>
          <p:cNvSpPr txBox="1"/>
          <p:nvPr/>
        </p:nvSpPr>
        <p:spPr>
          <a:xfrm>
            <a:off x="4675550" y="1086913"/>
            <a:ext cx="952200"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chemeClr val="dk2"/>
                </a:solidFill>
                <a:latin typeface="Roboto SemiBold"/>
                <a:ea typeface="Roboto SemiBold"/>
                <a:cs typeface="Roboto SemiBold"/>
                <a:sym typeface="Roboto SemiBold"/>
              </a:rPr>
              <a:t>Gameplan</a:t>
            </a:r>
            <a:endParaRPr sz="1200" b="0" i="0" u="none" strike="noStrike" cap="none">
              <a:solidFill>
                <a:schemeClr val="dk2"/>
              </a:solidFill>
              <a:latin typeface="Roboto SemiBold"/>
              <a:ea typeface="Roboto SemiBold"/>
              <a:cs typeface="Roboto SemiBold"/>
              <a:sym typeface="Roboto SemiBold"/>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999999"/>
                </a:solidFill>
                <a:latin typeface="Roboto"/>
                <a:ea typeface="Roboto"/>
                <a:cs typeface="Roboto"/>
                <a:sym typeface="Roboto"/>
              </a:rPr>
              <a:t>Team forum</a:t>
            </a:r>
            <a:endParaRPr sz="900" b="0" i="0" u="none" strike="noStrike" cap="none">
              <a:solidFill>
                <a:srgbClr val="999999"/>
              </a:solidFill>
              <a:latin typeface="Roboto"/>
              <a:ea typeface="Roboto"/>
              <a:cs typeface="Roboto"/>
              <a:sym typeface="Roboto"/>
            </a:endParaRPr>
          </a:p>
        </p:txBody>
      </p:sp>
      <p:pic>
        <p:nvPicPr>
          <p:cNvPr id="286" name="Google Shape;286;p9" title="global.png"/>
          <p:cNvPicPr preferRelativeResize="0"/>
          <p:nvPr/>
        </p:nvPicPr>
        <p:blipFill rotWithShape="1">
          <a:blip r:embed="rId15">
            <a:alphaModFix/>
          </a:blip>
          <a:srcRect l="13351" r="10138" b="29138"/>
          <a:stretch/>
        </p:blipFill>
        <p:spPr>
          <a:xfrm>
            <a:off x="510152" y="1728500"/>
            <a:ext cx="8633846" cy="2854250"/>
          </a:xfrm>
          <a:prstGeom prst="rect">
            <a:avLst/>
          </a:prstGeom>
          <a:noFill/>
          <a:ln>
            <a:noFill/>
          </a:ln>
        </p:spPr>
      </p:pic>
      <p:sp>
        <p:nvSpPr>
          <p:cNvPr id="287" name="Google Shape;287;p9"/>
          <p:cNvSpPr txBox="1"/>
          <p:nvPr/>
        </p:nvSpPr>
        <p:spPr>
          <a:xfrm>
            <a:off x="4676263" y="1612525"/>
            <a:ext cx="1113300"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chemeClr val="dk2"/>
                </a:solidFill>
                <a:latin typeface="Roboto SemiBold"/>
                <a:ea typeface="Roboto SemiBold"/>
                <a:cs typeface="Roboto SemiBold"/>
                <a:sym typeface="Roboto SemiBold"/>
              </a:rPr>
              <a:t>Helpdesk</a:t>
            </a:r>
            <a:endParaRPr sz="1200" b="0" i="0" u="none" strike="noStrike" cap="none">
              <a:solidFill>
                <a:schemeClr val="dk2"/>
              </a:solidFill>
              <a:latin typeface="Roboto SemiBold"/>
              <a:ea typeface="Roboto SemiBold"/>
              <a:cs typeface="Roboto SemiBold"/>
              <a:sym typeface="Roboto SemiBold"/>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999999"/>
                </a:solidFill>
                <a:latin typeface="Roboto"/>
                <a:ea typeface="Roboto"/>
                <a:cs typeface="Roboto"/>
                <a:sym typeface="Roboto"/>
              </a:rPr>
              <a:t>Customer support  </a:t>
            </a:r>
            <a:endParaRPr sz="900" b="0" i="0" u="none" strike="noStrike" cap="none">
              <a:solidFill>
                <a:srgbClr val="999999"/>
              </a:solidFill>
              <a:latin typeface="Roboto"/>
              <a:ea typeface="Roboto"/>
              <a:cs typeface="Roboto"/>
              <a:sym typeface="Roboto"/>
            </a:endParaRPr>
          </a:p>
        </p:txBody>
      </p:sp>
      <p:sp>
        <p:nvSpPr>
          <p:cNvPr id="288" name="Google Shape;288;p9"/>
          <p:cNvSpPr txBox="1"/>
          <p:nvPr/>
        </p:nvSpPr>
        <p:spPr>
          <a:xfrm>
            <a:off x="6445588" y="1086925"/>
            <a:ext cx="952200"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chemeClr val="dk2"/>
                </a:solidFill>
                <a:latin typeface="Roboto SemiBold"/>
                <a:ea typeface="Roboto SemiBold"/>
                <a:cs typeface="Roboto SemiBold"/>
                <a:sym typeface="Roboto SemiBold"/>
              </a:rPr>
              <a:t>Insights</a:t>
            </a:r>
            <a:endParaRPr sz="1200" b="0" i="0" u="none" strike="noStrike" cap="none">
              <a:solidFill>
                <a:schemeClr val="dk2"/>
              </a:solidFill>
              <a:latin typeface="Roboto SemiBold"/>
              <a:ea typeface="Roboto SemiBold"/>
              <a:cs typeface="Roboto SemiBold"/>
              <a:sym typeface="Roboto SemiBold"/>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999999"/>
                </a:solidFill>
                <a:latin typeface="Roboto"/>
                <a:ea typeface="Roboto"/>
                <a:cs typeface="Roboto"/>
                <a:sym typeface="Roboto"/>
              </a:rPr>
              <a:t>Data analysis</a:t>
            </a:r>
            <a:endParaRPr sz="900" b="0" i="0" u="none" strike="noStrike" cap="none">
              <a:solidFill>
                <a:srgbClr val="999999"/>
              </a:solidFill>
              <a:latin typeface="Roboto"/>
              <a:ea typeface="Roboto"/>
              <a:cs typeface="Roboto"/>
              <a:sym typeface="Roboto"/>
            </a:endParaRPr>
          </a:p>
        </p:txBody>
      </p:sp>
      <p:sp>
        <p:nvSpPr>
          <p:cNvPr id="289" name="Google Shape;289;p9"/>
          <p:cNvSpPr txBox="1"/>
          <p:nvPr/>
        </p:nvSpPr>
        <p:spPr>
          <a:xfrm>
            <a:off x="6438338" y="1612525"/>
            <a:ext cx="952200"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chemeClr val="dk2"/>
                </a:solidFill>
                <a:latin typeface="Roboto SemiBold"/>
                <a:ea typeface="Roboto SemiBold"/>
                <a:cs typeface="Roboto SemiBold"/>
                <a:sym typeface="Roboto SemiBold"/>
              </a:rPr>
              <a:t>Learning</a:t>
            </a:r>
            <a:endParaRPr sz="1200" b="0" i="0" u="none" strike="noStrike" cap="none">
              <a:solidFill>
                <a:schemeClr val="dk2"/>
              </a:solidFill>
              <a:latin typeface="Roboto SemiBold"/>
              <a:ea typeface="Roboto SemiBold"/>
              <a:cs typeface="Roboto SemiBold"/>
              <a:sym typeface="Roboto SemiBold"/>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999999"/>
                </a:solidFill>
                <a:latin typeface="Roboto"/>
                <a:ea typeface="Roboto"/>
                <a:cs typeface="Roboto"/>
                <a:sym typeface="Roboto"/>
              </a:rPr>
              <a:t>LMS</a:t>
            </a:r>
            <a:endParaRPr sz="900" b="0" i="0" u="none" strike="noStrike" cap="none">
              <a:solidFill>
                <a:srgbClr val="999999"/>
              </a:solidFill>
              <a:latin typeface="Roboto"/>
              <a:ea typeface="Roboto"/>
              <a:cs typeface="Roboto"/>
              <a:sym typeface="Roboto"/>
            </a:endParaRPr>
          </a:p>
        </p:txBody>
      </p:sp>
      <p:sp>
        <p:nvSpPr>
          <p:cNvPr id="290" name="Google Shape;290;p9"/>
          <p:cNvSpPr txBox="1"/>
          <p:nvPr/>
        </p:nvSpPr>
        <p:spPr>
          <a:xfrm>
            <a:off x="7995688" y="1086925"/>
            <a:ext cx="952200" cy="363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chemeClr val="dk2"/>
                </a:solidFill>
                <a:latin typeface="Roboto SemiBold"/>
                <a:ea typeface="Roboto SemiBold"/>
                <a:cs typeface="Roboto SemiBold"/>
                <a:sym typeface="Roboto SemiBold"/>
              </a:rPr>
              <a:t>CRM</a:t>
            </a:r>
            <a:endParaRPr sz="1200" b="0" i="0" u="none" strike="noStrike" cap="none">
              <a:solidFill>
                <a:schemeClr val="dk2"/>
              </a:solidFill>
              <a:latin typeface="Roboto SemiBold"/>
              <a:ea typeface="Roboto SemiBold"/>
              <a:cs typeface="Roboto SemiBold"/>
              <a:sym typeface="Roboto SemiBold"/>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999999"/>
                </a:solidFill>
                <a:latin typeface="Roboto"/>
                <a:ea typeface="Roboto"/>
                <a:cs typeface="Roboto"/>
                <a:sym typeface="Roboto"/>
              </a:rPr>
              <a:t>Sales</a:t>
            </a:r>
            <a:endParaRPr sz="900" b="0" i="0" u="none" strike="noStrike" cap="none">
              <a:solidFill>
                <a:srgbClr val="999999"/>
              </a:solidFill>
              <a:latin typeface="Roboto"/>
              <a:ea typeface="Roboto"/>
              <a:cs typeface="Roboto"/>
              <a:sym typeface="Roboto"/>
            </a:endParaRPr>
          </a:p>
        </p:txBody>
      </p:sp>
      <p:sp>
        <p:nvSpPr>
          <p:cNvPr id="291" name="Google Shape;291;p9"/>
          <p:cNvSpPr txBox="1"/>
          <p:nvPr/>
        </p:nvSpPr>
        <p:spPr>
          <a:xfrm>
            <a:off x="8081500" y="1728488"/>
            <a:ext cx="1148700" cy="3633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chemeClr val="dk2"/>
                </a:solidFill>
                <a:latin typeface="Roboto SemiBold"/>
                <a:ea typeface="Roboto SemiBold"/>
                <a:cs typeface="Roboto SemiBold"/>
                <a:sym typeface="Roboto SemiBold"/>
              </a:rPr>
              <a:t>Drive</a:t>
            </a:r>
            <a:endParaRPr sz="1200" b="0" i="0" u="none" strike="noStrike" cap="none">
              <a:solidFill>
                <a:schemeClr val="dk2"/>
              </a:solidFill>
              <a:latin typeface="Roboto SemiBold"/>
              <a:ea typeface="Roboto SemiBold"/>
              <a:cs typeface="Roboto SemiBold"/>
              <a:sym typeface="Roboto SemiBold"/>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999999"/>
                </a:solidFill>
                <a:latin typeface="Roboto"/>
                <a:ea typeface="Roboto"/>
                <a:cs typeface="Roboto"/>
                <a:sym typeface="Roboto"/>
              </a:rPr>
              <a:t>Share &amp; Collaborate</a:t>
            </a:r>
            <a:endParaRPr sz="100" b="0" i="0" u="none" strike="noStrike" cap="none">
              <a:solidFill>
                <a:srgbClr val="999999"/>
              </a:solidFill>
              <a:latin typeface="Roboto"/>
              <a:ea typeface="Roboto"/>
              <a:cs typeface="Roboto"/>
              <a:sym typeface="Roboto"/>
            </a:endParaRPr>
          </a:p>
        </p:txBody>
      </p:sp>
      <p:pic>
        <p:nvPicPr>
          <p:cNvPr id="292" name="Google Shape;292;p9" title="banner-giothieuchungtoi.png"/>
          <p:cNvPicPr preferRelativeResize="0"/>
          <p:nvPr/>
        </p:nvPicPr>
        <p:blipFill rotWithShape="1">
          <a:blip r:embed="rId16">
            <a:alphaModFix/>
          </a:blip>
          <a:srcRect l="998" r="1126"/>
          <a:stretch/>
        </p:blipFill>
        <p:spPr>
          <a:xfrm>
            <a:off x="889350" y="2572271"/>
            <a:ext cx="3779719" cy="2342555"/>
          </a:xfrm>
          <a:prstGeom prst="rect">
            <a:avLst/>
          </a:prstGeom>
          <a:noFill/>
          <a:ln>
            <a:noFill/>
          </a:ln>
        </p:spPr>
      </p:pic>
      <p:pic>
        <p:nvPicPr>
          <p:cNvPr id="293" name="Google Shape;293;p9" title="chung-chi-doi-tac-erpnext-1.png"/>
          <p:cNvPicPr preferRelativeResize="0"/>
          <p:nvPr/>
        </p:nvPicPr>
        <p:blipFill rotWithShape="1">
          <a:blip r:embed="rId17">
            <a:alphaModFix/>
          </a:blip>
          <a:srcRect/>
          <a:stretch/>
        </p:blipFill>
        <p:spPr>
          <a:xfrm>
            <a:off x="4589141" y="2370051"/>
            <a:ext cx="4378810" cy="2544762"/>
          </a:xfrm>
          <a:prstGeom prst="rect">
            <a:avLst/>
          </a:prstGeom>
          <a:noFill/>
          <a:ln>
            <a:noFill/>
          </a:ln>
        </p:spPr>
      </p:pic>
      <p:cxnSp>
        <p:nvCxnSpPr>
          <p:cNvPr id="294" name="Google Shape;294;p9"/>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0"/>
          <p:cNvSpPr/>
          <p:nvPr/>
        </p:nvSpPr>
        <p:spPr>
          <a:xfrm>
            <a:off x="564725" y="0"/>
            <a:ext cx="8579400" cy="5180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00" name="Google Shape;300;p10"/>
          <p:cNvPicPr preferRelativeResize="0"/>
          <p:nvPr/>
        </p:nvPicPr>
        <p:blipFill rotWithShape="1">
          <a:blip r:embed="rId3">
            <a:alphaModFix/>
          </a:blip>
          <a:srcRect/>
          <a:stretch/>
        </p:blipFill>
        <p:spPr>
          <a:xfrm>
            <a:off x="648400" y="16517"/>
            <a:ext cx="7665819" cy="5105451"/>
          </a:xfrm>
          <a:prstGeom prst="rect">
            <a:avLst/>
          </a:prstGeom>
          <a:noFill/>
          <a:ln>
            <a:noFill/>
          </a:ln>
        </p:spPr>
      </p:pic>
      <p:cxnSp>
        <p:nvCxnSpPr>
          <p:cNvPr id="301" name="Google Shape;301;p10"/>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11"/>
          <p:cNvPicPr preferRelativeResize="0"/>
          <p:nvPr/>
        </p:nvPicPr>
        <p:blipFill rotWithShape="1">
          <a:blip r:embed="rId3">
            <a:alphaModFix/>
          </a:blip>
          <a:srcRect/>
          <a:stretch/>
        </p:blipFill>
        <p:spPr>
          <a:xfrm>
            <a:off x="511905" y="123957"/>
            <a:ext cx="4000311" cy="2101556"/>
          </a:xfrm>
          <a:prstGeom prst="rect">
            <a:avLst/>
          </a:prstGeom>
          <a:noFill/>
          <a:ln>
            <a:noFill/>
          </a:ln>
        </p:spPr>
      </p:pic>
      <p:pic>
        <p:nvPicPr>
          <p:cNvPr id="308" name="Google Shape;308;p11"/>
          <p:cNvPicPr preferRelativeResize="0"/>
          <p:nvPr/>
        </p:nvPicPr>
        <p:blipFill rotWithShape="1">
          <a:blip r:embed="rId4">
            <a:alphaModFix/>
          </a:blip>
          <a:srcRect/>
          <a:stretch/>
        </p:blipFill>
        <p:spPr>
          <a:xfrm>
            <a:off x="511905" y="2368838"/>
            <a:ext cx="4000312" cy="2252406"/>
          </a:xfrm>
          <a:prstGeom prst="rect">
            <a:avLst/>
          </a:prstGeom>
          <a:noFill/>
          <a:ln>
            <a:noFill/>
          </a:ln>
        </p:spPr>
      </p:pic>
      <p:pic>
        <p:nvPicPr>
          <p:cNvPr id="309" name="Google Shape;309;p11"/>
          <p:cNvPicPr preferRelativeResize="0"/>
          <p:nvPr/>
        </p:nvPicPr>
        <p:blipFill rotWithShape="1">
          <a:blip r:embed="rId5">
            <a:alphaModFix/>
          </a:blip>
          <a:srcRect/>
          <a:stretch/>
        </p:blipFill>
        <p:spPr>
          <a:xfrm>
            <a:off x="4768699" y="123956"/>
            <a:ext cx="3731925" cy="2101557"/>
          </a:xfrm>
          <a:prstGeom prst="rect">
            <a:avLst/>
          </a:prstGeom>
          <a:noFill/>
          <a:ln>
            <a:noFill/>
          </a:ln>
        </p:spPr>
      </p:pic>
      <p:pic>
        <p:nvPicPr>
          <p:cNvPr id="310" name="Google Shape;310;p11"/>
          <p:cNvPicPr preferRelativeResize="0"/>
          <p:nvPr/>
        </p:nvPicPr>
        <p:blipFill rotWithShape="1">
          <a:blip r:embed="rId6">
            <a:alphaModFix/>
          </a:blip>
          <a:srcRect/>
          <a:stretch/>
        </p:blipFill>
        <p:spPr>
          <a:xfrm>
            <a:off x="4768706" y="2368838"/>
            <a:ext cx="3726411" cy="22523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16" name="Google Shape;316;p12"/>
          <p:cNvPicPr preferRelativeResize="0"/>
          <p:nvPr/>
        </p:nvPicPr>
        <p:blipFill rotWithShape="1">
          <a:blip r:embed="rId3">
            <a:alphaModFix/>
          </a:blip>
          <a:srcRect/>
          <a:stretch/>
        </p:blipFill>
        <p:spPr>
          <a:xfrm>
            <a:off x="511913" y="123956"/>
            <a:ext cx="3818548" cy="2162044"/>
          </a:xfrm>
          <a:prstGeom prst="rect">
            <a:avLst/>
          </a:prstGeom>
          <a:noFill/>
          <a:ln>
            <a:noFill/>
          </a:ln>
        </p:spPr>
      </p:pic>
      <p:pic>
        <p:nvPicPr>
          <p:cNvPr id="317" name="Google Shape;317;p12"/>
          <p:cNvPicPr preferRelativeResize="0"/>
          <p:nvPr/>
        </p:nvPicPr>
        <p:blipFill rotWithShape="1">
          <a:blip r:embed="rId4">
            <a:alphaModFix/>
          </a:blip>
          <a:srcRect/>
          <a:stretch/>
        </p:blipFill>
        <p:spPr>
          <a:xfrm>
            <a:off x="4722963" y="123956"/>
            <a:ext cx="3772156" cy="2162043"/>
          </a:xfrm>
          <a:prstGeom prst="rect">
            <a:avLst/>
          </a:prstGeom>
          <a:noFill/>
          <a:ln>
            <a:noFill/>
          </a:ln>
        </p:spPr>
      </p:pic>
      <p:pic>
        <p:nvPicPr>
          <p:cNvPr id="318" name="Google Shape;318;p12"/>
          <p:cNvPicPr preferRelativeResize="0"/>
          <p:nvPr/>
        </p:nvPicPr>
        <p:blipFill rotWithShape="1">
          <a:blip r:embed="rId5">
            <a:alphaModFix/>
          </a:blip>
          <a:srcRect/>
          <a:stretch/>
        </p:blipFill>
        <p:spPr>
          <a:xfrm>
            <a:off x="511912" y="2571750"/>
            <a:ext cx="3818548" cy="2093456"/>
          </a:xfrm>
          <a:prstGeom prst="rect">
            <a:avLst/>
          </a:prstGeom>
          <a:noFill/>
          <a:ln>
            <a:noFill/>
          </a:ln>
        </p:spPr>
      </p:pic>
      <p:pic>
        <p:nvPicPr>
          <p:cNvPr id="319" name="Google Shape;319;p12"/>
          <p:cNvPicPr preferRelativeResize="0"/>
          <p:nvPr/>
        </p:nvPicPr>
        <p:blipFill rotWithShape="1">
          <a:blip r:embed="rId6">
            <a:alphaModFix/>
          </a:blip>
          <a:srcRect/>
          <a:stretch/>
        </p:blipFill>
        <p:spPr>
          <a:xfrm>
            <a:off x="4722963" y="2571750"/>
            <a:ext cx="3774922" cy="209345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13"/>
          <p:cNvPicPr preferRelativeResize="0"/>
          <p:nvPr/>
        </p:nvPicPr>
        <p:blipFill rotWithShape="1">
          <a:blip r:embed="rId3">
            <a:alphaModFix/>
          </a:blip>
          <a:srcRect/>
          <a:stretch/>
        </p:blipFill>
        <p:spPr>
          <a:xfrm>
            <a:off x="516010" y="123956"/>
            <a:ext cx="3814451" cy="2183610"/>
          </a:xfrm>
          <a:prstGeom prst="rect">
            <a:avLst/>
          </a:prstGeom>
          <a:noFill/>
          <a:ln>
            <a:noFill/>
          </a:ln>
        </p:spPr>
      </p:pic>
      <p:pic>
        <p:nvPicPr>
          <p:cNvPr id="326" name="Google Shape;326;p13"/>
          <p:cNvPicPr preferRelativeResize="0"/>
          <p:nvPr/>
        </p:nvPicPr>
        <p:blipFill rotWithShape="1">
          <a:blip r:embed="rId4">
            <a:alphaModFix/>
          </a:blip>
          <a:srcRect/>
          <a:stretch/>
        </p:blipFill>
        <p:spPr>
          <a:xfrm>
            <a:off x="4727276" y="121087"/>
            <a:ext cx="3770600" cy="2183609"/>
          </a:xfrm>
          <a:prstGeom prst="rect">
            <a:avLst/>
          </a:prstGeom>
          <a:noFill/>
          <a:ln>
            <a:noFill/>
          </a:ln>
        </p:spPr>
      </p:pic>
      <p:pic>
        <p:nvPicPr>
          <p:cNvPr id="327" name="Google Shape;327;p13"/>
          <p:cNvPicPr preferRelativeResize="0"/>
          <p:nvPr/>
        </p:nvPicPr>
        <p:blipFill rotWithShape="1">
          <a:blip r:embed="rId5">
            <a:alphaModFix/>
          </a:blip>
          <a:srcRect/>
          <a:stretch/>
        </p:blipFill>
        <p:spPr>
          <a:xfrm>
            <a:off x="4727277" y="2571751"/>
            <a:ext cx="3770600" cy="2093456"/>
          </a:xfrm>
          <a:prstGeom prst="rect">
            <a:avLst/>
          </a:prstGeom>
          <a:noFill/>
          <a:ln>
            <a:noFill/>
          </a:ln>
        </p:spPr>
      </p:pic>
      <p:pic>
        <p:nvPicPr>
          <p:cNvPr id="328" name="Google Shape;328;p13"/>
          <p:cNvPicPr preferRelativeResize="0"/>
          <p:nvPr/>
        </p:nvPicPr>
        <p:blipFill rotWithShape="1">
          <a:blip r:embed="rId6">
            <a:alphaModFix/>
          </a:blip>
          <a:srcRect/>
          <a:stretch/>
        </p:blipFill>
        <p:spPr>
          <a:xfrm>
            <a:off x="516019" y="2571751"/>
            <a:ext cx="3814442" cy="209345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cxnSp>
        <p:nvCxnSpPr>
          <p:cNvPr id="333" name="Google Shape;333;p14"/>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334" name="Google Shape;334;p14"/>
          <p:cNvSpPr txBox="1"/>
          <p:nvPr/>
        </p:nvSpPr>
        <p:spPr>
          <a:xfrm>
            <a:off x="703562" y="82065"/>
            <a:ext cx="27006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Chuỗi giá trị DN</a:t>
            </a:r>
            <a:endParaRPr sz="2400" b="0" i="0" u="none" strike="noStrike" cap="none">
              <a:solidFill>
                <a:schemeClr val="dk1"/>
              </a:solidFill>
              <a:latin typeface="Arial"/>
              <a:ea typeface="Arial"/>
              <a:cs typeface="Arial"/>
              <a:sym typeface="Arial"/>
            </a:endParaRPr>
          </a:p>
        </p:txBody>
      </p:sp>
      <p:pic>
        <p:nvPicPr>
          <p:cNvPr id="335" name="Google Shape;335;p14"/>
          <p:cNvPicPr preferRelativeResize="0"/>
          <p:nvPr/>
        </p:nvPicPr>
        <p:blipFill rotWithShape="1">
          <a:blip r:embed="rId3">
            <a:alphaModFix/>
          </a:blip>
          <a:srcRect/>
          <a:stretch/>
        </p:blipFill>
        <p:spPr>
          <a:xfrm>
            <a:off x="1373425" y="642512"/>
            <a:ext cx="6744149" cy="2492601"/>
          </a:xfrm>
          <a:prstGeom prst="rect">
            <a:avLst/>
          </a:prstGeom>
          <a:noFill/>
          <a:ln>
            <a:noFill/>
          </a:ln>
        </p:spPr>
      </p:pic>
      <p:sp>
        <p:nvSpPr>
          <p:cNvPr id="336" name="Google Shape;336;p14"/>
          <p:cNvSpPr/>
          <p:nvPr/>
        </p:nvSpPr>
        <p:spPr>
          <a:xfrm>
            <a:off x="1532375" y="4276650"/>
            <a:ext cx="1834200" cy="522000"/>
          </a:xfrm>
          <a:prstGeom prst="chevron">
            <a:avLst>
              <a:gd name="adj" fmla="val 50000"/>
            </a:avLst>
          </a:prstGeom>
          <a:solidFill>
            <a:srgbClr val="EEEEEE"/>
          </a:solidFill>
          <a:ln>
            <a:noFill/>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Arial"/>
                <a:ea typeface="Arial"/>
                <a:cs typeface="Arial"/>
                <a:sym typeface="Arial"/>
              </a:rPr>
              <a:t>Nhà cung cấp</a:t>
            </a:r>
            <a:endParaRPr sz="1000" b="1" i="0" u="none" strike="noStrike" cap="none">
              <a:solidFill>
                <a:srgbClr val="000000"/>
              </a:solidFill>
              <a:latin typeface="Arial"/>
              <a:ea typeface="Arial"/>
              <a:cs typeface="Arial"/>
              <a:sym typeface="Arial"/>
            </a:endParaRPr>
          </a:p>
        </p:txBody>
      </p:sp>
      <p:sp>
        <p:nvSpPr>
          <p:cNvPr id="337" name="Google Shape;337;p14"/>
          <p:cNvSpPr/>
          <p:nvPr/>
        </p:nvSpPr>
        <p:spPr>
          <a:xfrm>
            <a:off x="3223704" y="4276650"/>
            <a:ext cx="2143200" cy="522000"/>
          </a:xfrm>
          <a:prstGeom prst="chevron">
            <a:avLst>
              <a:gd name="adj" fmla="val 50000"/>
            </a:avLst>
          </a:prstGeom>
          <a:solidFill>
            <a:srgbClr val="CC0000"/>
          </a:solidFill>
          <a:ln>
            <a:noFill/>
          </a:ln>
        </p:spPr>
        <p:txBody>
          <a:bodyPr spcFirstLastPara="1" wrap="square" lIns="9000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1" i="0" u="none" strike="noStrike" cap="none">
                <a:solidFill>
                  <a:srgbClr val="FFFFFF"/>
                </a:solidFill>
                <a:latin typeface="Arial"/>
                <a:ea typeface="Arial"/>
                <a:cs typeface="Arial"/>
                <a:sym typeface="Arial"/>
              </a:rPr>
              <a:t>Công ty</a:t>
            </a:r>
            <a:endParaRPr sz="9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vi" sz="900" b="1" i="0" u="none" strike="noStrike" cap="none">
                <a:solidFill>
                  <a:srgbClr val="FFFFFF"/>
                </a:solidFill>
                <a:latin typeface="Arial"/>
                <a:ea typeface="Arial"/>
                <a:cs typeface="Arial"/>
                <a:sym typeface="Arial"/>
              </a:rPr>
              <a:t>(Sản xuất)</a:t>
            </a:r>
            <a:endParaRPr sz="900" b="1" i="0" u="none" strike="noStrike" cap="none">
              <a:solidFill>
                <a:srgbClr val="FFFFFF"/>
              </a:solidFill>
              <a:latin typeface="Arial"/>
              <a:ea typeface="Arial"/>
              <a:cs typeface="Arial"/>
              <a:sym typeface="Arial"/>
            </a:endParaRPr>
          </a:p>
        </p:txBody>
      </p:sp>
      <p:sp>
        <p:nvSpPr>
          <p:cNvPr id="338" name="Google Shape;338;p14"/>
          <p:cNvSpPr/>
          <p:nvPr/>
        </p:nvSpPr>
        <p:spPr>
          <a:xfrm>
            <a:off x="5203217" y="4276650"/>
            <a:ext cx="2245800" cy="522000"/>
          </a:xfrm>
          <a:prstGeom prst="chevron">
            <a:avLst>
              <a:gd name="adj" fmla="val 50000"/>
            </a:avLst>
          </a:prstGeom>
          <a:solidFill>
            <a:srgbClr val="EEEEEE"/>
          </a:solidFill>
          <a:ln>
            <a:noFill/>
          </a:ln>
        </p:spPr>
        <p:txBody>
          <a:bodyPr spcFirstLastPara="1" wrap="square" lIns="9000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1" i="0" u="none" strike="noStrike" cap="none">
                <a:solidFill>
                  <a:srgbClr val="000000"/>
                </a:solidFill>
                <a:latin typeface="Arial"/>
                <a:ea typeface="Arial"/>
                <a:cs typeface="Arial"/>
                <a:sym typeface="Arial"/>
              </a:rPr>
              <a:t>Kênh bán hàng</a:t>
            </a:r>
            <a:endParaRPr sz="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vi" sz="900" b="1" i="0" u="none" strike="noStrike" cap="none">
                <a:solidFill>
                  <a:srgbClr val="000000"/>
                </a:solidFill>
                <a:latin typeface="Arial"/>
                <a:ea typeface="Arial"/>
                <a:cs typeface="Arial"/>
                <a:sym typeface="Arial"/>
              </a:rPr>
              <a:t>(Trực tiếp / NPP / Đại lý/ CTV)</a:t>
            </a:r>
            <a:endParaRPr sz="900" b="1" i="0" u="none" strike="noStrike" cap="none">
              <a:solidFill>
                <a:srgbClr val="000000"/>
              </a:solidFill>
              <a:latin typeface="Arial"/>
              <a:ea typeface="Arial"/>
              <a:cs typeface="Arial"/>
              <a:sym typeface="Arial"/>
            </a:endParaRPr>
          </a:p>
        </p:txBody>
      </p:sp>
      <p:sp>
        <p:nvSpPr>
          <p:cNvPr id="339" name="Google Shape;339;p14"/>
          <p:cNvSpPr/>
          <p:nvPr/>
        </p:nvSpPr>
        <p:spPr>
          <a:xfrm>
            <a:off x="7284450" y="4276650"/>
            <a:ext cx="1721700" cy="522000"/>
          </a:xfrm>
          <a:prstGeom prst="chevron">
            <a:avLst>
              <a:gd name="adj" fmla="val 50000"/>
            </a:avLst>
          </a:prstGeom>
          <a:solidFill>
            <a:srgbClr val="EEEEEE"/>
          </a:solidFill>
          <a:ln>
            <a:noFill/>
          </a:ln>
        </p:spPr>
        <p:txBody>
          <a:bodyPr spcFirstLastPara="1" wrap="square" lIns="9000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1" i="0" u="none" strike="noStrike" cap="none">
                <a:solidFill>
                  <a:srgbClr val="000000"/>
                </a:solidFill>
                <a:latin typeface="Arial"/>
                <a:ea typeface="Arial"/>
                <a:cs typeface="Arial"/>
                <a:sym typeface="Arial"/>
              </a:rPr>
              <a:t>Người tiêu dùng</a:t>
            </a:r>
            <a:endParaRPr sz="900" b="1" i="0" u="none" strike="noStrike" cap="none">
              <a:solidFill>
                <a:srgbClr val="000000"/>
              </a:solidFill>
              <a:latin typeface="Arial"/>
              <a:ea typeface="Arial"/>
              <a:cs typeface="Arial"/>
              <a:sym typeface="Arial"/>
            </a:endParaRPr>
          </a:p>
        </p:txBody>
      </p:sp>
      <p:cxnSp>
        <p:nvCxnSpPr>
          <p:cNvPr id="340" name="Google Shape;340;p14"/>
          <p:cNvCxnSpPr>
            <a:stCxn id="337" idx="0"/>
          </p:cNvCxnSpPr>
          <p:nvPr/>
        </p:nvCxnSpPr>
        <p:spPr>
          <a:xfrm rot="10800000">
            <a:off x="1570704" y="3100950"/>
            <a:ext cx="2594100" cy="1175700"/>
          </a:xfrm>
          <a:prstGeom prst="straightConnector1">
            <a:avLst/>
          </a:prstGeom>
          <a:noFill/>
          <a:ln w="9525" cap="flat" cmpd="sng">
            <a:solidFill>
              <a:srgbClr val="595959"/>
            </a:solidFill>
            <a:prstDash val="dash"/>
            <a:round/>
            <a:headEnd type="none" w="sm" len="sm"/>
            <a:tailEnd type="none" w="sm" len="sm"/>
          </a:ln>
        </p:spPr>
      </p:cxnSp>
      <p:cxnSp>
        <p:nvCxnSpPr>
          <p:cNvPr id="341" name="Google Shape;341;p14"/>
          <p:cNvCxnSpPr>
            <a:stCxn id="337" idx="0"/>
          </p:cNvCxnSpPr>
          <p:nvPr/>
        </p:nvCxnSpPr>
        <p:spPr>
          <a:xfrm rot="10800000" flipH="1">
            <a:off x="4164804" y="3080850"/>
            <a:ext cx="3884100" cy="1195800"/>
          </a:xfrm>
          <a:prstGeom prst="straightConnector1">
            <a:avLst/>
          </a:prstGeom>
          <a:noFill/>
          <a:ln w="9525" cap="flat" cmpd="sng">
            <a:solidFill>
              <a:srgbClr val="595959"/>
            </a:solidFill>
            <a:prstDash val="dash"/>
            <a:round/>
            <a:headEnd type="none" w="sm" len="sm"/>
            <a:tailEnd type="none" w="sm" len="sm"/>
          </a:ln>
        </p:spPr>
      </p:cxnSp>
      <p:sp>
        <p:nvSpPr>
          <p:cNvPr id="342" name="Google Shape;342;p14"/>
          <p:cNvSpPr txBox="1"/>
          <p:nvPr/>
        </p:nvSpPr>
        <p:spPr>
          <a:xfrm>
            <a:off x="703550" y="3389275"/>
            <a:ext cx="12882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rgbClr val="000000"/>
                </a:solidFill>
                <a:latin typeface="Arial"/>
                <a:ea typeface="Arial"/>
                <a:cs typeface="Arial"/>
                <a:sym typeface="Arial"/>
              </a:rPr>
              <a:t>Hệ thống tìm nguồn cung và mua hàng</a:t>
            </a:r>
            <a:endParaRPr sz="1200" b="0" i="0" u="none" strike="noStrike" cap="none">
              <a:solidFill>
                <a:srgbClr val="000000"/>
              </a:solidFill>
              <a:latin typeface="Arial"/>
              <a:ea typeface="Arial"/>
              <a:cs typeface="Arial"/>
              <a:sym typeface="Arial"/>
            </a:endParaRPr>
          </a:p>
        </p:txBody>
      </p:sp>
      <p:sp>
        <p:nvSpPr>
          <p:cNvPr id="343" name="Google Shape;343;p14"/>
          <p:cNvSpPr txBox="1"/>
          <p:nvPr/>
        </p:nvSpPr>
        <p:spPr>
          <a:xfrm>
            <a:off x="7567950" y="3204775"/>
            <a:ext cx="14382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rgbClr val="000000"/>
                </a:solidFill>
                <a:latin typeface="Arial"/>
                <a:ea typeface="Arial"/>
                <a:cs typeface="Arial"/>
                <a:sym typeface="Arial"/>
              </a:rPr>
              <a:t>Hệ thống phân phối, bán lẻ, dịch vụ bán hàng &amp; khách hàng</a:t>
            </a:r>
            <a:endParaRPr sz="1200" b="0" i="0" u="none" strike="noStrike" cap="none">
              <a:solidFill>
                <a:srgbClr val="000000"/>
              </a:solidFill>
              <a:latin typeface="Arial"/>
              <a:ea typeface="Arial"/>
              <a:cs typeface="Arial"/>
              <a:sym typeface="Arial"/>
            </a:endParaRPr>
          </a:p>
        </p:txBody>
      </p:sp>
      <p:sp>
        <p:nvSpPr>
          <p:cNvPr id="344" name="Google Shape;344;p14"/>
          <p:cNvSpPr/>
          <p:nvPr/>
        </p:nvSpPr>
        <p:spPr>
          <a:xfrm>
            <a:off x="8233050" y="1943725"/>
            <a:ext cx="773100" cy="772800"/>
          </a:xfrm>
          <a:prstGeom prst="ellipse">
            <a:avLst/>
          </a:prstGeom>
          <a:solidFill>
            <a:srgbClr val="EEEEEE"/>
          </a:solidFill>
          <a:ln w="9525" cap="flat" cmpd="sng">
            <a:solidFill>
              <a:srgbClr val="595959"/>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200" b="1" i="0" u="none" strike="noStrike" cap="none">
                <a:solidFill>
                  <a:srgbClr val="000000"/>
                </a:solidFill>
                <a:latin typeface="Arial"/>
                <a:ea typeface="Arial"/>
                <a:cs typeface="Arial"/>
                <a:sym typeface="Arial"/>
              </a:rPr>
              <a:t>Hoạt động hỗ trợ</a:t>
            </a:r>
            <a:endParaRPr sz="1400" b="0" i="0" u="none" strike="noStrike" cap="none">
              <a:solidFill>
                <a:srgbClr val="000000"/>
              </a:solidFill>
              <a:latin typeface="Arial"/>
              <a:ea typeface="Arial"/>
              <a:cs typeface="Arial"/>
              <a:sym typeface="Arial"/>
            </a:endParaRPr>
          </a:p>
        </p:txBody>
      </p:sp>
      <p:cxnSp>
        <p:nvCxnSpPr>
          <p:cNvPr id="345" name="Google Shape;345;p14"/>
          <p:cNvCxnSpPr>
            <a:stCxn id="344" idx="3"/>
          </p:cNvCxnSpPr>
          <p:nvPr/>
        </p:nvCxnSpPr>
        <p:spPr>
          <a:xfrm flipH="1">
            <a:off x="7947868" y="2603351"/>
            <a:ext cx="398400" cy="241500"/>
          </a:xfrm>
          <a:prstGeom prst="straightConnector1">
            <a:avLst/>
          </a:prstGeom>
          <a:noFill/>
          <a:ln w="9525" cap="flat" cmpd="sng">
            <a:solidFill>
              <a:schemeClr val="dk2"/>
            </a:solidFill>
            <a:prstDash val="solid"/>
            <a:round/>
            <a:headEnd type="none" w="sm" len="sm"/>
            <a:tailEnd type="triangle" w="med" len="med"/>
          </a:ln>
        </p:spPr>
      </p:cxnSp>
      <p:sp>
        <p:nvSpPr>
          <p:cNvPr id="346" name="Google Shape;346;p14"/>
          <p:cNvSpPr/>
          <p:nvPr/>
        </p:nvSpPr>
        <p:spPr>
          <a:xfrm>
            <a:off x="391350" y="849025"/>
            <a:ext cx="773100" cy="772800"/>
          </a:xfrm>
          <a:prstGeom prst="ellipse">
            <a:avLst/>
          </a:prstGeom>
          <a:solidFill>
            <a:srgbClr val="EEEEEE"/>
          </a:solidFill>
          <a:ln w="9525" cap="flat" cmpd="sng">
            <a:solidFill>
              <a:srgbClr val="595959"/>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200" b="1" i="0" u="none" strike="noStrike" cap="none">
                <a:solidFill>
                  <a:srgbClr val="000000"/>
                </a:solidFill>
                <a:latin typeface="Arial"/>
                <a:ea typeface="Arial"/>
                <a:cs typeface="Arial"/>
                <a:sym typeface="Arial"/>
              </a:rPr>
              <a:t>Hoạt động chính</a:t>
            </a:r>
            <a:endParaRPr sz="1400" b="0" i="0" u="none" strike="noStrike" cap="none">
              <a:solidFill>
                <a:srgbClr val="000000"/>
              </a:solidFill>
              <a:latin typeface="Arial"/>
              <a:ea typeface="Arial"/>
              <a:cs typeface="Arial"/>
              <a:sym typeface="Arial"/>
            </a:endParaRPr>
          </a:p>
        </p:txBody>
      </p:sp>
      <p:cxnSp>
        <p:nvCxnSpPr>
          <p:cNvPr id="347" name="Google Shape;347;p14"/>
          <p:cNvCxnSpPr>
            <a:stCxn id="346" idx="5"/>
            <a:endCxn id="335" idx="1"/>
          </p:cNvCxnSpPr>
          <p:nvPr/>
        </p:nvCxnSpPr>
        <p:spPr>
          <a:xfrm>
            <a:off x="1051232" y="1508651"/>
            <a:ext cx="322200" cy="380100"/>
          </a:xfrm>
          <a:prstGeom prst="straightConnector1">
            <a:avLst/>
          </a:prstGeom>
          <a:noFill/>
          <a:ln w="9525" cap="flat" cmpd="sng">
            <a:solidFill>
              <a:schemeClr val="dk2"/>
            </a:solidFill>
            <a:prstDash val="solid"/>
            <a:round/>
            <a:headEnd type="none" w="sm" len="sm"/>
            <a:tailEnd type="triangle" w="med" len="med"/>
          </a:ln>
        </p:spPr>
      </p:cxnSp>
      <p:sp>
        <p:nvSpPr>
          <p:cNvPr id="348" name="Google Shape;348;p14"/>
          <p:cNvSpPr txBox="1"/>
          <p:nvPr/>
        </p:nvSpPr>
        <p:spPr>
          <a:xfrm>
            <a:off x="3679900" y="3204775"/>
            <a:ext cx="14382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vi" sz="1200" b="0" i="0" u="none" strike="noStrike" cap="none">
                <a:solidFill>
                  <a:srgbClr val="000000"/>
                </a:solidFill>
                <a:latin typeface="Arial"/>
                <a:ea typeface="Arial"/>
                <a:cs typeface="Arial"/>
                <a:sym typeface="Arial"/>
              </a:rPr>
              <a:t>Hệ thống Quản lý sản xuất</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cxnSp>
        <p:nvCxnSpPr>
          <p:cNvPr id="353" name="Google Shape;353;p15"/>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354" name="Google Shape;354;p15"/>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Mô hình kinh doanh phổ biến DN Sản Xuất</a:t>
            </a:r>
            <a:endParaRPr sz="2400" b="0" i="0" u="none" strike="noStrike" cap="none">
              <a:solidFill>
                <a:schemeClr val="dk1"/>
              </a:solidFill>
              <a:latin typeface="Arial"/>
              <a:ea typeface="Arial"/>
              <a:cs typeface="Arial"/>
              <a:sym typeface="Arial"/>
            </a:endParaRPr>
          </a:p>
        </p:txBody>
      </p:sp>
      <p:sp>
        <p:nvSpPr>
          <p:cNvPr id="355" name="Google Shape;355;p15"/>
          <p:cNvSpPr/>
          <p:nvPr/>
        </p:nvSpPr>
        <p:spPr>
          <a:xfrm>
            <a:off x="2234725" y="769025"/>
            <a:ext cx="8424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R&amp;D</a:t>
            </a:r>
            <a:endParaRPr sz="700" b="1" i="0" u="none" strike="noStrike" cap="none">
              <a:solidFill>
                <a:srgbClr val="000000"/>
              </a:solidFill>
              <a:latin typeface="Arial"/>
              <a:ea typeface="Arial"/>
              <a:cs typeface="Arial"/>
              <a:sym typeface="Arial"/>
            </a:endParaRPr>
          </a:p>
        </p:txBody>
      </p:sp>
      <p:sp>
        <p:nvSpPr>
          <p:cNvPr id="356" name="Google Shape;356;p15"/>
          <p:cNvSpPr/>
          <p:nvPr/>
        </p:nvSpPr>
        <p:spPr>
          <a:xfrm>
            <a:off x="2972775" y="769025"/>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Thiết kế Sản phẩm</a:t>
            </a:r>
            <a:endParaRPr sz="700" b="1" i="0" u="none" strike="noStrike" cap="none">
              <a:solidFill>
                <a:srgbClr val="000000"/>
              </a:solidFill>
              <a:latin typeface="Arial"/>
              <a:ea typeface="Arial"/>
              <a:cs typeface="Arial"/>
              <a:sym typeface="Arial"/>
            </a:endParaRPr>
          </a:p>
        </p:txBody>
      </p:sp>
      <p:sp>
        <p:nvSpPr>
          <p:cNvPr id="357" name="Google Shape;357;p15"/>
          <p:cNvSpPr/>
          <p:nvPr/>
        </p:nvSpPr>
        <p:spPr>
          <a:xfrm>
            <a:off x="3813900" y="769025"/>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Mua Nguyên VL</a:t>
            </a:r>
            <a:endParaRPr sz="700" b="1" i="0" u="none" strike="noStrike" cap="none">
              <a:solidFill>
                <a:srgbClr val="000000"/>
              </a:solidFill>
              <a:latin typeface="Arial"/>
              <a:ea typeface="Arial"/>
              <a:cs typeface="Arial"/>
              <a:sym typeface="Arial"/>
            </a:endParaRPr>
          </a:p>
        </p:txBody>
      </p:sp>
      <p:sp>
        <p:nvSpPr>
          <p:cNvPr id="358" name="Google Shape;358;p15"/>
          <p:cNvSpPr/>
          <p:nvPr/>
        </p:nvSpPr>
        <p:spPr>
          <a:xfrm>
            <a:off x="4671675" y="769025"/>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Sản xuất, chế biến</a:t>
            </a:r>
            <a:endParaRPr sz="700" b="1" i="0" u="none" strike="noStrike" cap="none">
              <a:solidFill>
                <a:srgbClr val="000000"/>
              </a:solidFill>
              <a:latin typeface="Arial"/>
              <a:ea typeface="Arial"/>
              <a:cs typeface="Arial"/>
              <a:sym typeface="Arial"/>
            </a:endParaRPr>
          </a:p>
        </p:txBody>
      </p:sp>
      <p:sp>
        <p:nvSpPr>
          <p:cNvPr id="359" name="Google Shape;359;p15"/>
          <p:cNvSpPr/>
          <p:nvPr/>
        </p:nvSpPr>
        <p:spPr>
          <a:xfrm>
            <a:off x="5521125" y="769025"/>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Lắp ráp, đóng gói</a:t>
            </a:r>
            <a:endParaRPr sz="700" b="1" i="0" u="none" strike="noStrike" cap="none">
              <a:solidFill>
                <a:srgbClr val="000000"/>
              </a:solidFill>
              <a:latin typeface="Arial"/>
              <a:ea typeface="Arial"/>
              <a:cs typeface="Arial"/>
              <a:sym typeface="Arial"/>
            </a:endParaRPr>
          </a:p>
        </p:txBody>
      </p:sp>
      <p:sp>
        <p:nvSpPr>
          <p:cNvPr id="360" name="Google Shape;360;p15"/>
          <p:cNvSpPr/>
          <p:nvPr/>
        </p:nvSpPr>
        <p:spPr>
          <a:xfrm>
            <a:off x="6370575" y="769025"/>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Lưu kho &amp; phân phối</a:t>
            </a:r>
            <a:endParaRPr sz="700" b="1" i="0" u="none" strike="noStrike" cap="none">
              <a:solidFill>
                <a:srgbClr val="000000"/>
              </a:solidFill>
              <a:latin typeface="Arial"/>
              <a:ea typeface="Arial"/>
              <a:cs typeface="Arial"/>
              <a:sym typeface="Arial"/>
            </a:endParaRPr>
          </a:p>
        </p:txBody>
      </p:sp>
      <p:sp>
        <p:nvSpPr>
          <p:cNvPr id="361" name="Google Shape;361;p15"/>
          <p:cNvSpPr/>
          <p:nvPr/>
        </p:nvSpPr>
        <p:spPr>
          <a:xfrm>
            <a:off x="7228350" y="769025"/>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Bán hàng &amp; tiếp thị</a:t>
            </a:r>
            <a:endParaRPr sz="700" b="1" i="0" u="none" strike="noStrike" cap="none">
              <a:solidFill>
                <a:srgbClr val="000000"/>
              </a:solidFill>
              <a:latin typeface="Arial"/>
              <a:ea typeface="Arial"/>
              <a:cs typeface="Arial"/>
              <a:sym typeface="Arial"/>
            </a:endParaRPr>
          </a:p>
        </p:txBody>
      </p:sp>
      <p:sp>
        <p:nvSpPr>
          <p:cNvPr id="362" name="Google Shape;362;p15"/>
          <p:cNvSpPr/>
          <p:nvPr/>
        </p:nvSpPr>
        <p:spPr>
          <a:xfrm>
            <a:off x="8069475" y="769025"/>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CSKH &amp; Dịch vụ</a:t>
            </a:r>
            <a:endParaRPr sz="700" b="1" i="0" u="none" strike="noStrike" cap="none">
              <a:solidFill>
                <a:srgbClr val="000000"/>
              </a:solidFill>
              <a:latin typeface="Arial"/>
              <a:ea typeface="Arial"/>
              <a:cs typeface="Arial"/>
              <a:sym typeface="Arial"/>
            </a:endParaRPr>
          </a:p>
        </p:txBody>
      </p:sp>
      <p:sp>
        <p:nvSpPr>
          <p:cNvPr id="363" name="Google Shape;363;p15"/>
          <p:cNvSpPr/>
          <p:nvPr/>
        </p:nvSpPr>
        <p:spPr>
          <a:xfrm>
            <a:off x="564725" y="2518416"/>
            <a:ext cx="8579400" cy="5784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15"/>
          <p:cNvSpPr/>
          <p:nvPr/>
        </p:nvSpPr>
        <p:spPr>
          <a:xfrm>
            <a:off x="2234725" y="2626074"/>
            <a:ext cx="8424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65" name="Google Shape;365;p15"/>
          <p:cNvSpPr/>
          <p:nvPr/>
        </p:nvSpPr>
        <p:spPr>
          <a:xfrm>
            <a:off x="2972775" y="2626074"/>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66" name="Google Shape;366;p15"/>
          <p:cNvSpPr/>
          <p:nvPr/>
        </p:nvSpPr>
        <p:spPr>
          <a:xfrm>
            <a:off x="3813900" y="2626074"/>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67" name="Google Shape;367;p15"/>
          <p:cNvSpPr/>
          <p:nvPr/>
        </p:nvSpPr>
        <p:spPr>
          <a:xfrm>
            <a:off x="4671675" y="2626074"/>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68" name="Google Shape;368;p15"/>
          <p:cNvSpPr/>
          <p:nvPr/>
        </p:nvSpPr>
        <p:spPr>
          <a:xfrm>
            <a:off x="5521125" y="2626074"/>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69" name="Google Shape;369;p15"/>
          <p:cNvSpPr/>
          <p:nvPr/>
        </p:nvSpPr>
        <p:spPr>
          <a:xfrm>
            <a:off x="6370575" y="2626074"/>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70" name="Google Shape;370;p15"/>
          <p:cNvSpPr/>
          <p:nvPr/>
        </p:nvSpPr>
        <p:spPr>
          <a:xfrm>
            <a:off x="7228350" y="2626074"/>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71" name="Google Shape;371;p15"/>
          <p:cNvSpPr/>
          <p:nvPr/>
        </p:nvSpPr>
        <p:spPr>
          <a:xfrm>
            <a:off x="8069475" y="2626074"/>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72" name="Google Shape;372;p15"/>
          <p:cNvSpPr txBox="1"/>
          <p:nvPr/>
        </p:nvSpPr>
        <p:spPr>
          <a:xfrm>
            <a:off x="541899" y="2564076"/>
            <a:ext cx="1670100" cy="47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MTO (Make to Order)</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Gia công theo yêu cầu</a:t>
            </a:r>
            <a:endParaRPr sz="900" b="0" i="0" u="none" strike="noStrike" cap="none">
              <a:solidFill>
                <a:srgbClr val="000000"/>
              </a:solidFill>
              <a:latin typeface="Arial"/>
              <a:ea typeface="Arial"/>
              <a:cs typeface="Arial"/>
              <a:sym typeface="Arial"/>
            </a:endParaRPr>
          </a:p>
        </p:txBody>
      </p:sp>
      <p:sp>
        <p:nvSpPr>
          <p:cNvPr id="373" name="Google Shape;373;p15"/>
          <p:cNvSpPr/>
          <p:nvPr/>
        </p:nvSpPr>
        <p:spPr>
          <a:xfrm>
            <a:off x="564725" y="1295231"/>
            <a:ext cx="8579400" cy="5784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15"/>
          <p:cNvSpPr/>
          <p:nvPr/>
        </p:nvSpPr>
        <p:spPr>
          <a:xfrm>
            <a:off x="2234725" y="1402889"/>
            <a:ext cx="8424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75" name="Google Shape;375;p15"/>
          <p:cNvSpPr/>
          <p:nvPr/>
        </p:nvSpPr>
        <p:spPr>
          <a:xfrm>
            <a:off x="2972775" y="1402889"/>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76" name="Google Shape;376;p15"/>
          <p:cNvSpPr/>
          <p:nvPr/>
        </p:nvSpPr>
        <p:spPr>
          <a:xfrm>
            <a:off x="3813900" y="1402889"/>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77" name="Google Shape;377;p15"/>
          <p:cNvSpPr/>
          <p:nvPr/>
        </p:nvSpPr>
        <p:spPr>
          <a:xfrm>
            <a:off x="4671675" y="1402889"/>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78" name="Google Shape;378;p15"/>
          <p:cNvSpPr/>
          <p:nvPr/>
        </p:nvSpPr>
        <p:spPr>
          <a:xfrm>
            <a:off x="5521125" y="1402889"/>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79" name="Google Shape;379;p15"/>
          <p:cNvSpPr/>
          <p:nvPr/>
        </p:nvSpPr>
        <p:spPr>
          <a:xfrm>
            <a:off x="6370575" y="1402889"/>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80" name="Google Shape;380;p15"/>
          <p:cNvSpPr/>
          <p:nvPr/>
        </p:nvSpPr>
        <p:spPr>
          <a:xfrm>
            <a:off x="7228350" y="1402889"/>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81" name="Google Shape;381;p15"/>
          <p:cNvSpPr/>
          <p:nvPr/>
        </p:nvSpPr>
        <p:spPr>
          <a:xfrm>
            <a:off x="8069475" y="1402889"/>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82" name="Google Shape;382;p15"/>
          <p:cNvSpPr txBox="1"/>
          <p:nvPr/>
        </p:nvSpPr>
        <p:spPr>
          <a:xfrm>
            <a:off x="541899" y="1340891"/>
            <a:ext cx="1670100" cy="47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MTS (Make to Stock)</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Mô hình bản sản phẩm</a:t>
            </a:r>
            <a:endParaRPr sz="900" b="0" i="0" u="none" strike="noStrike" cap="none">
              <a:solidFill>
                <a:srgbClr val="000000"/>
              </a:solidFill>
              <a:latin typeface="Arial"/>
              <a:ea typeface="Arial"/>
              <a:cs typeface="Arial"/>
              <a:sym typeface="Arial"/>
            </a:endParaRPr>
          </a:p>
        </p:txBody>
      </p:sp>
      <p:sp>
        <p:nvSpPr>
          <p:cNvPr id="383" name="Google Shape;383;p15"/>
          <p:cNvSpPr/>
          <p:nvPr/>
        </p:nvSpPr>
        <p:spPr>
          <a:xfrm>
            <a:off x="564725" y="3801842"/>
            <a:ext cx="8579400" cy="5784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p15"/>
          <p:cNvSpPr/>
          <p:nvPr/>
        </p:nvSpPr>
        <p:spPr>
          <a:xfrm>
            <a:off x="2234725" y="3909500"/>
            <a:ext cx="8424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85" name="Google Shape;385;p15"/>
          <p:cNvSpPr/>
          <p:nvPr/>
        </p:nvSpPr>
        <p:spPr>
          <a:xfrm>
            <a:off x="297277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86" name="Google Shape;386;p15"/>
          <p:cNvSpPr/>
          <p:nvPr/>
        </p:nvSpPr>
        <p:spPr>
          <a:xfrm>
            <a:off x="3813900"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87" name="Google Shape;387;p15"/>
          <p:cNvSpPr/>
          <p:nvPr/>
        </p:nvSpPr>
        <p:spPr>
          <a:xfrm>
            <a:off x="467167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88" name="Google Shape;388;p15"/>
          <p:cNvSpPr/>
          <p:nvPr/>
        </p:nvSpPr>
        <p:spPr>
          <a:xfrm>
            <a:off x="552112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89" name="Google Shape;389;p15"/>
          <p:cNvSpPr/>
          <p:nvPr/>
        </p:nvSpPr>
        <p:spPr>
          <a:xfrm>
            <a:off x="637057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90" name="Google Shape;390;p15"/>
          <p:cNvSpPr/>
          <p:nvPr/>
        </p:nvSpPr>
        <p:spPr>
          <a:xfrm>
            <a:off x="7228350"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91" name="Google Shape;391;p15"/>
          <p:cNvSpPr/>
          <p:nvPr/>
        </p:nvSpPr>
        <p:spPr>
          <a:xfrm>
            <a:off x="806947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392" name="Google Shape;392;p15"/>
          <p:cNvSpPr txBox="1"/>
          <p:nvPr/>
        </p:nvSpPr>
        <p:spPr>
          <a:xfrm>
            <a:off x="541899" y="3847500"/>
            <a:ext cx="1794600" cy="47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ETO (Engineer to Order)</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Sản xuất theo yêu cầu</a:t>
            </a:r>
            <a:endParaRPr sz="900" b="0" i="0" u="none" strike="noStrike" cap="none">
              <a:solidFill>
                <a:srgbClr val="000000"/>
              </a:solidFill>
              <a:latin typeface="Arial"/>
              <a:ea typeface="Arial"/>
              <a:cs typeface="Arial"/>
              <a:sym typeface="Arial"/>
            </a:endParaRPr>
          </a:p>
        </p:txBody>
      </p:sp>
      <p:sp>
        <p:nvSpPr>
          <p:cNvPr id="393" name="Google Shape;393;p15"/>
          <p:cNvSpPr/>
          <p:nvPr/>
        </p:nvSpPr>
        <p:spPr>
          <a:xfrm>
            <a:off x="7592849" y="1486509"/>
            <a:ext cx="196500" cy="196500"/>
          </a:xfrm>
          <a:prstGeom prst="ellipse">
            <a:avLst/>
          </a:prstGeom>
          <a:solidFill>
            <a:srgbClr val="FF2D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p15"/>
          <p:cNvSpPr/>
          <p:nvPr/>
        </p:nvSpPr>
        <p:spPr>
          <a:xfrm>
            <a:off x="7228350" y="1979850"/>
            <a:ext cx="1794600" cy="364800"/>
          </a:xfrm>
          <a:prstGeom prst="roundRect">
            <a:avLst>
              <a:gd name="adj" fmla="val 16667"/>
            </a:avLst>
          </a:prstGeom>
          <a:solidFill>
            <a:srgbClr val="0C0C0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chemeClr val="lt1"/>
                </a:solidFill>
                <a:latin typeface="Arial"/>
                <a:ea typeface="Arial"/>
                <a:cs typeface="Arial"/>
                <a:sym typeface="Arial"/>
              </a:rPr>
              <a:t>Phát sinh đơn hàng</a:t>
            </a:r>
            <a:endParaRPr sz="1400" b="0" i="0" u="none" strike="noStrike" cap="none">
              <a:solidFill>
                <a:schemeClr val="lt1"/>
              </a:solidFill>
              <a:latin typeface="Arial"/>
              <a:ea typeface="Arial"/>
              <a:cs typeface="Arial"/>
              <a:sym typeface="Arial"/>
            </a:endParaRPr>
          </a:p>
        </p:txBody>
      </p:sp>
      <p:cxnSp>
        <p:nvCxnSpPr>
          <p:cNvPr id="395" name="Google Shape;395;p15"/>
          <p:cNvCxnSpPr>
            <a:stCxn id="393" idx="4"/>
            <a:endCxn id="394" idx="0"/>
          </p:cNvCxnSpPr>
          <p:nvPr/>
        </p:nvCxnSpPr>
        <p:spPr>
          <a:xfrm rot="-5400000" flipH="1">
            <a:off x="7760099" y="1614009"/>
            <a:ext cx="296700" cy="434700"/>
          </a:xfrm>
          <a:prstGeom prst="bentConnector3">
            <a:avLst>
              <a:gd name="adj1" fmla="val 50024"/>
            </a:avLst>
          </a:prstGeom>
          <a:noFill/>
          <a:ln w="9525" cap="flat" cmpd="sng">
            <a:solidFill>
              <a:schemeClr val="dk2"/>
            </a:solidFill>
            <a:prstDash val="solid"/>
            <a:round/>
            <a:headEnd type="triangle" w="med" len="med"/>
            <a:tailEnd type="none" w="sm" len="sm"/>
          </a:ln>
        </p:spPr>
      </p:cxnSp>
      <p:sp>
        <p:nvSpPr>
          <p:cNvPr id="396" name="Google Shape;396;p15"/>
          <p:cNvSpPr/>
          <p:nvPr/>
        </p:nvSpPr>
        <p:spPr>
          <a:xfrm>
            <a:off x="3773933" y="2721852"/>
            <a:ext cx="196500" cy="196500"/>
          </a:xfrm>
          <a:prstGeom prst="ellipse">
            <a:avLst/>
          </a:prstGeom>
          <a:solidFill>
            <a:srgbClr val="FF2D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p15"/>
          <p:cNvSpPr/>
          <p:nvPr/>
        </p:nvSpPr>
        <p:spPr>
          <a:xfrm>
            <a:off x="3409434" y="3215194"/>
            <a:ext cx="1794600" cy="364800"/>
          </a:xfrm>
          <a:prstGeom prst="roundRect">
            <a:avLst>
              <a:gd name="adj" fmla="val 16667"/>
            </a:avLst>
          </a:prstGeom>
          <a:solidFill>
            <a:srgbClr val="0C0C0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chemeClr val="lt1"/>
                </a:solidFill>
                <a:latin typeface="Arial"/>
                <a:ea typeface="Arial"/>
                <a:cs typeface="Arial"/>
                <a:sym typeface="Arial"/>
              </a:rPr>
              <a:t>Phát sinh đơn hàng</a:t>
            </a:r>
            <a:endParaRPr sz="1400" b="0" i="0" u="none" strike="noStrike" cap="none">
              <a:solidFill>
                <a:schemeClr val="lt1"/>
              </a:solidFill>
              <a:latin typeface="Arial"/>
              <a:ea typeface="Arial"/>
              <a:cs typeface="Arial"/>
              <a:sym typeface="Arial"/>
            </a:endParaRPr>
          </a:p>
        </p:txBody>
      </p:sp>
      <p:cxnSp>
        <p:nvCxnSpPr>
          <p:cNvPr id="398" name="Google Shape;398;p15"/>
          <p:cNvCxnSpPr>
            <a:stCxn id="396" idx="4"/>
            <a:endCxn id="397" idx="0"/>
          </p:cNvCxnSpPr>
          <p:nvPr/>
        </p:nvCxnSpPr>
        <p:spPr>
          <a:xfrm rot="-5400000" flipH="1">
            <a:off x="3941183" y="2849352"/>
            <a:ext cx="296700" cy="434700"/>
          </a:xfrm>
          <a:prstGeom prst="bentConnector3">
            <a:avLst>
              <a:gd name="adj1" fmla="val 50024"/>
            </a:avLst>
          </a:prstGeom>
          <a:noFill/>
          <a:ln w="9525" cap="flat" cmpd="sng">
            <a:solidFill>
              <a:schemeClr val="dk2"/>
            </a:solidFill>
            <a:prstDash val="solid"/>
            <a:round/>
            <a:headEnd type="triangle" w="med" len="med"/>
            <a:tailEnd type="none" w="sm" len="sm"/>
          </a:ln>
        </p:spPr>
      </p:cxnSp>
      <p:sp>
        <p:nvSpPr>
          <p:cNvPr id="399" name="Google Shape;399;p15"/>
          <p:cNvSpPr/>
          <p:nvPr/>
        </p:nvSpPr>
        <p:spPr>
          <a:xfrm>
            <a:off x="2982639" y="4000109"/>
            <a:ext cx="196500" cy="196500"/>
          </a:xfrm>
          <a:prstGeom prst="ellipse">
            <a:avLst/>
          </a:prstGeom>
          <a:solidFill>
            <a:srgbClr val="FF2D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15"/>
          <p:cNvSpPr/>
          <p:nvPr/>
        </p:nvSpPr>
        <p:spPr>
          <a:xfrm>
            <a:off x="2618140" y="4493450"/>
            <a:ext cx="1794600" cy="364800"/>
          </a:xfrm>
          <a:prstGeom prst="roundRect">
            <a:avLst>
              <a:gd name="adj" fmla="val 16667"/>
            </a:avLst>
          </a:prstGeom>
          <a:solidFill>
            <a:srgbClr val="0C0C0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chemeClr val="lt1"/>
                </a:solidFill>
                <a:latin typeface="Arial"/>
                <a:ea typeface="Arial"/>
                <a:cs typeface="Arial"/>
                <a:sym typeface="Arial"/>
              </a:rPr>
              <a:t>Phát sinh đơn hàng</a:t>
            </a:r>
            <a:endParaRPr sz="1400" b="0" i="0" u="none" strike="noStrike" cap="none">
              <a:solidFill>
                <a:schemeClr val="lt1"/>
              </a:solidFill>
              <a:latin typeface="Arial"/>
              <a:ea typeface="Arial"/>
              <a:cs typeface="Arial"/>
              <a:sym typeface="Arial"/>
            </a:endParaRPr>
          </a:p>
        </p:txBody>
      </p:sp>
      <p:cxnSp>
        <p:nvCxnSpPr>
          <p:cNvPr id="401" name="Google Shape;401;p15"/>
          <p:cNvCxnSpPr>
            <a:stCxn id="399" idx="4"/>
            <a:endCxn id="400" idx="0"/>
          </p:cNvCxnSpPr>
          <p:nvPr/>
        </p:nvCxnSpPr>
        <p:spPr>
          <a:xfrm rot="-5400000" flipH="1">
            <a:off x="3149889" y="4127609"/>
            <a:ext cx="296700" cy="434700"/>
          </a:xfrm>
          <a:prstGeom prst="bentConnector3">
            <a:avLst>
              <a:gd name="adj1" fmla="val 50024"/>
            </a:avLst>
          </a:prstGeom>
          <a:noFill/>
          <a:ln w="9525" cap="flat" cmpd="sng">
            <a:solidFill>
              <a:schemeClr val="dk2"/>
            </a:solidFill>
            <a:prstDash val="solid"/>
            <a:round/>
            <a:headEnd type="triangle" w="med" len="med"/>
            <a:tailEnd type="none" w="sm" len="sm"/>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16"/>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Quy hoạch hệ thống theo tiêu chuẩn ISA 95</a:t>
            </a:r>
            <a:endParaRPr sz="2400" b="0" i="0" u="none" strike="noStrike" cap="none">
              <a:solidFill>
                <a:schemeClr val="dk1"/>
              </a:solidFill>
              <a:latin typeface="Arial"/>
              <a:ea typeface="Arial"/>
              <a:cs typeface="Arial"/>
              <a:sym typeface="Arial"/>
            </a:endParaRPr>
          </a:p>
        </p:txBody>
      </p:sp>
      <p:sp>
        <p:nvSpPr>
          <p:cNvPr id="407" name="Google Shape;407;p16"/>
          <p:cNvSpPr/>
          <p:nvPr/>
        </p:nvSpPr>
        <p:spPr>
          <a:xfrm>
            <a:off x="4945908" y="1341056"/>
            <a:ext cx="1115700" cy="909000"/>
          </a:xfrm>
          <a:prstGeom prst="triangle">
            <a:avLst>
              <a:gd name="adj" fmla="val 50000"/>
            </a:avLst>
          </a:prstGeom>
          <a:solidFill>
            <a:srgbClr val="FF2D2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vi" sz="1300" b="1" i="0" u="none" strike="noStrike" cap="none">
                <a:solidFill>
                  <a:srgbClr val="FFFFFF"/>
                </a:solidFill>
                <a:latin typeface="Roboto Condensed"/>
                <a:ea typeface="Roboto Condensed"/>
                <a:cs typeface="Roboto Condensed"/>
                <a:sym typeface="Roboto Condensed"/>
              </a:rPr>
              <a:t>Tầng 04</a:t>
            </a:r>
            <a:endParaRPr sz="1300" b="1" i="0" u="none" strike="noStrike" cap="none">
              <a:solidFill>
                <a:srgbClr val="FFFFFF"/>
              </a:solidFill>
              <a:latin typeface="Roboto Condensed"/>
              <a:ea typeface="Roboto Condensed"/>
              <a:cs typeface="Roboto Condensed"/>
              <a:sym typeface="Roboto Condensed"/>
            </a:endParaRPr>
          </a:p>
        </p:txBody>
      </p:sp>
      <p:sp>
        <p:nvSpPr>
          <p:cNvPr id="408" name="Google Shape;408;p16"/>
          <p:cNvSpPr/>
          <p:nvPr/>
        </p:nvSpPr>
        <p:spPr>
          <a:xfrm>
            <a:off x="4424341" y="2307242"/>
            <a:ext cx="2158800" cy="856800"/>
          </a:xfrm>
          <a:prstGeom prst="trapezoid">
            <a:avLst>
              <a:gd name="adj" fmla="val 61218"/>
            </a:avLst>
          </a:prstGeom>
          <a:solidFill>
            <a:srgbClr val="000000"/>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vi" sz="1500" b="1" i="0" u="none" strike="noStrike" cap="none">
                <a:solidFill>
                  <a:srgbClr val="FFFFFF"/>
                </a:solidFill>
                <a:latin typeface="Roboto Condensed"/>
                <a:ea typeface="Roboto Condensed"/>
                <a:cs typeface="Roboto Condensed"/>
                <a:sym typeface="Roboto Condensed"/>
              </a:rPr>
              <a:t>Tầng 03</a:t>
            </a:r>
            <a:endParaRPr sz="1500" b="1" i="0" u="none" strike="noStrike" cap="none">
              <a:solidFill>
                <a:srgbClr val="FFFFFF"/>
              </a:solidFill>
              <a:latin typeface="Roboto Condensed"/>
              <a:ea typeface="Roboto Condensed"/>
              <a:cs typeface="Roboto Condensed"/>
              <a:sym typeface="Roboto Condensed"/>
            </a:endParaRPr>
          </a:p>
        </p:txBody>
      </p:sp>
      <p:sp>
        <p:nvSpPr>
          <p:cNvPr id="409" name="Google Shape;409;p16"/>
          <p:cNvSpPr/>
          <p:nvPr/>
        </p:nvSpPr>
        <p:spPr>
          <a:xfrm>
            <a:off x="3948097" y="3221116"/>
            <a:ext cx="3111300" cy="769200"/>
          </a:xfrm>
          <a:prstGeom prst="trapezoid">
            <a:avLst>
              <a:gd name="adj" fmla="val 61922"/>
            </a:avLst>
          </a:prstGeom>
          <a:solidFill>
            <a:srgbClr val="44546A"/>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vi" sz="1500" b="1" i="0" u="none" strike="noStrike" cap="none">
                <a:solidFill>
                  <a:srgbClr val="FFFFFF"/>
                </a:solidFill>
                <a:latin typeface="Roboto Condensed"/>
                <a:ea typeface="Roboto Condensed"/>
                <a:cs typeface="Roboto Condensed"/>
                <a:sym typeface="Roboto Condensed"/>
              </a:rPr>
              <a:t>Tầng 02, 01, 00</a:t>
            </a:r>
            <a:endParaRPr sz="1500" b="1" i="0" u="none" strike="noStrike" cap="none">
              <a:solidFill>
                <a:srgbClr val="FFFFFF"/>
              </a:solidFill>
              <a:latin typeface="Roboto Condensed"/>
              <a:ea typeface="Roboto Condensed"/>
              <a:cs typeface="Roboto Condensed"/>
              <a:sym typeface="Roboto Condensed"/>
            </a:endParaRPr>
          </a:p>
        </p:txBody>
      </p:sp>
      <p:sp>
        <p:nvSpPr>
          <p:cNvPr id="410" name="Google Shape;410;p16"/>
          <p:cNvSpPr/>
          <p:nvPr/>
        </p:nvSpPr>
        <p:spPr>
          <a:xfrm>
            <a:off x="758000" y="1423375"/>
            <a:ext cx="2729400" cy="769200"/>
          </a:xfrm>
          <a:prstGeom prst="roundRect">
            <a:avLst>
              <a:gd name="adj" fmla="val 9761"/>
            </a:avLst>
          </a:prstGeom>
          <a:solidFill>
            <a:srgbClr val="F4CCCC"/>
          </a:solidFill>
          <a:ln w="9525" cap="flat" cmpd="sng">
            <a:solidFill>
              <a:srgbClr val="FF2D2D"/>
            </a:solidFill>
            <a:prstDash val="lgDash"/>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67500" rIns="68575" bIns="6750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900" b="1"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endParaRPr sz="900" b="1"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endParaRPr sz="900" b="1"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endParaRPr sz="900" b="1"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endParaRPr sz="900" b="1" i="0" u="none" strike="noStrike" cap="none">
              <a:solidFill>
                <a:srgbClr val="000000"/>
              </a:solidFill>
              <a:latin typeface="Manrope"/>
              <a:ea typeface="Manrope"/>
              <a:cs typeface="Manrope"/>
              <a:sym typeface="Manrope"/>
            </a:endParaRPr>
          </a:p>
        </p:txBody>
      </p:sp>
      <p:sp>
        <p:nvSpPr>
          <p:cNvPr id="411" name="Google Shape;411;p16"/>
          <p:cNvSpPr/>
          <p:nvPr/>
        </p:nvSpPr>
        <p:spPr>
          <a:xfrm>
            <a:off x="758000" y="2384176"/>
            <a:ext cx="2729400" cy="837000"/>
          </a:xfrm>
          <a:prstGeom prst="roundRect">
            <a:avLst>
              <a:gd name="adj" fmla="val 9761"/>
            </a:avLst>
          </a:prstGeom>
          <a:solidFill>
            <a:srgbClr val="D9D9D9"/>
          </a:solidFill>
          <a:ln w="9525" cap="flat" cmpd="sng">
            <a:solidFill>
              <a:srgbClr val="FF2D2D"/>
            </a:solidFill>
            <a:prstDash val="lgDash"/>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67500" rIns="68575" bIns="6750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1300" b="1" i="0" u="none" strike="noStrike" cap="none">
              <a:solidFill>
                <a:srgbClr val="FFFFFF"/>
              </a:solidFill>
              <a:latin typeface="Manrope"/>
              <a:ea typeface="Manrope"/>
              <a:cs typeface="Manrope"/>
              <a:sym typeface="Manrope"/>
            </a:endParaRPr>
          </a:p>
        </p:txBody>
      </p:sp>
      <p:sp>
        <p:nvSpPr>
          <p:cNvPr id="412" name="Google Shape;412;p16"/>
          <p:cNvSpPr/>
          <p:nvPr/>
        </p:nvSpPr>
        <p:spPr>
          <a:xfrm>
            <a:off x="758000" y="3344975"/>
            <a:ext cx="2729400" cy="645300"/>
          </a:xfrm>
          <a:prstGeom prst="roundRect">
            <a:avLst>
              <a:gd name="adj" fmla="val 9761"/>
            </a:avLst>
          </a:prstGeom>
          <a:solidFill>
            <a:srgbClr val="CFE2F3"/>
          </a:solidFill>
          <a:ln w="9525" cap="flat" cmpd="sng">
            <a:solidFill>
              <a:srgbClr val="FF2D2D"/>
            </a:solidFill>
            <a:prstDash val="lgDash"/>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67500" rIns="68575" bIns="67500"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1300" b="1" i="0" u="none" strike="noStrike" cap="none">
              <a:solidFill>
                <a:srgbClr val="FFFFFF"/>
              </a:solidFill>
              <a:latin typeface="Manrope"/>
              <a:ea typeface="Manrope"/>
              <a:cs typeface="Manrope"/>
              <a:sym typeface="Manrope"/>
            </a:endParaRPr>
          </a:p>
        </p:txBody>
      </p:sp>
      <p:cxnSp>
        <p:nvCxnSpPr>
          <p:cNvPr id="413" name="Google Shape;413;p16"/>
          <p:cNvCxnSpPr/>
          <p:nvPr/>
        </p:nvCxnSpPr>
        <p:spPr>
          <a:xfrm>
            <a:off x="3636162" y="1817825"/>
            <a:ext cx="1140000" cy="0"/>
          </a:xfrm>
          <a:prstGeom prst="straightConnector1">
            <a:avLst/>
          </a:prstGeom>
          <a:noFill/>
          <a:ln w="9525" cap="flat" cmpd="sng">
            <a:solidFill>
              <a:srgbClr val="44546A"/>
            </a:solidFill>
            <a:prstDash val="solid"/>
            <a:round/>
            <a:headEnd type="oval" w="med" len="med"/>
            <a:tailEnd type="triangle" w="med" len="med"/>
          </a:ln>
        </p:spPr>
      </p:cxnSp>
      <p:cxnSp>
        <p:nvCxnSpPr>
          <p:cNvPr id="414" name="Google Shape;414;p16"/>
          <p:cNvCxnSpPr/>
          <p:nvPr/>
        </p:nvCxnSpPr>
        <p:spPr>
          <a:xfrm>
            <a:off x="3636162" y="2797878"/>
            <a:ext cx="787200" cy="0"/>
          </a:xfrm>
          <a:prstGeom prst="straightConnector1">
            <a:avLst/>
          </a:prstGeom>
          <a:noFill/>
          <a:ln w="9525" cap="flat" cmpd="sng">
            <a:solidFill>
              <a:srgbClr val="44546A"/>
            </a:solidFill>
            <a:prstDash val="solid"/>
            <a:round/>
            <a:headEnd type="oval" w="med" len="med"/>
            <a:tailEnd type="triangle" w="med" len="med"/>
          </a:ln>
        </p:spPr>
      </p:cxnSp>
      <p:cxnSp>
        <p:nvCxnSpPr>
          <p:cNvPr id="415" name="Google Shape;415;p16"/>
          <p:cNvCxnSpPr/>
          <p:nvPr/>
        </p:nvCxnSpPr>
        <p:spPr>
          <a:xfrm>
            <a:off x="3636162" y="3726350"/>
            <a:ext cx="424200" cy="0"/>
          </a:xfrm>
          <a:prstGeom prst="straightConnector1">
            <a:avLst/>
          </a:prstGeom>
          <a:noFill/>
          <a:ln w="9525" cap="flat" cmpd="sng">
            <a:solidFill>
              <a:srgbClr val="44546A"/>
            </a:solidFill>
            <a:prstDash val="solid"/>
            <a:round/>
            <a:headEnd type="oval" w="med" len="med"/>
            <a:tailEnd type="triangle" w="med" len="med"/>
          </a:ln>
        </p:spPr>
      </p:cxnSp>
      <p:sp>
        <p:nvSpPr>
          <p:cNvPr id="416" name="Google Shape;416;p16"/>
          <p:cNvSpPr txBox="1"/>
          <p:nvPr/>
        </p:nvSpPr>
        <p:spPr>
          <a:xfrm>
            <a:off x="6148625" y="1438675"/>
            <a:ext cx="2602500" cy="5658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Hệ thống quản lý </a:t>
            </a:r>
            <a:endParaRPr sz="1600" b="1" i="0" u="none" strike="noStrike" cap="none">
              <a:solidFill>
                <a:srgbClr val="1F3042"/>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cấp doanh nghiệp</a:t>
            </a:r>
            <a:endParaRPr sz="1600" b="0" i="0" u="none" strike="noStrike" cap="none">
              <a:solidFill>
                <a:srgbClr val="000000"/>
              </a:solidFill>
              <a:latin typeface="Roboto Condensed"/>
              <a:ea typeface="Roboto Condensed"/>
              <a:cs typeface="Roboto Condensed"/>
              <a:sym typeface="Roboto Condensed"/>
            </a:endParaRPr>
          </a:p>
        </p:txBody>
      </p:sp>
      <p:sp>
        <p:nvSpPr>
          <p:cNvPr id="417" name="Google Shape;417;p16"/>
          <p:cNvSpPr txBox="1"/>
          <p:nvPr/>
        </p:nvSpPr>
        <p:spPr>
          <a:xfrm>
            <a:off x="6583150" y="2348700"/>
            <a:ext cx="2168100" cy="5658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Hệ thống </a:t>
            </a:r>
            <a:endParaRPr sz="1600" b="1" i="0" u="none" strike="noStrike" cap="none">
              <a:solidFill>
                <a:srgbClr val="1F3042"/>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điều hành sản xuất </a:t>
            </a:r>
            <a:endParaRPr sz="1600" b="0" i="0" u="none" strike="noStrike" cap="none">
              <a:solidFill>
                <a:srgbClr val="000000"/>
              </a:solidFill>
              <a:latin typeface="Roboto Condensed"/>
              <a:ea typeface="Roboto Condensed"/>
              <a:cs typeface="Roboto Condensed"/>
              <a:sym typeface="Roboto Condensed"/>
            </a:endParaRPr>
          </a:p>
        </p:txBody>
      </p:sp>
      <p:sp>
        <p:nvSpPr>
          <p:cNvPr id="418" name="Google Shape;418;p16"/>
          <p:cNvSpPr txBox="1"/>
          <p:nvPr/>
        </p:nvSpPr>
        <p:spPr>
          <a:xfrm>
            <a:off x="7127800" y="3156441"/>
            <a:ext cx="1790400" cy="6036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vi" sz="1500" b="1" i="0" u="none" strike="noStrike" cap="none">
                <a:solidFill>
                  <a:srgbClr val="1F3042"/>
                </a:solidFill>
                <a:latin typeface="Roboto Condensed"/>
                <a:ea typeface="Roboto Condensed"/>
                <a:cs typeface="Roboto Condensed"/>
                <a:sym typeface="Roboto Condensed"/>
              </a:rPr>
              <a:t>Giám sát, điều khiển và thực thi sản xuất</a:t>
            </a:r>
            <a:endParaRPr sz="1500" b="0" i="0" u="none" strike="noStrike" cap="none">
              <a:solidFill>
                <a:srgbClr val="1F3042"/>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1F3042"/>
              </a:solidFill>
              <a:latin typeface="Roboto Condensed"/>
              <a:ea typeface="Roboto Condensed"/>
              <a:cs typeface="Roboto Condensed"/>
              <a:sym typeface="Roboto Condensed"/>
            </a:endParaRPr>
          </a:p>
        </p:txBody>
      </p:sp>
      <p:sp>
        <p:nvSpPr>
          <p:cNvPr id="419" name="Google Shape;419;p16"/>
          <p:cNvSpPr/>
          <p:nvPr/>
        </p:nvSpPr>
        <p:spPr>
          <a:xfrm>
            <a:off x="838128" y="1540643"/>
            <a:ext cx="7857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Tài chính</a:t>
            </a:r>
            <a:endParaRPr sz="900" b="0" i="0" u="none" strike="noStrike" cap="none">
              <a:solidFill>
                <a:srgbClr val="FFFFFF"/>
              </a:solidFill>
              <a:latin typeface="Manrope ExtraBold"/>
              <a:ea typeface="Manrope ExtraBold"/>
              <a:cs typeface="Manrope ExtraBold"/>
              <a:sym typeface="Manrope ExtraBold"/>
            </a:endParaRPr>
          </a:p>
        </p:txBody>
      </p:sp>
      <p:sp>
        <p:nvSpPr>
          <p:cNvPr id="420" name="Google Shape;420;p16"/>
          <p:cNvSpPr/>
          <p:nvPr/>
        </p:nvSpPr>
        <p:spPr>
          <a:xfrm>
            <a:off x="1732739" y="1540643"/>
            <a:ext cx="7857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SCM</a:t>
            </a:r>
            <a:endParaRPr sz="900" b="0" i="0" u="none" strike="noStrike" cap="none">
              <a:solidFill>
                <a:srgbClr val="FFFFFF"/>
              </a:solidFill>
              <a:latin typeface="Manrope ExtraBold"/>
              <a:ea typeface="Manrope ExtraBold"/>
              <a:cs typeface="Manrope ExtraBold"/>
              <a:sym typeface="Manrope ExtraBold"/>
            </a:endParaRPr>
          </a:p>
        </p:txBody>
      </p:sp>
      <p:sp>
        <p:nvSpPr>
          <p:cNvPr id="421" name="Google Shape;421;p16"/>
          <p:cNvSpPr/>
          <p:nvPr/>
        </p:nvSpPr>
        <p:spPr>
          <a:xfrm>
            <a:off x="2627340" y="1540643"/>
            <a:ext cx="7857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Bán hàng</a:t>
            </a:r>
            <a:endParaRPr sz="900" b="0" i="0" u="none" strike="noStrike" cap="none">
              <a:solidFill>
                <a:srgbClr val="FFFFFF"/>
              </a:solidFill>
              <a:latin typeface="Manrope ExtraBold"/>
              <a:ea typeface="Manrope ExtraBold"/>
              <a:cs typeface="Manrope ExtraBold"/>
              <a:sym typeface="Manrope ExtraBold"/>
            </a:endParaRPr>
          </a:p>
        </p:txBody>
      </p:sp>
      <p:sp>
        <p:nvSpPr>
          <p:cNvPr id="422" name="Google Shape;422;p16"/>
          <p:cNvSpPr/>
          <p:nvPr/>
        </p:nvSpPr>
        <p:spPr>
          <a:xfrm>
            <a:off x="838128" y="1830718"/>
            <a:ext cx="7857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Nhân sự</a:t>
            </a:r>
            <a:endParaRPr sz="900" b="0" i="0" u="none" strike="noStrike" cap="none">
              <a:solidFill>
                <a:srgbClr val="FFFFFF"/>
              </a:solidFill>
              <a:latin typeface="Manrope ExtraBold"/>
              <a:ea typeface="Manrope ExtraBold"/>
              <a:cs typeface="Manrope ExtraBold"/>
              <a:sym typeface="Manrope ExtraBold"/>
            </a:endParaRPr>
          </a:p>
        </p:txBody>
      </p:sp>
      <p:sp>
        <p:nvSpPr>
          <p:cNvPr id="423" name="Google Shape;423;p16"/>
          <p:cNvSpPr/>
          <p:nvPr/>
        </p:nvSpPr>
        <p:spPr>
          <a:xfrm>
            <a:off x="1732726" y="1830725"/>
            <a:ext cx="5415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CRM</a:t>
            </a:r>
            <a:endParaRPr sz="900" b="0" i="0" u="none" strike="noStrike" cap="none">
              <a:solidFill>
                <a:srgbClr val="FFFFFF"/>
              </a:solidFill>
              <a:latin typeface="Manrope ExtraBold"/>
              <a:ea typeface="Manrope ExtraBold"/>
              <a:cs typeface="Manrope ExtraBold"/>
              <a:sym typeface="Manrope ExtraBold"/>
            </a:endParaRPr>
          </a:p>
        </p:txBody>
      </p:sp>
      <p:sp>
        <p:nvSpPr>
          <p:cNvPr id="424" name="Google Shape;424;p16"/>
          <p:cNvSpPr/>
          <p:nvPr/>
        </p:nvSpPr>
        <p:spPr>
          <a:xfrm>
            <a:off x="2383123" y="1830725"/>
            <a:ext cx="10299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Kế hoạch SX</a:t>
            </a:r>
            <a:endParaRPr sz="900" b="0" i="0" u="none" strike="noStrike" cap="none">
              <a:solidFill>
                <a:srgbClr val="FFFFFF"/>
              </a:solidFill>
              <a:latin typeface="Manrope ExtraBold"/>
              <a:ea typeface="Manrope ExtraBold"/>
              <a:cs typeface="Manrope ExtraBold"/>
              <a:sym typeface="Manrope ExtraBold"/>
            </a:endParaRPr>
          </a:p>
        </p:txBody>
      </p:sp>
      <p:sp>
        <p:nvSpPr>
          <p:cNvPr id="425" name="Google Shape;425;p16"/>
          <p:cNvSpPr/>
          <p:nvPr/>
        </p:nvSpPr>
        <p:spPr>
          <a:xfrm>
            <a:off x="838125" y="2525700"/>
            <a:ext cx="7116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Lịch SX</a:t>
            </a:r>
            <a:endParaRPr sz="900" b="0" i="0" u="none" strike="noStrike" cap="none">
              <a:solidFill>
                <a:srgbClr val="FFFFFF"/>
              </a:solidFill>
              <a:latin typeface="Manrope ExtraBold"/>
              <a:ea typeface="Manrope ExtraBold"/>
              <a:cs typeface="Manrope ExtraBold"/>
              <a:sym typeface="Manrope ExtraBold"/>
            </a:endParaRPr>
          </a:p>
        </p:txBody>
      </p:sp>
      <p:sp>
        <p:nvSpPr>
          <p:cNvPr id="426" name="Google Shape;426;p16"/>
          <p:cNvSpPr/>
          <p:nvPr/>
        </p:nvSpPr>
        <p:spPr>
          <a:xfrm>
            <a:off x="1623825" y="2525700"/>
            <a:ext cx="7593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Lệnh SX</a:t>
            </a:r>
            <a:endParaRPr sz="900" b="0" i="0" u="none" strike="noStrike" cap="none">
              <a:solidFill>
                <a:srgbClr val="FFFFFF"/>
              </a:solidFill>
              <a:latin typeface="Manrope ExtraBold"/>
              <a:ea typeface="Manrope ExtraBold"/>
              <a:cs typeface="Manrope ExtraBold"/>
              <a:sym typeface="Manrope ExtraBold"/>
            </a:endParaRPr>
          </a:p>
        </p:txBody>
      </p:sp>
      <p:sp>
        <p:nvSpPr>
          <p:cNvPr id="427" name="Google Shape;427;p16"/>
          <p:cNvSpPr/>
          <p:nvPr/>
        </p:nvSpPr>
        <p:spPr>
          <a:xfrm>
            <a:off x="2459952" y="2525700"/>
            <a:ext cx="9531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Công đoạn SX</a:t>
            </a:r>
            <a:endParaRPr sz="900" b="0" i="0" u="none" strike="noStrike" cap="none">
              <a:solidFill>
                <a:srgbClr val="FFFFFF"/>
              </a:solidFill>
              <a:latin typeface="Manrope ExtraBold"/>
              <a:ea typeface="Manrope ExtraBold"/>
              <a:cs typeface="Manrope ExtraBold"/>
              <a:sym typeface="Manrope ExtraBold"/>
            </a:endParaRPr>
          </a:p>
        </p:txBody>
      </p:sp>
      <p:sp>
        <p:nvSpPr>
          <p:cNvPr id="428" name="Google Shape;428;p16"/>
          <p:cNvSpPr/>
          <p:nvPr/>
        </p:nvSpPr>
        <p:spPr>
          <a:xfrm>
            <a:off x="838125" y="2837650"/>
            <a:ext cx="12828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Quản lý Chất lượng</a:t>
            </a:r>
            <a:endParaRPr sz="900" b="0" i="0" u="none" strike="noStrike" cap="none">
              <a:solidFill>
                <a:srgbClr val="FFFFFF"/>
              </a:solidFill>
              <a:latin typeface="Manrope ExtraBold"/>
              <a:ea typeface="Manrope ExtraBold"/>
              <a:cs typeface="Manrope ExtraBold"/>
              <a:sym typeface="Manrope ExtraBold"/>
            </a:endParaRPr>
          </a:p>
        </p:txBody>
      </p:sp>
      <p:sp>
        <p:nvSpPr>
          <p:cNvPr id="429" name="Google Shape;429;p16"/>
          <p:cNvSpPr/>
          <p:nvPr/>
        </p:nvSpPr>
        <p:spPr>
          <a:xfrm>
            <a:off x="2225500" y="2837650"/>
            <a:ext cx="5415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Tồn kho</a:t>
            </a:r>
            <a:endParaRPr sz="900" b="0" i="0" u="none" strike="noStrike" cap="none">
              <a:solidFill>
                <a:srgbClr val="FFFFFF"/>
              </a:solidFill>
              <a:latin typeface="Manrope ExtraBold"/>
              <a:ea typeface="Manrope ExtraBold"/>
              <a:cs typeface="Manrope ExtraBold"/>
              <a:sym typeface="Manrope ExtraBold"/>
            </a:endParaRPr>
          </a:p>
        </p:txBody>
      </p:sp>
      <p:sp>
        <p:nvSpPr>
          <p:cNvPr id="430" name="Google Shape;430;p16"/>
          <p:cNvSpPr/>
          <p:nvPr/>
        </p:nvSpPr>
        <p:spPr>
          <a:xfrm>
            <a:off x="2871555" y="2837650"/>
            <a:ext cx="541500" cy="2118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Bảo trì</a:t>
            </a:r>
            <a:endParaRPr sz="900" b="0" i="0" u="none" strike="noStrike" cap="none">
              <a:solidFill>
                <a:srgbClr val="FFFFFF"/>
              </a:solidFill>
              <a:latin typeface="Manrope ExtraBold"/>
              <a:ea typeface="Manrope ExtraBold"/>
              <a:cs typeface="Manrope ExtraBold"/>
              <a:sym typeface="Manrope ExtraBold"/>
            </a:endParaRPr>
          </a:p>
        </p:txBody>
      </p:sp>
      <p:sp>
        <p:nvSpPr>
          <p:cNvPr id="431" name="Google Shape;431;p16"/>
          <p:cNvSpPr/>
          <p:nvPr/>
        </p:nvSpPr>
        <p:spPr>
          <a:xfrm>
            <a:off x="838125" y="3499825"/>
            <a:ext cx="424200" cy="3249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PLC</a:t>
            </a:r>
            <a:endParaRPr sz="900" b="0" i="0" u="none" strike="noStrike" cap="none">
              <a:solidFill>
                <a:srgbClr val="FFFFFF"/>
              </a:solidFill>
              <a:latin typeface="Manrope ExtraBold"/>
              <a:ea typeface="Manrope ExtraBold"/>
              <a:cs typeface="Manrope ExtraBold"/>
              <a:sym typeface="Manrope ExtraBold"/>
            </a:endParaRPr>
          </a:p>
        </p:txBody>
      </p:sp>
      <p:sp>
        <p:nvSpPr>
          <p:cNvPr id="432" name="Google Shape;432;p16"/>
          <p:cNvSpPr/>
          <p:nvPr/>
        </p:nvSpPr>
        <p:spPr>
          <a:xfrm>
            <a:off x="1367023" y="3499825"/>
            <a:ext cx="541500" cy="3249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SCADA</a:t>
            </a:r>
            <a:endParaRPr sz="900" b="0" i="0" u="none" strike="noStrike" cap="none">
              <a:solidFill>
                <a:srgbClr val="FFFFFF"/>
              </a:solidFill>
              <a:latin typeface="Manrope ExtraBold"/>
              <a:ea typeface="Manrope ExtraBold"/>
              <a:cs typeface="Manrope ExtraBold"/>
              <a:sym typeface="Manrope ExtraBold"/>
            </a:endParaRPr>
          </a:p>
        </p:txBody>
      </p:sp>
      <p:sp>
        <p:nvSpPr>
          <p:cNvPr id="433" name="Google Shape;433;p16"/>
          <p:cNvSpPr/>
          <p:nvPr/>
        </p:nvSpPr>
        <p:spPr>
          <a:xfrm>
            <a:off x="2013224" y="3499825"/>
            <a:ext cx="1399800" cy="3249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36000" tIns="34275" rIns="36000"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Cảm biến / </a:t>
            </a:r>
            <a:endParaRPr sz="900" b="0" i="0" u="none" strike="noStrike" cap="none">
              <a:solidFill>
                <a:srgbClr val="000000"/>
              </a:solidFill>
              <a:latin typeface="Manrope ExtraBold"/>
              <a:ea typeface="Manrope ExtraBold"/>
              <a:cs typeface="Manrope ExtraBold"/>
              <a:sym typeface="Manrope ExtraBold"/>
            </a:endParaRPr>
          </a:p>
          <a:p>
            <a:pPr marL="0" marR="0" lvl="0" indent="0" algn="l" rtl="0">
              <a:lnSpc>
                <a:spcPct val="100000"/>
              </a:lnSpc>
              <a:spcBef>
                <a:spcPts val="0"/>
              </a:spcBef>
              <a:spcAft>
                <a:spcPts val="0"/>
              </a:spcAft>
              <a:buClr>
                <a:srgbClr val="000000"/>
              </a:buClr>
              <a:buSzPts val="800"/>
              <a:buFont typeface="Arial"/>
              <a:buNone/>
            </a:pPr>
            <a:r>
              <a:rPr lang="vi" sz="900" b="0" i="0" u="none" strike="noStrike" cap="none">
                <a:solidFill>
                  <a:srgbClr val="000000"/>
                </a:solidFill>
                <a:latin typeface="Manrope ExtraBold"/>
                <a:ea typeface="Manrope ExtraBold"/>
                <a:cs typeface="Manrope ExtraBold"/>
                <a:sym typeface="Manrope ExtraBold"/>
              </a:rPr>
              <a:t>chuyền động</a:t>
            </a:r>
            <a:endParaRPr sz="900" b="0" i="0" u="none" strike="noStrike" cap="none">
              <a:solidFill>
                <a:srgbClr val="FFFFFF"/>
              </a:solidFill>
              <a:latin typeface="Manrope ExtraBold"/>
              <a:ea typeface="Manrope ExtraBold"/>
              <a:cs typeface="Manrope ExtraBold"/>
              <a:sym typeface="Manrope Extra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cxnSp>
        <p:nvCxnSpPr>
          <p:cNvPr id="438" name="Google Shape;438;p17"/>
          <p:cNvCxnSpPr>
            <a:stCxn id="439" idx="2"/>
            <a:endCxn id="440" idx="0"/>
          </p:cNvCxnSpPr>
          <p:nvPr/>
        </p:nvCxnSpPr>
        <p:spPr>
          <a:xfrm>
            <a:off x="5326964" y="761456"/>
            <a:ext cx="0" cy="3269700"/>
          </a:xfrm>
          <a:prstGeom prst="straightConnector1">
            <a:avLst/>
          </a:prstGeom>
          <a:noFill/>
          <a:ln w="9525" cap="flat" cmpd="sng">
            <a:solidFill>
              <a:srgbClr val="44546A"/>
            </a:solidFill>
            <a:prstDash val="solid"/>
            <a:round/>
            <a:headEnd type="none" w="sm" len="sm"/>
            <a:tailEnd type="none" w="sm" len="sm"/>
          </a:ln>
        </p:spPr>
      </p:cxnSp>
      <p:cxnSp>
        <p:nvCxnSpPr>
          <p:cNvPr id="441" name="Google Shape;441;p17"/>
          <p:cNvCxnSpPr>
            <a:stCxn id="442" idx="2"/>
            <a:endCxn id="443" idx="0"/>
          </p:cNvCxnSpPr>
          <p:nvPr/>
        </p:nvCxnSpPr>
        <p:spPr>
          <a:xfrm>
            <a:off x="6835882" y="761456"/>
            <a:ext cx="0" cy="3276000"/>
          </a:xfrm>
          <a:prstGeom prst="straightConnector1">
            <a:avLst/>
          </a:prstGeom>
          <a:noFill/>
          <a:ln w="9525" cap="flat" cmpd="sng">
            <a:solidFill>
              <a:srgbClr val="A5A5A5"/>
            </a:solidFill>
            <a:prstDash val="solid"/>
            <a:round/>
            <a:headEnd type="none" w="sm" len="sm"/>
            <a:tailEnd type="none" w="sm" len="sm"/>
          </a:ln>
        </p:spPr>
      </p:cxnSp>
      <p:sp>
        <p:nvSpPr>
          <p:cNvPr id="442" name="Google Shape;442;p17"/>
          <p:cNvSpPr/>
          <p:nvPr/>
        </p:nvSpPr>
        <p:spPr>
          <a:xfrm>
            <a:off x="6369982" y="407156"/>
            <a:ext cx="931800" cy="3543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Quản lý </a:t>
            </a:r>
            <a:endParaRPr sz="700" b="1" i="0" u="none" strike="noStrike" cap="none">
              <a:solidFill>
                <a:srgbClr val="000000"/>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quan hệ khách hàng</a:t>
            </a:r>
            <a:endParaRPr sz="1100" b="1" i="0" u="none" strike="noStrike" cap="none">
              <a:solidFill>
                <a:srgbClr val="FFFFFF"/>
              </a:solidFill>
              <a:latin typeface="Manrope"/>
              <a:ea typeface="Manrope"/>
              <a:cs typeface="Manrope"/>
              <a:sym typeface="Manrope"/>
            </a:endParaRPr>
          </a:p>
        </p:txBody>
      </p:sp>
      <p:sp>
        <p:nvSpPr>
          <p:cNvPr id="444" name="Google Shape;444;p17"/>
          <p:cNvSpPr/>
          <p:nvPr/>
        </p:nvSpPr>
        <p:spPr>
          <a:xfrm>
            <a:off x="6369982" y="859345"/>
            <a:ext cx="931800" cy="3543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Quản lý bán hàng</a:t>
            </a:r>
            <a:endParaRPr sz="1100" b="1" i="0" u="none" strike="noStrike" cap="none">
              <a:solidFill>
                <a:srgbClr val="FFFFFF"/>
              </a:solidFill>
              <a:latin typeface="Manrope"/>
              <a:ea typeface="Manrope"/>
              <a:cs typeface="Manrope"/>
              <a:sym typeface="Manrope"/>
            </a:endParaRPr>
          </a:p>
        </p:txBody>
      </p:sp>
      <p:sp>
        <p:nvSpPr>
          <p:cNvPr id="445" name="Google Shape;445;p17"/>
          <p:cNvSpPr/>
          <p:nvPr/>
        </p:nvSpPr>
        <p:spPr>
          <a:xfrm>
            <a:off x="6369982" y="1311550"/>
            <a:ext cx="931800" cy="3543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Quản lý bán lẻ </a:t>
            </a:r>
            <a:endParaRPr sz="700" b="1" i="0" u="none" strike="noStrike" cap="none">
              <a:solidFill>
                <a:srgbClr val="000000"/>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POS</a:t>
            </a:r>
            <a:endParaRPr sz="1100" b="1" i="0" u="none" strike="noStrike" cap="none">
              <a:solidFill>
                <a:srgbClr val="FFFFFF"/>
              </a:solidFill>
              <a:latin typeface="Manrope"/>
              <a:ea typeface="Manrope"/>
              <a:cs typeface="Manrope"/>
              <a:sym typeface="Manrope"/>
            </a:endParaRPr>
          </a:p>
        </p:txBody>
      </p:sp>
      <p:sp>
        <p:nvSpPr>
          <p:cNvPr id="446" name="Google Shape;446;p17"/>
          <p:cNvSpPr/>
          <p:nvPr/>
        </p:nvSpPr>
        <p:spPr>
          <a:xfrm>
            <a:off x="6369982" y="1763747"/>
            <a:ext cx="931800" cy="3543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Quản lý mua hàng</a:t>
            </a:r>
            <a:endParaRPr sz="1100" b="1" i="0" u="none" strike="noStrike" cap="none">
              <a:solidFill>
                <a:srgbClr val="FFFFFF"/>
              </a:solidFill>
              <a:latin typeface="Manrope"/>
              <a:ea typeface="Manrope"/>
              <a:cs typeface="Manrope"/>
              <a:sym typeface="Manrope"/>
            </a:endParaRPr>
          </a:p>
        </p:txBody>
      </p:sp>
      <p:sp>
        <p:nvSpPr>
          <p:cNvPr id="447" name="Google Shape;447;p17"/>
          <p:cNvSpPr/>
          <p:nvPr/>
        </p:nvSpPr>
        <p:spPr>
          <a:xfrm>
            <a:off x="6369982" y="2215943"/>
            <a:ext cx="931800" cy="3543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Quản lý kho hàng</a:t>
            </a:r>
            <a:endParaRPr sz="1100" b="1" i="0" u="none" strike="noStrike" cap="none">
              <a:solidFill>
                <a:srgbClr val="FFFFFF"/>
              </a:solidFill>
              <a:latin typeface="Manrope"/>
              <a:ea typeface="Manrope"/>
              <a:cs typeface="Manrope"/>
              <a:sym typeface="Manrope"/>
            </a:endParaRPr>
          </a:p>
        </p:txBody>
      </p:sp>
      <p:sp>
        <p:nvSpPr>
          <p:cNvPr id="448" name="Google Shape;448;p17"/>
          <p:cNvSpPr/>
          <p:nvPr/>
        </p:nvSpPr>
        <p:spPr>
          <a:xfrm>
            <a:off x="6369982" y="3126744"/>
            <a:ext cx="931800" cy="354300"/>
          </a:xfrm>
          <a:prstGeom prst="roundRect">
            <a:avLst>
              <a:gd name="adj" fmla="val 9761"/>
            </a:avLst>
          </a:prstGeom>
          <a:solidFill>
            <a:srgbClr val="FF0000"/>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900" b="1" i="0" u="none" strike="noStrike" cap="none">
                <a:solidFill>
                  <a:schemeClr val="lt1"/>
                </a:solidFill>
                <a:latin typeface="Manrope"/>
                <a:ea typeface="Manrope"/>
                <a:cs typeface="Manrope"/>
                <a:sym typeface="Manrope"/>
              </a:rPr>
              <a:t>Quản lý sản xuất</a:t>
            </a:r>
            <a:endParaRPr sz="1300" b="1" i="0" u="none" strike="noStrike" cap="none">
              <a:solidFill>
                <a:schemeClr val="lt1"/>
              </a:solidFill>
              <a:latin typeface="Manrope"/>
              <a:ea typeface="Manrope"/>
              <a:cs typeface="Manrope"/>
              <a:sym typeface="Manrope"/>
            </a:endParaRPr>
          </a:p>
        </p:txBody>
      </p:sp>
      <p:sp>
        <p:nvSpPr>
          <p:cNvPr id="449" name="Google Shape;449;p17"/>
          <p:cNvSpPr/>
          <p:nvPr/>
        </p:nvSpPr>
        <p:spPr>
          <a:xfrm>
            <a:off x="6369982" y="3578941"/>
            <a:ext cx="931800" cy="3543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Quản lý nhân sự, tiền lương</a:t>
            </a:r>
            <a:endParaRPr sz="1100" b="1" i="0" u="none" strike="noStrike" cap="none">
              <a:solidFill>
                <a:srgbClr val="FFFFFF"/>
              </a:solidFill>
              <a:latin typeface="Manrope"/>
              <a:ea typeface="Manrope"/>
              <a:cs typeface="Manrope"/>
              <a:sym typeface="Manrope"/>
            </a:endParaRPr>
          </a:p>
        </p:txBody>
      </p:sp>
      <p:sp>
        <p:nvSpPr>
          <p:cNvPr id="439" name="Google Shape;439;p17"/>
          <p:cNvSpPr/>
          <p:nvPr/>
        </p:nvSpPr>
        <p:spPr>
          <a:xfrm>
            <a:off x="4861064" y="407156"/>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Marketing,CSKH</a:t>
            </a:r>
            <a:endParaRPr sz="1100" b="1" i="0" u="none" strike="noStrike" cap="none">
              <a:solidFill>
                <a:srgbClr val="FFFFFF"/>
              </a:solidFill>
              <a:latin typeface="Manrope"/>
              <a:ea typeface="Manrope"/>
              <a:cs typeface="Manrope"/>
              <a:sym typeface="Manrope"/>
            </a:endParaRPr>
          </a:p>
        </p:txBody>
      </p:sp>
      <p:sp>
        <p:nvSpPr>
          <p:cNvPr id="450" name="Google Shape;450;p17"/>
          <p:cNvSpPr/>
          <p:nvPr/>
        </p:nvSpPr>
        <p:spPr>
          <a:xfrm>
            <a:off x="4861064" y="859353"/>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kinh doanh</a:t>
            </a:r>
            <a:endParaRPr sz="1100" b="1" i="0" u="none" strike="noStrike" cap="none">
              <a:solidFill>
                <a:srgbClr val="FFFFFF"/>
              </a:solidFill>
              <a:latin typeface="Manrope"/>
              <a:ea typeface="Manrope"/>
              <a:cs typeface="Manrope"/>
              <a:sym typeface="Manrope"/>
            </a:endParaRPr>
          </a:p>
        </p:txBody>
      </p:sp>
      <p:sp>
        <p:nvSpPr>
          <p:cNvPr id="451" name="Google Shape;451;p17"/>
          <p:cNvSpPr/>
          <p:nvPr/>
        </p:nvSpPr>
        <p:spPr>
          <a:xfrm>
            <a:off x="4861064" y="1311550"/>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bán lẻ, bán hàng tại quầy</a:t>
            </a:r>
            <a:endParaRPr sz="1100" b="1" i="0" u="none" strike="noStrike" cap="none">
              <a:solidFill>
                <a:srgbClr val="FFFFFF"/>
              </a:solidFill>
              <a:latin typeface="Manrope"/>
              <a:ea typeface="Manrope"/>
              <a:cs typeface="Manrope"/>
              <a:sym typeface="Manrope"/>
            </a:endParaRPr>
          </a:p>
        </p:txBody>
      </p:sp>
      <p:sp>
        <p:nvSpPr>
          <p:cNvPr id="452" name="Google Shape;452;p17"/>
          <p:cNvSpPr/>
          <p:nvPr/>
        </p:nvSpPr>
        <p:spPr>
          <a:xfrm>
            <a:off x="4861064" y="1763747"/>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thu mua, kế hoạch</a:t>
            </a:r>
            <a:endParaRPr sz="1100" b="1" i="0" u="none" strike="noStrike" cap="none">
              <a:solidFill>
                <a:srgbClr val="FFFFFF"/>
              </a:solidFill>
              <a:latin typeface="Manrope"/>
              <a:ea typeface="Manrope"/>
              <a:cs typeface="Manrope"/>
              <a:sym typeface="Manrope"/>
            </a:endParaRPr>
          </a:p>
        </p:txBody>
      </p:sp>
      <p:sp>
        <p:nvSpPr>
          <p:cNvPr id="453" name="Google Shape;453;p17"/>
          <p:cNvSpPr/>
          <p:nvPr/>
        </p:nvSpPr>
        <p:spPr>
          <a:xfrm>
            <a:off x="4861064" y="2215943"/>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vật tư, kho hàng</a:t>
            </a:r>
            <a:endParaRPr sz="1100" b="1" i="0" u="none" strike="noStrike" cap="none">
              <a:solidFill>
                <a:srgbClr val="FFFFFF"/>
              </a:solidFill>
              <a:latin typeface="Manrope"/>
              <a:ea typeface="Manrope"/>
              <a:cs typeface="Manrope"/>
              <a:sym typeface="Manrope"/>
            </a:endParaRPr>
          </a:p>
        </p:txBody>
      </p:sp>
      <p:sp>
        <p:nvSpPr>
          <p:cNvPr id="454" name="Google Shape;454;p17"/>
          <p:cNvSpPr/>
          <p:nvPr/>
        </p:nvSpPr>
        <p:spPr>
          <a:xfrm>
            <a:off x="4861064" y="3126744"/>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sản xuất, nhà máy</a:t>
            </a:r>
            <a:endParaRPr sz="1100" b="1" i="0" u="none" strike="noStrike" cap="none">
              <a:solidFill>
                <a:srgbClr val="FFFFFF"/>
              </a:solidFill>
              <a:latin typeface="Manrope"/>
              <a:ea typeface="Manrope"/>
              <a:cs typeface="Manrope"/>
              <a:sym typeface="Manrope"/>
            </a:endParaRPr>
          </a:p>
        </p:txBody>
      </p:sp>
      <p:sp>
        <p:nvSpPr>
          <p:cNvPr id="455" name="Google Shape;455;p17"/>
          <p:cNvSpPr/>
          <p:nvPr/>
        </p:nvSpPr>
        <p:spPr>
          <a:xfrm>
            <a:off x="4861064" y="3578941"/>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hành chính,  nhân sự</a:t>
            </a:r>
            <a:endParaRPr sz="1100" b="1" i="0" u="none" strike="noStrike" cap="none">
              <a:solidFill>
                <a:srgbClr val="FFFFFF"/>
              </a:solidFill>
              <a:latin typeface="Manrope"/>
              <a:ea typeface="Manrope"/>
              <a:cs typeface="Manrope"/>
              <a:sym typeface="Manrope"/>
            </a:endParaRPr>
          </a:p>
        </p:txBody>
      </p:sp>
      <p:sp>
        <p:nvSpPr>
          <p:cNvPr id="456" name="Google Shape;456;p17"/>
          <p:cNvSpPr/>
          <p:nvPr/>
        </p:nvSpPr>
        <p:spPr>
          <a:xfrm>
            <a:off x="7783813" y="1085441"/>
            <a:ext cx="931800" cy="354300"/>
          </a:xfrm>
          <a:prstGeom prst="roundRect">
            <a:avLst>
              <a:gd name="adj" fmla="val 9761"/>
            </a:avLst>
          </a:prstGeom>
          <a:solidFill>
            <a:srgbClr val="F4CCCC"/>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Kế toán bán hàng</a:t>
            </a:r>
            <a:endParaRPr sz="1100" b="1" i="0" u="none" strike="noStrike" cap="none">
              <a:solidFill>
                <a:srgbClr val="FFFFFF"/>
              </a:solidFill>
              <a:latin typeface="Manrope"/>
              <a:ea typeface="Manrope"/>
              <a:cs typeface="Manrope"/>
              <a:sym typeface="Manrope"/>
            </a:endParaRPr>
          </a:p>
        </p:txBody>
      </p:sp>
      <p:sp>
        <p:nvSpPr>
          <p:cNvPr id="457" name="Google Shape;457;p17"/>
          <p:cNvSpPr/>
          <p:nvPr/>
        </p:nvSpPr>
        <p:spPr>
          <a:xfrm>
            <a:off x="7783813" y="1763745"/>
            <a:ext cx="931800" cy="354300"/>
          </a:xfrm>
          <a:prstGeom prst="roundRect">
            <a:avLst>
              <a:gd name="adj" fmla="val 9761"/>
            </a:avLst>
          </a:prstGeom>
          <a:solidFill>
            <a:srgbClr val="F4CCCC"/>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Kế toán mua hàng</a:t>
            </a:r>
            <a:endParaRPr sz="1100" b="1" i="0" u="none" strike="noStrike" cap="none">
              <a:solidFill>
                <a:srgbClr val="FFFFFF"/>
              </a:solidFill>
              <a:latin typeface="Manrope"/>
              <a:ea typeface="Manrope"/>
              <a:cs typeface="Manrope"/>
              <a:sym typeface="Manrope"/>
            </a:endParaRPr>
          </a:p>
        </p:txBody>
      </p:sp>
      <p:sp>
        <p:nvSpPr>
          <p:cNvPr id="458" name="Google Shape;458;p17"/>
          <p:cNvSpPr/>
          <p:nvPr/>
        </p:nvSpPr>
        <p:spPr>
          <a:xfrm>
            <a:off x="7783813" y="2215943"/>
            <a:ext cx="931800" cy="354300"/>
          </a:xfrm>
          <a:prstGeom prst="roundRect">
            <a:avLst>
              <a:gd name="adj" fmla="val 9761"/>
            </a:avLst>
          </a:prstGeom>
          <a:solidFill>
            <a:srgbClr val="F4CCCC"/>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Kế toán kho hàng</a:t>
            </a:r>
            <a:endParaRPr sz="1100" b="1" i="0" u="none" strike="noStrike" cap="none">
              <a:solidFill>
                <a:srgbClr val="FFFFFF"/>
              </a:solidFill>
              <a:latin typeface="Manrope"/>
              <a:ea typeface="Manrope"/>
              <a:cs typeface="Manrope"/>
              <a:sym typeface="Manrope"/>
            </a:endParaRPr>
          </a:p>
        </p:txBody>
      </p:sp>
      <p:sp>
        <p:nvSpPr>
          <p:cNvPr id="459" name="Google Shape;459;p17"/>
          <p:cNvSpPr/>
          <p:nvPr/>
        </p:nvSpPr>
        <p:spPr>
          <a:xfrm>
            <a:off x="7783813" y="3126744"/>
            <a:ext cx="931800" cy="354300"/>
          </a:xfrm>
          <a:prstGeom prst="roundRect">
            <a:avLst>
              <a:gd name="adj" fmla="val 9761"/>
            </a:avLst>
          </a:prstGeom>
          <a:solidFill>
            <a:srgbClr val="F4CCCC"/>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Kế toán sản xuất, giá thành</a:t>
            </a:r>
            <a:endParaRPr sz="1100" b="1" i="0" u="none" strike="noStrike" cap="none">
              <a:solidFill>
                <a:srgbClr val="FFFFFF"/>
              </a:solidFill>
              <a:latin typeface="Manrope"/>
              <a:ea typeface="Manrope"/>
              <a:cs typeface="Manrope"/>
              <a:sym typeface="Manrope"/>
            </a:endParaRPr>
          </a:p>
        </p:txBody>
      </p:sp>
      <p:sp>
        <p:nvSpPr>
          <p:cNvPr id="460" name="Google Shape;460;p17"/>
          <p:cNvSpPr/>
          <p:nvPr/>
        </p:nvSpPr>
        <p:spPr>
          <a:xfrm>
            <a:off x="7783813" y="3578941"/>
            <a:ext cx="931800" cy="354300"/>
          </a:xfrm>
          <a:prstGeom prst="roundRect">
            <a:avLst>
              <a:gd name="adj" fmla="val 9761"/>
            </a:avLst>
          </a:prstGeom>
          <a:solidFill>
            <a:srgbClr val="F4CCCC"/>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Kế toán tiền lương</a:t>
            </a:r>
            <a:endParaRPr sz="1100" b="1" i="0" u="none" strike="noStrike" cap="none">
              <a:solidFill>
                <a:srgbClr val="FFFFFF"/>
              </a:solidFill>
              <a:latin typeface="Manrope"/>
              <a:ea typeface="Manrope"/>
              <a:cs typeface="Manrope"/>
              <a:sym typeface="Manrope"/>
            </a:endParaRPr>
          </a:p>
        </p:txBody>
      </p:sp>
      <p:sp>
        <p:nvSpPr>
          <p:cNvPr id="461" name="Google Shape;461;p17"/>
          <p:cNvSpPr/>
          <p:nvPr/>
        </p:nvSpPr>
        <p:spPr>
          <a:xfrm>
            <a:off x="6369982" y="2668140"/>
            <a:ext cx="931800" cy="3543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Quản lý máy móc, thiết bị</a:t>
            </a:r>
            <a:endParaRPr sz="1100" b="1" i="0" u="none" strike="noStrike" cap="none">
              <a:solidFill>
                <a:srgbClr val="FFFFFF"/>
              </a:solidFill>
              <a:latin typeface="Manrope"/>
              <a:ea typeface="Manrope"/>
              <a:cs typeface="Manrope"/>
              <a:sym typeface="Manrope"/>
            </a:endParaRPr>
          </a:p>
        </p:txBody>
      </p:sp>
      <p:sp>
        <p:nvSpPr>
          <p:cNvPr id="462" name="Google Shape;462;p17"/>
          <p:cNvSpPr/>
          <p:nvPr/>
        </p:nvSpPr>
        <p:spPr>
          <a:xfrm>
            <a:off x="4861064" y="2668140"/>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kỹ thuật, cơ điện</a:t>
            </a:r>
            <a:endParaRPr sz="1100" b="1" i="0" u="none" strike="noStrike" cap="none">
              <a:solidFill>
                <a:srgbClr val="FFFFFF"/>
              </a:solidFill>
              <a:latin typeface="Manrope"/>
              <a:ea typeface="Manrope"/>
              <a:cs typeface="Manrope"/>
              <a:sym typeface="Manrope"/>
            </a:endParaRPr>
          </a:p>
        </p:txBody>
      </p:sp>
      <p:sp>
        <p:nvSpPr>
          <p:cNvPr id="463" name="Google Shape;463;p17"/>
          <p:cNvSpPr/>
          <p:nvPr/>
        </p:nvSpPr>
        <p:spPr>
          <a:xfrm>
            <a:off x="7783813" y="2668140"/>
            <a:ext cx="931800" cy="354300"/>
          </a:xfrm>
          <a:prstGeom prst="roundRect">
            <a:avLst>
              <a:gd name="adj" fmla="val 9761"/>
            </a:avLst>
          </a:prstGeom>
          <a:solidFill>
            <a:srgbClr val="F4CCCC"/>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Kế toán tài sản</a:t>
            </a:r>
            <a:endParaRPr sz="1100" b="1" i="0" u="none" strike="noStrike" cap="none">
              <a:solidFill>
                <a:srgbClr val="FFFFFF"/>
              </a:solidFill>
              <a:latin typeface="Manrope"/>
              <a:ea typeface="Manrope"/>
              <a:cs typeface="Manrope"/>
              <a:sym typeface="Manrope"/>
            </a:endParaRPr>
          </a:p>
        </p:txBody>
      </p:sp>
      <p:sp>
        <p:nvSpPr>
          <p:cNvPr id="440" name="Google Shape;440;p17"/>
          <p:cNvSpPr/>
          <p:nvPr/>
        </p:nvSpPr>
        <p:spPr>
          <a:xfrm>
            <a:off x="4861064" y="4031138"/>
            <a:ext cx="931800" cy="354300"/>
          </a:xfrm>
          <a:prstGeom prst="roundRect">
            <a:avLst>
              <a:gd name="adj" fmla="val 9761"/>
            </a:avLst>
          </a:prstGeom>
          <a:solidFill>
            <a:srgbClr val="000000"/>
          </a:solidFill>
          <a:ln w="9525" cap="flat" cmpd="sng">
            <a:solidFill>
              <a:srgbClr val="000000"/>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FFFFFF"/>
                </a:solidFill>
                <a:latin typeface="Manrope"/>
                <a:ea typeface="Manrope"/>
                <a:cs typeface="Manrope"/>
                <a:sym typeface="Manrope"/>
              </a:rPr>
              <a:t>Bộ phận kế toán</a:t>
            </a:r>
            <a:endParaRPr sz="1100" b="1" i="0" u="none" strike="noStrike" cap="none">
              <a:solidFill>
                <a:srgbClr val="FFFFFF"/>
              </a:solidFill>
              <a:latin typeface="Manrope"/>
              <a:ea typeface="Manrope"/>
              <a:cs typeface="Manrope"/>
              <a:sym typeface="Manrope"/>
            </a:endParaRPr>
          </a:p>
        </p:txBody>
      </p:sp>
      <p:sp>
        <p:nvSpPr>
          <p:cNvPr id="464" name="Google Shape;464;p17"/>
          <p:cNvSpPr/>
          <p:nvPr/>
        </p:nvSpPr>
        <p:spPr>
          <a:xfrm>
            <a:off x="7783813" y="4031138"/>
            <a:ext cx="931800" cy="354300"/>
          </a:xfrm>
          <a:prstGeom prst="roundRect">
            <a:avLst>
              <a:gd name="adj" fmla="val 9761"/>
            </a:avLst>
          </a:prstGeom>
          <a:solidFill>
            <a:srgbClr val="F4CCCC"/>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Kế toán tổng hợp</a:t>
            </a:r>
            <a:endParaRPr sz="1100" b="1" i="0" u="none" strike="noStrike" cap="none">
              <a:solidFill>
                <a:srgbClr val="FFFFFF"/>
              </a:solidFill>
              <a:latin typeface="Manrope"/>
              <a:ea typeface="Manrope"/>
              <a:cs typeface="Manrope"/>
              <a:sym typeface="Manrope"/>
            </a:endParaRPr>
          </a:p>
        </p:txBody>
      </p:sp>
      <p:sp>
        <p:nvSpPr>
          <p:cNvPr id="443" name="Google Shape;443;p17"/>
          <p:cNvSpPr/>
          <p:nvPr/>
        </p:nvSpPr>
        <p:spPr>
          <a:xfrm>
            <a:off x="6369982" y="4037544"/>
            <a:ext cx="931800" cy="3543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Quản lý tài chính </a:t>
            </a:r>
            <a:endParaRPr sz="700" b="1" i="0" u="none" strike="noStrike" cap="none">
              <a:solidFill>
                <a:srgbClr val="000000"/>
              </a:solidFill>
              <a:latin typeface="Manrope"/>
              <a:ea typeface="Manrope"/>
              <a:cs typeface="Manrope"/>
              <a:sym typeface="Manrope"/>
            </a:endParaRPr>
          </a:p>
          <a:p>
            <a:pPr marL="0" marR="0" lvl="0" indent="0" algn="ctr" rtl="0">
              <a:lnSpc>
                <a:spcPct val="100000"/>
              </a:lnSpc>
              <a:spcBef>
                <a:spcPts val="0"/>
              </a:spcBef>
              <a:spcAft>
                <a:spcPts val="0"/>
              </a:spcAft>
              <a:buClr>
                <a:srgbClr val="000000"/>
              </a:buClr>
              <a:buSzPts val="800"/>
              <a:buFont typeface="Arial"/>
              <a:buNone/>
            </a:pPr>
            <a:r>
              <a:rPr lang="vi" sz="700" b="1" i="0" u="none" strike="noStrike" cap="none">
                <a:solidFill>
                  <a:srgbClr val="000000"/>
                </a:solidFill>
                <a:latin typeface="Manrope"/>
                <a:ea typeface="Manrope"/>
                <a:cs typeface="Manrope"/>
                <a:sym typeface="Manrope"/>
              </a:rPr>
              <a:t>kế toán</a:t>
            </a:r>
            <a:endParaRPr sz="1100" b="1" i="0" u="none" strike="noStrike" cap="none">
              <a:solidFill>
                <a:srgbClr val="FFFFFF"/>
              </a:solidFill>
              <a:latin typeface="Manrope"/>
              <a:ea typeface="Manrope"/>
              <a:cs typeface="Manrope"/>
              <a:sym typeface="Manrope"/>
            </a:endParaRPr>
          </a:p>
        </p:txBody>
      </p:sp>
      <p:cxnSp>
        <p:nvCxnSpPr>
          <p:cNvPr id="465" name="Google Shape;465;p17"/>
          <p:cNvCxnSpPr>
            <a:stCxn id="439" idx="3"/>
            <a:endCxn id="442" idx="1"/>
          </p:cNvCxnSpPr>
          <p:nvPr/>
        </p:nvCxnSpPr>
        <p:spPr>
          <a:xfrm>
            <a:off x="5792864" y="584306"/>
            <a:ext cx="577200" cy="0"/>
          </a:xfrm>
          <a:prstGeom prst="straightConnector1">
            <a:avLst/>
          </a:prstGeom>
          <a:noFill/>
          <a:ln w="9525" cap="flat" cmpd="sng">
            <a:solidFill>
              <a:srgbClr val="A5A5A5"/>
            </a:solidFill>
            <a:prstDash val="solid"/>
            <a:round/>
            <a:headEnd type="triangle" w="med" len="med"/>
            <a:tailEnd type="triangle" w="med" len="med"/>
          </a:ln>
        </p:spPr>
      </p:cxnSp>
      <p:cxnSp>
        <p:nvCxnSpPr>
          <p:cNvPr id="466" name="Google Shape;466;p17"/>
          <p:cNvCxnSpPr>
            <a:stCxn id="450" idx="3"/>
            <a:endCxn id="444" idx="1"/>
          </p:cNvCxnSpPr>
          <p:nvPr/>
        </p:nvCxnSpPr>
        <p:spPr>
          <a:xfrm>
            <a:off x="5792864" y="1036503"/>
            <a:ext cx="577200" cy="0"/>
          </a:xfrm>
          <a:prstGeom prst="straightConnector1">
            <a:avLst/>
          </a:prstGeom>
          <a:noFill/>
          <a:ln w="9525" cap="flat" cmpd="sng">
            <a:solidFill>
              <a:srgbClr val="A5A5A5"/>
            </a:solidFill>
            <a:prstDash val="solid"/>
            <a:round/>
            <a:headEnd type="triangle" w="med" len="med"/>
            <a:tailEnd type="triangle" w="med" len="med"/>
          </a:ln>
        </p:spPr>
      </p:cxnSp>
      <p:cxnSp>
        <p:nvCxnSpPr>
          <p:cNvPr id="467" name="Google Shape;467;p17"/>
          <p:cNvCxnSpPr>
            <a:stCxn id="451" idx="3"/>
            <a:endCxn id="445" idx="1"/>
          </p:cNvCxnSpPr>
          <p:nvPr/>
        </p:nvCxnSpPr>
        <p:spPr>
          <a:xfrm>
            <a:off x="5792864" y="1488700"/>
            <a:ext cx="577200" cy="0"/>
          </a:xfrm>
          <a:prstGeom prst="straightConnector1">
            <a:avLst/>
          </a:prstGeom>
          <a:noFill/>
          <a:ln w="9525" cap="flat" cmpd="sng">
            <a:solidFill>
              <a:srgbClr val="A5A5A5"/>
            </a:solidFill>
            <a:prstDash val="solid"/>
            <a:round/>
            <a:headEnd type="triangle" w="med" len="med"/>
            <a:tailEnd type="triangle" w="med" len="med"/>
          </a:ln>
        </p:spPr>
      </p:cxnSp>
      <p:cxnSp>
        <p:nvCxnSpPr>
          <p:cNvPr id="468" name="Google Shape;468;p17"/>
          <p:cNvCxnSpPr>
            <a:stCxn id="452" idx="3"/>
            <a:endCxn id="446" idx="1"/>
          </p:cNvCxnSpPr>
          <p:nvPr/>
        </p:nvCxnSpPr>
        <p:spPr>
          <a:xfrm>
            <a:off x="5792864" y="1940897"/>
            <a:ext cx="577200" cy="0"/>
          </a:xfrm>
          <a:prstGeom prst="straightConnector1">
            <a:avLst/>
          </a:prstGeom>
          <a:noFill/>
          <a:ln w="9525" cap="flat" cmpd="sng">
            <a:solidFill>
              <a:srgbClr val="A5A5A5"/>
            </a:solidFill>
            <a:prstDash val="solid"/>
            <a:round/>
            <a:headEnd type="triangle" w="med" len="med"/>
            <a:tailEnd type="triangle" w="med" len="med"/>
          </a:ln>
        </p:spPr>
      </p:cxnSp>
      <p:cxnSp>
        <p:nvCxnSpPr>
          <p:cNvPr id="469" name="Google Shape;469;p17"/>
          <p:cNvCxnSpPr>
            <a:stCxn id="453" idx="3"/>
            <a:endCxn id="447" idx="1"/>
          </p:cNvCxnSpPr>
          <p:nvPr/>
        </p:nvCxnSpPr>
        <p:spPr>
          <a:xfrm>
            <a:off x="5792864" y="2393093"/>
            <a:ext cx="577200" cy="0"/>
          </a:xfrm>
          <a:prstGeom prst="straightConnector1">
            <a:avLst/>
          </a:prstGeom>
          <a:noFill/>
          <a:ln w="9525" cap="flat" cmpd="sng">
            <a:solidFill>
              <a:srgbClr val="A5A5A5"/>
            </a:solidFill>
            <a:prstDash val="solid"/>
            <a:round/>
            <a:headEnd type="triangle" w="med" len="med"/>
            <a:tailEnd type="triangle" w="med" len="med"/>
          </a:ln>
        </p:spPr>
      </p:cxnSp>
      <p:cxnSp>
        <p:nvCxnSpPr>
          <p:cNvPr id="470" name="Google Shape;470;p17"/>
          <p:cNvCxnSpPr>
            <a:stCxn id="462" idx="3"/>
            <a:endCxn id="461" idx="1"/>
          </p:cNvCxnSpPr>
          <p:nvPr/>
        </p:nvCxnSpPr>
        <p:spPr>
          <a:xfrm>
            <a:off x="5792864" y="2845290"/>
            <a:ext cx="577200" cy="0"/>
          </a:xfrm>
          <a:prstGeom prst="straightConnector1">
            <a:avLst/>
          </a:prstGeom>
          <a:noFill/>
          <a:ln w="9525" cap="flat" cmpd="sng">
            <a:solidFill>
              <a:srgbClr val="A5A5A5"/>
            </a:solidFill>
            <a:prstDash val="solid"/>
            <a:round/>
            <a:headEnd type="triangle" w="med" len="med"/>
            <a:tailEnd type="triangle" w="med" len="med"/>
          </a:ln>
        </p:spPr>
      </p:cxnSp>
      <p:cxnSp>
        <p:nvCxnSpPr>
          <p:cNvPr id="471" name="Google Shape;471;p17"/>
          <p:cNvCxnSpPr>
            <a:stCxn id="454" idx="3"/>
            <a:endCxn id="448" idx="1"/>
          </p:cNvCxnSpPr>
          <p:nvPr/>
        </p:nvCxnSpPr>
        <p:spPr>
          <a:xfrm>
            <a:off x="5792864" y="3303894"/>
            <a:ext cx="577200" cy="0"/>
          </a:xfrm>
          <a:prstGeom prst="straightConnector1">
            <a:avLst/>
          </a:prstGeom>
          <a:noFill/>
          <a:ln w="9525" cap="flat" cmpd="sng">
            <a:solidFill>
              <a:srgbClr val="A5A5A5"/>
            </a:solidFill>
            <a:prstDash val="solid"/>
            <a:round/>
            <a:headEnd type="triangle" w="med" len="med"/>
            <a:tailEnd type="triangle" w="med" len="med"/>
          </a:ln>
        </p:spPr>
      </p:cxnSp>
      <p:cxnSp>
        <p:nvCxnSpPr>
          <p:cNvPr id="472" name="Google Shape;472;p17"/>
          <p:cNvCxnSpPr>
            <a:stCxn id="455" idx="3"/>
            <a:endCxn id="449" idx="1"/>
          </p:cNvCxnSpPr>
          <p:nvPr/>
        </p:nvCxnSpPr>
        <p:spPr>
          <a:xfrm>
            <a:off x="5792864" y="3756091"/>
            <a:ext cx="577200" cy="0"/>
          </a:xfrm>
          <a:prstGeom prst="straightConnector1">
            <a:avLst/>
          </a:prstGeom>
          <a:noFill/>
          <a:ln w="9525" cap="flat" cmpd="sng">
            <a:solidFill>
              <a:srgbClr val="A5A5A5"/>
            </a:solidFill>
            <a:prstDash val="solid"/>
            <a:round/>
            <a:headEnd type="triangle" w="med" len="med"/>
            <a:tailEnd type="triangle" w="med" len="med"/>
          </a:ln>
        </p:spPr>
      </p:cxnSp>
      <p:cxnSp>
        <p:nvCxnSpPr>
          <p:cNvPr id="473" name="Google Shape;473;p17"/>
          <p:cNvCxnSpPr>
            <a:stCxn id="440" idx="3"/>
            <a:endCxn id="443" idx="1"/>
          </p:cNvCxnSpPr>
          <p:nvPr/>
        </p:nvCxnSpPr>
        <p:spPr>
          <a:xfrm>
            <a:off x="5792864" y="4208288"/>
            <a:ext cx="577200" cy="6300"/>
          </a:xfrm>
          <a:prstGeom prst="straightConnector1">
            <a:avLst/>
          </a:prstGeom>
          <a:noFill/>
          <a:ln w="9525" cap="flat" cmpd="sng">
            <a:solidFill>
              <a:srgbClr val="A5A5A5"/>
            </a:solidFill>
            <a:prstDash val="solid"/>
            <a:round/>
            <a:headEnd type="triangle" w="med" len="med"/>
            <a:tailEnd type="triangle" w="med" len="med"/>
          </a:ln>
        </p:spPr>
      </p:cxnSp>
      <p:cxnSp>
        <p:nvCxnSpPr>
          <p:cNvPr id="474" name="Google Shape;474;p17"/>
          <p:cNvCxnSpPr>
            <a:stCxn id="447" idx="3"/>
            <a:endCxn id="458" idx="1"/>
          </p:cNvCxnSpPr>
          <p:nvPr/>
        </p:nvCxnSpPr>
        <p:spPr>
          <a:xfrm>
            <a:off x="7301782" y="2393093"/>
            <a:ext cx="482100" cy="0"/>
          </a:xfrm>
          <a:prstGeom prst="straightConnector1">
            <a:avLst/>
          </a:prstGeom>
          <a:noFill/>
          <a:ln w="9525" cap="flat" cmpd="sng">
            <a:solidFill>
              <a:srgbClr val="A5A5A5"/>
            </a:solidFill>
            <a:prstDash val="solid"/>
            <a:round/>
            <a:headEnd type="triangle" w="med" len="med"/>
            <a:tailEnd type="triangle" w="med" len="med"/>
          </a:ln>
        </p:spPr>
      </p:cxnSp>
      <p:cxnSp>
        <p:nvCxnSpPr>
          <p:cNvPr id="475" name="Google Shape;475;p17"/>
          <p:cNvCxnSpPr>
            <a:stCxn id="461" idx="3"/>
            <a:endCxn id="463" idx="1"/>
          </p:cNvCxnSpPr>
          <p:nvPr/>
        </p:nvCxnSpPr>
        <p:spPr>
          <a:xfrm>
            <a:off x="7301782" y="2845290"/>
            <a:ext cx="482100" cy="0"/>
          </a:xfrm>
          <a:prstGeom prst="straightConnector1">
            <a:avLst/>
          </a:prstGeom>
          <a:noFill/>
          <a:ln w="9525" cap="flat" cmpd="sng">
            <a:solidFill>
              <a:srgbClr val="A5A5A5"/>
            </a:solidFill>
            <a:prstDash val="solid"/>
            <a:round/>
            <a:headEnd type="triangle" w="med" len="med"/>
            <a:tailEnd type="triangle" w="med" len="med"/>
          </a:ln>
        </p:spPr>
      </p:cxnSp>
      <p:cxnSp>
        <p:nvCxnSpPr>
          <p:cNvPr id="476" name="Google Shape;476;p17"/>
          <p:cNvCxnSpPr>
            <a:stCxn id="448" idx="3"/>
            <a:endCxn id="459" idx="1"/>
          </p:cNvCxnSpPr>
          <p:nvPr/>
        </p:nvCxnSpPr>
        <p:spPr>
          <a:xfrm>
            <a:off x="7301782" y="3303894"/>
            <a:ext cx="482100" cy="0"/>
          </a:xfrm>
          <a:prstGeom prst="straightConnector1">
            <a:avLst/>
          </a:prstGeom>
          <a:noFill/>
          <a:ln w="9525" cap="flat" cmpd="sng">
            <a:solidFill>
              <a:srgbClr val="A5A5A5"/>
            </a:solidFill>
            <a:prstDash val="solid"/>
            <a:round/>
            <a:headEnd type="triangle" w="med" len="med"/>
            <a:tailEnd type="triangle" w="med" len="med"/>
          </a:ln>
        </p:spPr>
      </p:cxnSp>
      <p:cxnSp>
        <p:nvCxnSpPr>
          <p:cNvPr id="477" name="Google Shape;477;p17"/>
          <p:cNvCxnSpPr>
            <a:stCxn id="449" idx="3"/>
            <a:endCxn id="460" idx="1"/>
          </p:cNvCxnSpPr>
          <p:nvPr/>
        </p:nvCxnSpPr>
        <p:spPr>
          <a:xfrm>
            <a:off x="7301782" y="3756091"/>
            <a:ext cx="482100" cy="0"/>
          </a:xfrm>
          <a:prstGeom prst="straightConnector1">
            <a:avLst/>
          </a:prstGeom>
          <a:noFill/>
          <a:ln w="9525" cap="flat" cmpd="sng">
            <a:solidFill>
              <a:srgbClr val="A5A5A5"/>
            </a:solidFill>
            <a:prstDash val="solid"/>
            <a:round/>
            <a:headEnd type="triangle" w="med" len="med"/>
            <a:tailEnd type="triangle" w="med" len="med"/>
          </a:ln>
        </p:spPr>
      </p:cxnSp>
      <p:cxnSp>
        <p:nvCxnSpPr>
          <p:cNvPr id="478" name="Google Shape;478;p17"/>
          <p:cNvCxnSpPr>
            <a:stCxn id="443" idx="3"/>
            <a:endCxn id="464" idx="1"/>
          </p:cNvCxnSpPr>
          <p:nvPr/>
        </p:nvCxnSpPr>
        <p:spPr>
          <a:xfrm rot="10800000" flipH="1">
            <a:off x="7301782" y="4208394"/>
            <a:ext cx="482100" cy="6300"/>
          </a:xfrm>
          <a:prstGeom prst="straightConnector1">
            <a:avLst/>
          </a:prstGeom>
          <a:noFill/>
          <a:ln w="9525" cap="flat" cmpd="sng">
            <a:solidFill>
              <a:srgbClr val="A5A5A5"/>
            </a:solidFill>
            <a:prstDash val="solid"/>
            <a:round/>
            <a:headEnd type="triangle" w="med" len="med"/>
            <a:tailEnd type="triangle" w="med" len="med"/>
          </a:ln>
        </p:spPr>
      </p:cxnSp>
      <p:cxnSp>
        <p:nvCxnSpPr>
          <p:cNvPr id="479" name="Google Shape;479;p17"/>
          <p:cNvCxnSpPr>
            <a:stCxn id="445" idx="3"/>
            <a:endCxn id="456" idx="1"/>
          </p:cNvCxnSpPr>
          <p:nvPr/>
        </p:nvCxnSpPr>
        <p:spPr>
          <a:xfrm rot="10800000" flipH="1">
            <a:off x="7301782" y="1262500"/>
            <a:ext cx="482100" cy="226200"/>
          </a:xfrm>
          <a:prstGeom prst="curvedConnector3">
            <a:avLst>
              <a:gd name="adj1" fmla="val 49993"/>
            </a:avLst>
          </a:prstGeom>
          <a:noFill/>
          <a:ln w="9525" cap="flat" cmpd="sng">
            <a:solidFill>
              <a:srgbClr val="A5A5A5"/>
            </a:solidFill>
            <a:prstDash val="solid"/>
            <a:round/>
            <a:headEnd type="triangle" w="med" len="med"/>
            <a:tailEnd type="triangle" w="med" len="med"/>
          </a:ln>
        </p:spPr>
      </p:cxnSp>
      <p:cxnSp>
        <p:nvCxnSpPr>
          <p:cNvPr id="480" name="Google Shape;480;p17"/>
          <p:cNvCxnSpPr>
            <a:stCxn id="446" idx="3"/>
            <a:endCxn id="457" idx="1"/>
          </p:cNvCxnSpPr>
          <p:nvPr/>
        </p:nvCxnSpPr>
        <p:spPr>
          <a:xfrm>
            <a:off x="7301782" y="1940897"/>
            <a:ext cx="482100" cy="600"/>
          </a:xfrm>
          <a:prstGeom prst="curvedConnector3">
            <a:avLst>
              <a:gd name="adj1" fmla="val 49993"/>
            </a:avLst>
          </a:prstGeom>
          <a:noFill/>
          <a:ln w="9525" cap="flat" cmpd="sng">
            <a:solidFill>
              <a:srgbClr val="A5A5A5"/>
            </a:solidFill>
            <a:prstDash val="solid"/>
            <a:round/>
            <a:headEnd type="triangle" w="med" len="med"/>
            <a:tailEnd type="triangle" w="med" len="med"/>
          </a:ln>
        </p:spPr>
      </p:cxnSp>
      <p:cxnSp>
        <p:nvCxnSpPr>
          <p:cNvPr id="481" name="Google Shape;481;p17"/>
          <p:cNvCxnSpPr>
            <a:stCxn id="456" idx="3"/>
            <a:endCxn id="464" idx="3"/>
          </p:cNvCxnSpPr>
          <p:nvPr/>
        </p:nvCxnSpPr>
        <p:spPr>
          <a:xfrm>
            <a:off x="8715613" y="1262591"/>
            <a:ext cx="600" cy="2945700"/>
          </a:xfrm>
          <a:prstGeom prst="bentConnector3">
            <a:avLst>
              <a:gd name="adj1" fmla="val 39687500"/>
            </a:avLst>
          </a:prstGeom>
          <a:noFill/>
          <a:ln w="9525" cap="flat" cmpd="sng">
            <a:solidFill>
              <a:srgbClr val="A5A5A5"/>
            </a:solidFill>
            <a:prstDash val="solid"/>
            <a:round/>
            <a:headEnd type="none" w="sm" len="sm"/>
            <a:tailEnd type="triangle" w="med" len="med"/>
          </a:ln>
        </p:spPr>
      </p:cxnSp>
      <p:cxnSp>
        <p:nvCxnSpPr>
          <p:cNvPr id="482" name="Google Shape;482;p17"/>
          <p:cNvCxnSpPr>
            <a:stCxn id="457" idx="3"/>
            <a:endCxn id="464" idx="3"/>
          </p:cNvCxnSpPr>
          <p:nvPr/>
        </p:nvCxnSpPr>
        <p:spPr>
          <a:xfrm>
            <a:off x="8715613" y="1940895"/>
            <a:ext cx="600" cy="2267400"/>
          </a:xfrm>
          <a:prstGeom prst="bentConnector3">
            <a:avLst>
              <a:gd name="adj1" fmla="val 39687500"/>
            </a:avLst>
          </a:prstGeom>
          <a:noFill/>
          <a:ln w="9525" cap="flat" cmpd="sng">
            <a:solidFill>
              <a:srgbClr val="A5A5A5"/>
            </a:solidFill>
            <a:prstDash val="solid"/>
            <a:round/>
            <a:headEnd type="none" w="sm" len="sm"/>
            <a:tailEnd type="triangle" w="med" len="med"/>
          </a:ln>
        </p:spPr>
      </p:cxnSp>
      <p:cxnSp>
        <p:nvCxnSpPr>
          <p:cNvPr id="483" name="Google Shape;483;p17"/>
          <p:cNvCxnSpPr>
            <a:stCxn id="458" idx="3"/>
            <a:endCxn id="464" idx="3"/>
          </p:cNvCxnSpPr>
          <p:nvPr/>
        </p:nvCxnSpPr>
        <p:spPr>
          <a:xfrm>
            <a:off x="8715613" y="2393093"/>
            <a:ext cx="600" cy="1815300"/>
          </a:xfrm>
          <a:prstGeom prst="bentConnector3">
            <a:avLst>
              <a:gd name="adj1" fmla="val 39687500"/>
            </a:avLst>
          </a:prstGeom>
          <a:noFill/>
          <a:ln w="9525" cap="flat" cmpd="sng">
            <a:solidFill>
              <a:srgbClr val="A5A5A5"/>
            </a:solidFill>
            <a:prstDash val="solid"/>
            <a:round/>
            <a:headEnd type="none" w="sm" len="sm"/>
            <a:tailEnd type="triangle" w="med" len="med"/>
          </a:ln>
        </p:spPr>
      </p:cxnSp>
      <p:cxnSp>
        <p:nvCxnSpPr>
          <p:cNvPr id="484" name="Google Shape;484;p17"/>
          <p:cNvCxnSpPr>
            <a:stCxn id="463" idx="3"/>
            <a:endCxn id="464" idx="3"/>
          </p:cNvCxnSpPr>
          <p:nvPr/>
        </p:nvCxnSpPr>
        <p:spPr>
          <a:xfrm>
            <a:off x="8715613" y="2845290"/>
            <a:ext cx="600" cy="1362900"/>
          </a:xfrm>
          <a:prstGeom prst="bentConnector3">
            <a:avLst>
              <a:gd name="adj1" fmla="val 39687500"/>
            </a:avLst>
          </a:prstGeom>
          <a:noFill/>
          <a:ln w="9525" cap="flat" cmpd="sng">
            <a:solidFill>
              <a:srgbClr val="A5A5A5"/>
            </a:solidFill>
            <a:prstDash val="solid"/>
            <a:round/>
            <a:headEnd type="none" w="sm" len="sm"/>
            <a:tailEnd type="triangle" w="med" len="med"/>
          </a:ln>
        </p:spPr>
      </p:cxnSp>
      <p:cxnSp>
        <p:nvCxnSpPr>
          <p:cNvPr id="485" name="Google Shape;485;p17"/>
          <p:cNvCxnSpPr>
            <a:stCxn id="459" idx="3"/>
            <a:endCxn id="464" idx="3"/>
          </p:cNvCxnSpPr>
          <p:nvPr/>
        </p:nvCxnSpPr>
        <p:spPr>
          <a:xfrm>
            <a:off x="8715613" y="3303894"/>
            <a:ext cx="600" cy="904500"/>
          </a:xfrm>
          <a:prstGeom prst="bentConnector3">
            <a:avLst>
              <a:gd name="adj1" fmla="val 39687500"/>
            </a:avLst>
          </a:prstGeom>
          <a:noFill/>
          <a:ln w="9525" cap="flat" cmpd="sng">
            <a:solidFill>
              <a:srgbClr val="A5A5A5"/>
            </a:solidFill>
            <a:prstDash val="solid"/>
            <a:round/>
            <a:headEnd type="none" w="sm" len="sm"/>
            <a:tailEnd type="triangle" w="med" len="med"/>
          </a:ln>
        </p:spPr>
      </p:cxnSp>
      <p:cxnSp>
        <p:nvCxnSpPr>
          <p:cNvPr id="486" name="Google Shape;486;p17"/>
          <p:cNvCxnSpPr>
            <a:stCxn id="460" idx="3"/>
            <a:endCxn id="464" idx="3"/>
          </p:cNvCxnSpPr>
          <p:nvPr/>
        </p:nvCxnSpPr>
        <p:spPr>
          <a:xfrm>
            <a:off x="8715613" y="3756091"/>
            <a:ext cx="600" cy="452100"/>
          </a:xfrm>
          <a:prstGeom prst="bentConnector3">
            <a:avLst>
              <a:gd name="adj1" fmla="val 39687500"/>
            </a:avLst>
          </a:prstGeom>
          <a:noFill/>
          <a:ln w="9525" cap="flat" cmpd="sng">
            <a:solidFill>
              <a:srgbClr val="A5A5A5"/>
            </a:solidFill>
            <a:prstDash val="solid"/>
            <a:round/>
            <a:headEnd type="none" w="sm" len="sm"/>
            <a:tailEnd type="triangle" w="med" len="med"/>
          </a:ln>
        </p:spPr>
      </p:cxnSp>
      <p:sp>
        <p:nvSpPr>
          <p:cNvPr id="487" name="Google Shape;487;p17"/>
          <p:cNvSpPr txBox="1"/>
          <p:nvPr/>
        </p:nvSpPr>
        <p:spPr>
          <a:xfrm>
            <a:off x="4826169" y="56738"/>
            <a:ext cx="1208400" cy="2601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Roboto Condensed"/>
                <a:ea typeface="Roboto Condensed"/>
                <a:cs typeface="Roboto Condensed"/>
                <a:sym typeface="Roboto Condensed"/>
              </a:rPr>
              <a:t>Bộ phận,phòng ban</a:t>
            </a:r>
            <a:endParaRPr sz="1000" b="1" i="0" u="none" strike="noStrike" cap="none">
              <a:solidFill>
                <a:srgbClr val="000000"/>
              </a:solidFill>
              <a:latin typeface="Roboto Condensed"/>
              <a:ea typeface="Roboto Condensed"/>
              <a:cs typeface="Roboto Condensed"/>
              <a:sym typeface="Roboto Condensed"/>
            </a:endParaRPr>
          </a:p>
        </p:txBody>
      </p:sp>
      <p:sp>
        <p:nvSpPr>
          <p:cNvPr id="488" name="Google Shape;488;p17"/>
          <p:cNvSpPr txBox="1"/>
          <p:nvPr/>
        </p:nvSpPr>
        <p:spPr>
          <a:xfrm>
            <a:off x="6270319" y="56738"/>
            <a:ext cx="1131300" cy="2601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Roboto Condensed"/>
                <a:ea typeface="Roboto Condensed"/>
                <a:cs typeface="Roboto Condensed"/>
                <a:sym typeface="Roboto Condensed"/>
              </a:rPr>
              <a:t>Nghiệp vụ quản lý</a:t>
            </a:r>
            <a:endParaRPr sz="1000" b="1" i="0" u="none" strike="noStrike" cap="none">
              <a:solidFill>
                <a:srgbClr val="000000"/>
              </a:solidFill>
              <a:latin typeface="Roboto Condensed"/>
              <a:ea typeface="Roboto Condensed"/>
              <a:cs typeface="Roboto Condensed"/>
              <a:sym typeface="Roboto Condensed"/>
            </a:endParaRPr>
          </a:p>
        </p:txBody>
      </p:sp>
      <p:sp>
        <p:nvSpPr>
          <p:cNvPr id="489" name="Google Shape;489;p17"/>
          <p:cNvSpPr txBox="1"/>
          <p:nvPr/>
        </p:nvSpPr>
        <p:spPr>
          <a:xfrm>
            <a:off x="7637304" y="56738"/>
            <a:ext cx="1208400" cy="2601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Roboto Condensed"/>
                <a:ea typeface="Roboto Condensed"/>
                <a:cs typeface="Roboto Condensed"/>
                <a:sym typeface="Roboto Condensed"/>
              </a:rPr>
              <a:t>Tài chính, kế toán</a:t>
            </a:r>
            <a:endParaRPr sz="1000" b="1" i="0" u="none" strike="noStrike" cap="none">
              <a:solidFill>
                <a:srgbClr val="000000"/>
              </a:solidFill>
              <a:latin typeface="Roboto Condensed"/>
              <a:ea typeface="Roboto Condensed"/>
              <a:cs typeface="Roboto Condensed"/>
              <a:sym typeface="Roboto Condensed"/>
            </a:endParaRPr>
          </a:p>
        </p:txBody>
      </p:sp>
      <p:sp>
        <p:nvSpPr>
          <p:cNvPr id="490" name="Google Shape;490;p17"/>
          <p:cNvSpPr/>
          <p:nvPr/>
        </p:nvSpPr>
        <p:spPr>
          <a:xfrm>
            <a:off x="4861064" y="4653900"/>
            <a:ext cx="3854700" cy="354300"/>
          </a:xfrm>
          <a:prstGeom prst="roundRect">
            <a:avLst>
              <a:gd name="adj" fmla="val 9761"/>
            </a:avLst>
          </a:prstGeom>
          <a:solidFill>
            <a:srgbClr val="FF2D2D"/>
          </a:solidFill>
          <a:ln>
            <a:noFill/>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100" b="1" i="0" u="none" strike="noStrike" cap="none">
                <a:solidFill>
                  <a:srgbClr val="FFFFFF"/>
                </a:solidFill>
                <a:latin typeface="Manrope"/>
                <a:ea typeface="Manrope"/>
                <a:cs typeface="Manrope"/>
                <a:sym typeface="Manrope"/>
              </a:rPr>
              <a:t>Ban Lãnh Đạo</a:t>
            </a:r>
            <a:endParaRPr sz="1500" b="1" i="0" u="none" strike="noStrike" cap="none">
              <a:solidFill>
                <a:srgbClr val="FFFFFF"/>
              </a:solidFill>
              <a:latin typeface="Manrope"/>
              <a:ea typeface="Manrope"/>
              <a:cs typeface="Manrope"/>
              <a:sym typeface="Manrope"/>
            </a:endParaRPr>
          </a:p>
        </p:txBody>
      </p:sp>
      <p:cxnSp>
        <p:nvCxnSpPr>
          <p:cNvPr id="491" name="Google Shape;491;p17"/>
          <p:cNvCxnSpPr>
            <a:stCxn id="440" idx="2"/>
          </p:cNvCxnSpPr>
          <p:nvPr/>
        </p:nvCxnSpPr>
        <p:spPr>
          <a:xfrm>
            <a:off x="5326964" y="4385438"/>
            <a:ext cx="0" cy="264300"/>
          </a:xfrm>
          <a:prstGeom prst="straightConnector1">
            <a:avLst/>
          </a:prstGeom>
          <a:noFill/>
          <a:ln w="9525" cap="flat" cmpd="sng">
            <a:solidFill>
              <a:srgbClr val="FF2D2D"/>
            </a:solidFill>
            <a:prstDash val="solid"/>
            <a:round/>
            <a:headEnd type="triangle" w="med" len="med"/>
            <a:tailEnd type="triangle" w="med" len="med"/>
          </a:ln>
        </p:spPr>
      </p:cxnSp>
      <p:cxnSp>
        <p:nvCxnSpPr>
          <p:cNvPr id="492" name="Google Shape;492;p17"/>
          <p:cNvCxnSpPr/>
          <p:nvPr/>
        </p:nvCxnSpPr>
        <p:spPr>
          <a:xfrm>
            <a:off x="6835962" y="4385513"/>
            <a:ext cx="0" cy="264300"/>
          </a:xfrm>
          <a:prstGeom prst="straightConnector1">
            <a:avLst/>
          </a:prstGeom>
          <a:noFill/>
          <a:ln w="9525" cap="flat" cmpd="sng">
            <a:solidFill>
              <a:srgbClr val="FF2D2D"/>
            </a:solidFill>
            <a:prstDash val="solid"/>
            <a:round/>
            <a:headEnd type="triangle" w="med" len="med"/>
            <a:tailEnd type="triangle" w="med" len="med"/>
          </a:ln>
        </p:spPr>
      </p:cxnSp>
      <p:cxnSp>
        <p:nvCxnSpPr>
          <p:cNvPr id="493" name="Google Shape;493;p17"/>
          <p:cNvCxnSpPr/>
          <p:nvPr/>
        </p:nvCxnSpPr>
        <p:spPr>
          <a:xfrm>
            <a:off x="8249793" y="4385513"/>
            <a:ext cx="0" cy="264300"/>
          </a:xfrm>
          <a:prstGeom prst="straightConnector1">
            <a:avLst/>
          </a:prstGeom>
          <a:noFill/>
          <a:ln w="9525" cap="flat" cmpd="sng">
            <a:solidFill>
              <a:srgbClr val="FF2D2D"/>
            </a:solidFill>
            <a:prstDash val="solid"/>
            <a:round/>
            <a:headEnd type="triangle" w="med" len="med"/>
            <a:tailEnd type="triangle" w="med" len="med"/>
          </a:ln>
        </p:spPr>
      </p:cxnSp>
      <p:cxnSp>
        <p:nvCxnSpPr>
          <p:cNvPr id="494" name="Google Shape;494;p17"/>
          <p:cNvCxnSpPr>
            <a:stCxn id="444" idx="3"/>
            <a:endCxn id="456" idx="1"/>
          </p:cNvCxnSpPr>
          <p:nvPr/>
        </p:nvCxnSpPr>
        <p:spPr>
          <a:xfrm>
            <a:off x="7301782" y="1036495"/>
            <a:ext cx="482100" cy="226200"/>
          </a:xfrm>
          <a:prstGeom prst="curvedConnector3">
            <a:avLst>
              <a:gd name="adj1" fmla="val 49993"/>
            </a:avLst>
          </a:prstGeom>
          <a:noFill/>
          <a:ln w="9525" cap="flat" cmpd="sng">
            <a:solidFill>
              <a:srgbClr val="A5A5A5"/>
            </a:solidFill>
            <a:prstDash val="solid"/>
            <a:round/>
            <a:headEnd type="triangle" w="med" len="med"/>
            <a:tailEnd type="triangle" w="med" len="med"/>
          </a:ln>
        </p:spPr>
      </p:cxnSp>
      <p:sp>
        <p:nvSpPr>
          <p:cNvPr id="495" name="Google Shape;495;p17"/>
          <p:cNvSpPr txBox="1"/>
          <p:nvPr/>
        </p:nvSpPr>
        <p:spPr>
          <a:xfrm>
            <a:off x="703525" y="82075"/>
            <a:ext cx="3854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Tầm quan trọng của ERP</a:t>
            </a:r>
            <a:endParaRPr sz="2400" b="0" i="0" u="none" strike="noStrike" cap="none">
              <a:solidFill>
                <a:schemeClr val="dk1"/>
              </a:solidFill>
              <a:latin typeface="Arial"/>
              <a:ea typeface="Arial"/>
              <a:cs typeface="Arial"/>
              <a:sym typeface="Arial"/>
            </a:endParaRPr>
          </a:p>
        </p:txBody>
      </p:sp>
      <p:sp>
        <p:nvSpPr>
          <p:cNvPr id="496" name="Google Shape;496;p17"/>
          <p:cNvSpPr txBox="1"/>
          <p:nvPr/>
        </p:nvSpPr>
        <p:spPr>
          <a:xfrm>
            <a:off x="703525" y="418100"/>
            <a:ext cx="3818100" cy="1689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vi" sz="1300" b="0" i="0" u="none" strike="noStrike" cap="none">
                <a:solidFill>
                  <a:srgbClr val="000000"/>
                </a:solidFill>
                <a:latin typeface="Arial"/>
                <a:ea typeface="Arial"/>
                <a:cs typeface="Arial"/>
                <a:sym typeface="Arial"/>
              </a:rPr>
              <a:t>là một hệ thống phần mềm giúp </a:t>
            </a:r>
            <a:r>
              <a:rPr lang="vi" sz="1300" b="1" i="0" u="none" strike="noStrike" cap="none">
                <a:solidFill>
                  <a:srgbClr val="000000"/>
                </a:solidFill>
                <a:latin typeface="Arial"/>
                <a:ea typeface="Arial"/>
                <a:cs typeface="Arial"/>
                <a:sym typeface="Arial"/>
              </a:rPr>
              <a:t>quản lý và tích hợp tất cả các quy trình kinh doanh cốt lõi trong một tổ chức</a:t>
            </a:r>
            <a:r>
              <a:rPr lang="vi" sz="1300" b="0" i="0" u="none" strike="noStrike" cap="none">
                <a:solidFill>
                  <a:srgbClr val="000000"/>
                </a:solidFill>
                <a:latin typeface="Arial"/>
                <a:ea typeface="Arial"/>
                <a:cs typeface="Arial"/>
                <a:sym typeface="Arial"/>
              </a:rPr>
              <a:t>, bao gồm </a:t>
            </a:r>
            <a:r>
              <a:rPr lang="vi" sz="1300" b="1" i="0" u="none" strike="noStrike" cap="none">
                <a:solidFill>
                  <a:srgbClr val="000000"/>
                </a:solidFill>
                <a:latin typeface="Arial"/>
                <a:ea typeface="Arial"/>
                <a:cs typeface="Arial"/>
                <a:sym typeface="Arial"/>
              </a:rPr>
              <a:t>sản xuất</a:t>
            </a:r>
            <a:r>
              <a:rPr lang="vi" sz="1300" b="0" i="0" u="none" strike="noStrike" cap="none">
                <a:solidFill>
                  <a:srgbClr val="000000"/>
                </a:solidFill>
                <a:latin typeface="Arial"/>
                <a:ea typeface="Arial"/>
                <a:cs typeface="Arial"/>
                <a:sym typeface="Arial"/>
              </a:rPr>
              <a:t>, </a:t>
            </a:r>
            <a:r>
              <a:rPr lang="vi" sz="1300" b="1" i="0" u="none" strike="noStrike" cap="none">
                <a:solidFill>
                  <a:srgbClr val="000000"/>
                </a:solidFill>
                <a:latin typeface="Arial"/>
                <a:ea typeface="Arial"/>
                <a:cs typeface="Arial"/>
                <a:sym typeface="Arial"/>
              </a:rPr>
              <a:t>quản lý kho, tài chính, nhân sự, và chuỗi cung ứng</a:t>
            </a:r>
            <a:r>
              <a:rPr lang="vi" sz="1300" b="0" i="0" u="none" strike="noStrike" cap="none">
                <a:solidFill>
                  <a:srgbClr val="000000"/>
                </a:solidFill>
                <a:latin typeface="Arial"/>
                <a:ea typeface="Arial"/>
                <a:cs typeface="Arial"/>
                <a:sym typeface="Arial"/>
              </a:rPr>
              <a:t>. Đối với doanh nghiệp gia công sản xuất, ERP đặc biệt quan trọng vì nó giúp:</a:t>
            </a:r>
            <a:endParaRPr sz="1300" b="0" i="0" u="none" strike="noStrike" cap="none">
              <a:solidFill>
                <a:srgbClr val="000000"/>
              </a:solidFill>
              <a:latin typeface="Arial"/>
              <a:ea typeface="Arial"/>
              <a:cs typeface="Arial"/>
              <a:sym typeface="Arial"/>
            </a:endParaRPr>
          </a:p>
        </p:txBody>
      </p:sp>
      <p:sp>
        <p:nvSpPr>
          <p:cNvPr id="497" name="Google Shape;497;p17"/>
          <p:cNvSpPr/>
          <p:nvPr/>
        </p:nvSpPr>
        <p:spPr>
          <a:xfrm>
            <a:off x="792575" y="2006850"/>
            <a:ext cx="3818100" cy="769200"/>
          </a:xfrm>
          <a:prstGeom prst="roundRect">
            <a:avLst>
              <a:gd name="adj" fmla="val 9761"/>
            </a:avLst>
          </a:prstGeom>
          <a:solidFill>
            <a:srgbClr val="FCE5CD"/>
          </a:solidFill>
          <a:ln w="9525" cap="flat" cmpd="sng">
            <a:solidFill>
              <a:srgbClr val="FF2D2D"/>
            </a:solidFill>
            <a:prstDash val="lgDash"/>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67500" rIns="68575" bIns="67500"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1300" b="0" i="0" u="none" strike="noStrike" cap="none">
                <a:solidFill>
                  <a:srgbClr val="000000"/>
                </a:solidFill>
                <a:latin typeface="Manrope"/>
                <a:ea typeface="Manrope"/>
                <a:cs typeface="Manrope"/>
                <a:sym typeface="Manrope"/>
              </a:rPr>
              <a:t>Tối ưu hóa quy trình từ </a:t>
            </a:r>
            <a:endParaRPr sz="1300" b="0"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r>
              <a:rPr lang="vi" sz="1300" b="1" i="0" u="none" strike="noStrike" cap="none">
                <a:solidFill>
                  <a:srgbClr val="000000"/>
                </a:solidFill>
                <a:latin typeface="Manrope"/>
                <a:ea typeface="Manrope"/>
                <a:cs typeface="Manrope"/>
                <a:sym typeface="Manrope"/>
              </a:rPr>
              <a:t>lập kế hoạch sản xuất &gt; sản xuất &gt; giao hàng</a:t>
            </a:r>
            <a:endParaRPr sz="1300" b="1"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r>
              <a:rPr lang="vi" sz="1300" b="1" i="0" u="none" strike="noStrike" cap="none">
                <a:solidFill>
                  <a:srgbClr val="FF2D2D"/>
                </a:solidFill>
                <a:latin typeface="Manrope"/>
                <a:ea typeface="Manrope"/>
                <a:cs typeface="Manrope"/>
                <a:sym typeface="Manrope"/>
              </a:rPr>
              <a:t>Lợi ích: cải thiện năng suất</a:t>
            </a:r>
            <a:endParaRPr sz="1300" b="1" i="0" u="none" strike="noStrike" cap="none">
              <a:solidFill>
                <a:srgbClr val="FF2D2D"/>
              </a:solidFill>
              <a:latin typeface="Manrope"/>
              <a:ea typeface="Manrope"/>
              <a:cs typeface="Manrope"/>
              <a:sym typeface="Manrope"/>
            </a:endParaRPr>
          </a:p>
        </p:txBody>
      </p:sp>
      <p:sp>
        <p:nvSpPr>
          <p:cNvPr id="498" name="Google Shape;498;p17"/>
          <p:cNvSpPr/>
          <p:nvPr/>
        </p:nvSpPr>
        <p:spPr>
          <a:xfrm>
            <a:off x="792575" y="2916150"/>
            <a:ext cx="3818100" cy="769200"/>
          </a:xfrm>
          <a:prstGeom prst="roundRect">
            <a:avLst>
              <a:gd name="adj" fmla="val 9761"/>
            </a:avLst>
          </a:prstGeom>
          <a:solidFill>
            <a:srgbClr val="FCE5CD"/>
          </a:solidFill>
          <a:ln w="9525" cap="flat" cmpd="sng">
            <a:solidFill>
              <a:srgbClr val="FF2D2D"/>
            </a:solidFill>
            <a:prstDash val="lgDash"/>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67500" rIns="68575" bIns="67500"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1300" b="0" i="0" u="none" strike="noStrike" cap="none">
                <a:solidFill>
                  <a:srgbClr val="000000"/>
                </a:solidFill>
                <a:latin typeface="Manrope"/>
                <a:ea typeface="Manrope"/>
                <a:cs typeface="Manrope"/>
                <a:sym typeface="Manrope"/>
              </a:rPr>
              <a:t>Đồng bộ hóa dữ liệu </a:t>
            </a:r>
            <a:endParaRPr sz="1300" b="0"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r>
              <a:rPr lang="vi" sz="1300" b="1" i="0" u="none" strike="noStrike" cap="none">
                <a:solidFill>
                  <a:srgbClr val="000000"/>
                </a:solidFill>
                <a:latin typeface="Manrope"/>
                <a:ea typeface="Manrope"/>
                <a:cs typeface="Manrope"/>
                <a:sym typeface="Manrope"/>
              </a:rPr>
              <a:t>Hệ thống tập trung giúp ra quyết định nhanh</a:t>
            </a:r>
            <a:endParaRPr sz="1300" b="1"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r>
              <a:rPr lang="vi" sz="1300" b="1" i="0" u="none" strike="noStrike" cap="none">
                <a:solidFill>
                  <a:srgbClr val="FF2D2D"/>
                </a:solidFill>
                <a:latin typeface="Manrope"/>
                <a:ea typeface="Manrope"/>
                <a:cs typeface="Manrope"/>
                <a:sym typeface="Manrope"/>
              </a:rPr>
              <a:t>Lợi ích: quản lý chuỗi cung ứng hiệu quả</a:t>
            </a:r>
            <a:endParaRPr sz="1300" b="1" i="0" u="none" strike="noStrike" cap="none">
              <a:solidFill>
                <a:srgbClr val="FF2D2D"/>
              </a:solidFill>
              <a:latin typeface="Manrope"/>
              <a:ea typeface="Manrope"/>
              <a:cs typeface="Manrope"/>
              <a:sym typeface="Manrope"/>
            </a:endParaRPr>
          </a:p>
        </p:txBody>
      </p:sp>
      <p:sp>
        <p:nvSpPr>
          <p:cNvPr id="499" name="Google Shape;499;p17"/>
          <p:cNvSpPr/>
          <p:nvPr/>
        </p:nvSpPr>
        <p:spPr>
          <a:xfrm>
            <a:off x="792575" y="3825450"/>
            <a:ext cx="3818100" cy="769200"/>
          </a:xfrm>
          <a:prstGeom prst="roundRect">
            <a:avLst>
              <a:gd name="adj" fmla="val 9761"/>
            </a:avLst>
          </a:prstGeom>
          <a:solidFill>
            <a:srgbClr val="FCE5CD"/>
          </a:solidFill>
          <a:ln w="9525" cap="flat" cmpd="sng">
            <a:solidFill>
              <a:srgbClr val="FF2D2D"/>
            </a:solidFill>
            <a:prstDash val="lgDash"/>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67500" rIns="68575" bIns="67500"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vi" sz="1300" b="0" i="0" u="none" strike="noStrike" cap="none">
                <a:solidFill>
                  <a:srgbClr val="000000"/>
                </a:solidFill>
                <a:latin typeface="Manrope"/>
                <a:ea typeface="Manrope"/>
                <a:cs typeface="Manrope"/>
                <a:sym typeface="Manrope"/>
              </a:rPr>
              <a:t>Theo dõi thời gian thực </a:t>
            </a:r>
            <a:endParaRPr sz="1300" b="0"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r>
              <a:rPr lang="vi" sz="1300" b="1" i="0" u="none" strike="noStrike" cap="none">
                <a:solidFill>
                  <a:srgbClr val="000000"/>
                </a:solidFill>
                <a:latin typeface="Manrope"/>
                <a:ea typeface="Manrope"/>
                <a:cs typeface="Manrope"/>
                <a:sym typeface="Manrope"/>
              </a:rPr>
              <a:t>Sản xuất, tồn kho, đơn hàng, tài chính…</a:t>
            </a:r>
            <a:endParaRPr sz="1300" b="1" i="0" u="none" strike="noStrike" cap="none">
              <a:solidFill>
                <a:srgbClr val="000000"/>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800"/>
              <a:buFont typeface="Arial"/>
              <a:buNone/>
            </a:pPr>
            <a:r>
              <a:rPr lang="vi" sz="1300" b="1" i="0" u="none" strike="noStrike" cap="none">
                <a:solidFill>
                  <a:srgbClr val="FF2D2D"/>
                </a:solidFill>
                <a:latin typeface="Manrope"/>
                <a:ea typeface="Manrope"/>
                <a:cs typeface="Manrope"/>
                <a:sym typeface="Manrope"/>
              </a:rPr>
              <a:t>Lợi ích: Tăng cường quản lý doanh nghiệp</a:t>
            </a:r>
            <a:endParaRPr sz="1300" b="1" i="0" u="none" strike="noStrike" cap="none">
              <a:solidFill>
                <a:srgbClr val="FF2D2D"/>
              </a:solidFill>
              <a:latin typeface="Manrope"/>
              <a:ea typeface="Manrope"/>
              <a:cs typeface="Manrope"/>
              <a:sym typeface="Manrop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cxnSp>
        <p:nvCxnSpPr>
          <p:cNvPr id="504" name="Google Shape;504;p18"/>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505" name="Google Shape;505;p18"/>
          <p:cNvSpPr txBox="1"/>
          <p:nvPr/>
        </p:nvSpPr>
        <p:spPr>
          <a:xfrm>
            <a:off x="703562" y="82065"/>
            <a:ext cx="27006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Agenda</a:t>
            </a:r>
            <a:endParaRPr sz="2400" b="0" i="0" u="none" strike="noStrike" cap="none">
              <a:solidFill>
                <a:schemeClr val="dk1"/>
              </a:solidFill>
              <a:latin typeface="Arial"/>
              <a:ea typeface="Arial"/>
              <a:cs typeface="Arial"/>
              <a:sym typeface="Arial"/>
            </a:endParaRPr>
          </a:p>
        </p:txBody>
      </p:sp>
      <p:sp>
        <p:nvSpPr>
          <p:cNvPr id="506" name="Google Shape;506;p18"/>
          <p:cNvSpPr/>
          <p:nvPr/>
        </p:nvSpPr>
        <p:spPr>
          <a:xfrm>
            <a:off x="2505727" y="2132751"/>
            <a:ext cx="493800" cy="493800"/>
          </a:xfrm>
          <a:prstGeom prst="ellipse">
            <a:avLst/>
          </a:prstGeom>
          <a:solidFill>
            <a:srgbClr val="FF2D2D"/>
          </a:solidFill>
          <a:ln w="9525" cap="flat" cmpd="sng">
            <a:solidFill>
              <a:srgbClr val="F2F2F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Manrope"/>
                <a:ea typeface="Manrope"/>
                <a:cs typeface="Manrope"/>
                <a:sym typeface="Manrope"/>
              </a:rPr>
              <a:t>02</a:t>
            </a:r>
            <a:endParaRPr sz="1400" b="1" i="0" u="none" strike="noStrike" cap="none">
              <a:solidFill>
                <a:schemeClr val="lt1"/>
              </a:solidFill>
              <a:latin typeface="Manrope"/>
              <a:ea typeface="Manrope"/>
              <a:cs typeface="Manrope"/>
              <a:sym typeface="Manrope"/>
            </a:endParaRPr>
          </a:p>
        </p:txBody>
      </p:sp>
      <p:sp>
        <p:nvSpPr>
          <p:cNvPr id="507" name="Google Shape;507;p18"/>
          <p:cNvSpPr txBox="1"/>
          <p:nvPr/>
        </p:nvSpPr>
        <p:spPr>
          <a:xfrm>
            <a:off x="3119175" y="2120843"/>
            <a:ext cx="5080800" cy="5235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vi" sz="2000" b="1" i="0" u="none" strike="noStrike" cap="none">
                <a:solidFill>
                  <a:schemeClr val="dk1"/>
                </a:solidFill>
                <a:latin typeface="Roboto Condensed"/>
                <a:ea typeface="Roboto Condensed"/>
                <a:cs typeface="Roboto Condensed"/>
                <a:sym typeface="Roboto Condensed"/>
              </a:rPr>
              <a:t>Giải pháp ERPNext cho </a:t>
            </a:r>
            <a:endParaRPr sz="2000" b="1" i="0" u="none" strike="noStrike" cap="none">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chemeClr val="dk1"/>
              </a:buClr>
              <a:buSzPts val="1100"/>
              <a:buFont typeface="Arial"/>
              <a:buNone/>
            </a:pPr>
            <a:r>
              <a:rPr lang="vi" sz="2000" b="1" i="0" u="none" strike="noStrike" cap="none">
                <a:solidFill>
                  <a:schemeClr val="dk1"/>
                </a:solidFill>
                <a:latin typeface="Roboto Condensed"/>
                <a:ea typeface="Roboto Condensed"/>
                <a:cs typeface="Roboto Condensed"/>
                <a:sym typeface="Roboto Condensed"/>
              </a:rPr>
              <a:t>doanh nghiệp Gia công Sản xuất</a:t>
            </a:r>
            <a:endParaRPr sz="2000" b="1" i="0" u="none" strike="noStrike" cap="none">
              <a:solidFill>
                <a:schemeClr val="dk1"/>
              </a:solidFill>
              <a:latin typeface="Roboto Condensed"/>
              <a:ea typeface="Roboto Condensed"/>
              <a:cs typeface="Roboto Condensed"/>
              <a:sym typeface="Roboto Condense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19"/>
          <p:cNvSpPr txBox="1"/>
          <p:nvPr/>
        </p:nvSpPr>
        <p:spPr>
          <a:xfrm>
            <a:off x="1151975" y="64375"/>
            <a:ext cx="7242000" cy="13812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vi" sz="2000" b="0" i="0" u="none" strike="noStrike" cap="none">
                <a:solidFill>
                  <a:srgbClr val="FF2D2D"/>
                </a:solidFill>
                <a:latin typeface="Manrope ExtraBold"/>
                <a:ea typeface="Manrope ExtraBold"/>
                <a:cs typeface="Manrope ExtraBold"/>
                <a:sym typeface="Manrope ExtraBold"/>
              </a:rPr>
              <a:t>ERPNext</a:t>
            </a:r>
            <a:r>
              <a:rPr lang="vi" sz="2000" b="0" i="0" u="none" strike="noStrike" cap="none">
                <a:solidFill>
                  <a:schemeClr val="dk1"/>
                </a:solidFill>
                <a:latin typeface="Manrope ExtraBold"/>
                <a:ea typeface="Manrope ExtraBold"/>
                <a:cs typeface="Manrope ExtraBold"/>
                <a:sym typeface="Manrope ExtraBold"/>
              </a:rPr>
              <a:t> là phần mềm </a:t>
            </a:r>
            <a:endParaRPr sz="2000" b="0" i="0" u="none" strike="noStrike" cap="none">
              <a:solidFill>
                <a:schemeClr val="dk1"/>
              </a:solidFill>
              <a:latin typeface="Manrope ExtraBold"/>
              <a:ea typeface="Manrope ExtraBold"/>
              <a:cs typeface="Manrope ExtraBold"/>
              <a:sym typeface="Manrope ExtraBold"/>
            </a:endParaRPr>
          </a:p>
          <a:p>
            <a:pPr marL="0" marR="0" lvl="0" indent="0" algn="l" rtl="0">
              <a:lnSpc>
                <a:spcPct val="100000"/>
              </a:lnSpc>
              <a:spcBef>
                <a:spcPts val="0"/>
              </a:spcBef>
              <a:spcAft>
                <a:spcPts val="0"/>
              </a:spcAft>
              <a:buClr>
                <a:srgbClr val="000000"/>
              </a:buClr>
              <a:buSzPts val="2000"/>
              <a:buFont typeface="Arial"/>
              <a:buNone/>
            </a:pPr>
            <a:r>
              <a:rPr lang="vi" sz="2000" b="0" i="0" u="none" strike="noStrike" cap="none">
                <a:solidFill>
                  <a:schemeClr val="dk1"/>
                </a:solidFill>
                <a:latin typeface="Manrope ExtraBold"/>
                <a:ea typeface="Manrope ExtraBold"/>
                <a:cs typeface="Manrope ExtraBold"/>
                <a:sym typeface="Manrope ExtraBold"/>
              </a:rPr>
              <a:t>hoạch định nguồn lực doanh nghiệp </a:t>
            </a:r>
            <a:r>
              <a:rPr lang="vi" sz="2000" b="0" i="0" u="none" strike="noStrike" cap="none">
                <a:solidFill>
                  <a:srgbClr val="FF2D2D"/>
                </a:solidFill>
                <a:latin typeface="Manrope ExtraBold"/>
                <a:ea typeface="Manrope ExtraBold"/>
                <a:cs typeface="Manrope ExtraBold"/>
                <a:sym typeface="Manrope ExtraBold"/>
              </a:rPr>
              <a:t>ERP MÃ NGUỒN MỞ</a:t>
            </a:r>
            <a:endParaRPr sz="2000" b="0" i="0" u="none" strike="noStrike" cap="none">
              <a:solidFill>
                <a:srgbClr val="FF2D2D"/>
              </a:solidFill>
              <a:latin typeface="Manrope ExtraBold"/>
              <a:ea typeface="Manrope ExtraBold"/>
              <a:cs typeface="Manrope ExtraBold"/>
              <a:sym typeface="Manrope ExtraBo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anrope"/>
              <a:ea typeface="Manrope"/>
              <a:cs typeface="Manrope"/>
              <a:sym typeface="Manrope"/>
            </a:endParaRPr>
          </a:p>
          <a:p>
            <a:pPr marL="0" marR="0" lvl="0" indent="0" algn="l" rtl="0">
              <a:lnSpc>
                <a:spcPct val="100000"/>
              </a:lnSpc>
              <a:spcBef>
                <a:spcPts val="0"/>
              </a:spcBef>
              <a:spcAft>
                <a:spcPts val="0"/>
              </a:spcAft>
              <a:buClr>
                <a:srgbClr val="000000"/>
              </a:buClr>
              <a:buSzPts val="1400"/>
              <a:buFont typeface="Arial"/>
              <a:buNone/>
            </a:pPr>
            <a:r>
              <a:rPr lang="vi" sz="1400" b="0" i="0" u="none" strike="noStrike" cap="none">
                <a:solidFill>
                  <a:schemeClr val="dk1"/>
                </a:solidFill>
                <a:latin typeface="Manrope"/>
                <a:ea typeface="Manrope"/>
                <a:cs typeface="Manrope"/>
                <a:sym typeface="Manrope"/>
              </a:rPr>
              <a:t>ERPNext giúp doanh nghiệp quản lý </a:t>
            </a:r>
            <a:r>
              <a:rPr lang="vi" sz="1400" b="1" i="0" u="none" strike="noStrike" cap="none">
                <a:solidFill>
                  <a:schemeClr val="dk1"/>
                </a:solidFill>
                <a:latin typeface="Manrope"/>
                <a:ea typeface="Manrope"/>
                <a:cs typeface="Manrope"/>
                <a:sym typeface="Manrope"/>
              </a:rPr>
              <a:t>tất cả thông tin kinh doanh của mình trong một ứng dụng</a:t>
            </a:r>
            <a:r>
              <a:rPr lang="vi" sz="1400" b="0" i="0" u="none" strike="noStrike" cap="none">
                <a:solidFill>
                  <a:schemeClr val="dk1"/>
                </a:solidFill>
                <a:latin typeface="Manrope"/>
                <a:ea typeface="Manrope"/>
                <a:cs typeface="Manrope"/>
                <a:sym typeface="Manrope"/>
              </a:rPr>
              <a:t> và sử dụng nó để </a:t>
            </a:r>
            <a:r>
              <a:rPr lang="vi" sz="1400" b="1" i="0" u="none" strike="noStrike" cap="none">
                <a:solidFill>
                  <a:schemeClr val="dk1"/>
                </a:solidFill>
                <a:latin typeface="Manrope"/>
                <a:ea typeface="Manrope"/>
                <a:cs typeface="Manrope"/>
                <a:sym typeface="Manrope"/>
              </a:rPr>
              <a:t>quản lý hoạt động và đưa ra quyết định dựa trên dữ liệu</a:t>
            </a:r>
            <a:r>
              <a:rPr lang="vi" sz="1400" b="0" i="0" u="none" strike="noStrike" cap="none">
                <a:solidFill>
                  <a:schemeClr val="dk1"/>
                </a:solidFill>
                <a:latin typeface="Manrope"/>
                <a:ea typeface="Manrope"/>
                <a:cs typeface="Manrope"/>
                <a:sym typeface="Manrope"/>
              </a:rPr>
              <a:t>.</a:t>
            </a:r>
            <a:endParaRPr sz="1400" b="0" i="0" u="none" strike="noStrike" cap="none">
              <a:solidFill>
                <a:schemeClr val="dk1"/>
              </a:solidFill>
              <a:latin typeface="Manrope"/>
              <a:ea typeface="Manrope"/>
              <a:cs typeface="Manrope"/>
              <a:sym typeface="Manrope"/>
            </a:endParaRPr>
          </a:p>
          <a:p>
            <a:pPr marL="0" marR="0" lvl="0" indent="0" algn="l" rtl="0">
              <a:lnSpc>
                <a:spcPct val="100000"/>
              </a:lnSpc>
              <a:spcBef>
                <a:spcPts val="0"/>
              </a:spcBef>
              <a:spcAft>
                <a:spcPts val="0"/>
              </a:spcAft>
              <a:buClr>
                <a:schemeClr val="dk1"/>
              </a:buClr>
              <a:buSzPts val="800"/>
              <a:buFont typeface="Arial"/>
              <a:buNone/>
            </a:pPr>
            <a:endParaRPr sz="1400" b="0" i="0" u="none" strike="noStrike" cap="none">
              <a:solidFill>
                <a:schemeClr val="dk1"/>
              </a:solidFill>
              <a:latin typeface="Manrope SemiBold"/>
              <a:ea typeface="Manrope SemiBold"/>
              <a:cs typeface="Manrope SemiBold"/>
              <a:sym typeface="Manrope SemiBold"/>
            </a:endParaRPr>
          </a:p>
        </p:txBody>
      </p:sp>
      <p:pic>
        <p:nvPicPr>
          <p:cNvPr id="513" name="Google Shape;513;p19"/>
          <p:cNvPicPr preferRelativeResize="0"/>
          <p:nvPr/>
        </p:nvPicPr>
        <p:blipFill rotWithShape="1">
          <a:blip r:embed="rId3">
            <a:alphaModFix/>
          </a:blip>
          <a:srcRect/>
          <a:stretch/>
        </p:blipFill>
        <p:spPr>
          <a:xfrm>
            <a:off x="674888" y="103638"/>
            <a:ext cx="405225" cy="405225"/>
          </a:xfrm>
          <a:prstGeom prst="rect">
            <a:avLst/>
          </a:prstGeom>
          <a:noFill/>
          <a:ln>
            <a:noFill/>
          </a:ln>
        </p:spPr>
      </p:pic>
      <p:pic>
        <p:nvPicPr>
          <p:cNvPr id="514" name="Google Shape;514;p19"/>
          <p:cNvPicPr preferRelativeResize="0"/>
          <p:nvPr/>
        </p:nvPicPr>
        <p:blipFill rotWithShape="1">
          <a:blip r:embed="rId4">
            <a:alphaModFix/>
          </a:blip>
          <a:srcRect b="7902"/>
          <a:stretch/>
        </p:blipFill>
        <p:spPr>
          <a:xfrm>
            <a:off x="1050488" y="1533500"/>
            <a:ext cx="6984324" cy="37686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20"/>
          <p:cNvPicPr preferRelativeResize="0"/>
          <p:nvPr/>
        </p:nvPicPr>
        <p:blipFill rotWithShape="1">
          <a:blip r:embed="rId3">
            <a:alphaModFix/>
          </a:blip>
          <a:srcRect/>
          <a:stretch/>
        </p:blipFill>
        <p:spPr>
          <a:xfrm>
            <a:off x="2857475" y="276400"/>
            <a:ext cx="3429050" cy="1545625"/>
          </a:xfrm>
          <a:prstGeom prst="rect">
            <a:avLst/>
          </a:prstGeom>
          <a:noFill/>
          <a:ln>
            <a:noFill/>
          </a:ln>
        </p:spPr>
      </p:pic>
      <p:sp>
        <p:nvSpPr>
          <p:cNvPr id="520" name="Google Shape;520;p20"/>
          <p:cNvSpPr txBox="1"/>
          <p:nvPr/>
        </p:nvSpPr>
        <p:spPr>
          <a:xfrm>
            <a:off x="1482600" y="1586500"/>
            <a:ext cx="6178800" cy="577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vi" sz="1800" b="1" i="1" u="none" strike="noStrike" cap="none">
                <a:solidFill>
                  <a:srgbClr val="000000"/>
                </a:solidFill>
                <a:latin typeface="Roboto"/>
                <a:ea typeface="Roboto"/>
                <a:cs typeface="Roboto"/>
                <a:sym typeface="Roboto"/>
              </a:rPr>
              <a:t>Committed to building world class open-source products</a:t>
            </a:r>
            <a:endParaRPr sz="1800" b="1" i="1" u="none" strike="noStrike" cap="none">
              <a:solidFill>
                <a:srgbClr val="000000"/>
              </a:solidFill>
              <a:latin typeface="Roboto"/>
              <a:ea typeface="Roboto"/>
              <a:cs typeface="Roboto"/>
              <a:sym typeface="Roboto"/>
            </a:endParaRPr>
          </a:p>
        </p:txBody>
      </p:sp>
      <p:sp>
        <p:nvSpPr>
          <p:cNvPr id="521" name="Google Shape;521;p20"/>
          <p:cNvSpPr txBox="1"/>
          <p:nvPr/>
        </p:nvSpPr>
        <p:spPr>
          <a:xfrm>
            <a:off x="1365700" y="2915850"/>
            <a:ext cx="6579600" cy="1853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vi" sz="1900" b="0" i="1" u="none" strike="noStrike" cap="none">
                <a:solidFill>
                  <a:srgbClr val="000000"/>
                </a:solidFill>
                <a:latin typeface="Roboto"/>
                <a:ea typeface="Roboto"/>
                <a:cs typeface="Roboto"/>
                <a:sym typeface="Roboto"/>
              </a:rPr>
              <a:t>Mục tiêu của Frappe là tạo ra những </a:t>
            </a:r>
            <a:r>
              <a:rPr lang="vi" sz="1900" b="1" i="1" u="none" strike="noStrike" cap="none">
                <a:solidFill>
                  <a:srgbClr val="000000"/>
                </a:solidFill>
                <a:latin typeface="Roboto"/>
                <a:ea typeface="Roboto"/>
                <a:cs typeface="Roboto"/>
                <a:sym typeface="Roboto"/>
              </a:rPr>
              <a:t>thay đổi tích cực và cải tiến trong môi trường làm việc</a:t>
            </a:r>
            <a:r>
              <a:rPr lang="vi" sz="1900" b="0" i="1" u="none" strike="noStrike" cap="none">
                <a:solidFill>
                  <a:srgbClr val="000000"/>
                </a:solidFill>
                <a:latin typeface="Roboto"/>
                <a:ea typeface="Roboto"/>
                <a:cs typeface="Roboto"/>
                <a:sym typeface="Roboto"/>
              </a:rPr>
              <a:t> </a:t>
            </a:r>
            <a:endParaRPr sz="1900" b="0" i="1"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500"/>
              <a:buFont typeface="Arial"/>
              <a:buNone/>
            </a:pPr>
            <a:endParaRPr sz="1500" b="0" i="1"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500"/>
              <a:buFont typeface="Arial"/>
              <a:buNone/>
            </a:pPr>
            <a:r>
              <a:rPr lang="vi" sz="1500" b="0" i="1" u="none" strike="noStrike" cap="none">
                <a:solidFill>
                  <a:srgbClr val="000000"/>
                </a:solidFill>
                <a:latin typeface="Roboto"/>
                <a:ea typeface="Roboto"/>
                <a:cs typeface="Roboto"/>
                <a:sym typeface="Roboto"/>
              </a:rPr>
              <a:t>_ Frappe Technologies _</a:t>
            </a:r>
            <a:endParaRPr sz="1500" b="0" i="1"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900"/>
              <a:buFont typeface="Arial"/>
              <a:buNone/>
            </a:pPr>
            <a:endParaRPr sz="1900" b="0" i="1" u="none" strike="noStrike" cap="none">
              <a:solidFill>
                <a:srgbClr val="000000"/>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pic>
        <p:nvPicPr>
          <p:cNvPr id="526" name="Google Shape;526;p21"/>
          <p:cNvPicPr preferRelativeResize="0"/>
          <p:nvPr/>
        </p:nvPicPr>
        <p:blipFill rotWithShape="1">
          <a:blip r:embed="rId3">
            <a:alphaModFix/>
          </a:blip>
          <a:srcRect/>
          <a:stretch/>
        </p:blipFill>
        <p:spPr>
          <a:xfrm>
            <a:off x="739450" y="1479600"/>
            <a:ext cx="3390475" cy="2828925"/>
          </a:xfrm>
          <a:prstGeom prst="rect">
            <a:avLst/>
          </a:prstGeom>
          <a:noFill/>
          <a:ln>
            <a:noFill/>
          </a:ln>
        </p:spPr>
      </p:pic>
      <p:pic>
        <p:nvPicPr>
          <p:cNvPr id="527" name="Google Shape;527;p21"/>
          <p:cNvPicPr preferRelativeResize="0"/>
          <p:nvPr/>
        </p:nvPicPr>
        <p:blipFill rotWithShape="1">
          <a:blip r:embed="rId4">
            <a:alphaModFix/>
          </a:blip>
          <a:srcRect/>
          <a:stretch/>
        </p:blipFill>
        <p:spPr>
          <a:xfrm>
            <a:off x="4513550" y="1479600"/>
            <a:ext cx="4359050" cy="2957085"/>
          </a:xfrm>
          <a:prstGeom prst="rect">
            <a:avLst/>
          </a:prstGeom>
          <a:noFill/>
          <a:ln>
            <a:noFill/>
          </a:ln>
        </p:spPr>
      </p:pic>
      <p:sp>
        <p:nvSpPr>
          <p:cNvPr id="528" name="Google Shape;528;p21"/>
          <p:cNvSpPr txBox="1"/>
          <p:nvPr/>
        </p:nvSpPr>
        <p:spPr>
          <a:xfrm>
            <a:off x="846038" y="268925"/>
            <a:ext cx="3177300" cy="1127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vi" sz="1900" b="1" i="0" u="none" strike="noStrike" cap="none">
                <a:solidFill>
                  <a:srgbClr val="000000"/>
                </a:solidFill>
                <a:latin typeface="Roboto"/>
                <a:ea typeface="Roboto"/>
                <a:cs typeface="Roboto"/>
                <a:sym typeface="Roboto"/>
              </a:rPr>
              <a:t>Frappe Cam kết</a:t>
            </a:r>
            <a:r>
              <a:rPr lang="vi" sz="1900" b="0" i="0" u="none" strike="noStrike" cap="none">
                <a:solidFill>
                  <a:srgbClr val="000000"/>
                </a:solidFill>
                <a:latin typeface="Roboto"/>
                <a:ea typeface="Roboto"/>
                <a:cs typeface="Roboto"/>
                <a:sym typeface="Roboto"/>
              </a:rPr>
              <a:t> xây dựng các sản phẩm </a:t>
            </a:r>
            <a:r>
              <a:rPr lang="vi" sz="1900" b="1" i="0" u="none" strike="noStrike" cap="none">
                <a:solidFill>
                  <a:srgbClr val="000000"/>
                </a:solidFill>
                <a:latin typeface="Roboto"/>
                <a:ea typeface="Roboto"/>
                <a:cs typeface="Roboto"/>
                <a:sym typeface="Roboto"/>
              </a:rPr>
              <a:t>mã nguồn mở</a:t>
            </a:r>
            <a:r>
              <a:rPr lang="vi" sz="1900" b="0" i="0" u="none" strike="noStrike" cap="none">
                <a:solidFill>
                  <a:srgbClr val="000000"/>
                </a:solidFill>
                <a:latin typeface="Roboto"/>
                <a:ea typeface="Roboto"/>
                <a:cs typeface="Roboto"/>
                <a:sym typeface="Roboto"/>
              </a:rPr>
              <a:t> đẳng cấp thế giới</a:t>
            </a:r>
            <a:endParaRPr sz="1900" b="0" i="0" u="none" strike="noStrike" cap="none">
              <a:solidFill>
                <a:srgbClr val="000000"/>
              </a:solidFill>
              <a:latin typeface="Roboto"/>
              <a:ea typeface="Roboto"/>
              <a:cs typeface="Roboto"/>
              <a:sym typeface="Roboto"/>
            </a:endParaRPr>
          </a:p>
        </p:txBody>
      </p:sp>
      <p:sp>
        <p:nvSpPr>
          <p:cNvPr id="529" name="Google Shape;529;p21"/>
          <p:cNvSpPr txBox="1"/>
          <p:nvPr/>
        </p:nvSpPr>
        <p:spPr>
          <a:xfrm>
            <a:off x="4300925" y="435925"/>
            <a:ext cx="4609200" cy="6930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900"/>
              <a:buFont typeface="Arial"/>
              <a:buNone/>
            </a:pPr>
            <a:r>
              <a:rPr lang="vi" sz="1900" b="1" i="0" u="none" strike="noStrike" cap="none">
                <a:solidFill>
                  <a:srgbClr val="000000"/>
                </a:solidFill>
                <a:latin typeface="Roboto"/>
                <a:ea typeface="Roboto"/>
                <a:cs typeface="Roboto"/>
                <a:sym typeface="Roboto"/>
              </a:rPr>
              <a:t>10 Ứng dụng Mã nguồn mở</a:t>
            </a:r>
            <a:endParaRPr sz="1900" b="1" i="0" u="none" strike="noStrike" cap="none">
              <a:solidFill>
                <a:srgbClr val="000000"/>
              </a:solidFill>
              <a:latin typeface="Roboto"/>
              <a:ea typeface="Roboto"/>
              <a:cs typeface="Roboto"/>
              <a:sym typeface="Roboto"/>
            </a:endParaRPr>
          </a:p>
          <a:p>
            <a:pPr marL="0" marR="0" lvl="0" indent="0" algn="ctr" rtl="0">
              <a:lnSpc>
                <a:spcPct val="115000"/>
              </a:lnSpc>
              <a:spcBef>
                <a:spcPts val="0"/>
              </a:spcBef>
              <a:spcAft>
                <a:spcPts val="0"/>
              </a:spcAft>
              <a:buClr>
                <a:srgbClr val="000000"/>
              </a:buClr>
              <a:buSzPts val="1500"/>
              <a:buFont typeface="Arial"/>
              <a:buNone/>
            </a:pPr>
            <a:r>
              <a:rPr lang="vi" sz="1500" b="0" i="0" u="none" strike="noStrike" cap="none">
                <a:solidFill>
                  <a:srgbClr val="000000"/>
                </a:solidFill>
                <a:latin typeface="Roboto"/>
                <a:ea typeface="Roboto"/>
                <a:cs typeface="Roboto"/>
                <a:sym typeface="Roboto"/>
              </a:rPr>
              <a:t>Dễ sử dụng - Miễn phí 100% - Có khả năng mở rộng</a:t>
            </a:r>
            <a:endParaRPr sz="1500" b="0" i="0" u="none" strike="noStrike" cap="none">
              <a:solidFill>
                <a:srgbClr val="000000"/>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22"/>
          <p:cNvPicPr preferRelativeResize="0"/>
          <p:nvPr/>
        </p:nvPicPr>
        <p:blipFill rotWithShape="1">
          <a:blip r:embed="rId3">
            <a:alphaModFix/>
          </a:blip>
          <a:srcRect/>
          <a:stretch/>
        </p:blipFill>
        <p:spPr>
          <a:xfrm>
            <a:off x="667563" y="105713"/>
            <a:ext cx="405225" cy="405225"/>
          </a:xfrm>
          <a:prstGeom prst="rect">
            <a:avLst/>
          </a:prstGeom>
          <a:noFill/>
          <a:ln>
            <a:noFill/>
          </a:ln>
        </p:spPr>
      </p:pic>
      <p:pic>
        <p:nvPicPr>
          <p:cNvPr id="535" name="Google Shape;535;p22"/>
          <p:cNvPicPr preferRelativeResize="0"/>
          <p:nvPr/>
        </p:nvPicPr>
        <p:blipFill rotWithShape="1">
          <a:blip r:embed="rId4">
            <a:alphaModFix/>
          </a:blip>
          <a:srcRect/>
          <a:stretch/>
        </p:blipFill>
        <p:spPr>
          <a:xfrm>
            <a:off x="3452936" y="940856"/>
            <a:ext cx="3911700" cy="4088100"/>
          </a:xfrm>
          <a:prstGeom prst="roundRect">
            <a:avLst>
              <a:gd name="adj" fmla="val 2626"/>
            </a:avLst>
          </a:prstGeom>
          <a:noFill/>
          <a:ln>
            <a:noFill/>
          </a:ln>
          <a:effectLst>
            <a:outerShdw blurRad="600075" dist="57150" dir="4740000" algn="bl" rotWithShape="0">
              <a:srgbClr val="000000">
                <a:alpha val="14902"/>
              </a:srgbClr>
            </a:outerShdw>
          </a:effectLst>
        </p:spPr>
      </p:pic>
      <p:cxnSp>
        <p:nvCxnSpPr>
          <p:cNvPr id="536" name="Google Shape;536;p22"/>
          <p:cNvCxnSpPr>
            <a:stCxn id="537" idx="1"/>
            <a:endCxn id="538" idx="6"/>
          </p:cNvCxnSpPr>
          <p:nvPr/>
        </p:nvCxnSpPr>
        <p:spPr>
          <a:xfrm rot="10800000">
            <a:off x="6683861" y="2636738"/>
            <a:ext cx="1723200" cy="587400"/>
          </a:xfrm>
          <a:prstGeom prst="straightConnector1">
            <a:avLst/>
          </a:prstGeom>
          <a:noFill/>
          <a:ln w="19050" cap="flat" cmpd="sng">
            <a:solidFill>
              <a:srgbClr val="FF2D2D"/>
            </a:solidFill>
            <a:prstDash val="solid"/>
            <a:round/>
            <a:headEnd type="oval" w="med" len="med"/>
            <a:tailEnd type="triangle" w="med" len="med"/>
          </a:ln>
        </p:spPr>
      </p:cxnSp>
      <p:sp>
        <p:nvSpPr>
          <p:cNvPr id="538" name="Google Shape;538;p22"/>
          <p:cNvSpPr/>
          <p:nvPr/>
        </p:nvSpPr>
        <p:spPr>
          <a:xfrm>
            <a:off x="6385039" y="2480156"/>
            <a:ext cx="298800" cy="312900"/>
          </a:xfrm>
          <a:prstGeom prst="ellipse">
            <a:avLst/>
          </a:prstGeom>
          <a:noFill/>
          <a:ln w="28575" cap="flat" cmpd="sng">
            <a:solidFill>
              <a:srgbClr val="FF2D2D"/>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22"/>
          <p:cNvSpPr txBox="1"/>
          <p:nvPr/>
        </p:nvSpPr>
        <p:spPr>
          <a:xfrm>
            <a:off x="7561641" y="1346016"/>
            <a:ext cx="655800" cy="3129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33CC"/>
                </a:solidFill>
                <a:latin typeface="Roboto Condensed"/>
                <a:ea typeface="Roboto Condensed"/>
                <a:cs typeface="Roboto Condensed"/>
                <a:sym typeface="Roboto Condensed"/>
              </a:rPr>
              <a:t>SAP B1</a:t>
            </a:r>
            <a:endParaRPr sz="1000" b="1" i="0" u="none" strike="noStrike" cap="none">
              <a:solidFill>
                <a:srgbClr val="0033CC"/>
              </a:solidFill>
              <a:latin typeface="Roboto Condensed"/>
              <a:ea typeface="Roboto Condensed"/>
              <a:cs typeface="Roboto Condensed"/>
              <a:sym typeface="Roboto Condensed"/>
            </a:endParaRPr>
          </a:p>
        </p:txBody>
      </p:sp>
      <p:sp>
        <p:nvSpPr>
          <p:cNvPr id="540" name="Google Shape;540;p22"/>
          <p:cNvSpPr txBox="1"/>
          <p:nvPr/>
        </p:nvSpPr>
        <p:spPr>
          <a:xfrm>
            <a:off x="7432513" y="1659000"/>
            <a:ext cx="914100" cy="3129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33CC"/>
                </a:solidFill>
                <a:latin typeface="Roboto Condensed"/>
                <a:ea typeface="Roboto Condensed"/>
                <a:cs typeface="Roboto Condensed"/>
                <a:sym typeface="Roboto Condensed"/>
              </a:rPr>
              <a:t>Oracle ERP</a:t>
            </a:r>
            <a:endParaRPr sz="1000" b="1" i="0" u="none" strike="noStrike" cap="none">
              <a:solidFill>
                <a:srgbClr val="0033CC"/>
              </a:solidFill>
              <a:latin typeface="Roboto Condensed"/>
              <a:ea typeface="Roboto Condensed"/>
              <a:cs typeface="Roboto Condensed"/>
              <a:sym typeface="Roboto Condensed"/>
            </a:endParaRPr>
          </a:p>
        </p:txBody>
      </p:sp>
      <p:sp>
        <p:nvSpPr>
          <p:cNvPr id="541" name="Google Shape;541;p22"/>
          <p:cNvSpPr txBox="1"/>
          <p:nvPr/>
        </p:nvSpPr>
        <p:spPr>
          <a:xfrm>
            <a:off x="6442161" y="563813"/>
            <a:ext cx="810900" cy="2751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33CC"/>
                </a:solidFill>
                <a:latin typeface="Roboto Condensed"/>
                <a:ea typeface="Roboto Condensed"/>
                <a:cs typeface="Roboto Condensed"/>
                <a:sym typeface="Roboto Condensed"/>
              </a:rPr>
              <a:t>SAP ERP</a:t>
            </a:r>
            <a:endParaRPr sz="1000" b="1" i="0" u="none" strike="noStrike" cap="none">
              <a:solidFill>
                <a:srgbClr val="0033CC"/>
              </a:solidFill>
              <a:latin typeface="Roboto Condensed"/>
              <a:ea typeface="Roboto Condensed"/>
              <a:cs typeface="Roboto Condensed"/>
              <a:sym typeface="Roboto Condensed"/>
            </a:endParaRPr>
          </a:p>
        </p:txBody>
      </p:sp>
      <p:sp>
        <p:nvSpPr>
          <p:cNvPr id="542" name="Google Shape;542;p22"/>
          <p:cNvSpPr txBox="1"/>
          <p:nvPr/>
        </p:nvSpPr>
        <p:spPr>
          <a:xfrm>
            <a:off x="7887831" y="432300"/>
            <a:ext cx="825000" cy="4077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33CC"/>
                </a:solidFill>
                <a:latin typeface="Roboto Condensed"/>
                <a:ea typeface="Roboto Condensed"/>
                <a:cs typeface="Roboto Condensed"/>
                <a:sym typeface="Roboto Condensed"/>
              </a:rPr>
              <a:t>Microsoft Dynamic 365</a:t>
            </a:r>
            <a:endParaRPr sz="1000" b="1" i="0" u="none" strike="noStrike" cap="none">
              <a:solidFill>
                <a:srgbClr val="0033CC"/>
              </a:solidFill>
              <a:latin typeface="Roboto Condensed"/>
              <a:ea typeface="Roboto Condensed"/>
              <a:cs typeface="Roboto Condensed"/>
              <a:sym typeface="Roboto Condensed"/>
            </a:endParaRPr>
          </a:p>
        </p:txBody>
      </p:sp>
      <p:cxnSp>
        <p:nvCxnSpPr>
          <p:cNvPr id="543" name="Google Shape;543;p22"/>
          <p:cNvCxnSpPr>
            <a:stCxn id="541" idx="2"/>
          </p:cNvCxnSpPr>
          <p:nvPr/>
        </p:nvCxnSpPr>
        <p:spPr>
          <a:xfrm flipH="1">
            <a:off x="6790311" y="838913"/>
            <a:ext cx="57300" cy="870900"/>
          </a:xfrm>
          <a:prstGeom prst="straightConnector1">
            <a:avLst/>
          </a:prstGeom>
          <a:noFill/>
          <a:ln w="9525" cap="flat" cmpd="sng">
            <a:solidFill>
              <a:srgbClr val="44546A"/>
            </a:solidFill>
            <a:prstDash val="solid"/>
            <a:round/>
            <a:headEnd type="none" w="sm" len="sm"/>
            <a:tailEnd type="triangle" w="med" len="med"/>
          </a:ln>
        </p:spPr>
      </p:cxnSp>
      <p:cxnSp>
        <p:nvCxnSpPr>
          <p:cNvPr id="544" name="Google Shape;544;p22"/>
          <p:cNvCxnSpPr/>
          <p:nvPr/>
        </p:nvCxnSpPr>
        <p:spPr>
          <a:xfrm flipH="1">
            <a:off x="7033246" y="869531"/>
            <a:ext cx="1017000" cy="597000"/>
          </a:xfrm>
          <a:prstGeom prst="straightConnector1">
            <a:avLst/>
          </a:prstGeom>
          <a:noFill/>
          <a:ln w="9525" cap="flat" cmpd="sng">
            <a:solidFill>
              <a:srgbClr val="44546A"/>
            </a:solidFill>
            <a:prstDash val="solid"/>
            <a:round/>
            <a:headEnd type="none" w="sm" len="sm"/>
            <a:tailEnd type="triangle" w="med" len="med"/>
          </a:ln>
        </p:spPr>
      </p:cxnSp>
      <p:cxnSp>
        <p:nvCxnSpPr>
          <p:cNvPr id="545" name="Google Shape;545;p22"/>
          <p:cNvCxnSpPr>
            <a:stCxn id="539" idx="1"/>
          </p:cNvCxnSpPr>
          <p:nvPr/>
        </p:nvCxnSpPr>
        <p:spPr>
          <a:xfrm flipH="1">
            <a:off x="7107141" y="1502466"/>
            <a:ext cx="454500" cy="207000"/>
          </a:xfrm>
          <a:prstGeom prst="straightConnector1">
            <a:avLst/>
          </a:prstGeom>
          <a:noFill/>
          <a:ln w="9525" cap="flat" cmpd="sng">
            <a:solidFill>
              <a:srgbClr val="44546A"/>
            </a:solidFill>
            <a:prstDash val="solid"/>
            <a:round/>
            <a:headEnd type="none" w="sm" len="sm"/>
            <a:tailEnd type="triangle" w="med" len="med"/>
          </a:ln>
        </p:spPr>
      </p:cxnSp>
      <p:cxnSp>
        <p:nvCxnSpPr>
          <p:cNvPr id="546" name="Google Shape;546;p22"/>
          <p:cNvCxnSpPr>
            <a:stCxn id="540" idx="1"/>
          </p:cNvCxnSpPr>
          <p:nvPr/>
        </p:nvCxnSpPr>
        <p:spPr>
          <a:xfrm flipH="1">
            <a:off x="6856513" y="1815450"/>
            <a:ext cx="576000" cy="196200"/>
          </a:xfrm>
          <a:prstGeom prst="straightConnector1">
            <a:avLst/>
          </a:prstGeom>
          <a:noFill/>
          <a:ln w="9525" cap="flat" cmpd="sng">
            <a:solidFill>
              <a:srgbClr val="44546A"/>
            </a:solidFill>
            <a:prstDash val="solid"/>
            <a:round/>
            <a:headEnd type="none" w="sm" len="sm"/>
            <a:tailEnd type="triangle" w="med" len="med"/>
          </a:ln>
        </p:spPr>
      </p:cxnSp>
      <p:sp>
        <p:nvSpPr>
          <p:cNvPr id="547" name="Google Shape;547;p22"/>
          <p:cNvSpPr txBox="1"/>
          <p:nvPr/>
        </p:nvSpPr>
        <p:spPr>
          <a:xfrm>
            <a:off x="5851500" y="326550"/>
            <a:ext cx="810900" cy="4545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33CC"/>
                </a:solidFill>
                <a:latin typeface="Roboto Condensed"/>
                <a:ea typeface="Roboto Condensed"/>
                <a:cs typeface="Roboto Condensed"/>
                <a:sym typeface="Roboto Condensed"/>
              </a:rPr>
              <a:t>Oracle Netsuite</a:t>
            </a:r>
            <a:endParaRPr sz="1000" b="1" i="0" u="none" strike="noStrike" cap="none">
              <a:solidFill>
                <a:srgbClr val="0033CC"/>
              </a:solidFill>
              <a:latin typeface="Roboto Condensed"/>
              <a:ea typeface="Roboto Condensed"/>
              <a:cs typeface="Roboto Condensed"/>
              <a:sym typeface="Roboto Condensed"/>
            </a:endParaRPr>
          </a:p>
        </p:txBody>
      </p:sp>
      <p:cxnSp>
        <p:nvCxnSpPr>
          <p:cNvPr id="548" name="Google Shape;548;p22"/>
          <p:cNvCxnSpPr>
            <a:stCxn id="547" idx="2"/>
          </p:cNvCxnSpPr>
          <p:nvPr/>
        </p:nvCxnSpPr>
        <p:spPr>
          <a:xfrm>
            <a:off x="6256950" y="781050"/>
            <a:ext cx="423000" cy="877200"/>
          </a:xfrm>
          <a:prstGeom prst="straightConnector1">
            <a:avLst/>
          </a:prstGeom>
          <a:noFill/>
          <a:ln w="9525" cap="flat" cmpd="sng">
            <a:solidFill>
              <a:srgbClr val="44546A"/>
            </a:solidFill>
            <a:prstDash val="solid"/>
            <a:round/>
            <a:headEnd type="none" w="sm" len="sm"/>
            <a:tailEnd type="triangle" w="med" len="med"/>
          </a:ln>
        </p:spPr>
      </p:cxnSp>
      <p:sp>
        <p:nvSpPr>
          <p:cNvPr id="549" name="Google Shape;549;p22"/>
          <p:cNvSpPr txBox="1"/>
          <p:nvPr/>
        </p:nvSpPr>
        <p:spPr>
          <a:xfrm>
            <a:off x="7432513" y="2016563"/>
            <a:ext cx="914100" cy="3129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33CC"/>
                </a:solidFill>
                <a:latin typeface="Roboto Condensed"/>
                <a:ea typeface="Roboto Condensed"/>
                <a:cs typeface="Roboto Condensed"/>
                <a:sym typeface="Roboto Condensed"/>
              </a:rPr>
              <a:t>Sage X3 ERP</a:t>
            </a:r>
            <a:endParaRPr sz="1000" b="1" i="0" u="none" strike="noStrike" cap="none">
              <a:solidFill>
                <a:srgbClr val="0033CC"/>
              </a:solidFill>
              <a:latin typeface="Roboto Condensed"/>
              <a:ea typeface="Roboto Condensed"/>
              <a:cs typeface="Roboto Condensed"/>
              <a:sym typeface="Roboto Condensed"/>
            </a:endParaRPr>
          </a:p>
        </p:txBody>
      </p:sp>
      <p:sp>
        <p:nvSpPr>
          <p:cNvPr id="550" name="Google Shape;550;p22"/>
          <p:cNvSpPr txBox="1"/>
          <p:nvPr/>
        </p:nvSpPr>
        <p:spPr>
          <a:xfrm>
            <a:off x="7561651" y="2332069"/>
            <a:ext cx="784800" cy="3129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33CC"/>
                </a:solidFill>
                <a:latin typeface="Roboto Condensed"/>
                <a:ea typeface="Roboto Condensed"/>
                <a:cs typeface="Roboto Condensed"/>
                <a:sym typeface="Roboto Condensed"/>
              </a:rPr>
              <a:t>Infor ERP</a:t>
            </a:r>
            <a:endParaRPr sz="1000" b="1" i="0" u="none" strike="noStrike" cap="none">
              <a:solidFill>
                <a:srgbClr val="0033CC"/>
              </a:solidFill>
              <a:latin typeface="Roboto Condensed"/>
              <a:ea typeface="Roboto Condensed"/>
              <a:cs typeface="Roboto Condensed"/>
              <a:sym typeface="Roboto Condensed"/>
            </a:endParaRPr>
          </a:p>
        </p:txBody>
      </p:sp>
      <p:cxnSp>
        <p:nvCxnSpPr>
          <p:cNvPr id="551" name="Google Shape;551;p22"/>
          <p:cNvCxnSpPr>
            <a:stCxn id="549" idx="1"/>
          </p:cNvCxnSpPr>
          <p:nvPr/>
        </p:nvCxnSpPr>
        <p:spPr>
          <a:xfrm flipH="1">
            <a:off x="6834613" y="2173013"/>
            <a:ext cx="597900" cy="45000"/>
          </a:xfrm>
          <a:prstGeom prst="straightConnector1">
            <a:avLst/>
          </a:prstGeom>
          <a:noFill/>
          <a:ln w="9525" cap="flat" cmpd="sng">
            <a:solidFill>
              <a:srgbClr val="44546A"/>
            </a:solidFill>
            <a:prstDash val="solid"/>
            <a:round/>
            <a:headEnd type="none" w="sm" len="sm"/>
            <a:tailEnd type="triangle" w="med" len="med"/>
          </a:ln>
        </p:spPr>
      </p:cxnSp>
      <p:cxnSp>
        <p:nvCxnSpPr>
          <p:cNvPr id="552" name="Google Shape;552;p22"/>
          <p:cNvCxnSpPr>
            <a:stCxn id="550" idx="1"/>
          </p:cNvCxnSpPr>
          <p:nvPr/>
        </p:nvCxnSpPr>
        <p:spPr>
          <a:xfrm rot="10800000">
            <a:off x="6679651" y="2291719"/>
            <a:ext cx="882000" cy="196800"/>
          </a:xfrm>
          <a:prstGeom prst="straightConnector1">
            <a:avLst/>
          </a:prstGeom>
          <a:noFill/>
          <a:ln w="9525" cap="flat" cmpd="sng">
            <a:solidFill>
              <a:srgbClr val="44546A"/>
            </a:solidFill>
            <a:prstDash val="solid"/>
            <a:round/>
            <a:headEnd type="none" w="sm" len="sm"/>
            <a:tailEnd type="triangle" w="med" len="med"/>
          </a:ln>
        </p:spPr>
      </p:cxnSp>
      <p:pic>
        <p:nvPicPr>
          <p:cNvPr id="537" name="Google Shape;537;p22"/>
          <p:cNvPicPr preferRelativeResize="0"/>
          <p:nvPr/>
        </p:nvPicPr>
        <p:blipFill rotWithShape="1">
          <a:blip r:embed="rId3">
            <a:alphaModFix/>
          </a:blip>
          <a:srcRect/>
          <a:stretch/>
        </p:blipFill>
        <p:spPr>
          <a:xfrm>
            <a:off x="8407061" y="3000175"/>
            <a:ext cx="447926" cy="447926"/>
          </a:xfrm>
          <a:prstGeom prst="rect">
            <a:avLst/>
          </a:prstGeom>
          <a:noFill/>
          <a:ln>
            <a:noFill/>
          </a:ln>
        </p:spPr>
      </p:pic>
      <p:pic>
        <p:nvPicPr>
          <p:cNvPr id="553" name="Google Shape;553;p22"/>
          <p:cNvPicPr preferRelativeResize="0"/>
          <p:nvPr/>
        </p:nvPicPr>
        <p:blipFill rotWithShape="1">
          <a:blip r:embed="rId5">
            <a:alphaModFix/>
          </a:blip>
          <a:srcRect r="46141"/>
          <a:stretch/>
        </p:blipFill>
        <p:spPr>
          <a:xfrm>
            <a:off x="1019686" y="1479603"/>
            <a:ext cx="4108800" cy="671700"/>
          </a:xfrm>
          <a:prstGeom prst="roundRect">
            <a:avLst>
              <a:gd name="adj" fmla="val 9492"/>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cxnSp>
        <p:nvCxnSpPr>
          <p:cNvPr id="558" name="Google Shape;558;p23"/>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559" name="Google Shape;559;p23"/>
          <p:cNvSpPr txBox="1"/>
          <p:nvPr/>
        </p:nvSpPr>
        <p:spPr>
          <a:xfrm>
            <a:off x="703525" y="82075"/>
            <a:ext cx="5957400" cy="6603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rgbClr val="000000"/>
                </a:solidFill>
                <a:latin typeface="Roboto"/>
                <a:ea typeface="Roboto"/>
                <a:cs typeface="Roboto"/>
                <a:sym typeface="Roboto"/>
              </a:rPr>
              <a:t>Chứng chỉ bảo mật </a:t>
            </a:r>
            <a:endParaRPr sz="2400" b="0" i="0" u="none" strike="noStrike" cap="none">
              <a:solidFill>
                <a:srgbClr val="000000"/>
              </a:solidFill>
              <a:latin typeface="Roboto"/>
              <a:ea typeface="Roboto"/>
              <a:cs typeface="Roboto"/>
              <a:sym typeface="Roboto"/>
            </a:endParaRPr>
          </a:p>
          <a:p>
            <a:pPr marL="0" marR="0" lvl="0" indent="0" algn="l" rtl="0">
              <a:lnSpc>
                <a:spcPct val="80000"/>
              </a:lnSpc>
              <a:spcBef>
                <a:spcPts val="0"/>
              </a:spcBef>
              <a:spcAft>
                <a:spcPts val="0"/>
              </a:spcAft>
              <a:buClr>
                <a:srgbClr val="000000"/>
              </a:buClr>
              <a:buSzPts val="2400"/>
              <a:buFont typeface="Arial"/>
              <a:buNone/>
            </a:pPr>
            <a:endParaRPr sz="2400" b="1" i="0" u="none" strike="noStrike" cap="none">
              <a:solidFill>
                <a:srgbClr val="000000"/>
              </a:solidFill>
              <a:latin typeface="Roboto"/>
              <a:ea typeface="Roboto"/>
              <a:cs typeface="Roboto"/>
              <a:sym typeface="Roboto"/>
            </a:endParaRPr>
          </a:p>
        </p:txBody>
      </p:sp>
      <p:sp>
        <p:nvSpPr>
          <p:cNvPr id="560" name="Google Shape;560;p23"/>
          <p:cNvSpPr txBox="1"/>
          <p:nvPr/>
        </p:nvSpPr>
        <p:spPr>
          <a:xfrm>
            <a:off x="799300" y="586150"/>
            <a:ext cx="8199600" cy="899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vi" sz="1400" b="1" i="0" u="none" strike="noStrike" cap="none">
                <a:solidFill>
                  <a:srgbClr val="000000"/>
                </a:solidFill>
                <a:latin typeface="Arial"/>
                <a:ea typeface="Arial"/>
                <a:cs typeface="Arial"/>
                <a:sym typeface="Arial"/>
              </a:rPr>
              <a:t>Frappe Technologies Pvt. Ltd., </a:t>
            </a:r>
            <a:r>
              <a:rPr lang="vi" sz="1400" b="0" i="0" u="none" strike="noStrike" cap="none">
                <a:solidFill>
                  <a:srgbClr val="000000"/>
                </a:solidFill>
                <a:latin typeface="Arial"/>
                <a:ea typeface="Arial"/>
                <a:cs typeface="Arial"/>
                <a:sym typeface="Arial"/>
              </a:rPr>
              <a:t>công ty phát triển </a:t>
            </a:r>
            <a:r>
              <a:rPr lang="vi" sz="1400" b="1" i="0" u="none" strike="noStrike" cap="none">
                <a:solidFill>
                  <a:srgbClr val="000000"/>
                </a:solidFill>
                <a:latin typeface="Arial"/>
                <a:ea typeface="Arial"/>
                <a:cs typeface="Arial"/>
                <a:sym typeface="Arial"/>
              </a:rPr>
              <a:t>ERPNext </a:t>
            </a:r>
            <a:r>
              <a:rPr lang="vi" sz="1400" b="0" i="0" u="none" strike="noStrike" cap="none">
                <a:solidFill>
                  <a:srgbClr val="000000"/>
                </a:solidFill>
                <a:latin typeface="Arial"/>
                <a:ea typeface="Arial"/>
                <a:cs typeface="Arial"/>
                <a:sym typeface="Arial"/>
              </a:rPr>
              <a:t>đã đạt được các chứng chỉ bảo mật quan trọng để đảm bảo chất lượng và an ninh thông tin cho các sản phẩm và dịch vụ của mình. Hai chứng chỉ chính mà Frappe đã đạt được là:</a:t>
            </a:r>
            <a:endParaRPr sz="1400" b="0" i="0" u="none" strike="noStrike" cap="none">
              <a:solidFill>
                <a:srgbClr val="000000"/>
              </a:solidFill>
              <a:latin typeface="Arial"/>
              <a:ea typeface="Arial"/>
              <a:cs typeface="Arial"/>
              <a:sym typeface="Arial"/>
            </a:endParaRPr>
          </a:p>
        </p:txBody>
      </p:sp>
      <p:pic>
        <p:nvPicPr>
          <p:cNvPr id="561" name="Google Shape;561;p23"/>
          <p:cNvPicPr preferRelativeResize="0"/>
          <p:nvPr/>
        </p:nvPicPr>
        <p:blipFill rotWithShape="1">
          <a:blip r:embed="rId3">
            <a:alphaModFix/>
          </a:blip>
          <a:srcRect/>
          <a:stretch/>
        </p:blipFill>
        <p:spPr>
          <a:xfrm>
            <a:off x="4982300" y="1642775"/>
            <a:ext cx="2146876" cy="3034475"/>
          </a:xfrm>
          <a:prstGeom prst="rect">
            <a:avLst/>
          </a:prstGeom>
          <a:noFill/>
          <a:ln w="9525" cap="flat" cmpd="sng">
            <a:solidFill>
              <a:schemeClr val="dk2"/>
            </a:solidFill>
            <a:prstDash val="solid"/>
            <a:round/>
            <a:headEnd type="none" w="sm" len="sm"/>
            <a:tailEnd type="none" w="sm" len="sm"/>
          </a:ln>
        </p:spPr>
      </p:pic>
      <p:pic>
        <p:nvPicPr>
          <p:cNvPr id="562" name="Google Shape;562;p23"/>
          <p:cNvPicPr preferRelativeResize="0"/>
          <p:nvPr/>
        </p:nvPicPr>
        <p:blipFill rotWithShape="1">
          <a:blip r:embed="rId4">
            <a:alphaModFix/>
          </a:blip>
          <a:srcRect/>
          <a:stretch/>
        </p:blipFill>
        <p:spPr>
          <a:xfrm>
            <a:off x="2648999" y="1642775"/>
            <a:ext cx="2146876" cy="3034475"/>
          </a:xfrm>
          <a:prstGeom prst="rect">
            <a:avLst/>
          </a:prstGeom>
          <a:noFill/>
          <a:ln w="9525" cap="flat" cmpd="sng">
            <a:solidFill>
              <a:schemeClr val="dk2"/>
            </a:solidFill>
            <a:prstDash val="solid"/>
            <a:round/>
            <a:headEnd type="none" w="sm" len="sm"/>
            <a:tailEnd type="none" w="sm" len="sm"/>
          </a:ln>
        </p:spPr>
      </p:pic>
      <p:sp>
        <p:nvSpPr>
          <p:cNvPr id="563" name="Google Shape;563;p23"/>
          <p:cNvSpPr txBox="1"/>
          <p:nvPr/>
        </p:nvSpPr>
        <p:spPr>
          <a:xfrm>
            <a:off x="799300" y="1625450"/>
            <a:ext cx="1698600" cy="1591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chemeClr val="dk1"/>
                </a:solidFill>
                <a:latin typeface="Arial"/>
                <a:ea typeface="Arial"/>
                <a:cs typeface="Arial"/>
                <a:sym typeface="Arial"/>
              </a:rPr>
              <a:t>ISO 9001:2015</a:t>
            </a:r>
            <a:r>
              <a:rPr lang="vi" sz="1100" b="0" i="0" u="none" strike="noStrike" cap="none">
                <a:solidFill>
                  <a:schemeClr val="dk1"/>
                </a:solidFill>
                <a:latin typeface="Arial"/>
                <a:ea typeface="Arial"/>
                <a:cs typeface="Arial"/>
                <a:sym typeface="Arial"/>
              </a:rPr>
              <a:t> - Chứng chỉ về Hệ thống Quản lý Chất lượng</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vi" sz="1100" b="0" i="0" u="none" strike="noStrike" cap="none">
                <a:solidFill>
                  <a:schemeClr val="dk1"/>
                </a:solidFill>
                <a:latin typeface="Arial"/>
                <a:ea typeface="Arial"/>
                <a:cs typeface="Arial"/>
                <a:sym typeface="Arial"/>
              </a:rPr>
              <a:t>Là tiêu chuẩn quốc tế quy định các yêu cầu đối với Hệ thống Quản lý Chất lượng (QMS)</a:t>
            </a:r>
            <a:endParaRPr sz="1100" b="0" i="0" u="none" strike="noStrike" cap="none">
              <a:solidFill>
                <a:schemeClr val="dk1"/>
              </a:solidFill>
              <a:latin typeface="Arial"/>
              <a:ea typeface="Arial"/>
              <a:cs typeface="Arial"/>
              <a:sym typeface="Arial"/>
            </a:endParaRPr>
          </a:p>
        </p:txBody>
      </p:sp>
      <p:sp>
        <p:nvSpPr>
          <p:cNvPr id="564" name="Google Shape;564;p23"/>
          <p:cNvSpPr txBox="1"/>
          <p:nvPr/>
        </p:nvSpPr>
        <p:spPr>
          <a:xfrm>
            <a:off x="7315600" y="1625450"/>
            <a:ext cx="1698600" cy="303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chemeClr val="dk1"/>
                </a:solidFill>
                <a:latin typeface="Arial"/>
                <a:ea typeface="Arial"/>
                <a:cs typeface="Arial"/>
                <a:sym typeface="Arial"/>
              </a:rPr>
              <a:t>ISO 27001:2013 - </a:t>
            </a:r>
            <a:r>
              <a:rPr lang="vi" sz="1100" b="0" i="0" u="none" strike="noStrike" cap="none">
                <a:solidFill>
                  <a:schemeClr val="dk1"/>
                </a:solidFill>
                <a:latin typeface="Arial"/>
                <a:ea typeface="Arial"/>
                <a:cs typeface="Arial"/>
                <a:sym typeface="Arial"/>
              </a:rPr>
              <a:t>Chứng chỉ về Hệ thống Quản lý An ninh Thông tin</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vi" sz="1100" b="0" i="0" u="none" strike="noStrike" cap="none">
                <a:solidFill>
                  <a:schemeClr val="dk1"/>
                </a:solidFill>
                <a:latin typeface="Arial"/>
                <a:ea typeface="Arial"/>
                <a:cs typeface="Arial"/>
                <a:sym typeface="Arial"/>
              </a:rPr>
              <a:t>là tiêu chuẩn quốc tế về quản lý an ninh thông tin, đảm bảo bảo mật thông tin và dữ liệu của khách hàng và doanh nghiệp. </a:t>
            </a:r>
            <a:endParaRPr sz="1100" b="0" i="0" u="none" strike="noStrike" cap="none">
              <a:solidFill>
                <a:schemeClr val="dk1"/>
              </a:solidFill>
              <a:latin typeface="Arial"/>
              <a:ea typeface="Arial"/>
              <a:cs typeface="Arial"/>
              <a:sym typeface="Arial"/>
            </a:endParaRPr>
          </a:p>
        </p:txBody>
      </p:sp>
      <p:sp>
        <p:nvSpPr>
          <p:cNvPr id="565" name="Google Shape;565;p23"/>
          <p:cNvSpPr txBox="1"/>
          <p:nvPr/>
        </p:nvSpPr>
        <p:spPr>
          <a:xfrm>
            <a:off x="2604400" y="4749200"/>
            <a:ext cx="4524900" cy="26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rgbClr val="000000"/>
                </a:solidFill>
                <a:latin typeface="Arial"/>
                <a:ea typeface="Arial"/>
                <a:cs typeface="Arial"/>
                <a:sym typeface="Arial"/>
              </a:rPr>
              <a:t>Các chứng chỉ này được cấp bởi </a:t>
            </a:r>
            <a:r>
              <a:rPr lang="vi" sz="1400" b="1" i="0" u="none" strike="noStrike" cap="none">
                <a:solidFill>
                  <a:srgbClr val="000000"/>
                </a:solidFill>
                <a:latin typeface="Arial"/>
                <a:ea typeface="Arial"/>
                <a:cs typeface="Arial"/>
                <a:sym typeface="Arial"/>
              </a:rPr>
              <a:t>Alcumus ISOQAR</a:t>
            </a:r>
            <a:endParaRPr sz="1400" b="1"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570" name="Google Shape;570;p24"/>
          <p:cNvPicPr preferRelativeResize="0"/>
          <p:nvPr/>
        </p:nvPicPr>
        <p:blipFill rotWithShape="1">
          <a:blip r:embed="rId3">
            <a:alphaModFix/>
          </a:blip>
          <a:srcRect/>
          <a:stretch/>
        </p:blipFill>
        <p:spPr>
          <a:xfrm>
            <a:off x="683150" y="102413"/>
            <a:ext cx="308775" cy="308775"/>
          </a:xfrm>
          <a:prstGeom prst="rect">
            <a:avLst/>
          </a:prstGeom>
          <a:noFill/>
          <a:ln>
            <a:noFill/>
          </a:ln>
        </p:spPr>
      </p:pic>
      <p:sp>
        <p:nvSpPr>
          <p:cNvPr id="571" name="Google Shape;571;p24"/>
          <p:cNvSpPr txBox="1"/>
          <p:nvPr/>
        </p:nvSpPr>
        <p:spPr>
          <a:xfrm>
            <a:off x="1028852" y="60550"/>
            <a:ext cx="5975700" cy="347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vi" sz="1400" b="1" i="0" u="none" strike="noStrike" cap="none">
                <a:solidFill>
                  <a:srgbClr val="000000"/>
                </a:solidFill>
                <a:latin typeface="Roboto"/>
                <a:ea typeface="Roboto"/>
                <a:cs typeface="Roboto"/>
                <a:sym typeface="Roboto"/>
              </a:rPr>
              <a:t>Chuỗi giá trị mô hình Sản xuất</a:t>
            </a:r>
            <a:endParaRPr sz="1400" b="1" i="0" u="none" strike="noStrike" cap="none">
              <a:solidFill>
                <a:srgbClr val="000000"/>
              </a:solidFill>
              <a:latin typeface="Roboto"/>
              <a:ea typeface="Roboto"/>
              <a:cs typeface="Roboto"/>
              <a:sym typeface="Roboto"/>
            </a:endParaRPr>
          </a:p>
        </p:txBody>
      </p:sp>
      <p:grpSp>
        <p:nvGrpSpPr>
          <p:cNvPr id="572" name="Google Shape;572;p24"/>
          <p:cNvGrpSpPr/>
          <p:nvPr/>
        </p:nvGrpSpPr>
        <p:grpSpPr>
          <a:xfrm>
            <a:off x="1028850" y="970664"/>
            <a:ext cx="5621136" cy="236478"/>
            <a:chOff x="0" y="-224"/>
            <a:chExt cx="3316500" cy="119742"/>
          </a:xfrm>
        </p:grpSpPr>
        <p:sp>
          <p:nvSpPr>
            <p:cNvPr id="573" name="Google Shape;573;p24"/>
            <p:cNvSpPr/>
            <p:nvPr/>
          </p:nvSpPr>
          <p:spPr>
            <a:xfrm>
              <a:off x="0" y="0"/>
              <a:ext cx="3316437" cy="119518"/>
            </a:xfrm>
            <a:custGeom>
              <a:avLst/>
              <a:gdLst/>
              <a:ahLst/>
              <a:cxnLst/>
              <a:rect l="l" t="t" r="r" b="b"/>
              <a:pathLst>
                <a:path w="3316437" h="119518" extrusionOk="0">
                  <a:moveTo>
                    <a:pt x="5533" y="0"/>
                  </a:moveTo>
                  <a:lnTo>
                    <a:pt x="3310904" y="0"/>
                  </a:lnTo>
                  <a:cubicBezTo>
                    <a:pt x="3313960" y="0"/>
                    <a:pt x="3316437" y="2477"/>
                    <a:pt x="3316437" y="5533"/>
                  </a:cubicBezTo>
                  <a:lnTo>
                    <a:pt x="3316437" y="113984"/>
                  </a:lnTo>
                  <a:cubicBezTo>
                    <a:pt x="3316437" y="117040"/>
                    <a:pt x="3313960" y="119518"/>
                    <a:pt x="3310904" y="119518"/>
                  </a:cubicBezTo>
                  <a:lnTo>
                    <a:pt x="5533" y="119518"/>
                  </a:lnTo>
                  <a:cubicBezTo>
                    <a:pt x="2477" y="119518"/>
                    <a:pt x="0" y="117040"/>
                    <a:pt x="0" y="113984"/>
                  </a:cubicBezTo>
                  <a:lnTo>
                    <a:pt x="0" y="5533"/>
                  </a:lnTo>
                  <a:cubicBezTo>
                    <a:pt x="0" y="2477"/>
                    <a:pt x="2477" y="0"/>
                    <a:pt x="5533" y="0"/>
                  </a:cubicBezTo>
                  <a:close/>
                </a:path>
              </a:pathLst>
            </a:custGeom>
            <a:solidFill>
              <a:srgbClr val="CC0000"/>
            </a:solidFill>
            <a:ln w="19050" cap="sq" cmpd="sng">
              <a:solidFill>
                <a:srgbClr val="99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p24"/>
            <p:cNvSpPr txBox="1"/>
            <p:nvPr/>
          </p:nvSpPr>
          <p:spPr>
            <a:xfrm>
              <a:off x="0" y="-224"/>
              <a:ext cx="3316500" cy="119700"/>
            </a:xfrm>
            <a:prstGeom prst="rect">
              <a:avLst/>
            </a:prstGeom>
            <a:solidFill>
              <a:srgbClr val="CC0000"/>
            </a:solidFill>
            <a:ln w="9525" cap="flat" cmpd="sng">
              <a:solidFill>
                <a:srgbClr val="990000"/>
              </a:solidFill>
              <a:prstDash val="solid"/>
              <a:round/>
              <a:headEnd type="none" w="sm" len="sm"/>
              <a:tailEnd type="none" w="sm" len="sm"/>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1" i="0" u="none" strike="noStrike" cap="none">
                  <a:solidFill>
                    <a:srgbClr val="FFFFFF"/>
                  </a:solidFill>
                  <a:latin typeface="Inter"/>
                  <a:ea typeface="Inter"/>
                  <a:cs typeface="Inter"/>
                  <a:sym typeface="Inter"/>
                </a:rPr>
                <a:t>Chuỗi giá trị / cung ứng</a:t>
              </a:r>
              <a:endParaRPr sz="700" b="0" i="0" u="none" strike="noStrike" cap="none">
                <a:solidFill>
                  <a:srgbClr val="000000"/>
                </a:solidFill>
                <a:latin typeface="Arial"/>
                <a:ea typeface="Arial"/>
                <a:cs typeface="Arial"/>
                <a:sym typeface="Arial"/>
              </a:endParaRPr>
            </a:p>
          </p:txBody>
        </p:sp>
      </p:grpSp>
      <p:grpSp>
        <p:nvGrpSpPr>
          <p:cNvPr id="575" name="Google Shape;575;p24"/>
          <p:cNvGrpSpPr/>
          <p:nvPr/>
        </p:nvGrpSpPr>
        <p:grpSpPr>
          <a:xfrm>
            <a:off x="1028850" y="529847"/>
            <a:ext cx="7495305" cy="236252"/>
            <a:chOff x="0" y="-121"/>
            <a:chExt cx="4274726" cy="119639"/>
          </a:xfrm>
        </p:grpSpPr>
        <p:sp>
          <p:nvSpPr>
            <p:cNvPr id="576" name="Google Shape;576;p24"/>
            <p:cNvSpPr/>
            <p:nvPr/>
          </p:nvSpPr>
          <p:spPr>
            <a:xfrm>
              <a:off x="0" y="0"/>
              <a:ext cx="4274726" cy="119518"/>
            </a:xfrm>
            <a:custGeom>
              <a:avLst/>
              <a:gdLst/>
              <a:ahLst/>
              <a:cxnLst/>
              <a:rect l="l" t="t" r="r" b="b"/>
              <a:pathLst>
                <a:path w="4274726" h="119518" extrusionOk="0">
                  <a:moveTo>
                    <a:pt x="4293" y="0"/>
                  </a:moveTo>
                  <a:lnTo>
                    <a:pt x="4270433" y="0"/>
                  </a:lnTo>
                  <a:cubicBezTo>
                    <a:pt x="4272804" y="0"/>
                    <a:pt x="4274726" y="1922"/>
                    <a:pt x="4274726" y="4293"/>
                  </a:cubicBezTo>
                  <a:lnTo>
                    <a:pt x="4274726" y="115225"/>
                  </a:lnTo>
                  <a:cubicBezTo>
                    <a:pt x="4274726" y="116363"/>
                    <a:pt x="4274274" y="117455"/>
                    <a:pt x="4273469" y="118260"/>
                  </a:cubicBezTo>
                  <a:cubicBezTo>
                    <a:pt x="4272664" y="119065"/>
                    <a:pt x="4271571" y="119518"/>
                    <a:pt x="4270433" y="119518"/>
                  </a:cubicBezTo>
                  <a:lnTo>
                    <a:pt x="4293" y="119518"/>
                  </a:lnTo>
                  <a:cubicBezTo>
                    <a:pt x="1922" y="119518"/>
                    <a:pt x="0" y="117596"/>
                    <a:pt x="0" y="115225"/>
                  </a:cubicBezTo>
                  <a:lnTo>
                    <a:pt x="0" y="4293"/>
                  </a:lnTo>
                  <a:cubicBezTo>
                    <a:pt x="0" y="1922"/>
                    <a:pt x="1922" y="0"/>
                    <a:pt x="4293" y="0"/>
                  </a:cubicBezTo>
                  <a:close/>
                </a:path>
              </a:pathLst>
            </a:custGeom>
            <a:solidFill>
              <a:srgbClr val="C4161C"/>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p24"/>
            <p:cNvSpPr txBox="1"/>
            <p:nvPr/>
          </p:nvSpPr>
          <p:spPr>
            <a:xfrm>
              <a:off x="0" y="-121"/>
              <a:ext cx="4274700" cy="119400"/>
            </a:xfrm>
            <a:prstGeom prst="rect">
              <a:avLst/>
            </a:prstGeom>
            <a:solidFill>
              <a:srgbClr val="4A86E8"/>
            </a:solidFill>
            <a:ln w="9525" cap="flat" cmpd="sng">
              <a:solidFill>
                <a:srgbClr val="0000FF"/>
              </a:solidFill>
              <a:prstDash val="solid"/>
              <a:round/>
              <a:headEnd type="none" w="sm" len="sm"/>
              <a:tailEnd type="none" w="sm" len="sm"/>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1" i="0" u="none" strike="noStrike" cap="none">
                  <a:solidFill>
                    <a:srgbClr val="FFFFFF"/>
                  </a:solidFill>
                  <a:latin typeface="Inter"/>
                  <a:ea typeface="Inter"/>
                  <a:cs typeface="Inter"/>
                  <a:sym typeface="Inter"/>
                </a:rPr>
                <a:t>CÔNG TY GIA CÔNG, SẢN XUẤT</a:t>
              </a:r>
              <a:endParaRPr sz="700" b="0" i="0" u="none" strike="noStrike" cap="none">
                <a:solidFill>
                  <a:srgbClr val="000000"/>
                </a:solidFill>
                <a:latin typeface="Arial"/>
                <a:ea typeface="Arial"/>
                <a:cs typeface="Arial"/>
                <a:sym typeface="Arial"/>
              </a:endParaRPr>
            </a:p>
          </p:txBody>
        </p:sp>
      </p:grpSp>
      <p:grpSp>
        <p:nvGrpSpPr>
          <p:cNvPr id="578" name="Google Shape;578;p24"/>
          <p:cNvGrpSpPr/>
          <p:nvPr/>
        </p:nvGrpSpPr>
        <p:grpSpPr>
          <a:xfrm>
            <a:off x="1028850" y="1403667"/>
            <a:ext cx="5620979" cy="236249"/>
            <a:chOff x="0" y="-120"/>
            <a:chExt cx="2459409" cy="119638"/>
          </a:xfrm>
        </p:grpSpPr>
        <p:sp>
          <p:nvSpPr>
            <p:cNvPr id="579" name="Google Shape;579;p24"/>
            <p:cNvSpPr/>
            <p:nvPr/>
          </p:nvSpPr>
          <p:spPr>
            <a:xfrm>
              <a:off x="0" y="0"/>
              <a:ext cx="2459409" cy="119518"/>
            </a:xfrm>
            <a:custGeom>
              <a:avLst/>
              <a:gdLst/>
              <a:ahLst/>
              <a:cxnLst/>
              <a:rect l="l" t="t" r="r" b="b"/>
              <a:pathLst>
                <a:path w="2459409" h="119518" extrusionOk="0">
                  <a:moveTo>
                    <a:pt x="7462" y="0"/>
                  </a:moveTo>
                  <a:lnTo>
                    <a:pt x="2451948" y="0"/>
                  </a:lnTo>
                  <a:cubicBezTo>
                    <a:pt x="2453927" y="0"/>
                    <a:pt x="2455825" y="786"/>
                    <a:pt x="2457224" y="2185"/>
                  </a:cubicBezTo>
                  <a:cubicBezTo>
                    <a:pt x="2458623" y="3585"/>
                    <a:pt x="2459409" y="5483"/>
                    <a:pt x="2459409" y="7462"/>
                  </a:cubicBezTo>
                  <a:lnTo>
                    <a:pt x="2459409" y="112056"/>
                  </a:lnTo>
                  <a:cubicBezTo>
                    <a:pt x="2459409" y="116177"/>
                    <a:pt x="2456069" y="119518"/>
                    <a:pt x="2451948" y="119518"/>
                  </a:cubicBezTo>
                  <a:lnTo>
                    <a:pt x="7462" y="119518"/>
                  </a:lnTo>
                  <a:cubicBezTo>
                    <a:pt x="3341" y="119518"/>
                    <a:pt x="0" y="116177"/>
                    <a:pt x="0" y="112056"/>
                  </a:cubicBezTo>
                  <a:lnTo>
                    <a:pt x="0" y="7462"/>
                  </a:lnTo>
                  <a:cubicBezTo>
                    <a:pt x="0" y="3341"/>
                    <a:pt x="3341" y="0"/>
                    <a:pt x="7462" y="0"/>
                  </a:cubicBezTo>
                  <a:close/>
                </a:path>
              </a:pathLst>
            </a:custGeom>
            <a:solidFill>
              <a:srgbClr val="000000"/>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p24"/>
            <p:cNvSpPr txBox="1"/>
            <p:nvPr/>
          </p:nvSpPr>
          <p:spPr>
            <a:xfrm>
              <a:off x="0" y="-120"/>
              <a:ext cx="2459400" cy="119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1100"/>
                <a:buFont typeface="Arial"/>
                <a:buNone/>
              </a:pPr>
              <a:r>
                <a:rPr lang="vi" sz="1100" b="1" i="0" u="none" strike="noStrike" cap="none">
                  <a:solidFill>
                    <a:srgbClr val="FFFFFF"/>
                  </a:solidFill>
                  <a:latin typeface="Inter"/>
                  <a:ea typeface="Inter"/>
                  <a:cs typeface="Inter"/>
                  <a:sym typeface="Inter"/>
                </a:rPr>
                <a:t>ERPNext</a:t>
              </a:r>
              <a:endParaRPr sz="1100" b="1" i="0" u="none" strike="noStrike" cap="none">
                <a:solidFill>
                  <a:srgbClr val="000000"/>
                </a:solidFill>
                <a:latin typeface="Arial"/>
                <a:ea typeface="Arial"/>
                <a:cs typeface="Arial"/>
                <a:sym typeface="Arial"/>
              </a:endParaRPr>
            </a:p>
          </p:txBody>
        </p:sp>
      </p:grpSp>
      <p:grpSp>
        <p:nvGrpSpPr>
          <p:cNvPr id="581" name="Google Shape;581;p24"/>
          <p:cNvGrpSpPr/>
          <p:nvPr/>
        </p:nvGrpSpPr>
        <p:grpSpPr>
          <a:xfrm>
            <a:off x="6730778" y="1385986"/>
            <a:ext cx="1793347" cy="253946"/>
            <a:chOff x="0" y="-9075"/>
            <a:chExt cx="908116" cy="128593"/>
          </a:xfrm>
        </p:grpSpPr>
        <p:sp>
          <p:nvSpPr>
            <p:cNvPr id="582" name="Google Shape;582;p24"/>
            <p:cNvSpPr/>
            <p:nvPr/>
          </p:nvSpPr>
          <p:spPr>
            <a:xfrm>
              <a:off x="0" y="0"/>
              <a:ext cx="908116" cy="119518"/>
            </a:xfrm>
            <a:custGeom>
              <a:avLst/>
              <a:gdLst/>
              <a:ahLst/>
              <a:cxnLst/>
              <a:rect l="l" t="t" r="r" b="b"/>
              <a:pathLst>
                <a:path w="908116" h="119518" extrusionOk="0">
                  <a:moveTo>
                    <a:pt x="20208" y="0"/>
                  </a:moveTo>
                  <a:lnTo>
                    <a:pt x="887908" y="0"/>
                  </a:lnTo>
                  <a:cubicBezTo>
                    <a:pt x="893267" y="0"/>
                    <a:pt x="898407" y="2129"/>
                    <a:pt x="902197" y="5919"/>
                  </a:cubicBezTo>
                  <a:cubicBezTo>
                    <a:pt x="905987" y="9709"/>
                    <a:pt x="908116" y="14849"/>
                    <a:pt x="908116" y="20208"/>
                  </a:cubicBezTo>
                  <a:lnTo>
                    <a:pt x="908116" y="99310"/>
                  </a:lnTo>
                  <a:cubicBezTo>
                    <a:pt x="908116" y="104669"/>
                    <a:pt x="905987" y="109809"/>
                    <a:pt x="902197" y="113599"/>
                  </a:cubicBezTo>
                  <a:cubicBezTo>
                    <a:pt x="898407" y="117389"/>
                    <a:pt x="893267" y="119518"/>
                    <a:pt x="887908" y="119518"/>
                  </a:cubicBezTo>
                  <a:lnTo>
                    <a:pt x="20208" y="119518"/>
                  </a:lnTo>
                  <a:cubicBezTo>
                    <a:pt x="14849" y="119518"/>
                    <a:pt x="9709" y="117389"/>
                    <a:pt x="5919" y="113599"/>
                  </a:cubicBezTo>
                  <a:cubicBezTo>
                    <a:pt x="2129" y="109809"/>
                    <a:pt x="0" y="104669"/>
                    <a:pt x="0" y="99310"/>
                  </a:cubicBezTo>
                  <a:lnTo>
                    <a:pt x="0" y="20208"/>
                  </a:lnTo>
                  <a:cubicBezTo>
                    <a:pt x="0" y="14849"/>
                    <a:pt x="2129" y="9709"/>
                    <a:pt x="5919" y="5919"/>
                  </a:cubicBezTo>
                  <a:cubicBezTo>
                    <a:pt x="9709" y="2129"/>
                    <a:pt x="14849" y="0"/>
                    <a:pt x="20208" y="0"/>
                  </a:cubicBezTo>
                  <a:close/>
                </a:path>
              </a:pathLst>
            </a:custGeom>
            <a:solidFill>
              <a:srgbClr val="000000"/>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24"/>
            <p:cNvSpPr txBox="1"/>
            <p:nvPr/>
          </p:nvSpPr>
          <p:spPr>
            <a:xfrm>
              <a:off x="0" y="-9075"/>
              <a:ext cx="908100" cy="128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1100"/>
                <a:buFont typeface="Arial"/>
                <a:buNone/>
              </a:pPr>
              <a:r>
                <a:rPr lang="vi" sz="1100" b="1" i="0" u="none" strike="noStrike" cap="none">
                  <a:solidFill>
                    <a:srgbClr val="FFFFFF"/>
                  </a:solidFill>
                  <a:latin typeface="Inter"/>
                  <a:ea typeface="Inter"/>
                  <a:cs typeface="Inter"/>
                  <a:sym typeface="Inter"/>
                </a:rPr>
                <a:t>ERPNext</a:t>
              </a:r>
              <a:endParaRPr sz="800" b="0" i="0" u="none" strike="noStrike" cap="none">
                <a:solidFill>
                  <a:srgbClr val="FFFFFF"/>
                </a:solidFill>
                <a:latin typeface="Inter"/>
                <a:ea typeface="Inter"/>
                <a:cs typeface="Inter"/>
                <a:sym typeface="Inter"/>
              </a:endParaRPr>
            </a:p>
          </p:txBody>
        </p:sp>
      </p:grpSp>
      <p:grpSp>
        <p:nvGrpSpPr>
          <p:cNvPr id="584" name="Google Shape;584;p24"/>
          <p:cNvGrpSpPr/>
          <p:nvPr/>
        </p:nvGrpSpPr>
        <p:grpSpPr>
          <a:xfrm>
            <a:off x="1028850" y="1638989"/>
            <a:ext cx="1808745" cy="1865031"/>
            <a:chOff x="0" y="-38100"/>
            <a:chExt cx="791400" cy="944415"/>
          </a:xfrm>
        </p:grpSpPr>
        <p:sp>
          <p:nvSpPr>
            <p:cNvPr id="585" name="Google Shape;585;p24"/>
            <p:cNvSpPr/>
            <p:nvPr/>
          </p:nvSpPr>
          <p:spPr>
            <a:xfrm>
              <a:off x="0" y="0"/>
              <a:ext cx="791277" cy="906315"/>
            </a:xfrm>
            <a:custGeom>
              <a:avLst/>
              <a:gdLst/>
              <a:ahLst/>
              <a:cxnLst/>
              <a:rect l="l" t="t" r="r" b="b"/>
              <a:pathLst>
                <a:path w="791277" h="906315" extrusionOk="0">
                  <a:moveTo>
                    <a:pt x="23192" y="0"/>
                  </a:moveTo>
                  <a:lnTo>
                    <a:pt x="768085" y="0"/>
                  </a:lnTo>
                  <a:cubicBezTo>
                    <a:pt x="780894" y="0"/>
                    <a:pt x="791277" y="10383"/>
                    <a:pt x="791277" y="23192"/>
                  </a:cubicBezTo>
                  <a:lnTo>
                    <a:pt x="791277" y="883123"/>
                  </a:lnTo>
                  <a:cubicBezTo>
                    <a:pt x="791277" y="895932"/>
                    <a:pt x="780894" y="906315"/>
                    <a:pt x="768085" y="906315"/>
                  </a:cubicBezTo>
                  <a:lnTo>
                    <a:pt x="23192" y="906315"/>
                  </a:lnTo>
                  <a:cubicBezTo>
                    <a:pt x="10383" y="906315"/>
                    <a:pt x="0" y="895932"/>
                    <a:pt x="0" y="883123"/>
                  </a:cubicBezTo>
                  <a:lnTo>
                    <a:pt x="0" y="23192"/>
                  </a:lnTo>
                  <a:cubicBezTo>
                    <a:pt x="0" y="10383"/>
                    <a:pt x="10383" y="0"/>
                    <a:pt x="23192"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p24"/>
            <p:cNvSpPr txBox="1"/>
            <p:nvPr/>
          </p:nvSpPr>
          <p:spPr>
            <a:xfrm>
              <a:off x="0" y="-38100"/>
              <a:ext cx="791400" cy="944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587" name="Google Shape;587;p24"/>
          <p:cNvGrpSpPr/>
          <p:nvPr/>
        </p:nvGrpSpPr>
        <p:grpSpPr>
          <a:xfrm>
            <a:off x="1028850" y="3502902"/>
            <a:ext cx="1597215" cy="1610890"/>
            <a:chOff x="0" y="-38100"/>
            <a:chExt cx="698847" cy="815723"/>
          </a:xfrm>
        </p:grpSpPr>
        <p:sp>
          <p:nvSpPr>
            <p:cNvPr id="588" name="Google Shape;588;p24"/>
            <p:cNvSpPr/>
            <p:nvPr/>
          </p:nvSpPr>
          <p:spPr>
            <a:xfrm>
              <a:off x="0" y="0"/>
              <a:ext cx="698847" cy="777623"/>
            </a:xfrm>
            <a:custGeom>
              <a:avLst/>
              <a:gdLst/>
              <a:ahLst/>
              <a:cxnLst/>
              <a:rect l="l" t="t" r="r" b="b"/>
              <a:pathLst>
                <a:path w="698847" h="777623" extrusionOk="0">
                  <a:moveTo>
                    <a:pt x="26259" y="0"/>
                  </a:moveTo>
                  <a:lnTo>
                    <a:pt x="672588" y="0"/>
                  </a:lnTo>
                  <a:cubicBezTo>
                    <a:pt x="679553" y="0"/>
                    <a:pt x="686232" y="2767"/>
                    <a:pt x="691156" y="7691"/>
                  </a:cubicBezTo>
                  <a:cubicBezTo>
                    <a:pt x="696081" y="12616"/>
                    <a:pt x="698847" y="19295"/>
                    <a:pt x="698847" y="26259"/>
                  </a:cubicBezTo>
                  <a:lnTo>
                    <a:pt x="698847" y="751364"/>
                  </a:lnTo>
                  <a:cubicBezTo>
                    <a:pt x="698847" y="765866"/>
                    <a:pt x="687091" y="777623"/>
                    <a:pt x="672588" y="777623"/>
                  </a:cubicBezTo>
                  <a:lnTo>
                    <a:pt x="26259" y="777623"/>
                  </a:lnTo>
                  <a:cubicBezTo>
                    <a:pt x="19295" y="777623"/>
                    <a:pt x="12616" y="774856"/>
                    <a:pt x="7691" y="769932"/>
                  </a:cubicBezTo>
                  <a:cubicBezTo>
                    <a:pt x="2767" y="765007"/>
                    <a:pt x="0" y="758328"/>
                    <a:pt x="0" y="751364"/>
                  </a:cubicBezTo>
                  <a:lnTo>
                    <a:pt x="0" y="26259"/>
                  </a:lnTo>
                  <a:cubicBezTo>
                    <a:pt x="0" y="19295"/>
                    <a:pt x="2767" y="12616"/>
                    <a:pt x="7691" y="7691"/>
                  </a:cubicBezTo>
                  <a:cubicBezTo>
                    <a:pt x="12616" y="2767"/>
                    <a:pt x="19295" y="0"/>
                    <a:pt x="26259"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p24"/>
            <p:cNvSpPr txBox="1"/>
            <p:nvPr/>
          </p:nvSpPr>
          <p:spPr>
            <a:xfrm>
              <a:off x="0" y="-38100"/>
              <a:ext cx="698700" cy="815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590" name="Google Shape;590;p24"/>
          <p:cNvGrpSpPr/>
          <p:nvPr/>
        </p:nvGrpSpPr>
        <p:grpSpPr>
          <a:xfrm>
            <a:off x="2681244" y="3502902"/>
            <a:ext cx="1280794" cy="1610890"/>
            <a:chOff x="0" y="-38100"/>
            <a:chExt cx="560400" cy="815723"/>
          </a:xfrm>
        </p:grpSpPr>
        <p:sp>
          <p:nvSpPr>
            <p:cNvPr id="591" name="Google Shape;591;p24"/>
            <p:cNvSpPr/>
            <p:nvPr/>
          </p:nvSpPr>
          <p:spPr>
            <a:xfrm>
              <a:off x="0" y="0"/>
              <a:ext cx="560268" cy="777623"/>
            </a:xfrm>
            <a:custGeom>
              <a:avLst/>
              <a:gdLst/>
              <a:ahLst/>
              <a:cxnLst/>
              <a:rect l="l" t="t" r="r" b="b"/>
              <a:pathLst>
                <a:path w="560268" h="777623" extrusionOk="0">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2" name="Google Shape;592;p24"/>
            <p:cNvSpPr txBox="1"/>
            <p:nvPr/>
          </p:nvSpPr>
          <p:spPr>
            <a:xfrm>
              <a:off x="0" y="-38100"/>
              <a:ext cx="560400" cy="815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593" name="Google Shape;593;p24"/>
          <p:cNvGrpSpPr/>
          <p:nvPr/>
        </p:nvGrpSpPr>
        <p:grpSpPr>
          <a:xfrm>
            <a:off x="4007668" y="3502902"/>
            <a:ext cx="1280794" cy="1610890"/>
            <a:chOff x="0" y="-38100"/>
            <a:chExt cx="560400" cy="815723"/>
          </a:xfrm>
        </p:grpSpPr>
        <p:sp>
          <p:nvSpPr>
            <p:cNvPr id="594" name="Google Shape;594;p24"/>
            <p:cNvSpPr/>
            <p:nvPr/>
          </p:nvSpPr>
          <p:spPr>
            <a:xfrm>
              <a:off x="0" y="0"/>
              <a:ext cx="560268" cy="777623"/>
            </a:xfrm>
            <a:custGeom>
              <a:avLst/>
              <a:gdLst/>
              <a:ahLst/>
              <a:cxnLst/>
              <a:rect l="l" t="t" r="r" b="b"/>
              <a:pathLst>
                <a:path w="560268" h="777623" extrusionOk="0">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p24"/>
            <p:cNvSpPr txBox="1"/>
            <p:nvPr/>
          </p:nvSpPr>
          <p:spPr>
            <a:xfrm>
              <a:off x="0" y="-38100"/>
              <a:ext cx="560400" cy="815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596" name="Google Shape;596;p24"/>
          <p:cNvGrpSpPr/>
          <p:nvPr/>
        </p:nvGrpSpPr>
        <p:grpSpPr>
          <a:xfrm>
            <a:off x="5369231" y="3502902"/>
            <a:ext cx="1280794" cy="1610890"/>
            <a:chOff x="0" y="-38100"/>
            <a:chExt cx="560400" cy="815723"/>
          </a:xfrm>
        </p:grpSpPr>
        <p:sp>
          <p:nvSpPr>
            <p:cNvPr id="597" name="Google Shape;597;p24"/>
            <p:cNvSpPr/>
            <p:nvPr/>
          </p:nvSpPr>
          <p:spPr>
            <a:xfrm>
              <a:off x="0" y="0"/>
              <a:ext cx="560268" cy="777623"/>
            </a:xfrm>
            <a:custGeom>
              <a:avLst/>
              <a:gdLst/>
              <a:ahLst/>
              <a:cxnLst/>
              <a:rect l="l" t="t" r="r" b="b"/>
              <a:pathLst>
                <a:path w="560268" h="777623" extrusionOk="0">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p24"/>
            <p:cNvSpPr txBox="1"/>
            <p:nvPr/>
          </p:nvSpPr>
          <p:spPr>
            <a:xfrm>
              <a:off x="0" y="-38100"/>
              <a:ext cx="560400" cy="815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599" name="Google Shape;599;p24"/>
          <p:cNvGrpSpPr/>
          <p:nvPr/>
        </p:nvGrpSpPr>
        <p:grpSpPr>
          <a:xfrm>
            <a:off x="2939465" y="1638989"/>
            <a:ext cx="1713439" cy="1865031"/>
            <a:chOff x="0" y="-38100"/>
            <a:chExt cx="749700" cy="944415"/>
          </a:xfrm>
        </p:grpSpPr>
        <p:sp>
          <p:nvSpPr>
            <p:cNvPr id="600" name="Google Shape;600;p24"/>
            <p:cNvSpPr/>
            <p:nvPr/>
          </p:nvSpPr>
          <p:spPr>
            <a:xfrm>
              <a:off x="0" y="0"/>
              <a:ext cx="749588" cy="906315"/>
            </a:xfrm>
            <a:custGeom>
              <a:avLst/>
              <a:gdLst/>
              <a:ahLst/>
              <a:cxnLst/>
              <a:rect l="l" t="t" r="r" b="b"/>
              <a:pathLst>
                <a:path w="749588" h="906315" extrusionOk="0">
                  <a:moveTo>
                    <a:pt x="24482" y="0"/>
                  </a:moveTo>
                  <a:lnTo>
                    <a:pt x="725106" y="0"/>
                  </a:lnTo>
                  <a:cubicBezTo>
                    <a:pt x="731599" y="0"/>
                    <a:pt x="737826" y="2579"/>
                    <a:pt x="742417" y="7171"/>
                  </a:cubicBezTo>
                  <a:cubicBezTo>
                    <a:pt x="747009" y="11762"/>
                    <a:pt x="749588" y="17989"/>
                    <a:pt x="749588" y="24482"/>
                  </a:cubicBezTo>
                  <a:lnTo>
                    <a:pt x="749588" y="881833"/>
                  </a:lnTo>
                  <a:cubicBezTo>
                    <a:pt x="749588" y="888326"/>
                    <a:pt x="747009" y="894553"/>
                    <a:pt x="742417" y="899145"/>
                  </a:cubicBezTo>
                  <a:cubicBezTo>
                    <a:pt x="737826" y="903736"/>
                    <a:pt x="731599" y="906315"/>
                    <a:pt x="725106" y="906315"/>
                  </a:cubicBezTo>
                  <a:lnTo>
                    <a:pt x="24482" y="906315"/>
                  </a:lnTo>
                  <a:cubicBezTo>
                    <a:pt x="17989" y="906315"/>
                    <a:pt x="11762" y="903736"/>
                    <a:pt x="7171" y="899145"/>
                  </a:cubicBezTo>
                  <a:cubicBezTo>
                    <a:pt x="2579" y="894553"/>
                    <a:pt x="0" y="888326"/>
                    <a:pt x="0" y="881833"/>
                  </a:cubicBezTo>
                  <a:lnTo>
                    <a:pt x="0" y="24482"/>
                  </a:lnTo>
                  <a:cubicBezTo>
                    <a:pt x="0" y="17989"/>
                    <a:pt x="2579" y="11762"/>
                    <a:pt x="7171" y="7171"/>
                  </a:cubicBezTo>
                  <a:cubicBezTo>
                    <a:pt x="11762" y="2579"/>
                    <a:pt x="17989" y="0"/>
                    <a:pt x="24482"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24"/>
            <p:cNvSpPr txBox="1"/>
            <p:nvPr/>
          </p:nvSpPr>
          <p:spPr>
            <a:xfrm>
              <a:off x="0" y="-38100"/>
              <a:ext cx="749700" cy="944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02" name="Google Shape;602;p24"/>
          <p:cNvGrpSpPr/>
          <p:nvPr/>
        </p:nvGrpSpPr>
        <p:grpSpPr>
          <a:xfrm>
            <a:off x="4731648" y="1638989"/>
            <a:ext cx="1918090" cy="1865031"/>
            <a:chOff x="0" y="-38100"/>
            <a:chExt cx="839243" cy="944415"/>
          </a:xfrm>
        </p:grpSpPr>
        <p:sp>
          <p:nvSpPr>
            <p:cNvPr id="603" name="Google Shape;603;p24"/>
            <p:cNvSpPr/>
            <p:nvPr/>
          </p:nvSpPr>
          <p:spPr>
            <a:xfrm>
              <a:off x="0" y="0"/>
              <a:ext cx="839243" cy="906315"/>
            </a:xfrm>
            <a:custGeom>
              <a:avLst/>
              <a:gdLst/>
              <a:ahLst/>
              <a:cxnLst/>
              <a:rect l="l" t="t" r="r" b="b"/>
              <a:pathLst>
                <a:path w="839243" h="906315" extrusionOk="0">
                  <a:moveTo>
                    <a:pt x="21866" y="0"/>
                  </a:moveTo>
                  <a:lnTo>
                    <a:pt x="817377" y="0"/>
                  </a:lnTo>
                  <a:cubicBezTo>
                    <a:pt x="823176" y="0"/>
                    <a:pt x="828738" y="2304"/>
                    <a:pt x="832838" y="6405"/>
                  </a:cubicBezTo>
                  <a:cubicBezTo>
                    <a:pt x="836939" y="10505"/>
                    <a:pt x="839243" y="16067"/>
                    <a:pt x="839243" y="21866"/>
                  </a:cubicBezTo>
                  <a:lnTo>
                    <a:pt x="839243" y="884449"/>
                  </a:lnTo>
                  <a:cubicBezTo>
                    <a:pt x="839243" y="890248"/>
                    <a:pt x="836939" y="895810"/>
                    <a:pt x="832838" y="899911"/>
                  </a:cubicBezTo>
                  <a:cubicBezTo>
                    <a:pt x="828738" y="904011"/>
                    <a:pt x="823176" y="906315"/>
                    <a:pt x="817377" y="906315"/>
                  </a:cubicBezTo>
                  <a:lnTo>
                    <a:pt x="21866" y="906315"/>
                  </a:lnTo>
                  <a:cubicBezTo>
                    <a:pt x="16067" y="906315"/>
                    <a:pt x="10505" y="904011"/>
                    <a:pt x="6405" y="899911"/>
                  </a:cubicBezTo>
                  <a:cubicBezTo>
                    <a:pt x="2304" y="895810"/>
                    <a:pt x="0" y="890248"/>
                    <a:pt x="0" y="884449"/>
                  </a:cubicBezTo>
                  <a:lnTo>
                    <a:pt x="0" y="21866"/>
                  </a:lnTo>
                  <a:cubicBezTo>
                    <a:pt x="0" y="16067"/>
                    <a:pt x="2304" y="10505"/>
                    <a:pt x="6405" y="6405"/>
                  </a:cubicBezTo>
                  <a:cubicBezTo>
                    <a:pt x="10505" y="2304"/>
                    <a:pt x="16067" y="0"/>
                    <a:pt x="21866"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4" name="Google Shape;604;p24"/>
            <p:cNvSpPr txBox="1"/>
            <p:nvPr/>
          </p:nvSpPr>
          <p:spPr>
            <a:xfrm>
              <a:off x="0" y="-38100"/>
              <a:ext cx="839100" cy="944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05" name="Google Shape;605;p24"/>
          <p:cNvGrpSpPr/>
          <p:nvPr/>
        </p:nvGrpSpPr>
        <p:grpSpPr>
          <a:xfrm>
            <a:off x="6730778" y="1638997"/>
            <a:ext cx="1793347" cy="1507357"/>
            <a:chOff x="0" y="-38100"/>
            <a:chExt cx="908116" cy="763296"/>
          </a:xfrm>
        </p:grpSpPr>
        <p:sp>
          <p:nvSpPr>
            <p:cNvPr id="606" name="Google Shape;606;p24"/>
            <p:cNvSpPr/>
            <p:nvPr/>
          </p:nvSpPr>
          <p:spPr>
            <a:xfrm>
              <a:off x="0" y="0"/>
              <a:ext cx="908116" cy="725196"/>
            </a:xfrm>
            <a:custGeom>
              <a:avLst/>
              <a:gdLst/>
              <a:ahLst/>
              <a:cxnLst/>
              <a:rect l="l" t="t" r="r" b="b"/>
              <a:pathLst>
                <a:path w="908116" h="725196" extrusionOk="0">
                  <a:moveTo>
                    <a:pt x="20208" y="0"/>
                  </a:moveTo>
                  <a:lnTo>
                    <a:pt x="887908" y="0"/>
                  </a:lnTo>
                  <a:cubicBezTo>
                    <a:pt x="893267" y="0"/>
                    <a:pt x="898407" y="2129"/>
                    <a:pt x="902197" y="5919"/>
                  </a:cubicBezTo>
                  <a:cubicBezTo>
                    <a:pt x="905987" y="9709"/>
                    <a:pt x="908116" y="14849"/>
                    <a:pt x="908116" y="20208"/>
                  </a:cubicBezTo>
                  <a:lnTo>
                    <a:pt x="908116" y="704988"/>
                  </a:lnTo>
                  <a:cubicBezTo>
                    <a:pt x="908116" y="710348"/>
                    <a:pt x="905987" y="715488"/>
                    <a:pt x="902197" y="719277"/>
                  </a:cubicBezTo>
                  <a:cubicBezTo>
                    <a:pt x="898407" y="723067"/>
                    <a:pt x="893267" y="725196"/>
                    <a:pt x="887908" y="725196"/>
                  </a:cubicBezTo>
                  <a:lnTo>
                    <a:pt x="20208" y="725196"/>
                  </a:lnTo>
                  <a:cubicBezTo>
                    <a:pt x="14849" y="725196"/>
                    <a:pt x="9709" y="723067"/>
                    <a:pt x="5919" y="719277"/>
                  </a:cubicBezTo>
                  <a:cubicBezTo>
                    <a:pt x="2129" y="715488"/>
                    <a:pt x="0" y="710348"/>
                    <a:pt x="0" y="704988"/>
                  </a:cubicBezTo>
                  <a:lnTo>
                    <a:pt x="0" y="20208"/>
                  </a:lnTo>
                  <a:cubicBezTo>
                    <a:pt x="0" y="14849"/>
                    <a:pt x="2129" y="9709"/>
                    <a:pt x="5919" y="5919"/>
                  </a:cubicBezTo>
                  <a:cubicBezTo>
                    <a:pt x="9709" y="2129"/>
                    <a:pt x="14849" y="0"/>
                    <a:pt x="20208"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7" name="Google Shape;607;p24"/>
            <p:cNvSpPr txBox="1"/>
            <p:nvPr/>
          </p:nvSpPr>
          <p:spPr>
            <a:xfrm>
              <a:off x="0" y="-38100"/>
              <a:ext cx="908100" cy="7632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08" name="Google Shape;608;p24"/>
          <p:cNvGrpSpPr/>
          <p:nvPr/>
        </p:nvGrpSpPr>
        <p:grpSpPr>
          <a:xfrm>
            <a:off x="6749536" y="3145398"/>
            <a:ext cx="1774589" cy="906107"/>
            <a:chOff x="0" y="-38100"/>
            <a:chExt cx="898617" cy="458835"/>
          </a:xfrm>
        </p:grpSpPr>
        <p:sp>
          <p:nvSpPr>
            <p:cNvPr id="609" name="Google Shape;609;p24"/>
            <p:cNvSpPr/>
            <p:nvPr/>
          </p:nvSpPr>
          <p:spPr>
            <a:xfrm>
              <a:off x="0" y="0"/>
              <a:ext cx="898617" cy="420735"/>
            </a:xfrm>
            <a:custGeom>
              <a:avLst/>
              <a:gdLst/>
              <a:ahLst/>
              <a:cxnLst/>
              <a:rect l="l" t="t" r="r" b="b"/>
              <a:pathLst>
                <a:path w="898617" h="420735" extrusionOk="0">
                  <a:moveTo>
                    <a:pt x="20422" y="0"/>
                  </a:moveTo>
                  <a:lnTo>
                    <a:pt x="878195" y="0"/>
                  </a:lnTo>
                  <a:cubicBezTo>
                    <a:pt x="883611" y="0"/>
                    <a:pt x="888805" y="2152"/>
                    <a:pt x="892635" y="5981"/>
                  </a:cubicBezTo>
                  <a:cubicBezTo>
                    <a:pt x="896465" y="9811"/>
                    <a:pt x="898617" y="15005"/>
                    <a:pt x="898617" y="20422"/>
                  </a:cubicBezTo>
                  <a:lnTo>
                    <a:pt x="898617" y="400313"/>
                  </a:lnTo>
                  <a:cubicBezTo>
                    <a:pt x="898617" y="405729"/>
                    <a:pt x="896465" y="410924"/>
                    <a:pt x="892635" y="414753"/>
                  </a:cubicBezTo>
                  <a:cubicBezTo>
                    <a:pt x="888805" y="418583"/>
                    <a:pt x="883611" y="420735"/>
                    <a:pt x="878195" y="420735"/>
                  </a:cubicBezTo>
                  <a:lnTo>
                    <a:pt x="20422" y="420735"/>
                  </a:lnTo>
                  <a:cubicBezTo>
                    <a:pt x="15005" y="420735"/>
                    <a:pt x="9811" y="418583"/>
                    <a:pt x="5981" y="414753"/>
                  </a:cubicBezTo>
                  <a:cubicBezTo>
                    <a:pt x="2152" y="410924"/>
                    <a:pt x="0" y="405729"/>
                    <a:pt x="0" y="400313"/>
                  </a:cubicBezTo>
                  <a:lnTo>
                    <a:pt x="0" y="20422"/>
                  </a:lnTo>
                  <a:cubicBezTo>
                    <a:pt x="0" y="15005"/>
                    <a:pt x="2152" y="9811"/>
                    <a:pt x="5981" y="5981"/>
                  </a:cubicBezTo>
                  <a:cubicBezTo>
                    <a:pt x="9811" y="2152"/>
                    <a:pt x="15005" y="0"/>
                    <a:pt x="20422"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p24"/>
            <p:cNvSpPr txBox="1"/>
            <p:nvPr/>
          </p:nvSpPr>
          <p:spPr>
            <a:xfrm>
              <a:off x="0" y="-38100"/>
              <a:ext cx="898500" cy="458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11" name="Google Shape;611;p24"/>
          <p:cNvGrpSpPr/>
          <p:nvPr/>
        </p:nvGrpSpPr>
        <p:grpSpPr>
          <a:xfrm>
            <a:off x="6749536" y="4059985"/>
            <a:ext cx="1774589" cy="1053951"/>
            <a:chOff x="0" y="-38100"/>
            <a:chExt cx="898617" cy="533700"/>
          </a:xfrm>
        </p:grpSpPr>
        <p:sp>
          <p:nvSpPr>
            <p:cNvPr id="612" name="Google Shape;612;p24"/>
            <p:cNvSpPr/>
            <p:nvPr/>
          </p:nvSpPr>
          <p:spPr>
            <a:xfrm>
              <a:off x="0" y="0"/>
              <a:ext cx="898617" cy="495520"/>
            </a:xfrm>
            <a:custGeom>
              <a:avLst/>
              <a:gdLst/>
              <a:ahLst/>
              <a:cxnLst/>
              <a:rect l="l" t="t" r="r" b="b"/>
              <a:pathLst>
                <a:path w="898617" h="495520" extrusionOk="0">
                  <a:moveTo>
                    <a:pt x="20422" y="0"/>
                  </a:moveTo>
                  <a:lnTo>
                    <a:pt x="878195" y="0"/>
                  </a:lnTo>
                  <a:cubicBezTo>
                    <a:pt x="883611" y="0"/>
                    <a:pt x="888805" y="2152"/>
                    <a:pt x="892635" y="5981"/>
                  </a:cubicBezTo>
                  <a:cubicBezTo>
                    <a:pt x="896465" y="9811"/>
                    <a:pt x="898617" y="15005"/>
                    <a:pt x="898617" y="20422"/>
                  </a:cubicBezTo>
                  <a:lnTo>
                    <a:pt x="898617" y="475098"/>
                  </a:lnTo>
                  <a:cubicBezTo>
                    <a:pt x="898617" y="480514"/>
                    <a:pt x="896465" y="485708"/>
                    <a:pt x="892635" y="489538"/>
                  </a:cubicBezTo>
                  <a:cubicBezTo>
                    <a:pt x="888805" y="493368"/>
                    <a:pt x="883611" y="495520"/>
                    <a:pt x="878195" y="495520"/>
                  </a:cubicBezTo>
                  <a:lnTo>
                    <a:pt x="20422" y="495520"/>
                  </a:lnTo>
                  <a:cubicBezTo>
                    <a:pt x="15005" y="495520"/>
                    <a:pt x="9811" y="493368"/>
                    <a:pt x="5981" y="489538"/>
                  </a:cubicBezTo>
                  <a:cubicBezTo>
                    <a:pt x="2152" y="485708"/>
                    <a:pt x="0" y="480514"/>
                    <a:pt x="0" y="475098"/>
                  </a:cubicBezTo>
                  <a:lnTo>
                    <a:pt x="0" y="20422"/>
                  </a:lnTo>
                  <a:cubicBezTo>
                    <a:pt x="0" y="15005"/>
                    <a:pt x="2152" y="9811"/>
                    <a:pt x="5981" y="5981"/>
                  </a:cubicBezTo>
                  <a:cubicBezTo>
                    <a:pt x="9811" y="2152"/>
                    <a:pt x="15005" y="0"/>
                    <a:pt x="20422"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p24"/>
            <p:cNvSpPr txBox="1"/>
            <p:nvPr/>
          </p:nvSpPr>
          <p:spPr>
            <a:xfrm>
              <a:off x="0" y="-38100"/>
              <a:ext cx="898500" cy="533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14" name="Google Shape;614;p24"/>
          <p:cNvGrpSpPr/>
          <p:nvPr/>
        </p:nvGrpSpPr>
        <p:grpSpPr>
          <a:xfrm>
            <a:off x="6730778" y="953451"/>
            <a:ext cx="1793347" cy="253686"/>
            <a:chOff x="0" y="-8944"/>
            <a:chExt cx="908116" cy="128462"/>
          </a:xfrm>
        </p:grpSpPr>
        <p:sp>
          <p:nvSpPr>
            <p:cNvPr id="615" name="Google Shape;615;p24"/>
            <p:cNvSpPr/>
            <p:nvPr/>
          </p:nvSpPr>
          <p:spPr>
            <a:xfrm>
              <a:off x="0" y="0"/>
              <a:ext cx="908116" cy="119518"/>
            </a:xfrm>
            <a:custGeom>
              <a:avLst/>
              <a:gdLst/>
              <a:ahLst/>
              <a:cxnLst/>
              <a:rect l="l" t="t" r="r" b="b"/>
              <a:pathLst>
                <a:path w="908116" h="119518" extrusionOk="0">
                  <a:moveTo>
                    <a:pt x="20208" y="0"/>
                  </a:moveTo>
                  <a:lnTo>
                    <a:pt x="887908" y="0"/>
                  </a:lnTo>
                  <a:cubicBezTo>
                    <a:pt x="893267" y="0"/>
                    <a:pt x="898407" y="2129"/>
                    <a:pt x="902197" y="5919"/>
                  </a:cubicBezTo>
                  <a:cubicBezTo>
                    <a:pt x="905987" y="9709"/>
                    <a:pt x="908116" y="14849"/>
                    <a:pt x="908116" y="20208"/>
                  </a:cubicBezTo>
                  <a:lnTo>
                    <a:pt x="908116" y="99310"/>
                  </a:lnTo>
                  <a:cubicBezTo>
                    <a:pt x="908116" y="104669"/>
                    <a:pt x="905987" y="109809"/>
                    <a:pt x="902197" y="113599"/>
                  </a:cubicBezTo>
                  <a:cubicBezTo>
                    <a:pt x="898407" y="117389"/>
                    <a:pt x="893267" y="119518"/>
                    <a:pt x="887908" y="119518"/>
                  </a:cubicBezTo>
                  <a:lnTo>
                    <a:pt x="20208" y="119518"/>
                  </a:lnTo>
                  <a:cubicBezTo>
                    <a:pt x="14849" y="119518"/>
                    <a:pt x="9709" y="117389"/>
                    <a:pt x="5919" y="113599"/>
                  </a:cubicBezTo>
                  <a:cubicBezTo>
                    <a:pt x="2129" y="109809"/>
                    <a:pt x="0" y="104669"/>
                    <a:pt x="0" y="99310"/>
                  </a:cubicBezTo>
                  <a:lnTo>
                    <a:pt x="0" y="20208"/>
                  </a:lnTo>
                  <a:cubicBezTo>
                    <a:pt x="0" y="14849"/>
                    <a:pt x="2129" y="9709"/>
                    <a:pt x="5919" y="5919"/>
                  </a:cubicBezTo>
                  <a:cubicBezTo>
                    <a:pt x="9709" y="2129"/>
                    <a:pt x="14849" y="0"/>
                    <a:pt x="20208" y="0"/>
                  </a:cubicBezTo>
                  <a:close/>
                </a:path>
              </a:pathLst>
            </a:custGeom>
            <a:solidFill>
              <a:srgbClr val="CC0000"/>
            </a:solidFill>
            <a:ln w="19050" cap="sq" cmpd="sng">
              <a:solidFill>
                <a:srgbClr val="99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24"/>
            <p:cNvSpPr txBox="1"/>
            <p:nvPr/>
          </p:nvSpPr>
          <p:spPr>
            <a:xfrm>
              <a:off x="0" y="-8944"/>
              <a:ext cx="908100" cy="128400"/>
            </a:xfrm>
            <a:prstGeom prst="rect">
              <a:avLst/>
            </a:prstGeom>
            <a:solidFill>
              <a:srgbClr val="CC0000"/>
            </a:solidFill>
            <a:ln w="9525" cap="flat" cmpd="sng">
              <a:solidFill>
                <a:srgbClr val="990000"/>
              </a:solidFill>
              <a:prstDash val="solid"/>
              <a:round/>
              <a:headEnd type="none" w="sm" len="sm"/>
              <a:tailEnd type="none" w="sm" len="sm"/>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1" i="0" u="none" strike="noStrike" cap="none">
                  <a:solidFill>
                    <a:srgbClr val="FFFFFF"/>
                  </a:solidFill>
                  <a:latin typeface="Inter"/>
                  <a:ea typeface="Inter"/>
                  <a:cs typeface="Inter"/>
                  <a:sym typeface="Inter"/>
                </a:rPr>
                <a:t>Tài chính / Hỗ trợ</a:t>
              </a:r>
              <a:endParaRPr sz="700" b="0" i="0" u="none" strike="noStrike" cap="none">
                <a:solidFill>
                  <a:srgbClr val="000000"/>
                </a:solidFill>
                <a:latin typeface="Arial"/>
                <a:ea typeface="Arial"/>
                <a:cs typeface="Arial"/>
                <a:sym typeface="Arial"/>
              </a:endParaRPr>
            </a:p>
          </p:txBody>
        </p:sp>
      </p:grpSp>
      <p:sp>
        <p:nvSpPr>
          <p:cNvPr id="617" name="Google Shape;617;p24"/>
          <p:cNvSpPr txBox="1"/>
          <p:nvPr/>
        </p:nvSpPr>
        <p:spPr>
          <a:xfrm>
            <a:off x="1357979" y="1752912"/>
            <a:ext cx="12096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mua hàng</a:t>
            </a:r>
            <a:endParaRPr sz="700" b="0" i="0" u="none" strike="noStrike" cap="none">
              <a:solidFill>
                <a:srgbClr val="000000"/>
              </a:solidFill>
              <a:latin typeface="Arial"/>
              <a:ea typeface="Arial"/>
              <a:cs typeface="Arial"/>
              <a:sym typeface="Arial"/>
            </a:endParaRPr>
          </a:p>
        </p:txBody>
      </p:sp>
      <p:sp>
        <p:nvSpPr>
          <p:cNvPr id="618" name="Google Shape;618;p24"/>
          <p:cNvSpPr txBox="1"/>
          <p:nvPr/>
        </p:nvSpPr>
        <p:spPr>
          <a:xfrm>
            <a:off x="1358995" y="3616994"/>
            <a:ext cx="9891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sản xuất</a:t>
            </a:r>
            <a:endParaRPr sz="700" b="0" i="0" u="none" strike="noStrike" cap="none">
              <a:solidFill>
                <a:srgbClr val="000000"/>
              </a:solidFill>
              <a:latin typeface="Arial"/>
              <a:ea typeface="Arial"/>
              <a:cs typeface="Arial"/>
              <a:sym typeface="Arial"/>
            </a:endParaRPr>
          </a:p>
        </p:txBody>
      </p:sp>
      <p:sp>
        <p:nvSpPr>
          <p:cNvPr id="619" name="Google Shape;619;p24"/>
          <p:cNvSpPr txBox="1"/>
          <p:nvPr/>
        </p:nvSpPr>
        <p:spPr>
          <a:xfrm>
            <a:off x="2728493" y="3641764"/>
            <a:ext cx="1196400" cy="1230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chất lượng</a:t>
            </a:r>
            <a:endParaRPr sz="700" b="0" i="0" u="none" strike="noStrike" cap="none">
              <a:solidFill>
                <a:srgbClr val="000000"/>
              </a:solidFill>
              <a:latin typeface="Arial"/>
              <a:ea typeface="Arial"/>
              <a:cs typeface="Arial"/>
              <a:sym typeface="Arial"/>
            </a:endParaRPr>
          </a:p>
        </p:txBody>
      </p:sp>
      <p:sp>
        <p:nvSpPr>
          <p:cNvPr id="620" name="Google Shape;620;p24"/>
          <p:cNvSpPr txBox="1"/>
          <p:nvPr/>
        </p:nvSpPr>
        <p:spPr>
          <a:xfrm>
            <a:off x="4172062" y="3641764"/>
            <a:ext cx="940800" cy="1230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dự án</a:t>
            </a:r>
            <a:endParaRPr sz="700" b="0" i="0" u="none" strike="noStrike" cap="none">
              <a:solidFill>
                <a:srgbClr val="000000"/>
              </a:solidFill>
              <a:latin typeface="Arial"/>
              <a:ea typeface="Arial"/>
              <a:cs typeface="Arial"/>
              <a:sym typeface="Arial"/>
            </a:endParaRPr>
          </a:p>
        </p:txBody>
      </p:sp>
      <p:sp>
        <p:nvSpPr>
          <p:cNvPr id="621" name="Google Shape;621;p24"/>
          <p:cNvSpPr txBox="1"/>
          <p:nvPr/>
        </p:nvSpPr>
        <p:spPr>
          <a:xfrm>
            <a:off x="5656779" y="3641764"/>
            <a:ext cx="591300" cy="1230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CRM</a:t>
            </a:r>
            <a:endParaRPr sz="700" b="0" i="0" u="none" strike="noStrike" cap="none">
              <a:solidFill>
                <a:srgbClr val="000000"/>
              </a:solidFill>
              <a:latin typeface="Arial"/>
              <a:ea typeface="Arial"/>
              <a:cs typeface="Arial"/>
              <a:sym typeface="Arial"/>
            </a:endParaRPr>
          </a:p>
        </p:txBody>
      </p:sp>
      <p:sp>
        <p:nvSpPr>
          <p:cNvPr id="622" name="Google Shape;622;p24"/>
          <p:cNvSpPr txBox="1"/>
          <p:nvPr/>
        </p:nvSpPr>
        <p:spPr>
          <a:xfrm>
            <a:off x="3449008" y="1752912"/>
            <a:ext cx="7566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kho</a:t>
            </a:r>
            <a:endParaRPr sz="700" b="0" i="0" u="none" strike="noStrike" cap="none">
              <a:solidFill>
                <a:srgbClr val="000000"/>
              </a:solidFill>
              <a:latin typeface="Arial"/>
              <a:ea typeface="Arial"/>
              <a:cs typeface="Arial"/>
              <a:sym typeface="Arial"/>
            </a:endParaRPr>
          </a:p>
        </p:txBody>
      </p:sp>
      <p:sp>
        <p:nvSpPr>
          <p:cNvPr id="623" name="Google Shape;623;p24"/>
          <p:cNvSpPr txBox="1"/>
          <p:nvPr/>
        </p:nvSpPr>
        <p:spPr>
          <a:xfrm>
            <a:off x="4861009" y="1752912"/>
            <a:ext cx="16911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bán hàng</a:t>
            </a:r>
            <a:endParaRPr sz="700" b="0" i="0" u="none" strike="noStrike" cap="none">
              <a:solidFill>
                <a:srgbClr val="000000"/>
              </a:solidFill>
              <a:latin typeface="Arial"/>
              <a:ea typeface="Arial"/>
              <a:cs typeface="Arial"/>
              <a:sym typeface="Arial"/>
            </a:endParaRPr>
          </a:p>
        </p:txBody>
      </p:sp>
      <p:sp>
        <p:nvSpPr>
          <p:cNvPr id="624" name="Google Shape;624;p24"/>
          <p:cNvSpPr txBox="1"/>
          <p:nvPr/>
        </p:nvSpPr>
        <p:spPr>
          <a:xfrm>
            <a:off x="6814796" y="1752920"/>
            <a:ext cx="16251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Tài chính, Kế toán</a:t>
            </a:r>
            <a:endParaRPr sz="700" b="0" i="0" u="none" strike="noStrike" cap="none">
              <a:solidFill>
                <a:srgbClr val="000000"/>
              </a:solidFill>
              <a:latin typeface="Arial"/>
              <a:ea typeface="Arial"/>
              <a:cs typeface="Arial"/>
              <a:sym typeface="Arial"/>
            </a:endParaRPr>
          </a:p>
        </p:txBody>
      </p:sp>
      <p:sp>
        <p:nvSpPr>
          <p:cNvPr id="625" name="Google Shape;625;p24"/>
          <p:cNvSpPr txBox="1"/>
          <p:nvPr/>
        </p:nvSpPr>
        <p:spPr>
          <a:xfrm>
            <a:off x="7111874" y="3259321"/>
            <a:ext cx="10311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Nhân sự</a:t>
            </a:r>
            <a:endParaRPr sz="700" b="0" i="0" u="none" strike="noStrike" cap="none">
              <a:solidFill>
                <a:srgbClr val="000000"/>
              </a:solidFill>
              <a:latin typeface="Arial"/>
              <a:ea typeface="Arial"/>
              <a:cs typeface="Arial"/>
              <a:sym typeface="Arial"/>
            </a:endParaRPr>
          </a:p>
        </p:txBody>
      </p:sp>
      <p:sp>
        <p:nvSpPr>
          <p:cNvPr id="626" name="Google Shape;626;p24"/>
          <p:cNvSpPr txBox="1"/>
          <p:nvPr/>
        </p:nvSpPr>
        <p:spPr>
          <a:xfrm>
            <a:off x="7121253" y="4159602"/>
            <a:ext cx="10311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Web/Page</a:t>
            </a:r>
            <a:endParaRPr sz="700" b="0" i="0" u="none" strike="noStrike" cap="none">
              <a:solidFill>
                <a:srgbClr val="000000"/>
              </a:solidFill>
              <a:latin typeface="Arial"/>
              <a:ea typeface="Arial"/>
              <a:cs typeface="Arial"/>
              <a:sym typeface="Arial"/>
            </a:endParaRPr>
          </a:p>
        </p:txBody>
      </p:sp>
      <p:sp>
        <p:nvSpPr>
          <p:cNvPr id="627" name="Google Shape;627;p24"/>
          <p:cNvSpPr txBox="1"/>
          <p:nvPr/>
        </p:nvSpPr>
        <p:spPr>
          <a:xfrm>
            <a:off x="6814796" y="1954711"/>
            <a:ext cx="1625100" cy="1155000"/>
          </a:xfrm>
          <a:prstGeom prst="rect">
            <a:avLst/>
          </a:prstGeom>
          <a:noFill/>
          <a:ln>
            <a:noFill/>
          </a:ln>
        </p:spPr>
        <p:txBody>
          <a:bodyPr spcFirstLastPara="1" wrap="square" lIns="0" tIns="0" rIns="0" bIns="0" anchor="t" anchorCtr="0">
            <a:spAutoFit/>
          </a:bodyPr>
          <a:lstStyle/>
          <a:p>
            <a:pPr marL="0" marR="0" lvl="0" indent="0" algn="l" rtl="0">
              <a:lnSpc>
                <a:spcPct val="140054"/>
              </a:lnSpc>
              <a:spcBef>
                <a:spcPts val="0"/>
              </a:spcBef>
              <a:spcAft>
                <a:spcPts val="0"/>
              </a:spcAft>
              <a:buClr>
                <a:srgbClr val="000000"/>
              </a:buClr>
              <a:buSzPts val="500"/>
              <a:buFont typeface="Arial"/>
              <a:buNone/>
            </a:pPr>
            <a:r>
              <a:rPr lang="vi" sz="500" b="0" i="0" u="none" strike="noStrike" cap="none">
                <a:solidFill>
                  <a:srgbClr val="211D1C"/>
                </a:solidFill>
                <a:latin typeface="Inter"/>
                <a:ea typeface="Inter"/>
                <a:cs typeface="Inter"/>
                <a:sym typeface="Inter"/>
              </a:rPr>
              <a:t>Phân tích</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phải trả</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phải thu</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tài sản, ccdc</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tổng hợp</a:t>
            </a:r>
            <a:endParaRPr sz="700" b="0" i="0" u="none" strike="noStrike" cap="none">
              <a:solidFill>
                <a:srgbClr val="000000"/>
              </a:solidFill>
              <a:latin typeface="Arial"/>
              <a:ea typeface="Arial"/>
              <a:cs typeface="Arial"/>
              <a:sym typeface="Arial"/>
            </a:endParaRPr>
          </a:p>
          <a:p>
            <a:pPr marL="0" marR="0" lvl="0" indent="0" algn="l" rtl="0">
              <a:lnSpc>
                <a:spcPct val="140054"/>
              </a:lnSpc>
              <a:spcBef>
                <a:spcPts val="0"/>
              </a:spcBef>
              <a:spcAft>
                <a:spcPts val="0"/>
              </a:spcAft>
              <a:buClr>
                <a:srgbClr val="000000"/>
              </a:buClr>
              <a:buSzPts val="500"/>
              <a:buFont typeface="Arial"/>
              <a:buNone/>
            </a:pPr>
            <a:endParaRPr sz="500" b="0" i="0" u="none" strike="noStrike" cap="none">
              <a:solidFill>
                <a:srgbClr val="211D1C"/>
              </a:solidFill>
              <a:latin typeface="Inter"/>
              <a:ea typeface="Inter"/>
              <a:cs typeface="Inter"/>
              <a:sym typeface="Inter"/>
            </a:endParaRPr>
          </a:p>
          <a:p>
            <a:pPr marL="0" marR="0" lvl="0" indent="0" algn="l" rtl="0">
              <a:lnSpc>
                <a:spcPct val="140054"/>
              </a:lnSpc>
              <a:spcBef>
                <a:spcPts val="0"/>
              </a:spcBef>
              <a:spcAft>
                <a:spcPts val="0"/>
              </a:spcAft>
              <a:buClr>
                <a:srgbClr val="000000"/>
              </a:buClr>
              <a:buSzPts val="500"/>
              <a:buFont typeface="Arial"/>
              <a:buNone/>
            </a:pPr>
            <a:r>
              <a:rPr lang="vi" sz="500" b="0" i="0" u="none" strike="noStrike" cap="none">
                <a:solidFill>
                  <a:srgbClr val="211D1C"/>
                </a:solidFill>
                <a:latin typeface="Inter"/>
                <a:ea typeface="Inter"/>
                <a:cs typeface="Inter"/>
                <a:sym typeface="Inter"/>
              </a:rPr>
              <a:t>Quản trị</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giá thành</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chi phí</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lợi nhuận</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ngân sách</a:t>
            </a:r>
            <a:endParaRPr sz="700" b="0" i="0" u="none" strike="noStrike" cap="none">
              <a:solidFill>
                <a:srgbClr val="000000"/>
              </a:solidFill>
              <a:latin typeface="Arial"/>
              <a:ea typeface="Arial"/>
              <a:cs typeface="Arial"/>
              <a:sym typeface="Arial"/>
            </a:endParaRPr>
          </a:p>
        </p:txBody>
      </p:sp>
      <p:sp>
        <p:nvSpPr>
          <p:cNvPr id="628" name="Google Shape;628;p24"/>
          <p:cNvSpPr txBox="1"/>
          <p:nvPr/>
        </p:nvSpPr>
        <p:spPr>
          <a:xfrm>
            <a:off x="1141081" y="1954705"/>
            <a:ext cx="1643400" cy="8316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danh mục nhà cung cấp</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hàng hóa nguyên vật liệu, vật tư</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yêu cầu mua hàng, đơn hàng mua, hóa đơn mua hàng, hợp đồng mua</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bảng giá mua, chương trình khuyến mại mua</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tiến độ mua, lịch sử mua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Đánh giá nhà cung cấp</a:t>
            </a:r>
            <a:endParaRPr sz="700" b="0" i="0" u="none" strike="noStrike" cap="none">
              <a:solidFill>
                <a:srgbClr val="000000"/>
              </a:solidFill>
              <a:latin typeface="Arial"/>
              <a:ea typeface="Arial"/>
              <a:cs typeface="Arial"/>
              <a:sym typeface="Arial"/>
            </a:endParaRPr>
          </a:p>
        </p:txBody>
      </p:sp>
      <p:sp>
        <p:nvSpPr>
          <p:cNvPr id="629" name="Google Shape;629;p24"/>
          <p:cNvSpPr txBox="1"/>
          <p:nvPr/>
        </p:nvSpPr>
        <p:spPr>
          <a:xfrm>
            <a:off x="1127971" y="3818787"/>
            <a:ext cx="1451400" cy="10470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định mục nguyên vật liệu - BOM</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kế hoạch sản xuất, lệnh sản xuất, công đoạn sản xuất</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sản xuất theo mô hình MTS, MTO, ETO</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tiến độ thực hiện lệnh sản xuất</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sản lượng sản xuất theo kế hoạch / thực tế</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Liên kết và tạo kế hoạch mua hàng theo kế hoạch sản xuất</a:t>
            </a:r>
            <a:endParaRPr sz="700" b="0" i="0" u="none" strike="noStrike" cap="none">
              <a:solidFill>
                <a:srgbClr val="000000"/>
              </a:solidFill>
              <a:latin typeface="Arial"/>
              <a:ea typeface="Arial"/>
              <a:cs typeface="Arial"/>
              <a:sym typeface="Arial"/>
            </a:endParaRPr>
          </a:p>
        </p:txBody>
      </p:sp>
      <p:sp>
        <p:nvSpPr>
          <p:cNvPr id="630" name="Google Shape;630;p24"/>
          <p:cNvSpPr txBox="1"/>
          <p:nvPr/>
        </p:nvSpPr>
        <p:spPr>
          <a:xfrm>
            <a:off x="2728493" y="3825030"/>
            <a:ext cx="1173300" cy="5082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chất lượng nguyên liệu đầu vào, chất lượng trong quá trình sản xuất, chất lượng thành phẩm đầu ra</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và theo dõi lô hàng lỗi</a:t>
            </a:r>
            <a:endParaRPr sz="700" b="0" i="0" u="none" strike="noStrike" cap="none">
              <a:solidFill>
                <a:srgbClr val="000000"/>
              </a:solidFill>
              <a:latin typeface="Arial"/>
              <a:ea typeface="Arial"/>
              <a:cs typeface="Arial"/>
              <a:sym typeface="Arial"/>
            </a:endParaRPr>
          </a:p>
        </p:txBody>
      </p:sp>
      <p:sp>
        <p:nvSpPr>
          <p:cNvPr id="631" name="Google Shape;631;p24"/>
          <p:cNvSpPr txBox="1"/>
          <p:nvPr/>
        </p:nvSpPr>
        <p:spPr>
          <a:xfrm>
            <a:off x="4066012" y="3825030"/>
            <a:ext cx="1173300" cy="6159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dự án R&amp;D sản phẩm</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dự án, kiểm soát tiến độ, task công việc</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ngân sách, chi phí dự án</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Liên kết và tạo đơn hàng mua / bán, tạo giao dịch kho, tạo BOM...</a:t>
            </a:r>
            <a:endParaRPr sz="700" b="0" i="0" u="none" strike="noStrike" cap="none">
              <a:solidFill>
                <a:srgbClr val="000000"/>
              </a:solidFill>
              <a:latin typeface="Arial"/>
              <a:ea typeface="Arial"/>
              <a:cs typeface="Arial"/>
              <a:sym typeface="Arial"/>
            </a:endParaRPr>
          </a:p>
        </p:txBody>
      </p:sp>
      <p:sp>
        <p:nvSpPr>
          <p:cNvPr id="632" name="Google Shape;632;p24"/>
          <p:cNvSpPr txBox="1"/>
          <p:nvPr/>
        </p:nvSpPr>
        <p:spPr>
          <a:xfrm>
            <a:off x="5438964" y="3820769"/>
            <a:ext cx="1173300" cy="9393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danh mục khách hàng nhiều cấp</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Lead, Cơ hội bán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hồ sơ khách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lịch sử giao dịch</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thông tin chăm sóc khách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Tích hợp website bán hàng E-Com, đồng bộ thông tin khách hàng</a:t>
            </a:r>
            <a:endParaRPr sz="700" b="0" i="0" u="none" strike="noStrike" cap="none">
              <a:solidFill>
                <a:srgbClr val="000000"/>
              </a:solidFill>
              <a:latin typeface="Arial"/>
              <a:ea typeface="Arial"/>
              <a:cs typeface="Arial"/>
              <a:sym typeface="Arial"/>
            </a:endParaRPr>
          </a:p>
        </p:txBody>
      </p:sp>
      <p:sp>
        <p:nvSpPr>
          <p:cNvPr id="633" name="Google Shape;633;p24"/>
          <p:cNvSpPr txBox="1"/>
          <p:nvPr/>
        </p:nvSpPr>
        <p:spPr>
          <a:xfrm>
            <a:off x="2985185" y="1954705"/>
            <a:ext cx="1545600" cy="8316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tồn kho theo lô, serial, date, vị trí</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các hoạt động: lấy hàng, soạn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các giao dịch kho: xuất nhập, vận hành sản xuất, chuyển kho nội bộ</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tồn kho thực tế, khả dụng theo đơn, kế hoạch, hàng về</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Tích hợp website bán hàng E-Com, đồng bộ tồn kho</a:t>
            </a:r>
            <a:endParaRPr sz="700" b="0" i="0" u="none" strike="noStrike" cap="none">
              <a:solidFill>
                <a:srgbClr val="000000"/>
              </a:solidFill>
              <a:latin typeface="Arial"/>
              <a:ea typeface="Arial"/>
              <a:cs typeface="Arial"/>
              <a:sym typeface="Arial"/>
            </a:endParaRPr>
          </a:p>
        </p:txBody>
      </p:sp>
      <p:sp>
        <p:nvSpPr>
          <p:cNvPr id="634" name="Google Shape;634;p24"/>
          <p:cNvSpPr txBox="1"/>
          <p:nvPr/>
        </p:nvSpPr>
        <p:spPr>
          <a:xfrm>
            <a:off x="4776218" y="1954705"/>
            <a:ext cx="1712700" cy="9393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báo giá, đơn hàng bán, hóa đơn bán hàng, đơn hàng bán trả lại</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bảng giá, chương trình bán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bán hàng POS tại cửa hàng, tích hợp Website bán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giao hàng, vận chuyển</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hàng hóa thành phẩm, sản phẩm khuyến mại</a:t>
            </a:r>
            <a:endParaRPr sz="500" b="0" i="0" u="none" strike="noStrike" cap="none">
              <a:solidFill>
                <a:srgbClr val="211D1C"/>
              </a:solidFill>
              <a:latin typeface="Inter"/>
              <a:ea typeface="Inter"/>
              <a:cs typeface="Inter"/>
              <a:sym typeface="Inter"/>
            </a:endParaRPr>
          </a:p>
          <a:p>
            <a:pPr marL="114300" marR="0" lvl="1" indent="-57150" algn="l" rtl="0">
              <a:lnSpc>
                <a:spcPct val="140054"/>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Tích hợp website bán hàng E-Com, đồng bộ đơn bán hàng</a:t>
            </a:r>
            <a:endParaRPr sz="500" b="0" i="0" u="none" strike="noStrike" cap="none">
              <a:solidFill>
                <a:srgbClr val="211D1C"/>
              </a:solidFill>
              <a:latin typeface="Inter"/>
              <a:ea typeface="Inter"/>
              <a:cs typeface="Inter"/>
              <a:sym typeface="Inter"/>
            </a:endParaRPr>
          </a:p>
        </p:txBody>
      </p:sp>
      <p:sp>
        <p:nvSpPr>
          <p:cNvPr id="635" name="Google Shape;635;p24"/>
          <p:cNvSpPr txBox="1"/>
          <p:nvPr/>
        </p:nvSpPr>
        <p:spPr>
          <a:xfrm>
            <a:off x="6833554" y="3461112"/>
            <a:ext cx="1565100" cy="4002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Hồ sơ nhân sự</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Chấm công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Tính lương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Tuyển dụng</a:t>
            </a:r>
            <a:endParaRPr sz="700" b="0" i="0" u="none" strike="noStrike" cap="none">
              <a:solidFill>
                <a:srgbClr val="000000"/>
              </a:solidFill>
              <a:latin typeface="Arial"/>
              <a:ea typeface="Arial"/>
              <a:cs typeface="Arial"/>
              <a:sym typeface="Arial"/>
            </a:endParaRPr>
          </a:p>
        </p:txBody>
      </p:sp>
      <p:sp>
        <p:nvSpPr>
          <p:cNvPr id="636" name="Google Shape;636;p24"/>
          <p:cNvSpPr txBox="1"/>
          <p:nvPr/>
        </p:nvSpPr>
        <p:spPr>
          <a:xfrm>
            <a:off x="6833554" y="4322423"/>
            <a:ext cx="1565100" cy="7668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Website Builder</a:t>
            </a:r>
            <a:r>
              <a:rPr lang="vi" sz="700" b="0" i="0" u="none" strike="noStrike" cap="none">
                <a:solidFill>
                  <a:srgbClr val="000000"/>
                </a:solidFill>
                <a:latin typeface="Arial"/>
                <a:ea typeface="Arial"/>
                <a:cs typeface="Arial"/>
                <a:sym typeface="Arial"/>
              </a:rPr>
              <a:t>, </a:t>
            </a:r>
            <a:r>
              <a:rPr lang="vi" sz="500" b="0" i="0" u="none" strike="noStrike" cap="none">
                <a:solidFill>
                  <a:srgbClr val="211D1C"/>
                </a:solidFill>
                <a:latin typeface="Inter"/>
                <a:ea typeface="Inter"/>
                <a:cs typeface="Inter"/>
                <a:sym typeface="Inter"/>
              </a:rPr>
              <a:t>Blog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tuyển dụng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cho nhà cung cấp</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bán hàng / tích hợp website bán hàng E-com</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Đào tạo / học tập E-Learning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nội dung tri thức doanh nghiệp</a:t>
            </a:r>
            <a:endParaRPr sz="700" b="0" i="0" u="none" strike="noStrike" cap="none">
              <a:solidFill>
                <a:srgbClr val="000000"/>
              </a:solidFill>
              <a:latin typeface="Arial"/>
              <a:ea typeface="Arial"/>
              <a:cs typeface="Arial"/>
              <a:sym typeface="Arial"/>
            </a:endParaRPr>
          </a:p>
        </p:txBody>
      </p:sp>
      <p:cxnSp>
        <p:nvCxnSpPr>
          <p:cNvPr id="637" name="Google Shape;637;p24"/>
          <p:cNvCxnSpPr>
            <a:stCxn id="580" idx="0"/>
            <a:endCxn id="574" idx="2"/>
          </p:cNvCxnSpPr>
          <p:nvPr/>
        </p:nvCxnSpPr>
        <p:spPr>
          <a:xfrm rot="10800000">
            <a:off x="3839329" y="1207167"/>
            <a:ext cx="0" cy="196500"/>
          </a:xfrm>
          <a:prstGeom prst="straightConnector1">
            <a:avLst/>
          </a:prstGeom>
          <a:noFill/>
          <a:ln w="9525" cap="flat" cmpd="sng">
            <a:solidFill>
              <a:srgbClr val="44546A"/>
            </a:solidFill>
            <a:prstDash val="solid"/>
            <a:round/>
            <a:headEnd type="none" w="sm" len="sm"/>
            <a:tailEnd type="triangle" w="med" len="med"/>
          </a:ln>
        </p:spPr>
      </p:cxnSp>
      <p:cxnSp>
        <p:nvCxnSpPr>
          <p:cNvPr id="638" name="Google Shape;638;p24"/>
          <p:cNvCxnSpPr>
            <a:stCxn id="583" idx="0"/>
            <a:endCxn id="616" idx="2"/>
          </p:cNvCxnSpPr>
          <p:nvPr/>
        </p:nvCxnSpPr>
        <p:spPr>
          <a:xfrm rot="10800000">
            <a:off x="7627436" y="1206886"/>
            <a:ext cx="0" cy="179100"/>
          </a:xfrm>
          <a:prstGeom prst="straightConnector1">
            <a:avLst/>
          </a:prstGeom>
          <a:noFill/>
          <a:ln w="9525" cap="flat" cmpd="sng">
            <a:solidFill>
              <a:srgbClr val="44546A"/>
            </a:solidFill>
            <a:prstDash val="solid"/>
            <a:round/>
            <a:headEnd type="none" w="sm" len="sm"/>
            <a:tailEnd type="triangle" w="med" len="med"/>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pic>
        <p:nvPicPr>
          <p:cNvPr id="643" name="Google Shape;643;p25"/>
          <p:cNvPicPr preferRelativeResize="0"/>
          <p:nvPr/>
        </p:nvPicPr>
        <p:blipFill rotWithShape="1">
          <a:blip r:embed="rId3">
            <a:alphaModFix/>
          </a:blip>
          <a:srcRect/>
          <a:stretch/>
        </p:blipFill>
        <p:spPr>
          <a:xfrm>
            <a:off x="683150" y="102413"/>
            <a:ext cx="308775" cy="308775"/>
          </a:xfrm>
          <a:prstGeom prst="rect">
            <a:avLst/>
          </a:prstGeom>
          <a:noFill/>
          <a:ln>
            <a:noFill/>
          </a:ln>
        </p:spPr>
      </p:pic>
      <p:sp>
        <p:nvSpPr>
          <p:cNvPr id="644" name="Google Shape;644;p25"/>
          <p:cNvSpPr txBox="1"/>
          <p:nvPr/>
        </p:nvSpPr>
        <p:spPr>
          <a:xfrm>
            <a:off x="1028850" y="60550"/>
            <a:ext cx="7495200" cy="347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vi" sz="1400" b="1" i="0" u="none" strike="noStrike" cap="none">
                <a:solidFill>
                  <a:schemeClr val="dk1"/>
                </a:solidFill>
                <a:latin typeface="Roboto"/>
                <a:ea typeface="Roboto"/>
                <a:cs typeface="Roboto"/>
                <a:sym typeface="Roboto"/>
              </a:rPr>
              <a:t>Chuỗi giá trị mô hình Sản xuất - Phân phối thị trường</a:t>
            </a:r>
            <a:endParaRPr sz="1400" b="1"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Roboto"/>
              <a:ea typeface="Roboto"/>
              <a:cs typeface="Roboto"/>
              <a:sym typeface="Roboto"/>
            </a:endParaRPr>
          </a:p>
        </p:txBody>
      </p:sp>
      <p:grpSp>
        <p:nvGrpSpPr>
          <p:cNvPr id="645" name="Google Shape;645;p25"/>
          <p:cNvGrpSpPr/>
          <p:nvPr/>
        </p:nvGrpSpPr>
        <p:grpSpPr>
          <a:xfrm>
            <a:off x="1028850" y="856725"/>
            <a:ext cx="5881813" cy="236478"/>
            <a:chOff x="0" y="-224"/>
            <a:chExt cx="3316500" cy="119742"/>
          </a:xfrm>
        </p:grpSpPr>
        <p:sp>
          <p:nvSpPr>
            <p:cNvPr id="646" name="Google Shape;646;p25"/>
            <p:cNvSpPr/>
            <p:nvPr/>
          </p:nvSpPr>
          <p:spPr>
            <a:xfrm>
              <a:off x="0" y="0"/>
              <a:ext cx="3316437" cy="119518"/>
            </a:xfrm>
            <a:custGeom>
              <a:avLst/>
              <a:gdLst/>
              <a:ahLst/>
              <a:cxnLst/>
              <a:rect l="l" t="t" r="r" b="b"/>
              <a:pathLst>
                <a:path w="3316437" h="119518" extrusionOk="0">
                  <a:moveTo>
                    <a:pt x="5533" y="0"/>
                  </a:moveTo>
                  <a:lnTo>
                    <a:pt x="3310904" y="0"/>
                  </a:lnTo>
                  <a:cubicBezTo>
                    <a:pt x="3313960" y="0"/>
                    <a:pt x="3316437" y="2477"/>
                    <a:pt x="3316437" y="5533"/>
                  </a:cubicBezTo>
                  <a:lnTo>
                    <a:pt x="3316437" y="113984"/>
                  </a:lnTo>
                  <a:cubicBezTo>
                    <a:pt x="3316437" y="117040"/>
                    <a:pt x="3313960" y="119518"/>
                    <a:pt x="3310904" y="119518"/>
                  </a:cubicBezTo>
                  <a:lnTo>
                    <a:pt x="5533" y="119518"/>
                  </a:lnTo>
                  <a:cubicBezTo>
                    <a:pt x="2477" y="119518"/>
                    <a:pt x="0" y="117040"/>
                    <a:pt x="0" y="113984"/>
                  </a:cubicBezTo>
                  <a:lnTo>
                    <a:pt x="0" y="5533"/>
                  </a:lnTo>
                  <a:cubicBezTo>
                    <a:pt x="0" y="2477"/>
                    <a:pt x="2477" y="0"/>
                    <a:pt x="5533" y="0"/>
                  </a:cubicBezTo>
                  <a:close/>
                </a:path>
              </a:pathLst>
            </a:custGeom>
            <a:solidFill>
              <a:srgbClr val="CC0000"/>
            </a:solidFill>
            <a:ln w="19050" cap="sq" cmpd="sng">
              <a:solidFill>
                <a:srgbClr val="99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p25"/>
            <p:cNvSpPr txBox="1"/>
            <p:nvPr/>
          </p:nvSpPr>
          <p:spPr>
            <a:xfrm>
              <a:off x="0" y="-224"/>
              <a:ext cx="3316500" cy="119700"/>
            </a:xfrm>
            <a:prstGeom prst="rect">
              <a:avLst/>
            </a:prstGeom>
            <a:solidFill>
              <a:srgbClr val="CC0000"/>
            </a:solidFill>
            <a:ln w="9525" cap="flat" cmpd="sng">
              <a:solidFill>
                <a:srgbClr val="990000"/>
              </a:solidFill>
              <a:prstDash val="solid"/>
              <a:round/>
              <a:headEnd type="none" w="sm" len="sm"/>
              <a:tailEnd type="none" w="sm" len="sm"/>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1" i="0" u="none" strike="noStrike" cap="none">
                  <a:solidFill>
                    <a:srgbClr val="FFFFFF"/>
                  </a:solidFill>
                  <a:latin typeface="Inter"/>
                  <a:ea typeface="Inter"/>
                  <a:cs typeface="Inter"/>
                  <a:sym typeface="Inter"/>
                </a:rPr>
                <a:t>Chuỗi giá trị / cung ứng</a:t>
              </a:r>
              <a:endParaRPr sz="700" b="0" i="0" u="none" strike="noStrike" cap="none">
                <a:solidFill>
                  <a:srgbClr val="000000"/>
                </a:solidFill>
                <a:latin typeface="Arial"/>
                <a:ea typeface="Arial"/>
                <a:cs typeface="Arial"/>
                <a:sym typeface="Arial"/>
              </a:endParaRPr>
            </a:p>
          </p:txBody>
        </p:sp>
      </p:grpSp>
      <p:grpSp>
        <p:nvGrpSpPr>
          <p:cNvPr id="648" name="Google Shape;648;p25"/>
          <p:cNvGrpSpPr/>
          <p:nvPr/>
        </p:nvGrpSpPr>
        <p:grpSpPr>
          <a:xfrm>
            <a:off x="1028850" y="529847"/>
            <a:ext cx="7495305" cy="236252"/>
            <a:chOff x="0" y="-121"/>
            <a:chExt cx="4274726" cy="119639"/>
          </a:xfrm>
        </p:grpSpPr>
        <p:sp>
          <p:nvSpPr>
            <p:cNvPr id="649" name="Google Shape;649;p25"/>
            <p:cNvSpPr/>
            <p:nvPr/>
          </p:nvSpPr>
          <p:spPr>
            <a:xfrm>
              <a:off x="0" y="0"/>
              <a:ext cx="4274726" cy="119518"/>
            </a:xfrm>
            <a:custGeom>
              <a:avLst/>
              <a:gdLst/>
              <a:ahLst/>
              <a:cxnLst/>
              <a:rect l="l" t="t" r="r" b="b"/>
              <a:pathLst>
                <a:path w="4274726" h="119518" extrusionOk="0">
                  <a:moveTo>
                    <a:pt x="4293" y="0"/>
                  </a:moveTo>
                  <a:lnTo>
                    <a:pt x="4270433" y="0"/>
                  </a:lnTo>
                  <a:cubicBezTo>
                    <a:pt x="4272804" y="0"/>
                    <a:pt x="4274726" y="1922"/>
                    <a:pt x="4274726" y="4293"/>
                  </a:cubicBezTo>
                  <a:lnTo>
                    <a:pt x="4274726" y="115225"/>
                  </a:lnTo>
                  <a:cubicBezTo>
                    <a:pt x="4274726" y="116363"/>
                    <a:pt x="4274274" y="117455"/>
                    <a:pt x="4273469" y="118260"/>
                  </a:cubicBezTo>
                  <a:cubicBezTo>
                    <a:pt x="4272664" y="119065"/>
                    <a:pt x="4271571" y="119518"/>
                    <a:pt x="4270433" y="119518"/>
                  </a:cubicBezTo>
                  <a:lnTo>
                    <a:pt x="4293" y="119518"/>
                  </a:lnTo>
                  <a:cubicBezTo>
                    <a:pt x="1922" y="119518"/>
                    <a:pt x="0" y="117596"/>
                    <a:pt x="0" y="115225"/>
                  </a:cubicBezTo>
                  <a:lnTo>
                    <a:pt x="0" y="4293"/>
                  </a:lnTo>
                  <a:cubicBezTo>
                    <a:pt x="0" y="1922"/>
                    <a:pt x="1922" y="0"/>
                    <a:pt x="4293" y="0"/>
                  </a:cubicBezTo>
                  <a:close/>
                </a:path>
              </a:pathLst>
            </a:custGeom>
            <a:solidFill>
              <a:srgbClr val="C4161C"/>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0" name="Google Shape;650;p25"/>
            <p:cNvSpPr txBox="1"/>
            <p:nvPr/>
          </p:nvSpPr>
          <p:spPr>
            <a:xfrm>
              <a:off x="0" y="-121"/>
              <a:ext cx="4274700" cy="119400"/>
            </a:xfrm>
            <a:prstGeom prst="rect">
              <a:avLst/>
            </a:prstGeom>
            <a:solidFill>
              <a:srgbClr val="4A86E8"/>
            </a:solidFill>
            <a:ln w="9525" cap="flat" cmpd="sng">
              <a:solidFill>
                <a:srgbClr val="0000FF"/>
              </a:solidFill>
              <a:prstDash val="solid"/>
              <a:round/>
              <a:headEnd type="none" w="sm" len="sm"/>
              <a:tailEnd type="none" w="sm" len="sm"/>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1" i="0" u="none" strike="noStrike" cap="none">
                  <a:solidFill>
                    <a:srgbClr val="FFFFFF"/>
                  </a:solidFill>
                  <a:latin typeface="Inter"/>
                  <a:ea typeface="Inter"/>
                  <a:cs typeface="Inter"/>
                  <a:sym typeface="Inter"/>
                </a:rPr>
                <a:t>CÔNG TY GIA CÔNG, SẢN XUẤT CÓ HOẠT ĐỘNG PHÂN PHỐI THỊ TRƯỜNG</a:t>
              </a:r>
              <a:endParaRPr sz="700" b="0" i="0" u="none" strike="noStrike" cap="none">
                <a:solidFill>
                  <a:srgbClr val="000000"/>
                </a:solidFill>
                <a:latin typeface="Arial"/>
                <a:ea typeface="Arial"/>
                <a:cs typeface="Arial"/>
                <a:sym typeface="Arial"/>
              </a:endParaRPr>
            </a:p>
          </p:txBody>
        </p:sp>
      </p:grpSp>
      <p:grpSp>
        <p:nvGrpSpPr>
          <p:cNvPr id="651" name="Google Shape;651;p25"/>
          <p:cNvGrpSpPr/>
          <p:nvPr/>
        </p:nvGrpSpPr>
        <p:grpSpPr>
          <a:xfrm>
            <a:off x="1029095" y="1266950"/>
            <a:ext cx="4376764" cy="236249"/>
            <a:chOff x="0" y="-120"/>
            <a:chExt cx="2459409" cy="119638"/>
          </a:xfrm>
        </p:grpSpPr>
        <p:sp>
          <p:nvSpPr>
            <p:cNvPr id="652" name="Google Shape;652;p25"/>
            <p:cNvSpPr/>
            <p:nvPr/>
          </p:nvSpPr>
          <p:spPr>
            <a:xfrm>
              <a:off x="0" y="0"/>
              <a:ext cx="2459409" cy="119518"/>
            </a:xfrm>
            <a:custGeom>
              <a:avLst/>
              <a:gdLst/>
              <a:ahLst/>
              <a:cxnLst/>
              <a:rect l="l" t="t" r="r" b="b"/>
              <a:pathLst>
                <a:path w="2459409" h="119518" extrusionOk="0">
                  <a:moveTo>
                    <a:pt x="7462" y="0"/>
                  </a:moveTo>
                  <a:lnTo>
                    <a:pt x="2451948" y="0"/>
                  </a:lnTo>
                  <a:cubicBezTo>
                    <a:pt x="2453927" y="0"/>
                    <a:pt x="2455825" y="786"/>
                    <a:pt x="2457224" y="2185"/>
                  </a:cubicBezTo>
                  <a:cubicBezTo>
                    <a:pt x="2458623" y="3585"/>
                    <a:pt x="2459409" y="5483"/>
                    <a:pt x="2459409" y="7462"/>
                  </a:cubicBezTo>
                  <a:lnTo>
                    <a:pt x="2459409" y="112056"/>
                  </a:lnTo>
                  <a:cubicBezTo>
                    <a:pt x="2459409" y="116177"/>
                    <a:pt x="2456069" y="119518"/>
                    <a:pt x="2451948" y="119518"/>
                  </a:cubicBezTo>
                  <a:lnTo>
                    <a:pt x="7462" y="119518"/>
                  </a:lnTo>
                  <a:cubicBezTo>
                    <a:pt x="3341" y="119518"/>
                    <a:pt x="0" y="116177"/>
                    <a:pt x="0" y="112056"/>
                  </a:cubicBezTo>
                  <a:lnTo>
                    <a:pt x="0" y="7462"/>
                  </a:lnTo>
                  <a:cubicBezTo>
                    <a:pt x="0" y="3341"/>
                    <a:pt x="3341" y="0"/>
                    <a:pt x="7462" y="0"/>
                  </a:cubicBezTo>
                  <a:close/>
                </a:path>
              </a:pathLst>
            </a:custGeom>
            <a:solidFill>
              <a:srgbClr val="000000"/>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3" name="Google Shape;653;p25"/>
            <p:cNvSpPr txBox="1"/>
            <p:nvPr/>
          </p:nvSpPr>
          <p:spPr>
            <a:xfrm>
              <a:off x="0" y="-120"/>
              <a:ext cx="2459400" cy="119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1100"/>
                <a:buFont typeface="Arial"/>
                <a:buNone/>
              </a:pPr>
              <a:r>
                <a:rPr lang="vi" sz="1100" b="1" i="0" u="none" strike="noStrike" cap="none">
                  <a:solidFill>
                    <a:srgbClr val="FFFFFF"/>
                  </a:solidFill>
                  <a:latin typeface="Inter"/>
                  <a:ea typeface="Inter"/>
                  <a:cs typeface="Inter"/>
                  <a:sym typeface="Inter"/>
                </a:rPr>
                <a:t>ERPNext</a:t>
              </a:r>
              <a:endParaRPr sz="1100" b="1" i="0" u="none" strike="noStrike" cap="none">
                <a:solidFill>
                  <a:srgbClr val="000000"/>
                </a:solidFill>
                <a:latin typeface="Arial"/>
                <a:ea typeface="Arial"/>
                <a:cs typeface="Arial"/>
                <a:sym typeface="Arial"/>
              </a:endParaRPr>
            </a:p>
          </p:txBody>
        </p:sp>
      </p:grpSp>
      <p:grpSp>
        <p:nvGrpSpPr>
          <p:cNvPr id="654" name="Google Shape;654;p25"/>
          <p:cNvGrpSpPr/>
          <p:nvPr/>
        </p:nvGrpSpPr>
        <p:grpSpPr>
          <a:xfrm>
            <a:off x="7004550" y="1249275"/>
            <a:ext cx="1519551" cy="253946"/>
            <a:chOff x="0" y="-9075"/>
            <a:chExt cx="908116" cy="128593"/>
          </a:xfrm>
        </p:grpSpPr>
        <p:sp>
          <p:nvSpPr>
            <p:cNvPr id="655" name="Google Shape;655;p25"/>
            <p:cNvSpPr/>
            <p:nvPr/>
          </p:nvSpPr>
          <p:spPr>
            <a:xfrm>
              <a:off x="0" y="0"/>
              <a:ext cx="908116" cy="119518"/>
            </a:xfrm>
            <a:custGeom>
              <a:avLst/>
              <a:gdLst/>
              <a:ahLst/>
              <a:cxnLst/>
              <a:rect l="l" t="t" r="r" b="b"/>
              <a:pathLst>
                <a:path w="908116" h="119518" extrusionOk="0">
                  <a:moveTo>
                    <a:pt x="20208" y="0"/>
                  </a:moveTo>
                  <a:lnTo>
                    <a:pt x="887908" y="0"/>
                  </a:lnTo>
                  <a:cubicBezTo>
                    <a:pt x="893267" y="0"/>
                    <a:pt x="898407" y="2129"/>
                    <a:pt x="902197" y="5919"/>
                  </a:cubicBezTo>
                  <a:cubicBezTo>
                    <a:pt x="905987" y="9709"/>
                    <a:pt x="908116" y="14849"/>
                    <a:pt x="908116" y="20208"/>
                  </a:cubicBezTo>
                  <a:lnTo>
                    <a:pt x="908116" y="99310"/>
                  </a:lnTo>
                  <a:cubicBezTo>
                    <a:pt x="908116" y="104669"/>
                    <a:pt x="905987" y="109809"/>
                    <a:pt x="902197" y="113599"/>
                  </a:cubicBezTo>
                  <a:cubicBezTo>
                    <a:pt x="898407" y="117389"/>
                    <a:pt x="893267" y="119518"/>
                    <a:pt x="887908" y="119518"/>
                  </a:cubicBezTo>
                  <a:lnTo>
                    <a:pt x="20208" y="119518"/>
                  </a:lnTo>
                  <a:cubicBezTo>
                    <a:pt x="14849" y="119518"/>
                    <a:pt x="9709" y="117389"/>
                    <a:pt x="5919" y="113599"/>
                  </a:cubicBezTo>
                  <a:cubicBezTo>
                    <a:pt x="2129" y="109809"/>
                    <a:pt x="0" y="104669"/>
                    <a:pt x="0" y="99310"/>
                  </a:cubicBezTo>
                  <a:lnTo>
                    <a:pt x="0" y="20208"/>
                  </a:lnTo>
                  <a:cubicBezTo>
                    <a:pt x="0" y="14849"/>
                    <a:pt x="2129" y="9709"/>
                    <a:pt x="5919" y="5919"/>
                  </a:cubicBezTo>
                  <a:cubicBezTo>
                    <a:pt x="9709" y="2129"/>
                    <a:pt x="14849" y="0"/>
                    <a:pt x="20208" y="0"/>
                  </a:cubicBezTo>
                  <a:close/>
                </a:path>
              </a:pathLst>
            </a:custGeom>
            <a:solidFill>
              <a:srgbClr val="000000"/>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p25"/>
            <p:cNvSpPr txBox="1"/>
            <p:nvPr/>
          </p:nvSpPr>
          <p:spPr>
            <a:xfrm>
              <a:off x="0" y="-9075"/>
              <a:ext cx="908100" cy="128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1100"/>
                <a:buFont typeface="Arial"/>
                <a:buNone/>
              </a:pPr>
              <a:r>
                <a:rPr lang="vi" sz="1100" b="1" i="0" u="none" strike="noStrike" cap="none">
                  <a:solidFill>
                    <a:srgbClr val="FFFFFF"/>
                  </a:solidFill>
                  <a:latin typeface="Inter"/>
                  <a:ea typeface="Inter"/>
                  <a:cs typeface="Inter"/>
                  <a:sym typeface="Inter"/>
                </a:rPr>
                <a:t>ERPNext</a:t>
              </a:r>
              <a:endParaRPr sz="800" b="0" i="0" u="none" strike="noStrike" cap="none">
                <a:solidFill>
                  <a:srgbClr val="FFFFFF"/>
                </a:solidFill>
                <a:latin typeface="Inter"/>
                <a:ea typeface="Inter"/>
                <a:cs typeface="Inter"/>
                <a:sym typeface="Inter"/>
              </a:endParaRPr>
            </a:p>
          </p:txBody>
        </p:sp>
      </p:grpSp>
      <p:grpSp>
        <p:nvGrpSpPr>
          <p:cNvPr id="657" name="Google Shape;657;p25"/>
          <p:cNvGrpSpPr/>
          <p:nvPr/>
        </p:nvGrpSpPr>
        <p:grpSpPr>
          <a:xfrm>
            <a:off x="1029095" y="1639000"/>
            <a:ext cx="1408296" cy="1865031"/>
            <a:chOff x="0" y="-38100"/>
            <a:chExt cx="791400" cy="944415"/>
          </a:xfrm>
        </p:grpSpPr>
        <p:sp>
          <p:nvSpPr>
            <p:cNvPr id="658" name="Google Shape;658;p25"/>
            <p:cNvSpPr/>
            <p:nvPr/>
          </p:nvSpPr>
          <p:spPr>
            <a:xfrm>
              <a:off x="0" y="0"/>
              <a:ext cx="791277" cy="906315"/>
            </a:xfrm>
            <a:custGeom>
              <a:avLst/>
              <a:gdLst/>
              <a:ahLst/>
              <a:cxnLst/>
              <a:rect l="l" t="t" r="r" b="b"/>
              <a:pathLst>
                <a:path w="791277" h="906315" extrusionOk="0">
                  <a:moveTo>
                    <a:pt x="23192" y="0"/>
                  </a:moveTo>
                  <a:lnTo>
                    <a:pt x="768085" y="0"/>
                  </a:lnTo>
                  <a:cubicBezTo>
                    <a:pt x="780894" y="0"/>
                    <a:pt x="791277" y="10383"/>
                    <a:pt x="791277" y="23192"/>
                  </a:cubicBezTo>
                  <a:lnTo>
                    <a:pt x="791277" y="883123"/>
                  </a:lnTo>
                  <a:cubicBezTo>
                    <a:pt x="791277" y="895932"/>
                    <a:pt x="780894" y="906315"/>
                    <a:pt x="768085" y="906315"/>
                  </a:cubicBezTo>
                  <a:lnTo>
                    <a:pt x="23192" y="906315"/>
                  </a:lnTo>
                  <a:cubicBezTo>
                    <a:pt x="10383" y="906315"/>
                    <a:pt x="0" y="895932"/>
                    <a:pt x="0" y="883123"/>
                  </a:cubicBezTo>
                  <a:lnTo>
                    <a:pt x="0" y="23192"/>
                  </a:lnTo>
                  <a:cubicBezTo>
                    <a:pt x="0" y="10383"/>
                    <a:pt x="10383" y="0"/>
                    <a:pt x="23192"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p25"/>
            <p:cNvSpPr txBox="1"/>
            <p:nvPr/>
          </p:nvSpPr>
          <p:spPr>
            <a:xfrm>
              <a:off x="0" y="-38100"/>
              <a:ext cx="791400" cy="944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60" name="Google Shape;660;p25"/>
          <p:cNvGrpSpPr/>
          <p:nvPr/>
        </p:nvGrpSpPr>
        <p:grpSpPr>
          <a:xfrm>
            <a:off x="1029095" y="3502909"/>
            <a:ext cx="1243598" cy="1610890"/>
            <a:chOff x="0" y="-38100"/>
            <a:chExt cx="698847" cy="815723"/>
          </a:xfrm>
        </p:grpSpPr>
        <p:sp>
          <p:nvSpPr>
            <p:cNvPr id="661" name="Google Shape;661;p25"/>
            <p:cNvSpPr/>
            <p:nvPr/>
          </p:nvSpPr>
          <p:spPr>
            <a:xfrm>
              <a:off x="0" y="0"/>
              <a:ext cx="698847" cy="777623"/>
            </a:xfrm>
            <a:custGeom>
              <a:avLst/>
              <a:gdLst/>
              <a:ahLst/>
              <a:cxnLst/>
              <a:rect l="l" t="t" r="r" b="b"/>
              <a:pathLst>
                <a:path w="698847" h="777623" extrusionOk="0">
                  <a:moveTo>
                    <a:pt x="26259" y="0"/>
                  </a:moveTo>
                  <a:lnTo>
                    <a:pt x="672588" y="0"/>
                  </a:lnTo>
                  <a:cubicBezTo>
                    <a:pt x="679553" y="0"/>
                    <a:pt x="686232" y="2767"/>
                    <a:pt x="691156" y="7691"/>
                  </a:cubicBezTo>
                  <a:cubicBezTo>
                    <a:pt x="696081" y="12616"/>
                    <a:pt x="698847" y="19295"/>
                    <a:pt x="698847" y="26259"/>
                  </a:cubicBezTo>
                  <a:lnTo>
                    <a:pt x="698847" y="751364"/>
                  </a:lnTo>
                  <a:cubicBezTo>
                    <a:pt x="698847" y="765866"/>
                    <a:pt x="687091" y="777623"/>
                    <a:pt x="672588" y="777623"/>
                  </a:cubicBezTo>
                  <a:lnTo>
                    <a:pt x="26259" y="777623"/>
                  </a:lnTo>
                  <a:cubicBezTo>
                    <a:pt x="19295" y="777623"/>
                    <a:pt x="12616" y="774856"/>
                    <a:pt x="7691" y="769932"/>
                  </a:cubicBezTo>
                  <a:cubicBezTo>
                    <a:pt x="2767" y="765007"/>
                    <a:pt x="0" y="758328"/>
                    <a:pt x="0" y="751364"/>
                  </a:cubicBezTo>
                  <a:lnTo>
                    <a:pt x="0" y="26259"/>
                  </a:lnTo>
                  <a:cubicBezTo>
                    <a:pt x="0" y="19295"/>
                    <a:pt x="2767" y="12616"/>
                    <a:pt x="7691" y="7691"/>
                  </a:cubicBezTo>
                  <a:cubicBezTo>
                    <a:pt x="12616" y="2767"/>
                    <a:pt x="19295" y="0"/>
                    <a:pt x="26259"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2" name="Google Shape;662;p25"/>
            <p:cNvSpPr txBox="1"/>
            <p:nvPr/>
          </p:nvSpPr>
          <p:spPr>
            <a:xfrm>
              <a:off x="0" y="-38100"/>
              <a:ext cx="698700" cy="815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63" name="Google Shape;663;p25"/>
          <p:cNvGrpSpPr/>
          <p:nvPr/>
        </p:nvGrpSpPr>
        <p:grpSpPr>
          <a:xfrm>
            <a:off x="2315672" y="3502909"/>
            <a:ext cx="997232" cy="1610890"/>
            <a:chOff x="0" y="-38100"/>
            <a:chExt cx="560400" cy="815723"/>
          </a:xfrm>
        </p:grpSpPr>
        <p:sp>
          <p:nvSpPr>
            <p:cNvPr id="664" name="Google Shape;664;p25"/>
            <p:cNvSpPr/>
            <p:nvPr/>
          </p:nvSpPr>
          <p:spPr>
            <a:xfrm>
              <a:off x="0" y="0"/>
              <a:ext cx="560268" cy="777623"/>
            </a:xfrm>
            <a:custGeom>
              <a:avLst/>
              <a:gdLst/>
              <a:ahLst/>
              <a:cxnLst/>
              <a:rect l="l" t="t" r="r" b="b"/>
              <a:pathLst>
                <a:path w="560268" h="777623" extrusionOk="0">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p25"/>
            <p:cNvSpPr txBox="1"/>
            <p:nvPr/>
          </p:nvSpPr>
          <p:spPr>
            <a:xfrm>
              <a:off x="0" y="-38100"/>
              <a:ext cx="560400" cy="815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66" name="Google Shape;666;p25"/>
          <p:cNvGrpSpPr/>
          <p:nvPr/>
        </p:nvGrpSpPr>
        <p:grpSpPr>
          <a:xfrm>
            <a:off x="3348444" y="3502909"/>
            <a:ext cx="997232" cy="1610890"/>
            <a:chOff x="0" y="-38100"/>
            <a:chExt cx="560400" cy="815723"/>
          </a:xfrm>
        </p:grpSpPr>
        <p:sp>
          <p:nvSpPr>
            <p:cNvPr id="667" name="Google Shape;667;p25"/>
            <p:cNvSpPr/>
            <p:nvPr/>
          </p:nvSpPr>
          <p:spPr>
            <a:xfrm>
              <a:off x="0" y="0"/>
              <a:ext cx="560268" cy="777623"/>
            </a:xfrm>
            <a:custGeom>
              <a:avLst/>
              <a:gdLst/>
              <a:ahLst/>
              <a:cxnLst/>
              <a:rect l="l" t="t" r="r" b="b"/>
              <a:pathLst>
                <a:path w="560268" h="777623" extrusionOk="0">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p25"/>
            <p:cNvSpPr txBox="1"/>
            <p:nvPr/>
          </p:nvSpPr>
          <p:spPr>
            <a:xfrm>
              <a:off x="0" y="-38100"/>
              <a:ext cx="560400" cy="815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69" name="Google Shape;669;p25"/>
          <p:cNvGrpSpPr/>
          <p:nvPr/>
        </p:nvGrpSpPr>
        <p:grpSpPr>
          <a:xfrm>
            <a:off x="4408576" y="3502909"/>
            <a:ext cx="997232" cy="1610890"/>
            <a:chOff x="0" y="-38100"/>
            <a:chExt cx="560400" cy="815723"/>
          </a:xfrm>
        </p:grpSpPr>
        <p:sp>
          <p:nvSpPr>
            <p:cNvPr id="670" name="Google Shape;670;p25"/>
            <p:cNvSpPr/>
            <p:nvPr/>
          </p:nvSpPr>
          <p:spPr>
            <a:xfrm>
              <a:off x="0" y="0"/>
              <a:ext cx="560268" cy="777623"/>
            </a:xfrm>
            <a:custGeom>
              <a:avLst/>
              <a:gdLst/>
              <a:ahLst/>
              <a:cxnLst/>
              <a:rect l="l" t="t" r="r" b="b"/>
              <a:pathLst>
                <a:path w="560268" h="777623" extrusionOk="0">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p25"/>
            <p:cNvSpPr txBox="1"/>
            <p:nvPr/>
          </p:nvSpPr>
          <p:spPr>
            <a:xfrm>
              <a:off x="0" y="-38100"/>
              <a:ext cx="560400" cy="815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72" name="Google Shape;672;p25"/>
          <p:cNvGrpSpPr/>
          <p:nvPr/>
        </p:nvGrpSpPr>
        <p:grpSpPr>
          <a:xfrm>
            <a:off x="2516727" y="1639000"/>
            <a:ext cx="1334091" cy="1865031"/>
            <a:chOff x="0" y="-38100"/>
            <a:chExt cx="749700" cy="944415"/>
          </a:xfrm>
        </p:grpSpPr>
        <p:sp>
          <p:nvSpPr>
            <p:cNvPr id="673" name="Google Shape;673;p25"/>
            <p:cNvSpPr/>
            <p:nvPr/>
          </p:nvSpPr>
          <p:spPr>
            <a:xfrm>
              <a:off x="0" y="0"/>
              <a:ext cx="749588" cy="906315"/>
            </a:xfrm>
            <a:custGeom>
              <a:avLst/>
              <a:gdLst/>
              <a:ahLst/>
              <a:cxnLst/>
              <a:rect l="l" t="t" r="r" b="b"/>
              <a:pathLst>
                <a:path w="749588" h="906315" extrusionOk="0">
                  <a:moveTo>
                    <a:pt x="24482" y="0"/>
                  </a:moveTo>
                  <a:lnTo>
                    <a:pt x="725106" y="0"/>
                  </a:lnTo>
                  <a:cubicBezTo>
                    <a:pt x="731599" y="0"/>
                    <a:pt x="737826" y="2579"/>
                    <a:pt x="742417" y="7171"/>
                  </a:cubicBezTo>
                  <a:cubicBezTo>
                    <a:pt x="747009" y="11762"/>
                    <a:pt x="749588" y="17989"/>
                    <a:pt x="749588" y="24482"/>
                  </a:cubicBezTo>
                  <a:lnTo>
                    <a:pt x="749588" y="881833"/>
                  </a:lnTo>
                  <a:cubicBezTo>
                    <a:pt x="749588" y="888326"/>
                    <a:pt x="747009" y="894553"/>
                    <a:pt x="742417" y="899145"/>
                  </a:cubicBezTo>
                  <a:cubicBezTo>
                    <a:pt x="737826" y="903736"/>
                    <a:pt x="731599" y="906315"/>
                    <a:pt x="725106" y="906315"/>
                  </a:cubicBezTo>
                  <a:lnTo>
                    <a:pt x="24482" y="906315"/>
                  </a:lnTo>
                  <a:cubicBezTo>
                    <a:pt x="17989" y="906315"/>
                    <a:pt x="11762" y="903736"/>
                    <a:pt x="7171" y="899145"/>
                  </a:cubicBezTo>
                  <a:cubicBezTo>
                    <a:pt x="2579" y="894553"/>
                    <a:pt x="0" y="888326"/>
                    <a:pt x="0" y="881833"/>
                  </a:cubicBezTo>
                  <a:lnTo>
                    <a:pt x="0" y="24482"/>
                  </a:lnTo>
                  <a:cubicBezTo>
                    <a:pt x="0" y="17989"/>
                    <a:pt x="2579" y="11762"/>
                    <a:pt x="7171" y="7171"/>
                  </a:cubicBezTo>
                  <a:cubicBezTo>
                    <a:pt x="11762" y="2579"/>
                    <a:pt x="17989" y="0"/>
                    <a:pt x="24482"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4" name="Google Shape;674;p25"/>
            <p:cNvSpPr txBox="1"/>
            <p:nvPr/>
          </p:nvSpPr>
          <p:spPr>
            <a:xfrm>
              <a:off x="0" y="-38100"/>
              <a:ext cx="749700" cy="944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75" name="Google Shape;675;p25"/>
          <p:cNvGrpSpPr/>
          <p:nvPr/>
        </p:nvGrpSpPr>
        <p:grpSpPr>
          <a:xfrm>
            <a:off x="3912146" y="1639000"/>
            <a:ext cx="1493433" cy="1865031"/>
            <a:chOff x="0" y="-38100"/>
            <a:chExt cx="839243" cy="944415"/>
          </a:xfrm>
        </p:grpSpPr>
        <p:sp>
          <p:nvSpPr>
            <p:cNvPr id="676" name="Google Shape;676;p25"/>
            <p:cNvSpPr/>
            <p:nvPr/>
          </p:nvSpPr>
          <p:spPr>
            <a:xfrm>
              <a:off x="0" y="0"/>
              <a:ext cx="839243" cy="906315"/>
            </a:xfrm>
            <a:custGeom>
              <a:avLst/>
              <a:gdLst/>
              <a:ahLst/>
              <a:cxnLst/>
              <a:rect l="l" t="t" r="r" b="b"/>
              <a:pathLst>
                <a:path w="839243" h="906315" extrusionOk="0">
                  <a:moveTo>
                    <a:pt x="21866" y="0"/>
                  </a:moveTo>
                  <a:lnTo>
                    <a:pt x="817377" y="0"/>
                  </a:lnTo>
                  <a:cubicBezTo>
                    <a:pt x="823176" y="0"/>
                    <a:pt x="828738" y="2304"/>
                    <a:pt x="832838" y="6405"/>
                  </a:cubicBezTo>
                  <a:cubicBezTo>
                    <a:pt x="836939" y="10505"/>
                    <a:pt x="839243" y="16067"/>
                    <a:pt x="839243" y="21866"/>
                  </a:cubicBezTo>
                  <a:lnTo>
                    <a:pt x="839243" y="884449"/>
                  </a:lnTo>
                  <a:cubicBezTo>
                    <a:pt x="839243" y="890248"/>
                    <a:pt x="836939" y="895810"/>
                    <a:pt x="832838" y="899911"/>
                  </a:cubicBezTo>
                  <a:cubicBezTo>
                    <a:pt x="828738" y="904011"/>
                    <a:pt x="823176" y="906315"/>
                    <a:pt x="817377" y="906315"/>
                  </a:cubicBezTo>
                  <a:lnTo>
                    <a:pt x="21866" y="906315"/>
                  </a:lnTo>
                  <a:cubicBezTo>
                    <a:pt x="16067" y="906315"/>
                    <a:pt x="10505" y="904011"/>
                    <a:pt x="6405" y="899911"/>
                  </a:cubicBezTo>
                  <a:cubicBezTo>
                    <a:pt x="2304" y="895810"/>
                    <a:pt x="0" y="890248"/>
                    <a:pt x="0" y="884449"/>
                  </a:cubicBezTo>
                  <a:lnTo>
                    <a:pt x="0" y="21866"/>
                  </a:lnTo>
                  <a:cubicBezTo>
                    <a:pt x="0" y="16067"/>
                    <a:pt x="2304" y="10505"/>
                    <a:pt x="6405" y="6405"/>
                  </a:cubicBezTo>
                  <a:cubicBezTo>
                    <a:pt x="10505" y="2304"/>
                    <a:pt x="16067" y="0"/>
                    <a:pt x="21866"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7" name="Google Shape;677;p25"/>
            <p:cNvSpPr txBox="1"/>
            <p:nvPr/>
          </p:nvSpPr>
          <p:spPr>
            <a:xfrm>
              <a:off x="0" y="-38100"/>
              <a:ext cx="839100" cy="9444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78" name="Google Shape;678;p25"/>
          <p:cNvGrpSpPr/>
          <p:nvPr/>
        </p:nvGrpSpPr>
        <p:grpSpPr>
          <a:xfrm>
            <a:off x="7004550" y="1638997"/>
            <a:ext cx="1519551" cy="1507357"/>
            <a:chOff x="0" y="-38100"/>
            <a:chExt cx="908116" cy="763296"/>
          </a:xfrm>
        </p:grpSpPr>
        <p:sp>
          <p:nvSpPr>
            <p:cNvPr id="679" name="Google Shape;679;p25"/>
            <p:cNvSpPr/>
            <p:nvPr/>
          </p:nvSpPr>
          <p:spPr>
            <a:xfrm>
              <a:off x="0" y="0"/>
              <a:ext cx="908116" cy="725196"/>
            </a:xfrm>
            <a:custGeom>
              <a:avLst/>
              <a:gdLst/>
              <a:ahLst/>
              <a:cxnLst/>
              <a:rect l="l" t="t" r="r" b="b"/>
              <a:pathLst>
                <a:path w="908116" h="725196" extrusionOk="0">
                  <a:moveTo>
                    <a:pt x="20208" y="0"/>
                  </a:moveTo>
                  <a:lnTo>
                    <a:pt x="887908" y="0"/>
                  </a:lnTo>
                  <a:cubicBezTo>
                    <a:pt x="893267" y="0"/>
                    <a:pt x="898407" y="2129"/>
                    <a:pt x="902197" y="5919"/>
                  </a:cubicBezTo>
                  <a:cubicBezTo>
                    <a:pt x="905987" y="9709"/>
                    <a:pt x="908116" y="14849"/>
                    <a:pt x="908116" y="20208"/>
                  </a:cubicBezTo>
                  <a:lnTo>
                    <a:pt x="908116" y="704988"/>
                  </a:lnTo>
                  <a:cubicBezTo>
                    <a:pt x="908116" y="710348"/>
                    <a:pt x="905987" y="715488"/>
                    <a:pt x="902197" y="719277"/>
                  </a:cubicBezTo>
                  <a:cubicBezTo>
                    <a:pt x="898407" y="723067"/>
                    <a:pt x="893267" y="725196"/>
                    <a:pt x="887908" y="725196"/>
                  </a:cubicBezTo>
                  <a:lnTo>
                    <a:pt x="20208" y="725196"/>
                  </a:lnTo>
                  <a:cubicBezTo>
                    <a:pt x="14849" y="725196"/>
                    <a:pt x="9709" y="723067"/>
                    <a:pt x="5919" y="719277"/>
                  </a:cubicBezTo>
                  <a:cubicBezTo>
                    <a:pt x="2129" y="715488"/>
                    <a:pt x="0" y="710348"/>
                    <a:pt x="0" y="704988"/>
                  </a:cubicBezTo>
                  <a:lnTo>
                    <a:pt x="0" y="20208"/>
                  </a:lnTo>
                  <a:cubicBezTo>
                    <a:pt x="0" y="14849"/>
                    <a:pt x="2129" y="9709"/>
                    <a:pt x="5919" y="5919"/>
                  </a:cubicBezTo>
                  <a:cubicBezTo>
                    <a:pt x="9709" y="2129"/>
                    <a:pt x="14849" y="0"/>
                    <a:pt x="20208"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0" name="Google Shape;680;p25"/>
            <p:cNvSpPr txBox="1"/>
            <p:nvPr/>
          </p:nvSpPr>
          <p:spPr>
            <a:xfrm>
              <a:off x="0" y="-38100"/>
              <a:ext cx="908100" cy="7632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81" name="Google Shape;681;p25"/>
          <p:cNvGrpSpPr/>
          <p:nvPr/>
        </p:nvGrpSpPr>
        <p:grpSpPr>
          <a:xfrm>
            <a:off x="7020445" y="3145393"/>
            <a:ext cx="1503656" cy="906107"/>
            <a:chOff x="0" y="-38100"/>
            <a:chExt cx="898617" cy="458835"/>
          </a:xfrm>
        </p:grpSpPr>
        <p:sp>
          <p:nvSpPr>
            <p:cNvPr id="682" name="Google Shape;682;p25"/>
            <p:cNvSpPr/>
            <p:nvPr/>
          </p:nvSpPr>
          <p:spPr>
            <a:xfrm>
              <a:off x="0" y="0"/>
              <a:ext cx="898617" cy="420735"/>
            </a:xfrm>
            <a:custGeom>
              <a:avLst/>
              <a:gdLst/>
              <a:ahLst/>
              <a:cxnLst/>
              <a:rect l="l" t="t" r="r" b="b"/>
              <a:pathLst>
                <a:path w="898617" h="420735" extrusionOk="0">
                  <a:moveTo>
                    <a:pt x="20422" y="0"/>
                  </a:moveTo>
                  <a:lnTo>
                    <a:pt x="878195" y="0"/>
                  </a:lnTo>
                  <a:cubicBezTo>
                    <a:pt x="883611" y="0"/>
                    <a:pt x="888805" y="2152"/>
                    <a:pt x="892635" y="5981"/>
                  </a:cubicBezTo>
                  <a:cubicBezTo>
                    <a:pt x="896465" y="9811"/>
                    <a:pt x="898617" y="15005"/>
                    <a:pt x="898617" y="20422"/>
                  </a:cubicBezTo>
                  <a:lnTo>
                    <a:pt x="898617" y="400313"/>
                  </a:lnTo>
                  <a:cubicBezTo>
                    <a:pt x="898617" y="405729"/>
                    <a:pt x="896465" y="410924"/>
                    <a:pt x="892635" y="414753"/>
                  </a:cubicBezTo>
                  <a:cubicBezTo>
                    <a:pt x="888805" y="418583"/>
                    <a:pt x="883611" y="420735"/>
                    <a:pt x="878195" y="420735"/>
                  </a:cubicBezTo>
                  <a:lnTo>
                    <a:pt x="20422" y="420735"/>
                  </a:lnTo>
                  <a:cubicBezTo>
                    <a:pt x="15005" y="420735"/>
                    <a:pt x="9811" y="418583"/>
                    <a:pt x="5981" y="414753"/>
                  </a:cubicBezTo>
                  <a:cubicBezTo>
                    <a:pt x="2152" y="410924"/>
                    <a:pt x="0" y="405729"/>
                    <a:pt x="0" y="400313"/>
                  </a:cubicBezTo>
                  <a:lnTo>
                    <a:pt x="0" y="20422"/>
                  </a:lnTo>
                  <a:cubicBezTo>
                    <a:pt x="0" y="15005"/>
                    <a:pt x="2152" y="9811"/>
                    <a:pt x="5981" y="5981"/>
                  </a:cubicBezTo>
                  <a:cubicBezTo>
                    <a:pt x="9811" y="2152"/>
                    <a:pt x="15005" y="0"/>
                    <a:pt x="20422"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p25"/>
            <p:cNvSpPr txBox="1"/>
            <p:nvPr/>
          </p:nvSpPr>
          <p:spPr>
            <a:xfrm>
              <a:off x="0" y="-38100"/>
              <a:ext cx="898500" cy="458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84" name="Google Shape;684;p25"/>
          <p:cNvGrpSpPr/>
          <p:nvPr/>
        </p:nvGrpSpPr>
        <p:grpSpPr>
          <a:xfrm>
            <a:off x="7020445" y="4059977"/>
            <a:ext cx="1503656" cy="1053951"/>
            <a:chOff x="0" y="-38100"/>
            <a:chExt cx="898617" cy="533700"/>
          </a:xfrm>
        </p:grpSpPr>
        <p:sp>
          <p:nvSpPr>
            <p:cNvPr id="685" name="Google Shape;685;p25"/>
            <p:cNvSpPr/>
            <p:nvPr/>
          </p:nvSpPr>
          <p:spPr>
            <a:xfrm>
              <a:off x="0" y="0"/>
              <a:ext cx="898617" cy="495520"/>
            </a:xfrm>
            <a:custGeom>
              <a:avLst/>
              <a:gdLst/>
              <a:ahLst/>
              <a:cxnLst/>
              <a:rect l="l" t="t" r="r" b="b"/>
              <a:pathLst>
                <a:path w="898617" h="495520" extrusionOk="0">
                  <a:moveTo>
                    <a:pt x="20422" y="0"/>
                  </a:moveTo>
                  <a:lnTo>
                    <a:pt x="878195" y="0"/>
                  </a:lnTo>
                  <a:cubicBezTo>
                    <a:pt x="883611" y="0"/>
                    <a:pt x="888805" y="2152"/>
                    <a:pt x="892635" y="5981"/>
                  </a:cubicBezTo>
                  <a:cubicBezTo>
                    <a:pt x="896465" y="9811"/>
                    <a:pt x="898617" y="15005"/>
                    <a:pt x="898617" y="20422"/>
                  </a:cubicBezTo>
                  <a:lnTo>
                    <a:pt x="898617" y="475098"/>
                  </a:lnTo>
                  <a:cubicBezTo>
                    <a:pt x="898617" y="480514"/>
                    <a:pt x="896465" y="485708"/>
                    <a:pt x="892635" y="489538"/>
                  </a:cubicBezTo>
                  <a:cubicBezTo>
                    <a:pt x="888805" y="493368"/>
                    <a:pt x="883611" y="495520"/>
                    <a:pt x="878195" y="495520"/>
                  </a:cubicBezTo>
                  <a:lnTo>
                    <a:pt x="20422" y="495520"/>
                  </a:lnTo>
                  <a:cubicBezTo>
                    <a:pt x="15005" y="495520"/>
                    <a:pt x="9811" y="493368"/>
                    <a:pt x="5981" y="489538"/>
                  </a:cubicBezTo>
                  <a:cubicBezTo>
                    <a:pt x="2152" y="485708"/>
                    <a:pt x="0" y="480514"/>
                    <a:pt x="0" y="475098"/>
                  </a:cubicBezTo>
                  <a:lnTo>
                    <a:pt x="0" y="20422"/>
                  </a:lnTo>
                  <a:cubicBezTo>
                    <a:pt x="0" y="15005"/>
                    <a:pt x="2152" y="9811"/>
                    <a:pt x="5981" y="5981"/>
                  </a:cubicBezTo>
                  <a:cubicBezTo>
                    <a:pt x="9811" y="2152"/>
                    <a:pt x="15005" y="0"/>
                    <a:pt x="20422" y="0"/>
                  </a:cubicBezTo>
                  <a:close/>
                </a:path>
              </a:pathLst>
            </a:custGeom>
            <a:solidFill>
              <a:srgbClr val="FFFFFF"/>
            </a:solidFill>
            <a:ln w="19050" cap="sq" cmpd="sng">
              <a:solidFill>
                <a:srgbClr val="00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6" name="Google Shape;686;p25"/>
            <p:cNvSpPr txBox="1"/>
            <p:nvPr/>
          </p:nvSpPr>
          <p:spPr>
            <a:xfrm>
              <a:off x="0" y="-38100"/>
              <a:ext cx="898500" cy="533700"/>
            </a:xfrm>
            <a:prstGeom prst="rect">
              <a:avLst/>
            </a:prstGeom>
            <a:noFill/>
            <a:ln>
              <a:noFill/>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0" i="0" u="none" strike="noStrike" cap="none">
                  <a:solidFill>
                    <a:srgbClr val="FFFFFF"/>
                  </a:solidFill>
                  <a:latin typeface="Inter"/>
                  <a:ea typeface="Inter"/>
                  <a:cs typeface="Inter"/>
                  <a:sym typeface="Inter"/>
                </a:rPr>
                <a:t>ERPNext</a:t>
              </a:r>
              <a:endParaRPr sz="700" b="0" i="0" u="none" strike="noStrike" cap="none">
                <a:solidFill>
                  <a:srgbClr val="000000"/>
                </a:solidFill>
                <a:latin typeface="Arial"/>
                <a:ea typeface="Arial"/>
                <a:cs typeface="Arial"/>
                <a:sym typeface="Arial"/>
              </a:endParaRPr>
            </a:p>
          </p:txBody>
        </p:sp>
      </p:grpSp>
      <p:grpSp>
        <p:nvGrpSpPr>
          <p:cNvPr id="687" name="Google Shape;687;p25"/>
          <p:cNvGrpSpPr/>
          <p:nvPr/>
        </p:nvGrpSpPr>
        <p:grpSpPr>
          <a:xfrm>
            <a:off x="7004575" y="839500"/>
            <a:ext cx="1519551" cy="253699"/>
            <a:chOff x="0" y="-8944"/>
            <a:chExt cx="908116" cy="128462"/>
          </a:xfrm>
        </p:grpSpPr>
        <p:sp>
          <p:nvSpPr>
            <p:cNvPr id="688" name="Google Shape;688;p25"/>
            <p:cNvSpPr/>
            <p:nvPr/>
          </p:nvSpPr>
          <p:spPr>
            <a:xfrm>
              <a:off x="0" y="0"/>
              <a:ext cx="908116" cy="119518"/>
            </a:xfrm>
            <a:custGeom>
              <a:avLst/>
              <a:gdLst/>
              <a:ahLst/>
              <a:cxnLst/>
              <a:rect l="l" t="t" r="r" b="b"/>
              <a:pathLst>
                <a:path w="908116" h="119518" extrusionOk="0">
                  <a:moveTo>
                    <a:pt x="20208" y="0"/>
                  </a:moveTo>
                  <a:lnTo>
                    <a:pt x="887908" y="0"/>
                  </a:lnTo>
                  <a:cubicBezTo>
                    <a:pt x="893267" y="0"/>
                    <a:pt x="898407" y="2129"/>
                    <a:pt x="902197" y="5919"/>
                  </a:cubicBezTo>
                  <a:cubicBezTo>
                    <a:pt x="905987" y="9709"/>
                    <a:pt x="908116" y="14849"/>
                    <a:pt x="908116" y="20208"/>
                  </a:cubicBezTo>
                  <a:lnTo>
                    <a:pt x="908116" y="99310"/>
                  </a:lnTo>
                  <a:cubicBezTo>
                    <a:pt x="908116" y="104669"/>
                    <a:pt x="905987" y="109809"/>
                    <a:pt x="902197" y="113599"/>
                  </a:cubicBezTo>
                  <a:cubicBezTo>
                    <a:pt x="898407" y="117389"/>
                    <a:pt x="893267" y="119518"/>
                    <a:pt x="887908" y="119518"/>
                  </a:cubicBezTo>
                  <a:lnTo>
                    <a:pt x="20208" y="119518"/>
                  </a:lnTo>
                  <a:cubicBezTo>
                    <a:pt x="14849" y="119518"/>
                    <a:pt x="9709" y="117389"/>
                    <a:pt x="5919" y="113599"/>
                  </a:cubicBezTo>
                  <a:cubicBezTo>
                    <a:pt x="2129" y="109809"/>
                    <a:pt x="0" y="104669"/>
                    <a:pt x="0" y="99310"/>
                  </a:cubicBezTo>
                  <a:lnTo>
                    <a:pt x="0" y="20208"/>
                  </a:lnTo>
                  <a:cubicBezTo>
                    <a:pt x="0" y="14849"/>
                    <a:pt x="2129" y="9709"/>
                    <a:pt x="5919" y="5919"/>
                  </a:cubicBezTo>
                  <a:cubicBezTo>
                    <a:pt x="9709" y="2129"/>
                    <a:pt x="14849" y="0"/>
                    <a:pt x="20208" y="0"/>
                  </a:cubicBezTo>
                  <a:close/>
                </a:path>
              </a:pathLst>
            </a:custGeom>
            <a:solidFill>
              <a:srgbClr val="CC0000"/>
            </a:solidFill>
            <a:ln w="19050" cap="sq" cmpd="sng">
              <a:solidFill>
                <a:srgbClr val="990000"/>
              </a:solidFill>
              <a:prstDash val="solid"/>
              <a:miter lim="80"/>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9" name="Google Shape;689;p25"/>
            <p:cNvSpPr txBox="1"/>
            <p:nvPr/>
          </p:nvSpPr>
          <p:spPr>
            <a:xfrm>
              <a:off x="0" y="-8944"/>
              <a:ext cx="908100" cy="128400"/>
            </a:xfrm>
            <a:prstGeom prst="rect">
              <a:avLst/>
            </a:prstGeom>
            <a:solidFill>
              <a:srgbClr val="CC0000"/>
            </a:solidFill>
            <a:ln w="9525" cap="flat" cmpd="sng">
              <a:solidFill>
                <a:srgbClr val="990000"/>
              </a:solidFill>
              <a:prstDash val="solid"/>
              <a:round/>
              <a:headEnd type="none" w="sm" len="sm"/>
              <a:tailEnd type="none" w="sm" len="sm"/>
            </a:ln>
          </p:spPr>
          <p:txBody>
            <a:bodyPr spcFirstLastPara="1" wrap="square" lIns="25400" tIns="25400" rIns="25400" bIns="25400" anchor="ctr" anchorCtr="0">
              <a:noAutofit/>
            </a:bodyPr>
            <a:lstStyle/>
            <a:p>
              <a:pPr marL="0" marR="0" lvl="0" indent="0" algn="ctr" rtl="0">
                <a:lnSpc>
                  <a:spcPct val="140025"/>
                </a:lnSpc>
                <a:spcBef>
                  <a:spcPts val="0"/>
                </a:spcBef>
                <a:spcAft>
                  <a:spcPts val="0"/>
                </a:spcAft>
                <a:buClr>
                  <a:srgbClr val="000000"/>
                </a:buClr>
                <a:buSzPts val="800"/>
                <a:buFont typeface="Arial"/>
                <a:buNone/>
              </a:pPr>
              <a:r>
                <a:rPr lang="vi" sz="800" b="1" i="0" u="none" strike="noStrike" cap="none">
                  <a:solidFill>
                    <a:srgbClr val="FFFFFF"/>
                  </a:solidFill>
                  <a:latin typeface="Inter"/>
                  <a:ea typeface="Inter"/>
                  <a:cs typeface="Inter"/>
                  <a:sym typeface="Inter"/>
                </a:rPr>
                <a:t>Tài chính / Hỗ trợ</a:t>
              </a:r>
              <a:endParaRPr sz="700" b="0" i="0" u="none" strike="noStrike" cap="none">
                <a:solidFill>
                  <a:srgbClr val="000000"/>
                </a:solidFill>
                <a:latin typeface="Arial"/>
                <a:ea typeface="Arial"/>
                <a:cs typeface="Arial"/>
                <a:sym typeface="Arial"/>
              </a:endParaRPr>
            </a:p>
          </p:txBody>
        </p:sp>
      </p:grpSp>
      <p:sp>
        <p:nvSpPr>
          <p:cNvPr id="690" name="Google Shape;690;p25"/>
          <p:cNvSpPr txBox="1"/>
          <p:nvPr/>
        </p:nvSpPr>
        <p:spPr>
          <a:xfrm>
            <a:off x="1026725" y="1752925"/>
            <a:ext cx="14082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mua hàng</a:t>
            </a:r>
            <a:endParaRPr sz="700" b="0" i="0" u="none" strike="noStrike" cap="none">
              <a:solidFill>
                <a:srgbClr val="000000"/>
              </a:solidFill>
              <a:latin typeface="Arial"/>
              <a:ea typeface="Arial"/>
              <a:cs typeface="Arial"/>
              <a:sym typeface="Arial"/>
            </a:endParaRPr>
          </a:p>
        </p:txBody>
      </p:sp>
      <p:sp>
        <p:nvSpPr>
          <p:cNvPr id="691" name="Google Shape;691;p25"/>
          <p:cNvSpPr txBox="1"/>
          <p:nvPr/>
        </p:nvSpPr>
        <p:spPr>
          <a:xfrm>
            <a:off x="1026726" y="3616999"/>
            <a:ext cx="12435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sản xuất</a:t>
            </a:r>
            <a:endParaRPr sz="700" b="0" i="0" u="none" strike="noStrike" cap="none">
              <a:solidFill>
                <a:srgbClr val="000000"/>
              </a:solidFill>
              <a:latin typeface="Arial"/>
              <a:ea typeface="Arial"/>
              <a:cs typeface="Arial"/>
              <a:sym typeface="Arial"/>
            </a:endParaRPr>
          </a:p>
        </p:txBody>
      </p:sp>
      <p:sp>
        <p:nvSpPr>
          <p:cNvPr id="692" name="Google Shape;692;p25"/>
          <p:cNvSpPr txBox="1"/>
          <p:nvPr/>
        </p:nvSpPr>
        <p:spPr>
          <a:xfrm>
            <a:off x="2236517" y="3641774"/>
            <a:ext cx="1048200" cy="1230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QC</a:t>
            </a:r>
            <a:endParaRPr sz="700" b="0" i="0" u="none" strike="noStrike" cap="none">
              <a:solidFill>
                <a:srgbClr val="000000"/>
              </a:solidFill>
              <a:latin typeface="Arial"/>
              <a:ea typeface="Arial"/>
              <a:cs typeface="Arial"/>
              <a:sym typeface="Arial"/>
            </a:endParaRPr>
          </a:p>
        </p:txBody>
      </p:sp>
      <p:sp>
        <p:nvSpPr>
          <p:cNvPr id="693" name="Google Shape;693;p25"/>
          <p:cNvSpPr txBox="1"/>
          <p:nvPr/>
        </p:nvSpPr>
        <p:spPr>
          <a:xfrm>
            <a:off x="3348440" y="3641774"/>
            <a:ext cx="997500" cy="1230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dự án</a:t>
            </a:r>
            <a:endParaRPr sz="700" b="0" i="0" u="none" strike="noStrike" cap="none">
              <a:solidFill>
                <a:srgbClr val="000000"/>
              </a:solidFill>
              <a:latin typeface="Arial"/>
              <a:ea typeface="Arial"/>
              <a:cs typeface="Arial"/>
              <a:sym typeface="Arial"/>
            </a:endParaRPr>
          </a:p>
        </p:txBody>
      </p:sp>
      <p:sp>
        <p:nvSpPr>
          <p:cNvPr id="694" name="Google Shape;694;p25"/>
          <p:cNvSpPr txBox="1"/>
          <p:nvPr/>
        </p:nvSpPr>
        <p:spPr>
          <a:xfrm>
            <a:off x="4632465" y="3641770"/>
            <a:ext cx="460500" cy="12300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CRM</a:t>
            </a:r>
            <a:endParaRPr sz="700" b="0" i="0" u="none" strike="noStrike" cap="none">
              <a:solidFill>
                <a:srgbClr val="000000"/>
              </a:solidFill>
              <a:latin typeface="Arial"/>
              <a:ea typeface="Arial"/>
              <a:cs typeface="Arial"/>
              <a:sym typeface="Arial"/>
            </a:endParaRPr>
          </a:p>
        </p:txBody>
      </p:sp>
      <p:sp>
        <p:nvSpPr>
          <p:cNvPr id="695" name="Google Shape;695;p25"/>
          <p:cNvSpPr txBox="1"/>
          <p:nvPr/>
        </p:nvSpPr>
        <p:spPr>
          <a:xfrm>
            <a:off x="2511744" y="1752925"/>
            <a:ext cx="13335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kho</a:t>
            </a:r>
            <a:endParaRPr sz="700" b="0" i="0" u="none" strike="noStrike" cap="none">
              <a:solidFill>
                <a:srgbClr val="000000"/>
              </a:solidFill>
              <a:latin typeface="Arial"/>
              <a:ea typeface="Arial"/>
              <a:cs typeface="Arial"/>
              <a:sym typeface="Arial"/>
            </a:endParaRPr>
          </a:p>
        </p:txBody>
      </p:sp>
      <p:sp>
        <p:nvSpPr>
          <p:cNvPr id="696" name="Google Shape;696;p25"/>
          <p:cNvSpPr txBox="1"/>
          <p:nvPr/>
        </p:nvSpPr>
        <p:spPr>
          <a:xfrm>
            <a:off x="4012868" y="1752923"/>
            <a:ext cx="13170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Quản lý bán hàng</a:t>
            </a:r>
            <a:endParaRPr sz="700" b="0" i="0" u="none" strike="noStrike" cap="none">
              <a:solidFill>
                <a:srgbClr val="000000"/>
              </a:solidFill>
              <a:latin typeface="Arial"/>
              <a:ea typeface="Arial"/>
              <a:cs typeface="Arial"/>
              <a:sym typeface="Arial"/>
            </a:endParaRPr>
          </a:p>
        </p:txBody>
      </p:sp>
      <p:sp>
        <p:nvSpPr>
          <p:cNvPr id="697" name="Google Shape;697;p25"/>
          <p:cNvSpPr txBox="1"/>
          <p:nvPr/>
        </p:nvSpPr>
        <p:spPr>
          <a:xfrm>
            <a:off x="7075742" y="1752919"/>
            <a:ext cx="13770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Tài chính, Kế toán</a:t>
            </a:r>
            <a:endParaRPr sz="700" b="0" i="0" u="none" strike="noStrike" cap="none">
              <a:solidFill>
                <a:srgbClr val="000000"/>
              </a:solidFill>
              <a:latin typeface="Arial"/>
              <a:ea typeface="Arial"/>
              <a:cs typeface="Arial"/>
              <a:sym typeface="Arial"/>
            </a:endParaRPr>
          </a:p>
        </p:txBody>
      </p:sp>
      <p:sp>
        <p:nvSpPr>
          <p:cNvPr id="698" name="Google Shape;698;p25"/>
          <p:cNvSpPr txBox="1"/>
          <p:nvPr/>
        </p:nvSpPr>
        <p:spPr>
          <a:xfrm>
            <a:off x="7327468" y="3259316"/>
            <a:ext cx="8736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Nhân sự</a:t>
            </a:r>
            <a:endParaRPr sz="700" b="0" i="0" u="none" strike="noStrike" cap="none">
              <a:solidFill>
                <a:srgbClr val="000000"/>
              </a:solidFill>
              <a:latin typeface="Arial"/>
              <a:ea typeface="Arial"/>
              <a:cs typeface="Arial"/>
              <a:sym typeface="Arial"/>
            </a:endParaRPr>
          </a:p>
        </p:txBody>
      </p:sp>
      <p:sp>
        <p:nvSpPr>
          <p:cNvPr id="699" name="Google Shape;699;p25"/>
          <p:cNvSpPr txBox="1"/>
          <p:nvPr/>
        </p:nvSpPr>
        <p:spPr>
          <a:xfrm>
            <a:off x="7335415" y="4159595"/>
            <a:ext cx="873600" cy="123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800"/>
              <a:buFont typeface="Arial"/>
              <a:buNone/>
            </a:pPr>
            <a:r>
              <a:rPr lang="vi" sz="800" b="1" i="0" u="none" strike="noStrike" cap="none">
                <a:solidFill>
                  <a:srgbClr val="C4161C"/>
                </a:solidFill>
                <a:latin typeface="Inter"/>
                <a:ea typeface="Inter"/>
                <a:cs typeface="Inter"/>
                <a:sym typeface="Inter"/>
              </a:rPr>
              <a:t>Web/Page</a:t>
            </a:r>
            <a:endParaRPr sz="700" b="0" i="0" u="none" strike="noStrike" cap="none">
              <a:solidFill>
                <a:srgbClr val="000000"/>
              </a:solidFill>
              <a:latin typeface="Arial"/>
              <a:ea typeface="Arial"/>
              <a:cs typeface="Arial"/>
              <a:sym typeface="Arial"/>
            </a:endParaRPr>
          </a:p>
        </p:txBody>
      </p:sp>
      <p:sp>
        <p:nvSpPr>
          <p:cNvPr id="700" name="Google Shape;700;p25"/>
          <p:cNvSpPr txBox="1"/>
          <p:nvPr/>
        </p:nvSpPr>
        <p:spPr>
          <a:xfrm>
            <a:off x="7075742" y="1954710"/>
            <a:ext cx="1377000" cy="1155000"/>
          </a:xfrm>
          <a:prstGeom prst="rect">
            <a:avLst/>
          </a:prstGeom>
          <a:noFill/>
          <a:ln>
            <a:noFill/>
          </a:ln>
        </p:spPr>
        <p:txBody>
          <a:bodyPr spcFirstLastPara="1" wrap="square" lIns="0" tIns="0" rIns="0" bIns="0" anchor="t" anchorCtr="0">
            <a:spAutoFit/>
          </a:bodyPr>
          <a:lstStyle/>
          <a:p>
            <a:pPr marL="0" marR="0" lvl="0" indent="0" algn="l" rtl="0">
              <a:lnSpc>
                <a:spcPct val="140054"/>
              </a:lnSpc>
              <a:spcBef>
                <a:spcPts val="0"/>
              </a:spcBef>
              <a:spcAft>
                <a:spcPts val="0"/>
              </a:spcAft>
              <a:buClr>
                <a:srgbClr val="000000"/>
              </a:buClr>
              <a:buSzPts val="500"/>
              <a:buFont typeface="Arial"/>
              <a:buNone/>
            </a:pPr>
            <a:r>
              <a:rPr lang="vi" sz="500" b="0" i="0" u="none" strike="noStrike" cap="none">
                <a:solidFill>
                  <a:srgbClr val="211D1C"/>
                </a:solidFill>
                <a:latin typeface="Inter"/>
                <a:ea typeface="Inter"/>
                <a:cs typeface="Inter"/>
                <a:sym typeface="Inter"/>
              </a:rPr>
              <a:t>Phân tích</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phải trả</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phải thu</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tài sản, ccdc</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tổng hợp</a:t>
            </a:r>
            <a:endParaRPr sz="700" b="0" i="0" u="none" strike="noStrike" cap="none">
              <a:solidFill>
                <a:srgbClr val="000000"/>
              </a:solidFill>
              <a:latin typeface="Arial"/>
              <a:ea typeface="Arial"/>
              <a:cs typeface="Arial"/>
              <a:sym typeface="Arial"/>
            </a:endParaRPr>
          </a:p>
          <a:p>
            <a:pPr marL="0" marR="0" lvl="0" indent="0" algn="l" rtl="0">
              <a:lnSpc>
                <a:spcPct val="140054"/>
              </a:lnSpc>
              <a:spcBef>
                <a:spcPts val="0"/>
              </a:spcBef>
              <a:spcAft>
                <a:spcPts val="0"/>
              </a:spcAft>
              <a:buClr>
                <a:srgbClr val="000000"/>
              </a:buClr>
              <a:buSzPts val="500"/>
              <a:buFont typeface="Arial"/>
              <a:buNone/>
            </a:pPr>
            <a:endParaRPr sz="500" b="0" i="0" u="none" strike="noStrike" cap="none">
              <a:solidFill>
                <a:srgbClr val="211D1C"/>
              </a:solidFill>
              <a:latin typeface="Inter"/>
              <a:ea typeface="Inter"/>
              <a:cs typeface="Inter"/>
              <a:sym typeface="Inter"/>
            </a:endParaRPr>
          </a:p>
          <a:p>
            <a:pPr marL="0" marR="0" lvl="0" indent="0" algn="l" rtl="0">
              <a:lnSpc>
                <a:spcPct val="140054"/>
              </a:lnSpc>
              <a:spcBef>
                <a:spcPts val="0"/>
              </a:spcBef>
              <a:spcAft>
                <a:spcPts val="0"/>
              </a:spcAft>
              <a:buClr>
                <a:srgbClr val="000000"/>
              </a:buClr>
              <a:buSzPts val="500"/>
              <a:buFont typeface="Arial"/>
              <a:buNone/>
            </a:pPr>
            <a:r>
              <a:rPr lang="vi" sz="500" b="0" i="0" u="none" strike="noStrike" cap="none">
                <a:solidFill>
                  <a:srgbClr val="211D1C"/>
                </a:solidFill>
                <a:latin typeface="Inter"/>
                <a:ea typeface="Inter"/>
                <a:cs typeface="Inter"/>
                <a:sym typeface="Inter"/>
              </a:rPr>
              <a:t>Quản trị</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giá thành</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chi phí</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lợi nhuận</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Kế toán ngân sách</a:t>
            </a:r>
            <a:endParaRPr sz="700" b="0" i="0" u="none" strike="noStrike" cap="none">
              <a:solidFill>
                <a:srgbClr val="000000"/>
              </a:solidFill>
              <a:latin typeface="Arial"/>
              <a:ea typeface="Arial"/>
              <a:cs typeface="Arial"/>
              <a:sym typeface="Arial"/>
            </a:endParaRPr>
          </a:p>
        </p:txBody>
      </p:sp>
      <p:sp>
        <p:nvSpPr>
          <p:cNvPr id="701" name="Google Shape;701;p25"/>
          <p:cNvSpPr txBox="1"/>
          <p:nvPr/>
        </p:nvSpPr>
        <p:spPr>
          <a:xfrm>
            <a:off x="1116479" y="1954715"/>
            <a:ext cx="1279500" cy="11550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danh mục nhà cung cấp</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hàng hóa nguyên vật liệu, vật tư</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yêu cầu mua hàng, đơn hàng mua, hóa đơn mua hàng, hợp đồng mua</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bảng giá mua, chương trình khuyến mại mua</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tiến độ mua, lịch sử mua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Đánh giá nhà cung cấp</a:t>
            </a:r>
            <a:endParaRPr sz="700" b="0" i="0" u="none" strike="noStrike" cap="none">
              <a:solidFill>
                <a:srgbClr val="000000"/>
              </a:solidFill>
              <a:latin typeface="Arial"/>
              <a:ea typeface="Arial"/>
              <a:cs typeface="Arial"/>
              <a:sym typeface="Arial"/>
            </a:endParaRPr>
          </a:p>
        </p:txBody>
      </p:sp>
      <p:sp>
        <p:nvSpPr>
          <p:cNvPr id="702" name="Google Shape;702;p25"/>
          <p:cNvSpPr txBox="1"/>
          <p:nvPr/>
        </p:nvSpPr>
        <p:spPr>
          <a:xfrm>
            <a:off x="1106271" y="3818793"/>
            <a:ext cx="1130100" cy="12627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định mục nguyên vật liệu - BOM</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kế hoạch sản xuất, lệnh sản xuất, công đoạn sản xuất</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sản xuất theo mô hình MTS, MTO, ETO</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tiến độ thực hiện lệnh sản xuất</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sản lượng sản xuất theo kế hoạch / thực tế</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Liên kết và tạo kế hoạch mua hàng theo kế hoạch sản xuất</a:t>
            </a:r>
            <a:endParaRPr sz="700" b="0" i="0" u="none" strike="noStrike" cap="none">
              <a:solidFill>
                <a:srgbClr val="000000"/>
              </a:solidFill>
              <a:latin typeface="Arial"/>
              <a:ea typeface="Arial"/>
              <a:cs typeface="Arial"/>
              <a:sym typeface="Arial"/>
            </a:endParaRPr>
          </a:p>
        </p:txBody>
      </p:sp>
      <p:sp>
        <p:nvSpPr>
          <p:cNvPr id="703" name="Google Shape;703;p25"/>
          <p:cNvSpPr txBox="1"/>
          <p:nvPr/>
        </p:nvSpPr>
        <p:spPr>
          <a:xfrm>
            <a:off x="2352461" y="3825036"/>
            <a:ext cx="913800" cy="7236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chất lượng nguyên liệu đầu vào, chất lượng trong quá trình sản xuất, chất lượng thành phẩm đầu ra</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và theo dõi lô hàng lỗi</a:t>
            </a:r>
            <a:endParaRPr sz="700" b="0" i="0" u="none" strike="noStrike" cap="none">
              <a:solidFill>
                <a:srgbClr val="000000"/>
              </a:solidFill>
              <a:latin typeface="Arial"/>
              <a:ea typeface="Arial"/>
              <a:cs typeface="Arial"/>
              <a:sym typeface="Arial"/>
            </a:endParaRPr>
          </a:p>
        </p:txBody>
      </p:sp>
      <p:sp>
        <p:nvSpPr>
          <p:cNvPr id="704" name="Google Shape;704;p25"/>
          <p:cNvSpPr txBox="1"/>
          <p:nvPr/>
        </p:nvSpPr>
        <p:spPr>
          <a:xfrm>
            <a:off x="3393872" y="3825036"/>
            <a:ext cx="913800" cy="9393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dự án R&amp;D sản phẩm</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dự án, kiểm soát tiến độ, task công việc</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ngân sách, chi phí dự án</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Liên kết và tạo đơn hàng mua / bán, tạo giao dịch kho, tạo BOM...</a:t>
            </a:r>
            <a:endParaRPr sz="700" b="0" i="0" u="none" strike="noStrike" cap="none">
              <a:solidFill>
                <a:srgbClr val="000000"/>
              </a:solidFill>
              <a:latin typeface="Arial"/>
              <a:ea typeface="Arial"/>
              <a:cs typeface="Arial"/>
              <a:sym typeface="Arial"/>
            </a:endParaRPr>
          </a:p>
        </p:txBody>
      </p:sp>
      <p:sp>
        <p:nvSpPr>
          <p:cNvPr id="705" name="Google Shape;705;p25"/>
          <p:cNvSpPr txBox="1"/>
          <p:nvPr/>
        </p:nvSpPr>
        <p:spPr>
          <a:xfrm>
            <a:off x="4462872" y="3820775"/>
            <a:ext cx="913800" cy="11550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danh mục khách hàng nhiều cấp</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Lead, Cơ hội bán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hồ sơ khách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lịch sử giao dịch</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Theo dõi thông tin chăm sóc khách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Tích hợp website bán hàng E-Com, đồng bộ thông tin khách hàng</a:t>
            </a:r>
            <a:endParaRPr sz="700" b="0" i="0" u="none" strike="noStrike" cap="none">
              <a:solidFill>
                <a:srgbClr val="000000"/>
              </a:solidFill>
              <a:latin typeface="Arial"/>
              <a:ea typeface="Arial"/>
              <a:cs typeface="Arial"/>
              <a:sym typeface="Arial"/>
            </a:endParaRPr>
          </a:p>
        </p:txBody>
      </p:sp>
      <p:sp>
        <p:nvSpPr>
          <p:cNvPr id="706" name="Google Shape;706;p25"/>
          <p:cNvSpPr txBox="1"/>
          <p:nvPr/>
        </p:nvSpPr>
        <p:spPr>
          <a:xfrm>
            <a:off x="2552325" y="1954715"/>
            <a:ext cx="1203900" cy="11550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tồn kho theo lô, serial, date, vị trí</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các hoạt động: lấy hàng, soạn hàng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các giao dịch kho: xuất nhập, vận hành sản xuất, chuyển kho nội bộ</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Quản lý tồn kho thực tế, khả dụng theo đơn, kế hoạch, hàng về</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Tích hợp website bán hàng E-Com, đồng bộ tồn kho</a:t>
            </a:r>
            <a:endParaRPr sz="700" b="0" i="0" u="none" strike="noStrike" cap="none">
              <a:solidFill>
                <a:srgbClr val="000000"/>
              </a:solidFill>
              <a:latin typeface="Arial"/>
              <a:ea typeface="Arial"/>
              <a:cs typeface="Arial"/>
              <a:sym typeface="Arial"/>
            </a:endParaRPr>
          </a:p>
        </p:txBody>
      </p:sp>
      <p:sp>
        <p:nvSpPr>
          <p:cNvPr id="707" name="Google Shape;707;p25"/>
          <p:cNvSpPr txBox="1"/>
          <p:nvPr/>
        </p:nvSpPr>
        <p:spPr>
          <a:xfrm>
            <a:off x="3997250" y="1954725"/>
            <a:ext cx="1408200" cy="1478100"/>
          </a:xfrm>
          <a:prstGeom prst="rect">
            <a:avLst/>
          </a:prstGeom>
          <a:noFill/>
          <a:ln>
            <a:noFill/>
          </a:ln>
        </p:spPr>
        <p:txBody>
          <a:bodyPr spcFirstLastPara="1" wrap="square" lIns="0" tIns="0" rIns="0" bIns="0" anchor="t" anchorCtr="0">
            <a:spAutoFit/>
          </a:bodyPr>
          <a:lstStyle/>
          <a:p>
            <a:pPr marL="90000" marR="0" lvl="1" indent="-90000" algn="l" rtl="0">
              <a:lnSpc>
                <a:spcPct val="140054"/>
              </a:lnSpc>
              <a:spcBef>
                <a:spcPts val="0"/>
              </a:spcBef>
              <a:spcAft>
                <a:spcPts val="0"/>
              </a:spcAft>
              <a:buClr>
                <a:srgbClr val="211D1C"/>
              </a:buClr>
              <a:buSzPts val="500"/>
              <a:buFont typeface="Inter"/>
              <a:buChar char="•"/>
            </a:pPr>
            <a:r>
              <a:rPr lang="vi" sz="500" b="1" i="0" u="none" strike="noStrike" cap="none">
                <a:solidFill>
                  <a:srgbClr val="211D1C"/>
                </a:solidFill>
                <a:latin typeface="Inter"/>
                <a:ea typeface="Inter"/>
                <a:cs typeface="Inter"/>
                <a:sym typeface="Inter"/>
              </a:rPr>
              <a:t>Tích hợp MobiWork DMS quản lý và đồng bộ đơn hàng sell out / sell in</a:t>
            </a:r>
            <a:endParaRPr sz="500" b="1" i="0" u="none" strike="noStrike" cap="none">
              <a:solidFill>
                <a:srgbClr val="211D1C"/>
              </a:solidFill>
              <a:latin typeface="Inter"/>
              <a:ea typeface="Inter"/>
              <a:cs typeface="Inter"/>
              <a:sym typeface="Inter"/>
            </a:endParaRPr>
          </a:p>
          <a:p>
            <a:pPr marL="90000" marR="0" lvl="1" indent="-90000" algn="l" rtl="0">
              <a:lnSpc>
                <a:spcPct val="140054"/>
              </a:lnSpc>
              <a:spcBef>
                <a:spcPts val="0"/>
              </a:spcBef>
              <a:spcAft>
                <a:spcPts val="0"/>
              </a:spcAft>
              <a:buClr>
                <a:srgbClr val="211D1C"/>
              </a:buClr>
              <a:buSzPts val="500"/>
              <a:buFont typeface="Inter"/>
              <a:buChar char="•"/>
            </a:pPr>
            <a:r>
              <a:rPr lang="vi" sz="500" b="1" i="0" u="none" strike="noStrike" cap="none">
                <a:solidFill>
                  <a:srgbClr val="211D1C"/>
                </a:solidFill>
                <a:latin typeface="Inter"/>
                <a:ea typeface="Inter"/>
                <a:cs typeface="Inter"/>
                <a:sym typeface="Inter"/>
              </a:rPr>
              <a:t>Tích hợp MobiWork DMS quản lý chương trình khuyến mại theo đơn</a:t>
            </a:r>
            <a:endParaRPr sz="500" b="1" i="0" u="none" strike="noStrike" cap="none">
              <a:solidFill>
                <a:srgbClr val="211D1C"/>
              </a:solidFill>
              <a:latin typeface="Inter"/>
              <a:ea typeface="Inter"/>
              <a:cs typeface="Inter"/>
              <a:sym typeface="Inter"/>
            </a:endParaRPr>
          </a:p>
          <a:p>
            <a:pPr marL="90000" marR="0" lvl="1" indent="-90000" algn="l" rtl="0">
              <a:lnSpc>
                <a:spcPct val="140054"/>
              </a:lnSpc>
              <a:spcBef>
                <a:spcPts val="0"/>
              </a:spcBef>
              <a:spcAft>
                <a:spcPts val="0"/>
              </a:spcAft>
              <a:buClr>
                <a:srgbClr val="211D1C"/>
              </a:buClr>
              <a:buSzPts val="500"/>
              <a:buFont typeface="Inter"/>
              <a:buChar char="•"/>
            </a:pPr>
            <a:r>
              <a:rPr lang="vi" sz="500" b="1" i="0" u="none" strike="noStrike" cap="none">
                <a:solidFill>
                  <a:srgbClr val="211D1C"/>
                </a:solidFill>
                <a:latin typeface="Inter"/>
                <a:ea typeface="Inter"/>
                <a:cs typeface="Inter"/>
                <a:sym typeface="Inter"/>
              </a:rPr>
              <a:t>hàng</a:t>
            </a:r>
            <a:endParaRPr sz="500" b="1" i="0" u="none" strike="noStrike" cap="none">
              <a:solidFill>
                <a:srgbClr val="211D1C"/>
              </a:solidFill>
              <a:latin typeface="Inter"/>
              <a:ea typeface="Inter"/>
              <a:cs typeface="Inter"/>
              <a:sym typeface="Inter"/>
            </a:endParaRPr>
          </a:p>
          <a:p>
            <a:pPr marL="90000" marR="0" lvl="1" indent="-90000" algn="l" rtl="0">
              <a:lnSpc>
                <a:spcPct val="140054"/>
              </a:lnSpc>
              <a:spcBef>
                <a:spcPts val="0"/>
              </a:spcBef>
              <a:spcAft>
                <a:spcPts val="0"/>
              </a:spcAft>
              <a:buClr>
                <a:srgbClr val="211D1C"/>
              </a:buClr>
              <a:buSzPts val="500"/>
              <a:buFont typeface="Inter"/>
              <a:buChar char="•"/>
            </a:pPr>
            <a:r>
              <a:rPr lang="vi" sz="500" b="1" i="0" u="none" strike="noStrike" cap="none">
                <a:solidFill>
                  <a:srgbClr val="211D1C"/>
                </a:solidFill>
                <a:latin typeface="Inter"/>
                <a:ea typeface="Inter"/>
                <a:cs typeface="Inter"/>
                <a:sym typeface="Inter"/>
              </a:rPr>
              <a:t>Tích hợp MobiWork quản lý KPI sales</a:t>
            </a:r>
            <a:endParaRPr sz="500" b="1" i="0" u="none" strike="noStrike" cap="none">
              <a:solidFill>
                <a:srgbClr val="211D1C"/>
              </a:solidFill>
              <a:latin typeface="Inter"/>
              <a:ea typeface="Inter"/>
              <a:cs typeface="Inter"/>
              <a:sym typeface="Inter"/>
            </a:endParaRPr>
          </a:p>
          <a:p>
            <a:pPr marL="90000" marR="0" lvl="1" indent="-90000" algn="l" rtl="0">
              <a:lnSpc>
                <a:spcPct val="140054"/>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báo giá, đơn hàng bán, hóa đơn bán hàng, đơn hàng bán trả lại</a:t>
            </a:r>
            <a:endParaRPr sz="500" b="0" i="0" u="none" strike="noStrike" cap="none">
              <a:solidFill>
                <a:srgbClr val="211D1C"/>
              </a:solidFill>
              <a:latin typeface="Inter"/>
              <a:ea typeface="Inter"/>
              <a:cs typeface="Inter"/>
              <a:sym typeface="Inter"/>
            </a:endParaRPr>
          </a:p>
          <a:p>
            <a:pPr marL="90000" marR="0" lvl="1" indent="-90000" algn="l" rtl="0">
              <a:lnSpc>
                <a:spcPct val="140054"/>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bảng giá, chương trình bán hàng</a:t>
            </a:r>
            <a:endParaRPr sz="500" b="0" i="0" u="none" strike="noStrike" cap="none">
              <a:solidFill>
                <a:srgbClr val="211D1C"/>
              </a:solidFill>
              <a:latin typeface="Inter"/>
              <a:ea typeface="Inter"/>
              <a:cs typeface="Inter"/>
              <a:sym typeface="Inter"/>
            </a:endParaRPr>
          </a:p>
          <a:p>
            <a:pPr marL="90000" marR="0" lvl="1" indent="-90000" algn="l" rtl="0">
              <a:lnSpc>
                <a:spcPct val="140054"/>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bán hàng POS, tích hợp Website bán hàng, bán hàng đa kênh</a:t>
            </a:r>
            <a:endParaRPr sz="500" b="0" i="0" u="none" strike="noStrike" cap="none">
              <a:solidFill>
                <a:srgbClr val="211D1C"/>
              </a:solidFill>
              <a:latin typeface="Inter"/>
              <a:ea typeface="Inter"/>
              <a:cs typeface="Inter"/>
              <a:sym typeface="Inter"/>
            </a:endParaRPr>
          </a:p>
          <a:p>
            <a:pPr marL="90000" marR="0" lvl="1" indent="-90000" algn="l" rtl="0">
              <a:lnSpc>
                <a:spcPct val="140054"/>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giao hàng, vận chuyển</a:t>
            </a:r>
            <a:endParaRPr sz="500" b="0" i="0" u="none" strike="noStrike" cap="none">
              <a:solidFill>
                <a:srgbClr val="211D1C"/>
              </a:solidFill>
              <a:latin typeface="Inter"/>
              <a:ea typeface="Inter"/>
              <a:cs typeface="Inter"/>
              <a:sym typeface="Inter"/>
            </a:endParaRPr>
          </a:p>
          <a:p>
            <a:pPr marL="90000" marR="0" lvl="1" indent="-90000" algn="l" rtl="0">
              <a:lnSpc>
                <a:spcPct val="140054"/>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hàng hóa thành phẩm, sản phẩm khuyến mại</a:t>
            </a:r>
            <a:endParaRPr sz="500" b="0" i="0" u="none" strike="noStrike" cap="none">
              <a:solidFill>
                <a:srgbClr val="211D1C"/>
              </a:solidFill>
              <a:latin typeface="Inter"/>
              <a:ea typeface="Inter"/>
              <a:cs typeface="Inter"/>
              <a:sym typeface="Inter"/>
            </a:endParaRPr>
          </a:p>
        </p:txBody>
      </p:sp>
      <p:sp>
        <p:nvSpPr>
          <p:cNvPr id="708" name="Google Shape;708;p25"/>
          <p:cNvSpPr txBox="1"/>
          <p:nvPr/>
        </p:nvSpPr>
        <p:spPr>
          <a:xfrm>
            <a:off x="7091636" y="3461107"/>
            <a:ext cx="1326300" cy="4002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Hồ sơ nhân sự</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Chấm công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Tính lương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Tuyển dụng</a:t>
            </a:r>
            <a:endParaRPr sz="700" b="0" i="0" u="none" strike="noStrike" cap="none">
              <a:solidFill>
                <a:srgbClr val="000000"/>
              </a:solidFill>
              <a:latin typeface="Arial"/>
              <a:ea typeface="Arial"/>
              <a:cs typeface="Arial"/>
              <a:sym typeface="Arial"/>
            </a:endParaRPr>
          </a:p>
        </p:txBody>
      </p:sp>
      <p:sp>
        <p:nvSpPr>
          <p:cNvPr id="709" name="Google Shape;709;p25"/>
          <p:cNvSpPr txBox="1"/>
          <p:nvPr/>
        </p:nvSpPr>
        <p:spPr>
          <a:xfrm>
            <a:off x="7091636" y="4322414"/>
            <a:ext cx="1326300" cy="766800"/>
          </a:xfrm>
          <a:prstGeom prst="rect">
            <a:avLst/>
          </a:prstGeom>
          <a:noFill/>
          <a:ln>
            <a:noFill/>
          </a:ln>
        </p:spPr>
        <p:txBody>
          <a:bodyPr spcFirstLastPara="1" wrap="square" lIns="0" tIns="0" rIns="0" bIns="0" anchor="t" anchorCtr="0">
            <a:spAutoFit/>
          </a:bodyPr>
          <a:lstStyle/>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Website Builder</a:t>
            </a:r>
            <a:r>
              <a:rPr lang="vi" sz="700" b="0" i="0" u="none" strike="noStrike" cap="none">
                <a:solidFill>
                  <a:srgbClr val="000000"/>
                </a:solidFill>
                <a:latin typeface="Arial"/>
                <a:ea typeface="Arial"/>
                <a:cs typeface="Arial"/>
                <a:sym typeface="Arial"/>
              </a:rPr>
              <a:t>, </a:t>
            </a:r>
            <a:r>
              <a:rPr lang="vi" sz="500" b="0" i="0" u="none" strike="noStrike" cap="none">
                <a:solidFill>
                  <a:srgbClr val="211D1C"/>
                </a:solidFill>
                <a:latin typeface="Inter"/>
                <a:ea typeface="Inter"/>
                <a:cs typeface="Inter"/>
                <a:sym typeface="Inter"/>
              </a:rPr>
              <a:t>Blog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tuyển dụng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cho nhà cung cấp</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bán hàng / tích hợp website bán hàng E-com</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Đào tạo / học tập E-Learning</a:t>
            </a:r>
            <a:endParaRPr sz="700" b="0" i="0" u="none" strike="noStrike" cap="none">
              <a:solidFill>
                <a:srgbClr val="000000"/>
              </a:solidFill>
              <a:latin typeface="Arial"/>
              <a:ea typeface="Arial"/>
              <a:cs typeface="Arial"/>
              <a:sym typeface="Arial"/>
            </a:endParaRPr>
          </a:p>
          <a:p>
            <a:pPr marL="114300" marR="0" lvl="1" indent="-57150" algn="l" rtl="0">
              <a:lnSpc>
                <a:spcPct val="140054"/>
              </a:lnSpc>
              <a:spcBef>
                <a:spcPts val="0"/>
              </a:spcBef>
              <a:spcAft>
                <a:spcPts val="0"/>
              </a:spcAft>
              <a:buClr>
                <a:srgbClr val="211D1C"/>
              </a:buClr>
              <a:buSzPts val="500"/>
              <a:buFont typeface="Arial"/>
              <a:buChar char="•"/>
            </a:pPr>
            <a:r>
              <a:rPr lang="vi" sz="500" b="0" i="0" u="none" strike="noStrike" cap="none">
                <a:solidFill>
                  <a:srgbClr val="211D1C"/>
                </a:solidFill>
                <a:latin typeface="Inter"/>
                <a:ea typeface="Inter"/>
                <a:cs typeface="Inter"/>
                <a:sym typeface="Inter"/>
              </a:rPr>
              <a:t>Web nội dung tri thức doanh nghiệp</a:t>
            </a:r>
            <a:endParaRPr sz="700" b="0" i="0" u="none" strike="noStrike" cap="none">
              <a:solidFill>
                <a:srgbClr val="000000"/>
              </a:solidFill>
              <a:latin typeface="Arial"/>
              <a:ea typeface="Arial"/>
              <a:cs typeface="Arial"/>
              <a:sym typeface="Arial"/>
            </a:endParaRPr>
          </a:p>
        </p:txBody>
      </p:sp>
      <p:cxnSp>
        <p:nvCxnSpPr>
          <p:cNvPr id="710" name="Google Shape;710;p25"/>
          <p:cNvCxnSpPr>
            <a:stCxn id="653" idx="0"/>
          </p:cNvCxnSpPr>
          <p:nvPr/>
        </p:nvCxnSpPr>
        <p:spPr>
          <a:xfrm rot="10800000">
            <a:off x="3217469" y="1122050"/>
            <a:ext cx="0" cy="144900"/>
          </a:xfrm>
          <a:prstGeom prst="straightConnector1">
            <a:avLst/>
          </a:prstGeom>
          <a:noFill/>
          <a:ln w="9525" cap="flat" cmpd="sng">
            <a:solidFill>
              <a:srgbClr val="44546A"/>
            </a:solidFill>
            <a:prstDash val="solid"/>
            <a:round/>
            <a:headEnd type="none" w="sm" len="sm"/>
            <a:tailEnd type="triangle" w="med" len="med"/>
          </a:ln>
        </p:spPr>
      </p:cxnSp>
      <p:cxnSp>
        <p:nvCxnSpPr>
          <p:cNvPr id="711" name="Google Shape;711;p25"/>
          <p:cNvCxnSpPr>
            <a:stCxn id="656" idx="0"/>
            <a:endCxn id="689" idx="2"/>
          </p:cNvCxnSpPr>
          <p:nvPr/>
        </p:nvCxnSpPr>
        <p:spPr>
          <a:xfrm rot="10800000">
            <a:off x="7764312" y="1092975"/>
            <a:ext cx="0" cy="156300"/>
          </a:xfrm>
          <a:prstGeom prst="straightConnector1">
            <a:avLst/>
          </a:prstGeom>
          <a:noFill/>
          <a:ln w="9525" cap="flat" cmpd="sng">
            <a:solidFill>
              <a:srgbClr val="44546A"/>
            </a:solidFill>
            <a:prstDash val="solid"/>
            <a:round/>
            <a:headEnd type="none" w="sm" len="sm"/>
            <a:tailEnd type="triangle" w="med" len="med"/>
          </a:ln>
        </p:spPr>
      </p:cxnSp>
      <p:sp>
        <p:nvSpPr>
          <p:cNvPr id="712" name="Google Shape;712;p25"/>
          <p:cNvSpPr/>
          <p:nvPr/>
        </p:nvSpPr>
        <p:spPr>
          <a:xfrm>
            <a:off x="5571038" y="1249275"/>
            <a:ext cx="1339500" cy="2541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FFFFFF"/>
                </a:solidFill>
                <a:latin typeface="Arial"/>
                <a:ea typeface="Arial"/>
                <a:cs typeface="Arial"/>
                <a:sym typeface="Arial"/>
              </a:rPr>
              <a:t>MobiWork DMS</a:t>
            </a:r>
            <a:endParaRPr sz="1000" b="1" i="0" u="none" strike="noStrike" cap="none">
              <a:solidFill>
                <a:srgbClr val="FFFFFF"/>
              </a:solidFill>
              <a:latin typeface="Arial"/>
              <a:ea typeface="Arial"/>
              <a:cs typeface="Arial"/>
              <a:sym typeface="Arial"/>
            </a:endParaRPr>
          </a:p>
        </p:txBody>
      </p:sp>
      <p:sp>
        <p:nvSpPr>
          <p:cNvPr id="713" name="Google Shape;713;p25"/>
          <p:cNvSpPr/>
          <p:nvPr/>
        </p:nvSpPr>
        <p:spPr>
          <a:xfrm>
            <a:off x="5571100" y="1703225"/>
            <a:ext cx="1339500" cy="3410700"/>
          </a:xfrm>
          <a:prstGeom prst="roundRect">
            <a:avLst>
              <a:gd name="adj" fmla="val 448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p25"/>
          <p:cNvSpPr txBox="1"/>
          <p:nvPr/>
        </p:nvSpPr>
        <p:spPr>
          <a:xfrm>
            <a:off x="5525971" y="1639000"/>
            <a:ext cx="1288200" cy="219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C4161C"/>
                </a:solidFill>
                <a:latin typeface="Arial"/>
                <a:ea typeface="Arial"/>
                <a:cs typeface="Arial"/>
                <a:sym typeface="Arial"/>
              </a:rPr>
              <a:t>Quản lý phân phối</a:t>
            </a:r>
            <a:endParaRPr sz="800" b="0" i="0" u="none" strike="noStrike" cap="none">
              <a:solidFill>
                <a:srgbClr val="000000"/>
              </a:solidFill>
              <a:latin typeface="Arial"/>
              <a:ea typeface="Arial"/>
              <a:cs typeface="Arial"/>
              <a:sym typeface="Arial"/>
            </a:endParaRPr>
          </a:p>
        </p:txBody>
      </p:sp>
      <p:sp>
        <p:nvSpPr>
          <p:cNvPr id="715" name="Google Shape;715;p25"/>
          <p:cNvSpPr txBox="1"/>
          <p:nvPr/>
        </p:nvSpPr>
        <p:spPr>
          <a:xfrm>
            <a:off x="5584250" y="1875925"/>
            <a:ext cx="1326300" cy="2618700"/>
          </a:xfrm>
          <a:prstGeom prst="rect">
            <a:avLst/>
          </a:prstGeom>
          <a:noFill/>
          <a:ln>
            <a:noFill/>
          </a:ln>
        </p:spPr>
        <p:txBody>
          <a:bodyPr spcFirstLastPara="1" wrap="square" lIns="91425" tIns="91425" rIns="91425" bIns="91425" anchor="t" anchorCtr="0">
            <a:noAutofit/>
          </a:bodyPr>
          <a:lstStyle/>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giám sát vị trí của nhân viên bán hàng</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Giám sát nhật trình, lộ trình, tuyến bán hàng trên bản đồ số</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Báo cáo viếng thăm, lộ trình di chuyển</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Chấm công đi kèm vị trí</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Giao việc, quản lý công việc</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điểm bán, nhà phân phối</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Đặt đơn hàng qua thiết bị di động</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Xử lý và quản lý đơn đặt hàng</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danh mục sản phẩm</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Báo cáo doanh số, chỉ tiêu bán hàng</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công nợ, tồn kho, tồn ngoài thị trường</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Quản lý chương trình khuyến mại, quản lý trưng bày</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Theo dõi độ phủ, thị phần</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Thiết lập, theo dõi KPIs</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Nhiều tính năng nâng cao khác</a:t>
            </a:r>
            <a:endParaRPr sz="500" b="0" i="0" u="none" strike="noStrike" cap="none">
              <a:solidFill>
                <a:srgbClr val="211D1C"/>
              </a:solidFill>
              <a:latin typeface="Inter"/>
              <a:ea typeface="Inter"/>
              <a:cs typeface="Inter"/>
              <a:sym typeface="Inter"/>
            </a:endParaRPr>
          </a:p>
          <a:p>
            <a:pPr marL="90000" marR="0" lvl="0" indent="-90000" algn="l" rtl="0">
              <a:lnSpc>
                <a:spcPct val="139545"/>
              </a:lnSpc>
              <a:spcBef>
                <a:spcPts val="0"/>
              </a:spcBef>
              <a:spcAft>
                <a:spcPts val="0"/>
              </a:spcAft>
              <a:buClr>
                <a:srgbClr val="211D1C"/>
              </a:buClr>
              <a:buSzPts val="500"/>
              <a:buFont typeface="Inter"/>
              <a:buChar char="●"/>
            </a:pPr>
            <a:r>
              <a:rPr lang="vi" sz="500" b="0" i="0" u="none" strike="noStrike" cap="none">
                <a:solidFill>
                  <a:srgbClr val="211D1C"/>
                </a:solidFill>
                <a:latin typeface="Inter"/>
                <a:ea typeface="Inter"/>
                <a:cs typeface="Inter"/>
                <a:sym typeface="Inter"/>
              </a:rPr>
              <a:t>Thông báo đơn hàng qua Zalo OA</a:t>
            </a:r>
            <a:endParaRPr sz="500" b="0" i="0" u="none" strike="noStrike" cap="none">
              <a:solidFill>
                <a:srgbClr val="211D1C"/>
              </a:solidFill>
              <a:latin typeface="Inter"/>
              <a:ea typeface="Inter"/>
              <a:cs typeface="Inter"/>
              <a:sym typeface="Inter"/>
            </a:endParaRPr>
          </a:p>
        </p:txBody>
      </p:sp>
      <p:cxnSp>
        <p:nvCxnSpPr>
          <p:cNvPr id="716" name="Google Shape;716;p25"/>
          <p:cNvCxnSpPr>
            <a:stCxn id="712" idx="1"/>
            <a:endCxn id="653" idx="3"/>
          </p:cNvCxnSpPr>
          <p:nvPr/>
        </p:nvCxnSpPr>
        <p:spPr>
          <a:xfrm flipH="1">
            <a:off x="5405738" y="1376325"/>
            <a:ext cx="165300" cy="8400"/>
          </a:xfrm>
          <a:prstGeom prst="straightConnector1">
            <a:avLst/>
          </a:prstGeom>
          <a:noFill/>
          <a:ln w="9525" cap="flat" cmpd="sng">
            <a:solidFill>
              <a:schemeClr val="dk2"/>
            </a:solidFill>
            <a:prstDash val="solid"/>
            <a:round/>
            <a:headEnd type="triangle" w="med" len="med"/>
            <a:tailEnd type="triangl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Shape 720"/>
        <p:cNvGrpSpPr/>
        <p:nvPr/>
      </p:nvGrpSpPr>
      <p:grpSpPr>
        <a:xfrm>
          <a:off x="0" y="0"/>
          <a:ext cx="0" cy="0"/>
          <a:chOff x="0" y="0"/>
          <a:chExt cx="0" cy="0"/>
        </a:xfrm>
      </p:grpSpPr>
      <p:sp>
        <p:nvSpPr>
          <p:cNvPr id="721" name="Google Shape;721;p26"/>
          <p:cNvSpPr/>
          <p:nvPr/>
        </p:nvSpPr>
        <p:spPr>
          <a:xfrm>
            <a:off x="4116691" y="580618"/>
            <a:ext cx="1724400" cy="8562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22" name="Google Shape;722;p26"/>
          <p:cNvSpPr/>
          <p:nvPr/>
        </p:nvSpPr>
        <p:spPr>
          <a:xfrm>
            <a:off x="4592731" y="734190"/>
            <a:ext cx="722700" cy="237300"/>
          </a:xfrm>
          <a:prstGeom prst="roundRect">
            <a:avLst>
              <a:gd name="adj" fmla="val 10880"/>
            </a:avLst>
          </a:prstGeom>
          <a:solidFill>
            <a:srgbClr val="999999"/>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Roboto"/>
                <a:ea typeface="Roboto"/>
                <a:cs typeface="Roboto"/>
                <a:sym typeface="Roboto"/>
              </a:rPr>
              <a:t>Lead</a:t>
            </a:r>
            <a:endParaRPr sz="900" b="0" i="0" u="none" strike="noStrike" cap="none">
              <a:solidFill>
                <a:schemeClr val="lt1"/>
              </a:solidFill>
              <a:latin typeface="Roboto"/>
              <a:ea typeface="Roboto"/>
              <a:cs typeface="Roboto"/>
              <a:sym typeface="Roboto"/>
            </a:endParaRPr>
          </a:p>
        </p:txBody>
      </p:sp>
      <p:sp>
        <p:nvSpPr>
          <p:cNvPr id="723" name="Google Shape;723;p26"/>
          <p:cNvSpPr txBox="1"/>
          <p:nvPr/>
        </p:nvSpPr>
        <p:spPr>
          <a:xfrm>
            <a:off x="5366624" y="557000"/>
            <a:ext cx="592500" cy="1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CRM</a:t>
            </a:r>
            <a:endParaRPr sz="1200" b="1" i="0" u="none" strike="noStrike" cap="none">
              <a:solidFill>
                <a:srgbClr val="000000"/>
              </a:solidFill>
              <a:latin typeface="Arial"/>
              <a:ea typeface="Arial"/>
              <a:cs typeface="Arial"/>
              <a:sym typeface="Arial"/>
            </a:endParaRPr>
          </a:p>
        </p:txBody>
      </p:sp>
      <p:sp>
        <p:nvSpPr>
          <p:cNvPr id="724" name="Google Shape;724;p26"/>
          <p:cNvSpPr/>
          <p:nvPr/>
        </p:nvSpPr>
        <p:spPr>
          <a:xfrm>
            <a:off x="4592731" y="1087671"/>
            <a:ext cx="722700" cy="237300"/>
          </a:xfrm>
          <a:prstGeom prst="roundRect">
            <a:avLst>
              <a:gd name="adj" fmla="val 10880"/>
            </a:avLst>
          </a:prstGeom>
          <a:solidFill>
            <a:srgbClr val="999999"/>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Opportunity</a:t>
            </a:r>
            <a:endParaRPr sz="800" b="0" i="0" u="none" strike="noStrike" cap="none">
              <a:solidFill>
                <a:schemeClr val="lt1"/>
              </a:solidFill>
              <a:latin typeface="Roboto"/>
              <a:ea typeface="Roboto"/>
              <a:cs typeface="Roboto"/>
              <a:sym typeface="Roboto"/>
            </a:endParaRPr>
          </a:p>
        </p:txBody>
      </p:sp>
      <p:cxnSp>
        <p:nvCxnSpPr>
          <p:cNvPr id="725" name="Google Shape;725;p26"/>
          <p:cNvCxnSpPr>
            <a:endCxn id="724" idx="0"/>
          </p:cNvCxnSpPr>
          <p:nvPr/>
        </p:nvCxnSpPr>
        <p:spPr>
          <a:xfrm>
            <a:off x="4954081" y="971571"/>
            <a:ext cx="0" cy="116100"/>
          </a:xfrm>
          <a:prstGeom prst="straightConnector1">
            <a:avLst/>
          </a:prstGeom>
          <a:noFill/>
          <a:ln w="9525" cap="flat" cmpd="sng">
            <a:solidFill>
              <a:schemeClr val="dk2"/>
            </a:solidFill>
            <a:prstDash val="solid"/>
            <a:round/>
            <a:headEnd type="none" w="sm" len="sm"/>
            <a:tailEnd type="triangle" w="med" len="med"/>
          </a:ln>
        </p:spPr>
      </p:cxnSp>
      <p:sp>
        <p:nvSpPr>
          <p:cNvPr id="726" name="Google Shape;726;p26"/>
          <p:cNvSpPr/>
          <p:nvPr/>
        </p:nvSpPr>
        <p:spPr>
          <a:xfrm>
            <a:off x="4116692" y="1563270"/>
            <a:ext cx="1724400" cy="11373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27" name="Google Shape;727;p26"/>
          <p:cNvSpPr txBox="1"/>
          <p:nvPr/>
        </p:nvSpPr>
        <p:spPr>
          <a:xfrm>
            <a:off x="5215969" y="1796043"/>
            <a:ext cx="596400" cy="165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Bán hàng</a:t>
            </a:r>
            <a:endParaRPr sz="1200" b="1" i="0" u="none" strike="noStrike" cap="none">
              <a:solidFill>
                <a:srgbClr val="000000"/>
              </a:solidFill>
              <a:latin typeface="Arial"/>
              <a:ea typeface="Arial"/>
              <a:cs typeface="Arial"/>
              <a:sym typeface="Arial"/>
            </a:endParaRPr>
          </a:p>
        </p:txBody>
      </p:sp>
      <p:sp>
        <p:nvSpPr>
          <p:cNvPr id="728" name="Google Shape;728;p26"/>
          <p:cNvSpPr/>
          <p:nvPr/>
        </p:nvSpPr>
        <p:spPr>
          <a:xfrm>
            <a:off x="4592731" y="1695826"/>
            <a:ext cx="722700" cy="237300"/>
          </a:xfrm>
          <a:prstGeom prst="roundRect">
            <a:avLst>
              <a:gd name="adj" fmla="val 10880"/>
            </a:avLst>
          </a:prstGeom>
          <a:solidFill>
            <a:srgbClr val="999999"/>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Roboto"/>
                <a:ea typeface="Roboto"/>
                <a:cs typeface="Roboto"/>
                <a:sym typeface="Roboto"/>
              </a:rPr>
              <a:t>Quotation</a:t>
            </a:r>
            <a:endParaRPr sz="900" b="0" i="0" u="none" strike="noStrike" cap="none">
              <a:solidFill>
                <a:schemeClr val="lt1"/>
              </a:solidFill>
              <a:latin typeface="Roboto"/>
              <a:ea typeface="Roboto"/>
              <a:cs typeface="Roboto"/>
              <a:sym typeface="Roboto"/>
            </a:endParaRPr>
          </a:p>
        </p:txBody>
      </p:sp>
      <p:sp>
        <p:nvSpPr>
          <p:cNvPr id="729" name="Google Shape;729;p26"/>
          <p:cNvSpPr/>
          <p:nvPr/>
        </p:nvSpPr>
        <p:spPr>
          <a:xfrm>
            <a:off x="4592726" y="2049318"/>
            <a:ext cx="722700" cy="4749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Roboto"/>
                <a:ea typeface="Roboto"/>
                <a:cs typeface="Roboto"/>
                <a:sym typeface="Roboto"/>
              </a:rPr>
              <a:t>Sales Order</a:t>
            </a:r>
            <a:endParaRPr sz="1000" b="0" i="0" u="none" strike="noStrike" cap="none">
              <a:solidFill>
                <a:schemeClr val="lt1"/>
              </a:solidFill>
              <a:latin typeface="Roboto"/>
              <a:ea typeface="Roboto"/>
              <a:cs typeface="Roboto"/>
              <a:sym typeface="Roboto"/>
            </a:endParaRPr>
          </a:p>
        </p:txBody>
      </p:sp>
      <p:cxnSp>
        <p:nvCxnSpPr>
          <p:cNvPr id="730" name="Google Shape;730;p26"/>
          <p:cNvCxnSpPr>
            <a:endCxn id="729" idx="0"/>
          </p:cNvCxnSpPr>
          <p:nvPr/>
        </p:nvCxnSpPr>
        <p:spPr>
          <a:xfrm>
            <a:off x="4954076" y="1933218"/>
            <a:ext cx="0" cy="116100"/>
          </a:xfrm>
          <a:prstGeom prst="straightConnector1">
            <a:avLst/>
          </a:prstGeom>
          <a:noFill/>
          <a:ln w="9525" cap="flat" cmpd="sng">
            <a:solidFill>
              <a:schemeClr val="dk2"/>
            </a:solidFill>
            <a:prstDash val="solid"/>
            <a:round/>
            <a:headEnd type="none" w="sm" len="sm"/>
            <a:tailEnd type="triangle" w="med" len="med"/>
          </a:ln>
        </p:spPr>
      </p:cxnSp>
      <p:sp>
        <p:nvSpPr>
          <p:cNvPr id="731" name="Google Shape;731;p26"/>
          <p:cNvSpPr/>
          <p:nvPr/>
        </p:nvSpPr>
        <p:spPr>
          <a:xfrm>
            <a:off x="1257475" y="741031"/>
            <a:ext cx="1724400" cy="8562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32" name="Google Shape;732;p26"/>
          <p:cNvSpPr txBox="1"/>
          <p:nvPr/>
        </p:nvSpPr>
        <p:spPr>
          <a:xfrm>
            <a:off x="1282913" y="741031"/>
            <a:ext cx="596400" cy="1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Dự án</a:t>
            </a:r>
            <a:endParaRPr sz="1200" b="1" i="0" u="none" strike="noStrike" cap="none">
              <a:solidFill>
                <a:srgbClr val="000000"/>
              </a:solidFill>
              <a:latin typeface="Arial"/>
              <a:ea typeface="Arial"/>
              <a:cs typeface="Arial"/>
              <a:sym typeface="Arial"/>
            </a:endParaRPr>
          </a:p>
        </p:txBody>
      </p:sp>
      <p:sp>
        <p:nvSpPr>
          <p:cNvPr id="733" name="Google Shape;733;p26"/>
          <p:cNvSpPr/>
          <p:nvPr/>
        </p:nvSpPr>
        <p:spPr>
          <a:xfrm>
            <a:off x="1862304" y="873591"/>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Roboto"/>
                <a:ea typeface="Roboto"/>
                <a:cs typeface="Roboto"/>
                <a:sym typeface="Roboto"/>
              </a:rPr>
              <a:t>Project</a:t>
            </a:r>
            <a:endParaRPr sz="1000" b="0" i="0" u="none" strike="noStrike" cap="none">
              <a:solidFill>
                <a:schemeClr val="lt1"/>
              </a:solidFill>
              <a:latin typeface="Roboto"/>
              <a:ea typeface="Roboto"/>
              <a:cs typeface="Roboto"/>
              <a:sym typeface="Roboto"/>
            </a:endParaRPr>
          </a:p>
        </p:txBody>
      </p:sp>
      <p:sp>
        <p:nvSpPr>
          <p:cNvPr id="734" name="Google Shape;734;p26"/>
          <p:cNvSpPr/>
          <p:nvPr/>
        </p:nvSpPr>
        <p:spPr>
          <a:xfrm>
            <a:off x="1862304" y="1227073"/>
            <a:ext cx="7227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Roboto"/>
                <a:ea typeface="Roboto"/>
                <a:cs typeface="Roboto"/>
                <a:sym typeface="Roboto"/>
              </a:rPr>
              <a:t>Task</a:t>
            </a:r>
            <a:endParaRPr sz="1000" b="0" i="0" u="none" strike="noStrike" cap="none">
              <a:solidFill>
                <a:schemeClr val="lt1"/>
              </a:solidFill>
              <a:latin typeface="Roboto"/>
              <a:ea typeface="Roboto"/>
              <a:cs typeface="Roboto"/>
              <a:sym typeface="Roboto"/>
            </a:endParaRPr>
          </a:p>
        </p:txBody>
      </p:sp>
      <p:cxnSp>
        <p:nvCxnSpPr>
          <p:cNvPr id="735" name="Google Shape;735;p26"/>
          <p:cNvCxnSpPr>
            <a:endCxn id="734" idx="0"/>
          </p:cNvCxnSpPr>
          <p:nvPr/>
        </p:nvCxnSpPr>
        <p:spPr>
          <a:xfrm>
            <a:off x="2223654" y="1110973"/>
            <a:ext cx="0" cy="116100"/>
          </a:xfrm>
          <a:prstGeom prst="straightConnector1">
            <a:avLst/>
          </a:prstGeom>
          <a:noFill/>
          <a:ln w="9525" cap="flat" cmpd="sng">
            <a:solidFill>
              <a:schemeClr val="dk2"/>
            </a:solidFill>
            <a:prstDash val="solid"/>
            <a:round/>
            <a:headEnd type="none" w="sm" len="sm"/>
            <a:tailEnd type="triangle" w="med" len="med"/>
          </a:ln>
        </p:spPr>
      </p:cxnSp>
      <p:cxnSp>
        <p:nvCxnSpPr>
          <p:cNvPr id="736" name="Google Shape;736;p26"/>
          <p:cNvCxnSpPr>
            <a:stCxn id="733" idx="3"/>
            <a:endCxn id="737" idx="1"/>
          </p:cNvCxnSpPr>
          <p:nvPr/>
        </p:nvCxnSpPr>
        <p:spPr>
          <a:xfrm>
            <a:off x="2585004" y="992241"/>
            <a:ext cx="2007900" cy="1117200"/>
          </a:xfrm>
          <a:prstGeom prst="bentConnector3">
            <a:avLst>
              <a:gd name="adj1" fmla="val 50000"/>
            </a:avLst>
          </a:prstGeom>
          <a:noFill/>
          <a:ln w="9525" cap="flat" cmpd="sng">
            <a:solidFill>
              <a:schemeClr val="dk2"/>
            </a:solidFill>
            <a:prstDash val="solid"/>
            <a:round/>
            <a:headEnd type="none" w="sm" len="sm"/>
            <a:tailEnd type="triangle" w="med" len="med"/>
          </a:ln>
        </p:spPr>
      </p:cxnSp>
      <p:sp>
        <p:nvSpPr>
          <p:cNvPr id="738" name="Google Shape;738;p26"/>
          <p:cNvSpPr/>
          <p:nvPr/>
        </p:nvSpPr>
        <p:spPr>
          <a:xfrm>
            <a:off x="1257475" y="1691644"/>
            <a:ext cx="1724400" cy="8562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39" name="Google Shape;739;p26"/>
          <p:cNvSpPr txBox="1"/>
          <p:nvPr/>
        </p:nvSpPr>
        <p:spPr>
          <a:xfrm>
            <a:off x="1282913" y="1691644"/>
            <a:ext cx="596400" cy="1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Dịch vụ</a:t>
            </a:r>
            <a:endParaRPr sz="1200" b="1" i="0" u="none" strike="noStrike" cap="none">
              <a:solidFill>
                <a:srgbClr val="000000"/>
              </a:solidFill>
              <a:latin typeface="Arial"/>
              <a:ea typeface="Arial"/>
              <a:cs typeface="Arial"/>
              <a:sym typeface="Arial"/>
            </a:endParaRPr>
          </a:p>
        </p:txBody>
      </p:sp>
      <p:sp>
        <p:nvSpPr>
          <p:cNvPr id="740" name="Google Shape;740;p26"/>
          <p:cNvSpPr/>
          <p:nvPr/>
        </p:nvSpPr>
        <p:spPr>
          <a:xfrm>
            <a:off x="1862304" y="1824205"/>
            <a:ext cx="7227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Roboto"/>
                <a:ea typeface="Roboto"/>
                <a:cs typeface="Roboto"/>
                <a:sym typeface="Roboto"/>
              </a:rPr>
              <a:t>Maintenance</a:t>
            </a:r>
            <a:endParaRPr sz="700" b="0" i="0" u="none" strike="noStrike" cap="none">
              <a:solidFill>
                <a:schemeClr val="lt1"/>
              </a:solidFill>
              <a:latin typeface="Roboto"/>
              <a:ea typeface="Roboto"/>
              <a:cs typeface="Roboto"/>
              <a:sym typeface="Roboto"/>
            </a:endParaRPr>
          </a:p>
        </p:txBody>
      </p:sp>
      <p:sp>
        <p:nvSpPr>
          <p:cNvPr id="741" name="Google Shape;741;p26"/>
          <p:cNvSpPr/>
          <p:nvPr/>
        </p:nvSpPr>
        <p:spPr>
          <a:xfrm>
            <a:off x="1862304" y="2177686"/>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Warranty Claim</a:t>
            </a:r>
            <a:endParaRPr sz="800" b="0" i="0" u="none" strike="noStrike" cap="none">
              <a:solidFill>
                <a:schemeClr val="lt1"/>
              </a:solidFill>
              <a:latin typeface="Roboto"/>
              <a:ea typeface="Roboto"/>
              <a:cs typeface="Roboto"/>
              <a:sym typeface="Roboto"/>
            </a:endParaRPr>
          </a:p>
        </p:txBody>
      </p:sp>
      <p:cxnSp>
        <p:nvCxnSpPr>
          <p:cNvPr id="742" name="Google Shape;742;p26"/>
          <p:cNvCxnSpPr>
            <a:endCxn id="741" idx="0"/>
          </p:cNvCxnSpPr>
          <p:nvPr/>
        </p:nvCxnSpPr>
        <p:spPr>
          <a:xfrm>
            <a:off x="2223654" y="2061586"/>
            <a:ext cx="0" cy="116100"/>
          </a:xfrm>
          <a:prstGeom prst="straightConnector1">
            <a:avLst/>
          </a:prstGeom>
          <a:noFill/>
          <a:ln w="9525" cap="flat" cmpd="sng">
            <a:solidFill>
              <a:schemeClr val="dk2"/>
            </a:solidFill>
            <a:prstDash val="solid"/>
            <a:round/>
            <a:headEnd type="none" w="sm" len="sm"/>
            <a:tailEnd type="triangle" w="med" len="med"/>
          </a:ln>
        </p:spPr>
      </p:cxnSp>
      <p:cxnSp>
        <p:nvCxnSpPr>
          <p:cNvPr id="743" name="Google Shape;743;p26"/>
          <p:cNvCxnSpPr>
            <a:stCxn id="741" idx="2"/>
            <a:endCxn id="744" idx="1"/>
          </p:cNvCxnSpPr>
          <p:nvPr/>
        </p:nvCxnSpPr>
        <p:spPr>
          <a:xfrm rot="-5400000">
            <a:off x="3352854" y="1175086"/>
            <a:ext cx="110700" cy="2369100"/>
          </a:xfrm>
          <a:prstGeom prst="bentConnector4">
            <a:avLst>
              <a:gd name="adj1" fmla="val -246814"/>
              <a:gd name="adj2" fmla="val 28451"/>
            </a:avLst>
          </a:prstGeom>
          <a:noFill/>
          <a:ln w="9525" cap="flat" cmpd="sng">
            <a:solidFill>
              <a:schemeClr val="dk2"/>
            </a:solidFill>
            <a:prstDash val="solid"/>
            <a:round/>
            <a:headEnd type="none" w="sm" len="sm"/>
            <a:tailEnd type="triangle" w="med" len="med"/>
          </a:ln>
        </p:spPr>
      </p:cxnSp>
      <p:sp>
        <p:nvSpPr>
          <p:cNvPr id="745" name="Google Shape;745;p26"/>
          <p:cNvSpPr/>
          <p:nvPr/>
        </p:nvSpPr>
        <p:spPr>
          <a:xfrm>
            <a:off x="1257475" y="2813902"/>
            <a:ext cx="1724400" cy="22827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46" name="Google Shape;746;p26"/>
          <p:cNvSpPr txBox="1"/>
          <p:nvPr/>
        </p:nvSpPr>
        <p:spPr>
          <a:xfrm>
            <a:off x="1282913" y="2813883"/>
            <a:ext cx="722700" cy="165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Sản </a:t>
            </a: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xuất</a:t>
            </a:r>
            <a:endParaRPr sz="1200" b="1" i="0" u="none" strike="noStrike" cap="none">
              <a:solidFill>
                <a:srgbClr val="000000"/>
              </a:solidFill>
              <a:latin typeface="Arial"/>
              <a:ea typeface="Arial"/>
              <a:cs typeface="Arial"/>
              <a:sym typeface="Arial"/>
            </a:endParaRPr>
          </a:p>
        </p:txBody>
      </p:sp>
      <p:sp>
        <p:nvSpPr>
          <p:cNvPr id="747" name="Google Shape;747;p26"/>
          <p:cNvSpPr/>
          <p:nvPr/>
        </p:nvSpPr>
        <p:spPr>
          <a:xfrm>
            <a:off x="1862304" y="2946444"/>
            <a:ext cx="7227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Production Planning</a:t>
            </a:r>
            <a:endParaRPr sz="800" b="0" i="0" u="none" strike="noStrike" cap="none">
              <a:solidFill>
                <a:schemeClr val="lt1"/>
              </a:solidFill>
              <a:latin typeface="Roboto"/>
              <a:ea typeface="Roboto"/>
              <a:cs typeface="Roboto"/>
              <a:sym typeface="Roboto"/>
            </a:endParaRPr>
          </a:p>
        </p:txBody>
      </p:sp>
      <p:sp>
        <p:nvSpPr>
          <p:cNvPr id="748" name="Google Shape;748;p26"/>
          <p:cNvSpPr/>
          <p:nvPr/>
        </p:nvSpPr>
        <p:spPr>
          <a:xfrm>
            <a:off x="1862304" y="3299925"/>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Work Order</a:t>
            </a:r>
            <a:endParaRPr sz="800" b="0" i="0" u="none" strike="noStrike" cap="none">
              <a:solidFill>
                <a:schemeClr val="lt1"/>
              </a:solidFill>
              <a:latin typeface="Roboto"/>
              <a:ea typeface="Roboto"/>
              <a:cs typeface="Roboto"/>
              <a:sym typeface="Roboto"/>
            </a:endParaRPr>
          </a:p>
        </p:txBody>
      </p:sp>
      <p:cxnSp>
        <p:nvCxnSpPr>
          <p:cNvPr id="749" name="Google Shape;749;p26"/>
          <p:cNvCxnSpPr>
            <a:endCxn id="748" idx="0"/>
          </p:cNvCxnSpPr>
          <p:nvPr/>
        </p:nvCxnSpPr>
        <p:spPr>
          <a:xfrm>
            <a:off x="2223654" y="3183825"/>
            <a:ext cx="0" cy="116100"/>
          </a:xfrm>
          <a:prstGeom prst="straightConnector1">
            <a:avLst/>
          </a:prstGeom>
          <a:noFill/>
          <a:ln w="9525" cap="flat" cmpd="sng">
            <a:solidFill>
              <a:schemeClr val="dk2"/>
            </a:solidFill>
            <a:prstDash val="solid"/>
            <a:round/>
            <a:headEnd type="none" w="sm" len="sm"/>
            <a:tailEnd type="triangle" w="med" len="med"/>
          </a:ln>
        </p:spPr>
      </p:cxnSp>
      <p:sp>
        <p:nvSpPr>
          <p:cNvPr id="744" name="Google Shape;744;p26"/>
          <p:cNvSpPr/>
          <p:nvPr/>
        </p:nvSpPr>
        <p:spPr>
          <a:xfrm>
            <a:off x="4592837" y="2285042"/>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7" name="Google Shape;737;p26"/>
          <p:cNvSpPr/>
          <p:nvPr/>
        </p:nvSpPr>
        <p:spPr>
          <a:xfrm>
            <a:off x="4592837" y="2090048"/>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50" name="Google Shape;750;p26"/>
          <p:cNvCxnSpPr>
            <a:stCxn id="751" idx="1"/>
            <a:endCxn id="740" idx="3"/>
          </p:cNvCxnSpPr>
          <p:nvPr/>
        </p:nvCxnSpPr>
        <p:spPr>
          <a:xfrm rot="10800000">
            <a:off x="2584937" y="1942905"/>
            <a:ext cx="2007900" cy="264000"/>
          </a:xfrm>
          <a:prstGeom prst="bentConnector3">
            <a:avLst>
              <a:gd name="adj1" fmla="val 63018"/>
            </a:avLst>
          </a:prstGeom>
          <a:noFill/>
          <a:ln w="9525" cap="flat" cmpd="sng">
            <a:solidFill>
              <a:schemeClr val="dk2"/>
            </a:solidFill>
            <a:prstDash val="dash"/>
            <a:round/>
            <a:headEnd type="none" w="sm" len="sm"/>
            <a:tailEnd type="triangle" w="med" len="med"/>
          </a:ln>
        </p:spPr>
      </p:cxnSp>
      <p:sp>
        <p:nvSpPr>
          <p:cNvPr id="751" name="Google Shape;751;p26"/>
          <p:cNvSpPr/>
          <p:nvPr/>
        </p:nvSpPr>
        <p:spPr>
          <a:xfrm>
            <a:off x="4592837" y="2187555"/>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2" name="Google Shape;752;p26"/>
          <p:cNvSpPr/>
          <p:nvPr/>
        </p:nvSpPr>
        <p:spPr>
          <a:xfrm>
            <a:off x="4592829" y="2416356"/>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53" name="Google Shape;753;p26"/>
          <p:cNvCxnSpPr>
            <a:stCxn id="747" idx="3"/>
            <a:endCxn id="752" idx="1"/>
          </p:cNvCxnSpPr>
          <p:nvPr/>
        </p:nvCxnSpPr>
        <p:spPr>
          <a:xfrm rot="10800000" flipH="1">
            <a:off x="2585004" y="2435694"/>
            <a:ext cx="2007900" cy="629400"/>
          </a:xfrm>
          <a:prstGeom prst="bentConnector3">
            <a:avLst>
              <a:gd name="adj1" fmla="val 36795"/>
            </a:avLst>
          </a:prstGeom>
          <a:noFill/>
          <a:ln w="9525" cap="flat" cmpd="sng">
            <a:solidFill>
              <a:schemeClr val="dk2"/>
            </a:solidFill>
            <a:prstDash val="dash"/>
            <a:round/>
            <a:headEnd type="triangle" w="med" len="med"/>
            <a:tailEnd type="none" w="sm" len="sm"/>
          </a:ln>
        </p:spPr>
      </p:cxnSp>
      <p:sp>
        <p:nvSpPr>
          <p:cNvPr id="754" name="Google Shape;754;p26"/>
          <p:cNvSpPr/>
          <p:nvPr/>
        </p:nvSpPr>
        <p:spPr>
          <a:xfrm>
            <a:off x="1359621" y="3857878"/>
            <a:ext cx="4428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Job Card</a:t>
            </a:r>
            <a:endParaRPr sz="800" b="0" i="0" u="none" strike="noStrike" cap="none">
              <a:solidFill>
                <a:schemeClr val="lt1"/>
              </a:solidFill>
              <a:latin typeface="Roboto"/>
              <a:ea typeface="Roboto"/>
              <a:cs typeface="Roboto"/>
              <a:sym typeface="Roboto"/>
            </a:endParaRPr>
          </a:p>
        </p:txBody>
      </p:sp>
      <p:sp>
        <p:nvSpPr>
          <p:cNvPr id="755" name="Google Shape;755;p26"/>
          <p:cNvSpPr/>
          <p:nvPr/>
        </p:nvSpPr>
        <p:spPr>
          <a:xfrm>
            <a:off x="2112492" y="4020884"/>
            <a:ext cx="5925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Roboto"/>
                <a:ea typeface="Roboto"/>
                <a:cs typeface="Roboto"/>
                <a:sym typeface="Roboto"/>
              </a:rPr>
              <a:t>Stock Exchange</a:t>
            </a:r>
            <a:endParaRPr sz="700" b="0" i="0" u="none" strike="noStrike" cap="none">
              <a:solidFill>
                <a:schemeClr val="lt1"/>
              </a:solidFill>
              <a:latin typeface="Roboto"/>
              <a:ea typeface="Roboto"/>
              <a:cs typeface="Roboto"/>
              <a:sym typeface="Roboto"/>
            </a:endParaRPr>
          </a:p>
        </p:txBody>
      </p:sp>
      <p:cxnSp>
        <p:nvCxnSpPr>
          <p:cNvPr id="756" name="Google Shape;756;p26"/>
          <p:cNvCxnSpPr>
            <a:stCxn id="748" idx="2"/>
            <a:endCxn id="754" idx="0"/>
          </p:cNvCxnSpPr>
          <p:nvPr/>
        </p:nvCxnSpPr>
        <p:spPr>
          <a:xfrm rot="5400000">
            <a:off x="1742004" y="3376275"/>
            <a:ext cx="320700" cy="642600"/>
          </a:xfrm>
          <a:prstGeom prst="bentConnector3">
            <a:avLst>
              <a:gd name="adj1" fmla="val 49991"/>
            </a:avLst>
          </a:prstGeom>
          <a:noFill/>
          <a:ln w="9525" cap="flat" cmpd="sng">
            <a:solidFill>
              <a:schemeClr val="dk2"/>
            </a:solidFill>
            <a:prstDash val="solid"/>
            <a:round/>
            <a:headEnd type="none" w="sm" len="sm"/>
            <a:tailEnd type="triangle" w="med" len="med"/>
          </a:ln>
        </p:spPr>
      </p:cxnSp>
      <p:cxnSp>
        <p:nvCxnSpPr>
          <p:cNvPr id="757" name="Google Shape;757;p26"/>
          <p:cNvCxnSpPr>
            <a:stCxn id="748" idx="2"/>
            <a:endCxn id="755" idx="0"/>
          </p:cNvCxnSpPr>
          <p:nvPr/>
        </p:nvCxnSpPr>
        <p:spPr>
          <a:xfrm rot="-5400000" flipH="1">
            <a:off x="2074404" y="3686475"/>
            <a:ext cx="483600" cy="185100"/>
          </a:xfrm>
          <a:prstGeom prst="bentConnector3">
            <a:avLst>
              <a:gd name="adj1" fmla="val 49989"/>
            </a:avLst>
          </a:prstGeom>
          <a:noFill/>
          <a:ln w="9525" cap="flat" cmpd="sng">
            <a:solidFill>
              <a:schemeClr val="dk2"/>
            </a:solidFill>
            <a:prstDash val="solid"/>
            <a:round/>
            <a:headEnd type="none" w="sm" len="sm"/>
            <a:tailEnd type="triangle" w="med" len="med"/>
          </a:ln>
        </p:spPr>
      </p:cxnSp>
      <p:sp>
        <p:nvSpPr>
          <p:cNvPr id="758" name="Google Shape;758;p26"/>
          <p:cNvSpPr/>
          <p:nvPr/>
        </p:nvSpPr>
        <p:spPr>
          <a:xfrm>
            <a:off x="6827341" y="803046"/>
            <a:ext cx="1724400" cy="18975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59" name="Google Shape;759;p26"/>
          <p:cNvSpPr txBox="1"/>
          <p:nvPr/>
        </p:nvSpPr>
        <p:spPr>
          <a:xfrm>
            <a:off x="7972260" y="766803"/>
            <a:ext cx="596400" cy="165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Mua hàng</a:t>
            </a:r>
            <a:endParaRPr sz="1200" b="1" i="0" u="none" strike="noStrike" cap="none">
              <a:solidFill>
                <a:srgbClr val="000000"/>
              </a:solidFill>
              <a:latin typeface="Arial"/>
              <a:ea typeface="Arial"/>
              <a:cs typeface="Arial"/>
              <a:sym typeface="Arial"/>
            </a:endParaRPr>
          </a:p>
        </p:txBody>
      </p:sp>
      <p:sp>
        <p:nvSpPr>
          <p:cNvPr id="760" name="Google Shape;760;p26"/>
          <p:cNvSpPr/>
          <p:nvPr/>
        </p:nvSpPr>
        <p:spPr>
          <a:xfrm>
            <a:off x="7204122" y="916568"/>
            <a:ext cx="722700" cy="307500"/>
          </a:xfrm>
          <a:prstGeom prst="roundRect">
            <a:avLst>
              <a:gd name="adj" fmla="val 10880"/>
            </a:avLst>
          </a:prstGeom>
          <a:solidFill>
            <a:srgbClr val="999999"/>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Roboto"/>
                <a:ea typeface="Roboto"/>
                <a:cs typeface="Roboto"/>
                <a:sym typeface="Roboto"/>
              </a:rPr>
              <a:t>Material</a:t>
            </a:r>
            <a:endParaRPr sz="9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Roboto"/>
                <a:ea typeface="Roboto"/>
                <a:cs typeface="Roboto"/>
                <a:sym typeface="Roboto"/>
              </a:rPr>
              <a:t>Request</a:t>
            </a:r>
            <a:endParaRPr sz="900" b="0" i="0" u="none" strike="noStrike" cap="none">
              <a:solidFill>
                <a:schemeClr val="lt1"/>
              </a:solidFill>
              <a:latin typeface="Roboto"/>
              <a:ea typeface="Roboto"/>
              <a:cs typeface="Roboto"/>
              <a:sym typeface="Roboto"/>
            </a:endParaRPr>
          </a:p>
        </p:txBody>
      </p:sp>
      <p:cxnSp>
        <p:nvCxnSpPr>
          <p:cNvPr id="761" name="Google Shape;761;p26"/>
          <p:cNvCxnSpPr>
            <a:stCxn id="729" idx="3"/>
            <a:endCxn id="760" idx="1"/>
          </p:cNvCxnSpPr>
          <p:nvPr/>
        </p:nvCxnSpPr>
        <p:spPr>
          <a:xfrm rot="10800000" flipH="1">
            <a:off x="5315426" y="1070268"/>
            <a:ext cx="1888800" cy="1216500"/>
          </a:xfrm>
          <a:prstGeom prst="bentConnector3">
            <a:avLst>
              <a:gd name="adj1" fmla="val 50003"/>
            </a:avLst>
          </a:prstGeom>
          <a:noFill/>
          <a:ln w="9525" cap="flat" cmpd="sng">
            <a:solidFill>
              <a:schemeClr val="dk2"/>
            </a:solidFill>
            <a:prstDash val="dash"/>
            <a:round/>
            <a:headEnd type="none" w="sm" len="sm"/>
            <a:tailEnd type="triangle" w="med" len="med"/>
          </a:ln>
        </p:spPr>
      </p:cxnSp>
      <p:sp>
        <p:nvSpPr>
          <p:cNvPr id="762" name="Google Shape;762;p26"/>
          <p:cNvSpPr/>
          <p:nvPr/>
        </p:nvSpPr>
        <p:spPr>
          <a:xfrm>
            <a:off x="7204125" y="1341958"/>
            <a:ext cx="722700" cy="237300"/>
          </a:xfrm>
          <a:prstGeom prst="roundRect">
            <a:avLst>
              <a:gd name="adj" fmla="val 10880"/>
            </a:avLst>
          </a:prstGeom>
          <a:solidFill>
            <a:srgbClr val="999999"/>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Roboto"/>
                <a:ea typeface="Roboto"/>
                <a:cs typeface="Roboto"/>
                <a:sym typeface="Roboto"/>
              </a:rPr>
              <a:t>RFQ</a:t>
            </a:r>
            <a:endParaRPr sz="1000" b="0" i="0" u="none" strike="noStrike" cap="none">
              <a:solidFill>
                <a:schemeClr val="lt1"/>
              </a:solidFill>
              <a:latin typeface="Roboto"/>
              <a:ea typeface="Roboto"/>
              <a:cs typeface="Roboto"/>
              <a:sym typeface="Roboto"/>
            </a:endParaRPr>
          </a:p>
        </p:txBody>
      </p:sp>
      <p:sp>
        <p:nvSpPr>
          <p:cNvPr id="763" name="Google Shape;763;p26"/>
          <p:cNvSpPr/>
          <p:nvPr/>
        </p:nvSpPr>
        <p:spPr>
          <a:xfrm>
            <a:off x="7204125" y="1697127"/>
            <a:ext cx="722700" cy="237300"/>
          </a:xfrm>
          <a:prstGeom prst="roundRect">
            <a:avLst>
              <a:gd name="adj" fmla="val 10880"/>
            </a:avLst>
          </a:prstGeom>
          <a:solidFill>
            <a:srgbClr val="999999"/>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Quotation</a:t>
            </a:r>
            <a:endParaRPr sz="8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Supplier</a:t>
            </a:r>
            <a:endParaRPr sz="800" b="0" i="0" u="none" strike="noStrike" cap="none">
              <a:solidFill>
                <a:schemeClr val="lt1"/>
              </a:solidFill>
              <a:latin typeface="Roboto"/>
              <a:ea typeface="Roboto"/>
              <a:cs typeface="Roboto"/>
              <a:sym typeface="Roboto"/>
            </a:endParaRPr>
          </a:p>
        </p:txBody>
      </p:sp>
      <p:sp>
        <p:nvSpPr>
          <p:cNvPr id="764" name="Google Shape;764;p26"/>
          <p:cNvSpPr/>
          <p:nvPr/>
        </p:nvSpPr>
        <p:spPr>
          <a:xfrm>
            <a:off x="7204122" y="2090150"/>
            <a:ext cx="722700" cy="4341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Roboto"/>
                <a:ea typeface="Roboto"/>
                <a:cs typeface="Roboto"/>
                <a:sym typeface="Roboto"/>
              </a:rPr>
              <a:t>Purchase Order</a:t>
            </a:r>
            <a:endParaRPr sz="900" b="0" i="0" u="none" strike="noStrike" cap="none">
              <a:solidFill>
                <a:schemeClr val="lt1"/>
              </a:solidFill>
              <a:latin typeface="Roboto"/>
              <a:ea typeface="Roboto"/>
              <a:cs typeface="Roboto"/>
              <a:sym typeface="Roboto"/>
            </a:endParaRPr>
          </a:p>
        </p:txBody>
      </p:sp>
      <p:cxnSp>
        <p:nvCxnSpPr>
          <p:cNvPr id="765" name="Google Shape;765;p26"/>
          <p:cNvCxnSpPr>
            <a:endCxn id="762" idx="0"/>
          </p:cNvCxnSpPr>
          <p:nvPr/>
        </p:nvCxnSpPr>
        <p:spPr>
          <a:xfrm>
            <a:off x="7565475" y="1224658"/>
            <a:ext cx="0" cy="117300"/>
          </a:xfrm>
          <a:prstGeom prst="straightConnector1">
            <a:avLst/>
          </a:prstGeom>
          <a:noFill/>
          <a:ln w="9525" cap="flat" cmpd="sng">
            <a:solidFill>
              <a:schemeClr val="dk2"/>
            </a:solidFill>
            <a:prstDash val="solid"/>
            <a:round/>
            <a:headEnd type="none" w="sm" len="sm"/>
            <a:tailEnd type="triangle" w="med" len="med"/>
          </a:ln>
        </p:spPr>
      </p:cxnSp>
      <p:cxnSp>
        <p:nvCxnSpPr>
          <p:cNvPr id="766" name="Google Shape;766;p26"/>
          <p:cNvCxnSpPr>
            <a:stCxn id="762" idx="2"/>
            <a:endCxn id="763" idx="0"/>
          </p:cNvCxnSpPr>
          <p:nvPr/>
        </p:nvCxnSpPr>
        <p:spPr>
          <a:xfrm>
            <a:off x="7565475" y="1579258"/>
            <a:ext cx="0" cy="117900"/>
          </a:xfrm>
          <a:prstGeom prst="straightConnector1">
            <a:avLst/>
          </a:prstGeom>
          <a:noFill/>
          <a:ln w="9525" cap="flat" cmpd="sng">
            <a:solidFill>
              <a:schemeClr val="dk2"/>
            </a:solidFill>
            <a:prstDash val="solid"/>
            <a:round/>
            <a:headEnd type="none" w="sm" len="sm"/>
            <a:tailEnd type="triangle" w="med" len="med"/>
          </a:ln>
        </p:spPr>
      </p:cxnSp>
      <p:cxnSp>
        <p:nvCxnSpPr>
          <p:cNvPr id="767" name="Google Shape;767;p26"/>
          <p:cNvCxnSpPr>
            <a:stCxn id="763" idx="2"/>
            <a:endCxn id="764" idx="0"/>
          </p:cNvCxnSpPr>
          <p:nvPr/>
        </p:nvCxnSpPr>
        <p:spPr>
          <a:xfrm>
            <a:off x="7565475" y="1934427"/>
            <a:ext cx="0" cy="155700"/>
          </a:xfrm>
          <a:prstGeom prst="straightConnector1">
            <a:avLst/>
          </a:prstGeom>
          <a:noFill/>
          <a:ln w="9525" cap="flat" cmpd="sng">
            <a:solidFill>
              <a:schemeClr val="dk2"/>
            </a:solidFill>
            <a:prstDash val="solid"/>
            <a:round/>
            <a:headEnd type="none" w="sm" len="sm"/>
            <a:tailEnd type="triangle" w="med" len="med"/>
          </a:ln>
        </p:spPr>
      </p:cxnSp>
      <p:sp>
        <p:nvSpPr>
          <p:cNvPr id="768" name="Google Shape;768;p26"/>
          <p:cNvSpPr/>
          <p:nvPr/>
        </p:nvSpPr>
        <p:spPr>
          <a:xfrm>
            <a:off x="7888188" y="1106700"/>
            <a:ext cx="38700" cy="38700"/>
          </a:xfrm>
          <a:prstGeom prst="rect">
            <a:avLst/>
          </a:prstGeom>
          <a:solidFill>
            <a:srgbClr val="99999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69" name="Google Shape;769;p26"/>
          <p:cNvCxnSpPr>
            <a:stCxn id="763" idx="1"/>
            <a:endCxn id="728" idx="3"/>
          </p:cNvCxnSpPr>
          <p:nvPr/>
        </p:nvCxnSpPr>
        <p:spPr>
          <a:xfrm rot="10800000">
            <a:off x="5315325" y="1814577"/>
            <a:ext cx="1888800" cy="1200"/>
          </a:xfrm>
          <a:prstGeom prst="bentConnector3">
            <a:avLst>
              <a:gd name="adj1" fmla="val 58623"/>
            </a:avLst>
          </a:prstGeom>
          <a:noFill/>
          <a:ln w="9525" cap="flat" cmpd="sng">
            <a:solidFill>
              <a:schemeClr val="dk2"/>
            </a:solidFill>
            <a:prstDash val="solid"/>
            <a:round/>
            <a:headEnd type="none" w="sm" len="sm"/>
            <a:tailEnd type="triangle" w="med" len="med"/>
          </a:ln>
        </p:spPr>
      </p:cxnSp>
      <p:sp>
        <p:nvSpPr>
          <p:cNvPr id="770" name="Google Shape;770;p26"/>
          <p:cNvSpPr/>
          <p:nvPr/>
        </p:nvSpPr>
        <p:spPr>
          <a:xfrm>
            <a:off x="4346598" y="4331703"/>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71" name="Google Shape;771;p26"/>
          <p:cNvCxnSpPr>
            <a:stCxn id="764" idx="3"/>
            <a:endCxn id="768" idx="3"/>
          </p:cNvCxnSpPr>
          <p:nvPr/>
        </p:nvCxnSpPr>
        <p:spPr>
          <a:xfrm rot="10800000" flipH="1">
            <a:off x="7926822" y="1126100"/>
            <a:ext cx="600" cy="1181100"/>
          </a:xfrm>
          <a:prstGeom prst="bentConnector3">
            <a:avLst>
              <a:gd name="adj1" fmla="val 23000000"/>
            </a:avLst>
          </a:prstGeom>
          <a:noFill/>
          <a:ln w="9525" cap="flat" cmpd="sng">
            <a:solidFill>
              <a:schemeClr val="dk2"/>
            </a:solidFill>
            <a:prstDash val="solid"/>
            <a:round/>
            <a:headEnd type="triangle" w="med" len="med"/>
            <a:tailEnd type="triangle" w="med" len="med"/>
          </a:ln>
        </p:spPr>
      </p:cxnSp>
      <p:sp>
        <p:nvSpPr>
          <p:cNvPr id="772" name="Google Shape;772;p26"/>
          <p:cNvSpPr/>
          <p:nvPr/>
        </p:nvSpPr>
        <p:spPr>
          <a:xfrm>
            <a:off x="3793975" y="2870662"/>
            <a:ext cx="2369100" cy="5172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73" name="Google Shape;773;p26"/>
          <p:cNvSpPr/>
          <p:nvPr/>
        </p:nvSpPr>
        <p:spPr>
          <a:xfrm>
            <a:off x="3908184" y="3013630"/>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Delivery </a:t>
            </a:r>
            <a:endParaRPr sz="8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Note</a:t>
            </a:r>
            <a:endParaRPr sz="800" b="0" i="0" u="none" strike="noStrike" cap="none">
              <a:solidFill>
                <a:schemeClr val="lt1"/>
              </a:solidFill>
              <a:latin typeface="Roboto"/>
              <a:ea typeface="Roboto"/>
              <a:cs typeface="Roboto"/>
              <a:sym typeface="Roboto"/>
            </a:endParaRPr>
          </a:p>
        </p:txBody>
      </p:sp>
      <p:sp>
        <p:nvSpPr>
          <p:cNvPr id="774" name="Google Shape;774;p26"/>
          <p:cNvSpPr/>
          <p:nvPr/>
        </p:nvSpPr>
        <p:spPr>
          <a:xfrm>
            <a:off x="4732350" y="3013630"/>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Purchase</a:t>
            </a:r>
            <a:endParaRPr sz="8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Receipt</a:t>
            </a:r>
            <a:endParaRPr sz="800" b="0" i="0" u="none" strike="noStrike" cap="none">
              <a:solidFill>
                <a:schemeClr val="lt1"/>
              </a:solidFill>
              <a:latin typeface="Roboto"/>
              <a:ea typeface="Roboto"/>
              <a:cs typeface="Roboto"/>
              <a:sym typeface="Roboto"/>
            </a:endParaRPr>
          </a:p>
        </p:txBody>
      </p:sp>
      <p:cxnSp>
        <p:nvCxnSpPr>
          <p:cNvPr id="775" name="Google Shape;775;p26"/>
          <p:cNvCxnSpPr>
            <a:stCxn id="729" idx="2"/>
            <a:endCxn id="773" idx="0"/>
          </p:cNvCxnSpPr>
          <p:nvPr/>
        </p:nvCxnSpPr>
        <p:spPr>
          <a:xfrm rot="5400000">
            <a:off x="4367126" y="2426568"/>
            <a:ext cx="489300" cy="684600"/>
          </a:xfrm>
          <a:prstGeom prst="bentConnector3">
            <a:avLst>
              <a:gd name="adj1" fmla="val 50005"/>
            </a:avLst>
          </a:prstGeom>
          <a:noFill/>
          <a:ln w="9525" cap="flat" cmpd="sng">
            <a:solidFill>
              <a:schemeClr val="dk2"/>
            </a:solidFill>
            <a:prstDash val="solid"/>
            <a:round/>
            <a:headEnd type="none" w="sm" len="sm"/>
            <a:tailEnd type="triangle" w="med" len="med"/>
          </a:ln>
        </p:spPr>
      </p:cxnSp>
      <p:cxnSp>
        <p:nvCxnSpPr>
          <p:cNvPr id="776" name="Google Shape;776;p26"/>
          <p:cNvCxnSpPr>
            <a:stCxn id="764" idx="2"/>
            <a:endCxn id="774" idx="0"/>
          </p:cNvCxnSpPr>
          <p:nvPr/>
        </p:nvCxnSpPr>
        <p:spPr>
          <a:xfrm rot="5400000">
            <a:off x="6084972" y="1533050"/>
            <a:ext cx="489300" cy="2471700"/>
          </a:xfrm>
          <a:prstGeom prst="bentConnector3">
            <a:avLst>
              <a:gd name="adj1" fmla="val 49998"/>
            </a:avLst>
          </a:prstGeom>
          <a:noFill/>
          <a:ln w="9525" cap="flat" cmpd="sng">
            <a:solidFill>
              <a:schemeClr val="dk2"/>
            </a:solidFill>
            <a:prstDash val="solid"/>
            <a:round/>
            <a:headEnd type="none" w="sm" len="sm"/>
            <a:tailEnd type="triangle" w="med" len="med"/>
          </a:ln>
        </p:spPr>
      </p:cxnSp>
      <p:sp>
        <p:nvSpPr>
          <p:cNvPr id="777" name="Google Shape;777;p26"/>
          <p:cNvSpPr txBox="1"/>
          <p:nvPr/>
        </p:nvSpPr>
        <p:spPr>
          <a:xfrm>
            <a:off x="5668225" y="2860288"/>
            <a:ext cx="525300" cy="165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Kho</a:t>
            </a:r>
            <a:endParaRPr sz="1200" b="1" i="0" u="none" strike="noStrike" cap="none">
              <a:solidFill>
                <a:srgbClr val="000000"/>
              </a:solidFill>
              <a:latin typeface="Arial"/>
              <a:ea typeface="Arial"/>
              <a:cs typeface="Arial"/>
              <a:sym typeface="Arial"/>
            </a:endParaRPr>
          </a:p>
        </p:txBody>
      </p:sp>
      <p:sp>
        <p:nvSpPr>
          <p:cNvPr id="778" name="Google Shape;778;p26"/>
          <p:cNvSpPr/>
          <p:nvPr/>
        </p:nvSpPr>
        <p:spPr>
          <a:xfrm>
            <a:off x="3793978" y="3518629"/>
            <a:ext cx="2369100" cy="15780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79" name="Google Shape;779;p26"/>
          <p:cNvSpPr txBox="1"/>
          <p:nvPr/>
        </p:nvSpPr>
        <p:spPr>
          <a:xfrm>
            <a:off x="5585864" y="3496725"/>
            <a:ext cx="525300" cy="165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Kế toán</a:t>
            </a:r>
            <a:endParaRPr sz="1200" b="1" i="0" u="none" strike="noStrike" cap="none">
              <a:solidFill>
                <a:srgbClr val="000000"/>
              </a:solidFill>
              <a:latin typeface="Arial"/>
              <a:ea typeface="Arial"/>
              <a:cs typeface="Arial"/>
              <a:sym typeface="Arial"/>
            </a:endParaRPr>
          </a:p>
        </p:txBody>
      </p:sp>
      <p:sp>
        <p:nvSpPr>
          <p:cNvPr id="780" name="Google Shape;780;p26"/>
          <p:cNvSpPr/>
          <p:nvPr/>
        </p:nvSpPr>
        <p:spPr>
          <a:xfrm>
            <a:off x="3908184" y="3601726"/>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Sales Invoice</a:t>
            </a:r>
            <a:endParaRPr sz="800" b="0" i="0" u="none" strike="noStrike" cap="none">
              <a:solidFill>
                <a:schemeClr val="lt1"/>
              </a:solidFill>
              <a:latin typeface="Roboto"/>
              <a:ea typeface="Roboto"/>
              <a:cs typeface="Roboto"/>
              <a:sym typeface="Roboto"/>
            </a:endParaRPr>
          </a:p>
        </p:txBody>
      </p:sp>
      <p:sp>
        <p:nvSpPr>
          <p:cNvPr id="781" name="Google Shape;781;p26"/>
          <p:cNvSpPr/>
          <p:nvPr/>
        </p:nvSpPr>
        <p:spPr>
          <a:xfrm>
            <a:off x="4732350" y="3601726"/>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Purchase</a:t>
            </a:r>
            <a:endParaRPr sz="8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Invoice</a:t>
            </a:r>
            <a:endParaRPr sz="800" b="0" i="0" u="none" strike="noStrike" cap="none">
              <a:solidFill>
                <a:schemeClr val="lt1"/>
              </a:solidFill>
              <a:latin typeface="Roboto"/>
              <a:ea typeface="Roboto"/>
              <a:cs typeface="Roboto"/>
              <a:sym typeface="Roboto"/>
            </a:endParaRPr>
          </a:p>
        </p:txBody>
      </p:sp>
      <p:sp>
        <p:nvSpPr>
          <p:cNvPr id="782" name="Google Shape;782;p26"/>
          <p:cNvSpPr/>
          <p:nvPr/>
        </p:nvSpPr>
        <p:spPr>
          <a:xfrm>
            <a:off x="3908184" y="3975997"/>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Payment Entry</a:t>
            </a:r>
            <a:endParaRPr sz="800" b="0" i="0" u="none" strike="noStrike" cap="none">
              <a:solidFill>
                <a:schemeClr val="lt1"/>
              </a:solidFill>
              <a:latin typeface="Roboto"/>
              <a:ea typeface="Roboto"/>
              <a:cs typeface="Roboto"/>
              <a:sym typeface="Roboto"/>
            </a:endParaRPr>
          </a:p>
        </p:txBody>
      </p:sp>
      <p:sp>
        <p:nvSpPr>
          <p:cNvPr id="783" name="Google Shape;783;p26"/>
          <p:cNvSpPr/>
          <p:nvPr/>
        </p:nvSpPr>
        <p:spPr>
          <a:xfrm>
            <a:off x="4732350" y="3975997"/>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Payment</a:t>
            </a:r>
            <a:endParaRPr sz="8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Entry</a:t>
            </a:r>
            <a:endParaRPr sz="800" b="0" i="0" u="none" strike="noStrike" cap="none">
              <a:solidFill>
                <a:schemeClr val="lt1"/>
              </a:solidFill>
              <a:latin typeface="Roboto"/>
              <a:ea typeface="Roboto"/>
              <a:cs typeface="Roboto"/>
              <a:sym typeface="Roboto"/>
            </a:endParaRPr>
          </a:p>
        </p:txBody>
      </p:sp>
      <p:sp>
        <p:nvSpPr>
          <p:cNvPr id="784" name="Google Shape;784;p26"/>
          <p:cNvSpPr/>
          <p:nvPr/>
        </p:nvSpPr>
        <p:spPr>
          <a:xfrm>
            <a:off x="4241990" y="4328405"/>
            <a:ext cx="8775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Roboto"/>
                <a:ea typeface="Roboto"/>
                <a:cs typeface="Roboto"/>
                <a:sym typeface="Roboto"/>
              </a:rPr>
              <a:t>Lander Cost</a:t>
            </a:r>
            <a:endParaRPr sz="900" b="0" i="0" u="none" strike="noStrike" cap="none">
              <a:solidFill>
                <a:schemeClr val="lt1"/>
              </a:solidFill>
              <a:latin typeface="Roboto"/>
              <a:ea typeface="Roboto"/>
              <a:cs typeface="Roboto"/>
              <a:sym typeface="Roboto"/>
            </a:endParaRPr>
          </a:p>
        </p:txBody>
      </p:sp>
      <p:sp>
        <p:nvSpPr>
          <p:cNvPr id="785" name="Google Shape;785;p26"/>
          <p:cNvSpPr/>
          <p:nvPr/>
        </p:nvSpPr>
        <p:spPr>
          <a:xfrm>
            <a:off x="4241990" y="4680811"/>
            <a:ext cx="877500" cy="3381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Roboto"/>
                <a:ea typeface="Roboto"/>
                <a:cs typeface="Roboto"/>
                <a:sym typeface="Roboto"/>
              </a:rPr>
              <a:t>Journal Entry</a:t>
            </a:r>
            <a:endParaRPr sz="900" b="0" i="0" u="none" strike="noStrike" cap="none">
              <a:solidFill>
                <a:schemeClr val="lt1"/>
              </a:solidFill>
              <a:latin typeface="Roboto"/>
              <a:ea typeface="Roboto"/>
              <a:cs typeface="Roboto"/>
              <a:sym typeface="Roboto"/>
            </a:endParaRPr>
          </a:p>
        </p:txBody>
      </p:sp>
      <p:cxnSp>
        <p:nvCxnSpPr>
          <p:cNvPr id="786" name="Google Shape;786;p26"/>
          <p:cNvCxnSpPr>
            <a:stCxn id="773" idx="2"/>
            <a:endCxn id="780" idx="0"/>
          </p:cNvCxnSpPr>
          <p:nvPr/>
        </p:nvCxnSpPr>
        <p:spPr>
          <a:xfrm>
            <a:off x="4269534" y="3250930"/>
            <a:ext cx="0" cy="350700"/>
          </a:xfrm>
          <a:prstGeom prst="straightConnector1">
            <a:avLst/>
          </a:prstGeom>
          <a:noFill/>
          <a:ln w="9525" cap="flat" cmpd="sng">
            <a:solidFill>
              <a:schemeClr val="dk2"/>
            </a:solidFill>
            <a:prstDash val="solid"/>
            <a:round/>
            <a:headEnd type="none" w="sm" len="sm"/>
            <a:tailEnd type="triangle" w="med" len="med"/>
          </a:ln>
        </p:spPr>
      </p:cxnSp>
      <p:cxnSp>
        <p:nvCxnSpPr>
          <p:cNvPr id="787" name="Google Shape;787;p26"/>
          <p:cNvCxnSpPr>
            <a:stCxn id="780" idx="2"/>
            <a:endCxn id="782" idx="0"/>
          </p:cNvCxnSpPr>
          <p:nvPr/>
        </p:nvCxnSpPr>
        <p:spPr>
          <a:xfrm>
            <a:off x="4269534" y="3839026"/>
            <a:ext cx="0" cy="137100"/>
          </a:xfrm>
          <a:prstGeom prst="straightConnector1">
            <a:avLst/>
          </a:prstGeom>
          <a:noFill/>
          <a:ln w="9525" cap="flat" cmpd="sng">
            <a:solidFill>
              <a:schemeClr val="dk2"/>
            </a:solidFill>
            <a:prstDash val="solid"/>
            <a:round/>
            <a:headEnd type="none" w="sm" len="sm"/>
            <a:tailEnd type="triangle" w="med" len="med"/>
          </a:ln>
        </p:spPr>
      </p:cxnSp>
      <p:cxnSp>
        <p:nvCxnSpPr>
          <p:cNvPr id="788" name="Google Shape;788;p26"/>
          <p:cNvCxnSpPr>
            <a:stCxn id="781" idx="2"/>
            <a:endCxn id="783" idx="0"/>
          </p:cNvCxnSpPr>
          <p:nvPr/>
        </p:nvCxnSpPr>
        <p:spPr>
          <a:xfrm>
            <a:off x="5093700" y="3839026"/>
            <a:ext cx="0" cy="137100"/>
          </a:xfrm>
          <a:prstGeom prst="straightConnector1">
            <a:avLst/>
          </a:prstGeom>
          <a:noFill/>
          <a:ln w="9525" cap="flat" cmpd="sng">
            <a:solidFill>
              <a:schemeClr val="dk2"/>
            </a:solidFill>
            <a:prstDash val="solid"/>
            <a:round/>
            <a:headEnd type="none" w="sm" len="sm"/>
            <a:tailEnd type="triangle" w="med" len="med"/>
          </a:ln>
        </p:spPr>
      </p:cxnSp>
      <p:cxnSp>
        <p:nvCxnSpPr>
          <p:cNvPr id="789" name="Google Shape;789;p26"/>
          <p:cNvCxnSpPr>
            <a:stCxn id="774" idx="2"/>
            <a:endCxn id="781" idx="0"/>
          </p:cNvCxnSpPr>
          <p:nvPr/>
        </p:nvCxnSpPr>
        <p:spPr>
          <a:xfrm>
            <a:off x="5093700" y="3250930"/>
            <a:ext cx="0" cy="350700"/>
          </a:xfrm>
          <a:prstGeom prst="straightConnector1">
            <a:avLst/>
          </a:prstGeom>
          <a:noFill/>
          <a:ln w="9525" cap="flat" cmpd="sng">
            <a:solidFill>
              <a:schemeClr val="dk2"/>
            </a:solidFill>
            <a:prstDash val="solid"/>
            <a:round/>
            <a:headEnd type="none" w="sm" len="sm"/>
            <a:tailEnd type="triangle" w="med" len="med"/>
          </a:ln>
        </p:spPr>
      </p:cxnSp>
      <p:cxnSp>
        <p:nvCxnSpPr>
          <p:cNvPr id="790" name="Google Shape;790;p26"/>
          <p:cNvCxnSpPr>
            <a:stCxn id="782" idx="2"/>
            <a:endCxn id="784" idx="1"/>
          </p:cNvCxnSpPr>
          <p:nvPr/>
        </p:nvCxnSpPr>
        <p:spPr>
          <a:xfrm rot="5400000">
            <a:off x="4138884" y="4316347"/>
            <a:ext cx="233700" cy="27600"/>
          </a:xfrm>
          <a:prstGeom prst="bentConnector4">
            <a:avLst>
              <a:gd name="adj1" fmla="val 24588"/>
              <a:gd name="adj2" fmla="val 893783"/>
            </a:avLst>
          </a:prstGeom>
          <a:noFill/>
          <a:ln w="9525" cap="flat" cmpd="sng">
            <a:solidFill>
              <a:schemeClr val="dk2"/>
            </a:solidFill>
            <a:prstDash val="solid"/>
            <a:round/>
            <a:headEnd type="none" w="sm" len="sm"/>
            <a:tailEnd type="triangle" w="med" len="med"/>
          </a:ln>
        </p:spPr>
      </p:cxnSp>
      <p:cxnSp>
        <p:nvCxnSpPr>
          <p:cNvPr id="791" name="Google Shape;791;p26"/>
          <p:cNvCxnSpPr>
            <a:stCxn id="783" idx="2"/>
            <a:endCxn id="784" idx="3"/>
          </p:cNvCxnSpPr>
          <p:nvPr/>
        </p:nvCxnSpPr>
        <p:spPr>
          <a:xfrm rot="-5400000" flipH="1">
            <a:off x="4989750" y="4317247"/>
            <a:ext cx="233700" cy="25800"/>
          </a:xfrm>
          <a:prstGeom prst="bentConnector4">
            <a:avLst>
              <a:gd name="adj1" fmla="val 24588"/>
              <a:gd name="adj2" fmla="val 944012"/>
            </a:avLst>
          </a:prstGeom>
          <a:noFill/>
          <a:ln w="9525" cap="flat" cmpd="sng">
            <a:solidFill>
              <a:schemeClr val="dk2"/>
            </a:solidFill>
            <a:prstDash val="solid"/>
            <a:round/>
            <a:headEnd type="none" w="sm" len="sm"/>
            <a:tailEnd type="triangle" w="med" len="med"/>
          </a:ln>
        </p:spPr>
      </p:cxnSp>
      <p:cxnSp>
        <p:nvCxnSpPr>
          <p:cNvPr id="792" name="Google Shape;792;p26"/>
          <p:cNvCxnSpPr>
            <a:stCxn id="784" idx="2"/>
            <a:endCxn id="785" idx="0"/>
          </p:cNvCxnSpPr>
          <p:nvPr/>
        </p:nvCxnSpPr>
        <p:spPr>
          <a:xfrm>
            <a:off x="4680740" y="4565705"/>
            <a:ext cx="0" cy="115200"/>
          </a:xfrm>
          <a:prstGeom prst="straightConnector1">
            <a:avLst/>
          </a:prstGeom>
          <a:noFill/>
          <a:ln w="9525" cap="flat" cmpd="sng">
            <a:solidFill>
              <a:schemeClr val="dk2"/>
            </a:solidFill>
            <a:prstDash val="solid"/>
            <a:round/>
            <a:headEnd type="none" w="sm" len="sm"/>
            <a:tailEnd type="triangle" w="med" len="med"/>
          </a:ln>
        </p:spPr>
      </p:cxnSp>
      <p:sp>
        <p:nvSpPr>
          <p:cNvPr id="793" name="Google Shape;793;p26"/>
          <p:cNvSpPr/>
          <p:nvPr/>
        </p:nvSpPr>
        <p:spPr>
          <a:xfrm>
            <a:off x="6820043" y="3138261"/>
            <a:ext cx="1724400" cy="1955100"/>
          </a:xfrm>
          <a:prstGeom prst="roundRect">
            <a:avLst>
              <a:gd name="adj" fmla="val 10880"/>
            </a:avLst>
          </a:prstGeom>
          <a:solidFill>
            <a:schemeClr val="lt1"/>
          </a:solidFill>
          <a:ln w="9525" cap="flat" cmpd="sng">
            <a:solidFill>
              <a:schemeClr val="lt2"/>
            </a:solidFill>
            <a:prstDash val="solid"/>
            <a:round/>
            <a:headEnd type="none" w="sm" len="sm"/>
            <a:tailEnd type="none" w="sm" len="sm"/>
          </a:ln>
        </p:spPr>
        <p:txBody>
          <a:bodyPr spcFirstLastPara="1" wrap="square" lIns="91425" tIns="90000" rIns="0"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Roboto"/>
              <a:ea typeface="Roboto"/>
              <a:cs typeface="Roboto"/>
              <a:sym typeface="Roboto"/>
            </a:endParaRPr>
          </a:p>
        </p:txBody>
      </p:sp>
      <p:sp>
        <p:nvSpPr>
          <p:cNvPr id="794" name="Google Shape;794;p26"/>
          <p:cNvSpPr txBox="1"/>
          <p:nvPr/>
        </p:nvSpPr>
        <p:spPr>
          <a:xfrm>
            <a:off x="7926608" y="3183965"/>
            <a:ext cx="596400" cy="165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Nhân sự</a:t>
            </a:r>
            <a:endParaRPr sz="1200" b="1" i="0" u="none" strike="noStrike" cap="none">
              <a:solidFill>
                <a:srgbClr val="000000"/>
              </a:solidFill>
              <a:latin typeface="Arial"/>
              <a:ea typeface="Arial"/>
              <a:cs typeface="Arial"/>
              <a:sym typeface="Arial"/>
            </a:endParaRPr>
          </a:p>
        </p:txBody>
      </p:sp>
      <p:sp>
        <p:nvSpPr>
          <p:cNvPr id="795" name="Google Shape;795;p26"/>
          <p:cNvSpPr/>
          <p:nvPr/>
        </p:nvSpPr>
        <p:spPr>
          <a:xfrm>
            <a:off x="7043760" y="4330700"/>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Payroll Entry</a:t>
            </a:r>
            <a:endParaRPr sz="800" b="0" i="0" u="none" strike="noStrike" cap="none">
              <a:solidFill>
                <a:schemeClr val="lt1"/>
              </a:solidFill>
              <a:latin typeface="Roboto"/>
              <a:ea typeface="Roboto"/>
              <a:cs typeface="Roboto"/>
              <a:sym typeface="Roboto"/>
            </a:endParaRPr>
          </a:p>
        </p:txBody>
      </p:sp>
      <p:sp>
        <p:nvSpPr>
          <p:cNvPr id="796" name="Google Shape;796;p26"/>
          <p:cNvSpPr/>
          <p:nvPr/>
        </p:nvSpPr>
        <p:spPr>
          <a:xfrm>
            <a:off x="7043760" y="4695244"/>
            <a:ext cx="722700" cy="237300"/>
          </a:xfrm>
          <a:prstGeom prst="roundRect">
            <a:avLst>
              <a:gd name="adj" fmla="val 10880"/>
            </a:avLst>
          </a:prstGeom>
          <a:solidFill>
            <a:schemeClr val="dk1"/>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Expense</a:t>
            </a:r>
            <a:endParaRPr sz="800" b="0" i="0" u="none" strike="noStrike" cap="none">
              <a:solidFill>
                <a:schemeClr val="lt1"/>
              </a:solidFill>
              <a:latin typeface="Roboto"/>
              <a:ea typeface="Roboto"/>
              <a:cs typeface="Roboto"/>
              <a:sym typeface="Roboto"/>
            </a:endParaRPr>
          </a:p>
        </p:txBody>
      </p:sp>
      <p:cxnSp>
        <p:nvCxnSpPr>
          <p:cNvPr id="797" name="Google Shape;797;p26"/>
          <p:cNvCxnSpPr>
            <a:stCxn id="795" idx="1"/>
            <a:endCxn id="798" idx="3"/>
          </p:cNvCxnSpPr>
          <p:nvPr/>
        </p:nvCxnSpPr>
        <p:spPr>
          <a:xfrm flipH="1">
            <a:off x="5113260" y="4449350"/>
            <a:ext cx="1930500" cy="329700"/>
          </a:xfrm>
          <a:prstGeom prst="bentConnector3">
            <a:avLst>
              <a:gd name="adj1" fmla="val 70419"/>
            </a:avLst>
          </a:prstGeom>
          <a:noFill/>
          <a:ln w="9525" cap="flat" cmpd="sng">
            <a:solidFill>
              <a:schemeClr val="dk2"/>
            </a:solidFill>
            <a:prstDash val="solid"/>
            <a:round/>
            <a:headEnd type="none" w="sm" len="sm"/>
            <a:tailEnd type="triangle" w="med" len="med"/>
          </a:ln>
        </p:spPr>
      </p:cxnSp>
      <p:sp>
        <p:nvSpPr>
          <p:cNvPr id="798" name="Google Shape;798;p26"/>
          <p:cNvSpPr/>
          <p:nvPr/>
        </p:nvSpPr>
        <p:spPr>
          <a:xfrm>
            <a:off x="5074417" y="4759594"/>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9" name="Google Shape;799;p26"/>
          <p:cNvSpPr/>
          <p:nvPr/>
        </p:nvSpPr>
        <p:spPr>
          <a:xfrm>
            <a:off x="5074417" y="4923632"/>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00" name="Google Shape;800;p26"/>
          <p:cNvCxnSpPr>
            <a:stCxn id="796" idx="1"/>
            <a:endCxn id="799" idx="3"/>
          </p:cNvCxnSpPr>
          <p:nvPr/>
        </p:nvCxnSpPr>
        <p:spPr>
          <a:xfrm flipH="1">
            <a:off x="5113260" y="4813894"/>
            <a:ext cx="1930500" cy="129000"/>
          </a:xfrm>
          <a:prstGeom prst="bentConnector3">
            <a:avLst>
              <a:gd name="adj1" fmla="val 50001"/>
            </a:avLst>
          </a:prstGeom>
          <a:noFill/>
          <a:ln w="9525" cap="flat" cmpd="sng">
            <a:solidFill>
              <a:schemeClr val="dk2"/>
            </a:solidFill>
            <a:prstDash val="dash"/>
            <a:round/>
            <a:headEnd type="triangle" w="med" len="med"/>
            <a:tailEnd type="none" w="sm" len="sm"/>
          </a:ln>
        </p:spPr>
      </p:cxnSp>
      <p:cxnSp>
        <p:nvCxnSpPr>
          <p:cNvPr id="801" name="Google Shape;801;p26"/>
          <p:cNvCxnSpPr>
            <a:stCxn id="724" idx="2"/>
            <a:endCxn id="728" idx="0"/>
          </p:cNvCxnSpPr>
          <p:nvPr/>
        </p:nvCxnSpPr>
        <p:spPr>
          <a:xfrm>
            <a:off x="4954081" y="1324971"/>
            <a:ext cx="0" cy="370800"/>
          </a:xfrm>
          <a:prstGeom prst="straightConnector1">
            <a:avLst/>
          </a:prstGeom>
          <a:noFill/>
          <a:ln w="9525" cap="flat" cmpd="sng">
            <a:solidFill>
              <a:schemeClr val="dk2"/>
            </a:solidFill>
            <a:prstDash val="solid"/>
            <a:round/>
            <a:headEnd type="none" w="sm" len="sm"/>
            <a:tailEnd type="triangle" w="med" len="med"/>
          </a:ln>
        </p:spPr>
      </p:cxnSp>
      <p:sp>
        <p:nvSpPr>
          <p:cNvPr id="802" name="Google Shape;802;p26"/>
          <p:cNvSpPr/>
          <p:nvPr/>
        </p:nvSpPr>
        <p:spPr>
          <a:xfrm>
            <a:off x="1636650" y="4565973"/>
            <a:ext cx="5925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Stock Entry</a:t>
            </a:r>
            <a:endParaRPr sz="800" b="0" i="0" u="none" strike="noStrike" cap="none">
              <a:solidFill>
                <a:schemeClr val="lt1"/>
              </a:solidFill>
              <a:latin typeface="Roboto"/>
              <a:ea typeface="Roboto"/>
              <a:cs typeface="Roboto"/>
              <a:sym typeface="Roboto"/>
            </a:endParaRPr>
          </a:p>
        </p:txBody>
      </p:sp>
      <p:sp>
        <p:nvSpPr>
          <p:cNvPr id="803" name="Google Shape;803;p26"/>
          <p:cNvSpPr/>
          <p:nvPr/>
        </p:nvSpPr>
        <p:spPr>
          <a:xfrm>
            <a:off x="2320958" y="4565972"/>
            <a:ext cx="592500" cy="4341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Manufacturing Entry</a:t>
            </a:r>
            <a:endParaRPr sz="800" b="0" i="0" u="none" strike="noStrike" cap="none">
              <a:solidFill>
                <a:schemeClr val="lt1"/>
              </a:solidFill>
              <a:latin typeface="Roboto"/>
              <a:ea typeface="Roboto"/>
              <a:cs typeface="Roboto"/>
              <a:sym typeface="Roboto"/>
            </a:endParaRPr>
          </a:p>
        </p:txBody>
      </p:sp>
      <p:cxnSp>
        <p:nvCxnSpPr>
          <p:cNvPr id="804" name="Google Shape;804;p26"/>
          <p:cNvCxnSpPr>
            <a:stCxn id="755" idx="2"/>
            <a:endCxn id="802" idx="0"/>
          </p:cNvCxnSpPr>
          <p:nvPr/>
        </p:nvCxnSpPr>
        <p:spPr>
          <a:xfrm rot="5400000">
            <a:off x="2016942" y="4174184"/>
            <a:ext cx="307800" cy="475800"/>
          </a:xfrm>
          <a:prstGeom prst="bentConnector3">
            <a:avLst>
              <a:gd name="adj1" fmla="val 50004"/>
            </a:avLst>
          </a:prstGeom>
          <a:noFill/>
          <a:ln w="9525" cap="flat" cmpd="sng">
            <a:solidFill>
              <a:schemeClr val="dk2"/>
            </a:solidFill>
            <a:prstDash val="solid"/>
            <a:round/>
            <a:headEnd type="none" w="sm" len="sm"/>
            <a:tailEnd type="triangle" w="med" len="med"/>
          </a:ln>
        </p:spPr>
      </p:cxnSp>
      <p:cxnSp>
        <p:nvCxnSpPr>
          <p:cNvPr id="805" name="Google Shape;805;p26"/>
          <p:cNvCxnSpPr>
            <a:stCxn id="755" idx="2"/>
            <a:endCxn id="803" idx="0"/>
          </p:cNvCxnSpPr>
          <p:nvPr/>
        </p:nvCxnSpPr>
        <p:spPr>
          <a:xfrm rot="-5400000" flipH="1">
            <a:off x="2359092" y="4307834"/>
            <a:ext cx="307800" cy="208500"/>
          </a:xfrm>
          <a:prstGeom prst="bentConnector3">
            <a:avLst>
              <a:gd name="adj1" fmla="val 50004"/>
            </a:avLst>
          </a:prstGeom>
          <a:noFill/>
          <a:ln w="9525" cap="flat" cmpd="sng">
            <a:solidFill>
              <a:schemeClr val="dk2"/>
            </a:solidFill>
            <a:prstDash val="solid"/>
            <a:round/>
            <a:headEnd type="none" w="sm" len="sm"/>
            <a:tailEnd type="triangle" w="med" len="med"/>
          </a:ln>
        </p:spPr>
      </p:cxnSp>
      <p:sp>
        <p:nvSpPr>
          <p:cNvPr id="806" name="Google Shape;806;p26"/>
          <p:cNvSpPr/>
          <p:nvPr/>
        </p:nvSpPr>
        <p:spPr>
          <a:xfrm>
            <a:off x="7043760" y="3224156"/>
            <a:ext cx="7227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Roboto"/>
                <a:ea typeface="Roboto"/>
                <a:cs typeface="Roboto"/>
                <a:sym typeface="Roboto"/>
              </a:rPr>
              <a:t>Recruitment</a:t>
            </a:r>
            <a:endParaRPr sz="700" b="0" i="0" u="none" strike="noStrike" cap="none">
              <a:solidFill>
                <a:schemeClr val="lt1"/>
              </a:solidFill>
              <a:latin typeface="Roboto"/>
              <a:ea typeface="Roboto"/>
              <a:cs typeface="Roboto"/>
              <a:sym typeface="Roboto"/>
            </a:endParaRPr>
          </a:p>
        </p:txBody>
      </p:sp>
      <p:sp>
        <p:nvSpPr>
          <p:cNvPr id="807" name="Google Shape;807;p26"/>
          <p:cNvSpPr/>
          <p:nvPr/>
        </p:nvSpPr>
        <p:spPr>
          <a:xfrm>
            <a:off x="7043760" y="3591410"/>
            <a:ext cx="7227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Employee</a:t>
            </a:r>
            <a:endParaRPr sz="800" b="0" i="0" u="none" strike="noStrike" cap="none">
              <a:solidFill>
                <a:schemeClr val="lt1"/>
              </a:solidFill>
              <a:latin typeface="Roboto"/>
              <a:ea typeface="Roboto"/>
              <a:cs typeface="Roboto"/>
              <a:sym typeface="Roboto"/>
            </a:endParaRPr>
          </a:p>
        </p:txBody>
      </p:sp>
      <p:sp>
        <p:nvSpPr>
          <p:cNvPr id="808" name="Google Shape;808;p26"/>
          <p:cNvSpPr/>
          <p:nvPr/>
        </p:nvSpPr>
        <p:spPr>
          <a:xfrm>
            <a:off x="7043760" y="3955366"/>
            <a:ext cx="722700" cy="237300"/>
          </a:xfrm>
          <a:prstGeom prst="roundRect">
            <a:avLst>
              <a:gd name="adj" fmla="val 10880"/>
            </a:avLst>
          </a:prstGeom>
          <a:solidFill>
            <a:srgbClr val="A5A5A5"/>
          </a:solidFill>
          <a:ln>
            <a:noFill/>
          </a:ln>
        </p:spPr>
        <p:txBody>
          <a:bodyPr spcFirstLastPara="1" wrap="square" lIns="91425" tIns="90000" rIns="90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Roboto"/>
                <a:ea typeface="Roboto"/>
                <a:cs typeface="Roboto"/>
                <a:sym typeface="Roboto"/>
              </a:rPr>
              <a:t>Attendance</a:t>
            </a:r>
            <a:endParaRPr sz="800" b="0" i="0" u="none" strike="noStrike" cap="none">
              <a:solidFill>
                <a:schemeClr val="lt1"/>
              </a:solidFill>
              <a:latin typeface="Roboto"/>
              <a:ea typeface="Roboto"/>
              <a:cs typeface="Roboto"/>
              <a:sym typeface="Roboto"/>
            </a:endParaRPr>
          </a:p>
        </p:txBody>
      </p:sp>
      <p:cxnSp>
        <p:nvCxnSpPr>
          <p:cNvPr id="809" name="Google Shape;809;p26"/>
          <p:cNvCxnSpPr>
            <a:stCxn id="806" idx="2"/>
            <a:endCxn id="807" idx="0"/>
          </p:cNvCxnSpPr>
          <p:nvPr/>
        </p:nvCxnSpPr>
        <p:spPr>
          <a:xfrm>
            <a:off x="7405110" y="3461456"/>
            <a:ext cx="0" cy="129900"/>
          </a:xfrm>
          <a:prstGeom prst="straightConnector1">
            <a:avLst/>
          </a:prstGeom>
          <a:noFill/>
          <a:ln w="9525" cap="flat" cmpd="sng">
            <a:solidFill>
              <a:schemeClr val="dk2"/>
            </a:solidFill>
            <a:prstDash val="solid"/>
            <a:round/>
            <a:headEnd type="none" w="sm" len="sm"/>
            <a:tailEnd type="triangle" w="med" len="med"/>
          </a:ln>
        </p:spPr>
      </p:cxnSp>
      <p:cxnSp>
        <p:nvCxnSpPr>
          <p:cNvPr id="810" name="Google Shape;810;p26"/>
          <p:cNvCxnSpPr>
            <a:stCxn id="807" idx="2"/>
            <a:endCxn id="808" idx="0"/>
          </p:cNvCxnSpPr>
          <p:nvPr/>
        </p:nvCxnSpPr>
        <p:spPr>
          <a:xfrm>
            <a:off x="7405110" y="3828710"/>
            <a:ext cx="0" cy="126600"/>
          </a:xfrm>
          <a:prstGeom prst="straightConnector1">
            <a:avLst/>
          </a:prstGeom>
          <a:noFill/>
          <a:ln w="9525" cap="flat" cmpd="sng">
            <a:solidFill>
              <a:schemeClr val="dk2"/>
            </a:solidFill>
            <a:prstDash val="solid"/>
            <a:round/>
            <a:headEnd type="none" w="sm" len="sm"/>
            <a:tailEnd type="triangle" w="med" len="med"/>
          </a:ln>
        </p:spPr>
      </p:cxnSp>
      <p:cxnSp>
        <p:nvCxnSpPr>
          <p:cNvPr id="811" name="Google Shape;811;p26"/>
          <p:cNvCxnSpPr>
            <a:stCxn id="808" idx="2"/>
            <a:endCxn id="795" idx="0"/>
          </p:cNvCxnSpPr>
          <p:nvPr/>
        </p:nvCxnSpPr>
        <p:spPr>
          <a:xfrm>
            <a:off x="7405110" y="4192666"/>
            <a:ext cx="0" cy="138000"/>
          </a:xfrm>
          <a:prstGeom prst="straightConnector1">
            <a:avLst/>
          </a:prstGeom>
          <a:noFill/>
          <a:ln w="9525" cap="flat" cmpd="sng">
            <a:solidFill>
              <a:schemeClr val="dk2"/>
            </a:solidFill>
            <a:prstDash val="solid"/>
            <a:round/>
            <a:headEnd type="none" w="sm" len="sm"/>
            <a:tailEnd type="triangle" w="med" len="med"/>
          </a:ln>
        </p:spPr>
      </p:cxnSp>
      <p:sp>
        <p:nvSpPr>
          <p:cNvPr id="812" name="Google Shape;812;p26"/>
          <p:cNvSpPr/>
          <p:nvPr/>
        </p:nvSpPr>
        <p:spPr>
          <a:xfrm>
            <a:off x="4714300" y="2485558"/>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3" name="Google Shape;813;p26"/>
          <p:cNvSpPr/>
          <p:nvPr/>
        </p:nvSpPr>
        <p:spPr>
          <a:xfrm>
            <a:off x="4934800" y="2485558"/>
            <a:ext cx="38700" cy="38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14" name="Google Shape;814;p26"/>
          <p:cNvCxnSpPr>
            <a:stCxn id="812" idx="2"/>
            <a:endCxn id="780" idx="1"/>
          </p:cNvCxnSpPr>
          <p:nvPr/>
        </p:nvCxnSpPr>
        <p:spPr>
          <a:xfrm rot="5400000">
            <a:off x="3722800" y="2709508"/>
            <a:ext cx="1196100" cy="825600"/>
          </a:xfrm>
          <a:prstGeom prst="bentConnector4">
            <a:avLst>
              <a:gd name="adj1" fmla="val 9182"/>
              <a:gd name="adj2" fmla="val 126478"/>
            </a:avLst>
          </a:prstGeom>
          <a:noFill/>
          <a:ln w="9525" cap="flat" cmpd="sng">
            <a:solidFill>
              <a:schemeClr val="dk2"/>
            </a:solidFill>
            <a:prstDash val="solid"/>
            <a:round/>
            <a:headEnd type="none" w="sm" len="sm"/>
            <a:tailEnd type="triangle" w="med" len="med"/>
          </a:ln>
        </p:spPr>
      </p:cxnSp>
      <p:sp>
        <p:nvSpPr>
          <p:cNvPr id="815" name="Google Shape;815;p26"/>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Quy trình nghiệp vụ mức High Level</a:t>
            </a:r>
            <a:endParaRPr sz="24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27"/>
          <p:cNvSpPr/>
          <p:nvPr/>
        </p:nvSpPr>
        <p:spPr>
          <a:xfrm>
            <a:off x="792075" y="4565802"/>
            <a:ext cx="1419000" cy="4293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1" name="Google Shape;821;p27"/>
          <p:cNvSpPr/>
          <p:nvPr/>
        </p:nvSpPr>
        <p:spPr>
          <a:xfrm>
            <a:off x="792075" y="2879625"/>
            <a:ext cx="1419000" cy="11232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2" name="Google Shape;822;p27"/>
          <p:cNvSpPr/>
          <p:nvPr/>
        </p:nvSpPr>
        <p:spPr>
          <a:xfrm>
            <a:off x="2419900" y="611600"/>
            <a:ext cx="5379000" cy="5658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3" name="Google Shape;823;p27"/>
          <p:cNvSpPr/>
          <p:nvPr/>
        </p:nvSpPr>
        <p:spPr>
          <a:xfrm>
            <a:off x="2918775" y="104149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4" name="Google Shape;824;p27"/>
          <p:cNvSpPr/>
          <p:nvPr/>
        </p:nvSpPr>
        <p:spPr>
          <a:xfrm>
            <a:off x="4981986" y="1773950"/>
            <a:ext cx="135900" cy="1359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5" name="Google Shape;825;p27"/>
          <p:cNvSpPr/>
          <p:nvPr/>
        </p:nvSpPr>
        <p:spPr>
          <a:xfrm>
            <a:off x="792075" y="611600"/>
            <a:ext cx="1419000" cy="20457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6" name="Google Shape;826;p27"/>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Kiến trúc ERPNext theo tiêu chuẩn ISA 95</a:t>
            </a:r>
            <a:endParaRPr sz="2400" b="0" i="0" u="none" strike="noStrike" cap="none">
              <a:solidFill>
                <a:schemeClr val="dk1"/>
              </a:solidFill>
              <a:latin typeface="Arial"/>
              <a:ea typeface="Arial"/>
              <a:cs typeface="Arial"/>
              <a:sym typeface="Arial"/>
            </a:endParaRPr>
          </a:p>
        </p:txBody>
      </p:sp>
      <p:sp>
        <p:nvSpPr>
          <p:cNvPr id="827" name="Google Shape;827;p27"/>
          <p:cNvSpPr txBox="1"/>
          <p:nvPr/>
        </p:nvSpPr>
        <p:spPr>
          <a:xfrm>
            <a:off x="838491" y="1177300"/>
            <a:ext cx="1326000" cy="5658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vi" sz="1600" b="0" i="0" u="none" strike="noStrike" cap="none">
                <a:solidFill>
                  <a:srgbClr val="1F3042"/>
                </a:solidFill>
                <a:latin typeface="Roboto Condensed"/>
                <a:ea typeface="Roboto Condensed"/>
                <a:cs typeface="Roboto Condensed"/>
                <a:sym typeface="Roboto Condensed"/>
              </a:rPr>
              <a:t>Tầng 04</a:t>
            </a:r>
            <a:endParaRPr sz="1600" b="0" i="0" u="none" strike="noStrike" cap="none">
              <a:solidFill>
                <a:srgbClr val="1F3042"/>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Hệ thống quản lý cấp doanh nghiệp</a:t>
            </a:r>
            <a:endParaRPr sz="1600" b="0" i="0" u="none" strike="noStrike" cap="none">
              <a:solidFill>
                <a:srgbClr val="000000"/>
              </a:solidFill>
              <a:latin typeface="Roboto Condensed"/>
              <a:ea typeface="Roboto Condensed"/>
              <a:cs typeface="Roboto Condensed"/>
              <a:sym typeface="Roboto Condensed"/>
            </a:endParaRPr>
          </a:p>
        </p:txBody>
      </p:sp>
      <p:sp>
        <p:nvSpPr>
          <p:cNvPr id="828" name="Google Shape;828;p27"/>
          <p:cNvSpPr txBox="1"/>
          <p:nvPr/>
        </p:nvSpPr>
        <p:spPr>
          <a:xfrm>
            <a:off x="823731" y="2916025"/>
            <a:ext cx="1386900" cy="5658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vi" sz="1600" b="0" i="0" u="none" strike="noStrike" cap="none">
                <a:solidFill>
                  <a:srgbClr val="1F3042"/>
                </a:solidFill>
                <a:latin typeface="Roboto Condensed"/>
                <a:ea typeface="Roboto Condensed"/>
                <a:cs typeface="Roboto Condensed"/>
                <a:sym typeface="Roboto Condensed"/>
              </a:rPr>
              <a:t>Tầng 03</a:t>
            </a:r>
            <a:endParaRPr sz="1600" b="0" i="0" u="none" strike="noStrike" cap="none">
              <a:solidFill>
                <a:srgbClr val="1F3042"/>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Hệ thống </a:t>
            </a:r>
            <a:endParaRPr sz="1600" b="1" i="0" u="none" strike="noStrike" cap="none">
              <a:solidFill>
                <a:srgbClr val="1F3042"/>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điều hành </a:t>
            </a:r>
            <a:endParaRPr sz="1600" b="1" i="0" u="none" strike="noStrike" cap="none">
              <a:solidFill>
                <a:srgbClr val="1F3042"/>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sản xuất </a:t>
            </a:r>
            <a:endParaRPr sz="1600" b="0" i="0" u="none" strike="noStrike" cap="none">
              <a:solidFill>
                <a:srgbClr val="000000"/>
              </a:solidFill>
              <a:latin typeface="Roboto Condensed"/>
              <a:ea typeface="Roboto Condensed"/>
              <a:cs typeface="Roboto Condensed"/>
              <a:sym typeface="Roboto Condensed"/>
            </a:endParaRPr>
          </a:p>
        </p:txBody>
      </p:sp>
      <p:sp>
        <p:nvSpPr>
          <p:cNvPr id="829" name="Google Shape;829;p27"/>
          <p:cNvSpPr txBox="1"/>
          <p:nvPr/>
        </p:nvSpPr>
        <p:spPr>
          <a:xfrm>
            <a:off x="770385" y="4611510"/>
            <a:ext cx="1478100" cy="4293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vi" sz="1500" b="1" i="0" u="none" strike="noStrike" cap="none">
                <a:solidFill>
                  <a:srgbClr val="1F3042"/>
                </a:solidFill>
                <a:latin typeface="Roboto Condensed"/>
                <a:ea typeface="Roboto Condensed"/>
                <a:cs typeface="Roboto Condensed"/>
                <a:sym typeface="Roboto Condensed"/>
              </a:rPr>
              <a:t>Theo dõi thực thi</a:t>
            </a:r>
            <a:endParaRPr sz="1200" b="0" i="0" u="none" strike="noStrike" cap="none">
              <a:solidFill>
                <a:srgbClr val="1F3042"/>
              </a:solidFill>
              <a:latin typeface="Roboto Condensed"/>
              <a:ea typeface="Roboto Condensed"/>
              <a:cs typeface="Roboto Condensed"/>
              <a:sym typeface="Roboto Condensed"/>
            </a:endParaRPr>
          </a:p>
        </p:txBody>
      </p:sp>
      <p:sp>
        <p:nvSpPr>
          <p:cNvPr id="830" name="Google Shape;830;p27"/>
          <p:cNvSpPr/>
          <p:nvPr/>
        </p:nvSpPr>
        <p:spPr>
          <a:xfrm>
            <a:off x="2419900" y="1441300"/>
            <a:ext cx="5379000" cy="12159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p27"/>
          <p:cNvSpPr/>
          <p:nvPr/>
        </p:nvSpPr>
        <p:spPr>
          <a:xfrm>
            <a:off x="2563125" y="1613575"/>
            <a:ext cx="847200" cy="8355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Tài chính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toán</a:t>
            </a:r>
            <a:endParaRPr sz="1000" b="0" i="0" u="none" strike="noStrike" cap="none">
              <a:solidFill>
                <a:schemeClr val="lt1"/>
              </a:solidFill>
              <a:latin typeface="Arial"/>
              <a:ea typeface="Arial"/>
              <a:cs typeface="Arial"/>
              <a:sym typeface="Arial"/>
            </a:endParaRPr>
          </a:p>
        </p:txBody>
      </p:sp>
      <p:sp>
        <p:nvSpPr>
          <p:cNvPr id="832" name="Google Shape;832;p27"/>
          <p:cNvSpPr/>
          <p:nvPr/>
        </p:nvSpPr>
        <p:spPr>
          <a:xfrm>
            <a:off x="3708525" y="1613575"/>
            <a:ext cx="2783400" cy="3030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kho</a:t>
            </a:r>
            <a:endParaRPr sz="1000" b="0" i="0" u="none" strike="noStrike" cap="none">
              <a:solidFill>
                <a:schemeClr val="lt1"/>
              </a:solidFill>
              <a:latin typeface="Arial"/>
              <a:ea typeface="Arial"/>
              <a:cs typeface="Arial"/>
              <a:sym typeface="Arial"/>
            </a:endParaRPr>
          </a:p>
        </p:txBody>
      </p:sp>
      <p:sp>
        <p:nvSpPr>
          <p:cNvPr id="833" name="Google Shape;833;p27"/>
          <p:cNvSpPr/>
          <p:nvPr/>
        </p:nvSpPr>
        <p:spPr>
          <a:xfrm>
            <a:off x="3708509" y="2146075"/>
            <a:ext cx="717600" cy="3030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Mua hàng</a:t>
            </a:r>
            <a:endParaRPr sz="1000" b="0" i="0" u="none" strike="noStrike" cap="none">
              <a:solidFill>
                <a:schemeClr val="lt1"/>
              </a:solidFill>
              <a:latin typeface="Arial"/>
              <a:ea typeface="Arial"/>
              <a:cs typeface="Arial"/>
              <a:sym typeface="Arial"/>
            </a:endParaRPr>
          </a:p>
        </p:txBody>
      </p:sp>
      <p:sp>
        <p:nvSpPr>
          <p:cNvPr id="834" name="Google Shape;834;p27"/>
          <p:cNvSpPr/>
          <p:nvPr/>
        </p:nvSpPr>
        <p:spPr>
          <a:xfrm>
            <a:off x="4627711" y="2146075"/>
            <a:ext cx="847200" cy="3030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hoạch SX</a:t>
            </a:r>
            <a:endParaRPr sz="1000" b="0" i="0" u="none" strike="noStrike" cap="none">
              <a:solidFill>
                <a:schemeClr val="lt1"/>
              </a:solidFill>
              <a:latin typeface="Arial"/>
              <a:ea typeface="Arial"/>
              <a:cs typeface="Arial"/>
              <a:sym typeface="Arial"/>
            </a:endParaRPr>
          </a:p>
        </p:txBody>
      </p:sp>
      <p:sp>
        <p:nvSpPr>
          <p:cNvPr id="835" name="Google Shape;835;p27"/>
          <p:cNvSpPr/>
          <p:nvPr/>
        </p:nvSpPr>
        <p:spPr>
          <a:xfrm>
            <a:off x="5690688" y="2146075"/>
            <a:ext cx="796200" cy="3030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Bán hàng</a:t>
            </a:r>
            <a:endParaRPr sz="1000" b="0" i="0" u="none" strike="noStrike" cap="none">
              <a:solidFill>
                <a:schemeClr val="lt1"/>
              </a:solidFill>
              <a:latin typeface="Arial"/>
              <a:ea typeface="Arial"/>
              <a:cs typeface="Arial"/>
              <a:sym typeface="Arial"/>
            </a:endParaRPr>
          </a:p>
        </p:txBody>
      </p:sp>
      <p:sp>
        <p:nvSpPr>
          <p:cNvPr id="836" name="Google Shape;836;p27"/>
          <p:cNvSpPr/>
          <p:nvPr/>
        </p:nvSpPr>
        <p:spPr>
          <a:xfrm>
            <a:off x="6722025" y="1613575"/>
            <a:ext cx="885900" cy="8355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Mặt hàng, Nguyên vật liệu, BOM…</a:t>
            </a:r>
            <a:endParaRPr sz="1000" b="0" i="0" u="none" strike="noStrike" cap="none">
              <a:solidFill>
                <a:schemeClr val="lt1"/>
              </a:solidFill>
              <a:latin typeface="Arial"/>
              <a:ea typeface="Arial"/>
              <a:cs typeface="Arial"/>
              <a:sym typeface="Arial"/>
            </a:endParaRPr>
          </a:p>
        </p:txBody>
      </p:sp>
      <p:sp>
        <p:nvSpPr>
          <p:cNvPr id="837" name="Google Shape;837;p27"/>
          <p:cNvSpPr/>
          <p:nvPr/>
        </p:nvSpPr>
        <p:spPr>
          <a:xfrm>
            <a:off x="2563113" y="719805"/>
            <a:ext cx="9828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Dashboard</a:t>
            </a:r>
            <a:endParaRPr sz="1000" b="0" i="0" u="none" strike="noStrike" cap="none">
              <a:solidFill>
                <a:schemeClr val="lt1"/>
              </a:solidFill>
              <a:latin typeface="Arial"/>
              <a:ea typeface="Arial"/>
              <a:cs typeface="Arial"/>
              <a:sym typeface="Arial"/>
            </a:endParaRPr>
          </a:p>
        </p:txBody>
      </p:sp>
      <p:sp>
        <p:nvSpPr>
          <p:cNvPr id="838" name="Google Shape;838;p27"/>
          <p:cNvSpPr/>
          <p:nvPr/>
        </p:nvSpPr>
        <p:spPr>
          <a:xfrm>
            <a:off x="3644888" y="719805"/>
            <a:ext cx="9828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Báo cáo</a:t>
            </a:r>
            <a:endParaRPr sz="1000" b="0" i="0" u="none" strike="noStrike" cap="none">
              <a:solidFill>
                <a:schemeClr val="lt1"/>
              </a:solidFill>
              <a:latin typeface="Arial"/>
              <a:ea typeface="Arial"/>
              <a:cs typeface="Arial"/>
              <a:sym typeface="Arial"/>
            </a:endParaRPr>
          </a:p>
        </p:txBody>
      </p:sp>
      <p:sp>
        <p:nvSpPr>
          <p:cNvPr id="839" name="Google Shape;839;p27"/>
          <p:cNvSpPr/>
          <p:nvPr/>
        </p:nvSpPr>
        <p:spPr>
          <a:xfrm>
            <a:off x="5633576" y="719800"/>
            <a:ext cx="8859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Dự án</a:t>
            </a:r>
            <a:endParaRPr sz="1000" b="0" i="0" u="none" strike="noStrike" cap="none">
              <a:solidFill>
                <a:schemeClr val="lt1"/>
              </a:solidFill>
              <a:latin typeface="Arial"/>
              <a:ea typeface="Arial"/>
              <a:cs typeface="Arial"/>
              <a:sym typeface="Arial"/>
            </a:endParaRPr>
          </a:p>
        </p:txBody>
      </p:sp>
      <p:sp>
        <p:nvSpPr>
          <p:cNvPr id="840" name="Google Shape;840;p27"/>
          <p:cNvSpPr/>
          <p:nvPr/>
        </p:nvSpPr>
        <p:spPr>
          <a:xfrm>
            <a:off x="3274425" y="1696168"/>
            <a:ext cx="135900" cy="1359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1" name="Google Shape;841;p27"/>
          <p:cNvSpPr/>
          <p:nvPr/>
        </p:nvSpPr>
        <p:spPr>
          <a:xfrm>
            <a:off x="3274425" y="2229625"/>
            <a:ext cx="135900" cy="1359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842" name="Google Shape;842;p27"/>
          <p:cNvSpPr/>
          <p:nvPr/>
        </p:nvSpPr>
        <p:spPr>
          <a:xfrm>
            <a:off x="4002663" y="1773950"/>
            <a:ext cx="135900" cy="1359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p27"/>
          <p:cNvSpPr/>
          <p:nvPr/>
        </p:nvSpPr>
        <p:spPr>
          <a:xfrm>
            <a:off x="6019405" y="1773950"/>
            <a:ext cx="135900" cy="1359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44" name="Google Shape;844;p27"/>
          <p:cNvCxnSpPr>
            <a:stCxn id="840" idx="6"/>
            <a:endCxn id="832" idx="1"/>
          </p:cNvCxnSpPr>
          <p:nvPr/>
        </p:nvCxnSpPr>
        <p:spPr>
          <a:xfrm>
            <a:off x="3410325" y="1764118"/>
            <a:ext cx="298200" cy="900"/>
          </a:xfrm>
          <a:prstGeom prst="straightConnector1">
            <a:avLst/>
          </a:prstGeom>
          <a:noFill/>
          <a:ln w="9525" cap="flat" cmpd="sng">
            <a:solidFill>
              <a:schemeClr val="dk2"/>
            </a:solidFill>
            <a:prstDash val="solid"/>
            <a:round/>
            <a:headEnd type="triangle" w="med" len="med"/>
            <a:tailEnd type="triangle" w="med" len="med"/>
          </a:ln>
        </p:spPr>
      </p:cxnSp>
      <p:cxnSp>
        <p:nvCxnSpPr>
          <p:cNvPr id="845" name="Google Shape;845;p27"/>
          <p:cNvCxnSpPr>
            <a:stCxn id="841" idx="6"/>
            <a:endCxn id="833" idx="1"/>
          </p:cNvCxnSpPr>
          <p:nvPr/>
        </p:nvCxnSpPr>
        <p:spPr>
          <a:xfrm>
            <a:off x="3410325" y="2297575"/>
            <a:ext cx="298200" cy="0"/>
          </a:xfrm>
          <a:prstGeom prst="straightConnector1">
            <a:avLst/>
          </a:prstGeom>
          <a:noFill/>
          <a:ln w="9525" cap="flat" cmpd="sng">
            <a:solidFill>
              <a:schemeClr val="dk2"/>
            </a:solidFill>
            <a:prstDash val="solid"/>
            <a:round/>
            <a:headEnd type="triangle" w="med" len="med"/>
            <a:tailEnd type="triangle" w="med" len="med"/>
          </a:ln>
        </p:spPr>
      </p:cxnSp>
      <p:cxnSp>
        <p:nvCxnSpPr>
          <p:cNvPr id="846" name="Google Shape;846;p27"/>
          <p:cNvCxnSpPr>
            <a:stCxn id="842" idx="4"/>
            <a:endCxn id="833" idx="0"/>
          </p:cNvCxnSpPr>
          <p:nvPr/>
        </p:nvCxnSpPr>
        <p:spPr>
          <a:xfrm flipH="1">
            <a:off x="4067313" y="1909850"/>
            <a:ext cx="3300" cy="236100"/>
          </a:xfrm>
          <a:prstGeom prst="straightConnector1">
            <a:avLst/>
          </a:prstGeom>
          <a:noFill/>
          <a:ln w="9525" cap="flat" cmpd="sng">
            <a:solidFill>
              <a:schemeClr val="dk2"/>
            </a:solidFill>
            <a:prstDash val="solid"/>
            <a:round/>
            <a:headEnd type="triangle" w="med" len="med"/>
            <a:tailEnd type="triangle" w="med" len="med"/>
          </a:ln>
        </p:spPr>
      </p:cxnSp>
      <p:cxnSp>
        <p:nvCxnSpPr>
          <p:cNvPr id="847" name="Google Shape;847;p27"/>
          <p:cNvCxnSpPr>
            <a:stCxn id="834" idx="0"/>
            <a:endCxn id="824" idx="4"/>
          </p:cNvCxnSpPr>
          <p:nvPr/>
        </p:nvCxnSpPr>
        <p:spPr>
          <a:xfrm rot="10800000">
            <a:off x="5049811" y="1909975"/>
            <a:ext cx="1500" cy="236100"/>
          </a:xfrm>
          <a:prstGeom prst="straightConnector1">
            <a:avLst/>
          </a:prstGeom>
          <a:noFill/>
          <a:ln w="9525" cap="flat" cmpd="sng">
            <a:solidFill>
              <a:schemeClr val="dk2"/>
            </a:solidFill>
            <a:prstDash val="solid"/>
            <a:round/>
            <a:headEnd type="triangle" w="med" len="med"/>
            <a:tailEnd type="triangle" w="med" len="med"/>
          </a:ln>
        </p:spPr>
      </p:cxnSp>
      <p:cxnSp>
        <p:nvCxnSpPr>
          <p:cNvPr id="848" name="Google Shape;848;p27"/>
          <p:cNvCxnSpPr>
            <a:stCxn id="843" idx="4"/>
            <a:endCxn id="835" idx="0"/>
          </p:cNvCxnSpPr>
          <p:nvPr/>
        </p:nvCxnSpPr>
        <p:spPr>
          <a:xfrm>
            <a:off x="6087355" y="1909850"/>
            <a:ext cx="1500" cy="236100"/>
          </a:xfrm>
          <a:prstGeom prst="straightConnector1">
            <a:avLst/>
          </a:prstGeom>
          <a:noFill/>
          <a:ln w="9525" cap="flat" cmpd="sng">
            <a:solidFill>
              <a:schemeClr val="dk2"/>
            </a:solidFill>
            <a:prstDash val="solid"/>
            <a:round/>
            <a:headEnd type="triangle" w="med" len="med"/>
            <a:tailEnd type="triangle" w="med" len="med"/>
          </a:ln>
        </p:spPr>
      </p:cxnSp>
      <p:cxnSp>
        <p:nvCxnSpPr>
          <p:cNvPr id="849" name="Google Shape;849;p27"/>
          <p:cNvCxnSpPr>
            <a:stCxn id="833" idx="3"/>
            <a:endCxn id="834" idx="1"/>
          </p:cNvCxnSpPr>
          <p:nvPr/>
        </p:nvCxnSpPr>
        <p:spPr>
          <a:xfrm>
            <a:off x="4426109" y="2297575"/>
            <a:ext cx="201600" cy="0"/>
          </a:xfrm>
          <a:prstGeom prst="straightConnector1">
            <a:avLst/>
          </a:prstGeom>
          <a:noFill/>
          <a:ln w="9525" cap="flat" cmpd="sng">
            <a:solidFill>
              <a:schemeClr val="dk2"/>
            </a:solidFill>
            <a:prstDash val="solid"/>
            <a:round/>
            <a:headEnd type="triangle" w="med" len="med"/>
            <a:tailEnd type="triangle" w="med" len="med"/>
          </a:ln>
        </p:spPr>
      </p:cxnSp>
      <p:cxnSp>
        <p:nvCxnSpPr>
          <p:cNvPr id="850" name="Google Shape;850;p27"/>
          <p:cNvCxnSpPr>
            <a:stCxn id="834" idx="3"/>
            <a:endCxn id="835" idx="1"/>
          </p:cNvCxnSpPr>
          <p:nvPr/>
        </p:nvCxnSpPr>
        <p:spPr>
          <a:xfrm>
            <a:off x="5474911" y="2297575"/>
            <a:ext cx="215700" cy="0"/>
          </a:xfrm>
          <a:prstGeom prst="straightConnector1">
            <a:avLst/>
          </a:prstGeom>
          <a:noFill/>
          <a:ln w="9525" cap="flat" cmpd="sng">
            <a:solidFill>
              <a:schemeClr val="dk2"/>
            </a:solidFill>
            <a:prstDash val="solid"/>
            <a:round/>
            <a:headEnd type="triangle" w="med" len="med"/>
            <a:tailEnd type="triangle" w="med" len="med"/>
          </a:ln>
        </p:spPr>
      </p:cxnSp>
      <p:sp>
        <p:nvSpPr>
          <p:cNvPr id="851" name="Google Shape;851;p27"/>
          <p:cNvSpPr/>
          <p:nvPr/>
        </p:nvSpPr>
        <p:spPr>
          <a:xfrm>
            <a:off x="2918775" y="144129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52" name="Google Shape;852;p27"/>
          <p:cNvCxnSpPr>
            <a:stCxn id="851" idx="0"/>
            <a:endCxn id="823" idx="4"/>
          </p:cNvCxnSpPr>
          <p:nvPr/>
        </p:nvCxnSpPr>
        <p:spPr>
          <a:xfrm rot="10800000">
            <a:off x="2986725" y="1177293"/>
            <a:ext cx="0" cy="264000"/>
          </a:xfrm>
          <a:prstGeom prst="straightConnector1">
            <a:avLst/>
          </a:prstGeom>
          <a:noFill/>
          <a:ln w="9525" cap="flat" cmpd="sng">
            <a:solidFill>
              <a:schemeClr val="dk2"/>
            </a:solidFill>
            <a:prstDash val="solid"/>
            <a:round/>
            <a:headEnd type="triangle" w="med" len="med"/>
            <a:tailEnd type="triangle" w="med" len="med"/>
          </a:ln>
        </p:spPr>
      </p:cxnSp>
      <p:sp>
        <p:nvSpPr>
          <p:cNvPr id="853" name="Google Shape;853;p27"/>
          <p:cNvSpPr/>
          <p:nvPr/>
        </p:nvSpPr>
        <p:spPr>
          <a:xfrm>
            <a:off x="7097025" y="104149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4" name="Google Shape;854;p27"/>
          <p:cNvSpPr/>
          <p:nvPr/>
        </p:nvSpPr>
        <p:spPr>
          <a:xfrm>
            <a:off x="7097025" y="144129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5" name="Google Shape;855;p27"/>
          <p:cNvSpPr/>
          <p:nvPr/>
        </p:nvSpPr>
        <p:spPr>
          <a:xfrm>
            <a:off x="6625126" y="719800"/>
            <a:ext cx="9828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CRM</a:t>
            </a:r>
            <a:endParaRPr sz="1000" b="0" i="0" u="none" strike="noStrike" cap="none">
              <a:solidFill>
                <a:schemeClr val="lt1"/>
              </a:solidFill>
              <a:latin typeface="Arial"/>
              <a:ea typeface="Arial"/>
              <a:cs typeface="Arial"/>
              <a:sym typeface="Arial"/>
            </a:endParaRPr>
          </a:p>
        </p:txBody>
      </p:sp>
      <p:cxnSp>
        <p:nvCxnSpPr>
          <p:cNvPr id="856" name="Google Shape;856;p27"/>
          <p:cNvCxnSpPr>
            <a:stCxn id="853" idx="4"/>
            <a:endCxn id="854" idx="0"/>
          </p:cNvCxnSpPr>
          <p:nvPr/>
        </p:nvCxnSpPr>
        <p:spPr>
          <a:xfrm>
            <a:off x="7164975" y="1177393"/>
            <a:ext cx="0" cy="264000"/>
          </a:xfrm>
          <a:prstGeom prst="straightConnector1">
            <a:avLst/>
          </a:prstGeom>
          <a:noFill/>
          <a:ln w="9525" cap="flat" cmpd="sng">
            <a:solidFill>
              <a:schemeClr val="dk2"/>
            </a:solidFill>
            <a:prstDash val="solid"/>
            <a:round/>
            <a:headEnd type="triangle" w="med" len="med"/>
            <a:tailEnd type="triangle" w="med" len="med"/>
          </a:ln>
        </p:spPr>
      </p:cxnSp>
      <p:sp>
        <p:nvSpPr>
          <p:cNvPr id="857" name="Google Shape;857;p27"/>
          <p:cNvSpPr/>
          <p:nvPr/>
        </p:nvSpPr>
        <p:spPr>
          <a:xfrm>
            <a:off x="4985813" y="104149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8" name="Google Shape;858;p27"/>
          <p:cNvSpPr/>
          <p:nvPr/>
        </p:nvSpPr>
        <p:spPr>
          <a:xfrm>
            <a:off x="4985813" y="144129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59" name="Google Shape;859;p27"/>
          <p:cNvCxnSpPr>
            <a:stCxn id="857" idx="4"/>
            <a:endCxn id="858" idx="0"/>
          </p:cNvCxnSpPr>
          <p:nvPr/>
        </p:nvCxnSpPr>
        <p:spPr>
          <a:xfrm>
            <a:off x="5053763" y="1177393"/>
            <a:ext cx="0" cy="264000"/>
          </a:xfrm>
          <a:prstGeom prst="straightConnector1">
            <a:avLst/>
          </a:prstGeom>
          <a:noFill/>
          <a:ln w="9525" cap="flat" cmpd="sng">
            <a:solidFill>
              <a:schemeClr val="dk2"/>
            </a:solidFill>
            <a:prstDash val="solid"/>
            <a:round/>
            <a:headEnd type="triangle" w="med" len="med"/>
            <a:tailEnd type="triangle" w="med" len="med"/>
          </a:ln>
        </p:spPr>
      </p:cxnSp>
      <p:sp>
        <p:nvSpPr>
          <p:cNvPr id="860" name="Google Shape;860;p27"/>
          <p:cNvSpPr/>
          <p:nvPr/>
        </p:nvSpPr>
        <p:spPr>
          <a:xfrm>
            <a:off x="2419900" y="2886398"/>
            <a:ext cx="5379000" cy="13137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1" name="Google Shape;861;p27"/>
          <p:cNvSpPr/>
          <p:nvPr/>
        </p:nvSpPr>
        <p:spPr>
          <a:xfrm>
            <a:off x="4717051" y="719800"/>
            <a:ext cx="8472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Nhân sự</a:t>
            </a:r>
            <a:endParaRPr sz="1000" b="0" i="0" u="none" strike="noStrike" cap="none">
              <a:solidFill>
                <a:schemeClr val="lt1"/>
              </a:solidFill>
              <a:latin typeface="Arial"/>
              <a:ea typeface="Arial"/>
              <a:cs typeface="Arial"/>
              <a:sym typeface="Arial"/>
            </a:endParaRPr>
          </a:p>
        </p:txBody>
      </p:sp>
      <p:sp>
        <p:nvSpPr>
          <p:cNvPr id="862" name="Google Shape;862;p27"/>
          <p:cNvSpPr/>
          <p:nvPr/>
        </p:nvSpPr>
        <p:spPr>
          <a:xfrm>
            <a:off x="2918775" y="248544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3" name="Google Shape;863;p27"/>
          <p:cNvSpPr/>
          <p:nvPr/>
        </p:nvSpPr>
        <p:spPr>
          <a:xfrm>
            <a:off x="2918775" y="288524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64" name="Google Shape;864;p27"/>
          <p:cNvCxnSpPr>
            <a:stCxn id="863" idx="0"/>
            <a:endCxn id="862" idx="4"/>
          </p:cNvCxnSpPr>
          <p:nvPr/>
        </p:nvCxnSpPr>
        <p:spPr>
          <a:xfrm rot="10800000">
            <a:off x="2986725" y="2621243"/>
            <a:ext cx="0" cy="264000"/>
          </a:xfrm>
          <a:prstGeom prst="straightConnector1">
            <a:avLst/>
          </a:prstGeom>
          <a:noFill/>
          <a:ln w="9525" cap="flat" cmpd="sng">
            <a:solidFill>
              <a:schemeClr val="dk2"/>
            </a:solidFill>
            <a:prstDash val="solid"/>
            <a:round/>
            <a:headEnd type="triangle" w="med" len="med"/>
            <a:tailEnd type="triangle" w="med" len="med"/>
          </a:ln>
        </p:spPr>
      </p:cxnSp>
      <p:sp>
        <p:nvSpPr>
          <p:cNvPr id="865" name="Google Shape;865;p27"/>
          <p:cNvSpPr/>
          <p:nvPr/>
        </p:nvSpPr>
        <p:spPr>
          <a:xfrm>
            <a:off x="4981975" y="248544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 name="Google Shape;866;p27"/>
          <p:cNvSpPr/>
          <p:nvPr/>
        </p:nvSpPr>
        <p:spPr>
          <a:xfrm>
            <a:off x="4981975" y="288524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67" name="Google Shape;867;p27"/>
          <p:cNvCxnSpPr>
            <a:stCxn id="866" idx="0"/>
            <a:endCxn id="865" idx="4"/>
          </p:cNvCxnSpPr>
          <p:nvPr/>
        </p:nvCxnSpPr>
        <p:spPr>
          <a:xfrm rot="10800000">
            <a:off x="5049925" y="2621243"/>
            <a:ext cx="0" cy="264000"/>
          </a:xfrm>
          <a:prstGeom prst="straightConnector1">
            <a:avLst/>
          </a:prstGeom>
          <a:noFill/>
          <a:ln w="9525" cap="flat" cmpd="sng">
            <a:solidFill>
              <a:schemeClr val="dk2"/>
            </a:solidFill>
            <a:prstDash val="solid"/>
            <a:round/>
            <a:headEnd type="triangle" w="med" len="med"/>
            <a:tailEnd type="triangle" w="med" len="med"/>
          </a:ln>
        </p:spPr>
      </p:cxnSp>
      <p:sp>
        <p:nvSpPr>
          <p:cNvPr id="868" name="Google Shape;868;p27"/>
          <p:cNvSpPr/>
          <p:nvPr/>
        </p:nvSpPr>
        <p:spPr>
          <a:xfrm>
            <a:off x="7113125" y="248544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 name="Google Shape;869;p27"/>
          <p:cNvSpPr/>
          <p:nvPr/>
        </p:nvSpPr>
        <p:spPr>
          <a:xfrm>
            <a:off x="7113125" y="288524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70" name="Google Shape;870;p27"/>
          <p:cNvCxnSpPr>
            <a:stCxn id="869" idx="0"/>
            <a:endCxn id="868" idx="4"/>
          </p:cNvCxnSpPr>
          <p:nvPr/>
        </p:nvCxnSpPr>
        <p:spPr>
          <a:xfrm rot="10800000">
            <a:off x="7181075" y="2621243"/>
            <a:ext cx="0" cy="264000"/>
          </a:xfrm>
          <a:prstGeom prst="straightConnector1">
            <a:avLst/>
          </a:prstGeom>
          <a:noFill/>
          <a:ln w="9525" cap="flat" cmpd="sng">
            <a:solidFill>
              <a:schemeClr val="dk2"/>
            </a:solidFill>
            <a:prstDash val="solid"/>
            <a:round/>
            <a:headEnd type="triangle" w="med" len="med"/>
            <a:tailEnd type="triangle" w="med" len="med"/>
          </a:ln>
        </p:spPr>
      </p:cxnSp>
      <p:sp>
        <p:nvSpPr>
          <p:cNvPr id="871" name="Google Shape;871;p27"/>
          <p:cNvSpPr/>
          <p:nvPr/>
        </p:nvSpPr>
        <p:spPr>
          <a:xfrm>
            <a:off x="2563125" y="3031900"/>
            <a:ext cx="599400" cy="10494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Kho</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đầu vào </a:t>
            </a:r>
            <a:endParaRPr sz="1000" b="0" i="0" u="none" strike="noStrike" cap="none">
              <a:solidFill>
                <a:schemeClr val="lt1"/>
              </a:solidFill>
              <a:latin typeface="Arial"/>
              <a:ea typeface="Arial"/>
              <a:cs typeface="Arial"/>
              <a:sym typeface="Arial"/>
            </a:endParaRPr>
          </a:p>
        </p:txBody>
      </p:sp>
      <p:sp>
        <p:nvSpPr>
          <p:cNvPr id="872" name="Google Shape;872;p27"/>
          <p:cNvSpPr/>
          <p:nvPr/>
        </p:nvSpPr>
        <p:spPr>
          <a:xfrm>
            <a:off x="4067324" y="3031900"/>
            <a:ext cx="2058900" cy="1049400"/>
          </a:xfrm>
          <a:prstGeom prst="roundRect">
            <a:avLst>
              <a:gd name="adj" fmla="val 10880"/>
            </a:avLst>
          </a:prstGeom>
          <a:solidFill>
            <a:srgbClr val="EA9999"/>
          </a:solidFill>
          <a:ln>
            <a:noFill/>
          </a:ln>
        </p:spPr>
        <p:txBody>
          <a:bodyPr spcFirstLastPara="1" wrap="square" lIns="36000" tIns="90000" rIns="36000" bIns="91425" anchor="ctr"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p:txBody>
      </p:sp>
      <p:sp>
        <p:nvSpPr>
          <p:cNvPr id="873" name="Google Shape;873;p27"/>
          <p:cNvSpPr/>
          <p:nvPr/>
        </p:nvSpPr>
        <p:spPr>
          <a:xfrm>
            <a:off x="4160525" y="3101850"/>
            <a:ext cx="893100" cy="2361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Lệnh SX</a:t>
            </a:r>
            <a:endParaRPr sz="1000" b="0" i="0" u="none" strike="noStrike" cap="none">
              <a:solidFill>
                <a:schemeClr val="lt1"/>
              </a:solidFill>
              <a:latin typeface="Arial"/>
              <a:ea typeface="Arial"/>
              <a:cs typeface="Arial"/>
              <a:sym typeface="Arial"/>
            </a:endParaRPr>
          </a:p>
        </p:txBody>
      </p:sp>
      <p:sp>
        <p:nvSpPr>
          <p:cNvPr id="874" name="Google Shape;874;p27"/>
          <p:cNvSpPr/>
          <p:nvPr/>
        </p:nvSpPr>
        <p:spPr>
          <a:xfrm>
            <a:off x="4155252" y="3410525"/>
            <a:ext cx="472500" cy="3030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Công đoạn 1</a:t>
            </a:r>
            <a:endParaRPr sz="900" b="0" i="0" u="none" strike="noStrike" cap="none">
              <a:solidFill>
                <a:schemeClr val="lt1"/>
              </a:solidFill>
              <a:latin typeface="Arial"/>
              <a:ea typeface="Arial"/>
              <a:cs typeface="Arial"/>
              <a:sym typeface="Arial"/>
            </a:endParaRPr>
          </a:p>
        </p:txBody>
      </p:sp>
      <p:sp>
        <p:nvSpPr>
          <p:cNvPr id="875" name="Google Shape;875;p27"/>
          <p:cNvSpPr/>
          <p:nvPr/>
        </p:nvSpPr>
        <p:spPr>
          <a:xfrm>
            <a:off x="4807600" y="3410525"/>
            <a:ext cx="569100" cy="3030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Công đoạn 2</a:t>
            </a:r>
            <a:endParaRPr sz="900" b="0" i="0" u="none" strike="noStrike" cap="none">
              <a:solidFill>
                <a:schemeClr val="lt1"/>
              </a:solidFill>
              <a:latin typeface="Arial"/>
              <a:ea typeface="Arial"/>
              <a:cs typeface="Arial"/>
              <a:sym typeface="Arial"/>
            </a:endParaRPr>
          </a:p>
        </p:txBody>
      </p:sp>
      <p:sp>
        <p:nvSpPr>
          <p:cNvPr id="876" name="Google Shape;876;p27"/>
          <p:cNvSpPr/>
          <p:nvPr/>
        </p:nvSpPr>
        <p:spPr>
          <a:xfrm>
            <a:off x="5560299" y="3410525"/>
            <a:ext cx="472500" cy="3030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Đóng </a:t>
            </a:r>
            <a:endParaRPr sz="9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gói</a:t>
            </a:r>
            <a:endParaRPr sz="900" b="0" i="0" u="none" strike="noStrike" cap="none">
              <a:solidFill>
                <a:schemeClr val="lt1"/>
              </a:solidFill>
              <a:latin typeface="Arial"/>
              <a:ea typeface="Arial"/>
              <a:cs typeface="Arial"/>
              <a:sym typeface="Arial"/>
            </a:endParaRPr>
          </a:p>
        </p:txBody>
      </p:sp>
      <p:cxnSp>
        <p:nvCxnSpPr>
          <p:cNvPr id="877" name="Google Shape;877;p27"/>
          <p:cNvCxnSpPr>
            <a:stCxn id="871" idx="3"/>
            <a:endCxn id="878" idx="1"/>
          </p:cNvCxnSpPr>
          <p:nvPr/>
        </p:nvCxnSpPr>
        <p:spPr>
          <a:xfrm>
            <a:off x="3162525" y="3556600"/>
            <a:ext cx="152700" cy="0"/>
          </a:xfrm>
          <a:prstGeom prst="straightConnector1">
            <a:avLst/>
          </a:prstGeom>
          <a:noFill/>
          <a:ln w="9525" cap="flat" cmpd="sng">
            <a:solidFill>
              <a:schemeClr val="dk2"/>
            </a:solidFill>
            <a:prstDash val="solid"/>
            <a:round/>
            <a:headEnd type="none" w="sm" len="sm"/>
            <a:tailEnd type="triangle" w="med" len="med"/>
          </a:ln>
        </p:spPr>
      </p:cxnSp>
      <p:sp>
        <p:nvSpPr>
          <p:cNvPr id="879" name="Google Shape;879;p27"/>
          <p:cNvSpPr/>
          <p:nvPr/>
        </p:nvSpPr>
        <p:spPr>
          <a:xfrm>
            <a:off x="6327175" y="3031900"/>
            <a:ext cx="599400" cy="10494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chất lượng đầu ra</a:t>
            </a:r>
            <a:endParaRPr sz="1000" b="0" i="0" u="none" strike="noStrike" cap="none">
              <a:solidFill>
                <a:schemeClr val="lt1"/>
              </a:solidFill>
              <a:latin typeface="Arial"/>
              <a:ea typeface="Arial"/>
              <a:cs typeface="Arial"/>
              <a:sym typeface="Arial"/>
            </a:endParaRPr>
          </a:p>
        </p:txBody>
      </p:sp>
      <p:cxnSp>
        <p:nvCxnSpPr>
          <p:cNvPr id="880" name="Google Shape;880;p27"/>
          <p:cNvCxnSpPr>
            <a:stCxn id="872" idx="3"/>
            <a:endCxn id="879" idx="1"/>
          </p:cNvCxnSpPr>
          <p:nvPr/>
        </p:nvCxnSpPr>
        <p:spPr>
          <a:xfrm>
            <a:off x="6126224" y="3556600"/>
            <a:ext cx="201000" cy="0"/>
          </a:xfrm>
          <a:prstGeom prst="straightConnector1">
            <a:avLst/>
          </a:prstGeom>
          <a:noFill/>
          <a:ln w="9525" cap="flat" cmpd="sng">
            <a:solidFill>
              <a:schemeClr val="dk2"/>
            </a:solidFill>
            <a:prstDash val="solid"/>
            <a:round/>
            <a:headEnd type="none" w="sm" len="sm"/>
            <a:tailEnd type="triangle" w="med" len="med"/>
          </a:ln>
        </p:spPr>
      </p:cxnSp>
      <p:sp>
        <p:nvSpPr>
          <p:cNvPr id="881" name="Google Shape;881;p27"/>
          <p:cNvSpPr/>
          <p:nvPr/>
        </p:nvSpPr>
        <p:spPr>
          <a:xfrm>
            <a:off x="7081875" y="3031900"/>
            <a:ext cx="525600" cy="10494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Kho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Đầu ra</a:t>
            </a:r>
            <a:endParaRPr sz="1000" b="0" i="0" u="none" strike="noStrike" cap="none">
              <a:solidFill>
                <a:schemeClr val="lt1"/>
              </a:solidFill>
              <a:latin typeface="Arial"/>
              <a:ea typeface="Arial"/>
              <a:cs typeface="Arial"/>
              <a:sym typeface="Arial"/>
            </a:endParaRPr>
          </a:p>
        </p:txBody>
      </p:sp>
      <p:cxnSp>
        <p:nvCxnSpPr>
          <p:cNvPr id="882" name="Google Shape;882;p27"/>
          <p:cNvCxnSpPr>
            <a:stCxn id="879" idx="3"/>
            <a:endCxn id="881" idx="1"/>
          </p:cNvCxnSpPr>
          <p:nvPr/>
        </p:nvCxnSpPr>
        <p:spPr>
          <a:xfrm>
            <a:off x="6926575" y="3556600"/>
            <a:ext cx="155400" cy="0"/>
          </a:xfrm>
          <a:prstGeom prst="straightConnector1">
            <a:avLst/>
          </a:prstGeom>
          <a:noFill/>
          <a:ln w="9525" cap="flat" cmpd="sng">
            <a:solidFill>
              <a:schemeClr val="dk2"/>
            </a:solidFill>
            <a:prstDash val="solid"/>
            <a:round/>
            <a:headEnd type="none" w="sm" len="sm"/>
            <a:tailEnd type="triangle" w="med" len="med"/>
          </a:ln>
        </p:spPr>
      </p:cxnSp>
      <p:cxnSp>
        <p:nvCxnSpPr>
          <p:cNvPr id="883" name="Google Shape;883;p27"/>
          <p:cNvCxnSpPr>
            <a:stCxn id="874" idx="3"/>
            <a:endCxn id="875" idx="1"/>
          </p:cNvCxnSpPr>
          <p:nvPr/>
        </p:nvCxnSpPr>
        <p:spPr>
          <a:xfrm>
            <a:off x="4627752" y="3562025"/>
            <a:ext cx="179700" cy="0"/>
          </a:xfrm>
          <a:prstGeom prst="straightConnector1">
            <a:avLst/>
          </a:prstGeom>
          <a:noFill/>
          <a:ln w="9525" cap="flat" cmpd="sng">
            <a:solidFill>
              <a:schemeClr val="dk2"/>
            </a:solidFill>
            <a:prstDash val="solid"/>
            <a:round/>
            <a:headEnd type="none" w="sm" len="sm"/>
            <a:tailEnd type="triangle" w="med" len="med"/>
          </a:ln>
        </p:spPr>
      </p:cxnSp>
      <p:cxnSp>
        <p:nvCxnSpPr>
          <p:cNvPr id="884" name="Google Shape;884;p27"/>
          <p:cNvCxnSpPr>
            <a:stCxn id="875" idx="3"/>
            <a:endCxn id="876" idx="1"/>
          </p:cNvCxnSpPr>
          <p:nvPr/>
        </p:nvCxnSpPr>
        <p:spPr>
          <a:xfrm>
            <a:off x="5376700" y="3562025"/>
            <a:ext cx="183600" cy="0"/>
          </a:xfrm>
          <a:prstGeom prst="straightConnector1">
            <a:avLst/>
          </a:prstGeom>
          <a:noFill/>
          <a:ln w="9525" cap="flat" cmpd="sng">
            <a:solidFill>
              <a:schemeClr val="dk2"/>
            </a:solidFill>
            <a:prstDash val="solid"/>
            <a:round/>
            <a:headEnd type="none" w="sm" len="sm"/>
            <a:tailEnd type="triangle" w="med" len="med"/>
          </a:ln>
        </p:spPr>
      </p:cxnSp>
      <p:sp>
        <p:nvSpPr>
          <p:cNvPr id="885" name="Google Shape;885;p27"/>
          <p:cNvSpPr/>
          <p:nvPr/>
        </p:nvSpPr>
        <p:spPr>
          <a:xfrm>
            <a:off x="2419900" y="4565801"/>
            <a:ext cx="5379000" cy="4293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6" name="Google Shape;886;p27"/>
          <p:cNvSpPr txBox="1"/>
          <p:nvPr/>
        </p:nvSpPr>
        <p:spPr>
          <a:xfrm>
            <a:off x="3274425" y="4565800"/>
            <a:ext cx="3375600" cy="264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rgbClr val="000000"/>
                </a:solidFill>
                <a:latin typeface="Arial"/>
                <a:ea typeface="Arial"/>
                <a:cs typeface="Arial"/>
                <a:sym typeface="Arial"/>
              </a:rPr>
              <a:t>Hệ thống iOT, Bảo trì CMMS</a:t>
            </a:r>
            <a:endParaRPr sz="1400" b="0" i="0" u="none" strike="noStrike" cap="none">
              <a:solidFill>
                <a:srgbClr val="000000"/>
              </a:solidFill>
              <a:latin typeface="Arial"/>
              <a:ea typeface="Arial"/>
              <a:cs typeface="Arial"/>
              <a:sym typeface="Arial"/>
            </a:endParaRPr>
          </a:p>
        </p:txBody>
      </p:sp>
      <p:sp>
        <p:nvSpPr>
          <p:cNvPr id="887" name="Google Shape;887;p27"/>
          <p:cNvSpPr/>
          <p:nvPr/>
        </p:nvSpPr>
        <p:spPr>
          <a:xfrm>
            <a:off x="2918775" y="4064078"/>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8" name="Google Shape;888;p27"/>
          <p:cNvSpPr/>
          <p:nvPr/>
        </p:nvSpPr>
        <p:spPr>
          <a:xfrm>
            <a:off x="2918775" y="4578178"/>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89" name="Google Shape;889;p27"/>
          <p:cNvCxnSpPr>
            <a:stCxn id="888" idx="0"/>
            <a:endCxn id="887" idx="4"/>
          </p:cNvCxnSpPr>
          <p:nvPr/>
        </p:nvCxnSpPr>
        <p:spPr>
          <a:xfrm rot="10800000">
            <a:off x="2986725" y="4199878"/>
            <a:ext cx="0" cy="378300"/>
          </a:xfrm>
          <a:prstGeom prst="straightConnector1">
            <a:avLst/>
          </a:prstGeom>
          <a:noFill/>
          <a:ln w="9525" cap="flat" cmpd="sng">
            <a:solidFill>
              <a:schemeClr val="dk2"/>
            </a:solidFill>
            <a:prstDash val="solid"/>
            <a:round/>
            <a:headEnd type="triangle" w="med" len="med"/>
            <a:tailEnd type="triangle" w="med" len="med"/>
          </a:ln>
        </p:spPr>
      </p:cxnSp>
      <p:sp>
        <p:nvSpPr>
          <p:cNvPr id="890" name="Google Shape;890;p27"/>
          <p:cNvSpPr/>
          <p:nvPr/>
        </p:nvSpPr>
        <p:spPr>
          <a:xfrm>
            <a:off x="7113125" y="408122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1" name="Google Shape;891;p27"/>
          <p:cNvSpPr/>
          <p:nvPr/>
        </p:nvSpPr>
        <p:spPr>
          <a:xfrm>
            <a:off x="7113125" y="4595323"/>
            <a:ext cx="135900" cy="135900"/>
          </a:xfrm>
          <a:prstGeom prst="ellipse">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92" name="Google Shape;892;p27"/>
          <p:cNvCxnSpPr>
            <a:stCxn id="891" idx="0"/>
            <a:endCxn id="890" idx="4"/>
          </p:cNvCxnSpPr>
          <p:nvPr/>
        </p:nvCxnSpPr>
        <p:spPr>
          <a:xfrm rot="10800000">
            <a:off x="7181075" y="4217023"/>
            <a:ext cx="0" cy="378300"/>
          </a:xfrm>
          <a:prstGeom prst="straightConnector1">
            <a:avLst/>
          </a:prstGeom>
          <a:noFill/>
          <a:ln w="9525" cap="flat" cmpd="sng">
            <a:solidFill>
              <a:schemeClr val="dk2"/>
            </a:solidFill>
            <a:prstDash val="solid"/>
            <a:round/>
            <a:headEnd type="triangle" w="med" len="med"/>
            <a:tailEnd type="triangle" w="med" len="med"/>
          </a:ln>
        </p:spPr>
      </p:cxnSp>
      <p:sp>
        <p:nvSpPr>
          <p:cNvPr id="893" name="Google Shape;893;p27"/>
          <p:cNvSpPr txBox="1"/>
          <p:nvPr/>
        </p:nvSpPr>
        <p:spPr>
          <a:xfrm>
            <a:off x="3274425" y="4238795"/>
            <a:ext cx="3375600" cy="364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000000"/>
                </a:solidFill>
                <a:latin typeface="Arial"/>
                <a:ea typeface="Arial"/>
                <a:cs typeface="Arial"/>
                <a:sym typeface="Arial"/>
              </a:rPr>
              <a:t>Tích hợp hệ thống</a:t>
            </a:r>
            <a:endParaRPr sz="1400" b="1" i="0" u="none" strike="noStrike" cap="none">
              <a:solidFill>
                <a:srgbClr val="000000"/>
              </a:solidFill>
              <a:latin typeface="Arial"/>
              <a:ea typeface="Arial"/>
              <a:cs typeface="Arial"/>
              <a:sym typeface="Arial"/>
            </a:endParaRPr>
          </a:p>
        </p:txBody>
      </p:sp>
      <p:sp>
        <p:nvSpPr>
          <p:cNvPr id="894" name="Google Shape;894;p27"/>
          <p:cNvSpPr/>
          <p:nvPr/>
        </p:nvSpPr>
        <p:spPr>
          <a:xfrm>
            <a:off x="5113155" y="3101850"/>
            <a:ext cx="919500" cy="2361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Kho WIP</a:t>
            </a:r>
            <a:endParaRPr sz="1000" b="0" i="0" u="none" strike="noStrike" cap="none">
              <a:solidFill>
                <a:schemeClr val="lt1"/>
              </a:solidFill>
              <a:latin typeface="Arial"/>
              <a:ea typeface="Arial"/>
              <a:cs typeface="Arial"/>
              <a:sym typeface="Arial"/>
            </a:endParaRPr>
          </a:p>
        </p:txBody>
      </p:sp>
      <p:cxnSp>
        <p:nvCxnSpPr>
          <p:cNvPr id="895" name="Google Shape;895;p27"/>
          <p:cNvCxnSpPr/>
          <p:nvPr/>
        </p:nvCxnSpPr>
        <p:spPr>
          <a:xfrm>
            <a:off x="2301950" y="523900"/>
            <a:ext cx="0" cy="4625400"/>
          </a:xfrm>
          <a:prstGeom prst="straightConnector1">
            <a:avLst/>
          </a:prstGeom>
          <a:noFill/>
          <a:ln w="9525" cap="flat" cmpd="sng">
            <a:solidFill>
              <a:schemeClr val="dk2"/>
            </a:solidFill>
            <a:prstDash val="dot"/>
            <a:round/>
            <a:headEnd type="none" w="sm" len="sm"/>
            <a:tailEnd type="none" w="sm" len="sm"/>
          </a:ln>
        </p:spPr>
      </p:cxnSp>
      <p:cxnSp>
        <p:nvCxnSpPr>
          <p:cNvPr id="896" name="Google Shape;896;p27"/>
          <p:cNvCxnSpPr/>
          <p:nvPr/>
        </p:nvCxnSpPr>
        <p:spPr>
          <a:xfrm>
            <a:off x="7937650" y="523900"/>
            <a:ext cx="0" cy="4625400"/>
          </a:xfrm>
          <a:prstGeom prst="straightConnector1">
            <a:avLst/>
          </a:prstGeom>
          <a:noFill/>
          <a:ln w="9525" cap="flat" cmpd="sng">
            <a:solidFill>
              <a:schemeClr val="dk2"/>
            </a:solidFill>
            <a:prstDash val="dot"/>
            <a:round/>
            <a:headEnd type="none" w="sm" len="sm"/>
            <a:tailEnd type="none" w="sm" len="sm"/>
          </a:ln>
        </p:spPr>
      </p:cxnSp>
      <p:sp>
        <p:nvSpPr>
          <p:cNvPr id="878" name="Google Shape;878;p27"/>
          <p:cNvSpPr/>
          <p:nvPr/>
        </p:nvSpPr>
        <p:spPr>
          <a:xfrm>
            <a:off x="3315225" y="3031900"/>
            <a:ext cx="599400" cy="10494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chất lượng đầu vào</a:t>
            </a:r>
            <a:endParaRPr sz="1000" b="0" i="0" u="none" strike="noStrike" cap="none">
              <a:solidFill>
                <a:schemeClr val="lt1"/>
              </a:solidFill>
              <a:latin typeface="Arial"/>
              <a:ea typeface="Arial"/>
              <a:cs typeface="Arial"/>
              <a:sym typeface="Arial"/>
            </a:endParaRPr>
          </a:p>
        </p:txBody>
      </p:sp>
      <p:cxnSp>
        <p:nvCxnSpPr>
          <p:cNvPr id="897" name="Google Shape;897;p27"/>
          <p:cNvCxnSpPr>
            <a:stCxn id="878" idx="3"/>
            <a:endCxn id="872" idx="1"/>
          </p:cNvCxnSpPr>
          <p:nvPr/>
        </p:nvCxnSpPr>
        <p:spPr>
          <a:xfrm>
            <a:off x="3914625" y="3556600"/>
            <a:ext cx="152700" cy="0"/>
          </a:xfrm>
          <a:prstGeom prst="straightConnector1">
            <a:avLst/>
          </a:prstGeom>
          <a:noFill/>
          <a:ln w="9525" cap="flat" cmpd="sng">
            <a:solidFill>
              <a:schemeClr val="dk2"/>
            </a:solidFill>
            <a:prstDash val="solid"/>
            <a:round/>
            <a:headEnd type="none" w="sm" len="sm"/>
            <a:tailEnd type="triangle" w="med" len="med"/>
          </a:ln>
        </p:spPr>
      </p:cxnSp>
      <p:sp>
        <p:nvSpPr>
          <p:cNvPr id="898" name="Google Shape;898;p27"/>
          <p:cNvSpPr/>
          <p:nvPr/>
        </p:nvSpPr>
        <p:spPr>
          <a:xfrm>
            <a:off x="4160525" y="3782375"/>
            <a:ext cx="1872300" cy="2361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chất lượng công đoạn</a:t>
            </a:r>
            <a:endParaRPr sz="1000" b="0" i="0" u="none" strike="noStrike" cap="none">
              <a:solidFill>
                <a:schemeClr val="lt1"/>
              </a:solidFill>
              <a:latin typeface="Arial"/>
              <a:ea typeface="Arial"/>
              <a:cs typeface="Arial"/>
              <a:sym typeface="Arial"/>
            </a:endParaRPr>
          </a:p>
        </p:txBody>
      </p:sp>
      <p:sp>
        <p:nvSpPr>
          <p:cNvPr id="899" name="Google Shape;899;p27"/>
          <p:cNvSpPr/>
          <p:nvPr/>
        </p:nvSpPr>
        <p:spPr>
          <a:xfrm>
            <a:off x="8007725" y="1441300"/>
            <a:ext cx="1076100" cy="1215900"/>
          </a:xfrm>
          <a:prstGeom prst="roundRect">
            <a:avLst>
              <a:gd name="adj" fmla="val 12600"/>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Hệ thống quản lý phân phối</a:t>
            </a:r>
            <a:endParaRPr sz="12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DMS</a:t>
            </a:r>
            <a:endParaRPr sz="1200" b="1" i="0" u="none" strike="noStrike" cap="none">
              <a:solidFill>
                <a:srgbClr val="000000"/>
              </a:solidFill>
              <a:latin typeface="Arial"/>
              <a:ea typeface="Arial"/>
              <a:cs typeface="Arial"/>
              <a:sym typeface="Arial"/>
            </a:endParaRPr>
          </a:p>
        </p:txBody>
      </p:sp>
      <p:cxnSp>
        <p:nvCxnSpPr>
          <p:cNvPr id="900" name="Google Shape;900;p27"/>
          <p:cNvCxnSpPr>
            <a:stCxn id="830" idx="3"/>
            <a:endCxn id="899" idx="1"/>
          </p:cNvCxnSpPr>
          <p:nvPr/>
        </p:nvCxnSpPr>
        <p:spPr>
          <a:xfrm>
            <a:off x="7798900" y="2049250"/>
            <a:ext cx="208800" cy="0"/>
          </a:xfrm>
          <a:prstGeom prst="straightConnector1">
            <a:avLst/>
          </a:prstGeom>
          <a:noFill/>
          <a:ln w="9525" cap="flat" cmpd="sng">
            <a:solidFill>
              <a:schemeClr val="dk2"/>
            </a:solidFill>
            <a:prstDash val="solid"/>
            <a:round/>
            <a:headEnd type="triangle" w="med" len="med"/>
            <a:tailEnd type="triangl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cxnSp>
        <p:nvCxnSpPr>
          <p:cNvPr id="905" name="Google Shape;905;p28"/>
          <p:cNvCxnSpPr/>
          <p:nvPr/>
        </p:nvCxnSpPr>
        <p:spPr>
          <a:xfrm>
            <a:off x="6164116" y="486650"/>
            <a:ext cx="0" cy="4656900"/>
          </a:xfrm>
          <a:prstGeom prst="straightConnector1">
            <a:avLst/>
          </a:prstGeom>
          <a:noFill/>
          <a:ln w="9525" cap="flat" cmpd="sng">
            <a:solidFill>
              <a:schemeClr val="dk2"/>
            </a:solidFill>
            <a:prstDash val="dot"/>
            <a:round/>
            <a:headEnd type="none" w="sm" len="sm"/>
            <a:tailEnd type="none" w="sm" len="sm"/>
          </a:ln>
        </p:spPr>
      </p:cxnSp>
      <p:sp>
        <p:nvSpPr>
          <p:cNvPr id="906" name="Google Shape;906;p28"/>
          <p:cNvSpPr txBox="1"/>
          <p:nvPr/>
        </p:nvSpPr>
        <p:spPr>
          <a:xfrm>
            <a:off x="666575" y="84375"/>
            <a:ext cx="66195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Kiến trúc ERPNext theo cơ cấu tổ chức</a:t>
            </a:r>
            <a:endParaRPr sz="2400" b="0" i="0" u="none" strike="noStrike" cap="none">
              <a:solidFill>
                <a:schemeClr val="dk1"/>
              </a:solidFill>
              <a:latin typeface="Arial"/>
              <a:ea typeface="Arial"/>
              <a:cs typeface="Arial"/>
              <a:sym typeface="Arial"/>
            </a:endParaRPr>
          </a:p>
        </p:txBody>
      </p:sp>
      <p:sp>
        <p:nvSpPr>
          <p:cNvPr id="907" name="Google Shape;907;p28"/>
          <p:cNvSpPr/>
          <p:nvPr/>
        </p:nvSpPr>
        <p:spPr>
          <a:xfrm>
            <a:off x="771275" y="523900"/>
            <a:ext cx="2287200" cy="364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chemeClr val="lt1"/>
                </a:solidFill>
                <a:latin typeface="Arial"/>
                <a:ea typeface="Arial"/>
                <a:cs typeface="Arial"/>
                <a:sym typeface="Arial"/>
              </a:rPr>
              <a:t>Bộ phận</a:t>
            </a:r>
            <a:endParaRPr sz="1400" b="0" i="0" u="none" strike="noStrike" cap="none">
              <a:solidFill>
                <a:schemeClr val="lt1"/>
              </a:solidFill>
              <a:latin typeface="Arial"/>
              <a:ea typeface="Arial"/>
              <a:cs typeface="Arial"/>
              <a:sym typeface="Arial"/>
            </a:endParaRPr>
          </a:p>
        </p:txBody>
      </p:sp>
      <p:cxnSp>
        <p:nvCxnSpPr>
          <p:cNvPr id="908" name="Google Shape;908;p28"/>
          <p:cNvCxnSpPr/>
          <p:nvPr/>
        </p:nvCxnSpPr>
        <p:spPr>
          <a:xfrm>
            <a:off x="3218400" y="523900"/>
            <a:ext cx="0" cy="4625400"/>
          </a:xfrm>
          <a:prstGeom prst="straightConnector1">
            <a:avLst/>
          </a:prstGeom>
          <a:noFill/>
          <a:ln w="9525" cap="flat" cmpd="sng">
            <a:solidFill>
              <a:schemeClr val="dk2"/>
            </a:solidFill>
            <a:prstDash val="dot"/>
            <a:round/>
            <a:headEnd type="none" w="sm" len="sm"/>
            <a:tailEnd type="none" w="sm" len="sm"/>
          </a:ln>
        </p:spPr>
      </p:cxnSp>
      <p:sp>
        <p:nvSpPr>
          <p:cNvPr id="909" name="Google Shape;909;p28"/>
          <p:cNvSpPr/>
          <p:nvPr/>
        </p:nvSpPr>
        <p:spPr>
          <a:xfrm>
            <a:off x="3378325" y="523900"/>
            <a:ext cx="2644200" cy="364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chemeClr val="lt1"/>
                </a:solidFill>
                <a:latin typeface="Arial"/>
                <a:ea typeface="Arial"/>
                <a:cs typeface="Arial"/>
                <a:sym typeface="Arial"/>
              </a:rPr>
              <a:t>Doanh nghiệp A</a:t>
            </a:r>
            <a:endParaRPr sz="1400" b="0" i="0" u="none" strike="noStrike" cap="none">
              <a:solidFill>
                <a:schemeClr val="lt1"/>
              </a:solidFill>
              <a:latin typeface="Arial"/>
              <a:ea typeface="Arial"/>
              <a:cs typeface="Arial"/>
              <a:sym typeface="Arial"/>
            </a:endParaRPr>
          </a:p>
        </p:txBody>
      </p:sp>
      <p:sp>
        <p:nvSpPr>
          <p:cNvPr id="910" name="Google Shape;910;p28"/>
          <p:cNvSpPr/>
          <p:nvPr/>
        </p:nvSpPr>
        <p:spPr>
          <a:xfrm>
            <a:off x="771425" y="1003975"/>
            <a:ext cx="2287200" cy="3648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rgbClr val="0C0C0C"/>
                </a:solidFill>
                <a:latin typeface="Arial"/>
                <a:ea typeface="Arial"/>
                <a:cs typeface="Arial"/>
                <a:sym typeface="Arial"/>
              </a:rPr>
              <a:t>Ban Lãnh đạo</a:t>
            </a:r>
            <a:endParaRPr sz="1400" b="0" i="0" u="none" strike="noStrike" cap="none">
              <a:solidFill>
                <a:srgbClr val="0C0C0C"/>
              </a:solidFill>
              <a:latin typeface="Arial"/>
              <a:ea typeface="Arial"/>
              <a:cs typeface="Arial"/>
              <a:sym typeface="Arial"/>
            </a:endParaRPr>
          </a:p>
        </p:txBody>
      </p:sp>
      <p:sp>
        <p:nvSpPr>
          <p:cNvPr id="911" name="Google Shape;911;p28"/>
          <p:cNvSpPr/>
          <p:nvPr/>
        </p:nvSpPr>
        <p:spPr>
          <a:xfrm rot="-5400000">
            <a:off x="227825" y="2845051"/>
            <a:ext cx="1533000" cy="4458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0C0C0C"/>
                </a:solidFill>
                <a:latin typeface="Arial"/>
                <a:ea typeface="Arial"/>
                <a:cs typeface="Arial"/>
                <a:sym typeface="Arial"/>
              </a:rPr>
              <a:t>Văn phòng</a:t>
            </a:r>
            <a:endParaRPr sz="1400" b="1" i="0" u="none" strike="noStrike" cap="none">
              <a:solidFill>
                <a:srgbClr val="0C0C0C"/>
              </a:solidFill>
              <a:latin typeface="Arial"/>
              <a:ea typeface="Arial"/>
              <a:cs typeface="Arial"/>
              <a:sym typeface="Arial"/>
            </a:endParaRPr>
          </a:p>
        </p:txBody>
      </p:sp>
      <p:sp>
        <p:nvSpPr>
          <p:cNvPr id="912" name="Google Shape;912;p28"/>
          <p:cNvSpPr/>
          <p:nvPr/>
        </p:nvSpPr>
        <p:spPr>
          <a:xfrm rot="-5400000">
            <a:off x="487625" y="4255450"/>
            <a:ext cx="1013400" cy="4458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0C0C0C"/>
                </a:solidFill>
                <a:latin typeface="Arial"/>
                <a:ea typeface="Arial"/>
                <a:cs typeface="Arial"/>
                <a:sym typeface="Arial"/>
              </a:rPr>
              <a:t>Nhà máy</a:t>
            </a:r>
            <a:endParaRPr sz="1400" b="1" i="0" u="none" strike="noStrike" cap="none">
              <a:solidFill>
                <a:srgbClr val="0C0C0C"/>
              </a:solidFill>
              <a:latin typeface="Arial"/>
              <a:ea typeface="Arial"/>
              <a:cs typeface="Arial"/>
              <a:sym typeface="Arial"/>
            </a:endParaRPr>
          </a:p>
        </p:txBody>
      </p:sp>
      <p:sp>
        <p:nvSpPr>
          <p:cNvPr id="913" name="Google Shape;913;p28"/>
          <p:cNvSpPr/>
          <p:nvPr/>
        </p:nvSpPr>
        <p:spPr>
          <a:xfrm rot="-5400000">
            <a:off x="636125" y="1584550"/>
            <a:ext cx="716400" cy="4458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0C0C0C"/>
                </a:solidFill>
                <a:latin typeface="Arial"/>
                <a:ea typeface="Arial"/>
                <a:cs typeface="Arial"/>
                <a:sym typeface="Arial"/>
              </a:rPr>
              <a:t>Kênh bán</a:t>
            </a:r>
            <a:endParaRPr sz="1400" b="1" i="0" u="none" strike="noStrike" cap="none">
              <a:solidFill>
                <a:srgbClr val="0C0C0C"/>
              </a:solidFill>
              <a:latin typeface="Arial"/>
              <a:ea typeface="Arial"/>
              <a:cs typeface="Arial"/>
              <a:sym typeface="Arial"/>
            </a:endParaRPr>
          </a:p>
        </p:txBody>
      </p:sp>
      <p:sp>
        <p:nvSpPr>
          <p:cNvPr id="914" name="Google Shape;914;p28"/>
          <p:cNvSpPr/>
          <p:nvPr/>
        </p:nvSpPr>
        <p:spPr>
          <a:xfrm>
            <a:off x="1373425" y="1449325"/>
            <a:ext cx="16851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Hợp đồng</a:t>
            </a:r>
            <a:endParaRPr sz="1100" b="0" i="0" u="none" strike="noStrike" cap="none">
              <a:solidFill>
                <a:srgbClr val="0C0C0C"/>
              </a:solidFill>
              <a:latin typeface="Arial"/>
              <a:ea typeface="Arial"/>
              <a:cs typeface="Arial"/>
              <a:sym typeface="Arial"/>
            </a:endParaRPr>
          </a:p>
        </p:txBody>
      </p:sp>
      <p:sp>
        <p:nvSpPr>
          <p:cNvPr id="915" name="Google Shape;915;p28"/>
          <p:cNvSpPr/>
          <p:nvPr/>
        </p:nvSpPr>
        <p:spPr>
          <a:xfrm>
            <a:off x="1373425" y="1642059"/>
            <a:ext cx="16851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Phân phối</a:t>
            </a:r>
            <a:endParaRPr sz="1100" b="0" i="0" u="none" strike="noStrike" cap="none">
              <a:solidFill>
                <a:srgbClr val="0C0C0C"/>
              </a:solidFill>
              <a:latin typeface="Arial"/>
              <a:ea typeface="Arial"/>
              <a:cs typeface="Arial"/>
              <a:sym typeface="Arial"/>
            </a:endParaRPr>
          </a:p>
        </p:txBody>
      </p:sp>
      <p:sp>
        <p:nvSpPr>
          <p:cNvPr id="916" name="Google Shape;916;p28"/>
          <p:cNvSpPr/>
          <p:nvPr/>
        </p:nvSpPr>
        <p:spPr>
          <a:xfrm>
            <a:off x="1373425" y="1839864"/>
            <a:ext cx="16851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Cửa hàng</a:t>
            </a:r>
            <a:endParaRPr sz="1100" b="0" i="0" u="none" strike="noStrike" cap="none">
              <a:solidFill>
                <a:srgbClr val="0C0C0C"/>
              </a:solidFill>
              <a:latin typeface="Arial"/>
              <a:ea typeface="Arial"/>
              <a:cs typeface="Arial"/>
              <a:sym typeface="Arial"/>
            </a:endParaRPr>
          </a:p>
        </p:txBody>
      </p:sp>
      <p:sp>
        <p:nvSpPr>
          <p:cNvPr id="917" name="Google Shape;917;p28"/>
          <p:cNvSpPr/>
          <p:nvPr/>
        </p:nvSpPr>
        <p:spPr>
          <a:xfrm>
            <a:off x="3378275" y="1449325"/>
            <a:ext cx="26442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CRM / Dự án</a:t>
            </a:r>
            <a:endParaRPr sz="1100" b="0" i="0" u="none" strike="noStrike" cap="none">
              <a:solidFill>
                <a:srgbClr val="0C0C0C"/>
              </a:solidFill>
              <a:latin typeface="Arial"/>
              <a:ea typeface="Arial"/>
              <a:cs typeface="Arial"/>
              <a:sym typeface="Arial"/>
            </a:endParaRPr>
          </a:p>
        </p:txBody>
      </p:sp>
      <p:sp>
        <p:nvSpPr>
          <p:cNvPr id="918" name="Google Shape;918;p28"/>
          <p:cNvSpPr/>
          <p:nvPr/>
        </p:nvSpPr>
        <p:spPr>
          <a:xfrm>
            <a:off x="3378275" y="1644594"/>
            <a:ext cx="26442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DMS</a:t>
            </a:r>
            <a:endParaRPr sz="1100" b="0" i="0" u="none" strike="noStrike" cap="none">
              <a:solidFill>
                <a:srgbClr val="0C0C0C"/>
              </a:solidFill>
              <a:latin typeface="Arial"/>
              <a:ea typeface="Arial"/>
              <a:cs typeface="Arial"/>
              <a:sym typeface="Arial"/>
            </a:endParaRPr>
          </a:p>
        </p:txBody>
      </p:sp>
      <p:sp>
        <p:nvSpPr>
          <p:cNvPr id="919" name="Google Shape;919;p28"/>
          <p:cNvSpPr/>
          <p:nvPr/>
        </p:nvSpPr>
        <p:spPr>
          <a:xfrm>
            <a:off x="3378275" y="1839866"/>
            <a:ext cx="26442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POS</a:t>
            </a:r>
            <a:endParaRPr sz="1100" b="0" i="0" u="none" strike="noStrike" cap="none">
              <a:solidFill>
                <a:srgbClr val="0C0C0C"/>
              </a:solidFill>
              <a:latin typeface="Arial"/>
              <a:ea typeface="Arial"/>
              <a:cs typeface="Arial"/>
              <a:sym typeface="Arial"/>
            </a:endParaRPr>
          </a:p>
        </p:txBody>
      </p:sp>
      <p:sp>
        <p:nvSpPr>
          <p:cNvPr id="920" name="Google Shape;920;p28"/>
          <p:cNvSpPr/>
          <p:nvPr/>
        </p:nvSpPr>
        <p:spPr>
          <a:xfrm>
            <a:off x="3378275" y="999925"/>
            <a:ext cx="5570700" cy="3648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rgbClr val="0C0C0C"/>
                </a:solidFill>
                <a:latin typeface="Arial"/>
                <a:ea typeface="Arial"/>
                <a:cs typeface="Arial"/>
                <a:sym typeface="Arial"/>
              </a:rPr>
              <a:t>Dashboard, Báo cáo</a:t>
            </a:r>
            <a:endParaRPr sz="1400" b="0" i="0" u="none" strike="noStrike" cap="none">
              <a:solidFill>
                <a:srgbClr val="0C0C0C"/>
              </a:solidFill>
              <a:latin typeface="Arial"/>
              <a:ea typeface="Arial"/>
              <a:cs typeface="Arial"/>
              <a:sym typeface="Arial"/>
            </a:endParaRPr>
          </a:p>
        </p:txBody>
      </p:sp>
      <p:sp>
        <p:nvSpPr>
          <p:cNvPr id="921" name="Google Shape;921;p28"/>
          <p:cNvSpPr/>
          <p:nvPr/>
        </p:nvSpPr>
        <p:spPr>
          <a:xfrm>
            <a:off x="1373425" y="2301375"/>
            <a:ext cx="16851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Mua hàng</a:t>
            </a:r>
            <a:endParaRPr sz="1100" b="0" i="0" u="none" strike="noStrike" cap="none">
              <a:solidFill>
                <a:srgbClr val="0C0C0C"/>
              </a:solidFill>
              <a:latin typeface="Arial"/>
              <a:ea typeface="Arial"/>
              <a:cs typeface="Arial"/>
              <a:sym typeface="Arial"/>
            </a:endParaRPr>
          </a:p>
        </p:txBody>
      </p:sp>
      <p:sp>
        <p:nvSpPr>
          <p:cNvPr id="922" name="Google Shape;922;p28"/>
          <p:cNvSpPr/>
          <p:nvPr/>
        </p:nvSpPr>
        <p:spPr>
          <a:xfrm>
            <a:off x="1373425" y="2567808"/>
            <a:ext cx="16851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Bán hàng</a:t>
            </a:r>
            <a:endParaRPr sz="1100" b="0" i="0" u="none" strike="noStrike" cap="none">
              <a:solidFill>
                <a:srgbClr val="0C0C0C"/>
              </a:solidFill>
              <a:latin typeface="Arial"/>
              <a:ea typeface="Arial"/>
              <a:cs typeface="Arial"/>
              <a:sym typeface="Arial"/>
            </a:endParaRPr>
          </a:p>
        </p:txBody>
      </p:sp>
      <p:sp>
        <p:nvSpPr>
          <p:cNvPr id="923" name="Google Shape;923;p28"/>
          <p:cNvSpPr/>
          <p:nvPr/>
        </p:nvSpPr>
        <p:spPr>
          <a:xfrm>
            <a:off x="1373425" y="2834245"/>
            <a:ext cx="16851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Kho</a:t>
            </a:r>
            <a:endParaRPr sz="1100" b="0" i="0" u="none" strike="noStrike" cap="none">
              <a:solidFill>
                <a:srgbClr val="0C0C0C"/>
              </a:solidFill>
              <a:latin typeface="Arial"/>
              <a:ea typeface="Arial"/>
              <a:cs typeface="Arial"/>
              <a:sym typeface="Arial"/>
            </a:endParaRPr>
          </a:p>
        </p:txBody>
      </p:sp>
      <p:sp>
        <p:nvSpPr>
          <p:cNvPr id="924" name="Google Shape;924;p28"/>
          <p:cNvSpPr/>
          <p:nvPr/>
        </p:nvSpPr>
        <p:spPr>
          <a:xfrm>
            <a:off x="1373425" y="3100696"/>
            <a:ext cx="16851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Kế hoạch / dự án</a:t>
            </a:r>
            <a:endParaRPr sz="1100" b="0" i="0" u="none" strike="noStrike" cap="none">
              <a:solidFill>
                <a:srgbClr val="0C0C0C"/>
              </a:solidFill>
              <a:latin typeface="Arial"/>
              <a:ea typeface="Arial"/>
              <a:cs typeface="Arial"/>
              <a:sym typeface="Arial"/>
            </a:endParaRPr>
          </a:p>
        </p:txBody>
      </p:sp>
      <p:sp>
        <p:nvSpPr>
          <p:cNvPr id="925" name="Google Shape;925;p28"/>
          <p:cNvSpPr/>
          <p:nvPr/>
        </p:nvSpPr>
        <p:spPr>
          <a:xfrm>
            <a:off x="1373425" y="3367146"/>
            <a:ext cx="16851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Kế toán</a:t>
            </a:r>
            <a:endParaRPr sz="1100" b="0" i="0" u="none" strike="noStrike" cap="none">
              <a:solidFill>
                <a:srgbClr val="0C0C0C"/>
              </a:solidFill>
              <a:latin typeface="Arial"/>
              <a:ea typeface="Arial"/>
              <a:cs typeface="Arial"/>
              <a:sym typeface="Arial"/>
            </a:endParaRPr>
          </a:p>
        </p:txBody>
      </p:sp>
      <p:sp>
        <p:nvSpPr>
          <p:cNvPr id="926" name="Google Shape;926;p28"/>
          <p:cNvSpPr/>
          <p:nvPr/>
        </p:nvSpPr>
        <p:spPr>
          <a:xfrm>
            <a:off x="1373425" y="3979121"/>
            <a:ext cx="1685100" cy="2067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Kho</a:t>
            </a:r>
            <a:endParaRPr sz="1100" b="0" i="0" u="none" strike="noStrike" cap="none">
              <a:solidFill>
                <a:srgbClr val="0C0C0C"/>
              </a:solidFill>
              <a:latin typeface="Arial"/>
              <a:ea typeface="Arial"/>
              <a:cs typeface="Arial"/>
              <a:sym typeface="Arial"/>
            </a:endParaRPr>
          </a:p>
        </p:txBody>
      </p:sp>
      <p:sp>
        <p:nvSpPr>
          <p:cNvPr id="927" name="Google Shape;927;p28"/>
          <p:cNvSpPr/>
          <p:nvPr/>
        </p:nvSpPr>
        <p:spPr>
          <a:xfrm>
            <a:off x="1373425" y="4245830"/>
            <a:ext cx="1685100" cy="4764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Sản xuất</a:t>
            </a:r>
            <a:endParaRPr sz="1100" b="0" i="0" u="none" strike="noStrike" cap="none">
              <a:solidFill>
                <a:srgbClr val="0C0C0C"/>
              </a:solidFill>
              <a:latin typeface="Arial"/>
              <a:ea typeface="Arial"/>
              <a:cs typeface="Arial"/>
              <a:sym typeface="Arial"/>
            </a:endParaRPr>
          </a:p>
        </p:txBody>
      </p:sp>
      <p:sp>
        <p:nvSpPr>
          <p:cNvPr id="928" name="Google Shape;928;p28"/>
          <p:cNvSpPr/>
          <p:nvPr/>
        </p:nvSpPr>
        <p:spPr>
          <a:xfrm>
            <a:off x="1373425" y="4778346"/>
            <a:ext cx="1685100" cy="2067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Thiết bị</a:t>
            </a:r>
            <a:endParaRPr sz="1100" b="0" i="0" u="none" strike="noStrike" cap="none">
              <a:solidFill>
                <a:srgbClr val="0C0C0C"/>
              </a:solidFill>
              <a:latin typeface="Arial"/>
              <a:ea typeface="Arial"/>
              <a:cs typeface="Arial"/>
              <a:sym typeface="Arial"/>
            </a:endParaRPr>
          </a:p>
        </p:txBody>
      </p:sp>
      <p:sp>
        <p:nvSpPr>
          <p:cNvPr id="929" name="Google Shape;929;p28"/>
          <p:cNvSpPr/>
          <p:nvPr/>
        </p:nvSpPr>
        <p:spPr>
          <a:xfrm>
            <a:off x="3378275" y="2301375"/>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Mua hàng</a:t>
            </a:r>
            <a:endParaRPr sz="1100" b="0" i="0" u="none" strike="noStrike" cap="none">
              <a:solidFill>
                <a:srgbClr val="0C0C0C"/>
              </a:solidFill>
              <a:latin typeface="Arial"/>
              <a:ea typeface="Arial"/>
              <a:cs typeface="Arial"/>
              <a:sym typeface="Arial"/>
            </a:endParaRPr>
          </a:p>
        </p:txBody>
      </p:sp>
      <p:sp>
        <p:nvSpPr>
          <p:cNvPr id="930" name="Google Shape;930;p28"/>
          <p:cNvSpPr/>
          <p:nvPr/>
        </p:nvSpPr>
        <p:spPr>
          <a:xfrm>
            <a:off x="3378275" y="2567809"/>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Bán hàng</a:t>
            </a:r>
            <a:endParaRPr sz="1100" b="0" i="0" u="none" strike="noStrike" cap="none">
              <a:solidFill>
                <a:srgbClr val="0C0C0C"/>
              </a:solidFill>
              <a:latin typeface="Arial"/>
              <a:ea typeface="Arial"/>
              <a:cs typeface="Arial"/>
              <a:sym typeface="Arial"/>
            </a:endParaRPr>
          </a:p>
        </p:txBody>
      </p:sp>
      <p:sp>
        <p:nvSpPr>
          <p:cNvPr id="931" name="Google Shape;931;p28"/>
          <p:cNvSpPr/>
          <p:nvPr/>
        </p:nvSpPr>
        <p:spPr>
          <a:xfrm>
            <a:off x="3378275" y="2834247"/>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Tồn kho</a:t>
            </a:r>
            <a:endParaRPr sz="1100" b="0" i="0" u="none" strike="noStrike" cap="none">
              <a:solidFill>
                <a:srgbClr val="0C0C0C"/>
              </a:solidFill>
              <a:latin typeface="Arial"/>
              <a:ea typeface="Arial"/>
              <a:cs typeface="Arial"/>
              <a:sym typeface="Arial"/>
            </a:endParaRPr>
          </a:p>
        </p:txBody>
      </p:sp>
      <p:sp>
        <p:nvSpPr>
          <p:cNvPr id="932" name="Google Shape;932;p28"/>
          <p:cNvSpPr/>
          <p:nvPr/>
        </p:nvSpPr>
        <p:spPr>
          <a:xfrm>
            <a:off x="3378275" y="3100698"/>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Kế hoạch SX</a:t>
            </a:r>
            <a:endParaRPr sz="1100" b="0" i="0" u="none" strike="noStrike" cap="none">
              <a:solidFill>
                <a:srgbClr val="0C0C0C"/>
              </a:solidFill>
              <a:latin typeface="Arial"/>
              <a:ea typeface="Arial"/>
              <a:cs typeface="Arial"/>
              <a:sym typeface="Arial"/>
            </a:endParaRPr>
          </a:p>
        </p:txBody>
      </p:sp>
      <p:sp>
        <p:nvSpPr>
          <p:cNvPr id="933" name="Google Shape;933;p28"/>
          <p:cNvSpPr/>
          <p:nvPr/>
        </p:nvSpPr>
        <p:spPr>
          <a:xfrm>
            <a:off x="3378275" y="3367149"/>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Tài chính Kế toán </a:t>
            </a:r>
            <a:endParaRPr sz="1100" b="0" i="0" u="none" strike="noStrike" cap="none">
              <a:solidFill>
                <a:srgbClr val="0C0C0C"/>
              </a:solidFill>
              <a:latin typeface="Arial"/>
              <a:ea typeface="Arial"/>
              <a:cs typeface="Arial"/>
              <a:sym typeface="Arial"/>
            </a:endParaRPr>
          </a:p>
        </p:txBody>
      </p:sp>
      <p:sp>
        <p:nvSpPr>
          <p:cNvPr id="934" name="Google Shape;934;p28"/>
          <p:cNvSpPr/>
          <p:nvPr/>
        </p:nvSpPr>
        <p:spPr>
          <a:xfrm>
            <a:off x="3378275" y="3979124"/>
            <a:ext cx="2644200" cy="2067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vận hành kho</a:t>
            </a:r>
            <a:endParaRPr sz="1100" b="0" i="0" u="none" strike="noStrike" cap="none">
              <a:solidFill>
                <a:srgbClr val="0C0C0C"/>
              </a:solidFill>
              <a:latin typeface="Arial"/>
              <a:ea typeface="Arial"/>
              <a:cs typeface="Arial"/>
              <a:sym typeface="Arial"/>
            </a:endParaRPr>
          </a:p>
        </p:txBody>
      </p:sp>
      <p:sp>
        <p:nvSpPr>
          <p:cNvPr id="935" name="Google Shape;935;p28"/>
          <p:cNvSpPr/>
          <p:nvPr/>
        </p:nvSpPr>
        <p:spPr>
          <a:xfrm>
            <a:off x="3378275" y="4245825"/>
            <a:ext cx="2644200" cy="4764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lịch SX, lệnh SX, Chất lượng</a:t>
            </a:r>
            <a:endParaRPr sz="1100" b="0" i="0" u="none" strike="noStrike" cap="none">
              <a:solidFill>
                <a:srgbClr val="0C0C0C"/>
              </a:solidFill>
              <a:latin typeface="Arial"/>
              <a:ea typeface="Arial"/>
              <a:cs typeface="Arial"/>
              <a:sym typeface="Arial"/>
            </a:endParaRPr>
          </a:p>
        </p:txBody>
      </p:sp>
      <p:sp>
        <p:nvSpPr>
          <p:cNvPr id="936" name="Google Shape;936;p28"/>
          <p:cNvSpPr/>
          <p:nvPr/>
        </p:nvSpPr>
        <p:spPr>
          <a:xfrm>
            <a:off x="3378275" y="4778350"/>
            <a:ext cx="2644200" cy="2067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bảo trì thiết bị CMMS</a:t>
            </a:r>
            <a:endParaRPr sz="1100" b="0" i="0" u="none" strike="noStrike" cap="none">
              <a:solidFill>
                <a:srgbClr val="0C0C0C"/>
              </a:solidFill>
              <a:latin typeface="Arial"/>
              <a:ea typeface="Arial"/>
              <a:cs typeface="Arial"/>
              <a:sym typeface="Arial"/>
            </a:endParaRPr>
          </a:p>
        </p:txBody>
      </p:sp>
      <p:sp>
        <p:nvSpPr>
          <p:cNvPr id="937" name="Google Shape;937;p28"/>
          <p:cNvSpPr/>
          <p:nvPr/>
        </p:nvSpPr>
        <p:spPr>
          <a:xfrm>
            <a:off x="1373425" y="3629684"/>
            <a:ext cx="16851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Nhân sự</a:t>
            </a:r>
            <a:endParaRPr sz="1100" b="0" i="0" u="none" strike="noStrike" cap="none">
              <a:solidFill>
                <a:srgbClr val="0C0C0C"/>
              </a:solidFill>
              <a:latin typeface="Arial"/>
              <a:ea typeface="Arial"/>
              <a:cs typeface="Arial"/>
              <a:sym typeface="Arial"/>
            </a:endParaRPr>
          </a:p>
        </p:txBody>
      </p:sp>
      <p:sp>
        <p:nvSpPr>
          <p:cNvPr id="938" name="Google Shape;938;p28"/>
          <p:cNvSpPr/>
          <p:nvPr/>
        </p:nvSpPr>
        <p:spPr>
          <a:xfrm>
            <a:off x="3378275" y="3629687"/>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HRM</a:t>
            </a:r>
            <a:endParaRPr sz="1100" b="0" i="0" u="none" strike="noStrike" cap="none">
              <a:solidFill>
                <a:srgbClr val="0C0C0C"/>
              </a:solidFill>
              <a:latin typeface="Arial"/>
              <a:ea typeface="Arial"/>
              <a:cs typeface="Arial"/>
              <a:sym typeface="Arial"/>
            </a:endParaRPr>
          </a:p>
        </p:txBody>
      </p:sp>
      <p:sp>
        <p:nvSpPr>
          <p:cNvPr id="939" name="Google Shape;939;p28"/>
          <p:cNvSpPr/>
          <p:nvPr/>
        </p:nvSpPr>
        <p:spPr>
          <a:xfrm>
            <a:off x="1373425" y="2032814"/>
            <a:ext cx="16851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E-Com	</a:t>
            </a:r>
            <a:endParaRPr sz="1100" b="0" i="0" u="none" strike="noStrike" cap="none">
              <a:solidFill>
                <a:srgbClr val="0C0C0C"/>
              </a:solidFill>
              <a:latin typeface="Arial"/>
              <a:ea typeface="Arial"/>
              <a:cs typeface="Arial"/>
              <a:sym typeface="Arial"/>
            </a:endParaRPr>
          </a:p>
        </p:txBody>
      </p:sp>
      <p:sp>
        <p:nvSpPr>
          <p:cNvPr id="940" name="Google Shape;940;p28"/>
          <p:cNvSpPr/>
          <p:nvPr/>
        </p:nvSpPr>
        <p:spPr>
          <a:xfrm>
            <a:off x="3378275" y="2032816"/>
            <a:ext cx="26442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Website / TMDT</a:t>
            </a:r>
            <a:endParaRPr sz="1100" b="0" i="0" u="none" strike="noStrike" cap="none">
              <a:solidFill>
                <a:srgbClr val="0C0C0C"/>
              </a:solidFill>
              <a:latin typeface="Arial"/>
              <a:ea typeface="Arial"/>
              <a:cs typeface="Arial"/>
              <a:sym typeface="Arial"/>
            </a:endParaRPr>
          </a:p>
        </p:txBody>
      </p:sp>
      <p:sp>
        <p:nvSpPr>
          <p:cNvPr id="941" name="Google Shape;941;p28"/>
          <p:cNvSpPr/>
          <p:nvPr/>
        </p:nvSpPr>
        <p:spPr>
          <a:xfrm>
            <a:off x="6304925" y="523900"/>
            <a:ext cx="2644200" cy="364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chemeClr val="lt1"/>
                </a:solidFill>
                <a:latin typeface="Arial"/>
                <a:ea typeface="Arial"/>
                <a:cs typeface="Arial"/>
                <a:sym typeface="Arial"/>
              </a:rPr>
              <a:t>Chi nhánh A1</a:t>
            </a:r>
            <a:endParaRPr sz="1400" b="0" i="0" u="none" strike="noStrike" cap="none">
              <a:solidFill>
                <a:schemeClr val="lt1"/>
              </a:solidFill>
              <a:latin typeface="Arial"/>
              <a:ea typeface="Arial"/>
              <a:cs typeface="Arial"/>
              <a:sym typeface="Arial"/>
            </a:endParaRPr>
          </a:p>
        </p:txBody>
      </p:sp>
      <p:sp>
        <p:nvSpPr>
          <p:cNvPr id="942" name="Google Shape;942;p28"/>
          <p:cNvSpPr/>
          <p:nvPr/>
        </p:nvSpPr>
        <p:spPr>
          <a:xfrm>
            <a:off x="6304875" y="1449325"/>
            <a:ext cx="26442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C0C0C"/>
              </a:solidFill>
              <a:latin typeface="Arial"/>
              <a:ea typeface="Arial"/>
              <a:cs typeface="Arial"/>
              <a:sym typeface="Arial"/>
            </a:endParaRPr>
          </a:p>
        </p:txBody>
      </p:sp>
      <p:sp>
        <p:nvSpPr>
          <p:cNvPr id="943" name="Google Shape;943;p28"/>
          <p:cNvSpPr/>
          <p:nvPr/>
        </p:nvSpPr>
        <p:spPr>
          <a:xfrm>
            <a:off x="6304875" y="1644594"/>
            <a:ext cx="26442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DMS</a:t>
            </a:r>
            <a:endParaRPr sz="1100" b="0" i="0" u="none" strike="noStrike" cap="none">
              <a:solidFill>
                <a:srgbClr val="0C0C0C"/>
              </a:solidFill>
              <a:latin typeface="Arial"/>
              <a:ea typeface="Arial"/>
              <a:cs typeface="Arial"/>
              <a:sym typeface="Arial"/>
            </a:endParaRPr>
          </a:p>
        </p:txBody>
      </p:sp>
      <p:sp>
        <p:nvSpPr>
          <p:cNvPr id="944" name="Google Shape;944;p28"/>
          <p:cNvSpPr/>
          <p:nvPr/>
        </p:nvSpPr>
        <p:spPr>
          <a:xfrm>
            <a:off x="6304875" y="1839866"/>
            <a:ext cx="26442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POS</a:t>
            </a:r>
            <a:endParaRPr sz="1100" b="0" i="0" u="none" strike="noStrike" cap="none">
              <a:solidFill>
                <a:srgbClr val="0C0C0C"/>
              </a:solidFill>
              <a:latin typeface="Arial"/>
              <a:ea typeface="Arial"/>
              <a:cs typeface="Arial"/>
              <a:sym typeface="Arial"/>
            </a:endParaRPr>
          </a:p>
        </p:txBody>
      </p:sp>
      <p:sp>
        <p:nvSpPr>
          <p:cNvPr id="945" name="Google Shape;945;p28"/>
          <p:cNvSpPr/>
          <p:nvPr/>
        </p:nvSpPr>
        <p:spPr>
          <a:xfrm>
            <a:off x="6304875" y="2301375"/>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Mua hàng</a:t>
            </a:r>
            <a:endParaRPr sz="1100" b="0" i="0" u="none" strike="noStrike" cap="none">
              <a:solidFill>
                <a:srgbClr val="0C0C0C"/>
              </a:solidFill>
              <a:latin typeface="Arial"/>
              <a:ea typeface="Arial"/>
              <a:cs typeface="Arial"/>
              <a:sym typeface="Arial"/>
            </a:endParaRPr>
          </a:p>
        </p:txBody>
      </p:sp>
      <p:sp>
        <p:nvSpPr>
          <p:cNvPr id="946" name="Google Shape;946;p28"/>
          <p:cNvSpPr/>
          <p:nvPr/>
        </p:nvSpPr>
        <p:spPr>
          <a:xfrm>
            <a:off x="6304875" y="2567809"/>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Bán hàng</a:t>
            </a:r>
            <a:endParaRPr sz="1100" b="0" i="0" u="none" strike="noStrike" cap="none">
              <a:solidFill>
                <a:srgbClr val="0C0C0C"/>
              </a:solidFill>
              <a:latin typeface="Arial"/>
              <a:ea typeface="Arial"/>
              <a:cs typeface="Arial"/>
              <a:sym typeface="Arial"/>
            </a:endParaRPr>
          </a:p>
        </p:txBody>
      </p:sp>
      <p:sp>
        <p:nvSpPr>
          <p:cNvPr id="947" name="Google Shape;947;p28"/>
          <p:cNvSpPr/>
          <p:nvPr/>
        </p:nvSpPr>
        <p:spPr>
          <a:xfrm>
            <a:off x="6304875" y="2834247"/>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Tồn kho</a:t>
            </a:r>
            <a:endParaRPr sz="1100" b="0" i="0" u="none" strike="noStrike" cap="none">
              <a:solidFill>
                <a:srgbClr val="0C0C0C"/>
              </a:solidFill>
              <a:latin typeface="Arial"/>
              <a:ea typeface="Arial"/>
              <a:cs typeface="Arial"/>
              <a:sym typeface="Arial"/>
            </a:endParaRPr>
          </a:p>
        </p:txBody>
      </p:sp>
      <p:sp>
        <p:nvSpPr>
          <p:cNvPr id="948" name="Google Shape;948;p28"/>
          <p:cNvSpPr/>
          <p:nvPr/>
        </p:nvSpPr>
        <p:spPr>
          <a:xfrm>
            <a:off x="6304875" y="3100698"/>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C0C0C"/>
              </a:solidFill>
              <a:latin typeface="Arial"/>
              <a:ea typeface="Arial"/>
              <a:cs typeface="Arial"/>
              <a:sym typeface="Arial"/>
            </a:endParaRPr>
          </a:p>
        </p:txBody>
      </p:sp>
      <p:sp>
        <p:nvSpPr>
          <p:cNvPr id="949" name="Google Shape;949;p28"/>
          <p:cNvSpPr/>
          <p:nvPr/>
        </p:nvSpPr>
        <p:spPr>
          <a:xfrm>
            <a:off x="6304875" y="3367149"/>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Quản lý Tài chính Kế toán </a:t>
            </a:r>
            <a:endParaRPr sz="1100" b="0" i="0" u="none" strike="noStrike" cap="none">
              <a:solidFill>
                <a:srgbClr val="0C0C0C"/>
              </a:solidFill>
              <a:latin typeface="Arial"/>
              <a:ea typeface="Arial"/>
              <a:cs typeface="Arial"/>
              <a:sym typeface="Arial"/>
            </a:endParaRPr>
          </a:p>
        </p:txBody>
      </p:sp>
      <p:sp>
        <p:nvSpPr>
          <p:cNvPr id="950" name="Google Shape;950;p28"/>
          <p:cNvSpPr/>
          <p:nvPr/>
        </p:nvSpPr>
        <p:spPr>
          <a:xfrm>
            <a:off x="6304875" y="3979124"/>
            <a:ext cx="2644200" cy="2067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C0C0C"/>
              </a:solidFill>
              <a:latin typeface="Arial"/>
              <a:ea typeface="Arial"/>
              <a:cs typeface="Arial"/>
              <a:sym typeface="Arial"/>
            </a:endParaRPr>
          </a:p>
        </p:txBody>
      </p:sp>
      <p:sp>
        <p:nvSpPr>
          <p:cNvPr id="951" name="Google Shape;951;p28"/>
          <p:cNvSpPr/>
          <p:nvPr/>
        </p:nvSpPr>
        <p:spPr>
          <a:xfrm>
            <a:off x="6304875" y="4245825"/>
            <a:ext cx="2644200" cy="4764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C0C0C"/>
              </a:solidFill>
              <a:latin typeface="Arial"/>
              <a:ea typeface="Arial"/>
              <a:cs typeface="Arial"/>
              <a:sym typeface="Arial"/>
            </a:endParaRPr>
          </a:p>
        </p:txBody>
      </p:sp>
      <p:sp>
        <p:nvSpPr>
          <p:cNvPr id="952" name="Google Shape;952;p28"/>
          <p:cNvSpPr/>
          <p:nvPr/>
        </p:nvSpPr>
        <p:spPr>
          <a:xfrm>
            <a:off x="6304875" y="4778350"/>
            <a:ext cx="2644200" cy="2067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C0C0C"/>
              </a:solidFill>
              <a:latin typeface="Arial"/>
              <a:ea typeface="Arial"/>
              <a:cs typeface="Arial"/>
              <a:sym typeface="Arial"/>
            </a:endParaRPr>
          </a:p>
        </p:txBody>
      </p:sp>
      <p:sp>
        <p:nvSpPr>
          <p:cNvPr id="953" name="Google Shape;953;p28"/>
          <p:cNvSpPr/>
          <p:nvPr/>
        </p:nvSpPr>
        <p:spPr>
          <a:xfrm>
            <a:off x="6304875" y="3629687"/>
            <a:ext cx="2644200" cy="2067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0C0C0C"/>
                </a:solidFill>
                <a:latin typeface="Arial"/>
                <a:ea typeface="Arial"/>
                <a:cs typeface="Arial"/>
                <a:sym typeface="Arial"/>
              </a:rPr>
              <a:t>HRM</a:t>
            </a:r>
            <a:endParaRPr sz="1100" b="0" i="0" u="none" strike="noStrike" cap="none">
              <a:solidFill>
                <a:srgbClr val="0C0C0C"/>
              </a:solidFill>
              <a:latin typeface="Arial"/>
              <a:ea typeface="Arial"/>
              <a:cs typeface="Arial"/>
              <a:sym typeface="Arial"/>
            </a:endParaRPr>
          </a:p>
        </p:txBody>
      </p:sp>
      <p:sp>
        <p:nvSpPr>
          <p:cNvPr id="954" name="Google Shape;954;p28"/>
          <p:cNvSpPr/>
          <p:nvPr/>
        </p:nvSpPr>
        <p:spPr>
          <a:xfrm>
            <a:off x="6304875" y="2032816"/>
            <a:ext cx="2644200" cy="1512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C0C0C"/>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cxnSp>
        <p:nvCxnSpPr>
          <p:cNvPr id="959" name="Google Shape;959;p29"/>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960" name="Google Shape;960;p29"/>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Triển khai theo Mô hình kinh doanh</a:t>
            </a:r>
            <a:endParaRPr sz="2400" b="0" i="0" u="none" strike="noStrike" cap="none">
              <a:solidFill>
                <a:schemeClr val="dk1"/>
              </a:solidFill>
              <a:latin typeface="Arial"/>
              <a:ea typeface="Arial"/>
              <a:cs typeface="Arial"/>
              <a:sym typeface="Arial"/>
            </a:endParaRPr>
          </a:p>
        </p:txBody>
      </p:sp>
      <p:sp>
        <p:nvSpPr>
          <p:cNvPr id="961" name="Google Shape;961;p29"/>
          <p:cNvSpPr/>
          <p:nvPr/>
        </p:nvSpPr>
        <p:spPr>
          <a:xfrm>
            <a:off x="2234725" y="540400"/>
            <a:ext cx="8424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R&amp;D</a:t>
            </a:r>
            <a:endParaRPr sz="700" b="1" i="0" u="none" strike="noStrike" cap="none">
              <a:solidFill>
                <a:srgbClr val="000000"/>
              </a:solidFill>
              <a:latin typeface="Arial"/>
              <a:ea typeface="Arial"/>
              <a:cs typeface="Arial"/>
              <a:sym typeface="Arial"/>
            </a:endParaRPr>
          </a:p>
        </p:txBody>
      </p:sp>
      <p:sp>
        <p:nvSpPr>
          <p:cNvPr id="962" name="Google Shape;962;p29"/>
          <p:cNvSpPr/>
          <p:nvPr/>
        </p:nvSpPr>
        <p:spPr>
          <a:xfrm>
            <a:off x="297277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Thiết kế Sản phẩm</a:t>
            </a:r>
            <a:endParaRPr sz="700" b="1" i="0" u="none" strike="noStrike" cap="none">
              <a:solidFill>
                <a:srgbClr val="000000"/>
              </a:solidFill>
              <a:latin typeface="Arial"/>
              <a:ea typeface="Arial"/>
              <a:cs typeface="Arial"/>
              <a:sym typeface="Arial"/>
            </a:endParaRPr>
          </a:p>
        </p:txBody>
      </p:sp>
      <p:sp>
        <p:nvSpPr>
          <p:cNvPr id="963" name="Google Shape;963;p29"/>
          <p:cNvSpPr/>
          <p:nvPr/>
        </p:nvSpPr>
        <p:spPr>
          <a:xfrm>
            <a:off x="3813900"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Mua Nguyên VL</a:t>
            </a:r>
            <a:endParaRPr sz="700" b="1" i="0" u="none" strike="noStrike" cap="none">
              <a:solidFill>
                <a:srgbClr val="000000"/>
              </a:solidFill>
              <a:latin typeface="Arial"/>
              <a:ea typeface="Arial"/>
              <a:cs typeface="Arial"/>
              <a:sym typeface="Arial"/>
            </a:endParaRPr>
          </a:p>
        </p:txBody>
      </p:sp>
      <p:sp>
        <p:nvSpPr>
          <p:cNvPr id="964" name="Google Shape;964;p29"/>
          <p:cNvSpPr/>
          <p:nvPr/>
        </p:nvSpPr>
        <p:spPr>
          <a:xfrm>
            <a:off x="467167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Sản xuất, chế biến</a:t>
            </a:r>
            <a:endParaRPr sz="700" b="1" i="0" u="none" strike="noStrike" cap="none">
              <a:solidFill>
                <a:srgbClr val="000000"/>
              </a:solidFill>
              <a:latin typeface="Arial"/>
              <a:ea typeface="Arial"/>
              <a:cs typeface="Arial"/>
              <a:sym typeface="Arial"/>
            </a:endParaRPr>
          </a:p>
        </p:txBody>
      </p:sp>
      <p:sp>
        <p:nvSpPr>
          <p:cNvPr id="965" name="Google Shape;965;p29"/>
          <p:cNvSpPr/>
          <p:nvPr/>
        </p:nvSpPr>
        <p:spPr>
          <a:xfrm>
            <a:off x="552112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Lắp ráp, đóng gói</a:t>
            </a:r>
            <a:endParaRPr sz="700" b="1" i="0" u="none" strike="noStrike" cap="none">
              <a:solidFill>
                <a:srgbClr val="000000"/>
              </a:solidFill>
              <a:latin typeface="Arial"/>
              <a:ea typeface="Arial"/>
              <a:cs typeface="Arial"/>
              <a:sym typeface="Arial"/>
            </a:endParaRPr>
          </a:p>
        </p:txBody>
      </p:sp>
      <p:sp>
        <p:nvSpPr>
          <p:cNvPr id="966" name="Google Shape;966;p29"/>
          <p:cNvSpPr/>
          <p:nvPr/>
        </p:nvSpPr>
        <p:spPr>
          <a:xfrm>
            <a:off x="637057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Lưu kho &amp; phân phối</a:t>
            </a:r>
            <a:endParaRPr sz="700" b="1" i="0" u="none" strike="noStrike" cap="none">
              <a:solidFill>
                <a:srgbClr val="000000"/>
              </a:solidFill>
              <a:latin typeface="Arial"/>
              <a:ea typeface="Arial"/>
              <a:cs typeface="Arial"/>
              <a:sym typeface="Arial"/>
            </a:endParaRPr>
          </a:p>
        </p:txBody>
      </p:sp>
      <p:sp>
        <p:nvSpPr>
          <p:cNvPr id="967" name="Google Shape;967;p29"/>
          <p:cNvSpPr/>
          <p:nvPr/>
        </p:nvSpPr>
        <p:spPr>
          <a:xfrm>
            <a:off x="7228350"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Bán hàng &amp; tiếp thị</a:t>
            </a:r>
            <a:endParaRPr sz="700" b="1" i="0" u="none" strike="noStrike" cap="none">
              <a:solidFill>
                <a:srgbClr val="000000"/>
              </a:solidFill>
              <a:latin typeface="Arial"/>
              <a:ea typeface="Arial"/>
              <a:cs typeface="Arial"/>
              <a:sym typeface="Arial"/>
            </a:endParaRPr>
          </a:p>
        </p:txBody>
      </p:sp>
      <p:sp>
        <p:nvSpPr>
          <p:cNvPr id="968" name="Google Shape;968;p29"/>
          <p:cNvSpPr/>
          <p:nvPr/>
        </p:nvSpPr>
        <p:spPr>
          <a:xfrm>
            <a:off x="806947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CSKH &amp; Dịch vụ</a:t>
            </a:r>
            <a:endParaRPr sz="700" b="1" i="0" u="none" strike="noStrike" cap="none">
              <a:solidFill>
                <a:srgbClr val="000000"/>
              </a:solidFill>
              <a:latin typeface="Arial"/>
              <a:ea typeface="Arial"/>
              <a:cs typeface="Arial"/>
              <a:sym typeface="Arial"/>
            </a:endParaRPr>
          </a:p>
        </p:txBody>
      </p:sp>
      <p:sp>
        <p:nvSpPr>
          <p:cNvPr id="969" name="Google Shape;969;p29"/>
          <p:cNvSpPr/>
          <p:nvPr/>
        </p:nvSpPr>
        <p:spPr>
          <a:xfrm>
            <a:off x="564725" y="2428141"/>
            <a:ext cx="8579400" cy="5784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0" name="Google Shape;970;p29"/>
          <p:cNvSpPr/>
          <p:nvPr/>
        </p:nvSpPr>
        <p:spPr>
          <a:xfrm>
            <a:off x="2234725" y="2535799"/>
            <a:ext cx="8424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71" name="Google Shape;971;p29"/>
          <p:cNvSpPr/>
          <p:nvPr/>
        </p:nvSpPr>
        <p:spPr>
          <a:xfrm>
            <a:off x="2972775" y="2535799"/>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72" name="Google Shape;972;p29"/>
          <p:cNvSpPr/>
          <p:nvPr/>
        </p:nvSpPr>
        <p:spPr>
          <a:xfrm>
            <a:off x="3813900" y="2535799"/>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73" name="Google Shape;973;p29"/>
          <p:cNvSpPr/>
          <p:nvPr/>
        </p:nvSpPr>
        <p:spPr>
          <a:xfrm>
            <a:off x="4671675" y="2535799"/>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74" name="Google Shape;974;p29"/>
          <p:cNvSpPr/>
          <p:nvPr/>
        </p:nvSpPr>
        <p:spPr>
          <a:xfrm>
            <a:off x="5521125" y="2535799"/>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75" name="Google Shape;975;p29"/>
          <p:cNvSpPr/>
          <p:nvPr/>
        </p:nvSpPr>
        <p:spPr>
          <a:xfrm>
            <a:off x="6370575" y="2535799"/>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76" name="Google Shape;976;p29"/>
          <p:cNvSpPr/>
          <p:nvPr/>
        </p:nvSpPr>
        <p:spPr>
          <a:xfrm>
            <a:off x="7228350" y="2535799"/>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77" name="Google Shape;977;p29"/>
          <p:cNvSpPr/>
          <p:nvPr/>
        </p:nvSpPr>
        <p:spPr>
          <a:xfrm>
            <a:off x="8069475" y="2535799"/>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78" name="Google Shape;978;p29"/>
          <p:cNvSpPr txBox="1"/>
          <p:nvPr/>
        </p:nvSpPr>
        <p:spPr>
          <a:xfrm>
            <a:off x="541899" y="2473801"/>
            <a:ext cx="1670100" cy="47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MTO (Make to Order)</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Sản xuất theo đơn đặt hàng</a:t>
            </a:r>
            <a:endParaRPr sz="900" b="0" i="0" u="none" strike="noStrike" cap="none">
              <a:solidFill>
                <a:srgbClr val="000000"/>
              </a:solidFill>
              <a:latin typeface="Arial"/>
              <a:ea typeface="Arial"/>
              <a:cs typeface="Arial"/>
              <a:sym typeface="Arial"/>
            </a:endParaRPr>
          </a:p>
        </p:txBody>
      </p:sp>
      <p:sp>
        <p:nvSpPr>
          <p:cNvPr id="979" name="Google Shape;979;p29"/>
          <p:cNvSpPr/>
          <p:nvPr/>
        </p:nvSpPr>
        <p:spPr>
          <a:xfrm>
            <a:off x="564725" y="1066606"/>
            <a:ext cx="8579400" cy="5784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p29"/>
          <p:cNvSpPr/>
          <p:nvPr/>
        </p:nvSpPr>
        <p:spPr>
          <a:xfrm>
            <a:off x="2234725" y="1174264"/>
            <a:ext cx="8424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81" name="Google Shape;981;p29"/>
          <p:cNvSpPr/>
          <p:nvPr/>
        </p:nvSpPr>
        <p:spPr>
          <a:xfrm>
            <a:off x="2972775" y="1174264"/>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82" name="Google Shape;982;p29"/>
          <p:cNvSpPr/>
          <p:nvPr/>
        </p:nvSpPr>
        <p:spPr>
          <a:xfrm>
            <a:off x="3813900" y="1174264"/>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83" name="Google Shape;983;p29"/>
          <p:cNvSpPr/>
          <p:nvPr/>
        </p:nvSpPr>
        <p:spPr>
          <a:xfrm>
            <a:off x="4671675" y="1174264"/>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84" name="Google Shape;984;p29"/>
          <p:cNvSpPr/>
          <p:nvPr/>
        </p:nvSpPr>
        <p:spPr>
          <a:xfrm>
            <a:off x="5521125" y="1174264"/>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85" name="Google Shape;985;p29"/>
          <p:cNvSpPr/>
          <p:nvPr/>
        </p:nvSpPr>
        <p:spPr>
          <a:xfrm>
            <a:off x="6370575" y="1174264"/>
            <a:ext cx="9336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86" name="Google Shape;986;p29"/>
          <p:cNvSpPr/>
          <p:nvPr/>
        </p:nvSpPr>
        <p:spPr>
          <a:xfrm>
            <a:off x="7228350" y="1174264"/>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87" name="Google Shape;987;p29"/>
          <p:cNvSpPr/>
          <p:nvPr/>
        </p:nvSpPr>
        <p:spPr>
          <a:xfrm>
            <a:off x="8069475" y="1174264"/>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88" name="Google Shape;988;p29"/>
          <p:cNvSpPr txBox="1"/>
          <p:nvPr/>
        </p:nvSpPr>
        <p:spPr>
          <a:xfrm>
            <a:off x="541899" y="1112266"/>
            <a:ext cx="1670100" cy="47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MTS (Make to Stock)</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Mô hình bản sản phẩm</a:t>
            </a:r>
            <a:endParaRPr sz="900" b="0" i="0" u="none" strike="noStrike" cap="none">
              <a:solidFill>
                <a:srgbClr val="000000"/>
              </a:solidFill>
              <a:latin typeface="Arial"/>
              <a:ea typeface="Arial"/>
              <a:cs typeface="Arial"/>
              <a:sym typeface="Arial"/>
            </a:endParaRPr>
          </a:p>
        </p:txBody>
      </p:sp>
      <p:sp>
        <p:nvSpPr>
          <p:cNvPr id="989" name="Google Shape;989;p29"/>
          <p:cNvSpPr/>
          <p:nvPr/>
        </p:nvSpPr>
        <p:spPr>
          <a:xfrm>
            <a:off x="564725" y="3801842"/>
            <a:ext cx="8579400" cy="5784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0" name="Google Shape;990;p29"/>
          <p:cNvSpPr/>
          <p:nvPr/>
        </p:nvSpPr>
        <p:spPr>
          <a:xfrm>
            <a:off x="2234725" y="3909500"/>
            <a:ext cx="8424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91" name="Google Shape;991;p29"/>
          <p:cNvSpPr/>
          <p:nvPr/>
        </p:nvSpPr>
        <p:spPr>
          <a:xfrm>
            <a:off x="297277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92" name="Google Shape;992;p29"/>
          <p:cNvSpPr/>
          <p:nvPr/>
        </p:nvSpPr>
        <p:spPr>
          <a:xfrm>
            <a:off x="3813900"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93" name="Google Shape;993;p29"/>
          <p:cNvSpPr/>
          <p:nvPr/>
        </p:nvSpPr>
        <p:spPr>
          <a:xfrm>
            <a:off x="467167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94" name="Google Shape;994;p29"/>
          <p:cNvSpPr/>
          <p:nvPr/>
        </p:nvSpPr>
        <p:spPr>
          <a:xfrm>
            <a:off x="552112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95" name="Google Shape;995;p29"/>
          <p:cNvSpPr/>
          <p:nvPr/>
        </p:nvSpPr>
        <p:spPr>
          <a:xfrm>
            <a:off x="637057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96" name="Google Shape;996;p29"/>
          <p:cNvSpPr/>
          <p:nvPr/>
        </p:nvSpPr>
        <p:spPr>
          <a:xfrm>
            <a:off x="7228350"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97" name="Google Shape;997;p29"/>
          <p:cNvSpPr/>
          <p:nvPr/>
        </p:nvSpPr>
        <p:spPr>
          <a:xfrm>
            <a:off x="8069475" y="3909500"/>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998" name="Google Shape;998;p29"/>
          <p:cNvSpPr txBox="1"/>
          <p:nvPr/>
        </p:nvSpPr>
        <p:spPr>
          <a:xfrm>
            <a:off x="541899" y="3847500"/>
            <a:ext cx="1794600" cy="47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ETO (Engineer to Order)</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Sản xuất thiết kế theo yêu cầu</a:t>
            </a:r>
            <a:endParaRPr sz="900" b="0" i="0" u="none" strike="noStrike" cap="none">
              <a:solidFill>
                <a:srgbClr val="000000"/>
              </a:solidFill>
              <a:latin typeface="Arial"/>
              <a:ea typeface="Arial"/>
              <a:cs typeface="Arial"/>
              <a:sym typeface="Arial"/>
            </a:endParaRPr>
          </a:p>
        </p:txBody>
      </p:sp>
      <p:sp>
        <p:nvSpPr>
          <p:cNvPr id="999" name="Google Shape;999;p29"/>
          <p:cNvSpPr/>
          <p:nvPr/>
        </p:nvSpPr>
        <p:spPr>
          <a:xfrm>
            <a:off x="7592849" y="1257884"/>
            <a:ext cx="196500" cy="196500"/>
          </a:xfrm>
          <a:prstGeom prst="ellipse">
            <a:avLst/>
          </a:prstGeom>
          <a:solidFill>
            <a:srgbClr val="FF2D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p29"/>
          <p:cNvSpPr/>
          <p:nvPr/>
        </p:nvSpPr>
        <p:spPr>
          <a:xfrm>
            <a:off x="6880348" y="1719425"/>
            <a:ext cx="811200" cy="264900"/>
          </a:xfrm>
          <a:prstGeom prst="roundRect">
            <a:avLst>
              <a:gd name="adj" fmla="val 16667"/>
            </a:avLst>
          </a:prstGeom>
          <a:solidFill>
            <a:srgbClr val="99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Đơn hàng</a:t>
            </a:r>
            <a:endParaRPr sz="1000" b="0" i="0" u="none" strike="noStrike" cap="none">
              <a:solidFill>
                <a:schemeClr val="lt1"/>
              </a:solidFill>
              <a:latin typeface="Arial"/>
              <a:ea typeface="Arial"/>
              <a:cs typeface="Arial"/>
              <a:sym typeface="Arial"/>
            </a:endParaRPr>
          </a:p>
        </p:txBody>
      </p:sp>
      <p:cxnSp>
        <p:nvCxnSpPr>
          <p:cNvPr id="1001" name="Google Shape;1001;p29"/>
          <p:cNvCxnSpPr>
            <a:stCxn id="999" idx="4"/>
            <a:endCxn id="1000" idx="0"/>
          </p:cNvCxnSpPr>
          <p:nvPr/>
        </p:nvCxnSpPr>
        <p:spPr>
          <a:xfrm rot="5400000">
            <a:off x="7355999" y="1384184"/>
            <a:ext cx="264900" cy="405300"/>
          </a:xfrm>
          <a:prstGeom prst="bentConnector3">
            <a:avLst>
              <a:gd name="adj1" fmla="val 50027"/>
            </a:avLst>
          </a:prstGeom>
          <a:noFill/>
          <a:ln w="9525" cap="flat" cmpd="sng">
            <a:solidFill>
              <a:schemeClr val="dk2"/>
            </a:solidFill>
            <a:prstDash val="solid"/>
            <a:round/>
            <a:headEnd type="none" w="sm" len="sm"/>
            <a:tailEnd type="triangle" w="med" len="med"/>
          </a:ln>
        </p:spPr>
      </p:cxnSp>
      <p:sp>
        <p:nvSpPr>
          <p:cNvPr id="1002" name="Google Shape;1002;p29"/>
          <p:cNvSpPr/>
          <p:nvPr/>
        </p:nvSpPr>
        <p:spPr>
          <a:xfrm>
            <a:off x="3773933" y="2631577"/>
            <a:ext cx="196500" cy="196500"/>
          </a:xfrm>
          <a:prstGeom prst="ellipse">
            <a:avLst/>
          </a:prstGeom>
          <a:solidFill>
            <a:srgbClr val="FF2D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3" name="Google Shape;1003;p29"/>
          <p:cNvSpPr/>
          <p:nvPr/>
        </p:nvSpPr>
        <p:spPr>
          <a:xfrm>
            <a:off x="1501075" y="3124900"/>
            <a:ext cx="847200" cy="259500"/>
          </a:xfrm>
          <a:prstGeom prst="roundRect">
            <a:avLst>
              <a:gd name="adj" fmla="val 16667"/>
            </a:avLst>
          </a:prstGeom>
          <a:solidFill>
            <a:srgbClr val="99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Đơn hàng</a:t>
            </a:r>
            <a:endParaRPr sz="1000" b="0" i="0" u="none" strike="noStrike" cap="none">
              <a:solidFill>
                <a:schemeClr val="lt1"/>
              </a:solidFill>
              <a:latin typeface="Arial"/>
              <a:ea typeface="Arial"/>
              <a:cs typeface="Arial"/>
              <a:sym typeface="Arial"/>
            </a:endParaRPr>
          </a:p>
        </p:txBody>
      </p:sp>
      <p:cxnSp>
        <p:nvCxnSpPr>
          <p:cNvPr id="1004" name="Google Shape;1004;p29"/>
          <p:cNvCxnSpPr>
            <a:stCxn id="1002" idx="4"/>
            <a:endCxn id="1003" idx="0"/>
          </p:cNvCxnSpPr>
          <p:nvPr/>
        </p:nvCxnSpPr>
        <p:spPr>
          <a:xfrm rot="5400000">
            <a:off x="2750033" y="2002627"/>
            <a:ext cx="296700" cy="1947600"/>
          </a:xfrm>
          <a:prstGeom prst="bentConnector3">
            <a:avLst>
              <a:gd name="adj1" fmla="val 50021"/>
            </a:avLst>
          </a:prstGeom>
          <a:noFill/>
          <a:ln w="9525" cap="flat" cmpd="sng">
            <a:solidFill>
              <a:schemeClr val="dk2"/>
            </a:solidFill>
            <a:prstDash val="solid"/>
            <a:round/>
            <a:headEnd type="none" w="sm" len="sm"/>
            <a:tailEnd type="triangle" w="med" len="med"/>
          </a:ln>
        </p:spPr>
      </p:cxnSp>
      <p:sp>
        <p:nvSpPr>
          <p:cNvPr id="1005" name="Google Shape;1005;p29"/>
          <p:cNvSpPr/>
          <p:nvPr/>
        </p:nvSpPr>
        <p:spPr>
          <a:xfrm>
            <a:off x="2982639" y="4000109"/>
            <a:ext cx="196500" cy="196500"/>
          </a:xfrm>
          <a:prstGeom prst="ellipse">
            <a:avLst/>
          </a:prstGeom>
          <a:solidFill>
            <a:srgbClr val="FF2D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p29"/>
          <p:cNvSpPr/>
          <p:nvPr/>
        </p:nvSpPr>
        <p:spPr>
          <a:xfrm>
            <a:off x="620425" y="4462567"/>
            <a:ext cx="842400" cy="258300"/>
          </a:xfrm>
          <a:prstGeom prst="roundRect">
            <a:avLst>
              <a:gd name="adj" fmla="val 16667"/>
            </a:avLst>
          </a:prstGeom>
          <a:solidFill>
            <a:srgbClr val="99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Đơn hàng</a:t>
            </a:r>
            <a:endParaRPr sz="1000" b="0" i="0" u="none" strike="noStrike" cap="none">
              <a:solidFill>
                <a:schemeClr val="lt1"/>
              </a:solidFill>
              <a:latin typeface="Arial"/>
              <a:ea typeface="Arial"/>
              <a:cs typeface="Arial"/>
              <a:sym typeface="Arial"/>
            </a:endParaRPr>
          </a:p>
        </p:txBody>
      </p:sp>
      <p:cxnSp>
        <p:nvCxnSpPr>
          <p:cNvPr id="1007" name="Google Shape;1007;p29"/>
          <p:cNvCxnSpPr>
            <a:stCxn id="1005" idx="4"/>
            <a:endCxn id="1006" idx="0"/>
          </p:cNvCxnSpPr>
          <p:nvPr/>
        </p:nvCxnSpPr>
        <p:spPr>
          <a:xfrm rot="5400000">
            <a:off x="1928139" y="3309959"/>
            <a:ext cx="266100" cy="2039400"/>
          </a:xfrm>
          <a:prstGeom prst="bentConnector3">
            <a:avLst>
              <a:gd name="adj1" fmla="val 49973"/>
            </a:avLst>
          </a:prstGeom>
          <a:noFill/>
          <a:ln w="9525" cap="flat" cmpd="sng">
            <a:solidFill>
              <a:schemeClr val="dk2"/>
            </a:solidFill>
            <a:prstDash val="solid"/>
            <a:round/>
            <a:headEnd type="none" w="sm" len="sm"/>
            <a:tailEnd type="triangle" w="med" len="med"/>
          </a:ln>
        </p:spPr>
      </p:cxnSp>
      <p:sp>
        <p:nvSpPr>
          <p:cNvPr id="1008" name="Google Shape;1008;p29"/>
          <p:cNvSpPr/>
          <p:nvPr/>
        </p:nvSpPr>
        <p:spPr>
          <a:xfrm>
            <a:off x="3382925" y="1719375"/>
            <a:ext cx="8472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hoạch SX</a:t>
            </a:r>
            <a:endParaRPr sz="1000" b="0" i="0" u="none" strike="noStrike" cap="none">
              <a:solidFill>
                <a:schemeClr val="lt1"/>
              </a:solidFill>
              <a:latin typeface="Arial"/>
              <a:ea typeface="Arial"/>
              <a:cs typeface="Arial"/>
              <a:sym typeface="Arial"/>
            </a:endParaRPr>
          </a:p>
        </p:txBody>
      </p:sp>
      <p:sp>
        <p:nvSpPr>
          <p:cNvPr id="1009" name="Google Shape;1009;p29"/>
          <p:cNvSpPr/>
          <p:nvPr/>
        </p:nvSpPr>
        <p:spPr>
          <a:xfrm>
            <a:off x="4494964" y="1719375"/>
            <a:ext cx="8925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SX</a:t>
            </a:r>
            <a:endParaRPr sz="1000" b="0" i="0" u="none" strike="noStrike" cap="none">
              <a:solidFill>
                <a:schemeClr val="lt1"/>
              </a:solidFill>
              <a:latin typeface="Arial"/>
              <a:ea typeface="Arial"/>
              <a:cs typeface="Arial"/>
              <a:sym typeface="Arial"/>
            </a:endParaRPr>
          </a:p>
        </p:txBody>
      </p:sp>
      <p:sp>
        <p:nvSpPr>
          <p:cNvPr id="1010" name="Google Shape;1010;p29"/>
          <p:cNvSpPr/>
          <p:nvPr/>
        </p:nvSpPr>
        <p:spPr>
          <a:xfrm>
            <a:off x="5788526" y="1719375"/>
            <a:ext cx="8925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Tồn kho</a:t>
            </a:r>
            <a:endParaRPr sz="1000" b="0" i="0" u="none" strike="noStrike" cap="none">
              <a:solidFill>
                <a:schemeClr val="lt1"/>
              </a:solidFill>
              <a:latin typeface="Arial"/>
              <a:ea typeface="Arial"/>
              <a:cs typeface="Arial"/>
              <a:sym typeface="Arial"/>
            </a:endParaRPr>
          </a:p>
        </p:txBody>
      </p:sp>
      <p:cxnSp>
        <p:nvCxnSpPr>
          <p:cNvPr id="1011" name="Google Shape;1011;p29"/>
          <p:cNvCxnSpPr>
            <a:stCxn id="1008" idx="3"/>
            <a:endCxn id="1009" idx="1"/>
          </p:cNvCxnSpPr>
          <p:nvPr/>
        </p:nvCxnSpPr>
        <p:spPr>
          <a:xfrm>
            <a:off x="4230125" y="1851825"/>
            <a:ext cx="264900" cy="0"/>
          </a:xfrm>
          <a:prstGeom prst="straightConnector1">
            <a:avLst/>
          </a:prstGeom>
          <a:noFill/>
          <a:ln w="9525" cap="flat" cmpd="sng">
            <a:solidFill>
              <a:schemeClr val="dk2"/>
            </a:solidFill>
            <a:prstDash val="solid"/>
            <a:round/>
            <a:headEnd type="none" w="sm" len="sm"/>
            <a:tailEnd type="triangle" w="med" len="med"/>
          </a:ln>
        </p:spPr>
      </p:cxnSp>
      <p:cxnSp>
        <p:nvCxnSpPr>
          <p:cNvPr id="1012" name="Google Shape;1012;p29"/>
          <p:cNvCxnSpPr>
            <a:stCxn id="1009" idx="3"/>
            <a:endCxn id="1010" idx="1"/>
          </p:cNvCxnSpPr>
          <p:nvPr/>
        </p:nvCxnSpPr>
        <p:spPr>
          <a:xfrm>
            <a:off x="5387464" y="1851825"/>
            <a:ext cx="401100" cy="0"/>
          </a:xfrm>
          <a:prstGeom prst="straightConnector1">
            <a:avLst/>
          </a:prstGeom>
          <a:noFill/>
          <a:ln w="9525" cap="flat" cmpd="sng">
            <a:solidFill>
              <a:schemeClr val="dk2"/>
            </a:solidFill>
            <a:prstDash val="solid"/>
            <a:round/>
            <a:headEnd type="none" w="sm" len="sm"/>
            <a:tailEnd type="triangle" w="med" len="med"/>
          </a:ln>
        </p:spPr>
      </p:cxnSp>
      <p:cxnSp>
        <p:nvCxnSpPr>
          <p:cNvPr id="1013" name="Google Shape;1013;p29"/>
          <p:cNvCxnSpPr>
            <a:stCxn id="1010" idx="3"/>
            <a:endCxn id="1000" idx="1"/>
          </p:cNvCxnSpPr>
          <p:nvPr/>
        </p:nvCxnSpPr>
        <p:spPr>
          <a:xfrm>
            <a:off x="6681026" y="1851825"/>
            <a:ext cx="199200" cy="0"/>
          </a:xfrm>
          <a:prstGeom prst="straightConnector1">
            <a:avLst/>
          </a:prstGeom>
          <a:noFill/>
          <a:ln w="9525" cap="flat" cmpd="sng">
            <a:solidFill>
              <a:schemeClr val="dk2"/>
            </a:solidFill>
            <a:prstDash val="solid"/>
            <a:round/>
            <a:headEnd type="none" w="sm" len="sm"/>
            <a:tailEnd type="triangle" w="med" len="med"/>
          </a:ln>
        </p:spPr>
      </p:cxnSp>
      <p:sp>
        <p:nvSpPr>
          <p:cNvPr id="1014" name="Google Shape;1014;p29"/>
          <p:cNvSpPr/>
          <p:nvPr/>
        </p:nvSpPr>
        <p:spPr>
          <a:xfrm>
            <a:off x="2544096" y="3124775"/>
            <a:ext cx="6270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BOM</a:t>
            </a:r>
            <a:endParaRPr sz="1000" b="0" i="0" u="none" strike="noStrike" cap="none">
              <a:solidFill>
                <a:schemeClr val="lt1"/>
              </a:solidFill>
              <a:latin typeface="Arial"/>
              <a:ea typeface="Arial"/>
              <a:cs typeface="Arial"/>
              <a:sym typeface="Arial"/>
            </a:endParaRPr>
          </a:p>
        </p:txBody>
      </p:sp>
      <p:cxnSp>
        <p:nvCxnSpPr>
          <p:cNvPr id="1015" name="Google Shape;1015;p29"/>
          <p:cNvCxnSpPr>
            <a:stCxn id="1003" idx="3"/>
            <a:endCxn id="1014" idx="1"/>
          </p:cNvCxnSpPr>
          <p:nvPr/>
        </p:nvCxnSpPr>
        <p:spPr>
          <a:xfrm>
            <a:off x="2348275" y="3254650"/>
            <a:ext cx="195900" cy="2700"/>
          </a:xfrm>
          <a:prstGeom prst="straightConnector1">
            <a:avLst/>
          </a:prstGeom>
          <a:noFill/>
          <a:ln w="9525" cap="flat" cmpd="sng">
            <a:solidFill>
              <a:schemeClr val="dk2"/>
            </a:solidFill>
            <a:prstDash val="solid"/>
            <a:round/>
            <a:headEnd type="none" w="sm" len="sm"/>
            <a:tailEnd type="triangle" w="med" len="med"/>
          </a:ln>
        </p:spPr>
      </p:cxnSp>
      <p:sp>
        <p:nvSpPr>
          <p:cNvPr id="1016" name="Google Shape;1016;p29"/>
          <p:cNvSpPr/>
          <p:nvPr/>
        </p:nvSpPr>
        <p:spPr>
          <a:xfrm>
            <a:off x="3351596" y="3124775"/>
            <a:ext cx="8925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hoạch SX</a:t>
            </a:r>
            <a:endParaRPr sz="1000" b="0" i="0" u="none" strike="noStrike" cap="none">
              <a:solidFill>
                <a:schemeClr val="lt1"/>
              </a:solidFill>
              <a:latin typeface="Arial"/>
              <a:ea typeface="Arial"/>
              <a:cs typeface="Arial"/>
              <a:sym typeface="Arial"/>
            </a:endParaRPr>
          </a:p>
        </p:txBody>
      </p:sp>
      <p:cxnSp>
        <p:nvCxnSpPr>
          <p:cNvPr id="1017" name="Google Shape;1017;p29"/>
          <p:cNvCxnSpPr>
            <a:stCxn id="1014" idx="3"/>
            <a:endCxn id="1016" idx="1"/>
          </p:cNvCxnSpPr>
          <p:nvPr/>
        </p:nvCxnSpPr>
        <p:spPr>
          <a:xfrm>
            <a:off x="3171096" y="3257225"/>
            <a:ext cx="180600" cy="0"/>
          </a:xfrm>
          <a:prstGeom prst="straightConnector1">
            <a:avLst/>
          </a:prstGeom>
          <a:noFill/>
          <a:ln w="9525" cap="flat" cmpd="sng">
            <a:solidFill>
              <a:schemeClr val="dk2"/>
            </a:solidFill>
            <a:prstDash val="solid"/>
            <a:round/>
            <a:headEnd type="none" w="sm" len="sm"/>
            <a:tailEnd type="triangle" w="med" len="med"/>
          </a:ln>
        </p:spPr>
      </p:cxnSp>
      <p:sp>
        <p:nvSpPr>
          <p:cNvPr id="1018" name="Google Shape;1018;p29"/>
          <p:cNvSpPr/>
          <p:nvPr/>
        </p:nvSpPr>
        <p:spPr>
          <a:xfrm>
            <a:off x="4495051" y="3124775"/>
            <a:ext cx="8925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SX</a:t>
            </a:r>
            <a:endParaRPr sz="1000" b="0" i="0" u="none" strike="noStrike" cap="none">
              <a:solidFill>
                <a:schemeClr val="lt1"/>
              </a:solidFill>
              <a:latin typeface="Arial"/>
              <a:ea typeface="Arial"/>
              <a:cs typeface="Arial"/>
              <a:sym typeface="Arial"/>
            </a:endParaRPr>
          </a:p>
        </p:txBody>
      </p:sp>
      <p:cxnSp>
        <p:nvCxnSpPr>
          <p:cNvPr id="1019" name="Google Shape;1019;p29"/>
          <p:cNvCxnSpPr>
            <a:stCxn id="1016" idx="3"/>
            <a:endCxn id="1018" idx="1"/>
          </p:cNvCxnSpPr>
          <p:nvPr/>
        </p:nvCxnSpPr>
        <p:spPr>
          <a:xfrm>
            <a:off x="4244096" y="3257225"/>
            <a:ext cx="251100" cy="0"/>
          </a:xfrm>
          <a:prstGeom prst="straightConnector1">
            <a:avLst/>
          </a:prstGeom>
          <a:noFill/>
          <a:ln w="9525" cap="flat" cmpd="sng">
            <a:solidFill>
              <a:schemeClr val="dk2"/>
            </a:solidFill>
            <a:prstDash val="solid"/>
            <a:round/>
            <a:headEnd type="none" w="sm" len="sm"/>
            <a:tailEnd type="triangle" w="med" len="med"/>
          </a:ln>
        </p:spPr>
      </p:cxnSp>
      <p:sp>
        <p:nvSpPr>
          <p:cNvPr id="1020" name="Google Shape;1020;p29"/>
          <p:cNvSpPr/>
          <p:nvPr/>
        </p:nvSpPr>
        <p:spPr>
          <a:xfrm>
            <a:off x="6010424" y="3124775"/>
            <a:ext cx="8925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Tồn kho</a:t>
            </a:r>
            <a:endParaRPr sz="1000" b="0" i="0" u="none" strike="noStrike" cap="none">
              <a:solidFill>
                <a:schemeClr val="lt1"/>
              </a:solidFill>
              <a:latin typeface="Arial"/>
              <a:ea typeface="Arial"/>
              <a:cs typeface="Arial"/>
              <a:sym typeface="Arial"/>
            </a:endParaRPr>
          </a:p>
        </p:txBody>
      </p:sp>
      <p:sp>
        <p:nvSpPr>
          <p:cNvPr id="1021" name="Google Shape;1021;p29"/>
          <p:cNvSpPr/>
          <p:nvPr/>
        </p:nvSpPr>
        <p:spPr>
          <a:xfrm>
            <a:off x="7084650" y="3124775"/>
            <a:ext cx="7047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Giao hàng</a:t>
            </a:r>
            <a:endParaRPr sz="1000" b="0" i="0" u="none" strike="noStrike" cap="none">
              <a:solidFill>
                <a:schemeClr val="lt1"/>
              </a:solidFill>
              <a:latin typeface="Arial"/>
              <a:ea typeface="Arial"/>
              <a:cs typeface="Arial"/>
              <a:sym typeface="Arial"/>
            </a:endParaRPr>
          </a:p>
        </p:txBody>
      </p:sp>
      <p:cxnSp>
        <p:nvCxnSpPr>
          <p:cNvPr id="1022" name="Google Shape;1022;p29"/>
          <p:cNvCxnSpPr>
            <a:stCxn id="1018" idx="3"/>
            <a:endCxn id="1020" idx="1"/>
          </p:cNvCxnSpPr>
          <p:nvPr/>
        </p:nvCxnSpPr>
        <p:spPr>
          <a:xfrm>
            <a:off x="5387551" y="3257225"/>
            <a:ext cx="622800" cy="0"/>
          </a:xfrm>
          <a:prstGeom prst="straightConnector1">
            <a:avLst/>
          </a:prstGeom>
          <a:noFill/>
          <a:ln w="9525" cap="flat" cmpd="sng">
            <a:solidFill>
              <a:schemeClr val="dk2"/>
            </a:solidFill>
            <a:prstDash val="solid"/>
            <a:round/>
            <a:headEnd type="none" w="sm" len="sm"/>
            <a:tailEnd type="triangle" w="med" len="med"/>
          </a:ln>
        </p:spPr>
      </p:cxnSp>
      <p:cxnSp>
        <p:nvCxnSpPr>
          <p:cNvPr id="1023" name="Google Shape;1023;p29"/>
          <p:cNvCxnSpPr>
            <a:stCxn id="1020" idx="3"/>
            <a:endCxn id="1021" idx="1"/>
          </p:cNvCxnSpPr>
          <p:nvPr/>
        </p:nvCxnSpPr>
        <p:spPr>
          <a:xfrm>
            <a:off x="6902924" y="3257225"/>
            <a:ext cx="181800" cy="0"/>
          </a:xfrm>
          <a:prstGeom prst="straightConnector1">
            <a:avLst/>
          </a:prstGeom>
          <a:noFill/>
          <a:ln w="9525" cap="flat" cmpd="sng">
            <a:solidFill>
              <a:schemeClr val="dk2"/>
            </a:solidFill>
            <a:prstDash val="solid"/>
            <a:round/>
            <a:headEnd type="none" w="sm" len="sm"/>
            <a:tailEnd type="triangle" w="med" len="med"/>
          </a:ln>
        </p:spPr>
      </p:cxnSp>
      <p:sp>
        <p:nvSpPr>
          <p:cNvPr id="1024" name="Google Shape;1024;p29"/>
          <p:cNvSpPr/>
          <p:nvPr/>
        </p:nvSpPr>
        <p:spPr>
          <a:xfrm>
            <a:off x="7885850" y="1719375"/>
            <a:ext cx="7047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Giao hàng</a:t>
            </a:r>
            <a:endParaRPr sz="1000" b="0" i="0" u="none" strike="noStrike" cap="none">
              <a:solidFill>
                <a:schemeClr val="lt1"/>
              </a:solidFill>
              <a:latin typeface="Arial"/>
              <a:ea typeface="Arial"/>
              <a:cs typeface="Arial"/>
              <a:sym typeface="Arial"/>
            </a:endParaRPr>
          </a:p>
        </p:txBody>
      </p:sp>
      <p:cxnSp>
        <p:nvCxnSpPr>
          <p:cNvPr id="1025" name="Google Shape;1025;p29"/>
          <p:cNvCxnSpPr>
            <a:stCxn id="1000" idx="3"/>
            <a:endCxn id="1024" idx="1"/>
          </p:cNvCxnSpPr>
          <p:nvPr/>
        </p:nvCxnSpPr>
        <p:spPr>
          <a:xfrm>
            <a:off x="7691548" y="1851875"/>
            <a:ext cx="194400" cy="0"/>
          </a:xfrm>
          <a:prstGeom prst="straightConnector1">
            <a:avLst/>
          </a:prstGeom>
          <a:noFill/>
          <a:ln w="9525" cap="flat" cmpd="sng">
            <a:solidFill>
              <a:schemeClr val="dk2"/>
            </a:solidFill>
            <a:prstDash val="solid"/>
            <a:round/>
            <a:headEnd type="none" w="sm" len="sm"/>
            <a:tailEnd type="triangle" w="med" len="med"/>
          </a:ln>
        </p:spPr>
      </p:cxnSp>
      <p:sp>
        <p:nvSpPr>
          <p:cNvPr id="1026" name="Google Shape;1026;p29"/>
          <p:cNvSpPr/>
          <p:nvPr/>
        </p:nvSpPr>
        <p:spPr>
          <a:xfrm>
            <a:off x="1689643" y="4462436"/>
            <a:ext cx="6270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Dự án</a:t>
            </a:r>
            <a:endParaRPr sz="1000" b="0" i="0" u="none" strike="noStrike" cap="none">
              <a:solidFill>
                <a:schemeClr val="lt1"/>
              </a:solidFill>
              <a:latin typeface="Arial"/>
              <a:ea typeface="Arial"/>
              <a:cs typeface="Arial"/>
              <a:sym typeface="Arial"/>
            </a:endParaRPr>
          </a:p>
        </p:txBody>
      </p:sp>
      <p:sp>
        <p:nvSpPr>
          <p:cNvPr id="1027" name="Google Shape;1027;p29"/>
          <p:cNvSpPr/>
          <p:nvPr/>
        </p:nvSpPr>
        <p:spPr>
          <a:xfrm>
            <a:off x="2543493" y="4462436"/>
            <a:ext cx="6270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BOM</a:t>
            </a:r>
            <a:endParaRPr sz="1000" b="0" i="0" u="none" strike="noStrike" cap="none">
              <a:solidFill>
                <a:schemeClr val="lt1"/>
              </a:solidFill>
              <a:latin typeface="Arial"/>
              <a:ea typeface="Arial"/>
              <a:cs typeface="Arial"/>
              <a:sym typeface="Arial"/>
            </a:endParaRPr>
          </a:p>
        </p:txBody>
      </p:sp>
      <p:cxnSp>
        <p:nvCxnSpPr>
          <p:cNvPr id="1028" name="Google Shape;1028;p29"/>
          <p:cNvCxnSpPr>
            <a:stCxn id="1006" idx="3"/>
            <a:endCxn id="1026" idx="1"/>
          </p:cNvCxnSpPr>
          <p:nvPr/>
        </p:nvCxnSpPr>
        <p:spPr>
          <a:xfrm>
            <a:off x="1462825" y="4591717"/>
            <a:ext cx="226800" cy="2700"/>
          </a:xfrm>
          <a:prstGeom prst="straightConnector1">
            <a:avLst/>
          </a:prstGeom>
          <a:noFill/>
          <a:ln w="9525" cap="flat" cmpd="sng">
            <a:solidFill>
              <a:schemeClr val="dk2"/>
            </a:solidFill>
            <a:prstDash val="solid"/>
            <a:round/>
            <a:headEnd type="none" w="sm" len="sm"/>
            <a:tailEnd type="triangle" w="med" len="med"/>
          </a:ln>
        </p:spPr>
      </p:cxnSp>
      <p:cxnSp>
        <p:nvCxnSpPr>
          <p:cNvPr id="1029" name="Google Shape;1029;p29"/>
          <p:cNvCxnSpPr>
            <a:stCxn id="1026" idx="3"/>
            <a:endCxn id="1027" idx="1"/>
          </p:cNvCxnSpPr>
          <p:nvPr/>
        </p:nvCxnSpPr>
        <p:spPr>
          <a:xfrm>
            <a:off x="2316643" y="4594286"/>
            <a:ext cx="226800" cy="0"/>
          </a:xfrm>
          <a:prstGeom prst="straightConnector1">
            <a:avLst/>
          </a:prstGeom>
          <a:noFill/>
          <a:ln w="9525" cap="flat" cmpd="sng">
            <a:solidFill>
              <a:schemeClr val="dk2"/>
            </a:solidFill>
            <a:prstDash val="solid"/>
            <a:round/>
            <a:headEnd type="none" w="sm" len="sm"/>
            <a:tailEnd type="triangle" w="med" len="med"/>
          </a:ln>
        </p:spPr>
      </p:cxnSp>
      <p:sp>
        <p:nvSpPr>
          <p:cNvPr id="1030" name="Google Shape;1030;p29"/>
          <p:cNvSpPr/>
          <p:nvPr/>
        </p:nvSpPr>
        <p:spPr>
          <a:xfrm>
            <a:off x="3331364" y="4459825"/>
            <a:ext cx="8925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hoạch SX</a:t>
            </a:r>
            <a:endParaRPr sz="1000" b="0" i="0" u="none" strike="noStrike" cap="none">
              <a:solidFill>
                <a:schemeClr val="lt1"/>
              </a:solidFill>
              <a:latin typeface="Arial"/>
              <a:ea typeface="Arial"/>
              <a:cs typeface="Arial"/>
              <a:sym typeface="Arial"/>
            </a:endParaRPr>
          </a:p>
        </p:txBody>
      </p:sp>
      <p:sp>
        <p:nvSpPr>
          <p:cNvPr id="1031" name="Google Shape;1031;p29"/>
          <p:cNvSpPr/>
          <p:nvPr/>
        </p:nvSpPr>
        <p:spPr>
          <a:xfrm>
            <a:off x="4412004" y="4459825"/>
            <a:ext cx="9756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SX</a:t>
            </a:r>
            <a:endParaRPr sz="1000" b="0" i="0" u="none" strike="noStrike" cap="none">
              <a:solidFill>
                <a:schemeClr val="lt1"/>
              </a:solidFill>
              <a:latin typeface="Arial"/>
              <a:ea typeface="Arial"/>
              <a:cs typeface="Arial"/>
              <a:sym typeface="Arial"/>
            </a:endParaRPr>
          </a:p>
        </p:txBody>
      </p:sp>
      <p:sp>
        <p:nvSpPr>
          <p:cNvPr id="1032" name="Google Shape;1032;p29"/>
          <p:cNvSpPr/>
          <p:nvPr/>
        </p:nvSpPr>
        <p:spPr>
          <a:xfrm>
            <a:off x="6010425" y="4459825"/>
            <a:ext cx="8925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Tồn kho</a:t>
            </a:r>
            <a:endParaRPr sz="1000" b="0" i="0" u="none" strike="noStrike" cap="none">
              <a:solidFill>
                <a:schemeClr val="lt1"/>
              </a:solidFill>
              <a:latin typeface="Arial"/>
              <a:ea typeface="Arial"/>
              <a:cs typeface="Arial"/>
              <a:sym typeface="Arial"/>
            </a:endParaRPr>
          </a:p>
        </p:txBody>
      </p:sp>
      <p:sp>
        <p:nvSpPr>
          <p:cNvPr id="1033" name="Google Shape;1033;p29"/>
          <p:cNvSpPr/>
          <p:nvPr/>
        </p:nvSpPr>
        <p:spPr>
          <a:xfrm>
            <a:off x="7084650" y="4459825"/>
            <a:ext cx="7047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Giao hàng</a:t>
            </a:r>
            <a:endParaRPr sz="1000" b="0" i="0" u="none" strike="noStrike" cap="none">
              <a:solidFill>
                <a:schemeClr val="lt1"/>
              </a:solidFill>
              <a:latin typeface="Arial"/>
              <a:ea typeface="Arial"/>
              <a:cs typeface="Arial"/>
              <a:sym typeface="Arial"/>
            </a:endParaRPr>
          </a:p>
        </p:txBody>
      </p:sp>
      <p:cxnSp>
        <p:nvCxnSpPr>
          <p:cNvPr id="1034" name="Google Shape;1034;p29"/>
          <p:cNvCxnSpPr>
            <a:stCxn id="1027" idx="3"/>
            <a:endCxn id="1030" idx="1"/>
          </p:cNvCxnSpPr>
          <p:nvPr/>
        </p:nvCxnSpPr>
        <p:spPr>
          <a:xfrm rot="10800000" flipH="1">
            <a:off x="3170493" y="4591586"/>
            <a:ext cx="160800" cy="2700"/>
          </a:xfrm>
          <a:prstGeom prst="straightConnector1">
            <a:avLst/>
          </a:prstGeom>
          <a:noFill/>
          <a:ln w="9525" cap="flat" cmpd="sng">
            <a:solidFill>
              <a:schemeClr val="dk2"/>
            </a:solidFill>
            <a:prstDash val="solid"/>
            <a:round/>
            <a:headEnd type="none" w="sm" len="sm"/>
            <a:tailEnd type="triangle" w="med" len="med"/>
          </a:ln>
        </p:spPr>
      </p:cxnSp>
      <p:cxnSp>
        <p:nvCxnSpPr>
          <p:cNvPr id="1035" name="Google Shape;1035;p29"/>
          <p:cNvCxnSpPr>
            <a:endCxn id="1031" idx="1"/>
          </p:cNvCxnSpPr>
          <p:nvPr/>
        </p:nvCxnSpPr>
        <p:spPr>
          <a:xfrm>
            <a:off x="4223904" y="4591675"/>
            <a:ext cx="188100" cy="0"/>
          </a:xfrm>
          <a:prstGeom prst="straightConnector1">
            <a:avLst/>
          </a:prstGeom>
          <a:noFill/>
          <a:ln w="9525" cap="flat" cmpd="sng">
            <a:solidFill>
              <a:schemeClr val="dk2"/>
            </a:solidFill>
            <a:prstDash val="solid"/>
            <a:round/>
            <a:headEnd type="none" w="sm" len="sm"/>
            <a:tailEnd type="triangle" w="med" len="med"/>
          </a:ln>
        </p:spPr>
      </p:cxnSp>
      <p:cxnSp>
        <p:nvCxnSpPr>
          <p:cNvPr id="1036" name="Google Shape;1036;p29"/>
          <p:cNvCxnSpPr>
            <a:stCxn id="1031" idx="3"/>
            <a:endCxn id="1032" idx="1"/>
          </p:cNvCxnSpPr>
          <p:nvPr/>
        </p:nvCxnSpPr>
        <p:spPr>
          <a:xfrm>
            <a:off x="5387604" y="4591675"/>
            <a:ext cx="622800" cy="0"/>
          </a:xfrm>
          <a:prstGeom prst="straightConnector1">
            <a:avLst/>
          </a:prstGeom>
          <a:noFill/>
          <a:ln w="9525" cap="flat" cmpd="sng">
            <a:solidFill>
              <a:schemeClr val="dk2"/>
            </a:solidFill>
            <a:prstDash val="solid"/>
            <a:round/>
            <a:headEnd type="none" w="sm" len="sm"/>
            <a:tailEnd type="triangle" w="med" len="med"/>
          </a:ln>
        </p:spPr>
      </p:cxnSp>
      <p:cxnSp>
        <p:nvCxnSpPr>
          <p:cNvPr id="1037" name="Google Shape;1037;p29"/>
          <p:cNvCxnSpPr>
            <a:stCxn id="1032" idx="3"/>
            <a:endCxn id="1033" idx="1"/>
          </p:cNvCxnSpPr>
          <p:nvPr/>
        </p:nvCxnSpPr>
        <p:spPr>
          <a:xfrm>
            <a:off x="6902925" y="4591675"/>
            <a:ext cx="181800" cy="0"/>
          </a:xfrm>
          <a:prstGeom prst="straightConnector1">
            <a:avLst/>
          </a:prstGeom>
          <a:noFill/>
          <a:ln w="9525" cap="flat" cmpd="sng">
            <a:solidFill>
              <a:schemeClr val="dk2"/>
            </a:solidFill>
            <a:prstDash val="solid"/>
            <a:round/>
            <a:headEnd type="none" w="sm" len="sm"/>
            <a:tailEnd type="triangle" w="med" len="med"/>
          </a:ln>
        </p:spPr>
      </p:cxnSp>
      <p:sp>
        <p:nvSpPr>
          <p:cNvPr id="1038" name="Google Shape;1038;p29"/>
          <p:cNvSpPr/>
          <p:nvPr/>
        </p:nvSpPr>
        <p:spPr>
          <a:xfrm>
            <a:off x="3970425" y="2073763"/>
            <a:ext cx="8472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Mua hàng</a:t>
            </a:r>
            <a:endParaRPr sz="1000" b="0" i="0" u="none" strike="noStrike" cap="none">
              <a:solidFill>
                <a:schemeClr val="lt1"/>
              </a:solidFill>
              <a:latin typeface="Arial"/>
              <a:ea typeface="Arial"/>
              <a:cs typeface="Arial"/>
              <a:sym typeface="Arial"/>
            </a:endParaRPr>
          </a:p>
        </p:txBody>
      </p:sp>
      <p:cxnSp>
        <p:nvCxnSpPr>
          <p:cNvPr id="1039" name="Google Shape;1039;p29"/>
          <p:cNvCxnSpPr>
            <a:stCxn id="1008" idx="2"/>
            <a:endCxn id="1038" idx="1"/>
          </p:cNvCxnSpPr>
          <p:nvPr/>
        </p:nvCxnSpPr>
        <p:spPr>
          <a:xfrm rot="-5400000" flipH="1">
            <a:off x="3777425" y="2013375"/>
            <a:ext cx="222000" cy="163800"/>
          </a:xfrm>
          <a:prstGeom prst="bentConnector2">
            <a:avLst/>
          </a:prstGeom>
          <a:noFill/>
          <a:ln w="9525" cap="flat" cmpd="sng">
            <a:solidFill>
              <a:schemeClr val="dk2"/>
            </a:solidFill>
            <a:prstDash val="solid"/>
            <a:round/>
            <a:headEnd type="none" w="sm" len="sm"/>
            <a:tailEnd type="triangle" w="med" len="med"/>
          </a:ln>
        </p:spPr>
      </p:cxnSp>
      <p:cxnSp>
        <p:nvCxnSpPr>
          <p:cNvPr id="1040" name="Google Shape;1040;p29"/>
          <p:cNvCxnSpPr>
            <a:stCxn id="1038" idx="3"/>
            <a:endCxn id="1009" idx="2"/>
          </p:cNvCxnSpPr>
          <p:nvPr/>
        </p:nvCxnSpPr>
        <p:spPr>
          <a:xfrm rot="10800000" flipH="1">
            <a:off x="4817625" y="1984213"/>
            <a:ext cx="123600" cy="222000"/>
          </a:xfrm>
          <a:prstGeom prst="bentConnector2">
            <a:avLst/>
          </a:prstGeom>
          <a:noFill/>
          <a:ln w="9525" cap="flat" cmpd="sng">
            <a:solidFill>
              <a:schemeClr val="dk2"/>
            </a:solidFill>
            <a:prstDash val="solid"/>
            <a:round/>
            <a:headEnd type="none" w="sm" len="sm"/>
            <a:tailEnd type="triangle" w="med" len="med"/>
          </a:ln>
        </p:spPr>
      </p:cxnSp>
      <p:sp>
        <p:nvSpPr>
          <p:cNvPr id="1041" name="Google Shape;1041;p29"/>
          <p:cNvSpPr/>
          <p:nvPr/>
        </p:nvSpPr>
        <p:spPr>
          <a:xfrm>
            <a:off x="3939945" y="3482350"/>
            <a:ext cx="8472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Mua hàng</a:t>
            </a:r>
            <a:endParaRPr sz="1000" b="0" i="0" u="none" strike="noStrike" cap="none">
              <a:solidFill>
                <a:schemeClr val="lt1"/>
              </a:solidFill>
              <a:latin typeface="Arial"/>
              <a:ea typeface="Arial"/>
              <a:cs typeface="Arial"/>
              <a:sym typeface="Arial"/>
            </a:endParaRPr>
          </a:p>
        </p:txBody>
      </p:sp>
      <p:cxnSp>
        <p:nvCxnSpPr>
          <p:cNvPr id="1042" name="Google Shape;1042;p29"/>
          <p:cNvCxnSpPr>
            <a:stCxn id="1016" idx="2"/>
            <a:endCxn id="1041" idx="1"/>
          </p:cNvCxnSpPr>
          <p:nvPr/>
        </p:nvCxnSpPr>
        <p:spPr>
          <a:xfrm rot="-5400000" flipH="1">
            <a:off x="3756446" y="3431075"/>
            <a:ext cx="225000" cy="142200"/>
          </a:xfrm>
          <a:prstGeom prst="bentConnector2">
            <a:avLst/>
          </a:prstGeom>
          <a:noFill/>
          <a:ln w="9525" cap="flat" cmpd="sng">
            <a:solidFill>
              <a:schemeClr val="dk2"/>
            </a:solidFill>
            <a:prstDash val="solid"/>
            <a:round/>
            <a:headEnd type="none" w="sm" len="sm"/>
            <a:tailEnd type="triangle" w="med" len="med"/>
          </a:ln>
        </p:spPr>
      </p:cxnSp>
      <p:cxnSp>
        <p:nvCxnSpPr>
          <p:cNvPr id="1043" name="Google Shape;1043;p29"/>
          <p:cNvCxnSpPr>
            <a:stCxn id="1041" idx="3"/>
            <a:endCxn id="1018" idx="2"/>
          </p:cNvCxnSpPr>
          <p:nvPr/>
        </p:nvCxnSpPr>
        <p:spPr>
          <a:xfrm rot="10800000" flipH="1">
            <a:off x="4787145" y="3389800"/>
            <a:ext cx="154200" cy="225000"/>
          </a:xfrm>
          <a:prstGeom prst="bentConnector2">
            <a:avLst/>
          </a:prstGeom>
          <a:noFill/>
          <a:ln w="9525" cap="flat" cmpd="sng">
            <a:solidFill>
              <a:schemeClr val="dk2"/>
            </a:solidFill>
            <a:prstDash val="solid"/>
            <a:round/>
            <a:headEnd type="none" w="sm" len="sm"/>
            <a:tailEnd type="triangle" w="med" len="med"/>
          </a:ln>
        </p:spPr>
      </p:cxnSp>
      <p:sp>
        <p:nvSpPr>
          <p:cNvPr id="1044" name="Google Shape;1044;p29"/>
          <p:cNvSpPr/>
          <p:nvPr/>
        </p:nvSpPr>
        <p:spPr>
          <a:xfrm>
            <a:off x="2592651" y="1718947"/>
            <a:ext cx="6270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BOM</a:t>
            </a:r>
            <a:endParaRPr sz="1000" b="0" i="0" u="none" strike="noStrike" cap="none">
              <a:solidFill>
                <a:schemeClr val="lt1"/>
              </a:solidFill>
              <a:latin typeface="Arial"/>
              <a:ea typeface="Arial"/>
              <a:cs typeface="Arial"/>
              <a:sym typeface="Arial"/>
            </a:endParaRPr>
          </a:p>
        </p:txBody>
      </p:sp>
      <p:cxnSp>
        <p:nvCxnSpPr>
          <p:cNvPr id="1045" name="Google Shape;1045;p29"/>
          <p:cNvCxnSpPr>
            <a:stCxn id="1044" idx="3"/>
            <a:endCxn id="1008" idx="1"/>
          </p:cNvCxnSpPr>
          <p:nvPr/>
        </p:nvCxnSpPr>
        <p:spPr>
          <a:xfrm>
            <a:off x="3219651" y="1851397"/>
            <a:ext cx="163200" cy="300"/>
          </a:xfrm>
          <a:prstGeom prst="straightConnector1">
            <a:avLst/>
          </a:prstGeom>
          <a:noFill/>
          <a:ln w="9525" cap="flat" cmpd="sng">
            <a:solidFill>
              <a:schemeClr val="dk2"/>
            </a:solidFill>
            <a:prstDash val="solid"/>
            <a:round/>
            <a:headEnd type="none" w="sm" len="sm"/>
            <a:tailEnd type="triangle" w="med" len="med"/>
          </a:ln>
        </p:spPr>
      </p:cxnSp>
      <p:sp>
        <p:nvSpPr>
          <p:cNvPr id="1046" name="Google Shape;1046;p29"/>
          <p:cNvSpPr/>
          <p:nvPr/>
        </p:nvSpPr>
        <p:spPr>
          <a:xfrm>
            <a:off x="3946045" y="4823460"/>
            <a:ext cx="8472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Mua hàng</a:t>
            </a:r>
            <a:endParaRPr sz="1000" b="0" i="0" u="none" strike="noStrike" cap="none">
              <a:solidFill>
                <a:schemeClr val="lt1"/>
              </a:solidFill>
              <a:latin typeface="Arial"/>
              <a:ea typeface="Arial"/>
              <a:cs typeface="Arial"/>
              <a:sym typeface="Arial"/>
            </a:endParaRPr>
          </a:p>
        </p:txBody>
      </p:sp>
      <p:cxnSp>
        <p:nvCxnSpPr>
          <p:cNvPr id="1047" name="Google Shape;1047;p29"/>
          <p:cNvCxnSpPr>
            <a:stCxn id="1030" idx="2"/>
            <a:endCxn id="1046" idx="1"/>
          </p:cNvCxnSpPr>
          <p:nvPr/>
        </p:nvCxnSpPr>
        <p:spPr>
          <a:xfrm rot="-5400000" flipH="1">
            <a:off x="3745514" y="4755625"/>
            <a:ext cx="232500" cy="168300"/>
          </a:xfrm>
          <a:prstGeom prst="bentConnector2">
            <a:avLst/>
          </a:prstGeom>
          <a:noFill/>
          <a:ln w="9525" cap="flat" cmpd="sng">
            <a:solidFill>
              <a:schemeClr val="dk2"/>
            </a:solidFill>
            <a:prstDash val="solid"/>
            <a:round/>
            <a:headEnd type="none" w="sm" len="sm"/>
            <a:tailEnd type="triangle" w="med" len="med"/>
          </a:ln>
        </p:spPr>
      </p:cxnSp>
      <p:cxnSp>
        <p:nvCxnSpPr>
          <p:cNvPr id="1048" name="Google Shape;1048;p29"/>
          <p:cNvCxnSpPr>
            <a:stCxn id="1046" idx="3"/>
            <a:endCxn id="1031" idx="2"/>
          </p:cNvCxnSpPr>
          <p:nvPr/>
        </p:nvCxnSpPr>
        <p:spPr>
          <a:xfrm rot="10800000" flipH="1">
            <a:off x="4793245" y="4723410"/>
            <a:ext cx="106500" cy="232500"/>
          </a:xfrm>
          <a:prstGeom prst="bentConnector2">
            <a:avLst/>
          </a:prstGeom>
          <a:noFill/>
          <a:ln w="9525" cap="flat" cmpd="sng">
            <a:solidFill>
              <a:schemeClr val="dk2"/>
            </a:solidFill>
            <a:prstDash val="solid"/>
            <a:round/>
            <a:headEnd type="none" w="sm" len="sm"/>
            <a:tailEnd type="triangle" w="med" len="med"/>
          </a:ln>
        </p:spPr>
      </p:cxnSp>
      <p:sp>
        <p:nvSpPr>
          <p:cNvPr id="1049" name="Google Shape;1049;p29"/>
          <p:cNvSpPr txBox="1"/>
          <p:nvPr/>
        </p:nvSpPr>
        <p:spPr>
          <a:xfrm>
            <a:off x="6673350" y="1988003"/>
            <a:ext cx="1225200" cy="25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CRM, DMS, POS, </a:t>
            </a:r>
            <a:endParaRPr sz="7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TMDT, WEB</a:t>
            </a:r>
            <a:endParaRPr sz="700" b="0" i="0" u="none" strike="noStrike" cap="none">
              <a:solidFill>
                <a:srgbClr val="000000"/>
              </a:solidFill>
              <a:latin typeface="Arial"/>
              <a:ea typeface="Arial"/>
              <a:cs typeface="Arial"/>
              <a:sym typeface="Arial"/>
            </a:endParaRPr>
          </a:p>
        </p:txBody>
      </p:sp>
      <p:sp>
        <p:nvSpPr>
          <p:cNvPr id="1050" name="Google Shape;1050;p29"/>
          <p:cNvSpPr/>
          <p:nvPr/>
        </p:nvSpPr>
        <p:spPr>
          <a:xfrm>
            <a:off x="7971075" y="4459825"/>
            <a:ext cx="7047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Thi công</a:t>
            </a:r>
            <a:endParaRPr sz="1000" b="0" i="0" u="none" strike="noStrike" cap="none">
              <a:solidFill>
                <a:schemeClr val="lt1"/>
              </a:solidFill>
              <a:latin typeface="Arial"/>
              <a:ea typeface="Arial"/>
              <a:cs typeface="Arial"/>
              <a:sym typeface="Arial"/>
            </a:endParaRPr>
          </a:p>
        </p:txBody>
      </p:sp>
      <p:cxnSp>
        <p:nvCxnSpPr>
          <p:cNvPr id="1051" name="Google Shape;1051;p29"/>
          <p:cNvCxnSpPr>
            <a:stCxn id="1033" idx="3"/>
            <a:endCxn id="1050" idx="1"/>
          </p:cNvCxnSpPr>
          <p:nvPr/>
        </p:nvCxnSpPr>
        <p:spPr>
          <a:xfrm>
            <a:off x="7789350" y="4591675"/>
            <a:ext cx="181800" cy="0"/>
          </a:xfrm>
          <a:prstGeom prst="straightConnector1">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55"/>
        <p:cNvGrpSpPr/>
        <p:nvPr/>
      </p:nvGrpSpPr>
      <p:grpSpPr>
        <a:xfrm>
          <a:off x="0" y="0"/>
          <a:ext cx="0" cy="0"/>
          <a:chOff x="0" y="0"/>
          <a:chExt cx="0" cy="0"/>
        </a:xfrm>
      </p:grpSpPr>
      <p:cxnSp>
        <p:nvCxnSpPr>
          <p:cNvPr id="1056" name="Google Shape;1056;p30"/>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1057" name="Google Shape;1057;p30"/>
          <p:cNvSpPr txBox="1"/>
          <p:nvPr/>
        </p:nvSpPr>
        <p:spPr>
          <a:xfrm>
            <a:off x="703525" y="82075"/>
            <a:ext cx="85020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Triển khai theo Mô hình Sản xuất tiền chế</a:t>
            </a:r>
            <a:endParaRPr sz="2400" b="0" i="0" u="none" strike="noStrike" cap="none">
              <a:solidFill>
                <a:schemeClr val="dk1"/>
              </a:solidFill>
              <a:latin typeface="Arial"/>
              <a:ea typeface="Arial"/>
              <a:cs typeface="Arial"/>
              <a:sym typeface="Arial"/>
            </a:endParaRPr>
          </a:p>
        </p:txBody>
      </p:sp>
      <p:sp>
        <p:nvSpPr>
          <p:cNvPr id="1058" name="Google Shape;1058;p30"/>
          <p:cNvSpPr/>
          <p:nvPr/>
        </p:nvSpPr>
        <p:spPr>
          <a:xfrm>
            <a:off x="2234725" y="540400"/>
            <a:ext cx="8424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R&amp;D</a:t>
            </a:r>
            <a:endParaRPr sz="700" b="1" i="0" u="none" strike="noStrike" cap="none">
              <a:solidFill>
                <a:srgbClr val="000000"/>
              </a:solidFill>
              <a:latin typeface="Arial"/>
              <a:ea typeface="Arial"/>
              <a:cs typeface="Arial"/>
              <a:sym typeface="Arial"/>
            </a:endParaRPr>
          </a:p>
        </p:txBody>
      </p:sp>
      <p:sp>
        <p:nvSpPr>
          <p:cNvPr id="1059" name="Google Shape;1059;p30"/>
          <p:cNvSpPr/>
          <p:nvPr/>
        </p:nvSpPr>
        <p:spPr>
          <a:xfrm>
            <a:off x="297277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Thiết kế Sản phẩm</a:t>
            </a:r>
            <a:endParaRPr sz="700" b="1" i="0" u="none" strike="noStrike" cap="none">
              <a:solidFill>
                <a:srgbClr val="000000"/>
              </a:solidFill>
              <a:latin typeface="Arial"/>
              <a:ea typeface="Arial"/>
              <a:cs typeface="Arial"/>
              <a:sym typeface="Arial"/>
            </a:endParaRPr>
          </a:p>
        </p:txBody>
      </p:sp>
      <p:sp>
        <p:nvSpPr>
          <p:cNvPr id="1060" name="Google Shape;1060;p30"/>
          <p:cNvSpPr/>
          <p:nvPr/>
        </p:nvSpPr>
        <p:spPr>
          <a:xfrm>
            <a:off x="3813900"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Mua Nguyên VL</a:t>
            </a:r>
            <a:endParaRPr sz="700" b="1" i="0" u="none" strike="noStrike" cap="none">
              <a:solidFill>
                <a:srgbClr val="000000"/>
              </a:solidFill>
              <a:latin typeface="Arial"/>
              <a:ea typeface="Arial"/>
              <a:cs typeface="Arial"/>
              <a:sym typeface="Arial"/>
            </a:endParaRPr>
          </a:p>
        </p:txBody>
      </p:sp>
      <p:sp>
        <p:nvSpPr>
          <p:cNvPr id="1061" name="Google Shape;1061;p30"/>
          <p:cNvSpPr/>
          <p:nvPr/>
        </p:nvSpPr>
        <p:spPr>
          <a:xfrm>
            <a:off x="467167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Sản xuất, chế biến</a:t>
            </a:r>
            <a:endParaRPr sz="700" b="1" i="0" u="none" strike="noStrike" cap="none">
              <a:solidFill>
                <a:srgbClr val="000000"/>
              </a:solidFill>
              <a:latin typeface="Arial"/>
              <a:ea typeface="Arial"/>
              <a:cs typeface="Arial"/>
              <a:sym typeface="Arial"/>
            </a:endParaRPr>
          </a:p>
        </p:txBody>
      </p:sp>
      <p:sp>
        <p:nvSpPr>
          <p:cNvPr id="1062" name="Google Shape;1062;p30"/>
          <p:cNvSpPr/>
          <p:nvPr/>
        </p:nvSpPr>
        <p:spPr>
          <a:xfrm>
            <a:off x="552112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Lắp ráp, đóng gói</a:t>
            </a:r>
            <a:endParaRPr sz="700" b="1" i="0" u="none" strike="noStrike" cap="none">
              <a:solidFill>
                <a:srgbClr val="000000"/>
              </a:solidFill>
              <a:latin typeface="Arial"/>
              <a:ea typeface="Arial"/>
              <a:cs typeface="Arial"/>
              <a:sym typeface="Arial"/>
            </a:endParaRPr>
          </a:p>
        </p:txBody>
      </p:sp>
      <p:sp>
        <p:nvSpPr>
          <p:cNvPr id="1063" name="Google Shape;1063;p30"/>
          <p:cNvSpPr/>
          <p:nvPr/>
        </p:nvSpPr>
        <p:spPr>
          <a:xfrm>
            <a:off x="637057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Lưu kho &amp; phân phối</a:t>
            </a:r>
            <a:endParaRPr sz="700" b="1" i="0" u="none" strike="noStrike" cap="none">
              <a:solidFill>
                <a:srgbClr val="000000"/>
              </a:solidFill>
              <a:latin typeface="Arial"/>
              <a:ea typeface="Arial"/>
              <a:cs typeface="Arial"/>
              <a:sym typeface="Arial"/>
            </a:endParaRPr>
          </a:p>
        </p:txBody>
      </p:sp>
      <p:sp>
        <p:nvSpPr>
          <p:cNvPr id="1064" name="Google Shape;1064;p30"/>
          <p:cNvSpPr/>
          <p:nvPr/>
        </p:nvSpPr>
        <p:spPr>
          <a:xfrm>
            <a:off x="7228350"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Bán hàng &amp; tiếp thị</a:t>
            </a:r>
            <a:endParaRPr sz="700" b="1" i="0" u="none" strike="noStrike" cap="none">
              <a:solidFill>
                <a:srgbClr val="000000"/>
              </a:solidFill>
              <a:latin typeface="Arial"/>
              <a:ea typeface="Arial"/>
              <a:cs typeface="Arial"/>
              <a:sym typeface="Arial"/>
            </a:endParaRPr>
          </a:p>
        </p:txBody>
      </p:sp>
      <p:sp>
        <p:nvSpPr>
          <p:cNvPr id="1065" name="Google Shape;1065;p30"/>
          <p:cNvSpPr/>
          <p:nvPr/>
        </p:nvSpPr>
        <p:spPr>
          <a:xfrm>
            <a:off x="8069475" y="540400"/>
            <a:ext cx="933600" cy="364800"/>
          </a:xfrm>
          <a:prstGeom prst="chevron">
            <a:avLst>
              <a:gd name="adj" fmla="val 50000"/>
            </a:avLst>
          </a:prstGeom>
          <a:solidFill>
            <a:srgbClr val="EEEEEE"/>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CSKH &amp; Dịch vụ</a:t>
            </a:r>
            <a:endParaRPr sz="700" b="1" i="0" u="none" strike="noStrike" cap="none">
              <a:solidFill>
                <a:srgbClr val="000000"/>
              </a:solidFill>
              <a:latin typeface="Arial"/>
              <a:ea typeface="Arial"/>
              <a:cs typeface="Arial"/>
              <a:sym typeface="Arial"/>
            </a:endParaRPr>
          </a:p>
        </p:txBody>
      </p:sp>
      <p:sp>
        <p:nvSpPr>
          <p:cNvPr id="1066" name="Google Shape;1066;p30"/>
          <p:cNvSpPr/>
          <p:nvPr/>
        </p:nvSpPr>
        <p:spPr>
          <a:xfrm>
            <a:off x="564725" y="998717"/>
            <a:ext cx="8579400" cy="5784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7" name="Google Shape;1067;p30"/>
          <p:cNvSpPr/>
          <p:nvPr/>
        </p:nvSpPr>
        <p:spPr>
          <a:xfrm>
            <a:off x="2234725" y="1106375"/>
            <a:ext cx="842400" cy="364800"/>
          </a:xfrm>
          <a:prstGeom prst="chevron">
            <a:avLst>
              <a:gd name="adj" fmla="val 50000"/>
            </a:avLst>
          </a:prstGeom>
          <a:solidFill>
            <a:srgbClr val="F4CCCC"/>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1068" name="Google Shape;1068;p30"/>
          <p:cNvSpPr/>
          <p:nvPr/>
        </p:nvSpPr>
        <p:spPr>
          <a:xfrm>
            <a:off x="2972775" y="1106375"/>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1069" name="Google Shape;1069;p30"/>
          <p:cNvSpPr/>
          <p:nvPr/>
        </p:nvSpPr>
        <p:spPr>
          <a:xfrm>
            <a:off x="3813900" y="1106375"/>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1070" name="Google Shape;1070;p30"/>
          <p:cNvSpPr/>
          <p:nvPr/>
        </p:nvSpPr>
        <p:spPr>
          <a:xfrm>
            <a:off x="4671675" y="1106375"/>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1071" name="Google Shape;1071;p30"/>
          <p:cNvSpPr/>
          <p:nvPr/>
        </p:nvSpPr>
        <p:spPr>
          <a:xfrm>
            <a:off x="5521125" y="1106375"/>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1072" name="Google Shape;1072;p30"/>
          <p:cNvSpPr/>
          <p:nvPr/>
        </p:nvSpPr>
        <p:spPr>
          <a:xfrm>
            <a:off x="6370575" y="1106375"/>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1073" name="Google Shape;1073;p30"/>
          <p:cNvSpPr/>
          <p:nvPr/>
        </p:nvSpPr>
        <p:spPr>
          <a:xfrm>
            <a:off x="7228350" y="1106375"/>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1074" name="Google Shape;1074;p30"/>
          <p:cNvSpPr/>
          <p:nvPr/>
        </p:nvSpPr>
        <p:spPr>
          <a:xfrm>
            <a:off x="8069475" y="1106375"/>
            <a:ext cx="933600" cy="364800"/>
          </a:xfrm>
          <a:prstGeom prst="chevron">
            <a:avLst>
              <a:gd name="adj" fmla="val 50000"/>
            </a:avLst>
          </a:prstGeom>
          <a:solidFill>
            <a:srgbClr val="D9EAD3"/>
          </a:solidFill>
          <a:ln>
            <a:noFill/>
          </a:ln>
        </p:spPr>
        <p:txBody>
          <a:bodyPr spcFirstLastPara="1" wrap="square" lIns="72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1" i="0" u="none" strike="noStrike" cap="none">
              <a:solidFill>
                <a:srgbClr val="000000"/>
              </a:solidFill>
              <a:latin typeface="Arial"/>
              <a:ea typeface="Arial"/>
              <a:cs typeface="Arial"/>
              <a:sym typeface="Arial"/>
            </a:endParaRPr>
          </a:p>
        </p:txBody>
      </p:sp>
      <p:sp>
        <p:nvSpPr>
          <p:cNvPr id="1075" name="Google Shape;1075;p30"/>
          <p:cNvSpPr txBox="1"/>
          <p:nvPr/>
        </p:nvSpPr>
        <p:spPr>
          <a:xfrm>
            <a:off x="541899" y="1044375"/>
            <a:ext cx="1794600" cy="47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ETO (Engineer to Order)</a:t>
            </a:r>
            <a:endParaRPr sz="11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Sản xuất thiết kế theo yêu cầu</a:t>
            </a:r>
            <a:endParaRPr sz="900" b="0" i="0" u="none" strike="noStrike" cap="none">
              <a:solidFill>
                <a:srgbClr val="000000"/>
              </a:solidFill>
              <a:latin typeface="Arial"/>
              <a:ea typeface="Arial"/>
              <a:cs typeface="Arial"/>
              <a:sym typeface="Arial"/>
            </a:endParaRPr>
          </a:p>
        </p:txBody>
      </p:sp>
      <p:sp>
        <p:nvSpPr>
          <p:cNvPr id="1076" name="Google Shape;1076;p30"/>
          <p:cNvSpPr/>
          <p:nvPr/>
        </p:nvSpPr>
        <p:spPr>
          <a:xfrm>
            <a:off x="2982639" y="1196984"/>
            <a:ext cx="196500" cy="196500"/>
          </a:xfrm>
          <a:prstGeom prst="ellipse">
            <a:avLst/>
          </a:prstGeom>
          <a:solidFill>
            <a:srgbClr val="FF2D2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7" name="Google Shape;1077;p30"/>
          <p:cNvSpPr/>
          <p:nvPr/>
        </p:nvSpPr>
        <p:spPr>
          <a:xfrm>
            <a:off x="620425" y="1659442"/>
            <a:ext cx="842400" cy="258300"/>
          </a:xfrm>
          <a:prstGeom prst="roundRect">
            <a:avLst>
              <a:gd name="adj" fmla="val 16667"/>
            </a:avLst>
          </a:prstGeom>
          <a:solidFill>
            <a:srgbClr val="99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Đơn hàng</a:t>
            </a:r>
            <a:endParaRPr sz="1000" b="0" i="0" u="none" strike="noStrike" cap="none">
              <a:solidFill>
                <a:schemeClr val="lt1"/>
              </a:solidFill>
              <a:latin typeface="Arial"/>
              <a:ea typeface="Arial"/>
              <a:cs typeface="Arial"/>
              <a:sym typeface="Arial"/>
            </a:endParaRPr>
          </a:p>
        </p:txBody>
      </p:sp>
      <p:cxnSp>
        <p:nvCxnSpPr>
          <p:cNvPr id="1078" name="Google Shape;1078;p30"/>
          <p:cNvCxnSpPr>
            <a:stCxn id="1076" idx="4"/>
            <a:endCxn id="1077" idx="0"/>
          </p:cNvCxnSpPr>
          <p:nvPr/>
        </p:nvCxnSpPr>
        <p:spPr>
          <a:xfrm rot="5400000">
            <a:off x="1928139" y="506834"/>
            <a:ext cx="266100" cy="2039400"/>
          </a:xfrm>
          <a:prstGeom prst="bentConnector3">
            <a:avLst>
              <a:gd name="adj1" fmla="val 49973"/>
            </a:avLst>
          </a:prstGeom>
          <a:noFill/>
          <a:ln w="9525" cap="flat" cmpd="sng">
            <a:solidFill>
              <a:schemeClr val="dk2"/>
            </a:solidFill>
            <a:prstDash val="solid"/>
            <a:round/>
            <a:headEnd type="none" w="sm" len="sm"/>
            <a:tailEnd type="triangle" w="med" len="med"/>
          </a:ln>
        </p:spPr>
      </p:cxnSp>
      <p:sp>
        <p:nvSpPr>
          <p:cNvPr id="1079" name="Google Shape;1079;p30"/>
          <p:cNvSpPr/>
          <p:nvPr/>
        </p:nvSpPr>
        <p:spPr>
          <a:xfrm>
            <a:off x="1689643" y="1659311"/>
            <a:ext cx="6270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Dự án</a:t>
            </a:r>
            <a:endParaRPr sz="1000" b="0" i="0" u="none" strike="noStrike" cap="none">
              <a:solidFill>
                <a:schemeClr val="lt1"/>
              </a:solidFill>
              <a:latin typeface="Arial"/>
              <a:ea typeface="Arial"/>
              <a:cs typeface="Arial"/>
              <a:sym typeface="Arial"/>
            </a:endParaRPr>
          </a:p>
        </p:txBody>
      </p:sp>
      <p:sp>
        <p:nvSpPr>
          <p:cNvPr id="1080" name="Google Shape;1080;p30"/>
          <p:cNvSpPr/>
          <p:nvPr/>
        </p:nvSpPr>
        <p:spPr>
          <a:xfrm>
            <a:off x="2543493" y="1659311"/>
            <a:ext cx="6270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BOM</a:t>
            </a:r>
            <a:endParaRPr sz="1000" b="0" i="0" u="none" strike="noStrike" cap="none">
              <a:solidFill>
                <a:schemeClr val="lt1"/>
              </a:solidFill>
              <a:latin typeface="Arial"/>
              <a:ea typeface="Arial"/>
              <a:cs typeface="Arial"/>
              <a:sym typeface="Arial"/>
            </a:endParaRPr>
          </a:p>
        </p:txBody>
      </p:sp>
      <p:cxnSp>
        <p:nvCxnSpPr>
          <p:cNvPr id="1081" name="Google Shape;1081;p30"/>
          <p:cNvCxnSpPr>
            <a:stCxn id="1077" idx="3"/>
            <a:endCxn id="1079" idx="1"/>
          </p:cNvCxnSpPr>
          <p:nvPr/>
        </p:nvCxnSpPr>
        <p:spPr>
          <a:xfrm>
            <a:off x="1462825" y="1788592"/>
            <a:ext cx="226800" cy="2700"/>
          </a:xfrm>
          <a:prstGeom prst="straightConnector1">
            <a:avLst/>
          </a:prstGeom>
          <a:noFill/>
          <a:ln w="9525" cap="flat" cmpd="sng">
            <a:solidFill>
              <a:schemeClr val="dk2"/>
            </a:solidFill>
            <a:prstDash val="solid"/>
            <a:round/>
            <a:headEnd type="none" w="sm" len="sm"/>
            <a:tailEnd type="triangle" w="med" len="med"/>
          </a:ln>
        </p:spPr>
      </p:cxnSp>
      <p:cxnSp>
        <p:nvCxnSpPr>
          <p:cNvPr id="1082" name="Google Shape;1082;p30"/>
          <p:cNvCxnSpPr>
            <a:stCxn id="1079" idx="3"/>
            <a:endCxn id="1080" idx="1"/>
          </p:cNvCxnSpPr>
          <p:nvPr/>
        </p:nvCxnSpPr>
        <p:spPr>
          <a:xfrm>
            <a:off x="2316643" y="1791161"/>
            <a:ext cx="226800" cy="0"/>
          </a:xfrm>
          <a:prstGeom prst="straightConnector1">
            <a:avLst/>
          </a:prstGeom>
          <a:noFill/>
          <a:ln w="9525" cap="flat" cmpd="sng">
            <a:solidFill>
              <a:schemeClr val="dk2"/>
            </a:solidFill>
            <a:prstDash val="solid"/>
            <a:round/>
            <a:headEnd type="none" w="sm" len="sm"/>
            <a:tailEnd type="triangle" w="med" len="med"/>
          </a:ln>
        </p:spPr>
      </p:cxnSp>
      <p:sp>
        <p:nvSpPr>
          <p:cNvPr id="1083" name="Google Shape;1083;p30"/>
          <p:cNvSpPr/>
          <p:nvPr/>
        </p:nvSpPr>
        <p:spPr>
          <a:xfrm>
            <a:off x="3331364" y="1656700"/>
            <a:ext cx="8925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hoạch SX</a:t>
            </a:r>
            <a:endParaRPr sz="1000" b="0" i="0" u="none" strike="noStrike" cap="none">
              <a:solidFill>
                <a:schemeClr val="lt1"/>
              </a:solidFill>
              <a:latin typeface="Arial"/>
              <a:ea typeface="Arial"/>
              <a:cs typeface="Arial"/>
              <a:sym typeface="Arial"/>
            </a:endParaRPr>
          </a:p>
        </p:txBody>
      </p:sp>
      <p:sp>
        <p:nvSpPr>
          <p:cNvPr id="1084" name="Google Shape;1084;p30"/>
          <p:cNvSpPr/>
          <p:nvPr/>
        </p:nvSpPr>
        <p:spPr>
          <a:xfrm>
            <a:off x="4412000" y="1656700"/>
            <a:ext cx="14118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SX</a:t>
            </a:r>
            <a:endParaRPr sz="1000" b="0" i="0" u="none" strike="noStrike" cap="none">
              <a:solidFill>
                <a:schemeClr val="lt1"/>
              </a:solidFill>
              <a:latin typeface="Arial"/>
              <a:ea typeface="Arial"/>
              <a:cs typeface="Arial"/>
              <a:sym typeface="Arial"/>
            </a:endParaRPr>
          </a:p>
        </p:txBody>
      </p:sp>
      <p:sp>
        <p:nvSpPr>
          <p:cNvPr id="1085" name="Google Shape;1085;p30"/>
          <p:cNvSpPr/>
          <p:nvPr/>
        </p:nvSpPr>
        <p:spPr>
          <a:xfrm>
            <a:off x="6092425" y="1656700"/>
            <a:ext cx="6531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Tồn kho</a:t>
            </a:r>
            <a:endParaRPr sz="900" b="0" i="0" u="none" strike="noStrike" cap="none">
              <a:solidFill>
                <a:schemeClr val="lt1"/>
              </a:solidFill>
              <a:latin typeface="Arial"/>
              <a:ea typeface="Arial"/>
              <a:cs typeface="Arial"/>
              <a:sym typeface="Arial"/>
            </a:endParaRPr>
          </a:p>
        </p:txBody>
      </p:sp>
      <p:sp>
        <p:nvSpPr>
          <p:cNvPr id="1086" name="Google Shape;1086;p30"/>
          <p:cNvSpPr/>
          <p:nvPr/>
        </p:nvSpPr>
        <p:spPr>
          <a:xfrm>
            <a:off x="6903263" y="1656700"/>
            <a:ext cx="6870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Vận chuyển</a:t>
            </a:r>
            <a:endParaRPr sz="900" b="0" i="0" u="none" strike="noStrike" cap="none">
              <a:solidFill>
                <a:schemeClr val="lt1"/>
              </a:solidFill>
              <a:latin typeface="Arial"/>
              <a:ea typeface="Arial"/>
              <a:cs typeface="Arial"/>
              <a:sym typeface="Arial"/>
            </a:endParaRPr>
          </a:p>
        </p:txBody>
      </p:sp>
      <p:cxnSp>
        <p:nvCxnSpPr>
          <p:cNvPr id="1087" name="Google Shape;1087;p30"/>
          <p:cNvCxnSpPr>
            <a:stCxn id="1080" idx="3"/>
            <a:endCxn id="1083" idx="1"/>
          </p:cNvCxnSpPr>
          <p:nvPr/>
        </p:nvCxnSpPr>
        <p:spPr>
          <a:xfrm rot="10800000" flipH="1">
            <a:off x="3170493" y="1788461"/>
            <a:ext cx="160800" cy="2700"/>
          </a:xfrm>
          <a:prstGeom prst="straightConnector1">
            <a:avLst/>
          </a:prstGeom>
          <a:noFill/>
          <a:ln w="9525" cap="flat" cmpd="sng">
            <a:solidFill>
              <a:schemeClr val="dk2"/>
            </a:solidFill>
            <a:prstDash val="solid"/>
            <a:round/>
            <a:headEnd type="none" w="sm" len="sm"/>
            <a:tailEnd type="triangle" w="med" len="med"/>
          </a:ln>
        </p:spPr>
      </p:cxnSp>
      <p:cxnSp>
        <p:nvCxnSpPr>
          <p:cNvPr id="1088" name="Google Shape;1088;p30"/>
          <p:cNvCxnSpPr>
            <a:endCxn id="1084" idx="1"/>
          </p:cNvCxnSpPr>
          <p:nvPr/>
        </p:nvCxnSpPr>
        <p:spPr>
          <a:xfrm>
            <a:off x="4223900" y="1788550"/>
            <a:ext cx="188100" cy="0"/>
          </a:xfrm>
          <a:prstGeom prst="straightConnector1">
            <a:avLst/>
          </a:prstGeom>
          <a:noFill/>
          <a:ln w="9525" cap="flat" cmpd="sng">
            <a:solidFill>
              <a:schemeClr val="dk2"/>
            </a:solidFill>
            <a:prstDash val="solid"/>
            <a:round/>
            <a:headEnd type="none" w="sm" len="sm"/>
            <a:tailEnd type="triangle" w="med" len="med"/>
          </a:ln>
        </p:spPr>
      </p:cxnSp>
      <p:cxnSp>
        <p:nvCxnSpPr>
          <p:cNvPr id="1089" name="Google Shape;1089;p30"/>
          <p:cNvCxnSpPr>
            <a:stCxn id="1084" idx="3"/>
            <a:endCxn id="1085" idx="1"/>
          </p:cNvCxnSpPr>
          <p:nvPr/>
        </p:nvCxnSpPr>
        <p:spPr>
          <a:xfrm>
            <a:off x="5823800" y="1788550"/>
            <a:ext cx="268500" cy="0"/>
          </a:xfrm>
          <a:prstGeom prst="straightConnector1">
            <a:avLst/>
          </a:prstGeom>
          <a:noFill/>
          <a:ln w="9525" cap="flat" cmpd="sng">
            <a:solidFill>
              <a:schemeClr val="dk2"/>
            </a:solidFill>
            <a:prstDash val="solid"/>
            <a:round/>
            <a:headEnd type="none" w="sm" len="sm"/>
            <a:tailEnd type="triangle" w="med" len="med"/>
          </a:ln>
        </p:spPr>
      </p:cxnSp>
      <p:cxnSp>
        <p:nvCxnSpPr>
          <p:cNvPr id="1090" name="Google Shape;1090;p30"/>
          <p:cNvCxnSpPr>
            <a:stCxn id="1085" idx="3"/>
            <a:endCxn id="1086" idx="1"/>
          </p:cNvCxnSpPr>
          <p:nvPr/>
        </p:nvCxnSpPr>
        <p:spPr>
          <a:xfrm>
            <a:off x="6745525" y="1788550"/>
            <a:ext cx="157800" cy="0"/>
          </a:xfrm>
          <a:prstGeom prst="straightConnector1">
            <a:avLst/>
          </a:prstGeom>
          <a:noFill/>
          <a:ln w="9525" cap="flat" cmpd="sng">
            <a:solidFill>
              <a:schemeClr val="dk2"/>
            </a:solidFill>
            <a:prstDash val="solid"/>
            <a:round/>
            <a:headEnd type="none" w="sm" len="sm"/>
            <a:tailEnd type="triangle" w="med" len="med"/>
          </a:ln>
        </p:spPr>
      </p:cxnSp>
      <p:sp>
        <p:nvSpPr>
          <p:cNvPr id="1091" name="Google Shape;1091;p30"/>
          <p:cNvSpPr/>
          <p:nvPr/>
        </p:nvSpPr>
        <p:spPr>
          <a:xfrm>
            <a:off x="4101520" y="2054135"/>
            <a:ext cx="8472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Mua hàng</a:t>
            </a:r>
            <a:endParaRPr sz="1000" b="0" i="0" u="none" strike="noStrike" cap="none">
              <a:solidFill>
                <a:schemeClr val="lt1"/>
              </a:solidFill>
              <a:latin typeface="Arial"/>
              <a:ea typeface="Arial"/>
              <a:cs typeface="Arial"/>
              <a:sym typeface="Arial"/>
            </a:endParaRPr>
          </a:p>
        </p:txBody>
      </p:sp>
      <p:cxnSp>
        <p:nvCxnSpPr>
          <p:cNvPr id="1092" name="Google Shape;1092;p30"/>
          <p:cNvCxnSpPr>
            <a:stCxn id="1083" idx="2"/>
            <a:endCxn id="1091" idx="1"/>
          </p:cNvCxnSpPr>
          <p:nvPr/>
        </p:nvCxnSpPr>
        <p:spPr>
          <a:xfrm rot="-5400000" flipH="1">
            <a:off x="3806564" y="1891450"/>
            <a:ext cx="266100" cy="324000"/>
          </a:xfrm>
          <a:prstGeom prst="bentConnector2">
            <a:avLst/>
          </a:prstGeom>
          <a:noFill/>
          <a:ln w="9525" cap="flat" cmpd="sng">
            <a:solidFill>
              <a:schemeClr val="dk2"/>
            </a:solidFill>
            <a:prstDash val="solid"/>
            <a:round/>
            <a:headEnd type="none" w="sm" len="sm"/>
            <a:tailEnd type="triangle" w="med" len="med"/>
          </a:ln>
        </p:spPr>
      </p:cxnSp>
      <p:cxnSp>
        <p:nvCxnSpPr>
          <p:cNvPr id="1093" name="Google Shape;1093;p30"/>
          <p:cNvCxnSpPr>
            <a:stCxn id="1091" idx="3"/>
            <a:endCxn id="1084" idx="2"/>
          </p:cNvCxnSpPr>
          <p:nvPr/>
        </p:nvCxnSpPr>
        <p:spPr>
          <a:xfrm rot="10800000" flipH="1">
            <a:off x="4948720" y="1920485"/>
            <a:ext cx="169200" cy="266100"/>
          </a:xfrm>
          <a:prstGeom prst="bentConnector2">
            <a:avLst/>
          </a:prstGeom>
          <a:noFill/>
          <a:ln w="9525" cap="flat" cmpd="sng">
            <a:solidFill>
              <a:schemeClr val="dk2"/>
            </a:solidFill>
            <a:prstDash val="solid"/>
            <a:round/>
            <a:headEnd type="none" w="sm" len="sm"/>
            <a:tailEnd type="triangle" w="med" len="med"/>
          </a:ln>
        </p:spPr>
      </p:cxnSp>
      <p:sp>
        <p:nvSpPr>
          <p:cNvPr id="1094" name="Google Shape;1094;p30"/>
          <p:cNvSpPr/>
          <p:nvPr/>
        </p:nvSpPr>
        <p:spPr>
          <a:xfrm>
            <a:off x="7748025" y="1656700"/>
            <a:ext cx="5097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Thi công</a:t>
            </a:r>
            <a:endParaRPr sz="900" b="0" i="0" u="none" strike="noStrike" cap="none">
              <a:solidFill>
                <a:schemeClr val="lt1"/>
              </a:solidFill>
              <a:latin typeface="Arial"/>
              <a:ea typeface="Arial"/>
              <a:cs typeface="Arial"/>
              <a:sym typeface="Arial"/>
            </a:endParaRPr>
          </a:p>
        </p:txBody>
      </p:sp>
      <p:cxnSp>
        <p:nvCxnSpPr>
          <p:cNvPr id="1095" name="Google Shape;1095;p30"/>
          <p:cNvCxnSpPr>
            <a:stCxn id="1086" idx="3"/>
            <a:endCxn id="1094" idx="1"/>
          </p:cNvCxnSpPr>
          <p:nvPr/>
        </p:nvCxnSpPr>
        <p:spPr>
          <a:xfrm>
            <a:off x="7590263" y="1788550"/>
            <a:ext cx="157800" cy="0"/>
          </a:xfrm>
          <a:prstGeom prst="straightConnector1">
            <a:avLst/>
          </a:prstGeom>
          <a:noFill/>
          <a:ln w="9525" cap="flat" cmpd="sng">
            <a:solidFill>
              <a:schemeClr val="dk2"/>
            </a:solidFill>
            <a:prstDash val="solid"/>
            <a:round/>
            <a:headEnd type="none" w="sm" len="sm"/>
            <a:tailEnd type="triangle" w="med" len="med"/>
          </a:ln>
        </p:spPr>
      </p:cxnSp>
      <p:sp>
        <p:nvSpPr>
          <p:cNvPr id="1096" name="Google Shape;1096;p30"/>
          <p:cNvSpPr/>
          <p:nvPr/>
        </p:nvSpPr>
        <p:spPr>
          <a:xfrm>
            <a:off x="8480800" y="1656700"/>
            <a:ext cx="627000" cy="263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DV </a:t>
            </a:r>
            <a:endParaRPr sz="9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chemeClr val="lt1"/>
                </a:solidFill>
                <a:latin typeface="Arial"/>
                <a:ea typeface="Arial"/>
                <a:cs typeface="Arial"/>
                <a:sym typeface="Arial"/>
              </a:rPr>
              <a:t>Bảo trì</a:t>
            </a:r>
            <a:endParaRPr sz="900" b="0" i="0" u="none" strike="noStrike" cap="none">
              <a:solidFill>
                <a:schemeClr val="lt1"/>
              </a:solidFill>
              <a:latin typeface="Arial"/>
              <a:ea typeface="Arial"/>
              <a:cs typeface="Arial"/>
              <a:sym typeface="Arial"/>
            </a:endParaRPr>
          </a:p>
        </p:txBody>
      </p:sp>
      <p:cxnSp>
        <p:nvCxnSpPr>
          <p:cNvPr id="1097" name="Google Shape;1097;p30"/>
          <p:cNvCxnSpPr>
            <a:stCxn id="1094" idx="3"/>
            <a:endCxn id="1096" idx="1"/>
          </p:cNvCxnSpPr>
          <p:nvPr/>
        </p:nvCxnSpPr>
        <p:spPr>
          <a:xfrm>
            <a:off x="8257725" y="1788550"/>
            <a:ext cx="223200" cy="0"/>
          </a:xfrm>
          <a:prstGeom prst="straightConnector1">
            <a:avLst/>
          </a:prstGeom>
          <a:noFill/>
          <a:ln w="9525" cap="flat" cmpd="sng">
            <a:solidFill>
              <a:schemeClr val="dk2"/>
            </a:solidFill>
            <a:prstDash val="solid"/>
            <a:round/>
            <a:headEnd type="none" w="sm" len="sm"/>
            <a:tailEnd type="triangle" w="med" len="med"/>
          </a:ln>
        </p:spPr>
      </p:cxnSp>
      <p:cxnSp>
        <p:nvCxnSpPr>
          <p:cNvPr id="1098" name="Google Shape;1098;p30"/>
          <p:cNvCxnSpPr>
            <a:stCxn id="1079" idx="2"/>
            <a:endCxn id="1094" idx="2"/>
          </p:cNvCxnSpPr>
          <p:nvPr/>
        </p:nvCxnSpPr>
        <p:spPr>
          <a:xfrm rot="-5400000">
            <a:off x="5001643" y="-1078189"/>
            <a:ext cx="2700" cy="5999700"/>
          </a:xfrm>
          <a:prstGeom prst="bentConnector3">
            <a:avLst>
              <a:gd name="adj1" fmla="val -27406987"/>
            </a:avLst>
          </a:prstGeom>
          <a:noFill/>
          <a:ln w="9525" cap="flat" cmpd="sng">
            <a:solidFill>
              <a:schemeClr val="dk2"/>
            </a:solidFill>
            <a:prstDash val="solid"/>
            <a:round/>
            <a:headEnd type="none" w="sm" len="sm"/>
            <a:tailEnd type="triangle" w="med" len="med"/>
          </a:ln>
        </p:spPr>
      </p:cxnSp>
      <p:sp>
        <p:nvSpPr>
          <p:cNvPr id="1099" name="Google Shape;1099;p30"/>
          <p:cNvSpPr/>
          <p:nvPr/>
        </p:nvSpPr>
        <p:spPr>
          <a:xfrm>
            <a:off x="4101527" y="2529925"/>
            <a:ext cx="11568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Task Công việc</a:t>
            </a:r>
            <a:endParaRPr sz="1000" b="0" i="0" u="none" strike="noStrike" cap="none">
              <a:solidFill>
                <a:schemeClr val="lt1"/>
              </a:solidFill>
              <a:latin typeface="Arial"/>
              <a:ea typeface="Arial"/>
              <a:cs typeface="Arial"/>
              <a:sym typeface="Arial"/>
            </a:endParaRPr>
          </a:p>
        </p:txBody>
      </p:sp>
      <p:cxnSp>
        <p:nvCxnSpPr>
          <p:cNvPr id="1100" name="Google Shape;1100;p30"/>
          <p:cNvCxnSpPr>
            <a:stCxn id="1077" idx="2"/>
            <a:endCxn id="1096" idx="2"/>
          </p:cNvCxnSpPr>
          <p:nvPr/>
        </p:nvCxnSpPr>
        <p:spPr>
          <a:xfrm rot="-5400000" flipH="1">
            <a:off x="4916575" y="-1957208"/>
            <a:ext cx="2700" cy="7752600"/>
          </a:xfrm>
          <a:prstGeom prst="bentConnector3">
            <a:avLst>
              <a:gd name="adj1" fmla="val 47127150"/>
            </a:avLst>
          </a:prstGeom>
          <a:noFill/>
          <a:ln w="9525" cap="flat" cmpd="sng">
            <a:solidFill>
              <a:schemeClr val="dk2"/>
            </a:solidFill>
            <a:prstDash val="solid"/>
            <a:round/>
            <a:headEnd type="none" w="sm" len="sm"/>
            <a:tailEnd type="triangle" w="med" len="med"/>
          </a:ln>
        </p:spPr>
      </p:cxnSp>
      <p:sp>
        <p:nvSpPr>
          <p:cNvPr id="1101" name="Google Shape;1101;p30"/>
          <p:cNvSpPr/>
          <p:nvPr/>
        </p:nvSpPr>
        <p:spPr>
          <a:xfrm>
            <a:off x="4101524" y="3050350"/>
            <a:ext cx="2039400" cy="2649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Help Desk / Quản lý Bảo trì</a:t>
            </a:r>
            <a:endParaRPr sz="1000" b="0" i="0" u="none" strike="noStrike" cap="non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31"/>
          <p:cNvSpPr/>
          <p:nvPr/>
        </p:nvSpPr>
        <p:spPr>
          <a:xfrm>
            <a:off x="1666286" y="1057300"/>
            <a:ext cx="864600" cy="4012800"/>
          </a:xfrm>
          <a:prstGeom prst="rect">
            <a:avLst/>
          </a:prstGeom>
          <a:solidFill>
            <a:srgbClr val="FFF7F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1107" name="Google Shape;1107;p31"/>
          <p:cNvCxnSpPr/>
          <p:nvPr/>
        </p:nvCxnSpPr>
        <p:spPr>
          <a:xfrm>
            <a:off x="564720" y="67435"/>
            <a:ext cx="0" cy="407700"/>
          </a:xfrm>
          <a:prstGeom prst="straightConnector1">
            <a:avLst/>
          </a:prstGeom>
          <a:noFill/>
          <a:ln w="38100" cap="rnd" cmpd="sng">
            <a:solidFill>
              <a:srgbClr val="FF0000"/>
            </a:solidFill>
            <a:prstDash val="solid"/>
            <a:round/>
            <a:headEnd type="none" w="sm" len="sm"/>
            <a:tailEnd type="none" w="sm" len="sm"/>
          </a:ln>
        </p:spPr>
      </p:cxnSp>
      <p:sp>
        <p:nvSpPr>
          <p:cNvPr id="1108" name="Google Shape;1108;p31"/>
          <p:cNvSpPr txBox="1"/>
          <p:nvPr/>
        </p:nvSpPr>
        <p:spPr>
          <a:xfrm>
            <a:off x="703525" y="888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Quy trình mua hàng</a:t>
            </a:r>
            <a:endParaRPr sz="2400" b="0" i="0" u="none" strike="noStrike" cap="none">
              <a:solidFill>
                <a:schemeClr val="dk1"/>
              </a:solidFill>
              <a:latin typeface="Arial"/>
              <a:ea typeface="Arial"/>
              <a:cs typeface="Arial"/>
              <a:sym typeface="Arial"/>
            </a:endParaRPr>
          </a:p>
        </p:txBody>
      </p:sp>
      <p:sp>
        <p:nvSpPr>
          <p:cNvPr id="1109" name="Google Shape;1109;p31"/>
          <p:cNvSpPr/>
          <p:nvPr/>
        </p:nvSpPr>
        <p:spPr>
          <a:xfrm>
            <a:off x="5585738" y="1057300"/>
            <a:ext cx="864600" cy="4012800"/>
          </a:xfrm>
          <a:prstGeom prst="rect">
            <a:avLst/>
          </a:prstGeom>
          <a:solidFill>
            <a:srgbClr val="FFF7F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10" name="Google Shape;1110;p31"/>
          <p:cNvSpPr/>
          <p:nvPr/>
        </p:nvSpPr>
        <p:spPr>
          <a:xfrm>
            <a:off x="3633438" y="1057300"/>
            <a:ext cx="864600" cy="4012800"/>
          </a:xfrm>
          <a:prstGeom prst="rect">
            <a:avLst/>
          </a:prstGeom>
          <a:solidFill>
            <a:srgbClr val="FFF7F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11" name="Google Shape;1111;p31"/>
          <p:cNvSpPr/>
          <p:nvPr/>
        </p:nvSpPr>
        <p:spPr>
          <a:xfrm>
            <a:off x="3626688" y="98975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Kế hoạch</a:t>
            </a:r>
            <a:endParaRPr sz="700" b="0" i="0" u="none" strike="noStrike" cap="none">
              <a:solidFill>
                <a:schemeClr val="lt1"/>
              </a:solidFill>
              <a:latin typeface="Arial"/>
              <a:ea typeface="Arial"/>
              <a:cs typeface="Arial"/>
              <a:sym typeface="Arial"/>
            </a:endParaRPr>
          </a:p>
        </p:txBody>
      </p:sp>
      <p:sp>
        <p:nvSpPr>
          <p:cNvPr id="1112" name="Google Shape;1112;p31"/>
          <p:cNvSpPr/>
          <p:nvPr/>
        </p:nvSpPr>
        <p:spPr>
          <a:xfrm>
            <a:off x="4606213" y="98975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Mua hàng</a:t>
            </a:r>
            <a:endParaRPr sz="700" b="0" i="0" u="none" strike="noStrike" cap="none">
              <a:solidFill>
                <a:schemeClr val="lt1"/>
              </a:solidFill>
              <a:latin typeface="Arial"/>
              <a:ea typeface="Arial"/>
              <a:cs typeface="Arial"/>
              <a:sym typeface="Arial"/>
            </a:endParaRPr>
          </a:p>
        </p:txBody>
      </p:sp>
      <p:sp>
        <p:nvSpPr>
          <p:cNvPr id="1113" name="Google Shape;1113;p31"/>
          <p:cNvSpPr/>
          <p:nvPr/>
        </p:nvSpPr>
        <p:spPr>
          <a:xfrm>
            <a:off x="5585738" y="98975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Kho đầu vào</a:t>
            </a:r>
            <a:endParaRPr sz="700" b="0" i="0" u="none" strike="noStrike" cap="none">
              <a:solidFill>
                <a:schemeClr val="lt1"/>
              </a:solidFill>
              <a:latin typeface="Arial"/>
              <a:ea typeface="Arial"/>
              <a:cs typeface="Arial"/>
              <a:sym typeface="Arial"/>
            </a:endParaRPr>
          </a:p>
        </p:txBody>
      </p:sp>
      <p:sp>
        <p:nvSpPr>
          <p:cNvPr id="1114" name="Google Shape;1114;p31"/>
          <p:cNvSpPr/>
          <p:nvPr/>
        </p:nvSpPr>
        <p:spPr>
          <a:xfrm>
            <a:off x="3626688" y="479650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Inter"/>
                <a:ea typeface="Inter"/>
                <a:cs typeface="Inter"/>
                <a:sym typeface="Inter"/>
              </a:rPr>
              <a:t>Production Planning</a:t>
            </a:r>
            <a:endParaRPr sz="700" b="0" i="0" u="none" strike="noStrike" cap="none">
              <a:solidFill>
                <a:schemeClr val="lt1"/>
              </a:solidFill>
              <a:latin typeface="Arial"/>
              <a:ea typeface="Arial"/>
              <a:cs typeface="Arial"/>
              <a:sym typeface="Arial"/>
            </a:endParaRPr>
          </a:p>
        </p:txBody>
      </p:sp>
      <p:sp>
        <p:nvSpPr>
          <p:cNvPr id="1115" name="Google Shape;1115;p31"/>
          <p:cNvSpPr/>
          <p:nvPr/>
        </p:nvSpPr>
        <p:spPr>
          <a:xfrm>
            <a:off x="4606213" y="479650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Material Management</a:t>
            </a:r>
            <a:endParaRPr sz="700" b="0" i="0" u="none" strike="noStrike" cap="none">
              <a:solidFill>
                <a:schemeClr val="lt1"/>
              </a:solidFill>
              <a:latin typeface="Arial"/>
              <a:ea typeface="Arial"/>
              <a:cs typeface="Arial"/>
              <a:sym typeface="Arial"/>
            </a:endParaRPr>
          </a:p>
        </p:txBody>
      </p:sp>
      <p:sp>
        <p:nvSpPr>
          <p:cNvPr id="1116" name="Google Shape;1116;p31"/>
          <p:cNvSpPr/>
          <p:nvPr/>
        </p:nvSpPr>
        <p:spPr>
          <a:xfrm>
            <a:off x="5585738" y="479650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Inbound</a:t>
            </a:r>
            <a:endParaRPr sz="7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Inventory</a:t>
            </a:r>
            <a:endParaRPr sz="700" b="0" i="0" u="none" strike="noStrike" cap="none">
              <a:solidFill>
                <a:schemeClr val="lt1"/>
              </a:solidFill>
              <a:latin typeface="Arial"/>
              <a:ea typeface="Arial"/>
              <a:cs typeface="Arial"/>
              <a:sym typeface="Arial"/>
            </a:endParaRPr>
          </a:p>
        </p:txBody>
      </p:sp>
      <p:sp>
        <p:nvSpPr>
          <p:cNvPr id="1117" name="Google Shape;1117;p31"/>
          <p:cNvSpPr/>
          <p:nvPr/>
        </p:nvSpPr>
        <p:spPr>
          <a:xfrm>
            <a:off x="3780663" y="1615900"/>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Kế hoạch sản xuất</a:t>
            </a:r>
            <a:endParaRPr sz="700" b="0" i="0" u="none" strike="noStrike" cap="none">
              <a:solidFill>
                <a:schemeClr val="lt1"/>
              </a:solidFill>
              <a:latin typeface="Arial"/>
              <a:ea typeface="Arial"/>
              <a:cs typeface="Arial"/>
              <a:sym typeface="Arial"/>
            </a:endParaRPr>
          </a:p>
        </p:txBody>
      </p:sp>
      <p:sp>
        <p:nvSpPr>
          <p:cNvPr id="1118" name="Google Shape;1118;p31"/>
          <p:cNvSpPr/>
          <p:nvPr/>
        </p:nvSpPr>
        <p:spPr>
          <a:xfrm>
            <a:off x="1667638" y="98975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Kế toán mua hàng</a:t>
            </a:r>
            <a:endParaRPr sz="700" b="0" i="0" u="none" strike="noStrike" cap="none">
              <a:solidFill>
                <a:schemeClr val="lt1"/>
              </a:solidFill>
              <a:latin typeface="Arial"/>
              <a:ea typeface="Arial"/>
              <a:cs typeface="Arial"/>
              <a:sym typeface="Arial"/>
            </a:endParaRPr>
          </a:p>
        </p:txBody>
      </p:sp>
      <p:sp>
        <p:nvSpPr>
          <p:cNvPr id="1119" name="Google Shape;1119;p31"/>
          <p:cNvSpPr/>
          <p:nvPr/>
        </p:nvSpPr>
        <p:spPr>
          <a:xfrm>
            <a:off x="2647163" y="98975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Bán hàng</a:t>
            </a:r>
            <a:endParaRPr sz="700" b="0" i="0" u="none" strike="noStrike" cap="none">
              <a:solidFill>
                <a:schemeClr val="lt1"/>
              </a:solidFill>
              <a:latin typeface="Arial"/>
              <a:ea typeface="Arial"/>
              <a:cs typeface="Arial"/>
              <a:sym typeface="Arial"/>
            </a:endParaRPr>
          </a:p>
        </p:txBody>
      </p:sp>
      <p:sp>
        <p:nvSpPr>
          <p:cNvPr id="1120" name="Google Shape;1120;p31"/>
          <p:cNvSpPr/>
          <p:nvPr/>
        </p:nvSpPr>
        <p:spPr>
          <a:xfrm>
            <a:off x="2646488" y="479650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Inter"/>
                <a:ea typeface="Inter"/>
                <a:cs typeface="Inter"/>
                <a:sym typeface="Inter"/>
              </a:rPr>
              <a:t>Sales &amp; </a:t>
            </a:r>
            <a:endParaRPr sz="700" b="0" i="0" u="none" strike="noStrike" cap="none">
              <a:solidFill>
                <a:schemeClr val="lt1"/>
              </a:solidFill>
              <a:latin typeface="Inter"/>
              <a:ea typeface="Inter"/>
              <a:cs typeface="Inter"/>
              <a:sym typeface="Inter"/>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Inter"/>
                <a:ea typeface="Inter"/>
                <a:cs typeface="Inter"/>
                <a:sym typeface="Inter"/>
              </a:rPr>
              <a:t>Distribution</a:t>
            </a:r>
            <a:endParaRPr sz="700" b="0" i="0" u="none" strike="noStrike" cap="none">
              <a:solidFill>
                <a:schemeClr val="lt1"/>
              </a:solidFill>
              <a:latin typeface="Arial"/>
              <a:ea typeface="Arial"/>
              <a:cs typeface="Arial"/>
              <a:sym typeface="Arial"/>
            </a:endParaRPr>
          </a:p>
        </p:txBody>
      </p:sp>
      <p:sp>
        <p:nvSpPr>
          <p:cNvPr id="1121" name="Google Shape;1121;p31"/>
          <p:cNvSpPr/>
          <p:nvPr/>
        </p:nvSpPr>
        <p:spPr>
          <a:xfrm>
            <a:off x="1666288" y="479650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vi" sz="700" b="0" i="0" u="none" strike="noStrike" cap="none">
                <a:solidFill>
                  <a:schemeClr val="lt1"/>
                </a:solidFill>
                <a:latin typeface="Arial"/>
                <a:ea typeface="Arial"/>
                <a:cs typeface="Arial"/>
                <a:sym typeface="Arial"/>
              </a:rPr>
              <a:t>Finance/ </a:t>
            </a:r>
            <a:endParaRPr sz="7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Controlling</a:t>
            </a:r>
            <a:endParaRPr sz="700" b="0" i="0" u="none" strike="noStrike" cap="none">
              <a:solidFill>
                <a:schemeClr val="lt1"/>
              </a:solidFill>
              <a:latin typeface="Inter"/>
              <a:ea typeface="Inter"/>
              <a:cs typeface="Inter"/>
              <a:sym typeface="Inter"/>
            </a:endParaRPr>
          </a:p>
        </p:txBody>
      </p:sp>
      <p:sp>
        <p:nvSpPr>
          <p:cNvPr id="1122" name="Google Shape;1122;p31"/>
          <p:cNvSpPr/>
          <p:nvPr/>
        </p:nvSpPr>
        <p:spPr>
          <a:xfrm>
            <a:off x="2761288" y="1470025"/>
            <a:ext cx="480625" cy="270628"/>
          </a:xfrm>
          <a:prstGeom prst="flowChartMagneticDisk">
            <a:avLst/>
          </a:prstGeom>
          <a:noFill/>
          <a:ln w="9525" cap="flat" cmpd="sng">
            <a:solidFill>
              <a:srgbClr val="CC000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Dự báo</a:t>
            </a:r>
            <a:endParaRPr sz="700" b="0" i="0" u="none" strike="noStrike" cap="none">
              <a:solidFill>
                <a:srgbClr val="000000"/>
              </a:solidFill>
              <a:latin typeface="Arial"/>
              <a:ea typeface="Arial"/>
              <a:cs typeface="Arial"/>
              <a:sym typeface="Arial"/>
            </a:endParaRPr>
          </a:p>
        </p:txBody>
      </p:sp>
      <p:sp>
        <p:nvSpPr>
          <p:cNvPr id="1123" name="Google Shape;1123;p31"/>
          <p:cNvSpPr/>
          <p:nvPr/>
        </p:nvSpPr>
        <p:spPr>
          <a:xfrm>
            <a:off x="2761288" y="1800947"/>
            <a:ext cx="480625" cy="270628"/>
          </a:xfrm>
          <a:prstGeom prst="flowChartMagneticDisk">
            <a:avLst/>
          </a:prstGeom>
          <a:noFill/>
          <a:ln w="9525" cap="flat" cmpd="sng">
            <a:solidFill>
              <a:srgbClr val="CC000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Kế hoạch</a:t>
            </a:r>
            <a:endParaRPr sz="700" b="0" i="0" u="none" strike="noStrike" cap="none">
              <a:solidFill>
                <a:srgbClr val="000000"/>
              </a:solidFill>
              <a:latin typeface="Arial"/>
              <a:ea typeface="Arial"/>
              <a:cs typeface="Arial"/>
              <a:sym typeface="Arial"/>
            </a:endParaRPr>
          </a:p>
        </p:txBody>
      </p:sp>
      <p:sp>
        <p:nvSpPr>
          <p:cNvPr id="1124" name="Google Shape;1124;p31"/>
          <p:cNvSpPr/>
          <p:nvPr/>
        </p:nvSpPr>
        <p:spPr>
          <a:xfrm>
            <a:off x="3780663" y="2071575"/>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Tổng nhu cầu NVL</a:t>
            </a:r>
            <a:endParaRPr sz="700" b="0" i="0" u="none" strike="noStrike" cap="none">
              <a:solidFill>
                <a:schemeClr val="lt1"/>
              </a:solidFill>
              <a:latin typeface="Arial"/>
              <a:ea typeface="Arial"/>
              <a:cs typeface="Arial"/>
              <a:sym typeface="Arial"/>
            </a:endParaRPr>
          </a:p>
        </p:txBody>
      </p:sp>
      <p:sp>
        <p:nvSpPr>
          <p:cNvPr id="1125" name="Google Shape;1125;p31"/>
          <p:cNvSpPr/>
          <p:nvPr/>
        </p:nvSpPr>
        <p:spPr>
          <a:xfrm>
            <a:off x="3780663" y="2493350"/>
            <a:ext cx="555300" cy="273600"/>
          </a:xfrm>
          <a:prstGeom prst="parallelogram">
            <a:avLst>
              <a:gd name="adj" fmla="val 25000"/>
            </a:avLst>
          </a:prstGeom>
          <a:solidFill>
            <a:srgbClr val="CC0000"/>
          </a:solidFill>
          <a:ln w="9525" cap="flat" cmpd="sng">
            <a:solidFill>
              <a:srgbClr val="CC000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Yêu cầu NVL</a:t>
            </a:r>
            <a:endParaRPr sz="700" b="0" i="0" u="none" strike="noStrike" cap="none">
              <a:solidFill>
                <a:schemeClr val="lt1"/>
              </a:solidFill>
              <a:latin typeface="Arial"/>
              <a:ea typeface="Arial"/>
              <a:cs typeface="Arial"/>
              <a:sym typeface="Arial"/>
            </a:endParaRPr>
          </a:p>
        </p:txBody>
      </p:sp>
      <p:cxnSp>
        <p:nvCxnSpPr>
          <p:cNvPr id="1126" name="Google Shape;1126;p31"/>
          <p:cNvCxnSpPr>
            <a:stCxn id="1122" idx="4"/>
            <a:endCxn id="1117" idx="5"/>
          </p:cNvCxnSpPr>
          <p:nvPr/>
        </p:nvCxnSpPr>
        <p:spPr>
          <a:xfrm>
            <a:off x="3241913" y="1605339"/>
            <a:ext cx="573000" cy="147300"/>
          </a:xfrm>
          <a:prstGeom prst="bentConnector3">
            <a:avLst>
              <a:gd name="adj1" fmla="val 47011"/>
            </a:avLst>
          </a:prstGeom>
          <a:noFill/>
          <a:ln w="9525" cap="flat" cmpd="sng">
            <a:solidFill>
              <a:schemeClr val="dk2"/>
            </a:solidFill>
            <a:prstDash val="solid"/>
            <a:round/>
            <a:headEnd type="none" w="sm" len="sm"/>
            <a:tailEnd type="triangle" w="med" len="med"/>
          </a:ln>
        </p:spPr>
      </p:cxnSp>
      <p:cxnSp>
        <p:nvCxnSpPr>
          <p:cNvPr id="1127" name="Google Shape;1127;p31"/>
          <p:cNvCxnSpPr>
            <a:stCxn id="1123" idx="4"/>
            <a:endCxn id="1117" idx="5"/>
          </p:cNvCxnSpPr>
          <p:nvPr/>
        </p:nvCxnSpPr>
        <p:spPr>
          <a:xfrm rot="10800000" flipH="1">
            <a:off x="3241913" y="1752661"/>
            <a:ext cx="573000" cy="183600"/>
          </a:xfrm>
          <a:prstGeom prst="bentConnector3">
            <a:avLst>
              <a:gd name="adj1" fmla="val 47011"/>
            </a:avLst>
          </a:prstGeom>
          <a:noFill/>
          <a:ln w="9525" cap="flat" cmpd="sng">
            <a:solidFill>
              <a:schemeClr val="dk2"/>
            </a:solidFill>
            <a:prstDash val="solid"/>
            <a:round/>
            <a:headEnd type="none" w="sm" len="sm"/>
            <a:tailEnd type="none" w="sm" len="sm"/>
          </a:ln>
        </p:spPr>
      </p:cxnSp>
      <p:cxnSp>
        <p:nvCxnSpPr>
          <p:cNvPr id="1128" name="Google Shape;1128;p31"/>
          <p:cNvCxnSpPr>
            <a:stCxn id="1117" idx="4"/>
            <a:endCxn id="1124" idx="0"/>
          </p:cNvCxnSpPr>
          <p:nvPr/>
        </p:nvCxnSpPr>
        <p:spPr>
          <a:xfrm>
            <a:off x="4058313" y="1889500"/>
            <a:ext cx="0" cy="182100"/>
          </a:xfrm>
          <a:prstGeom prst="straightConnector1">
            <a:avLst/>
          </a:prstGeom>
          <a:noFill/>
          <a:ln w="9525" cap="flat" cmpd="sng">
            <a:solidFill>
              <a:schemeClr val="dk2"/>
            </a:solidFill>
            <a:prstDash val="solid"/>
            <a:round/>
            <a:headEnd type="none" w="sm" len="sm"/>
            <a:tailEnd type="triangle" w="med" len="med"/>
          </a:ln>
        </p:spPr>
      </p:cxnSp>
      <p:cxnSp>
        <p:nvCxnSpPr>
          <p:cNvPr id="1129" name="Google Shape;1129;p31"/>
          <p:cNvCxnSpPr>
            <a:stCxn id="1124" idx="4"/>
            <a:endCxn id="1125" idx="0"/>
          </p:cNvCxnSpPr>
          <p:nvPr/>
        </p:nvCxnSpPr>
        <p:spPr>
          <a:xfrm>
            <a:off x="4058313" y="2345175"/>
            <a:ext cx="0" cy="148200"/>
          </a:xfrm>
          <a:prstGeom prst="straightConnector1">
            <a:avLst/>
          </a:prstGeom>
          <a:noFill/>
          <a:ln w="9525" cap="flat" cmpd="sng">
            <a:solidFill>
              <a:schemeClr val="dk2"/>
            </a:solidFill>
            <a:prstDash val="solid"/>
            <a:round/>
            <a:headEnd type="none" w="sm" len="sm"/>
            <a:tailEnd type="triangle" w="med" len="med"/>
          </a:ln>
        </p:spPr>
      </p:cxnSp>
      <p:sp>
        <p:nvSpPr>
          <p:cNvPr id="1130" name="Google Shape;1130;p31"/>
          <p:cNvSpPr/>
          <p:nvPr/>
        </p:nvSpPr>
        <p:spPr>
          <a:xfrm>
            <a:off x="2804501" y="2493350"/>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Nhu cầu</a:t>
            </a:r>
            <a:endParaRPr sz="700" b="0" i="0" u="none" strike="noStrike" cap="none">
              <a:solidFill>
                <a:schemeClr val="lt1"/>
              </a:solidFill>
              <a:latin typeface="Arial"/>
              <a:ea typeface="Arial"/>
              <a:cs typeface="Arial"/>
              <a:sym typeface="Arial"/>
            </a:endParaRPr>
          </a:p>
        </p:txBody>
      </p:sp>
      <p:cxnSp>
        <p:nvCxnSpPr>
          <p:cNvPr id="1131" name="Google Shape;1131;p31"/>
          <p:cNvCxnSpPr>
            <a:stCxn id="1130" idx="2"/>
            <a:endCxn id="1125" idx="5"/>
          </p:cNvCxnSpPr>
          <p:nvPr/>
        </p:nvCxnSpPr>
        <p:spPr>
          <a:xfrm>
            <a:off x="3325601" y="2630150"/>
            <a:ext cx="489300" cy="0"/>
          </a:xfrm>
          <a:prstGeom prst="straightConnector1">
            <a:avLst/>
          </a:prstGeom>
          <a:noFill/>
          <a:ln w="9525" cap="flat" cmpd="sng">
            <a:solidFill>
              <a:schemeClr val="dk2"/>
            </a:solidFill>
            <a:prstDash val="solid"/>
            <a:round/>
            <a:headEnd type="none" w="sm" len="sm"/>
            <a:tailEnd type="triangle" w="med" len="med"/>
          </a:ln>
        </p:spPr>
      </p:cxnSp>
      <p:sp>
        <p:nvSpPr>
          <p:cNvPr id="1132" name="Google Shape;1132;p31"/>
          <p:cNvSpPr/>
          <p:nvPr/>
        </p:nvSpPr>
        <p:spPr>
          <a:xfrm>
            <a:off x="3780650" y="2937588"/>
            <a:ext cx="555300" cy="313200"/>
          </a:xfrm>
          <a:prstGeom prst="diamond">
            <a:avLst/>
          </a:prstGeom>
          <a:solidFill>
            <a:srgbClr val="211D1C"/>
          </a:solidFill>
          <a:ln w="9525" cap="flat" cmpd="sng">
            <a:solidFill>
              <a:srgbClr val="0C0C0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Duyệt</a:t>
            </a:r>
            <a:endParaRPr sz="700" b="0" i="0" u="none" strike="noStrike" cap="none">
              <a:solidFill>
                <a:schemeClr val="lt1"/>
              </a:solidFill>
              <a:latin typeface="Arial"/>
              <a:ea typeface="Arial"/>
              <a:cs typeface="Arial"/>
              <a:sym typeface="Arial"/>
            </a:endParaRPr>
          </a:p>
        </p:txBody>
      </p:sp>
      <p:cxnSp>
        <p:nvCxnSpPr>
          <p:cNvPr id="1133" name="Google Shape;1133;p31"/>
          <p:cNvCxnSpPr>
            <a:stCxn id="1125" idx="4"/>
            <a:endCxn id="1132" idx="0"/>
          </p:cNvCxnSpPr>
          <p:nvPr/>
        </p:nvCxnSpPr>
        <p:spPr>
          <a:xfrm>
            <a:off x="4058313" y="2766950"/>
            <a:ext cx="0" cy="170700"/>
          </a:xfrm>
          <a:prstGeom prst="straightConnector1">
            <a:avLst/>
          </a:prstGeom>
          <a:noFill/>
          <a:ln w="9525" cap="flat" cmpd="sng">
            <a:solidFill>
              <a:schemeClr val="dk2"/>
            </a:solidFill>
            <a:prstDash val="solid"/>
            <a:round/>
            <a:headEnd type="none" w="sm" len="sm"/>
            <a:tailEnd type="triangle" w="med" len="med"/>
          </a:ln>
        </p:spPr>
      </p:cxnSp>
      <p:sp>
        <p:nvSpPr>
          <p:cNvPr id="1134" name="Google Shape;1134;p31"/>
          <p:cNvSpPr/>
          <p:nvPr/>
        </p:nvSpPr>
        <p:spPr>
          <a:xfrm>
            <a:off x="4734013" y="2071575"/>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Hỏi giá NCC</a:t>
            </a:r>
            <a:endParaRPr sz="700" b="0" i="0" u="none" strike="noStrike" cap="none">
              <a:solidFill>
                <a:schemeClr val="lt1"/>
              </a:solidFill>
              <a:latin typeface="Arial"/>
              <a:ea typeface="Arial"/>
              <a:cs typeface="Arial"/>
              <a:sym typeface="Arial"/>
            </a:endParaRPr>
          </a:p>
        </p:txBody>
      </p:sp>
      <p:cxnSp>
        <p:nvCxnSpPr>
          <p:cNvPr id="1135" name="Google Shape;1135;p31"/>
          <p:cNvCxnSpPr>
            <a:stCxn id="1132" idx="3"/>
            <a:endCxn id="1134" idx="5"/>
          </p:cNvCxnSpPr>
          <p:nvPr/>
        </p:nvCxnSpPr>
        <p:spPr>
          <a:xfrm rot="10800000" flipH="1">
            <a:off x="4335950" y="2208288"/>
            <a:ext cx="432300" cy="885900"/>
          </a:xfrm>
          <a:prstGeom prst="bentConnector3">
            <a:avLst>
              <a:gd name="adj1" fmla="val 46040"/>
            </a:avLst>
          </a:prstGeom>
          <a:noFill/>
          <a:ln w="9525" cap="flat" cmpd="sng">
            <a:solidFill>
              <a:schemeClr val="dk2"/>
            </a:solidFill>
            <a:prstDash val="solid"/>
            <a:round/>
            <a:headEnd type="none" w="sm" len="sm"/>
            <a:tailEnd type="triangle" w="med" len="med"/>
          </a:ln>
        </p:spPr>
      </p:cxnSp>
      <p:sp>
        <p:nvSpPr>
          <p:cNvPr id="1136" name="Google Shape;1136;p31"/>
          <p:cNvSpPr/>
          <p:nvPr/>
        </p:nvSpPr>
        <p:spPr>
          <a:xfrm>
            <a:off x="4734013" y="2493350"/>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Báo giá NCC</a:t>
            </a:r>
            <a:endParaRPr sz="700" b="0" i="0" u="none" strike="noStrike" cap="none">
              <a:solidFill>
                <a:schemeClr val="lt1"/>
              </a:solidFill>
              <a:latin typeface="Arial"/>
              <a:ea typeface="Arial"/>
              <a:cs typeface="Arial"/>
              <a:sym typeface="Arial"/>
            </a:endParaRPr>
          </a:p>
        </p:txBody>
      </p:sp>
      <p:sp>
        <p:nvSpPr>
          <p:cNvPr id="1137" name="Google Shape;1137;p31"/>
          <p:cNvSpPr/>
          <p:nvPr/>
        </p:nvSpPr>
        <p:spPr>
          <a:xfrm>
            <a:off x="4734013" y="3117463"/>
            <a:ext cx="555300" cy="273600"/>
          </a:xfrm>
          <a:prstGeom prst="parallelogram">
            <a:avLst>
              <a:gd name="adj" fmla="val 25000"/>
            </a:avLst>
          </a:prstGeom>
          <a:solidFill>
            <a:srgbClr val="CC0000"/>
          </a:solidFill>
          <a:ln w="9525" cap="flat" cmpd="sng">
            <a:solidFill>
              <a:srgbClr val="CC000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Đơn hàng mua</a:t>
            </a:r>
            <a:endParaRPr sz="700" b="0" i="0" u="none" strike="noStrike" cap="none">
              <a:solidFill>
                <a:schemeClr val="lt1"/>
              </a:solidFill>
              <a:latin typeface="Arial"/>
              <a:ea typeface="Arial"/>
              <a:cs typeface="Arial"/>
              <a:sym typeface="Arial"/>
            </a:endParaRPr>
          </a:p>
        </p:txBody>
      </p:sp>
      <p:sp>
        <p:nvSpPr>
          <p:cNvPr id="1138" name="Google Shape;1138;p31"/>
          <p:cNvSpPr/>
          <p:nvPr/>
        </p:nvSpPr>
        <p:spPr>
          <a:xfrm>
            <a:off x="4734000" y="3561763"/>
            <a:ext cx="555300" cy="313200"/>
          </a:xfrm>
          <a:prstGeom prst="diamond">
            <a:avLst/>
          </a:prstGeom>
          <a:solidFill>
            <a:srgbClr val="211D1C"/>
          </a:solidFill>
          <a:ln w="9525" cap="flat" cmpd="sng">
            <a:solidFill>
              <a:srgbClr val="0C0C0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Duyệt</a:t>
            </a:r>
            <a:endParaRPr sz="700" b="0" i="0" u="none" strike="noStrike" cap="none">
              <a:solidFill>
                <a:schemeClr val="lt1"/>
              </a:solidFill>
              <a:latin typeface="Arial"/>
              <a:ea typeface="Arial"/>
              <a:cs typeface="Arial"/>
              <a:sym typeface="Arial"/>
            </a:endParaRPr>
          </a:p>
        </p:txBody>
      </p:sp>
      <p:cxnSp>
        <p:nvCxnSpPr>
          <p:cNvPr id="1139" name="Google Shape;1139;p31"/>
          <p:cNvCxnSpPr>
            <a:endCxn id="1136" idx="0"/>
          </p:cNvCxnSpPr>
          <p:nvPr/>
        </p:nvCxnSpPr>
        <p:spPr>
          <a:xfrm>
            <a:off x="5011663" y="2345150"/>
            <a:ext cx="0" cy="148200"/>
          </a:xfrm>
          <a:prstGeom prst="straightConnector1">
            <a:avLst/>
          </a:prstGeom>
          <a:noFill/>
          <a:ln w="9525" cap="flat" cmpd="sng">
            <a:solidFill>
              <a:schemeClr val="dk2"/>
            </a:solidFill>
            <a:prstDash val="solid"/>
            <a:round/>
            <a:headEnd type="none" w="sm" len="sm"/>
            <a:tailEnd type="triangle" w="med" len="med"/>
          </a:ln>
        </p:spPr>
      </p:cxnSp>
      <p:cxnSp>
        <p:nvCxnSpPr>
          <p:cNvPr id="1140" name="Google Shape;1140;p31"/>
          <p:cNvCxnSpPr>
            <a:stCxn id="1136" idx="4"/>
            <a:endCxn id="1137" idx="0"/>
          </p:cNvCxnSpPr>
          <p:nvPr/>
        </p:nvCxnSpPr>
        <p:spPr>
          <a:xfrm>
            <a:off x="5011663" y="2766950"/>
            <a:ext cx="0" cy="350400"/>
          </a:xfrm>
          <a:prstGeom prst="straightConnector1">
            <a:avLst/>
          </a:prstGeom>
          <a:noFill/>
          <a:ln w="9525" cap="flat" cmpd="sng">
            <a:solidFill>
              <a:schemeClr val="dk2"/>
            </a:solidFill>
            <a:prstDash val="solid"/>
            <a:round/>
            <a:headEnd type="none" w="sm" len="sm"/>
            <a:tailEnd type="triangle" w="med" len="med"/>
          </a:ln>
        </p:spPr>
      </p:cxnSp>
      <p:cxnSp>
        <p:nvCxnSpPr>
          <p:cNvPr id="1141" name="Google Shape;1141;p31"/>
          <p:cNvCxnSpPr>
            <a:stCxn id="1137" idx="4"/>
            <a:endCxn id="1138" idx="0"/>
          </p:cNvCxnSpPr>
          <p:nvPr/>
        </p:nvCxnSpPr>
        <p:spPr>
          <a:xfrm>
            <a:off x="5011663" y="3391063"/>
            <a:ext cx="0" cy="170700"/>
          </a:xfrm>
          <a:prstGeom prst="straightConnector1">
            <a:avLst/>
          </a:prstGeom>
          <a:noFill/>
          <a:ln w="9525" cap="flat" cmpd="sng">
            <a:solidFill>
              <a:schemeClr val="dk2"/>
            </a:solidFill>
            <a:prstDash val="solid"/>
            <a:round/>
            <a:headEnd type="none" w="sm" len="sm"/>
            <a:tailEnd type="triangle" w="med" len="med"/>
          </a:ln>
        </p:spPr>
      </p:cxnSp>
      <p:sp>
        <p:nvSpPr>
          <p:cNvPr id="1142" name="Google Shape;1142;p31"/>
          <p:cNvSpPr/>
          <p:nvPr/>
        </p:nvSpPr>
        <p:spPr>
          <a:xfrm>
            <a:off x="6613113" y="98975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Chất lượng</a:t>
            </a:r>
            <a:endParaRPr sz="700" b="0" i="0" u="none" strike="noStrike" cap="none">
              <a:solidFill>
                <a:schemeClr val="lt1"/>
              </a:solidFill>
              <a:latin typeface="Arial"/>
              <a:ea typeface="Arial"/>
              <a:cs typeface="Arial"/>
              <a:sym typeface="Arial"/>
            </a:endParaRPr>
          </a:p>
        </p:txBody>
      </p:sp>
      <p:sp>
        <p:nvSpPr>
          <p:cNvPr id="1143" name="Google Shape;1143;p31"/>
          <p:cNvSpPr/>
          <p:nvPr/>
        </p:nvSpPr>
        <p:spPr>
          <a:xfrm>
            <a:off x="6613113" y="4796500"/>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Quality </a:t>
            </a:r>
            <a:endParaRPr sz="7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Management</a:t>
            </a:r>
            <a:endParaRPr sz="700" b="0" i="0" u="none" strike="noStrike" cap="none">
              <a:solidFill>
                <a:schemeClr val="lt1"/>
              </a:solidFill>
              <a:latin typeface="Arial"/>
              <a:ea typeface="Arial"/>
              <a:cs typeface="Arial"/>
              <a:sym typeface="Arial"/>
            </a:endParaRPr>
          </a:p>
        </p:txBody>
      </p:sp>
      <p:sp>
        <p:nvSpPr>
          <p:cNvPr id="1144" name="Google Shape;1144;p31"/>
          <p:cNvSpPr/>
          <p:nvPr/>
        </p:nvSpPr>
        <p:spPr>
          <a:xfrm>
            <a:off x="5740388" y="2025975"/>
            <a:ext cx="555300" cy="3648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Thông báo nhập kho</a:t>
            </a:r>
            <a:endParaRPr sz="700" b="0" i="0" u="none" strike="noStrike" cap="none">
              <a:solidFill>
                <a:schemeClr val="lt1"/>
              </a:solidFill>
              <a:latin typeface="Arial"/>
              <a:ea typeface="Arial"/>
              <a:cs typeface="Arial"/>
              <a:sym typeface="Arial"/>
            </a:endParaRPr>
          </a:p>
        </p:txBody>
      </p:sp>
      <p:sp>
        <p:nvSpPr>
          <p:cNvPr id="1145" name="Google Shape;1145;p31"/>
          <p:cNvSpPr/>
          <p:nvPr/>
        </p:nvSpPr>
        <p:spPr>
          <a:xfrm>
            <a:off x="6746763" y="2025975"/>
            <a:ext cx="555300" cy="3648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Kiểm tra chất lượng</a:t>
            </a:r>
            <a:endParaRPr sz="700" b="0" i="0" u="none" strike="noStrike" cap="none">
              <a:solidFill>
                <a:schemeClr val="lt1"/>
              </a:solidFill>
              <a:latin typeface="Arial"/>
              <a:ea typeface="Arial"/>
              <a:cs typeface="Arial"/>
              <a:sym typeface="Arial"/>
            </a:endParaRPr>
          </a:p>
        </p:txBody>
      </p:sp>
      <p:sp>
        <p:nvSpPr>
          <p:cNvPr id="1146" name="Google Shape;1146;p31"/>
          <p:cNvSpPr/>
          <p:nvPr/>
        </p:nvSpPr>
        <p:spPr>
          <a:xfrm>
            <a:off x="6703400" y="4100825"/>
            <a:ext cx="555300" cy="313200"/>
          </a:xfrm>
          <a:prstGeom prst="diamond">
            <a:avLst/>
          </a:prstGeom>
          <a:solidFill>
            <a:srgbClr val="211D1C"/>
          </a:solidFill>
          <a:ln w="9525" cap="flat" cmpd="sng">
            <a:solidFill>
              <a:srgbClr val="0C0C0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Duyệt</a:t>
            </a:r>
            <a:endParaRPr sz="700" b="0" i="0" u="none" strike="noStrike" cap="none">
              <a:solidFill>
                <a:schemeClr val="lt1"/>
              </a:solidFill>
              <a:latin typeface="Arial"/>
              <a:ea typeface="Arial"/>
              <a:cs typeface="Arial"/>
              <a:sym typeface="Arial"/>
            </a:endParaRPr>
          </a:p>
        </p:txBody>
      </p:sp>
      <p:cxnSp>
        <p:nvCxnSpPr>
          <p:cNvPr id="1147" name="Google Shape;1147;p31"/>
          <p:cNvCxnSpPr>
            <a:stCxn id="1144" idx="2"/>
            <a:endCxn id="1145" idx="5"/>
          </p:cNvCxnSpPr>
          <p:nvPr/>
        </p:nvCxnSpPr>
        <p:spPr>
          <a:xfrm>
            <a:off x="6250088" y="2208375"/>
            <a:ext cx="542400" cy="0"/>
          </a:xfrm>
          <a:prstGeom prst="straightConnector1">
            <a:avLst/>
          </a:prstGeom>
          <a:noFill/>
          <a:ln w="9525" cap="flat" cmpd="sng">
            <a:solidFill>
              <a:schemeClr val="dk2"/>
            </a:solidFill>
            <a:prstDash val="solid"/>
            <a:round/>
            <a:headEnd type="none" w="sm" len="sm"/>
            <a:tailEnd type="triangle" w="med" len="med"/>
          </a:ln>
        </p:spPr>
      </p:cxnSp>
      <p:cxnSp>
        <p:nvCxnSpPr>
          <p:cNvPr id="1148" name="Google Shape;1148;p31"/>
          <p:cNvCxnSpPr>
            <a:stCxn id="1138" idx="3"/>
            <a:endCxn id="1144" idx="5"/>
          </p:cNvCxnSpPr>
          <p:nvPr/>
        </p:nvCxnSpPr>
        <p:spPr>
          <a:xfrm rot="10800000" flipH="1">
            <a:off x="5289300" y="2208463"/>
            <a:ext cx="496800" cy="1509900"/>
          </a:xfrm>
          <a:prstGeom prst="bentConnector3">
            <a:avLst>
              <a:gd name="adj1" fmla="val 45399"/>
            </a:avLst>
          </a:prstGeom>
          <a:noFill/>
          <a:ln w="9525" cap="flat" cmpd="sng">
            <a:solidFill>
              <a:schemeClr val="dk2"/>
            </a:solidFill>
            <a:prstDash val="solid"/>
            <a:round/>
            <a:headEnd type="none" w="sm" len="sm"/>
            <a:tailEnd type="triangle" w="med" len="med"/>
          </a:ln>
        </p:spPr>
      </p:cxnSp>
      <p:cxnSp>
        <p:nvCxnSpPr>
          <p:cNvPr id="1149" name="Google Shape;1149;p31"/>
          <p:cNvCxnSpPr>
            <a:stCxn id="1145" idx="3"/>
            <a:endCxn id="1146" idx="0"/>
          </p:cNvCxnSpPr>
          <p:nvPr/>
        </p:nvCxnSpPr>
        <p:spPr>
          <a:xfrm>
            <a:off x="6978813" y="2390775"/>
            <a:ext cx="2100" cy="1710000"/>
          </a:xfrm>
          <a:prstGeom prst="straightConnector1">
            <a:avLst/>
          </a:prstGeom>
          <a:noFill/>
          <a:ln w="9525" cap="flat" cmpd="sng">
            <a:solidFill>
              <a:schemeClr val="dk2"/>
            </a:solidFill>
            <a:prstDash val="solid"/>
            <a:round/>
            <a:headEnd type="none" w="sm" len="sm"/>
            <a:tailEnd type="none" w="sm" len="sm"/>
          </a:ln>
        </p:spPr>
      </p:cxnSp>
      <p:sp>
        <p:nvSpPr>
          <p:cNvPr id="1150" name="Google Shape;1150;p31"/>
          <p:cNvSpPr/>
          <p:nvPr/>
        </p:nvSpPr>
        <p:spPr>
          <a:xfrm>
            <a:off x="5687363" y="4120625"/>
            <a:ext cx="555300" cy="273600"/>
          </a:xfrm>
          <a:prstGeom prst="parallelogram">
            <a:avLst>
              <a:gd name="adj" fmla="val 25000"/>
            </a:avLst>
          </a:prstGeom>
          <a:solidFill>
            <a:srgbClr val="CC0000"/>
          </a:solidFill>
          <a:ln w="9525" cap="flat" cmpd="sng">
            <a:solidFill>
              <a:srgbClr val="CC000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Nhập kho hàng mua</a:t>
            </a:r>
            <a:endParaRPr sz="700" b="0" i="0" u="none" strike="noStrike" cap="none">
              <a:solidFill>
                <a:schemeClr val="lt1"/>
              </a:solidFill>
              <a:latin typeface="Arial"/>
              <a:ea typeface="Arial"/>
              <a:cs typeface="Arial"/>
              <a:sym typeface="Arial"/>
            </a:endParaRPr>
          </a:p>
        </p:txBody>
      </p:sp>
      <p:cxnSp>
        <p:nvCxnSpPr>
          <p:cNvPr id="1151" name="Google Shape;1151;p31"/>
          <p:cNvCxnSpPr>
            <a:stCxn id="1146" idx="1"/>
            <a:endCxn id="1150" idx="2"/>
          </p:cNvCxnSpPr>
          <p:nvPr/>
        </p:nvCxnSpPr>
        <p:spPr>
          <a:xfrm rot="10800000">
            <a:off x="6208400" y="4257425"/>
            <a:ext cx="495000" cy="0"/>
          </a:xfrm>
          <a:prstGeom prst="straightConnector1">
            <a:avLst/>
          </a:prstGeom>
          <a:noFill/>
          <a:ln w="9525" cap="flat" cmpd="sng">
            <a:solidFill>
              <a:schemeClr val="dk2"/>
            </a:solidFill>
            <a:prstDash val="solid"/>
            <a:round/>
            <a:headEnd type="none" w="sm" len="sm"/>
            <a:tailEnd type="triangle" w="med" len="med"/>
          </a:ln>
        </p:spPr>
      </p:cxnSp>
      <p:sp>
        <p:nvSpPr>
          <p:cNvPr id="1152" name="Google Shape;1152;p31"/>
          <p:cNvSpPr/>
          <p:nvPr/>
        </p:nvSpPr>
        <p:spPr>
          <a:xfrm>
            <a:off x="1822301" y="3359427"/>
            <a:ext cx="555300" cy="2736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Hóa đơn mua hàng</a:t>
            </a:r>
            <a:endParaRPr sz="700" b="0" i="0" u="none" strike="noStrike" cap="none">
              <a:solidFill>
                <a:schemeClr val="lt1"/>
              </a:solidFill>
              <a:latin typeface="Arial"/>
              <a:ea typeface="Arial"/>
              <a:cs typeface="Arial"/>
              <a:sym typeface="Arial"/>
            </a:endParaRPr>
          </a:p>
        </p:txBody>
      </p:sp>
      <p:sp>
        <p:nvSpPr>
          <p:cNvPr id="1153" name="Google Shape;1153;p31"/>
          <p:cNvSpPr/>
          <p:nvPr/>
        </p:nvSpPr>
        <p:spPr>
          <a:xfrm>
            <a:off x="1822301" y="3811525"/>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Công nợ phải trả</a:t>
            </a:r>
            <a:endParaRPr sz="700" b="0" i="0" u="none" strike="noStrike" cap="none">
              <a:solidFill>
                <a:schemeClr val="lt1"/>
              </a:solidFill>
              <a:latin typeface="Arial"/>
              <a:ea typeface="Arial"/>
              <a:cs typeface="Arial"/>
              <a:sym typeface="Arial"/>
            </a:endParaRPr>
          </a:p>
        </p:txBody>
      </p:sp>
      <p:sp>
        <p:nvSpPr>
          <p:cNvPr id="1154" name="Google Shape;1154;p31"/>
          <p:cNvSpPr/>
          <p:nvPr/>
        </p:nvSpPr>
        <p:spPr>
          <a:xfrm>
            <a:off x="1822300" y="4251625"/>
            <a:ext cx="555300" cy="3648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Chứng từ thanh toán</a:t>
            </a:r>
            <a:endParaRPr sz="700" b="0" i="0" u="none" strike="noStrike" cap="none">
              <a:solidFill>
                <a:schemeClr val="lt1"/>
              </a:solidFill>
              <a:latin typeface="Arial"/>
              <a:ea typeface="Arial"/>
              <a:cs typeface="Arial"/>
              <a:sym typeface="Arial"/>
            </a:endParaRPr>
          </a:p>
        </p:txBody>
      </p:sp>
      <p:cxnSp>
        <p:nvCxnSpPr>
          <p:cNvPr id="1155" name="Google Shape;1155;p31"/>
          <p:cNvCxnSpPr>
            <a:stCxn id="1150" idx="5"/>
            <a:endCxn id="1152" idx="2"/>
          </p:cNvCxnSpPr>
          <p:nvPr/>
        </p:nvCxnSpPr>
        <p:spPr>
          <a:xfrm rot="10800000">
            <a:off x="2343263" y="3496325"/>
            <a:ext cx="3378300" cy="761100"/>
          </a:xfrm>
          <a:prstGeom prst="bentConnector3">
            <a:avLst>
              <a:gd name="adj1" fmla="val 86696"/>
            </a:avLst>
          </a:prstGeom>
          <a:noFill/>
          <a:ln w="9525" cap="flat" cmpd="sng">
            <a:solidFill>
              <a:schemeClr val="dk2"/>
            </a:solidFill>
            <a:prstDash val="solid"/>
            <a:round/>
            <a:headEnd type="none" w="sm" len="sm"/>
            <a:tailEnd type="triangle" w="med" len="med"/>
          </a:ln>
        </p:spPr>
      </p:cxnSp>
      <p:cxnSp>
        <p:nvCxnSpPr>
          <p:cNvPr id="1156" name="Google Shape;1156;p31"/>
          <p:cNvCxnSpPr>
            <a:stCxn id="1152" idx="4"/>
            <a:endCxn id="1153" idx="0"/>
          </p:cNvCxnSpPr>
          <p:nvPr/>
        </p:nvCxnSpPr>
        <p:spPr>
          <a:xfrm>
            <a:off x="2099951" y="3633027"/>
            <a:ext cx="0" cy="178500"/>
          </a:xfrm>
          <a:prstGeom prst="straightConnector1">
            <a:avLst/>
          </a:prstGeom>
          <a:noFill/>
          <a:ln w="9525" cap="flat" cmpd="sng">
            <a:solidFill>
              <a:schemeClr val="dk2"/>
            </a:solidFill>
            <a:prstDash val="solid"/>
            <a:round/>
            <a:headEnd type="none" w="sm" len="sm"/>
            <a:tailEnd type="triangle" w="med" len="med"/>
          </a:ln>
        </p:spPr>
      </p:cxnSp>
      <p:cxnSp>
        <p:nvCxnSpPr>
          <p:cNvPr id="1157" name="Google Shape;1157;p31"/>
          <p:cNvCxnSpPr>
            <a:stCxn id="1153" idx="4"/>
            <a:endCxn id="1154" idx="0"/>
          </p:cNvCxnSpPr>
          <p:nvPr/>
        </p:nvCxnSpPr>
        <p:spPr>
          <a:xfrm>
            <a:off x="2099951" y="4085125"/>
            <a:ext cx="0" cy="166500"/>
          </a:xfrm>
          <a:prstGeom prst="straightConnector1">
            <a:avLst/>
          </a:prstGeom>
          <a:noFill/>
          <a:ln w="9525" cap="flat" cmpd="sng">
            <a:solidFill>
              <a:schemeClr val="dk2"/>
            </a:solidFill>
            <a:prstDash val="solid"/>
            <a:round/>
            <a:headEnd type="none" w="sm" len="sm"/>
            <a:tailEnd type="triangle" w="med" len="med"/>
          </a:ln>
        </p:spPr>
      </p:cxnSp>
      <p:cxnSp>
        <p:nvCxnSpPr>
          <p:cNvPr id="1158" name="Google Shape;1158;p31"/>
          <p:cNvCxnSpPr>
            <a:stCxn id="1137" idx="5"/>
            <a:endCxn id="1152" idx="2"/>
          </p:cNvCxnSpPr>
          <p:nvPr/>
        </p:nvCxnSpPr>
        <p:spPr>
          <a:xfrm flipH="1">
            <a:off x="2343313" y="3254263"/>
            <a:ext cx="2424900" cy="242100"/>
          </a:xfrm>
          <a:prstGeom prst="bentConnector3">
            <a:avLst>
              <a:gd name="adj1" fmla="val 9588"/>
            </a:avLst>
          </a:prstGeom>
          <a:noFill/>
          <a:ln w="9525" cap="flat" cmpd="sng">
            <a:solidFill>
              <a:schemeClr val="dk2"/>
            </a:solidFill>
            <a:prstDash val="solid"/>
            <a:round/>
            <a:headEnd type="none" w="sm" len="sm"/>
            <a:tailEnd type="none" w="sm" len="sm"/>
          </a:ln>
        </p:spPr>
      </p:cxnSp>
      <p:sp>
        <p:nvSpPr>
          <p:cNvPr id="1159" name="Google Shape;1159;p31"/>
          <p:cNvSpPr txBox="1"/>
          <p:nvPr/>
        </p:nvSpPr>
        <p:spPr>
          <a:xfrm>
            <a:off x="719325" y="444650"/>
            <a:ext cx="8168700" cy="475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vi" sz="1300" b="0" i="0" u="none" strike="noStrike" cap="none">
                <a:solidFill>
                  <a:srgbClr val="000000"/>
                </a:solidFill>
                <a:latin typeface="Arial"/>
                <a:ea typeface="Arial"/>
                <a:cs typeface="Arial"/>
                <a:sym typeface="Arial"/>
              </a:rPr>
              <a:t>Đáp ứng mua hàng theo nhu cầu sản xuất hoặc nhu cầu mua hàng của các phòng ban bộ phận</a:t>
            </a:r>
            <a:endParaRPr sz="13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63"/>
        <p:cNvGrpSpPr/>
        <p:nvPr/>
      </p:nvGrpSpPr>
      <p:grpSpPr>
        <a:xfrm>
          <a:off x="0" y="0"/>
          <a:ext cx="0" cy="0"/>
          <a:chOff x="0" y="0"/>
          <a:chExt cx="0" cy="0"/>
        </a:xfrm>
      </p:grpSpPr>
      <p:sp>
        <p:nvSpPr>
          <p:cNvPr id="1164" name="Google Shape;1164;p32"/>
          <p:cNvSpPr/>
          <p:nvPr/>
        </p:nvSpPr>
        <p:spPr>
          <a:xfrm>
            <a:off x="4182948" y="1047175"/>
            <a:ext cx="864600" cy="4012800"/>
          </a:xfrm>
          <a:prstGeom prst="rect">
            <a:avLst/>
          </a:prstGeom>
          <a:solidFill>
            <a:srgbClr val="FFF7F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65" name="Google Shape;1165;p32"/>
          <p:cNvSpPr/>
          <p:nvPr/>
        </p:nvSpPr>
        <p:spPr>
          <a:xfrm>
            <a:off x="2716625" y="1047175"/>
            <a:ext cx="864600" cy="4012800"/>
          </a:xfrm>
          <a:prstGeom prst="rect">
            <a:avLst/>
          </a:prstGeom>
          <a:solidFill>
            <a:srgbClr val="FFF7F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66" name="Google Shape;1166;p32"/>
          <p:cNvSpPr/>
          <p:nvPr/>
        </p:nvSpPr>
        <p:spPr>
          <a:xfrm>
            <a:off x="764325" y="1047175"/>
            <a:ext cx="864600" cy="4012800"/>
          </a:xfrm>
          <a:prstGeom prst="rect">
            <a:avLst/>
          </a:prstGeom>
          <a:solidFill>
            <a:srgbClr val="FFF7F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1167" name="Google Shape;1167;p32"/>
          <p:cNvCxnSpPr/>
          <p:nvPr/>
        </p:nvCxnSpPr>
        <p:spPr>
          <a:xfrm>
            <a:off x="564720" y="67435"/>
            <a:ext cx="0" cy="407700"/>
          </a:xfrm>
          <a:prstGeom prst="straightConnector1">
            <a:avLst/>
          </a:prstGeom>
          <a:noFill/>
          <a:ln w="38100" cap="rnd" cmpd="sng">
            <a:solidFill>
              <a:srgbClr val="FF0000"/>
            </a:solidFill>
            <a:prstDash val="solid"/>
            <a:round/>
            <a:headEnd type="none" w="sm" len="sm"/>
            <a:tailEnd type="none" w="sm" len="sm"/>
          </a:ln>
        </p:spPr>
      </p:cxnSp>
      <p:sp>
        <p:nvSpPr>
          <p:cNvPr id="1168" name="Google Shape;1168;p32"/>
          <p:cNvSpPr txBox="1"/>
          <p:nvPr/>
        </p:nvSpPr>
        <p:spPr>
          <a:xfrm>
            <a:off x="703525" y="888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Quy trình bán hàng</a:t>
            </a:r>
            <a:endParaRPr sz="2400" b="0" i="0" u="none" strike="noStrike" cap="none">
              <a:solidFill>
                <a:schemeClr val="dk1"/>
              </a:solidFill>
              <a:latin typeface="Arial"/>
              <a:ea typeface="Arial"/>
              <a:cs typeface="Arial"/>
              <a:sym typeface="Arial"/>
            </a:endParaRPr>
          </a:p>
        </p:txBody>
      </p:sp>
      <p:sp>
        <p:nvSpPr>
          <p:cNvPr id="1169" name="Google Shape;1169;p32"/>
          <p:cNvSpPr/>
          <p:nvPr/>
        </p:nvSpPr>
        <p:spPr>
          <a:xfrm>
            <a:off x="757575" y="97962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Kho đầu ra</a:t>
            </a:r>
            <a:endParaRPr sz="700" b="0" i="0" u="none" strike="noStrike" cap="none">
              <a:solidFill>
                <a:schemeClr val="lt1"/>
              </a:solidFill>
              <a:latin typeface="Arial"/>
              <a:ea typeface="Arial"/>
              <a:cs typeface="Arial"/>
              <a:sym typeface="Arial"/>
            </a:endParaRPr>
          </a:p>
        </p:txBody>
      </p:sp>
      <p:sp>
        <p:nvSpPr>
          <p:cNvPr id="1170" name="Google Shape;1170;p32"/>
          <p:cNvSpPr/>
          <p:nvPr/>
        </p:nvSpPr>
        <p:spPr>
          <a:xfrm>
            <a:off x="1737100" y="97962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Bán hàng</a:t>
            </a:r>
            <a:endParaRPr sz="700" b="0" i="0" u="none" strike="noStrike" cap="none">
              <a:solidFill>
                <a:schemeClr val="lt1"/>
              </a:solidFill>
              <a:latin typeface="Arial"/>
              <a:ea typeface="Arial"/>
              <a:cs typeface="Arial"/>
              <a:sym typeface="Arial"/>
            </a:endParaRPr>
          </a:p>
        </p:txBody>
      </p:sp>
      <p:sp>
        <p:nvSpPr>
          <p:cNvPr id="1171" name="Google Shape;1171;p32"/>
          <p:cNvSpPr/>
          <p:nvPr/>
        </p:nvSpPr>
        <p:spPr>
          <a:xfrm>
            <a:off x="2716625" y="97962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Kế toán bán hàng</a:t>
            </a:r>
            <a:endParaRPr sz="700" b="0" i="0" u="none" strike="noStrike" cap="none">
              <a:solidFill>
                <a:schemeClr val="lt1"/>
              </a:solidFill>
              <a:latin typeface="Arial"/>
              <a:ea typeface="Arial"/>
              <a:cs typeface="Arial"/>
              <a:sym typeface="Arial"/>
            </a:endParaRPr>
          </a:p>
        </p:txBody>
      </p:sp>
      <p:sp>
        <p:nvSpPr>
          <p:cNvPr id="1172" name="Google Shape;1172;p32"/>
          <p:cNvSpPr/>
          <p:nvPr/>
        </p:nvSpPr>
        <p:spPr>
          <a:xfrm>
            <a:off x="757575" y="478637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700"/>
              <a:buFont typeface="Arial"/>
              <a:buNone/>
            </a:pPr>
            <a:r>
              <a:rPr lang="vi" sz="700" b="0" i="0" u="none" strike="noStrike" cap="none">
                <a:solidFill>
                  <a:schemeClr val="lt1"/>
                </a:solidFill>
                <a:latin typeface="Inter"/>
                <a:ea typeface="Inter"/>
                <a:cs typeface="Inter"/>
                <a:sym typeface="Inter"/>
              </a:rPr>
              <a:t>Outbound</a:t>
            </a:r>
            <a:endParaRPr sz="7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Inter"/>
                <a:ea typeface="Inter"/>
                <a:cs typeface="Inter"/>
                <a:sym typeface="Inter"/>
              </a:rPr>
              <a:t>Inventory </a:t>
            </a:r>
            <a:endParaRPr sz="700" b="0" i="0" u="none" strike="noStrike" cap="none">
              <a:solidFill>
                <a:schemeClr val="lt1"/>
              </a:solidFill>
              <a:latin typeface="Arial"/>
              <a:ea typeface="Arial"/>
              <a:cs typeface="Arial"/>
              <a:sym typeface="Arial"/>
            </a:endParaRPr>
          </a:p>
        </p:txBody>
      </p:sp>
      <p:sp>
        <p:nvSpPr>
          <p:cNvPr id="1173" name="Google Shape;1173;p32"/>
          <p:cNvSpPr/>
          <p:nvPr/>
        </p:nvSpPr>
        <p:spPr>
          <a:xfrm>
            <a:off x="1737100" y="478637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Sales &amp; </a:t>
            </a:r>
            <a:endParaRPr sz="7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Distribution</a:t>
            </a:r>
            <a:endParaRPr sz="700" b="0" i="0" u="none" strike="noStrike" cap="none">
              <a:solidFill>
                <a:schemeClr val="lt1"/>
              </a:solidFill>
              <a:latin typeface="Arial"/>
              <a:ea typeface="Arial"/>
              <a:cs typeface="Arial"/>
              <a:sym typeface="Arial"/>
            </a:endParaRPr>
          </a:p>
        </p:txBody>
      </p:sp>
      <p:sp>
        <p:nvSpPr>
          <p:cNvPr id="1174" name="Google Shape;1174;p32"/>
          <p:cNvSpPr/>
          <p:nvPr/>
        </p:nvSpPr>
        <p:spPr>
          <a:xfrm>
            <a:off x="2716625" y="478637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Finance/ </a:t>
            </a:r>
            <a:endParaRPr sz="7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Controlling</a:t>
            </a:r>
            <a:endParaRPr sz="700" b="0" i="0" u="none" strike="noStrike" cap="none">
              <a:solidFill>
                <a:schemeClr val="lt1"/>
              </a:solidFill>
              <a:latin typeface="Arial"/>
              <a:ea typeface="Arial"/>
              <a:cs typeface="Arial"/>
              <a:sym typeface="Arial"/>
            </a:endParaRPr>
          </a:p>
        </p:txBody>
      </p:sp>
      <p:sp>
        <p:nvSpPr>
          <p:cNvPr id="1175" name="Google Shape;1175;p32"/>
          <p:cNvSpPr/>
          <p:nvPr/>
        </p:nvSpPr>
        <p:spPr>
          <a:xfrm>
            <a:off x="1895126" y="1855838"/>
            <a:ext cx="555300" cy="273600"/>
          </a:xfrm>
          <a:prstGeom prst="parallelogram">
            <a:avLst>
              <a:gd name="adj" fmla="val 25000"/>
            </a:avLst>
          </a:prstGeom>
          <a:solidFill>
            <a:srgbClr val="CC0000"/>
          </a:solidFill>
          <a:ln w="9525" cap="flat" cmpd="sng">
            <a:solidFill>
              <a:srgbClr val="CC000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Đơn hàng MTS</a:t>
            </a:r>
            <a:endParaRPr sz="700" b="0" i="0" u="none" strike="noStrike" cap="none">
              <a:solidFill>
                <a:schemeClr val="lt1"/>
              </a:solidFill>
              <a:latin typeface="Arial"/>
              <a:ea typeface="Arial"/>
              <a:cs typeface="Arial"/>
              <a:sym typeface="Arial"/>
            </a:endParaRPr>
          </a:p>
        </p:txBody>
      </p:sp>
      <p:sp>
        <p:nvSpPr>
          <p:cNvPr id="1176" name="Google Shape;1176;p32"/>
          <p:cNvSpPr/>
          <p:nvPr/>
        </p:nvSpPr>
        <p:spPr>
          <a:xfrm>
            <a:off x="1895126" y="2881625"/>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Lệnh xuất bán</a:t>
            </a:r>
            <a:endParaRPr sz="700" b="0" i="0" u="none" strike="noStrike" cap="none">
              <a:solidFill>
                <a:schemeClr val="lt1"/>
              </a:solidFill>
              <a:latin typeface="Arial"/>
              <a:ea typeface="Arial"/>
              <a:cs typeface="Arial"/>
              <a:sym typeface="Arial"/>
            </a:endParaRPr>
          </a:p>
        </p:txBody>
      </p:sp>
      <p:sp>
        <p:nvSpPr>
          <p:cNvPr id="1177" name="Google Shape;1177;p32"/>
          <p:cNvSpPr/>
          <p:nvPr/>
        </p:nvSpPr>
        <p:spPr>
          <a:xfrm>
            <a:off x="1894771" y="2343938"/>
            <a:ext cx="555300" cy="313200"/>
          </a:xfrm>
          <a:prstGeom prst="diamond">
            <a:avLst/>
          </a:prstGeom>
          <a:solidFill>
            <a:srgbClr val="211D1C"/>
          </a:solidFill>
          <a:ln w="9525" cap="flat" cmpd="sng">
            <a:solidFill>
              <a:srgbClr val="0C0C0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Duyệt</a:t>
            </a:r>
            <a:endParaRPr sz="700" b="0" i="0" u="none" strike="noStrike" cap="none">
              <a:solidFill>
                <a:schemeClr val="lt1"/>
              </a:solidFill>
              <a:latin typeface="Arial"/>
              <a:ea typeface="Arial"/>
              <a:cs typeface="Arial"/>
              <a:sym typeface="Arial"/>
            </a:endParaRPr>
          </a:p>
        </p:txBody>
      </p:sp>
      <p:sp>
        <p:nvSpPr>
          <p:cNvPr id="1178" name="Google Shape;1178;p32"/>
          <p:cNvSpPr/>
          <p:nvPr/>
        </p:nvSpPr>
        <p:spPr>
          <a:xfrm>
            <a:off x="912226" y="3409852"/>
            <a:ext cx="555300" cy="2736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Phiếu xuất bán</a:t>
            </a:r>
            <a:endParaRPr sz="700" b="0" i="0" u="none" strike="noStrike" cap="none">
              <a:solidFill>
                <a:schemeClr val="lt1"/>
              </a:solidFill>
              <a:latin typeface="Arial"/>
              <a:ea typeface="Arial"/>
              <a:cs typeface="Arial"/>
              <a:sym typeface="Arial"/>
            </a:endParaRPr>
          </a:p>
        </p:txBody>
      </p:sp>
      <p:sp>
        <p:nvSpPr>
          <p:cNvPr id="1179" name="Google Shape;1179;p32"/>
          <p:cNvSpPr/>
          <p:nvPr/>
        </p:nvSpPr>
        <p:spPr>
          <a:xfrm>
            <a:off x="2871275" y="2861813"/>
            <a:ext cx="555300" cy="313200"/>
          </a:xfrm>
          <a:prstGeom prst="diamond">
            <a:avLst/>
          </a:prstGeom>
          <a:solidFill>
            <a:srgbClr val="211D1C"/>
          </a:solidFill>
          <a:ln w="9525" cap="flat" cmpd="sng">
            <a:solidFill>
              <a:srgbClr val="0C0C0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Duyệt</a:t>
            </a:r>
            <a:endParaRPr sz="700" b="0" i="0" u="none" strike="noStrike" cap="none">
              <a:solidFill>
                <a:schemeClr val="lt1"/>
              </a:solidFill>
              <a:latin typeface="Arial"/>
              <a:ea typeface="Arial"/>
              <a:cs typeface="Arial"/>
              <a:sym typeface="Arial"/>
            </a:endParaRPr>
          </a:p>
        </p:txBody>
      </p:sp>
      <p:cxnSp>
        <p:nvCxnSpPr>
          <p:cNvPr id="1180" name="Google Shape;1180;p32"/>
          <p:cNvCxnSpPr>
            <a:stCxn id="1175" idx="4"/>
            <a:endCxn id="1177" idx="0"/>
          </p:cNvCxnSpPr>
          <p:nvPr/>
        </p:nvCxnSpPr>
        <p:spPr>
          <a:xfrm flipH="1">
            <a:off x="2172476" y="2129438"/>
            <a:ext cx="300" cy="214500"/>
          </a:xfrm>
          <a:prstGeom prst="straightConnector1">
            <a:avLst/>
          </a:prstGeom>
          <a:noFill/>
          <a:ln w="9525" cap="flat" cmpd="sng">
            <a:solidFill>
              <a:schemeClr val="dk2"/>
            </a:solidFill>
            <a:prstDash val="solid"/>
            <a:round/>
            <a:headEnd type="none" w="sm" len="sm"/>
            <a:tailEnd type="triangle" w="med" len="med"/>
          </a:ln>
        </p:spPr>
      </p:cxnSp>
      <p:sp>
        <p:nvSpPr>
          <p:cNvPr id="1181" name="Google Shape;1181;p32"/>
          <p:cNvSpPr/>
          <p:nvPr/>
        </p:nvSpPr>
        <p:spPr>
          <a:xfrm>
            <a:off x="1895125" y="3894350"/>
            <a:ext cx="555300" cy="4077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Vận chuyển và  xác nhận</a:t>
            </a:r>
            <a:endParaRPr sz="700" b="0" i="0" u="none" strike="noStrike" cap="none">
              <a:solidFill>
                <a:schemeClr val="lt1"/>
              </a:solidFill>
              <a:latin typeface="Arial"/>
              <a:ea typeface="Arial"/>
              <a:cs typeface="Arial"/>
              <a:sym typeface="Arial"/>
            </a:endParaRPr>
          </a:p>
        </p:txBody>
      </p:sp>
      <p:sp>
        <p:nvSpPr>
          <p:cNvPr id="1182" name="Google Shape;1182;p32"/>
          <p:cNvSpPr/>
          <p:nvPr/>
        </p:nvSpPr>
        <p:spPr>
          <a:xfrm>
            <a:off x="2871276" y="3409852"/>
            <a:ext cx="555300" cy="2736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Hóa đơn bán hàng</a:t>
            </a:r>
            <a:endParaRPr sz="700" b="0" i="0" u="none" strike="noStrike" cap="none">
              <a:solidFill>
                <a:schemeClr val="lt1"/>
              </a:solidFill>
              <a:latin typeface="Arial"/>
              <a:ea typeface="Arial"/>
              <a:cs typeface="Arial"/>
              <a:sym typeface="Arial"/>
            </a:endParaRPr>
          </a:p>
        </p:txBody>
      </p:sp>
      <p:sp>
        <p:nvSpPr>
          <p:cNvPr id="1183" name="Google Shape;1183;p32"/>
          <p:cNvSpPr/>
          <p:nvPr/>
        </p:nvSpPr>
        <p:spPr>
          <a:xfrm>
            <a:off x="2871276" y="3861950"/>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Công nợ phải thu</a:t>
            </a:r>
            <a:endParaRPr sz="700" b="0" i="0" u="none" strike="noStrike" cap="none">
              <a:solidFill>
                <a:schemeClr val="lt1"/>
              </a:solidFill>
              <a:latin typeface="Arial"/>
              <a:ea typeface="Arial"/>
              <a:cs typeface="Arial"/>
              <a:sym typeface="Arial"/>
            </a:endParaRPr>
          </a:p>
        </p:txBody>
      </p:sp>
      <p:sp>
        <p:nvSpPr>
          <p:cNvPr id="1184" name="Google Shape;1184;p32"/>
          <p:cNvSpPr/>
          <p:nvPr/>
        </p:nvSpPr>
        <p:spPr>
          <a:xfrm>
            <a:off x="2871275" y="4302050"/>
            <a:ext cx="555300" cy="3648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Chứng từ thanh toán</a:t>
            </a:r>
            <a:endParaRPr sz="700" b="0" i="0" u="none" strike="noStrike" cap="none">
              <a:solidFill>
                <a:schemeClr val="lt1"/>
              </a:solidFill>
              <a:latin typeface="Arial"/>
              <a:ea typeface="Arial"/>
              <a:cs typeface="Arial"/>
              <a:sym typeface="Arial"/>
            </a:endParaRPr>
          </a:p>
        </p:txBody>
      </p:sp>
      <p:cxnSp>
        <p:nvCxnSpPr>
          <p:cNvPr id="1185" name="Google Shape;1185;p32"/>
          <p:cNvCxnSpPr>
            <a:stCxn id="1177" idx="2"/>
            <a:endCxn id="1176" idx="0"/>
          </p:cNvCxnSpPr>
          <p:nvPr/>
        </p:nvCxnSpPr>
        <p:spPr>
          <a:xfrm rot="-5400000" flipH="1">
            <a:off x="2060521" y="2769038"/>
            <a:ext cx="224400" cy="600"/>
          </a:xfrm>
          <a:prstGeom prst="bentConnector3">
            <a:avLst>
              <a:gd name="adj1" fmla="val 50019"/>
            </a:avLst>
          </a:prstGeom>
          <a:noFill/>
          <a:ln w="9525" cap="flat" cmpd="sng">
            <a:solidFill>
              <a:schemeClr val="dk2"/>
            </a:solidFill>
            <a:prstDash val="solid"/>
            <a:round/>
            <a:headEnd type="none" w="sm" len="sm"/>
            <a:tailEnd type="triangle" w="med" len="med"/>
          </a:ln>
        </p:spPr>
      </p:cxnSp>
      <p:cxnSp>
        <p:nvCxnSpPr>
          <p:cNvPr id="1186" name="Google Shape;1186;p32"/>
          <p:cNvCxnSpPr>
            <a:stCxn id="1176" idx="4"/>
            <a:endCxn id="1178" idx="1"/>
          </p:cNvCxnSpPr>
          <p:nvPr/>
        </p:nvCxnSpPr>
        <p:spPr>
          <a:xfrm rot="5400000">
            <a:off x="1571126" y="2808275"/>
            <a:ext cx="254700" cy="948600"/>
          </a:xfrm>
          <a:prstGeom prst="bentConnector3">
            <a:avLst>
              <a:gd name="adj1" fmla="val 49986"/>
            </a:avLst>
          </a:prstGeom>
          <a:noFill/>
          <a:ln w="9525" cap="flat" cmpd="sng">
            <a:solidFill>
              <a:schemeClr val="dk2"/>
            </a:solidFill>
            <a:prstDash val="solid"/>
            <a:round/>
            <a:headEnd type="none" w="sm" len="sm"/>
            <a:tailEnd type="triangle" w="med" len="med"/>
          </a:ln>
        </p:spPr>
      </p:cxnSp>
      <p:cxnSp>
        <p:nvCxnSpPr>
          <p:cNvPr id="1187" name="Google Shape;1187;p32"/>
          <p:cNvCxnSpPr>
            <a:stCxn id="1176" idx="2"/>
            <a:endCxn id="1179" idx="1"/>
          </p:cNvCxnSpPr>
          <p:nvPr/>
        </p:nvCxnSpPr>
        <p:spPr>
          <a:xfrm>
            <a:off x="2416226" y="3018425"/>
            <a:ext cx="455100" cy="600"/>
          </a:xfrm>
          <a:prstGeom prst="bentConnector3">
            <a:avLst>
              <a:gd name="adj1" fmla="val 53752"/>
            </a:avLst>
          </a:prstGeom>
          <a:noFill/>
          <a:ln w="9525" cap="flat" cmpd="sng">
            <a:solidFill>
              <a:schemeClr val="dk2"/>
            </a:solidFill>
            <a:prstDash val="solid"/>
            <a:round/>
            <a:headEnd type="none" w="sm" len="sm"/>
            <a:tailEnd type="triangle" w="med" len="med"/>
          </a:ln>
        </p:spPr>
      </p:cxnSp>
      <p:cxnSp>
        <p:nvCxnSpPr>
          <p:cNvPr id="1188" name="Google Shape;1188;p32"/>
          <p:cNvCxnSpPr>
            <a:stCxn id="1179" idx="2"/>
            <a:endCxn id="1182" idx="0"/>
          </p:cNvCxnSpPr>
          <p:nvPr/>
        </p:nvCxnSpPr>
        <p:spPr>
          <a:xfrm>
            <a:off x="3148925" y="3175013"/>
            <a:ext cx="0" cy="234900"/>
          </a:xfrm>
          <a:prstGeom prst="straightConnector1">
            <a:avLst/>
          </a:prstGeom>
          <a:noFill/>
          <a:ln w="9525" cap="flat" cmpd="sng">
            <a:solidFill>
              <a:schemeClr val="dk2"/>
            </a:solidFill>
            <a:prstDash val="solid"/>
            <a:round/>
            <a:headEnd type="none" w="sm" len="sm"/>
            <a:tailEnd type="triangle" w="med" len="med"/>
          </a:ln>
        </p:spPr>
      </p:cxnSp>
      <p:cxnSp>
        <p:nvCxnSpPr>
          <p:cNvPr id="1189" name="Google Shape;1189;p32"/>
          <p:cNvCxnSpPr>
            <a:stCxn id="1182" idx="4"/>
            <a:endCxn id="1183" idx="0"/>
          </p:cNvCxnSpPr>
          <p:nvPr/>
        </p:nvCxnSpPr>
        <p:spPr>
          <a:xfrm>
            <a:off x="3148926" y="3683452"/>
            <a:ext cx="0" cy="178500"/>
          </a:xfrm>
          <a:prstGeom prst="straightConnector1">
            <a:avLst/>
          </a:prstGeom>
          <a:noFill/>
          <a:ln w="9525" cap="flat" cmpd="sng">
            <a:solidFill>
              <a:schemeClr val="dk2"/>
            </a:solidFill>
            <a:prstDash val="solid"/>
            <a:round/>
            <a:headEnd type="none" w="sm" len="sm"/>
            <a:tailEnd type="triangle" w="med" len="med"/>
          </a:ln>
        </p:spPr>
      </p:cxnSp>
      <p:cxnSp>
        <p:nvCxnSpPr>
          <p:cNvPr id="1190" name="Google Shape;1190;p32"/>
          <p:cNvCxnSpPr>
            <a:stCxn id="1183" idx="4"/>
            <a:endCxn id="1184" idx="0"/>
          </p:cNvCxnSpPr>
          <p:nvPr/>
        </p:nvCxnSpPr>
        <p:spPr>
          <a:xfrm>
            <a:off x="3148926" y="4135550"/>
            <a:ext cx="0" cy="166500"/>
          </a:xfrm>
          <a:prstGeom prst="straightConnector1">
            <a:avLst/>
          </a:prstGeom>
          <a:noFill/>
          <a:ln w="9525" cap="flat" cmpd="sng">
            <a:solidFill>
              <a:schemeClr val="dk2"/>
            </a:solidFill>
            <a:prstDash val="solid"/>
            <a:round/>
            <a:headEnd type="none" w="sm" len="sm"/>
            <a:tailEnd type="triangle" w="med" len="med"/>
          </a:ln>
        </p:spPr>
      </p:cxnSp>
      <p:cxnSp>
        <p:nvCxnSpPr>
          <p:cNvPr id="1191" name="Google Shape;1191;p32"/>
          <p:cNvCxnSpPr>
            <a:stCxn id="1182" idx="5"/>
            <a:endCxn id="1178" idx="2"/>
          </p:cNvCxnSpPr>
          <p:nvPr/>
        </p:nvCxnSpPr>
        <p:spPr>
          <a:xfrm rot="10800000">
            <a:off x="1433376" y="3546652"/>
            <a:ext cx="1472100" cy="0"/>
          </a:xfrm>
          <a:prstGeom prst="straightConnector1">
            <a:avLst/>
          </a:prstGeom>
          <a:noFill/>
          <a:ln w="9525" cap="flat" cmpd="sng">
            <a:solidFill>
              <a:schemeClr val="dk2"/>
            </a:solidFill>
            <a:prstDash val="solid"/>
            <a:round/>
            <a:headEnd type="none" w="sm" len="sm"/>
            <a:tailEnd type="triangle" w="med" len="med"/>
          </a:ln>
        </p:spPr>
      </p:cxnSp>
      <p:cxnSp>
        <p:nvCxnSpPr>
          <p:cNvPr id="1192" name="Google Shape;1192;p32"/>
          <p:cNvCxnSpPr>
            <a:stCxn id="1178" idx="4"/>
            <a:endCxn id="1181" idx="5"/>
          </p:cNvCxnSpPr>
          <p:nvPr/>
        </p:nvCxnSpPr>
        <p:spPr>
          <a:xfrm rot="-5400000" flipH="1">
            <a:off x="1360726" y="3512602"/>
            <a:ext cx="414600" cy="756300"/>
          </a:xfrm>
          <a:prstGeom prst="bentConnector2">
            <a:avLst/>
          </a:prstGeom>
          <a:noFill/>
          <a:ln w="9525" cap="flat" cmpd="sng">
            <a:solidFill>
              <a:schemeClr val="dk2"/>
            </a:solidFill>
            <a:prstDash val="solid"/>
            <a:round/>
            <a:headEnd type="none" w="sm" len="sm"/>
            <a:tailEnd type="triangle" w="med" len="med"/>
          </a:ln>
        </p:spPr>
      </p:cxnSp>
      <p:sp>
        <p:nvSpPr>
          <p:cNvPr id="1193" name="Google Shape;1193;p32"/>
          <p:cNvSpPr/>
          <p:nvPr/>
        </p:nvSpPr>
        <p:spPr>
          <a:xfrm>
            <a:off x="1994575" y="1335588"/>
            <a:ext cx="356400" cy="356400"/>
          </a:xfrm>
          <a:prstGeom prst="ellipse">
            <a:avLst/>
          </a:prstGeom>
          <a:solidFill>
            <a:srgbClr val="004AAD"/>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chemeClr val="lt1"/>
                </a:solidFill>
                <a:latin typeface="Arial"/>
                <a:ea typeface="Arial"/>
                <a:cs typeface="Arial"/>
                <a:sym typeface="Arial"/>
              </a:rPr>
              <a:t>khách hàng</a:t>
            </a:r>
            <a:endParaRPr sz="600" b="0" i="0" u="none" strike="noStrike" cap="none">
              <a:solidFill>
                <a:schemeClr val="lt1"/>
              </a:solidFill>
              <a:latin typeface="Arial"/>
              <a:ea typeface="Arial"/>
              <a:cs typeface="Arial"/>
              <a:sym typeface="Arial"/>
            </a:endParaRPr>
          </a:p>
        </p:txBody>
      </p:sp>
      <p:cxnSp>
        <p:nvCxnSpPr>
          <p:cNvPr id="1194" name="Google Shape;1194;p32"/>
          <p:cNvCxnSpPr>
            <a:stCxn id="1193" idx="4"/>
            <a:endCxn id="1175" idx="0"/>
          </p:cNvCxnSpPr>
          <p:nvPr/>
        </p:nvCxnSpPr>
        <p:spPr>
          <a:xfrm>
            <a:off x="2172775" y="1691988"/>
            <a:ext cx="0" cy="163800"/>
          </a:xfrm>
          <a:prstGeom prst="straightConnector1">
            <a:avLst/>
          </a:prstGeom>
          <a:noFill/>
          <a:ln w="9525" cap="flat" cmpd="sng">
            <a:solidFill>
              <a:schemeClr val="dk2"/>
            </a:solidFill>
            <a:prstDash val="solid"/>
            <a:round/>
            <a:headEnd type="none" w="sm" len="sm"/>
            <a:tailEnd type="triangle" w="med" len="med"/>
          </a:ln>
        </p:spPr>
      </p:cxnSp>
      <p:sp>
        <p:nvSpPr>
          <p:cNvPr id="1195" name="Google Shape;1195;p32"/>
          <p:cNvSpPr/>
          <p:nvPr/>
        </p:nvSpPr>
        <p:spPr>
          <a:xfrm>
            <a:off x="8102400" y="1047175"/>
            <a:ext cx="864600" cy="4012800"/>
          </a:xfrm>
          <a:prstGeom prst="rect">
            <a:avLst/>
          </a:prstGeom>
          <a:solidFill>
            <a:srgbClr val="FFF7F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96" name="Google Shape;1196;p32"/>
          <p:cNvSpPr/>
          <p:nvPr/>
        </p:nvSpPr>
        <p:spPr>
          <a:xfrm>
            <a:off x="6150100" y="1047175"/>
            <a:ext cx="864600" cy="4012800"/>
          </a:xfrm>
          <a:prstGeom prst="rect">
            <a:avLst/>
          </a:prstGeom>
          <a:solidFill>
            <a:srgbClr val="FFF7F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97" name="Google Shape;1197;p32"/>
          <p:cNvSpPr/>
          <p:nvPr/>
        </p:nvSpPr>
        <p:spPr>
          <a:xfrm>
            <a:off x="6143350" y="97962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vi" sz="700" b="0" i="0" u="none" strike="noStrike" cap="none">
                <a:solidFill>
                  <a:schemeClr val="lt1"/>
                </a:solidFill>
                <a:latin typeface="Arial"/>
                <a:ea typeface="Arial"/>
                <a:cs typeface="Arial"/>
                <a:sym typeface="Arial"/>
              </a:rPr>
              <a:t>Kho đầu ra</a:t>
            </a:r>
            <a:endParaRPr sz="700" b="0" i="0" u="none" strike="noStrike" cap="none">
              <a:solidFill>
                <a:schemeClr val="lt1"/>
              </a:solidFill>
              <a:latin typeface="Arial"/>
              <a:ea typeface="Arial"/>
              <a:cs typeface="Arial"/>
              <a:sym typeface="Arial"/>
            </a:endParaRPr>
          </a:p>
        </p:txBody>
      </p:sp>
      <p:sp>
        <p:nvSpPr>
          <p:cNvPr id="1198" name="Google Shape;1198;p32"/>
          <p:cNvSpPr/>
          <p:nvPr/>
        </p:nvSpPr>
        <p:spPr>
          <a:xfrm>
            <a:off x="7122875" y="97962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Bán hàng</a:t>
            </a:r>
            <a:endParaRPr sz="700" b="0" i="0" u="none" strike="noStrike" cap="none">
              <a:solidFill>
                <a:schemeClr val="lt1"/>
              </a:solidFill>
              <a:latin typeface="Arial"/>
              <a:ea typeface="Arial"/>
              <a:cs typeface="Arial"/>
              <a:sym typeface="Arial"/>
            </a:endParaRPr>
          </a:p>
        </p:txBody>
      </p:sp>
      <p:sp>
        <p:nvSpPr>
          <p:cNvPr id="1199" name="Google Shape;1199;p32"/>
          <p:cNvSpPr/>
          <p:nvPr/>
        </p:nvSpPr>
        <p:spPr>
          <a:xfrm>
            <a:off x="8102400" y="97962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Kế toán bán hàng</a:t>
            </a:r>
            <a:endParaRPr sz="700" b="0" i="0" u="none" strike="noStrike" cap="none">
              <a:solidFill>
                <a:schemeClr val="lt1"/>
              </a:solidFill>
              <a:latin typeface="Arial"/>
              <a:ea typeface="Arial"/>
              <a:cs typeface="Arial"/>
              <a:sym typeface="Arial"/>
            </a:endParaRPr>
          </a:p>
        </p:txBody>
      </p:sp>
      <p:sp>
        <p:nvSpPr>
          <p:cNvPr id="1200" name="Google Shape;1200;p32"/>
          <p:cNvSpPr/>
          <p:nvPr/>
        </p:nvSpPr>
        <p:spPr>
          <a:xfrm>
            <a:off x="6143350" y="478637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700"/>
              <a:buFont typeface="Arial"/>
              <a:buNone/>
            </a:pPr>
            <a:r>
              <a:rPr lang="vi" sz="700" b="0" i="0" u="none" strike="noStrike" cap="none">
                <a:solidFill>
                  <a:schemeClr val="lt1"/>
                </a:solidFill>
                <a:latin typeface="Inter"/>
                <a:ea typeface="Inter"/>
                <a:cs typeface="Inter"/>
                <a:sym typeface="Inter"/>
              </a:rPr>
              <a:t>Outbound</a:t>
            </a:r>
            <a:endParaRPr sz="7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Inter"/>
                <a:ea typeface="Inter"/>
                <a:cs typeface="Inter"/>
                <a:sym typeface="Inter"/>
              </a:rPr>
              <a:t>Inventory </a:t>
            </a:r>
            <a:endParaRPr sz="700" b="0" i="0" u="none" strike="noStrike" cap="none">
              <a:solidFill>
                <a:schemeClr val="lt1"/>
              </a:solidFill>
              <a:latin typeface="Arial"/>
              <a:ea typeface="Arial"/>
              <a:cs typeface="Arial"/>
              <a:sym typeface="Arial"/>
            </a:endParaRPr>
          </a:p>
        </p:txBody>
      </p:sp>
      <p:sp>
        <p:nvSpPr>
          <p:cNvPr id="1201" name="Google Shape;1201;p32"/>
          <p:cNvSpPr/>
          <p:nvPr/>
        </p:nvSpPr>
        <p:spPr>
          <a:xfrm>
            <a:off x="7122875" y="478637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Sales &amp; </a:t>
            </a:r>
            <a:endParaRPr sz="7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Distribution</a:t>
            </a:r>
            <a:endParaRPr sz="700" b="0" i="0" u="none" strike="noStrike" cap="none">
              <a:solidFill>
                <a:schemeClr val="lt1"/>
              </a:solidFill>
              <a:latin typeface="Arial"/>
              <a:ea typeface="Arial"/>
              <a:cs typeface="Arial"/>
              <a:sym typeface="Arial"/>
            </a:endParaRPr>
          </a:p>
        </p:txBody>
      </p:sp>
      <p:sp>
        <p:nvSpPr>
          <p:cNvPr id="1202" name="Google Shape;1202;p32"/>
          <p:cNvSpPr/>
          <p:nvPr/>
        </p:nvSpPr>
        <p:spPr>
          <a:xfrm>
            <a:off x="8102400" y="478637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Finance/ </a:t>
            </a:r>
            <a:endParaRPr sz="7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Controlling</a:t>
            </a:r>
            <a:endParaRPr sz="700" b="0" i="0" u="none" strike="noStrike" cap="none">
              <a:solidFill>
                <a:schemeClr val="lt1"/>
              </a:solidFill>
              <a:latin typeface="Arial"/>
              <a:ea typeface="Arial"/>
              <a:cs typeface="Arial"/>
              <a:sym typeface="Arial"/>
            </a:endParaRPr>
          </a:p>
        </p:txBody>
      </p:sp>
      <p:sp>
        <p:nvSpPr>
          <p:cNvPr id="1203" name="Google Shape;1203;p32"/>
          <p:cNvSpPr/>
          <p:nvPr/>
        </p:nvSpPr>
        <p:spPr>
          <a:xfrm>
            <a:off x="7280901" y="1855838"/>
            <a:ext cx="555300" cy="273600"/>
          </a:xfrm>
          <a:prstGeom prst="parallelogram">
            <a:avLst>
              <a:gd name="adj" fmla="val 25000"/>
            </a:avLst>
          </a:prstGeom>
          <a:solidFill>
            <a:srgbClr val="CC0000"/>
          </a:solidFill>
          <a:ln w="9525" cap="flat" cmpd="sng">
            <a:solidFill>
              <a:srgbClr val="CC000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Đơn hàng MTO,ETO</a:t>
            </a:r>
            <a:endParaRPr sz="700" b="0" i="0" u="none" strike="noStrike" cap="none">
              <a:solidFill>
                <a:schemeClr val="lt1"/>
              </a:solidFill>
              <a:latin typeface="Arial"/>
              <a:ea typeface="Arial"/>
              <a:cs typeface="Arial"/>
              <a:sym typeface="Arial"/>
            </a:endParaRPr>
          </a:p>
        </p:txBody>
      </p:sp>
      <p:sp>
        <p:nvSpPr>
          <p:cNvPr id="1204" name="Google Shape;1204;p32"/>
          <p:cNvSpPr/>
          <p:nvPr/>
        </p:nvSpPr>
        <p:spPr>
          <a:xfrm>
            <a:off x="7280901" y="2881625"/>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Lệnh xuất bán</a:t>
            </a:r>
            <a:endParaRPr sz="700" b="0" i="0" u="none" strike="noStrike" cap="none">
              <a:solidFill>
                <a:schemeClr val="lt1"/>
              </a:solidFill>
              <a:latin typeface="Arial"/>
              <a:ea typeface="Arial"/>
              <a:cs typeface="Arial"/>
              <a:sym typeface="Arial"/>
            </a:endParaRPr>
          </a:p>
        </p:txBody>
      </p:sp>
      <p:sp>
        <p:nvSpPr>
          <p:cNvPr id="1205" name="Google Shape;1205;p32"/>
          <p:cNvSpPr/>
          <p:nvPr/>
        </p:nvSpPr>
        <p:spPr>
          <a:xfrm>
            <a:off x="7280546" y="2343938"/>
            <a:ext cx="555300" cy="313200"/>
          </a:xfrm>
          <a:prstGeom prst="diamond">
            <a:avLst/>
          </a:prstGeom>
          <a:solidFill>
            <a:srgbClr val="211D1C"/>
          </a:solidFill>
          <a:ln w="9525" cap="flat" cmpd="sng">
            <a:solidFill>
              <a:srgbClr val="0C0C0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Duyệt</a:t>
            </a:r>
            <a:endParaRPr sz="700" b="0" i="0" u="none" strike="noStrike" cap="none">
              <a:solidFill>
                <a:schemeClr val="lt1"/>
              </a:solidFill>
              <a:latin typeface="Arial"/>
              <a:ea typeface="Arial"/>
              <a:cs typeface="Arial"/>
              <a:sym typeface="Arial"/>
            </a:endParaRPr>
          </a:p>
        </p:txBody>
      </p:sp>
      <p:sp>
        <p:nvSpPr>
          <p:cNvPr id="1206" name="Google Shape;1206;p32"/>
          <p:cNvSpPr/>
          <p:nvPr/>
        </p:nvSpPr>
        <p:spPr>
          <a:xfrm>
            <a:off x="6298001" y="3409852"/>
            <a:ext cx="555300" cy="2736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Phiếu xuất bán</a:t>
            </a:r>
            <a:endParaRPr sz="700" b="0" i="0" u="none" strike="noStrike" cap="none">
              <a:solidFill>
                <a:schemeClr val="lt1"/>
              </a:solidFill>
              <a:latin typeface="Arial"/>
              <a:ea typeface="Arial"/>
              <a:cs typeface="Arial"/>
              <a:sym typeface="Arial"/>
            </a:endParaRPr>
          </a:p>
        </p:txBody>
      </p:sp>
      <p:sp>
        <p:nvSpPr>
          <p:cNvPr id="1207" name="Google Shape;1207;p32"/>
          <p:cNvSpPr/>
          <p:nvPr/>
        </p:nvSpPr>
        <p:spPr>
          <a:xfrm>
            <a:off x="8257050" y="2861813"/>
            <a:ext cx="555300" cy="313200"/>
          </a:xfrm>
          <a:prstGeom prst="diamond">
            <a:avLst/>
          </a:prstGeom>
          <a:solidFill>
            <a:srgbClr val="211D1C"/>
          </a:solidFill>
          <a:ln w="9525" cap="flat" cmpd="sng">
            <a:solidFill>
              <a:srgbClr val="0C0C0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Duyệt</a:t>
            </a:r>
            <a:endParaRPr sz="700" b="0" i="0" u="none" strike="noStrike" cap="none">
              <a:solidFill>
                <a:schemeClr val="lt1"/>
              </a:solidFill>
              <a:latin typeface="Arial"/>
              <a:ea typeface="Arial"/>
              <a:cs typeface="Arial"/>
              <a:sym typeface="Arial"/>
            </a:endParaRPr>
          </a:p>
        </p:txBody>
      </p:sp>
      <p:cxnSp>
        <p:nvCxnSpPr>
          <p:cNvPr id="1208" name="Google Shape;1208;p32"/>
          <p:cNvCxnSpPr>
            <a:stCxn id="1203" idx="4"/>
            <a:endCxn id="1205" idx="0"/>
          </p:cNvCxnSpPr>
          <p:nvPr/>
        </p:nvCxnSpPr>
        <p:spPr>
          <a:xfrm flipH="1">
            <a:off x="7558251" y="2129438"/>
            <a:ext cx="300" cy="214500"/>
          </a:xfrm>
          <a:prstGeom prst="straightConnector1">
            <a:avLst/>
          </a:prstGeom>
          <a:noFill/>
          <a:ln w="9525" cap="flat" cmpd="sng">
            <a:solidFill>
              <a:schemeClr val="dk2"/>
            </a:solidFill>
            <a:prstDash val="solid"/>
            <a:round/>
            <a:headEnd type="none" w="sm" len="sm"/>
            <a:tailEnd type="triangle" w="med" len="med"/>
          </a:ln>
        </p:spPr>
      </p:cxnSp>
      <p:sp>
        <p:nvSpPr>
          <p:cNvPr id="1209" name="Google Shape;1209;p32"/>
          <p:cNvSpPr/>
          <p:nvPr/>
        </p:nvSpPr>
        <p:spPr>
          <a:xfrm>
            <a:off x="7280900" y="3894350"/>
            <a:ext cx="555300" cy="4077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Vận chuyển và  xác nhận</a:t>
            </a:r>
            <a:endParaRPr sz="700" b="0" i="0" u="none" strike="noStrike" cap="none">
              <a:solidFill>
                <a:schemeClr val="lt1"/>
              </a:solidFill>
              <a:latin typeface="Arial"/>
              <a:ea typeface="Arial"/>
              <a:cs typeface="Arial"/>
              <a:sym typeface="Arial"/>
            </a:endParaRPr>
          </a:p>
        </p:txBody>
      </p:sp>
      <p:sp>
        <p:nvSpPr>
          <p:cNvPr id="1210" name="Google Shape;1210;p32"/>
          <p:cNvSpPr/>
          <p:nvPr/>
        </p:nvSpPr>
        <p:spPr>
          <a:xfrm>
            <a:off x="8257051" y="3409852"/>
            <a:ext cx="555300" cy="2736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Hóa đơn bán hàng</a:t>
            </a:r>
            <a:endParaRPr sz="700" b="0" i="0" u="none" strike="noStrike" cap="none">
              <a:solidFill>
                <a:schemeClr val="lt1"/>
              </a:solidFill>
              <a:latin typeface="Arial"/>
              <a:ea typeface="Arial"/>
              <a:cs typeface="Arial"/>
              <a:sym typeface="Arial"/>
            </a:endParaRPr>
          </a:p>
        </p:txBody>
      </p:sp>
      <p:sp>
        <p:nvSpPr>
          <p:cNvPr id="1211" name="Google Shape;1211;p32"/>
          <p:cNvSpPr/>
          <p:nvPr/>
        </p:nvSpPr>
        <p:spPr>
          <a:xfrm>
            <a:off x="8257051" y="3861950"/>
            <a:ext cx="555300" cy="2736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Công nợ phải thu</a:t>
            </a:r>
            <a:endParaRPr sz="700" b="0" i="0" u="none" strike="noStrike" cap="none">
              <a:solidFill>
                <a:schemeClr val="lt1"/>
              </a:solidFill>
              <a:latin typeface="Arial"/>
              <a:ea typeface="Arial"/>
              <a:cs typeface="Arial"/>
              <a:sym typeface="Arial"/>
            </a:endParaRPr>
          </a:p>
        </p:txBody>
      </p:sp>
      <p:sp>
        <p:nvSpPr>
          <p:cNvPr id="1212" name="Google Shape;1212;p32"/>
          <p:cNvSpPr/>
          <p:nvPr/>
        </p:nvSpPr>
        <p:spPr>
          <a:xfrm>
            <a:off x="8257050" y="4302050"/>
            <a:ext cx="555300" cy="3648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Chứng từ thanh toán</a:t>
            </a:r>
            <a:endParaRPr sz="700" b="0" i="0" u="none" strike="noStrike" cap="none">
              <a:solidFill>
                <a:schemeClr val="lt1"/>
              </a:solidFill>
              <a:latin typeface="Arial"/>
              <a:ea typeface="Arial"/>
              <a:cs typeface="Arial"/>
              <a:sym typeface="Arial"/>
            </a:endParaRPr>
          </a:p>
        </p:txBody>
      </p:sp>
      <p:cxnSp>
        <p:nvCxnSpPr>
          <p:cNvPr id="1213" name="Google Shape;1213;p32"/>
          <p:cNvCxnSpPr>
            <a:stCxn id="1204" idx="4"/>
            <a:endCxn id="1206" idx="1"/>
          </p:cNvCxnSpPr>
          <p:nvPr/>
        </p:nvCxnSpPr>
        <p:spPr>
          <a:xfrm rot="5400000">
            <a:off x="6956901" y="2808275"/>
            <a:ext cx="254700" cy="948600"/>
          </a:xfrm>
          <a:prstGeom prst="bentConnector3">
            <a:avLst>
              <a:gd name="adj1" fmla="val 49986"/>
            </a:avLst>
          </a:prstGeom>
          <a:noFill/>
          <a:ln w="9525" cap="flat" cmpd="sng">
            <a:solidFill>
              <a:schemeClr val="dk2"/>
            </a:solidFill>
            <a:prstDash val="solid"/>
            <a:round/>
            <a:headEnd type="none" w="sm" len="sm"/>
            <a:tailEnd type="triangle" w="med" len="med"/>
          </a:ln>
        </p:spPr>
      </p:cxnSp>
      <p:cxnSp>
        <p:nvCxnSpPr>
          <p:cNvPr id="1214" name="Google Shape;1214;p32"/>
          <p:cNvCxnSpPr>
            <a:stCxn id="1204" idx="2"/>
            <a:endCxn id="1207" idx="1"/>
          </p:cNvCxnSpPr>
          <p:nvPr/>
        </p:nvCxnSpPr>
        <p:spPr>
          <a:xfrm>
            <a:off x="7802001" y="3018425"/>
            <a:ext cx="455100" cy="600"/>
          </a:xfrm>
          <a:prstGeom prst="bentConnector3">
            <a:avLst>
              <a:gd name="adj1" fmla="val 53752"/>
            </a:avLst>
          </a:prstGeom>
          <a:noFill/>
          <a:ln w="9525" cap="flat" cmpd="sng">
            <a:solidFill>
              <a:schemeClr val="dk2"/>
            </a:solidFill>
            <a:prstDash val="solid"/>
            <a:round/>
            <a:headEnd type="none" w="sm" len="sm"/>
            <a:tailEnd type="triangle" w="med" len="med"/>
          </a:ln>
        </p:spPr>
      </p:cxnSp>
      <p:cxnSp>
        <p:nvCxnSpPr>
          <p:cNvPr id="1215" name="Google Shape;1215;p32"/>
          <p:cNvCxnSpPr>
            <a:stCxn id="1207" idx="2"/>
            <a:endCxn id="1210" idx="0"/>
          </p:cNvCxnSpPr>
          <p:nvPr/>
        </p:nvCxnSpPr>
        <p:spPr>
          <a:xfrm>
            <a:off x="8534700" y="3175013"/>
            <a:ext cx="0" cy="234900"/>
          </a:xfrm>
          <a:prstGeom prst="straightConnector1">
            <a:avLst/>
          </a:prstGeom>
          <a:noFill/>
          <a:ln w="9525" cap="flat" cmpd="sng">
            <a:solidFill>
              <a:schemeClr val="dk2"/>
            </a:solidFill>
            <a:prstDash val="solid"/>
            <a:round/>
            <a:headEnd type="none" w="sm" len="sm"/>
            <a:tailEnd type="triangle" w="med" len="med"/>
          </a:ln>
        </p:spPr>
      </p:cxnSp>
      <p:cxnSp>
        <p:nvCxnSpPr>
          <p:cNvPr id="1216" name="Google Shape;1216;p32"/>
          <p:cNvCxnSpPr>
            <a:stCxn id="1210" idx="4"/>
            <a:endCxn id="1211" idx="0"/>
          </p:cNvCxnSpPr>
          <p:nvPr/>
        </p:nvCxnSpPr>
        <p:spPr>
          <a:xfrm>
            <a:off x="8534701" y="3683452"/>
            <a:ext cx="0" cy="178500"/>
          </a:xfrm>
          <a:prstGeom prst="straightConnector1">
            <a:avLst/>
          </a:prstGeom>
          <a:noFill/>
          <a:ln w="9525" cap="flat" cmpd="sng">
            <a:solidFill>
              <a:schemeClr val="dk2"/>
            </a:solidFill>
            <a:prstDash val="solid"/>
            <a:round/>
            <a:headEnd type="none" w="sm" len="sm"/>
            <a:tailEnd type="triangle" w="med" len="med"/>
          </a:ln>
        </p:spPr>
      </p:cxnSp>
      <p:cxnSp>
        <p:nvCxnSpPr>
          <p:cNvPr id="1217" name="Google Shape;1217;p32"/>
          <p:cNvCxnSpPr>
            <a:stCxn id="1211" idx="4"/>
            <a:endCxn id="1212" idx="0"/>
          </p:cNvCxnSpPr>
          <p:nvPr/>
        </p:nvCxnSpPr>
        <p:spPr>
          <a:xfrm>
            <a:off x="8534701" y="4135550"/>
            <a:ext cx="0" cy="166500"/>
          </a:xfrm>
          <a:prstGeom prst="straightConnector1">
            <a:avLst/>
          </a:prstGeom>
          <a:noFill/>
          <a:ln w="9525" cap="flat" cmpd="sng">
            <a:solidFill>
              <a:schemeClr val="dk2"/>
            </a:solidFill>
            <a:prstDash val="solid"/>
            <a:round/>
            <a:headEnd type="none" w="sm" len="sm"/>
            <a:tailEnd type="triangle" w="med" len="med"/>
          </a:ln>
        </p:spPr>
      </p:cxnSp>
      <p:cxnSp>
        <p:nvCxnSpPr>
          <p:cNvPr id="1218" name="Google Shape;1218;p32"/>
          <p:cNvCxnSpPr>
            <a:stCxn id="1210" idx="5"/>
            <a:endCxn id="1206" idx="2"/>
          </p:cNvCxnSpPr>
          <p:nvPr/>
        </p:nvCxnSpPr>
        <p:spPr>
          <a:xfrm rot="10800000">
            <a:off x="6819151" y="3546652"/>
            <a:ext cx="1472100" cy="0"/>
          </a:xfrm>
          <a:prstGeom prst="straightConnector1">
            <a:avLst/>
          </a:prstGeom>
          <a:noFill/>
          <a:ln w="9525" cap="flat" cmpd="sng">
            <a:solidFill>
              <a:schemeClr val="dk2"/>
            </a:solidFill>
            <a:prstDash val="solid"/>
            <a:round/>
            <a:headEnd type="none" w="sm" len="sm"/>
            <a:tailEnd type="triangle" w="med" len="med"/>
          </a:ln>
        </p:spPr>
      </p:cxnSp>
      <p:cxnSp>
        <p:nvCxnSpPr>
          <p:cNvPr id="1219" name="Google Shape;1219;p32"/>
          <p:cNvCxnSpPr>
            <a:stCxn id="1206" idx="4"/>
            <a:endCxn id="1209" idx="5"/>
          </p:cNvCxnSpPr>
          <p:nvPr/>
        </p:nvCxnSpPr>
        <p:spPr>
          <a:xfrm rot="-5400000" flipH="1">
            <a:off x="6746501" y="3512602"/>
            <a:ext cx="414600" cy="756300"/>
          </a:xfrm>
          <a:prstGeom prst="bentConnector2">
            <a:avLst/>
          </a:prstGeom>
          <a:noFill/>
          <a:ln w="9525" cap="flat" cmpd="sng">
            <a:solidFill>
              <a:schemeClr val="dk2"/>
            </a:solidFill>
            <a:prstDash val="solid"/>
            <a:round/>
            <a:headEnd type="none" w="sm" len="sm"/>
            <a:tailEnd type="triangle" w="med" len="med"/>
          </a:ln>
        </p:spPr>
      </p:cxnSp>
      <p:sp>
        <p:nvSpPr>
          <p:cNvPr id="1220" name="Google Shape;1220;p32"/>
          <p:cNvSpPr/>
          <p:nvPr/>
        </p:nvSpPr>
        <p:spPr>
          <a:xfrm>
            <a:off x="7380350" y="1335588"/>
            <a:ext cx="356400" cy="356400"/>
          </a:xfrm>
          <a:prstGeom prst="ellipse">
            <a:avLst/>
          </a:prstGeom>
          <a:solidFill>
            <a:srgbClr val="004AAD"/>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chemeClr val="lt1"/>
                </a:solidFill>
                <a:latin typeface="Arial"/>
                <a:ea typeface="Arial"/>
                <a:cs typeface="Arial"/>
                <a:sym typeface="Arial"/>
              </a:rPr>
              <a:t>khách hàng</a:t>
            </a:r>
            <a:endParaRPr sz="600" b="0" i="0" u="none" strike="noStrike" cap="none">
              <a:solidFill>
                <a:schemeClr val="lt1"/>
              </a:solidFill>
              <a:latin typeface="Arial"/>
              <a:ea typeface="Arial"/>
              <a:cs typeface="Arial"/>
              <a:sym typeface="Arial"/>
            </a:endParaRPr>
          </a:p>
        </p:txBody>
      </p:sp>
      <p:cxnSp>
        <p:nvCxnSpPr>
          <p:cNvPr id="1221" name="Google Shape;1221;p32"/>
          <p:cNvCxnSpPr>
            <a:stCxn id="1220" idx="4"/>
            <a:endCxn id="1203" idx="0"/>
          </p:cNvCxnSpPr>
          <p:nvPr/>
        </p:nvCxnSpPr>
        <p:spPr>
          <a:xfrm>
            <a:off x="7558550" y="1691988"/>
            <a:ext cx="0" cy="163800"/>
          </a:xfrm>
          <a:prstGeom prst="straightConnector1">
            <a:avLst/>
          </a:prstGeom>
          <a:noFill/>
          <a:ln w="9525" cap="flat" cmpd="sng">
            <a:solidFill>
              <a:schemeClr val="dk2"/>
            </a:solidFill>
            <a:prstDash val="solid"/>
            <a:round/>
            <a:headEnd type="none" w="sm" len="sm"/>
            <a:tailEnd type="triangle" w="med" len="med"/>
          </a:ln>
        </p:spPr>
      </p:cxnSp>
      <p:sp>
        <p:nvSpPr>
          <p:cNvPr id="1222" name="Google Shape;1222;p32"/>
          <p:cNvSpPr txBox="1"/>
          <p:nvPr/>
        </p:nvSpPr>
        <p:spPr>
          <a:xfrm>
            <a:off x="771575" y="579850"/>
            <a:ext cx="2809800" cy="273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000000"/>
                </a:solidFill>
                <a:latin typeface="Arial"/>
                <a:ea typeface="Arial"/>
                <a:cs typeface="Arial"/>
                <a:sym typeface="Arial"/>
              </a:rPr>
              <a:t>Mô hình MTS (bán lưu kho)</a:t>
            </a:r>
            <a:endParaRPr sz="1400" b="1" i="0" u="none" strike="noStrike" cap="none">
              <a:solidFill>
                <a:srgbClr val="000000"/>
              </a:solidFill>
              <a:latin typeface="Arial"/>
              <a:ea typeface="Arial"/>
              <a:cs typeface="Arial"/>
              <a:sym typeface="Arial"/>
            </a:endParaRPr>
          </a:p>
        </p:txBody>
      </p:sp>
      <p:sp>
        <p:nvSpPr>
          <p:cNvPr id="1223" name="Google Shape;1223;p32"/>
          <p:cNvSpPr txBox="1"/>
          <p:nvPr/>
        </p:nvSpPr>
        <p:spPr>
          <a:xfrm>
            <a:off x="5048900" y="579850"/>
            <a:ext cx="3393000" cy="273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000000"/>
                </a:solidFill>
                <a:latin typeface="Arial"/>
                <a:ea typeface="Arial"/>
                <a:cs typeface="Arial"/>
                <a:sym typeface="Arial"/>
              </a:rPr>
              <a:t>Mô hình MTO,ETO (bán theo đơn đặt)</a:t>
            </a:r>
            <a:endParaRPr sz="1400" b="1" i="0" u="none" strike="noStrike" cap="none">
              <a:solidFill>
                <a:srgbClr val="000000"/>
              </a:solidFill>
              <a:latin typeface="Arial"/>
              <a:ea typeface="Arial"/>
              <a:cs typeface="Arial"/>
              <a:sym typeface="Arial"/>
            </a:endParaRPr>
          </a:p>
        </p:txBody>
      </p:sp>
      <p:sp>
        <p:nvSpPr>
          <p:cNvPr id="1224" name="Google Shape;1224;p32"/>
          <p:cNvSpPr/>
          <p:nvPr/>
        </p:nvSpPr>
        <p:spPr>
          <a:xfrm>
            <a:off x="4184300" y="97962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Sản xuất</a:t>
            </a:r>
            <a:endParaRPr sz="700" b="0" i="0" u="none" strike="noStrike" cap="none">
              <a:solidFill>
                <a:schemeClr val="lt1"/>
              </a:solidFill>
              <a:latin typeface="Arial"/>
              <a:ea typeface="Arial"/>
              <a:cs typeface="Arial"/>
              <a:sym typeface="Arial"/>
            </a:endParaRPr>
          </a:p>
        </p:txBody>
      </p:sp>
      <p:sp>
        <p:nvSpPr>
          <p:cNvPr id="1225" name="Google Shape;1225;p32"/>
          <p:cNvSpPr/>
          <p:nvPr/>
        </p:nvSpPr>
        <p:spPr>
          <a:xfrm>
            <a:off x="5163825" y="97962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Kho thành phẩm</a:t>
            </a:r>
            <a:endParaRPr sz="700" b="0" i="0" u="none" strike="noStrike" cap="none">
              <a:solidFill>
                <a:schemeClr val="lt1"/>
              </a:solidFill>
              <a:latin typeface="Arial"/>
              <a:ea typeface="Arial"/>
              <a:cs typeface="Arial"/>
              <a:sym typeface="Arial"/>
            </a:endParaRPr>
          </a:p>
        </p:txBody>
      </p:sp>
      <p:sp>
        <p:nvSpPr>
          <p:cNvPr id="1226" name="Google Shape;1226;p32"/>
          <p:cNvSpPr/>
          <p:nvPr/>
        </p:nvSpPr>
        <p:spPr>
          <a:xfrm>
            <a:off x="4338950" y="1814454"/>
            <a:ext cx="555300" cy="356400"/>
          </a:xfrm>
          <a:prstGeom prst="parallelogram">
            <a:avLst>
              <a:gd name="adj" fmla="val 25000"/>
            </a:avLst>
          </a:prstGeom>
          <a:solidFill>
            <a:srgbClr val="CC0000"/>
          </a:solidFill>
          <a:ln w="9525" cap="flat" cmpd="sng">
            <a:solidFill>
              <a:srgbClr val="CC0000"/>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Yêu cầu, Kế hoạch SX</a:t>
            </a:r>
            <a:endParaRPr sz="700" b="0" i="0" u="none" strike="noStrike" cap="none">
              <a:solidFill>
                <a:schemeClr val="lt1"/>
              </a:solidFill>
              <a:latin typeface="Arial"/>
              <a:ea typeface="Arial"/>
              <a:cs typeface="Arial"/>
              <a:sym typeface="Arial"/>
            </a:endParaRPr>
          </a:p>
        </p:txBody>
      </p:sp>
      <p:sp>
        <p:nvSpPr>
          <p:cNvPr id="1227" name="Google Shape;1227;p32"/>
          <p:cNvSpPr/>
          <p:nvPr/>
        </p:nvSpPr>
        <p:spPr>
          <a:xfrm>
            <a:off x="4294350" y="2691217"/>
            <a:ext cx="555300" cy="390900"/>
          </a:xfrm>
          <a:prstGeom prst="parallelogram">
            <a:avLst>
              <a:gd name="adj" fmla="val 25000"/>
            </a:avLst>
          </a:prstGeom>
          <a:solidFill>
            <a:srgbClr val="0C0C0C"/>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Lệnh sản xuất</a:t>
            </a:r>
            <a:endParaRPr sz="700" b="0" i="0" u="none" strike="noStrike" cap="none">
              <a:solidFill>
                <a:schemeClr val="lt1"/>
              </a:solidFill>
              <a:latin typeface="Arial"/>
              <a:ea typeface="Arial"/>
              <a:cs typeface="Arial"/>
              <a:sym typeface="Arial"/>
            </a:endParaRPr>
          </a:p>
        </p:txBody>
      </p:sp>
      <p:cxnSp>
        <p:nvCxnSpPr>
          <p:cNvPr id="1228" name="Google Shape;1228;p32"/>
          <p:cNvCxnSpPr>
            <a:stCxn id="1226" idx="3"/>
            <a:endCxn id="1227" idx="0"/>
          </p:cNvCxnSpPr>
          <p:nvPr/>
        </p:nvCxnSpPr>
        <p:spPr>
          <a:xfrm>
            <a:off x="4572050" y="2170854"/>
            <a:ext cx="0" cy="520500"/>
          </a:xfrm>
          <a:prstGeom prst="straightConnector1">
            <a:avLst/>
          </a:prstGeom>
          <a:noFill/>
          <a:ln w="9525" cap="flat" cmpd="sng">
            <a:solidFill>
              <a:schemeClr val="dk2"/>
            </a:solidFill>
            <a:prstDash val="solid"/>
            <a:round/>
            <a:headEnd type="none" w="sm" len="sm"/>
            <a:tailEnd type="triangle" w="med" len="med"/>
          </a:ln>
        </p:spPr>
      </p:cxnSp>
      <p:sp>
        <p:nvSpPr>
          <p:cNvPr id="1229" name="Google Shape;1229;p32"/>
          <p:cNvSpPr/>
          <p:nvPr/>
        </p:nvSpPr>
        <p:spPr>
          <a:xfrm>
            <a:off x="5321175" y="2691230"/>
            <a:ext cx="555300" cy="3909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Nhập kho thành phẩm</a:t>
            </a:r>
            <a:endParaRPr sz="700" b="0" i="0" u="none" strike="noStrike" cap="none">
              <a:solidFill>
                <a:schemeClr val="lt1"/>
              </a:solidFill>
              <a:latin typeface="Arial"/>
              <a:ea typeface="Arial"/>
              <a:cs typeface="Arial"/>
              <a:sym typeface="Arial"/>
            </a:endParaRPr>
          </a:p>
        </p:txBody>
      </p:sp>
      <p:cxnSp>
        <p:nvCxnSpPr>
          <p:cNvPr id="1230" name="Google Shape;1230;p32"/>
          <p:cNvCxnSpPr>
            <a:stCxn id="1227" idx="2"/>
            <a:endCxn id="1229" idx="5"/>
          </p:cNvCxnSpPr>
          <p:nvPr/>
        </p:nvCxnSpPr>
        <p:spPr>
          <a:xfrm>
            <a:off x="4800788" y="2886667"/>
            <a:ext cx="569400" cy="0"/>
          </a:xfrm>
          <a:prstGeom prst="straightConnector1">
            <a:avLst/>
          </a:prstGeom>
          <a:noFill/>
          <a:ln w="9525" cap="flat" cmpd="sng">
            <a:solidFill>
              <a:schemeClr val="dk2"/>
            </a:solidFill>
            <a:prstDash val="solid"/>
            <a:round/>
            <a:headEnd type="none" w="sm" len="sm"/>
            <a:tailEnd type="triangle" w="med" len="med"/>
          </a:ln>
        </p:spPr>
      </p:cxnSp>
      <p:cxnSp>
        <p:nvCxnSpPr>
          <p:cNvPr id="1231" name="Google Shape;1231;p32"/>
          <p:cNvCxnSpPr>
            <a:endCxn id="1226" idx="2"/>
          </p:cNvCxnSpPr>
          <p:nvPr/>
        </p:nvCxnSpPr>
        <p:spPr>
          <a:xfrm rot="10800000">
            <a:off x="4849700" y="1992654"/>
            <a:ext cx="2430900" cy="507900"/>
          </a:xfrm>
          <a:prstGeom prst="bentConnector3">
            <a:avLst>
              <a:gd name="adj1" fmla="val 11048"/>
            </a:avLst>
          </a:prstGeom>
          <a:noFill/>
          <a:ln w="9525" cap="flat" cmpd="sng">
            <a:solidFill>
              <a:schemeClr val="dk2"/>
            </a:solidFill>
            <a:prstDash val="solid"/>
            <a:round/>
            <a:headEnd type="none" w="sm" len="sm"/>
            <a:tailEnd type="triangle" w="med" len="med"/>
          </a:ln>
        </p:spPr>
      </p:cxnSp>
      <p:sp>
        <p:nvSpPr>
          <p:cNvPr id="1232" name="Google Shape;1232;p32"/>
          <p:cNvSpPr/>
          <p:nvPr/>
        </p:nvSpPr>
        <p:spPr>
          <a:xfrm>
            <a:off x="6301038" y="2691230"/>
            <a:ext cx="555300" cy="390900"/>
          </a:xfrm>
          <a:prstGeom prst="parallelogram">
            <a:avLst>
              <a:gd name="adj" fmla="val 25000"/>
            </a:avLst>
          </a:prstGeom>
          <a:solidFill>
            <a:srgbClr val="CC0000"/>
          </a:solidFill>
          <a:ln w="9525" cap="flat" cmpd="sng">
            <a:solidFill>
              <a:srgbClr val="E06666"/>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Arial"/>
                <a:ea typeface="Arial"/>
                <a:cs typeface="Arial"/>
                <a:sym typeface="Arial"/>
              </a:rPr>
              <a:t>Nhập kho (điều chuyển)</a:t>
            </a:r>
            <a:endParaRPr sz="700" b="0" i="0" u="none" strike="noStrike" cap="none">
              <a:solidFill>
                <a:schemeClr val="lt1"/>
              </a:solidFill>
              <a:latin typeface="Arial"/>
              <a:ea typeface="Arial"/>
              <a:cs typeface="Arial"/>
              <a:sym typeface="Arial"/>
            </a:endParaRPr>
          </a:p>
        </p:txBody>
      </p:sp>
      <p:cxnSp>
        <p:nvCxnSpPr>
          <p:cNvPr id="1233" name="Google Shape;1233;p32"/>
          <p:cNvCxnSpPr>
            <a:stCxn id="1229" idx="2"/>
            <a:endCxn id="1232" idx="5"/>
          </p:cNvCxnSpPr>
          <p:nvPr/>
        </p:nvCxnSpPr>
        <p:spPr>
          <a:xfrm>
            <a:off x="5827613" y="2886680"/>
            <a:ext cx="522300" cy="0"/>
          </a:xfrm>
          <a:prstGeom prst="straightConnector1">
            <a:avLst/>
          </a:prstGeom>
          <a:noFill/>
          <a:ln w="9525" cap="flat" cmpd="sng">
            <a:solidFill>
              <a:schemeClr val="dk2"/>
            </a:solidFill>
            <a:prstDash val="solid"/>
            <a:round/>
            <a:headEnd type="none" w="sm" len="sm"/>
            <a:tailEnd type="triangle" w="med" len="med"/>
          </a:ln>
        </p:spPr>
      </p:cxnSp>
      <p:cxnSp>
        <p:nvCxnSpPr>
          <p:cNvPr id="1234" name="Google Shape;1234;p32"/>
          <p:cNvCxnSpPr>
            <a:stCxn id="1232" idx="2"/>
            <a:endCxn id="1204" idx="5"/>
          </p:cNvCxnSpPr>
          <p:nvPr/>
        </p:nvCxnSpPr>
        <p:spPr>
          <a:xfrm>
            <a:off x="6807476" y="2886680"/>
            <a:ext cx="507600" cy="131700"/>
          </a:xfrm>
          <a:prstGeom prst="bentConnector3">
            <a:avLst>
              <a:gd name="adj1" fmla="val 51447"/>
            </a:avLst>
          </a:prstGeom>
          <a:noFill/>
          <a:ln w="9525" cap="flat" cmpd="sng">
            <a:solidFill>
              <a:schemeClr val="dk2"/>
            </a:solidFill>
            <a:prstDash val="dash"/>
            <a:round/>
            <a:headEnd type="none" w="sm" len="sm"/>
            <a:tailEnd type="triangle" w="med" len="med"/>
          </a:ln>
        </p:spPr>
      </p:cxnSp>
      <p:cxnSp>
        <p:nvCxnSpPr>
          <p:cNvPr id="1235" name="Google Shape;1235;p32"/>
          <p:cNvCxnSpPr>
            <a:stCxn id="1205" idx="2"/>
            <a:endCxn id="1204" idx="0"/>
          </p:cNvCxnSpPr>
          <p:nvPr/>
        </p:nvCxnSpPr>
        <p:spPr>
          <a:xfrm>
            <a:off x="7558196" y="2657138"/>
            <a:ext cx="300" cy="224400"/>
          </a:xfrm>
          <a:prstGeom prst="straightConnector1">
            <a:avLst/>
          </a:prstGeom>
          <a:noFill/>
          <a:ln w="9525" cap="flat" cmpd="sng">
            <a:solidFill>
              <a:schemeClr val="dk2"/>
            </a:solidFill>
            <a:prstDash val="dash"/>
            <a:round/>
            <a:headEnd type="none" w="sm" len="sm"/>
            <a:tailEnd type="triangle" w="med" len="med"/>
          </a:ln>
        </p:spPr>
      </p:cxnSp>
      <p:sp>
        <p:nvSpPr>
          <p:cNvPr id="1236" name="Google Shape;1236;p32"/>
          <p:cNvSpPr txBox="1"/>
          <p:nvPr/>
        </p:nvSpPr>
        <p:spPr>
          <a:xfrm>
            <a:off x="7025300" y="2623407"/>
            <a:ext cx="522300" cy="224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có hàng</a:t>
            </a:r>
            <a:endParaRPr sz="700" b="0" i="0" u="none" strike="noStrike" cap="none">
              <a:solidFill>
                <a:srgbClr val="000000"/>
              </a:solidFill>
              <a:latin typeface="Arial"/>
              <a:ea typeface="Arial"/>
              <a:cs typeface="Arial"/>
              <a:sym typeface="Arial"/>
            </a:endParaRPr>
          </a:p>
        </p:txBody>
      </p:sp>
      <p:cxnSp>
        <p:nvCxnSpPr>
          <p:cNvPr id="1237" name="Google Shape;1237;p32"/>
          <p:cNvCxnSpPr/>
          <p:nvPr/>
        </p:nvCxnSpPr>
        <p:spPr>
          <a:xfrm>
            <a:off x="3897175" y="747750"/>
            <a:ext cx="0" cy="4406400"/>
          </a:xfrm>
          <a:prstGeom prst="straightConnector1">
            <a:avLst/>
          </a:prstGeom>
          <a:noFill/>
          <a:ln w="9525" cap="flat" cmpd="sng">
            <a:solidFill>
              <a:schemeClr val="dk2"/>
            </a:solidFill>
            <a:prstDash val="dot"/>
            <a:round/>
            <a:headEnd type="none" w="sm" len="sm"/>
            <a:tailEnd type="none" w="sm" len="sm"/>
          </a:ln>
        </p:spPr>
      </p:cxnSp>
      <p:sp>
        <p:nvSpPr>
          <p:cNvPr id="1238" name="Google Shape;1238;p32"/>
          <p:cNvSpPr/>
          <p:nvPr/>
        </p:nvSpPr>
        <p:spPr>
          <a:xfrm>
            <a:off x="5166525" y="478637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700"/>
              <a:buFont typeface="Arial"/>
              <a:buNone/>
            </a:pPr>
            <a:r>
              <a:rPr lang="vi" sz="700" b="0" i="0" u="none" strike="noStrike" cap="none">
                <a:solidFill>
                  <a:schemeClr val="lt1"/>
                </a:solidFill>
                <a:latin typeface="Inter"/>
                <a:ea typeface="Inter"/>
                <a:cs typeface="Inter"/>
                <a:sym typeface="Inter"/>
              </a:rPr>
              <a:t>Outbound</a:t>
            </a:r>
            <a:endParaRPr sz="7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Inter"/>
                <a:ea typeface="Inter"/>
                <a:cs typeface="Inter"/>
                <a:sym typeface="Inter"/>
              </a:rPr>
              <a:t>Inventory </a:t>
            </a:r>
            <a:endParaRPr sz="700" b="0" i="0" u="none" strike="noStrike" cap="none">
              <a:solidFill>
                <a:schemeClr val="lt1"/>
              </a:solidFill>
              <a:latin typeface="Arial"/>
              <a:ea typeface="Arial"/>
              <a:cs typeface="Arial"/>
              <a:sym typeface="Arial"/>
            </a:endParaRPr>
          </a:p>
        </p:txBody>
      </p:sp>
      <p:sp>
        <p:nvSpPr>
          <p:cNvPr id="1239" name="Google Shape;1239;p32"/>
          <p:cNvSpPr/>
          <p:nvPr/>
        </p:nvSpPr>
        <p:spPr>
          <a:xfrm>
            <a:off x="4182950" y="4786375"/>
            <a:ext cx="864600" cy="273600"/>
          </a:xfrm>
          <a:prstGeom prst="roundRect">
            <a:avLst>
              <a:gd name="adj" fmla="val 16667"/>
            </a:avLst>
          </a:prstGeom>
          <a:solidFill>
            <a:srgbClr val="1155CC"/>
          </a:solidFill>
          <a:ln w="9525" cap="flat" cmpd="sng">
            <a:solidFill>
              <a:srgbClr val="0033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chemeClr val="lt1"/>
                </a:solidFill>
                <a:latin typeface="Inter"/>
                <a:ea typeface="Inter"/>
                <a:cs typeface="Inter"/>
                <a:sym typeface="Inter"/>
              </a:rPr>
              <a:t>Production</a:t>
            </a:r>
            <a:endParaRPr sz="700" b="0" i="0" u="none" strike="noStrike" cap="non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pic>
        <p:nvPicPr>
          <p:cNvPr id="1244" name="Google Shape;1244;p33"/>
          <p:cNvPicPr preferRelativeResize="0"/>
          <p:nvPr/>
        </p:nvPicPr>
        <p:blipFill rotWithShape="1">
          <a:blip r:embed="rId3">
            <a:alphaModFix/>
          </a:blip>
          <a:srcRect/>
          <a:stretch/>
        </p:blipFill>
        <p:spPr>
          <a:xfrm>
            <a:off x="632275" y="443325"/>
            <a:ext cx="8329976" cy="4466675"/>
          </a:xfrm>
          <a:prstGeom prst="rect">
            <a:avLst/>
          </a:prstGeom>
          <a:noFill/>
          <a:ln>
            <a:noFill/>
          </a:ln>
        </p:spPr>
      </p:pic>
      <p:sp>
        <p:nvSpPr>
          <p:cNvPr id="1245" name="Google Shape;1245;p33"/>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rgbClr val="000000"/>
                </a:solidFill>
                <a:latin typeface="Arial"/>
                <a:ea typeface="Arial"/>
                <a:cs typeface="Arial"/>
                <a:sym typeface="Arial"/>
              </a:rPr>
              <a:t>Quy trình tổng thể theo vai trò</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0" name="Google Shape;1250;p34"/>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rgbClr val="000000"/>
                </a:solidFill>
                <a:latin typeface="Arial"/>
                <a:ea typeface="Arial"/>
                <a:cs typeface="Arial"/>
                <a:sym typeface="Arial"/>
              </a:rPr>
              <a:t>Quy trình tích hợp với MobiWork DMS</a:t>
            </a:r>
            <a:endParaRPr sz="2400" b="0" i="0" u="none" strike="noStrike" cap="none">
              <a:solidFill>
                <a:srgbClr val="000000"/>
              </a:solidFill>
              <a:latin typeface="Arial"/>
              <a:ea typeface="Arial"/>
              <a:cs typeface="Arial"/>
              <a:sym typeface="Arial"/>
            </a:endParaRPr>
          </a:p>
        </p:txBody>
      </p:sp>
      <p:pic>
        <p:nvPicPr>
          <p:cNvPr id="1251" name="Google Shape;1251;p34"/>
          <p:cNvPicPr preferRelativeResize="0"/>
          <p:nvPr/>
        </p:nvPicPr>
        <p:blipFill rotWithShape="1">
          <a:blip r:embed="rId3">
            <a:alphaModFix/>
          </a:blip>
          <a:srcRect/>
          <a:stretch/>
        </p:blipFill>
        <p:spPr>
          <a:xfrm>
            <a:off x="632275" y="440116"/>
            <a:ext cx="8363774" cy="4702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55"/>
        <p:cNvGrpSpPr/>
        <p:nvPr/>
      </p:nvGrpSpPr>
      <p:grpSpPr>
        <a:xfrm>
          <a:off x="0" y="0"/>
          <a:ext cx="0" cy="0"/>
          <a:chOff x="0" y="0"/>
          <a:chExt cx="0" cy="0"/>
        </a:xfrm>
      </p:grpSpPr>
      <p:cxnSp>
        <p:nvCxnSpPr>
          <p:cNvPr id="1256" name="Google Shape;1256;p35"/>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
        <p:nvSpPr>
          <p:cNvPr id="1257" name="Google Shape;1257;p35"/>
          <p:cNvSpPr txBox="1"/>
          <p:nvPr/>
        </p:nvSpPr>
        <p:spPr>
          <a:xfrm>
            <a:off x="703550" y="96625"/>
            <a:ext cx="7651500" cy="2910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1800"/>
              <a:buFont typeface="Arial"/>
              <a:buNone/>
            </a:pPr>
            <a:r>
              <a:rPr lang="vi" sz="1800" b="1" i="0" u="none" strike="noStrike" cap="none">
                <a:solidFill>
                  <a:schemeClr val="dk1"/>
                </a:solidFill>
                <a:latin typeface="Arial"/>
                <a:ea typeface="Arial"/>
                <a:cs typeface="Arial"/>
                <a:sym typeface="Arial"/>
              </a:rPr>
              <a:t>Kiến trúc, Phạm vi giải pháp tổng quan tích hợp MobiWork DMS</a:t>
            </a:r>
            <a:endParaRPr sz="1800" b="0" i="0" u="none" strike="noStrike" cap="none">
              <a:solidFill>
                <a:schemeClr val="dk1"/>
              </a:solidFill>
              <a:latin typeface="Arial"/>
              <a:ea typeface="Arial"/>
              <a:cs typeface="Arial"/>
              <a:sym typeface="Arial"/>
            </a:endParaRPr>
          </a:p>
        </p:txBody>
      </p:sp>
      <p:sp>
        <p:nvSpPr>
          <p:cNvPr id="1258" name="Google Shape;1258;p35"/>
          <p:cNvSpPr/>
          <p:nvPr/>
        </p:nvSpPr>
        <p:spPr>
          <a:xfrm>
            <a:off x="2194594" y="1738025"/>
            <a:ext cx="6160500" cy="565800"/>
          </a:xfrm>
          <a:prstGeom prst="roundRect">
            <a:avLst>
              <a:gd name="adj" fmla="val 12600"/>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9" name="Google Shape;1259;p35"/>
          <p:cNvSpPr/>
          <p:nvPr/>
        </p:nvSpPr>
        <p:spPr>
          <a:xfrm>
            <a:off x="2765947" y="2167918"/>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0" name="Google Shape;1260;p35"/>
          <p:cNvSpPr/>
          <p:nvPr/>
        </p:nvSpPr>
        <p:spPr>
          <a:xfrm>
            <a:off x="5128905" y="2900375"/>
            <a:ext cx="155700" cy="1359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1" name="Google Shape;1261;p35"/>
          <p:cNvSpPr/>
          <p:nvPr/>
        </p:nvSpPr>
        <p:spPr>
          <a:xfrm>
            <a:off x="2194600" y="2567725"/>
            <a:ext cx="6160500" cy="615900"/>
          </a:xfrm>
          <a:prstGeom prst="roundRect">
            <a:avLst>
              <a:gd name="adj" fmla="val 12600"/>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2" name="Google Shape;1262;p35"/>
          <p:cNvSpPr/>
          <p:nvPr/>
        </p:nvSpPr>
        <p:spPr>
          <a:xfrm>
            <a:off x="3559726" y="1846225"/>
            <a:ext cx="1062900" cy="364800"/>
          </a:xfrm>
          <a:prstGeom prst="roundRect">
            <a:avLst>
              <a:gd name="adj" fmla="val 10880"/>
            </a:avLst>
          </a:prstGeom>
          <a:solidFill>
            <a:srgbClr val="000000"/>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Dashboard</a:t>
            </a:r>
            <a:endParaRPr sz="1000" b="0" i="0" u="none" strike="noStrike" cap="none">
              <a:solidFill>
                <a:srgbClr val="FFFFFF"/>
              </a:solidFill>
              <a:latin typeface="Arial"/>
              <a:ea typeface="Arial"/>
              <a:cs typeface="Arial"/>
              <a:sym typeface="Arial"/>
            </a:endParaRPr>
          </a:p>
        </p:txBody>
      </p:sp>
      <p:sp>
        <p:nvSpPr>
          <p:cNvPr id="1263" name="Google Shape;1263;p35"/>
          <p:cNvSpPr/>
          <p:nvPr/>
        </p:nvSpPr>
        <p:spPr>
          <a:xfrm>
            <a:off x="2765947" y="2567718"/>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64" name="Google Shape;1264;p35"/>
          <p:cNvCxnSpPr>
            <a:stCxn id="1263" idx="0"/>
            <a:endCxn id="1259" idx="4"/>
          </p:cNvCxnSpPr>
          <p:nvPr/>
        </p:nvCxnSpPr>
        <p:spPr>
          <a:xfrm rot="10800000">
            <a:off x="2843797" y="2303718"/>
            <a:ext cx="0" cy="264000"/>
          </a:xfrm>
          <a:prstGeom prst="straightConnector1">
            <a:avLst/>
          </a:prstGeom>
          <a:noFill/>
          <a:ln w="9525" cap="flat" cmpd="sng">
            <a:solidFill>
              <a:srgbClr val="44546A"/>
            </a:solidFill>
            <a:prstDash val="solid"/>
            <a:round/>
            <a:headEnd type="triangle" w="med" len="med"/>
            <a:tailEnd type="triangle" w="med" len="med"/>
          </a:ln>
        </p:spPr>
      </p:cxnSp>
      <p:sp>
        <p:nvSpPr>
          <p:cNvPr id="1265" name="Google Shape;1265;p35"/>
          <p:cNvSpPr/>
          <p:nvPr/>
        </p:nvSpPr>
        <p:spPr>
          <a:xfrm>
            <a:off x="7551222" y="2167918"/>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6" name="Google Shape;1266;p35"/>
          <p:cNvSpPr/>
          <p:nvPr/>
        </p:nvSpPr>
        <p:spPr>
          <a:xfrm>
            <a:off x="7551222" y="2567718"/>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67" name="Google Shape;1267;p35"/>
          <p:cNvCxnSpPr>
            <a:stCxn id="1265" idx="4"/>
            <a:endCxn id="1266" idx="0"/>
          </p:cNvCxnSpPr>
          <p:nvPr/>
        </p:nvCxnSpPr>
        <p:spPr>
          <a:xfrm>
            <a:off x="7629072" y="2303818"/>
            <a:ext cx="0" cy="264000"/>
          </a:xfrm>
          <a:prstGeom prst="straightConnector1">
            <a:avLst/>
          </a:prstGeom>
          <a:noFill/>
          <a:ln w="9525" cap="flat" cmpd="sng">
            <a:solidFill>
              <a:srgbClr val="44546A"/>
            </a:solidFill>
            <a:prstDash val="solid"/>
            <a:round/>
            <a:headEnd type="triangle" w="med" len="med"/>
            <a:tailEnd type="triangle" w="med" len="med"/>
          </a:ln>
        </p:spPr>
      </p:cxnSp>
      <p:sp>
        <p:nvSpPr>
          <p:cNvPr id="1268" name="Google Shape;1268;p35"/>
          <p:cNvSpPr/>
          <p:nvPr/>
        </p:nvSpPr>
        <p:spPr>
          <a:xfrm>
            <a:off x="5165945" y="2232686"/>
            <a:ext cx="81600" cy="711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9" name="Google Shape;1269;p35"/>
          <p:cNvSpPr/>
          <p:nvPr/>
        </p:nvSpPr>
        <p:spPr>
          <a:xfrm>
            <a:off x="5133288" y="2567718"/>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70" name="Google Shape;1270;p35"/>
          <p:cNvCxnSpPr>
            <a:stCxn id="1268" idx="4"/>
            <a:endCxn id="1269" idx="0"/>
          </p:cNvCxnSpPr>
          <p:nvPr/>
        </p:nvCxnSpPr>
        <p:spPr>
          <a:xfrm>
            <a:off x="5206745" y="2303786"/>
            <a:ext cx="4500" cy="264000"/>
          </a:xfrm>
          <a:prstGeom prst="straightConnector1">
            <a:avLst/>
          </a:prstGeom>
          <a:noFill/>
          <a:ln w="9525" cap="flat" cmpd="sng">
            <a:solidFill>
              <a:srgbClr val="44546A"/>
            </a:solidFill>
            <a:prstDash val="solid"/>
            <a:round/>
            <a:headEnd type="triangle" w="med" len="med"/>
            <a:tailEnd type="triangle" w="med" len="med"/>
          </a:ln>
        </p:spPr>
      </p:cxnSp>
      <p:cxnSp>
        <p:nvCxnSpPr>
          <p:cNvPr id="1271" name="Google Shape;1271;p35"/>
          <p:cNvCxnSpPr/>
          <p:nvPr/>
        </p:nvCxnSpPr>
        <p:spPr>
          <a:xfrm>
            <a:off x="1915150" y="583475"/>
            <a:ext cx="0" cy="4560000"/>
          </a:xfrm>
          <a:prstGeom prst="straightConnector1">
            <a:avLst/>
          </a:prstGeom>
          <a:noFill/>
          <a:ln w="9525" cap="flat" cmpd="sng">
            <a:solidFill>
              <a:srgbClr val="44546A"/>
            </a:solidFill>
            <a:prstDash val="dot"/>
            <a:round/>
            <a:headEnd type="none" w="sm" len="sm"/>
            <a:tailEnd type="none" w="sm" len="sm"/>
          </a:ln>
        </p:spPr>
      </p:cxnSp>
      <p:cxnSp>
        <p:nvCxnSpPr>
          <p:cNvPr id="1272" name="Google Shape;1272;p35"/>
          <p:cNvCxnSpPr/>
          <p:nvPr/>
        </p:nvCxnSpPr>
        <p:spPr>
          <a:xfrm>
            <a:off x="8975775" y="583475"/>
            <a:ext cx="0" cy="4560000"/>
          </a:xfrm>
          <a:prstGeom prst="straightConnector1">
            <a:avLst/>
          </a:prstGeom>
          <a:noFill/>
          <a:ln w="9525" cap="flat" cmpd="sng">
            <a:solidFill>
              <a:srgbClr val="44546A"/>
            </a:solidFill>
            <a:prstDash val="dot"/>
            <a:round/>
            <a:headEnd type="none" w="sm" len="sm"/>
            <a:tailEnd type="none" w="sm" len="sm"/>
          </a:ln>
        </p:spPr>
      </p:cxnSp>
      <p:cxnSp>
        <p:nvCxnSpPr>
          <p:cNvPr id="1273" name="Google Shape;1273;p35"/>
          <p:cNvCxnSpPr/>
          <p:nvPr/>
        </p:nvCxnSpPr>
        <p:spPr>
          <a:xfrm>
            <a:off x="574500" y="3393356"/>
            <a:ext cx="8414700" cy="0"/>
          </a:xfrm>
          <a:prstGeom prst="straightConnector1">
            <a:avLst/>
          </a:prstGeom>
          <a:noFill/>
          <a:ln w="9525" cap="flat" cmpd="sng">
            <a:solidFill>
              <a:schemeClr val="dk2"/>
            </a:solidFill>
            <a:prstDash val="dot"/>
            <a:round/>
            <a:headEnd type="none" w="sm" len="sm"/>
            <a:tailEnd type="none" w="sm" len="sm"/>
          </a:ln>
        </p:spPr>
      </p:cxnSp>
      <p:sp>
        <p:nvSpPr>
          <p:cNvPr id="1274" name="Google Shape;1274;p35"/>
          <p:cNvSpPr/>
          <p:nvPr/>
        </p:nvSpPr>
        <p:spPr>
          <a:xfrm>
            <a:off x="5957578" y="1846225"/>
            <a:ext cx="1062900" cy="364800"/>
          </a:xfrm>
          <a:prstGeom prst="roundRect">
            <a:avLst>
              <a:gd name="adj" fmla="val 10880"/>
            </a:avLst>
          </a:prstGeom>
          <a:solidFill>
            <a:srgbClr val="000000"/>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Quản lý</a:t>
            </a: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HRM / CRM</a:t>
            </a:r>
            <a:endParaRPr sz="1000" b="0" i="0" u="none" strike="noStrike" cap="none">
              <a:solidFill>
                <a:srgbClr val="FFFFFF"/>
              </a:solidFill>
              <a:latin typeface="Arial"/>
              <a:ea typeface="Arial"/>
              <a:cs typeface="Arial"/>
              <a:sym typeface="Arial"/>
            </a:endParaRPr>
          </a:p>
        </p:txBody>
      </p:sp>
      <p:cxnSp>
        <p:nvCxnSpPr>
          <p:cNvPr id="1275" name="Google Shape;1275;p35"/>
          <p:cNvCxnSpPr>
            <a:stCxn id="1276" idx="3"/>
            <a:endCxn id="1277" idx="1"/>
          </p:cNvCxnSpPr>
          <p:nvPr/>
        </p:nvCxnSpPr>
        <p:spPr>
          <a:xfrm>
            <a:off x="3334525" y="2857850"/>
            <a:ext cx="337500" cy="0"/>
          </a:xfrm>
          <a:prstGeom prst="straightConnector1">
            <a:avLst/>
          </a:prstGeom>
          <a:noFill/>
          <a:ln w="9525" cap="flat" cmpd="sng">
            <a:solidFill>
              <a:schemeClr val="dk2"/>
            </a:solidFill>
            <a:prstDash val="solid"/>
            <a:round/>
            <a:headEnd type="none" w="sm" len="sm"/>
            <a:tailEnd type="triangle" w="med" len="med"/>
          </a:ln>
        </p:spPr>
      </p:cxnSp>
      <p:cxnSp>
        <p:nvCxnSpPr>
          <p:cNvPr id="1278" name="Google Shape;1278;p35"/>
          <p:cNvCxnSpPr>
            <a:endCxn id="1279" idx="1"/>
          </p:cNvCxnSpPr>
          <p:nvPr/>
        </p:nvCxnSpPr>
        <p:spPr>
          <a:xfrm>
            <a:off x="6596675" y="2857850"/>
            <a:ext cx="470700" cy="0"/>
          </a:xfrm>
          <a:prstGeom prst="straightConnector1">
            <a:avLst/>
          </a:prstGeom>
          <a:noFill/>
          <a:ln w="9525" cap="flat" cmpd="sng">
            <a:solidFill>
              <a:schemeClr val="dk2"/>
            </a:solidFill>
            <a:prstDash val="solid"/>
            <a:round/>
            <a:headEnd type="none" w="sm" len="sm"/>
            <a:tailEnd type="triangle" w="med" len="med"/>
          </a:ln>
        </p:spPr>
      </p:cxnSp>
      <p:sp>
        <p:nvSpPr>
          <p:cNvPr id="1280" name="Google Shape;1280;p35"/>
          <p:cNvSpPr/>
          <p:nvPr/>
        </p:nvSpPr>
        <p:spPr>
          <a:xfrm>
            <a:off x="2194600" y="3577950"/>
            <a:ext cx="6160500" cy="1135500"/>
          </a:xfrm>
          <a:prstGeom prst="roundRect">
            <a:avLst>
              <a:gd name="adj" fmla="val 9739"/>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1" name="Google Shape;1281;p35"/>
          <p:cNvSpPr/>
          <p:nvPr/>
        </p:nvSpPr>
        <p:spPr>
          <a:xfrm>
            <a:off x="2765947" y="3024479"/>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82" name="Google Shape;1282;p35"/>
          <p:cNvCxnSpPr>
            <a:endCxn id="1281" idx="4"/>
          </p:cNvCxnSpPr>
          <p:nvPr/>
        </p:nvCxnSpPr>
        <p:spPr>
          <a:xfrm rot="10800000">
            <a:off x="2843797" y="3160379"/>
            <a:ext cx="0" cy="457200"/>
          </a:xfrm>
          <a:prstGeom prst="straightConnector1">
            <a:avLst/>
          </a:prstGeom>
          <a:noFill/>
          <a:ln w="9525" cap="flat" cmpd="sng">
            <a:solidFill>
              <a:srgbClr val="44546A"/>
            </a:solidFill>
            <a:prstDash val="solid"/>
            <a:round/>
            <a:headEnd type="triangle" w="med" len="med"/>
            <a:tailEnd type="triangle" w="med" len="med"/>
          </a:ln>
        </p:spPr>
      </p:cxnSp>
      <p:sp>
        <p:nvSpPr>
          <p:cNvPr id="1276" name="Google Shape;1276;p35"/>
          <p:cNvSpPr/>
          <p:nvPr/>
        </p:nvSpPr>
        <p:spPr>
          <a:xfrm>
            <a:off x="2358625" y="2633000"/>
            <a:ext cx="975900" cy="449700"/>
          </a:xfrm>
          <a:prstGeom prst="roundRect">
            <a:avLst>
              <a:gd name="adj" fmla="val 10880"/>
            </a:avLst>
          </a:prstGeom>
          <a:solidFill>
            <a:srgbClr val="000000"/>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Mua hàng</a:t>
            </a:r>
            <a:endParaRPr sz="1000" b="0" i="0" u="none" strike="noStrike" cap="none">
              <a:solidFill>
                <a:srgbClr val="FFFFFF"/>
              </a:solidFill>
              <a:latin typeface="Arial"/>
              <a:ea typeface="Arial"/>
              <a:cs typeface="Arial"/>
              <a:sym typeface="Arial"/>
            </a:endParaRPr>
          </a:p>
        </p:txBody>
      </p:sp>
      <p:sp>
        <p:nvSpPr>
          <p:cNvPr id="1283" name="Google Shape;1283;p35"/>
          <p:cNvSpPr/>
          <p:nvPr/>
        </p:nvSpPr>
        <p:spPr>
          <a:xfrm>
            <a:off x="7708372" y="3024479"/>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84" name="Google Shape;1284;p35"/>
          <p:cNvCxnSpPr>
            <a:endCxn id="1283" idx="4"/>
          </p:cNvCxnSpPr>
          <p:nvPr/>
        </p:nvCxnSpPr>
        <p:spPr>
          <a:xfrm rot="10800000">
            <a:off x="7786222" y="3160379"/>
            <a:ext cx="0" cy="457200"/>
          </a:xfrm>
          <a:prstGeom prst="straightConnector1">
            <a:avLst/>
          </a:prstGeom>
          <a:noFill/>
          <a:ln w="9525" cap="flat" cmpd="sng">
            <a:solidFill>
              <a:srgbClr val="44546A"/>
            </a:solidFill>
            <a:prstDash val="solid"/>
            <a:round/>
            <a:headEnd type="triangle" w="med" len="med"/>
            <a:tailEnd type="triangle" w="med" len="med"/>
          </a:ln>
        </p:spPr>
      </p:cxnSp>
      <p:sp>
        <p:nvSpPr>
          <p:cNvPr id="1279" name="Google Shape;1279;p35"/>
          <p:cNvSpPr/>
          <p:nvPr/>
        </p:nvSpPr>
        <p:spPr>
          <a:xfrm>
            <a:off x="7067375" y="2633000"/>
            <a:ext cx="975900" cy="449700"/>
          </a:xfrm>
          <a:prstGeom prst="roundRect">
            <a:avLst>
              <a:gd name="adj" fmla="val 10880"/>
            </a:avLst>
          </a:prstGeom>
          <a:solidFill>
            <a:srgbClr val="000000"/>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Bán hàng Sell in, Sell out,</a:t>
            </a: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Phân phối</a:t>
            </a:r>
            <a:endParaRPr sz="1000" b="0" i="0" u="none" strike="noStrike" cap="none">
              <a:solidFill>
                <a:srgbClr val="FFFFFF"/>
              </a:solidFill>
              <a:latin typeface="Arial"/>
              <a:ea typeface="Arial"/>
              <a:cs typeface="Arial"/>
              <a:sym typeface="Arial"/>
            </a:endParaRPr>
          </a:p>
        </p:txBody>
      </p:sp>
      <p:sp>
        <p:nvSpPr>
          <p:cNvPr id="1285" name="Google Shape;1285;p35"/>
          <p:cNvSpPr/>
          <p:nvPr/>
        </p:nvSpPr>
        <p:spPr>
          <a:xfrm>
            <a:off x="5345676" y="3718450"/>
            <a:ext cx="1095900" cy="364800"/>
          </a:xfrm>
          <a:prstGeom prst="roundRect">
            <a:avLst>
              <a:gd name="adj" fmla="val 10880"/>
            </a:avLst>
          </a:prstGeom>
          <a:solidFill>
            <a:srgbClr val="1FBD9C"/>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Kho</a:t>
            </a:r>
            <a:endParaRPr sz="1000" b="0" i="0" u="none" strike="noStrike" cap="none">
              <a:solidFill>
                <a:srgbClr val="FFFFFF"/>
              </a:solidFill>
              <a:latin typeface="Arial"/>
              <a:ea typeface="Arial"/>
              <a:cs typeface="Arial"/>
              <a:sym typeface="Arial"/>
            </a:endParaRPr>
          </a:p>
        </p:txBody>
      </p:sp>
      <p:sp>
        <p:nvSpPr>
          <p:cNvPr id="1286" name="Google Shape;1286;p35"/>
          <p:cNvSpPr/>
          <p:nvPr/>
        </p:nvSpPr>
        <p:spPr>
          <a:xfrm>
            <a:off x="2358625" y="3718450"/>
            <a:ext cx="2784600" cy="364800"/>
          </a:xfrm>
          <a:prstGeom prst="roundRect">
            <a:avLst>
              <a:gd name="adj" fmla="val 10880"/>
            </a:avLst>
          </a:prstGeom>
          <a:solidFill>
            <a:srgbClr val="1FBD9C"/>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Đơn hàng Sell out</a:t>
            </a:r>
            <a:endParaRPr sz="1000" b="0" i="0" u="none" strike="noStrike" cap="none">
              <a:solidFill>
                <a:srgbClr val="FFFFFF"/>
              </a:solidFill>
              <a:latin typeface="Arial"/>
              <a:ea typeface="Arial"/>
              <a:cs typeface="Arial"/>
              <a:sym typeface="Arial"/>
            </a:endParaRPr>
          </a:p>
        </p:txBody>
      </p:sp>
      <p:sp>
        <p:nvSpPr>
          <p:cNvPr id="1287" name="Google Shape;1287;p35"/>
          <p:cNvSpPr/>
          <p:nvPr/>
        </p:nvSpPr>
        <p:spPr>
          <a:xfrm>
            <a:off x="3852150" y="4184175"/>
            <a:ext cx="1313400" cy="364800"/>
          </a:xfrm>
          <a:prstGeom prst="roundRect">
            <a:avLst>
              <a:gd name="adj" fmla="val 10880"/>
            </a:avLst>
          </a:prstGeom>
          <a:solidFill>
            <a:srgbClr val="1FBD9C"/>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Giám sát bán hàng</a:t>
            </a:r>
            <a:endParaRPr sz="1000" b="0" i="0" u="none" strike="noStrike" cap="none">
              <a:solidFill>
                <a:srgbClr val="FFFFFF"/>
              </a:solidFill>
              <a:latin typeface="Arial"/>
              <a:ea typeface="Arial"/>
              <a:cs typeface="Arial"/>
              <a:sym typeface="Arial"/>
            </a:endParaRPr>
          </a:p>
        </p:txBody>
      </p:sp>
      <p:sp>
        <p:nvSpPr>
          <p:cNvPr id="1288" name="Google Shape;1288;p35"/>
          <p:cNvSpPr/>
          <p:nvPr/>
        </p:nvSpPr>
        <p:spPr>
          <a:xfrm>
            <a:off x="4399797" y="3024479"/>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9" name="Google Shape;1289;p35"/>
          <p:cNvSpPr/>
          <p:nvPr/>
        </p:nvSpPr>
        <p:spPr>
          <a:xfrm>
            <a:off x="6061009" y="3024479"/>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7" name="Google Shape;1277;p35"/>
          <p:cNvSpPr/>
          <p:nvPr/>
        </p:nvSpPr>
        <p:spPr>
          <a:xfrm>
            <a:off x="3671932" y="2633000"/>
            <a:ext cx="2924700" cy="449700"/>
          </a:xfrm>
          <a:prstGeom prst="roundRect">
            <a:avLst>
              <a:gd name="adj" fmla="val 10880"/>
            </a:avLst>
          </a:prstGeom>
          <a:solidFill>
            <a:srgbClr val="000000"/>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Sản xuất / Tồn kho</a:t>
            </a:r>
            <a:endParaRPr sz="1000" b="0" i="0" u="none" strike="noStrike" cap="none">
              <a:solidFill>
                <a:srgbClr val="FFFFFF"/>
              </a:solidFill>
              <a:latin typeface="Arial"/>
              <a:ea typeface="Arial"/>
              <a:cs typeface="Arial"/>
              <a:sym typeface="Arial"/>
            </a:endParaRPr>
          </a:p>
        </p:txBody>
      </p:sp>
      <p:sp>
        <p:nvSpPr>
          <p:cNvPr id="1290" name="Google Shape;1290;p35"/>
          <p:cNvSpPr/>
          <p:nvPr/>
        </p:nvSpPr>
        <p:spPr>
          <a:xfrm>
            <a:off x="6596673" y="3718450"/>
            <a:ext cx="1446900" cy="364800"/>
          </a:xfrm>
          <a:prstGeom prst="roundRect">
            <a:avLst>
              <a:gd name="adj" fmla="val 10880"/>
            </a:avLst>
          </a:prstGeom>
          <a:solidFill>
            <a:srgbClr val="1FBD9C"/>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NPP, Điểm bán</a:t>
            </a:r>
            <a:endParaRPr sz="1000" b="0" i="0" u="none" strike="noStrike" cap="none">
              <a:solidFill>
                <a:srgbClr val="FFFFFF"/>
              </a:solidFill>
              <a:latin typeface="Arial"/>
              <a:ea typeface="Arial"/>
              <a:cs typeface="Arial"/>
              <a:sym typeface="Arial"/>
            </a:endParaRPr>
          </a:p>
        </p:txBody>
      </p:sp>
      <p:cxnSp>
        <p:nvCxnSpPr>
          <p:cNvPr id="1291" name="Google Shape;1291;p35"/>
          <p:cNvCxnSpPr/>
          <p:nvPr/>
        </p:nvCxnSpPr>
        <p:spPr>
          <a:xfrm>
            <a:off x="574500" y="1553281"/>
            <a:ext cx="8414700" cy="0"/>
          </a:xfrm>
          <a:prstGeom prst="straightConnector1">
            <a:avLst/>
          </a:prstGeom>
          <a:noFill/>
          <a:ln w="9525" cap="flat" cmpd="sng">
            <a:solidFill>
              <a:schemeClr val="dk2"/>
            </a:solidFill>
            <a:prstDash val="dot"/>
            <a:round/>
            <a:headEnd type="none" w="sm" len="sm"/>
            <a:tailEnd type="none" w="sm" len="sm"/>
          </a:ln>
        </p:spPr>
      </p:cxnSp>
      <p:sp>
        <p:nvSpPr>
          <p:cNvPr id="1292" name="Google Shape;1292;p35"/>
          <p:cNvSpPr/>
          <p:nvPr/>
        </p:nvSpPr>
        <p:spPr>
          <a:xfrm>
            <a:off x="2194594" y="779925"/>
            <a:ext cx="6160500" cy="565800"/>
          </a:xfrm>
          <a:prstGeom prst="roundRect">
            <a:avLst>
              <a:gd name="adj" fmla="val 12600"/>
            </a:avLst>
          </a:prstGeom>
          <a:solidFill>
            <a:srgbClr val="FFF2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3" name="Google Shape;1293;p35"/>
          <p:cNvSpPr/>
          <p:nvPr/>
        </p:nvSpPr>
        <p:spPr>
          <a:xfrm>
            <a:off x="3609562" y="880425"/>
            <a:ext cx="1513500" cy="364800"/>
          </a:xfrm>
          <a:prstGeom prst="roundRect">
            <a:avLst>
              <a:gd name="adj" fmla="val 10880"/>
            </a:avLst>
          </a:prstGeom>
          <a:solidFill>
            <a:srgbClr val="E69138"/>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Hệ thống BI của doanh nghiệp</a:t>
            </a:r>
            <a:endParaRPr sz="1000" b="0" i="0" u="none" strike="noStrike" cap="none">
              <a:solidFill>
                <a:srgbClr val="FFFFFF"/>
              </a:solidFill>
              <a:latin typeface="Arial"/>
              <a:ea typeface="Arial"/>
              <a:cs typeface="Arial"/>
              <a:sym typeface="Arial"/>
            </a:endParaRPr>
          </a:p>
        </p:txBody>
      </p:sp>
      <p:sp>
        <p:nvSpPr>
          <p:cNvPr id="1294" name="Google Shape;1294;p35"/>
          <p:cNvSpPr/>
          <p:nvPr/>
        </p:nvSpPr>
        <p:spPr>
          <a:xfrm>
            <a:off x="2765947" y="1770618"/>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95" name="Google Shape;1295;p35"/>
          <p:cNvCxnSpPr>
            <a:stCxn id="1294" idx="0"/>
          </p:cNvCxnSpPr>
          <p:nvPr/>
        </p:nvCxnSpPr>
        <p:spPr>
          <a:xfrm rot="10800000">
            <a:off x="2843797" y="1352718"/>
            <a:ext cx="0" cy="417900"/>
          </a:xfrm>
          <a:prstGeom prst="straightConnector1">
            <a:avLst/>
          </a:prstGeom>
          <a:noFill/>
          <a:ln w="9525" cap="flat" cmpd="sng">
            <a:solidFill>
              <a:srgbClr val="44546A"/>
            </a:solidFill>
            <a:prstDash val="solid"/>
            <a:round/>
            <a:headEnd type="triangle" w="med" len="med"/>
            <a:tailEnd type="triangle" w="med" len="med"/>
          </a:ln>
        </p:spPr>
      </p:cxnSp>
      <p:sp>
        <p:nvSpPr>
          <p:cNvPr id="1296" name="Google Shape;1296;p35"/>
          <p:cNvSpPr/>
          <p:nvPr/>
        </p:nvSpPr>
        <p:spPr>
          <a:xfrm>
            <a:off x="7551222" y="1770618"/>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97" name="Google Shape;1297;p35"/>
          <p:cNvCxnSpPr>
            <a:endCxn id="1296" idx="0"/>
          </p:cNvCxnSpPr>
          <p:nvPr/>
        </p:nvCxnSpPr>
        <p:spPr>
          <a:xfrm>
            <a:off x="7629072" y="1345518"/>
            <a:ext cx="0" cy="425100"/>
          </a:xfrm>
          <a:prstGeom prst="straightConnector1">
            <a:avLst/>
          </a:prstGeom>
          <a:noFill/>
          <a:ln w="9525" cap="flat" cmpd="sng">
            <a:solidFill>
              <a:srgbClr val="44546A"/>
            </a:solidFill>
            <a:prstDash val="solid"/>
            <a:round/>
            <a:headEnd type="triangle" w="med" len="med"/>
            <a:tailEnd type="triangle" w="med" len="med"/>
          </a:ln>
        </p:spPr>
      </p:cxnSp>
      <p:sp>
        <p:nvSpPr>
          <p:cNvPr id="1298" name="Google Shape;1298;p35"/>
          <p:cNvSpPr/>
          <p:nvPr/>
        </p:nvSpPr>
        <p:spPr>
          <a:xfrm>
            <a:off x="5133288" y="1770618"/>
            <a:ext cx="155700" cy="135900"/>
          </a:xfrm>
          <a:prstGeom prst="ellipse">
            <a:avLst/>
          </a:prstGeom>
          <a:solidFill>
            <a:srgbClr val="EFEFE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99" name="Google Shape;1299;p35"/>
          <p:cNvCxnSpPr/>
          <p:nvPr/>
        </p:nvCxnSpPr>
        <p:spPr>
          <a:xfrm rot="10800000">
            <a:off x="5211147" y="1352718"/>
            <a:ext cx="0" cy="417900"/>
          </a:xfrm>
          <a:prstGeom prst="straightConnector1">
            <a:avLst/>
          </a:prstGeom>
          <a:noFill/>
          <a:ln w="9525" cap="flat" cmpd="sng">
            <a:solidFill>
              <a:srgbClr val="44546A"/>
            </a:solidFill>
            <a:prstDash val="solid"/>
            <a:round/>
            <a:headEnd type="triangle" w="med" len="med"/>
            <a:tailEnd type="triangle" w="med" len="med"/>
          </a:ln>
        </p:spPr>
      </p:cxnSp>
      <p:sp>
        <p:nvSpPr>
          <p:cNvPr id="1300" name="Google Shape;1300;p35"/>
          <p:cNvSpPr/>
          <p:nvPr/>
        </p:nvSpPr>
        <p:spPr>
          <a:xfrm>
            <a:off x="2360775" y="1846225"/>
            <a:ext cx="1062900" cy="364800"/>
          </a:xfrm>
          <a:prstGeom prst="roundRect">
            <a:avLst>
              <a:gd name="adj" fmla="val 10880"/>
            </a:avLst>
          </a:prstGeom>
          <a:solidFill>
            <a:srgbClr val="000000"/>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Báo cáo</a:t>
            </a:r>
            <a:endParaRPr sz="1000" b="0" i="0" u="none" strike="noStrike" cap="none">
              <a:solidFill>
                <a:srgbClr val="FFFFFF"/>
              </a:solidFill>
              <a:latin typeface="Arial"/>
              <a:ea typeface="Arial"/>
              <a:cs typeface="Arial"/>
              <a:sym typeface="Arial"/>
            </a:endParaRPr>
          </a:p>
        </p:txBody>
      </p:sp>
      <p:sp>
        <p:nvSpPr>
          <p:cNvPr id="1301" name="Google Shape;1301;p35"/>
          <p:cNvSpPr/>
          <p:nvPr/>
        </p:nvSpPr>
        <p:spPr>
          <a:xfrm>
            <a:off x="4758654" y="1846225"/>
            <a:ext cx="1062900" cy="364800"/>
          </a:xfrm>
          <a:prstGeom prst="roundRect">
            <a:avLst>
              <a:gd name="adj" fmla="val 10880"/>
            </a:avLst>
          </a:prstGeom>
          <a:solidFill>
            <a:srgbClr val="000000"/>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Tài chính kế toán, Tài sản</a:t>
            </a:r>
            <a:endParaRPr sz="1000" b="0" i="0" u="none" strike="noStrike" cap="none">
              <a:solidFill>
                <a:srgbClr val="FFFFFF"/>
              </a:solidFill>
              <a:latin typeface="Arial"/>
              <a:ea typeface="Arial"/>
              <a:cs typeface="Arial"/>
              <a:sym typeface="Arial"/>
            </a:endParaRPr>
          </a:p>
        </p:txBody>
      </p:sp>
      <p:sp>
        <p:nvSpPr>
          <p:cNvPr id="1302" name="Google Shape;1302;p35"/>
          <p:cNvSpPr/>
          <p:nvPr/>
        </p:nvSpPr>
        <p:spPr>
          <a:xfrm>
            <a:off x="7156525" y="1846225"/>
            <a:ext cx="1062900" cy="364800"/>
          </a:xfrm>
          <a:prstGeom prst="roundRect">
            <a:avLst>
              <a:gd name="adj" fmla="val 10880"/>
            </a:avLst>
          </a:prstGeom>
          <a:solidFill>
            <a:srgbClr val="000000"/>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Master Data</a:t>
            </a:r>
            <a:endParaRPr sz="1000" b="0" i="0" u="none" strike="noStrike" cap="none">
              <a:solidFill>
                <a:srgbClr val="FFFFFF"/>
              </a:solidFill>
              <a:latin typeface="Arial"/>
              <a:ea typeface="Arial"/>
              <a:cs typeface="Arial"/>
              <a:sym typeface="Arial"/>
            </a:endParaRPr>
          </a:p>
        </p:txBody>
      </p:sp>
      <p:pic>
        <p:nvPicPr>
          <p:cNvPr id="1303" name="Google Shape;1303;p35"/>
          <p:cNvPicPr preferRelativeResize="0"/>
          <p:nvPr/>
        </p:nvPicPr>
        <p:blipFill rotWithShape="1">
          <a:blip r:embed="rId3">
            <a:alphaModFix/>
          </a:blip>
          <a:srcRect/>
          <a:stretch/>
        </p:blipFill>
        <p:spPr>
          <a:xfrm>
            <a:off x="1017306" y="1770632"/>
            <a:ext cx="429225" cy="429225"/>
          </a:xfrm>
          <a:prstGeom prst="rect">
            <a:avLst/>
          </a:prstGeom>
          <a:noFill/>
          <a:ln>
            <a:noFill/>
          </a:ln>
        </p:spPr>
      </p:pic>
      <p:sp>
        <p:nvSpPr>
          <p:cNvPr id="1304" name="Google Shape;1304;p35"/>
          <p:cNvSpPr txBox="1"/>
          <p:nvPr/>
        </p:nvSpPr>
        <p:spPr>
          <a:xfrm>
            <a:off x="722250" y="2214717"/>
            <a:ext cx="1032000" cy="364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vi" sz="1300" b="1" i="0" u="none" strike="noStrike" cap="none">
                <a:solidFill>
                  <a:schemeClr val="dk1"/>
                </a:solidFill>
                <a:latin typeface="Arial"/>
                <a:ea typeface="Arial"/>
                <a:cs typeface="Arial"/>
                <a:sym typeface="Arial"/>
              </a:rPr>
              <a:t>ERPNext</a:t>
            </a:r>
            <a:endParaRPr sz="1500" b="0" i="0" u="none" strike="noStrike" cap="none">
              <a:solidFill>
                <a:srgbClr val="000000"/>
              </a:solidFill>
              <a:latin typeface="Arial"/>
              <a:ea typeface="Arial"/>
              <a:cs typeface="Arial"/>
              <a:sym typeface="Arial"/>
            </a:endParaRPr>
          </a:p>
        </p:txBody>
      </p:sp>
      <p:pic>
        <p:nvPicPr>
          <p:cNvPr id="1305" name="Google Shape;1305;p35"/>
          <p:cNvPicPr preferRelativeResize="0"/>
          <p:nvPr/>
        </p:nvPicPr>
        <p:blipFill rotWithShape="1">
          <a:blip r:embed="rId4">
            <a:alphaModFix/>
          </a:blip>
          <a:srcRect/>
          <a:stretch/>
        </p:blipFill>
        <p:spPr>
          <a:xfrm>
            <a:off x="722252" y="3718450"/>
            <a:ext cx="1032000" cy="418376"/>
          </a:xfrm>
          <a:prstGeom prst="rect">
            <a:avLst/>
          </a:prstGeom>
          <a:noFill/>
          <a:ln>
            <a:noFill/>
          </a:ln>
        </p:spPr>
      </p:pic>
      <p:sp>
        <p:nvSpPr>
          <p:cNvPr id="1306" name="Google Shape;1306;p35"/>
          <p:cNvSpPr txBox="1"/>
          <p:nvPr/>
        </p:nvSpPr>
        <p:spPr>
          <a:xfrm>
            <a:off x="722250" y="745050"/>
            <a:ext cx="1032000" cy="530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chemeClr val="dk1"/>
                </a:solidFill>
                <a:latin typeface="Arial"/>
                <a:ea typeface="Arial"/>
                <a:cs typeface="Arial"/>
                <a:sym typeface="Arial"/>
              </a:rPr>
              <a:t>Hệ thống BI</a:t>
            </a:r>
            <a:endParaRPr sz="1200" b="1" i="0" u="none" strike="noStrike" cap="none">
              <a:solidFill>
                <a:schemeClr val="dk1"/>
              </a:solidFill>
              <a:latin typeface="Arial"/>
              <a:ea typeface="Arial"/>
              <a:cs typeface="Arial"/>
              <a:sym typeface="Arial"/>
            </a:endParaRPr>
          </a:p>
        </p:txBody>
      </p:sp>
      <p:sp>
        <p:nvSpPr>
          <p:cNvPr id="1307" name="Google Shape;1307;p35"/>
          <p:cNvSpPr txBox="1"/>
          <p:nvPr/>
        </p:nvSpPr>
        <p:spPr>
          <a:xfrm>
            <a:off x="3205812" y="1361781"/>
            <a:ext cx="1808100" cy="262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Tích hợp hệ thống</a:t>
            </a:r>
            <a:endParaRPr sz="1200" b="1" i="0" u="none" strike="noStrike" cap="none">
              <a:solidFill>
                <a:srgbClr val="000000"/>
              </a:solidFill>
              <a:latin typeface="Arial"/>
              <a:ea typeface="Arial"/>
              <a:cs typeface="Arial"/>
              <a:sym typeface="Arial"/>
            </a:endParaRPr>
          </a:p>
        </p:txBody>
      </p:sp>
      <p:sp>
        <p:nvSpPr>
          <p:cNvPr id="1308" name="Google Shape;1308;p35"/>
          <p:cNvSpPr txBox="1"/>
          <p:nvPr/>
        </p:nvSpPr>
        <p:spPr>
          <a:xfrm>
            <a:off x="5417450" y="1361781"/>
            <a:ext cx="1808100" cy="262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Tích hợp hệ thống</a:t>
            </a:r>
            <a:endParaRPr sz="1200" b="1" i="0" u="none" strike="noStrike" cap="none">
              <a:solidFill>
                <a:srgbClr val="000000"/>
              </a:solidFill>
              <a:latin typeface="Arial"/>
              <a:ea typeface="Arial"/>
              <a:cs typeface="Arial"/>
              <a:sym typeface="Arial"/>
            </a:endParaRPr>
          </a:p>
        </p:txBody>
      </p:sp>
      <p:sp>
        <p:nvSpPr>
          <p:cNvPr id="1309" name="Google Shape;1309;p35"/>
          <p:cNvSpPr txBox="1"/>
          <p:nvPr/>
        </p:nvSpPr>
        <p:spPr>
          <a:xfrm>
            <a:off x="3196443" y="2234705"/>
            <a:ext cx="1808100" cy="262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Tự động</a:t>
            </a:r>
            <a:endParaRPr sz="1200" b="1" i="0" u="none" strike="noStrike" cap="none">
              <a:solidFill>
                <a:srgbClr val="000000"/>
              </a:solidFill>
              <a:latin typeface="Arial"/>
              <a:ea typeface="Arial"/>
              <a:cs typeface="Arial"/>
              <a:sym typeface="Arial"/>
            </a:endParaRPr>
          </a:p>
        </p:txBody>
      </p:sp>
      <p:sp>
        <p:nvSpPr>
          <p:cNvPr id="1310" name="Google Shape;1310;p35"/>
          <p:cNvSpPr txBox="1"/>
          <p:nvPr/>
        </p:nvSpPr>
        <p:spPr>
          <a:xfrm>
            <a:off x="5570869" y="2234705"/>
            <a:ext cx="1808100" cy="262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Tự động</a:t>
            </a:r>
            <a:endParaRPr sz="1200" b="1" i="0" u="none" strike="noStrike" cap="none">
              <a:solidFill>
                <a:srgbClr val="000000"/>
              </a:solidFill>
              <a:latin typeface="Arial"/>
              <a:ea typeface="Arial"/>
              <a:cs typeface="Arial"/>
              <a:sym typeface="Arial"/>
            </a:endParaRPr>
          </a:p>
        </p:txBody>
      </p:sp>
      <p:sp>
        <p:nvSpPr>
          <p:cNvPr id="1311" name="Google Shape;1311;p35"/>
          <p:cNvSpPr txBox="1"/>
          <p:nvPr/>
        </p:nvSpPr>
        <p:spPr>
          <a:xfrm>
            <a:off x="2921662" y="3199231"/>
            <a:ext cx="1808100" cy="262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Tích hợp hệ thống</a:t>
            </a:r>
            <a:endParaRPr sz="1200" b="1" i="0" u="none" strike="noStrike" cap="none">
              <a:solidFill>
                <a:srgbClr val="000000"/>
              </a:solidFill>
              <a:latin typeface="Arial"/>
              <a:ea typeface="Arial"/>
              <a:cs typeface="Arial"/>
              <a:sym typeface="Arial"/>
            </a:endParaRPr>
          </a:p>
        </p:txBody>
      </p:sp>
      <p:sp>
        <p:nvSpPr>
          <p:cNvPr id="1312" name="Google Shape;1312;p35"/>
          <p:cNvSpPr/>
          <p:nvPr/>
        </p:nvSpPr>
        <p:spPr>
          <a:xfrm>
            <a:off x="2358625" y="4184175"/>
            <a:ext cx="1313400" cy="364800"/>
          </a:xfrm>
          <a:prstGeom prst="roundRect">
            <a:avLst>
              <a:gd name="adj" fmla="val 10880"/>
            </a:avLst>
          </a:prstGeom>
          <a:solidFill>
            <a:srgbClr val="1FBD9C"/>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Tuyến bán hàng</a:t>
            </a:r>
            <a:endParaRPr sz="1000" b="0" i="0" u="none" strike="noStrike" cap="none">
              <a:solidFill>
                <a:srgbClr val="FFFFFF"/>
              </a:solidFill>
              <a:latin typeface="Arial"/>
              <a:ea typeface="Arial"/>
              <a:cs typeface="Arial"/>
              <a:sym typeface="Arial"/>
            </a:endParaRPr>
          </a:p>
        </p:txBody>
      </p:sp>
      <p:sp>
        <p:nvSpPr>
          <p:cNvPr id="1313" name="Google Shape;1313;p35"/>
          <p:cNvSpPr/>
          <p:nvPr/>
        </p:nvSpPr>
        <p:spPr>
          <a:xfrm>
            <a:off x="6596375" y="4184175"/>
            <a:ext cx="1446900" cy="364800"/>
          </a:xfrm>
          <a:prstGeom prst="roundRect">
            <a:avLst>
              <a:gd name="adj" fmla="val 10880"/>
            </a:avLst>
          </a:prstGeom>
          <a:solidFill>
            <a:srgbClr val="1FBD9C"/>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Báo cáo</a:t>
            </a:r>
            <a:endParaRPr sz="1000" b="0" i="0" u="none" strike="noStrike" cap="none">
              <a:solidFill>
                <a:srgbClr val="FFFFFF"/>
              </a:solidFill>
              <a:latin typeface="Arial"/>
              <a:ea typeface="Arial"/>
              <a:cs typeface="Arial"/>
              <a:sym typeface="Arial"/>
            </a:endParaRPr>
          </a:p>
        </p:txBody>
      </p:sp>
      <p:sp>
        <p:nvSpPr>
          <p:cNvPr id="1314" name="Google Shape;1314;p35"/>
          <p:cNvSpPr txBox="1"/>
          <p:nvPr/>
        </p:nvSpPr>
        <p:spPr>
          <a:xfrm>
            <a:off x="710150" y="2594400"/>
            <a:ext cx="1032000" cy="565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Hệ thống ERP hoạch định nguồn lực doanh nghiệp</a:t>
            </a:r>
            <a:endParaRPr sz="800" b="0" i="0" u="none" strike="noStrike" cap="none">
              <a:solidFill>
                <a:srgbClr val="000000"/>
              </a:solidFill>
              <a:latin typeface="Arial"/>
              <a:ea typeface="Arial"/>
              <a:cs typeface="Arial"/>
              <a:sym typeface="Arial"/>
            </a:endParaRPr>
          </a:p>
        </p:txBody>
      </p:sp>
      <p:sp>
        <p:nvSpPr>
          <p:cNvPr id="1315" name="Google Shape;1315;p35"/>
          <p:cNvSpPr txBox="1"/>
          <p:nvPr/>
        </p:nvSpPr>
        <p:spPr>
          <a:xfrm>
            <a:off x="710150" y="4163050"/>
            <a:ext cx="1032000" cy="565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Hệ thống quản lý phân phối DMS</a:t>
            </a:r>
            <a:endParaRPr sz="800" b="0" i="0" u="none" strike="noStrike" cap="none">
              <a:solidFill>
                <a:srgbClr val="000000"/>
              </a:solidFill>
              <a:latin typeface="Arial"/>
              <a:ea typeface="Arial"/>
              <a:cs typeface="Arial"/>
              <a:sym typeface="Arial"/>
            </a:endParaRPr>
          </a:p>
        </p:txBody>
      </p:sp>
      <p:sp>
        <p:nvSpPr>
          <p:cNvPr id="1316" name="Google Shape;1316;p35"/>
          <p:cNvSpPr txBox="1"/>
          <p:nvPr/>
        </p:nvSpPr>
        <p:spPr>
          <a:xfrm>
            <a:off x="710150" y="1131125"/>
            <a:ext cx="1032000" cy="262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a:t>
            </a:r>
            <a:endParaRPr sz="800" b="0" i="0" u="none" strike="noStrike" cap="none">
              <a:solidFill>
                <a:srgbClr val="000000"/>
              </a:solidFill>
              <a:latin typeface="Arial"/>
              <a:ea typeface="Arial"/>
              <a:cs typeface="Arial"/>
              <a:sym typeface="Arial"/>
            </a:endParaRPr>
          </a:p>
        </p:txBody>
      </p:sp>
      <p:sp>
        <p:nvSpPr>
          <p:cNvPr id="1317" name="Google Shape;1317;p35"/>
          <p:cNvSpPr/>
          <p:nvPr/>
        </p:nvSpPr>
        <p:spPr>
          <a:xfrm>
            <a:off x="5345676" y="4198075"/>
            <a:ext cx="1095900" cy="364800"/>
          </a:xfrm>
          <a:prstGeom prst="roundRect">
            <a:avLst>
              <a:gd name="adj" fmla="val 10880"/>
            </a:avLst>
          </a:prstGeom>
          <a:solidFill>
            <a:srgbClr val="1FBD9C"/>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KPI Sales</a:t>
            </a:r>
            <a:endParaRPr sz="1000" b="0" i="0" u="none" strike="noStrike" cap="none">
              <a:solidFill>
                <a:srgbClr val="FFFFFF"/>
              </a:solidFill>
              <a:latin typeface="Arial"/>
              <a:ea typeface="Arial"/>
              <a:cs typeface="Arial"/>
              <a:sym typeface="Arial"/>
            </a:endParaRPr>
          </a:p>
        </p:txBody>
      </p:sp>
      <p:sp>
        <p:nvSpPr>
          <p:cNvPr id="1318" name="Google Shape;1318;p35"/>
          <p:cNvSpPr txBox="1"/>
          <p:nvPr/>
        </p:nvSpPr>
        <p:spPr>
          <a:xfrm>
            <a:off x="5898837" y="3199231"/>
            <a:ext cx="1808100" cy="262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Tích hợp hệ thống</a:t>
            </a:r>
            <a:endParaRPr sz="1200" b="1" i="0" u="none" strike="noStrike" cap="none">
              <a:solidFill>
                <a:srgbClr val="000000"/>
              </a:solidFill>
              <a:latin typeface="Arial"/>
              <a:ea typeface="Arial"/>
              <a:cs typeface="Arial"/>
              <a:sym typeface="Arial"/>
            </a:endParaRPr>
          </a:p>
        </p:txBody>
      </p:sp>
      <p:sp>
        <p:nvSpPr>
          <p:cNvPr id="1319" name="Google Shape;1319;p35"/>
          <p:cNvSpPr/>
          <p:nvPr/>
        </p:nvSpPr>
        <p:spPr>
          <a:xfrm>
            <a:off x="5299250" y="880425"/>
            <a:ext cx="1513500" cy="364800"/>
          </a:xfrm>
          <a:prstGeom prst="roundRect">
            <a:avLst>
              <a:gd name="adj" fmla="val 10880"/>
            </a:avLst>
          </a:prstGeom>
          <a:solidFill>
            <a:srgbClr val="E69138"/>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Arial"/>
                <a:ea typeface="Arial"/>
                <a:cs typeface="Arial"/>
                <a:sym typeface="Arial"/>
              </a:rPr>
              <a:t>Fast Accounting</a:t>
            </a:r>
            <a:endParaRPr sz="1000" b="0" i="0" u="none" strike="noStrike" cap="none">
              <a:solidFill>
                <a:srgbClr val="FFFFFF"/>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pic>
        <p:nvPicPr>
          <p:cNvPr id="1324" name="Google Shape;1324;p36"/>
          <p:cNvPicPr preferRelativeResize="0"/>
          <p:nvPr/>
        </p:nvPicPr>
        <p:blipFill rotWithShape="1">
          <a:blip r:embed="rId3">
            <a:alphaModFix/>
          </a:blip>
          <a:srcRect/>
          <a:stretch/>
        </p:blipFill>
        <p:spPr>
          <a:xfrm>
            <a:off x="564725" y="568650"/>
            <a:ext cx="8404327" cy="4006199"/>
          </a:xfrm>
          <a:prstGeom prst="rect">
            <a:avLst/>
          </a:prstGeom>
          <a:noFill/>
          <a:ln>
            <a:noFill/>
          </a:ln>
        </p:spPr>
      </p:pic>
      <p:sp>
        <p:nvSpPr>
          <p:cNvPr id="1325" name="Google Shape;1325;p36"/>
          <p:cNvSpPr txBox="1"/>
          <p:nvPr/>
        </p:nvSpPr>
        <p:spPr>
          <a:xfrm>
            <a:off x="703525" y="82075"/>
            <a:ext cx="7974900" cy="3279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100"/>
              <a:buFont typeface="Arial"/>
              <a:buNone/>
            </a:pPr>
            <a:r>
              <a:rPr lang="vi" sz="2100" b="1" i="0" u="none" strike="noStrike" cap="none">
                <a:solidFill>
                  <a:schemeClr val="dk1"/>
                </a:solidFill>
                <a:latin typeface="Arial"/>
                <a:ea typeface="Arial"/>
                <a:cs typeface="Arial"/>
                <a:sym typeface="Arial"/>
              </a:rPr>
              <a:t>Luồng giao dịch đơn hàng ERPNext + MobiWork DMS</a:t>
            </a:r>
            <a:endParaRPr sz="2100" b="0" i="0" u="none" strike="noStrike" cap="none">
              <a:solidFill>
                <a:schemeClr val="dk1"/>
              </a:solidFill>
              <a:latin typeface="Arial"/>
              <a:ea typeface="Arial"/>
              <a:cs typeface="Arial"/>
              <a:sym typeface="Arial"/>
            </a:endParaRPr>
          </a:p>
        </p:txBody>
      </p:sp>
      <p:cxnSp>
        <p:nvCxnSpPr>
          <p:cNvPr id="1326" name="Google Shape;1326;p36"/>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30"/>
        <p:cNvGrpSpPr/>
        <p:nvPr/>
      </p:nvGrpSpPr>
      <p:grpSpPr>
        <a:xfrm>
          <a:off x="0" y="0"/>
          <a:ext cx="0" cy="0"/>
          <a:chOff x="0" y="0"/>
          <a:chExt cx="0" cy="0"/>
        </a:xfrm>
      </p:grpSpPr>
      <p:sp>
        <p:nvSpPr>
          <p:cNvPr id="1331" name="Google Shape;1331;p37"/>
          <p:cNvSpPr/>
          <p:nvPr/>
        </p:nvSpPr>
        <p:spPr>
          <a:xfrm>
            <a:off x="5587048" y="892150"/>
            <a:ext cx="3483000" cy="4009500"/>
          </a:xfrm>
          <a:prstGeom prst="roundRect">
            <a:avLst>
              <a:gd name="adj" fmla="val 3014"/>
            </a:avLst>
          </a:prstGeom>
          <a:solidFill>
            <a:srgbClr val="EEEEEE"/>
          </a:solid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2" name="Google Shape;1332;p37"/>
          <p:cNvSpPr/>
          <p:nvPr/>
        </p:nvSpPr>
        <p:spPr>
          <a:xfrm>
            <a:off x="784625" y="892150"/>
            <a:ext cx="4445400" cy="4009500"/>
          </a:xfrm>
          <a:prstGeom prst="roundRect">
            <a:avLst>
              <a:gd name="adj" fmla="val 3014"/>
            </a:avLst>
          </a:prstGeom>
          <a:no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3" name="Google Shape;1333;p37"/>
          <p:cNvSpPr/>
          <p:nvPr/>
        </p:nvSpPr>
        <p:spPr>
          <a:xfrm>
            <a:off x="2052126" y="3044750"/>
            <a:ext cx="3051300" cy="1714500"/>
          </a:xfrm>
          <a:prstGeom prst="roundRect">
            <a:avLst>
              <a:gd name="adj" fmla="val 3014"/>
            </a:avLst>
          </a:prstGeom>
          <a:no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4" name="Google Shape;1334;p37"/>
          <p:cNvSpPr/>
          <p:nvPr/>
        </p:nvSpPr>
        <p:spPr>
          <a:xfrm>
            <a:off x="2052126" y="1217550"/>
            <a:ext cx="3051300" cy="1545600"/>
          </a:xfrm>
          <a:prstGeom prst="roundRect">
            <a:avLst>
              <a:gd name="adj" fmla="val 3014"/>
            </a:avLst>
          </a:prstGeom>
          <a:no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5" name="Google Shape;1335;p37"/>
          <p:cNvSpPr/>
          <p:nvPr/>
        </p:nvSpPr>
        <p:spPr>
          <a:xfrm>
            <a:off x="3152937" y="755225"/>
            <a:ext cx="810000" cy="2424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FFFF"/>
                </a:solidFill>
                <a:latin typeface="Arial"/>
                <a:ea typeface="Arial"/>
                <a:cs typeface="Arial"/>
                <a:sym typeface="Arial"/>
              </a:rPr>
              <a:t>ERPNext</a:t>
            </a:r>
            <a:endParaRPr sz="1100" b="0" i="0" u="none" strike="noStrike" cap="none">
              <a:solidFill>
                <a:srgbClr val="FFFFFF"/>
              </a:solidFill>
              <a:latin typeface="Arial"/>
              <a:ea typeface="Arial"/>
              <a:cs typeface="Arial"/>
              <a:sym typeface="Arial"/>
            </a:endParaRPr>
          </a:p>
        </p:txBody>
      </p:sp>
      <p:sp>
        <p:nvSpPr>
          <p:cNvPr id="1336" name="Google Shape;1336;p37"/>
          <p:cNvSpPr/>
          <p:nvPr/>
        </p:nvSpPr>
        <p:spPr>
          <a:xfrm>
            <a:off x="6278374" y="755225"/>
            <a:ext cx="2069100" cy="2424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FFFF"/>
                </a:solidFill>
                <a:latin typeface="Arial"/>
                <a:ea typeface="Arial"/>
                <a:cs typeface="Arial"/>
                <a:sym typeface="Arial"/>
              </a:rPr>
              <a:t>MobiWork DMS</a:t>
            </a:r>
            <a:endParaRPr sz="1100" b="0" i="0" u="none" strike="noStrike" cap="none">
              <a:solidFill>
                <a:srgbClr val="FFFFFF"/>
              </a:solidFill>
              <a:latin typeface="Arial"/>
              <a:ea typeface="Arial"/>
              <a:cs typeface="Arial"/>
              <a:sym typeface="Arial"/>
            </a:endParaRPr>
          </a:p>
        </p:txBody>
      </p:sp>
      <p:sp>
        <p:nvSpPr>
          <p:cNvPr id="1337" name="Google Shape;1337;p37"/>
          <p:cNvSpPr/>
          <p:nvPr/>
        </p:nvSpPr>
        <p:spPr>
          <a:xfrm>
            <a:off x="2690923" y="1099575"/>
            <a:ext cx="1734000" cy="257700"/>
          </a:xfrm>
          <a:prstGeom prst="roundRect">
            <a:avLst>
              <a:gd name="adj" fmla="val 16667"/>
            </a:avLst>
          </a:prstGeom>
          <a:solidFill>
            <a:srgbClr val="E6913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Công ty TDT</a:t>
            </a:r>
            <a:endParaRPr sz="900" b="0" i="0" u="none" strike="noStrike" cap="none">
              <a:solidFill>
                <a:srgbClr val="000000"/>
              </a:solidFill>
              <a:latin typeface="Arial"/>
              <a:ea typeface="Arial"/>
              <a:cs typeface="Arial"/>
              <a:sym typeface="Arial"/>
            </a:endParaRPr>
          </a:p>
        </p:txBody>
      </p:sp>
      <p:sp>
        <p:nvSpPr>
          <p:cNvPr id="1338" name="Google Shape;1338;p37"/>
          <p:cNvSpPr/>
          <p:nvPr/>
        </p:nvSpPr>
        <p:spPr>
          <a:xfrm>
            <a:off x="2631333" y="2905689"/>
            <a:ext cx="1734000" cy="257700"/>
          </a:xfrm>
          <a:prstGeom prst="roundRect">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Nhà phân phối</a:t>
            </a:r>
            <a:endParaRPr sz="900" b="0" i="0" u="none" strike="noStrike" cap="none">
              <a:solidFill>
                <a:srgbClr val="000000"/>
              </a:solidFill>
              <a:latin typeface="Arial"/>
              <a:ea typeface="Arial"/>
              <a:cs typeface="Arial"/>
              <a:sym typeface="Arial"/>
            </a:endParaRPr>
          </a:p>
        </p:txBody>
      </p:sp>
      <p:sp>
        <p:nvSpPr>
          <p:cNvPr id="1339" name="Google Shape;1339;p37"/>
          <p:cNvSpPr/>
          <p:nvPr/>
        </p:nvSpPr>
        <p:spPr>
          <a:xfrm>
            <a:off x="3002009" y="1502552"/>
            <a:ext cx="1111800" cy="2658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Đơn hàng bán (SO)</a:t>
            </a:r>
            <a:endParaRPr sz="700" b="0" i="0" u="none" strike="noStrike" cap="none">
              <a:solidFill>
                <a:srgbClr val="FFFFFF"/>
              </a:solidFill>
              <a:latin typeface="Arial"/>
              <a:ea typeface="Arial"/>
              <a:cs typeface="Arial"/>
              <a:sym typeface="Arial"/>
            </a:endParaRPr>
          </a:p>
        </p:txBody>
      </p:sp>
      <p:sp>
        <p:nvSpPr>
          <p:cNvPr id="1340" name="Google Shape;1340;p37"/>
          <p:cNvSpPr/>
          <p:nvPr/>
        </p:nvSpPr>
        <p:spPr>
          <a:xfrm>
            <a:off x="5759727" y="1217550"/>
            <a:ext cx="3051300" cy="1545600"/>
          </a:xfrm>
          <a:prstGeom prst="roundRect">
            <a:avLst>
              <a:gd name="adj" fmla="val 3014"/>
            </a:avLst>
          </a:prstGeom>
          <a:no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1" name="Google Shape;1341;p37"/>
          <p:cNvSpPr/>
          <p:nvPr/>
        </p:nvSpPr>
        <p:spPr>
          <a:xfrm>
            <a:off x="6278367" y="1099575"/>
            <a:ext cx="2069100" cy="257700"/>
          </a:xfrm>
          <a:prstGeom prst="roundRect">
            <a:avLst>
              <a:gd name="adj" fmla="val 16667"/>
            </a:avLst>
          </a:prstGeom>
          <a:solidFill>
            <a:srgbClr val="E6913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Công ty bán sell out</a:t>
            </a:r>
            <a:endParaRPr sz="900" b="0" i="0" u="none" strike="noStrike" cap="none">
              <a:solidFill>
                <a:srgbClr val="000000"/>
              </a:solidFill>
              <a:latin typeface="Arial"/>
              <a:ea typeface="Arial"/>
              <a:cs typeface="Arial"/>
              <a:sym typeface="Arial"/>
            </a:endParaRPr>
          </a:p>
        </p:txBody>
      </p:sp>
      <p:sp>
        <p:nvSpPr>
          <p:cNvPr id="1342" name="Google Shape;1342;p37"/>
          <p:cNvSpPr/>
          <p:nvPr/>
        </p:nvSpPr>
        <p:spPr>
          <a:xfrm>
            <a:off x="5759727" y="3044750"/>
            <a:ext cx="3051300" cy="1714500"/>
          </a:xfrm>
          <a:prstGeom prst="roundRect">
            <a:avLst>
              <a:gd name="adj" fmla="val 3014"/>
            </a:avLst>
          </a:prstGeom>
          <a:no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3" name="Google Shape;1343;p37"/>
          <p:cNvSpPr/>
          <p:nvPr/>
        </p:nvSpPr>
        <p:spPr>
          <a:xfrm>
            <a:off x="6278367" y="2905700"/>
            <a:ext cx="2069100" cy="257700"/>
          </a:xfrm>
          <a:prstGeom prst="roundRect">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Nhà phân phối bán sell out</a:t>
            </a:r>
            <a:endParaRPr sz="900" b="0" i="0" u="none" strike="noStrike" cap="none">
              <a:solidFill>
                <a:srgbClr val="000000"/>
              </a:solidFill>
              <a:latin typeface="Arial"/>
              <a:ea typeface="Arial"/>
              <a:cs typeface="Arial"/>
              <a:sym typeface="Arial"/>
            </a:endParaRPr>
          </a:p>
        </p:txBody>
      </p:sp>
      <p:sp>
        <p:nvSpPr>
          <p:cNvPr id="1344" name="Google Shape;1344;p37"/>
          <p:cNvSpPr/>
          <p:nvPr/>
        </p:nvSpPr>
        <p:spPr>
          <a:xfrm>
            <a:off x="6772664" y="1502552"/>
            <a:ext cx="1111800" cy="2658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Đơn đặt hàng DMS của CTY (kho CTY)</a:t>
            </a:r>
            <a:endParaRPr sz="700" b="0" i="0" u="none" strike="noStrike" cap="none">
              <a:solidFill>
                <a:srgbClr val="FFFFFF"/>
              </a:solidFill>
              <a:latin typeface="Arial"/>
              <a:ea typeface="Arial"/>
              <a:cs typeface="Arial"/>
              <a:sym typeface="Arial"/>
            </a:endParaRPr>
          </a:p>
        </p:txBody>
      </p:sp>
      <p:cxnSp>
        <p:nvCxnSpPr>
          <p:cNvPr id="1345" name="Google Shape;1345;p37"/>
          <p:cNvCxnSpPr>
            <a:stCxn id="1344" idx="1"/>
            <a:endCxn id="1339" idx="3"/>
          </p:cNvCxnSpPr>
          <p:nvPr/>
        </p:nvCxnSpPr>
        <p:spPr>
          <a:xfrm flipH="1">
            <a:off x="4113764" y="1635452"/>
            <a:ext cx="2658900" cy="600"/>
          </a:xfrm>
          <a:prstGeom prst="bentConnector3">
            <a:avLst>
              <a:gd name="adj1" fmla="val 49999"/>
            </a:avLst>
          </a:prstGeom>
          <a:noFill/>
          <a:ln w="9525" cap="flat" cmpd="sng">
            <a:solidFill>
              <a:srgbClr val="44546A"/>
            </a:solidFill>
            <a:prstDash val="solid"/>
            <a:round/>
            <a:headEnd type="none" w="sm" len="sm"/>
            <a:tailEnd type="triangle" w="med" len="med"/>
          </a:ln>
        </p:spPr>
      </p:cxnSp>
      <p:pic>
        <p:nvPicPr>
          <p:cNvPr id="1346" name="Google Shape;1346;p37"/>
          <p:cNvPicPr preferRelativeResize="0"/>
          <p:nvPr/>
        </p:nvPicPr>
        <p:blipFill rotWithShape="1">
          <a:blip r:embed="rId3">
            <a:alphaModFix/>
          </a:blip>
          <a:srcRect/>
          <a:stretch/>
        </p:blipFill>
        <p:spPr>
          <a:xfrm>
            <a:off x="2379952" y="3619305"/>
            <a:ext cx="322247" cy="346500"/>
          </a:xfrm>
          <a:prstGeom prst="rect">
            <a:avLst/>
          </a:prstGeom>
          <a:noFill/>
          <a:ln>
            <a:noFill/>
          </a:ln>
        </p:spPr>
      </p:pic>
      <p:sp>
        <p:nvSpPr>
          <p:cNvPr id="1347" name="Google Shape;1347;p37"/>
          <p:cNvSpPr txBox="1"/>
          <p:nvPr/>
        </p:nvSpPr>
        <p:spPr>
          <a:xfrm>
            <a:off x="8099059" y="1671350"/>
            <a:ext cx="673200" cy="242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salesman CTY</a:t>
            </a:r>
            <a:endParaRPr sz="700" b="0" i="0" u="none" strike="noStrike" cap="none">
              <a:solidFill>
                <a:srgbClr val="000000"/>
              </a:solidFill>
              <a:latin typeface="Arial"/>
              <a:ea typeface="Arial"/>
              <a:cs typeface="Arial"/>
              <a:sym typeface="Arial"/>
            </a:endParaRPr>
          </a:p>
        </p:txBody>
      </p:sp>
      <p:cxnSp>
        <p:nvCxnSpPr>
          <p:cNvPr id="1348" name="Google Shape;1348;p37"/>
          <p:cNvCxnSpPr>
            <a:stCxn id="1344" idx="3"/>
          </p:cNvCxnSpPr>
          <p:nvPr/>
        </p:nvCxnSpPr>
        <p:spPr>
          <a:xfrm>
            <a:off x="7884464" y="1635452"/>
            <a:ext cx="424500" cy="600"/>
          </a:xfrm>
          <a:prstGeom prst="bentConnector3">
            <a:avLst>
              <a:gd name="adj1" fmla="val 50000"/>
            </a:avLst>
          </a:prstGeom>
          <a:noFill/>
          <a:ln w="9525" cap="flat" cmpd="sng">
            <a:solidFill>
              <a:srgbClr val="44546A"/>
            </a:solidFill>
            <a:prstDash val="solid"/>
            <a:round/>
            <a:headEnd type="triangle" w="med" len="med"/>
            <a:tailEnd type="none" w="sm" len="sm"/>
          </a:ln>
        </p:spPr>
      </p:cxnSp>
      <p:sp>
        <p:nvSpPr>
          <p:cNvPr id="1349" name="Google Shape;1349;p37"/>
          <p:cNvSpPr/>
          <p:nvPr/>
        </p:nvSpPr>
        <p:spPr>
          <a:xfrm>
            <a:off x="3002009" y="1888298"/>
            <a:ext cx="1111800" cy="2658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Phiếu xuất bán (DN)</a:t>
            </a:r>
            <a:endParaRPr sz="700" b="0" i="0" u="none" strike="noStrike" cap="none">
              <a:solidFill>
                <a:srgbClr val="FFFFFF"/>
              </a:solidFill>
              <a:latin typeface="Arial"/>
              <a:ea typeface="Arial"/>
              <a:cs typeface="Arial"/>
              <a:sym typeface="Arial"/>
            </a:endParaRPr>
          </a:p>
        </p:txBody>
      </p:sp>
      <p:sp>
        <p:nvSpPr>
          <p:cNvPr id="1350" name="Google Shape;1350;p37"/>
          <p:cNvSpPr/>
          <p:nvPr/>
        </p:nvSpPr>
        <p:spPr>
          <a:xfrm>
            <a:off x="3002009" y="2273648"/>
            <a:ext cx="1111800" cy="2658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Hóa đơn bán hàng (PONV)</a:t>
            </a:r>
            <a:endParaRPr sz="700" b="0" i="0" u="none" strike="noStrike" cap="none">
              <a:solidFill>
                <a:srgbClr val="FFFFFF"/>
              </a:solidFill>
              <a:latin typeface="Arial"/>
              <a:ea typeface="Arial"/>
              <a:cs typeface="Arial"/>
              <a:sym typeface="Arial"/>
            </a:endParaRPr>
          </a:p>
        </p:txBody>
      </p:sp>
      <p:sp>
        <p:nvSpPr>
          <p:cNvPr id="1351" name="Google Shape;1351;p37"/>
          <p:cNvSpPr/>
          <p:nvPr/>
        </p:nvSpPr>
        <p:spPr>
          <a:xfrm>
            <a:off x="6772664" y="1888298"/>
            <a:ext cx="1111800" cy="2658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Phiếu xuất hàng</a:t>
            </a:r>
            <a:endParaRPr sz="700" b="0" i="0" u="none" strike="noStrike" cap="none">
              <a:solidFill>
                <a:srgbClr val="FFFFFF"/>
              </a:solidFill>
              <a:latin typeface="Arial"/>
              <a:ea typeface="Arial"/>
              <a:cs typeface="Arial"/>
              <a:sym typeface="Arial"/>
            </a:endParaRPr>
          </a:p>
        </p:txBody>
      </p:sp>
      <p:sp>
        <p:nvSpPr>
          <p:cNvPr id="1352" name="Google Shape;1352;p37"/>
          <p:cNvSpPr/>
          <p:nvPr/>
        </p:nvSpPr>
        <p:spPr>
          <a:xfrm>
            <a:off x="6772664" y="2273648"/>
            <a:ext cx="1111800" cy="2658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Phiếu bán hàng</a:t>
            </a:r>
            <a:endParaRPr sz="700" b="0" i="0" u="none" strike="noStrike" cap="none">
              <a:solidFill>
                <a:srgbClr val="FFFFFF"/>
              </a:solidFill>
              <a:latin typeface="Arial"/>
              <a:ea typeface="Arial"/>
              <a:cs typeface="Arial"/>
              <a:sym typeface="Arial"/>
            </a:endParaRPr>
          </a:p>
        </p:txBody>
      </p:sp>
      <p:cxnSp>
        <p:nvCxnSpPr>
          <p:cNvPr id="1353" name="Google Shape;1353;p37"/>
          <p:cNvCxnSpPr>
            <a:endCxn id="1351" idx="1"/>
          </p:cNvCxnSpPr>
          <p:nvPr/>
        </p:nvCxnSpPr>
        <p:spPr>
          <a:xfrm>
            <a:off x="4113764" y="2021198"/>
            <a:ext cx="2658900" cy="0"/>
          </a:xfrm>
          <a:prstGeom prst="straightConnector1">
            <a:avLst/>
          </a:prstGeom>
          <a:noFill/>
          <a:ln w="9525" cap="flat" cmpd="sng">
            <a:solidFill>
              <a:srgbClr val="44546A"/>
            </a:solidFill>
            <a:prstDash val="solid"/>
            <a:round/>
            <a:headEnd type="none" w="sm" len="sm"/>
            <a:tailEnd type="triangle" w="med" len="med"/>
          </a:ln>
        </p:spPr>
      </p:cxnSp>
      <p:cxnSp>
        <p:nvCxnSpPr>
          <p:cNvPr id="1354" name="Google Shape;1354;p37"/>
          <p:cNvCxnSpPr>
            <a:stCxn id="1350" idx="3"/>
            <a:endCxn id="1352" idx="1"/>
          </p:cNvCxnSpPr>
          <p:nvPr/>
        </p:nvCxnSpPr>
        <p:spPr>
          <a:xfrm>
            <a:off x="4113809" y="2406548"/>
            <a:ext cx="2658900" cy="0"/>
          </a:xfrm>
          <a:prstGeom prst="straightConnector1">
            <a:avLst/>
          </a:prstGeom>
          <a:noFill/>
          <a:ln w="9525" cap="flat" cmpd="sng">
            <a:solidFill>
              <a:srgbClr val="44546A"/>
            </a:solidFill>
            <a:prstDash val="solid"/>
            <a:round/>
            <a:headEnd type="none" w="sm" len="sm"/>
            <a:tailEnd type="triangle" w="med" len="med"/>
          </a:ln>
        </p:spPr>
      </p:cxnSp>
      <p:cxnSp>
        <p:nvCxnSpPr>
          <p:cNvPr id="1355" name="Google Shape;1355;p37"/>
          <p:cNvCxnSpPr>
            <a:stCxn id="1339" idx="2"/>
            <a:endCxn id="1349" idx="0"/>
          </p:cNvCxnSpPr>
          <p:nvPr/>
        </p:nvCxnSpPr>
        <p:spPr>
          <a:xfrm>
            <a:off x="3557909" y="1768352"/>
            <a:ext cx="0" cy="120000"/>
          </a:xfrm>
          <a:prstGeom prst="straightConnector1">
            <a:avLst/>
          </a:prstGeom>
          <a:noFill/>
          <a:ln w="9525" cap="flat" cmpd="sng">
            <a:solidFill>
              <a:srgbClr val="44546A"/>
            </a:solidFill>
            <a:prstDash val="solid"/>
            <a:round/>
            <a:headEnd type="none" w="sm" len="sm"/>
            <a:tailEnd type="triangle" w="med" len="med"/>
          </a:ln>
        </p:spPr>
      </p:cxnSp>
      <p:cxnSp>
        <p:nvCxnSpPr>
          <p:cNvPr id="1356" name="Google Shape;1356;p37"/>
          <p:cNvCxnSpPr>
            <a:endCxn id="1350" idx="0"/>
          </p:cNvCxnSpPr>
          <p:nvPr/>
        </p:nvCxnSpPr>
        <p:spPr>
          <a:xfrm>
            <a:off x="3557909" y="2153948"/>
            <a:ext cx="0" cy="119700"/>
          </a:xfrm>
          <a:prstGeom prst="straightConnector1">
            <a:avLst/>
          </a:prstGeom>
          <a:noFill/>
          <a:ln w="9525" cap="flat" cmpd="sng">
            <a:solidFill>
              <a:srgbClr val="44546A"/>
            </a:solidFill>
            <a:prstDash val="solid"/>
            <a:round/>
            <a:headEnd type="none" w="sm" len="sm"/>
            <a:tailEnd type="triangle" w="med" len="med"/>
          </a:ln>
        </p:spPr>
      </p:cxnSp>
      <p:sp>
        <p:nvSpPr>
          <p:cNvPr id="1357" name="Google Shape;1357;p37"/>
          <p:cNvSpPr txBox="1"/>
          <p:nvPr/>
        </p:nvSpPr>
        <p:spPr>
          <a:xfrm>
            <a:off x="4204820" y="2021393"/>
            <a:ext cx="735300" cy="22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giảm tồn kho TDT</a:t>
            </a:r>
            <a:endParaRPr sz="800" b="0" i="0" u="none" strike="noStrike" cap="none">
              <a:solidFill>
                <a:srgbClr val="000000"/>
              </a:solidFill>
              <a:latin typeface="Arial"/>
              <a:ea typeface="Arial"/>
              <a:cs typeface="Arial"/>
              <a:sym typeface="Arial"/>
            </a:endParaRPr>
          </a:p>
        </p:txBody>
      </p:sp>
      <p:sp>
        <p:nvSpPr>
          <p:cNvPr id="1358" name="Google Shape;1358;p37"/>
          <p:cNvSpPr/>
          <p:nvPr/>
        </p:nvSpPr>
        <p:spPr>
          <a:xfrm>
            <a:off x="3002009" y="3329777"/>
            <a:ext cx="1111800" cy="2658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Đơn hàng bán (SO)</a:t>
            </a:r>
            <a:endParaRPr sz="700" b="0" i="0" u="none" strike="noStrike" cap="none">
              <a:solidFill>
                <a:srgbClr val="FFFFFF"/>
              </a:solidFill>
              <a:latin typeface="Arial"/>
              <a:ea typeface="Arial"/>
              <a:cs typeface="Arial"/>
              <a:sym typeface="Arial"/>
            </a:endParaRPr>
          </a:p>
        </p:txBody>
      </p:sp>
      <p:sp>
        <p:nvSpPr>
          <p:cNvPr id="1359" name="Google Shape;1359;p37"/>
          <p:cNvSpPr/>
          <p:nvPr/>
        </p:nvSpPr>
        <p:spPr>
          <a:xfrm>
            <a:off x="6772664" y="3329777"/>
            <a:ext cx="1111800" cy="2658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Đơn đặt hàng DMS của NPP (Kho NPP)</a:t>
            </a:r>
            <a:endParaRPr sz="700" b="0" i="0" u="none" strike="noStrike" cap="none">
              <a:solidFill>
                <a:srgbClr val="FFFFFF"/>
              </a:solidFill>
              <a:latin typeface="Arial"/>
              <a:ea typeface="Arial"/>
              <a:cs typeface="Arial"/>
              <a:sym typeface="Arial"/>
            </a:endParaRPr>
          </a:p>
        </p:txBody>
      </p:sp>
      <p:cxnSp>
        <p:nvCxnSpPr>
          <p:cNvPr id="1360" name="Google Shape;1360;p37"/>
          <p:cNvCxnSpPr>
            <a:stCxn id="1359" idx="1"/>
            <a:endCxn id="1358" idx="3"/>
          </p:cNvCxnSpPr>
          <p:nvPr/>
        </p:nvCxnSpPr>
        <p:spPr>
          <a:xfrm flipH="1">
            <a:off x="4113764" y="3462677"/>
            <a:ext cx="2658900" cy="600"/>
          </a:xfrm>
          <a:prstGeom prst="bentConnector3">
            <a:avLst>
              <a:gd name="adj1" fmla="val 49999"/>
            </a:avLst>
          </a:prstGeom>
          <a:noFill/>
          <a:ln w="9525" cap="flat" cmpd="sng">
            <a:solidFill>
              <a:srgbClr val="44546A"/>
            </a:solidFill>
            <a:prstDash val="solid"/>
            <a:round/>
            <a:headEnd type="none" w="sm" len="sm"/>
            <a:tailEnd type="triangle" w="med" len="med"/>
          </a:ln>
        </p:spPr>
      </p:cxnSp>
      <p:sp>
        <p:nvSpPr>
          <p:cNvPr id="1361" name="Google Shape;1361;p37"/>
          <p:cNvSpPr txBox="1"/>
          <p:nvPr/>
        </p:nvSpPr>
        <p:spPr>
          <a:xfrm>
            <a:off x="8099059" y="3498575"/>
            <a:ext cx="673200" cy="242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salesman CTY</a:t>
            </a:r>
            <a:endParaRPr sz="700" b="0" i="0" u="none" strike="noStrike" cap="none">
              <a:solidFill>
                <a:srgbClr val="000000"/>
              </a:solidFill>
              <a:latin typeface="Arial"/>
              <a:ea typeface="Arial"/>
              <a:cs typeface="Arial"/>
              <a:sym typeface="Arial"/>
            </a:endParaRPr>
          </a:p>
        </p:txBody>
      </p:sp>
      <p:cxnSp>
        <p:nvCxnSpPr>
          <p:cNvPr id="1362" name="Google Shape;1362;p37"/>
          <p:cNvCxnSpPr>
            <a:stCxn id="1359" idx="3"/>
          </p:cNvCxnSpPr>
          <p:nvPr/>
        </p:nvCxnSpPr>
        <p:spPr>
          <a:xfrm>
            <a:off x="7884464" y="3462677"/>
            <a:ext cx="424500" cy="600"/>
          </a:xfrm>
          <a:prstGeom prst="bentConnector3">
            <a:avLst>
              <a:gd name="adj1" fmla="val 50000"/>
            </a:avLst>
          </a:prstGeom>
          <a:noFill/>
          <a:ln w="9525" cap="flat" cmpd="sng">
            <a:solidFill>
              <a:srgbClr val="44546A"/>
            </a:solidFill>
            <a:prstDash val="solid"/>
            <a:round/>
            <a:headEnd type="triangle" w="med" len="med"/>
            <a:tailEnd type="none" w="sm" len="sm"/>
          </a:ln>
        </p:spPr>
      </p:cxnSp>
      <p:sp>
        <p:nvSpPr>
          <p:cNvPr id="1363" name="Google Shape;1363;p37"/>
          <p:cNvSpPr/>
          <p:nvPr/>
        </p:nvSpPr>
        <p:spPr>
          <a:xfrm>
            <a:off x="3002009" y="3715523"/>
            <a:ext cx="1111800" cy="2658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Phiếu xuất bán (DN)</a:t>
            </a:r>
            <a:endParaRPr sz="700" b="0" i="0" u="none" strike="noStrike" cap="none">
              <a:solidFill>
                <a:srgbClr val="FFFFFF"/>
              </a:solidFill>
              <a:latin typeface="Arial"/>
              <a:ea typeface="Arial"/>
              <a:cs typeface="Arial"/>
              <a:sym typeface="Arial"/>
            </a:endParaRPr>
          </a:p>
        </p:txBody>
      </p:sp>
      <p:sp>
        <p:nvSpPr>
          <p:cNvPr id="1364" name="Google Shape;1364;p37"/>
          <p:cNvSpPr/>
          <p:nvPr/>
        </p:nvSpPr>
        <p:spPr>
          <a:xfrm>
            <a:off x="3002009" y="4100873"/>
            <a:ext cx="1111800" cy="2658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Hóa đơn bán hàng (PONV)</a:t>
            </a:r>
            <a:endParaRPr sz="700" b="0" i="0" u="none" strike="noStrike" cap="none">
              <a:solidFill>
                <a:srgbClr val="FFFFFF"/>
              </a:solidFill>
              <a:latin typeface="Arial"/>
              <a:ea typeface="Arial"/>
              <a:cs typeface="Arial"/>
              <a:sym typeface="Arial"/>
            </a:endParaRPr>
          </a:p>
        </p:txBody>
      </p:sp>
      <p:sp>
        <p:nvSpPr>
          <p:cNvPr id="1365" name="Google Shape;1365;p37"/>
          <p:cNvSpPr/>
          <p:nvPr/>
        </p:nvSpPr>
        <p:spPr>
          <a:xfrm>
            <a:off x="6772664" y="3715523"/>
            <a:ext cx="1111800" cy="2658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Phiếu xuất hàng</a:t>
            </a:r>
            <a:endParaRPr sz="700" b="0" i="0" u="none" strike="noStrike" cap="none">
              <a:solidFill>
                <a:srgbClr val="FFFFFF"/>
              </a:solidFill>
              <a:latin typeface="Arial"/>
              <a:ea typeface="Arial"/>
              <a:cs typeface="Arial"/>
              <a:sym typeface="Arial"/>
            </a:endParaRPr>
          </a:p>
        </p:txBody>
      </p:sp>
      <p:sp>
        <p:nvSpPr>
          <p:cNvPr id="1366" name="Google Shape;1366;p37"/>
          <p:cNvSpPr/>
          <p:nvPr/>
        </p:nvSpPr>
        <p:spPr>
          <a:xfrm>
            <a:off x="6772664" y="4100873"/>
            <a:ext cx="1111800" cy="2658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FFFFFF"/>
                </a:solidFill>
                <a:latin typeface="Arial"/>
                <a:ea typeface="Arial"/>
                <a:cs typeface="Arial"/>
                <a:sym typeface="Arial"/>
              </a:rPr>
              <a:t>Phiếu bán hàng</a:t>
            </a:r>
            <a:endParaRPr sz="700" b="0" i="0" u="none" strike="noStrike" cap="none">
              <a:solidFill>
                <a:srgbClr val="FFFFFF"/>
              </a:solidFill>
              <a:latin typeface="Arial"/>
              <a:ea typeface="Arial"/>
              <a:cs typeface="Arial"/>
              <a:sym typeface="Arial"/>
            </a:endParaRPr>
          </a:p>
        </p:txBody>
      </p:sp>
      <p:cxnSp>
        <p:nvCxnSpPr>
          <p:cNvPr id="1367" name="Google Shape;1367;p37"/>
          <p:cNvCxnSpPr>
            <a:endCxn id="1365" idx="1"/>
          </p:cNvCxnSpPr>
          <p:nvPr/>
        </p:nvCxnSpPr>
        <p:spPr>
          <a:xfrm>
            <a:off x="4113764" y="3848423"/>
            <a:ext cx="2658900" cy="0"/>
          </a:xfrm>
          <a:prstGeom prst="straightConnector1">
            <a:avLst/>
          </a:prstGeom>
          <a:noFill/>
          <a:ln w="9525" cap="flat" cmpd="sng">
            <a:solidFill>
              <a:srgbClr val="44546A"/>
            </a:solidFill>
            <a:prstDash val="solid"/>
            <a:round/>
            <a:headEnd type="none" w="sm" len="sm"/>
            <a:tailEnd type="triangle" w="med" len="med"/>
          </a:ln>
        </p:spPr>
      </p:cxnSp>
      <p:cxnSp>
        <p:nvCxnSpPr>
          <p:cNvPr id="1368" name="Google Shape;1368;p37"/>
          <p:cNvCxnSpPr>
            <a:stCxn id="1364" idx="3"/>
            <a:endCxn id="1366" idx="1"/>
          </p:cNvCxnSpPr>
          <p:nvPr/>
        </p:nvCxnSpPr>
        <p:spPr>
          <a:xfrm>
            <a:off x="4113809" y="4233773"/>
            <a:ext cx="2658900" cy="0"/>
          </a:xfrm>
          <a:prstGeom prst="straightConnector1">
            <a:avLst/>
          </a:prstGeom>
          <a:noFill/>
          <a:ln w="9525" cap="flat" cmpd="sng">
            <a:solidFill>
              <a:srgbClr val="44546A"/>
            </a:solidFill>
            <a:prstDash val="solid"/>
            <a:round/>
            <a:headEnd type="none" w="sm" len="sm"/>
            <a:tailEnd type="triangle" w="med" len="med"/>
          </a:ln>
        </p:spPr>
      </p:cxnSp>
      <p:pic>
        <p:nvPicPr>
          <p:cNvPr id="1369" name="Google Shape;1369;p37"/>
          <p:cNvPicPr preferRelativeResize="0"/>
          <p:nvPr/>
        </p:nvPicPr>
        <p:blipFill rotWithShape="1">
          <a:blip r:embed="rId4">
            <a:alphaModFix/>
          </a:blip>
          <a:srcRect/>
          <a:stretch/>
        </p:blipFill>
        <p:spPr>
          <a:xfrm>
            <a:off x="2385344" y="1698275"/>
            <a:ext cx="311455" cy="334897"/>
          </a:xfrm>
          <a:prstGeom prst="rect">
            <a:avLst/>
          </a:prstGeom>
          <a:noFill/>
          <a:ln>
            <a:noFill/>
          </a:ln>
        </p:spPr>
      </p:pic>
      <p:sp>
        <p:nvSpPr>
          <p:cNvPr id="1370" name="Google Shape;1370;p37"/>
          <p:cNvSpPr txBox="1"/>
          <p:nvPr/>
        </p:nvSpPr>
        <p:spPr>
          <a:xfrm>
            <a:off x="2271281" y="1968687"/>
            <a:ext cx="539700" cy="114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rgbClr val="000000"/>
                </a:solidFill>
                <a:latin typeface="Arial"/>
                <a:ea typeface="Arial"/>
                <a:cs typeface="Arial"/>
                <a:sym typeface="Arial"/>
              </a:rPr>
              <a:t>Người dùng TDT</a:t>
            </a:r>
            <a:endParaRPr sz="600" b="0" i="0" u="none" strike="noStrike" cap="none">
              <a:solidFill>
                <a:srgbClr val="000000"/>
              </a:solidFill>
              <a:latin typeface="Arial"/>
              <a:ea typeface="Arial"/>
              <a:cs typeface="Arial"/>
              <a:sym typeface="Arial"/>
            </a:endParaRPr>
          </a:p>
        </p:txBody>
      </p:sp>
      <p:pic>
        <p:nvPicPr>
          <p:cNvPr id="1371" name="Google Shape;1371;p37"/>
          <p:cNvPicPr preferRelativeResize="0"/>
          <p:nvPr/>
        </p:nvPicPr>
        <p:blipFill rotWithShape="1">
          <a:blip r:embed="rId4">
            <a:alphaModFix/>
          </a:blip>
          <a:srcRect/>
          <a:stretch/>
        </p:blipFill>
        <p:spPr>
          <a:xfrm>
            <a:off x="8277083" y="3250373"/>
            <a:ext cx="311455" cy="334897"/>
          </a:xfrm>
          <a:prstGeom prst="rect">
            <a:avLst/>
          </a:prstGeom>
          <a:noFill/>
          <a:ln>
            <a:noFill/>
          </a:ln>
        </p:spPr>
      </p:pic>
      <p:sp>
        <p:nvSpPr>
          <p:cNvPr id="1372" name="Google Shape;1372;p37"/>
          <p:cNvSpPr txBox="1"/>
          <p:nvPr/>
        </p:nvSpPr>
        <p:spPr>
          <a:xfrm>
            <a:off x="2271281" y="3912337"/>
            <a:ext cx="539700" cy="114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rgbClr val="000000"/>
                </a:solidFill>
                <a:latin typeface="Arial"/>
                <a:ea typeface="Arial"/>
                <a:cs typeface="Arial"/>
                <a:sym typeface="Arial"/>
              </a:rPr>
              <a:t>Người dùng NPP </a:t>
            </a:r>
            <a:endParaRPr sz="600" b="0" i="0" u="none" strike="noStrike" cap="none">
              <a:solidFill>
                <a:srgbClr val="000000"/>
              </a:solidFill>
              <a:latin typeface="Arial"/>
              <a:ea typeface="Arial"/>
              <a:cs typeface="Arial"/>
              <a:sym typeface="Arial"/>
            </a:endParaRPr>
          </a:p>
        </p:txBody>
      </p:sp>
      <p:sp>
        <p:nvSpPr>
          <p:cNvPr id="1373" name="Google Shape;1373;p37"/>
          <p:cNvSpPr txBox="1"/>
          <p:nvPr/>
        </p:nvSpPr>
        <p:spPr>
          <a:xfrm>
            <a:off x="4113829" y="3912327"/>
            <a:ext cx="1017000" cy="22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giảm tồn kho NPP</a:t>
            </a:r>
            <a:endParaRPr sz="800" b="0" i="0" u="none" strike="noStrike" cap="none">
              <a:solidFill>
                <a:srgbClr val="000000"/>
              </a:solidFill>
              <a:latin typeface="Arial"/>
              <a:ea typeface="Arial"/>
              <a:cs typeface="Arial"/>
              <a:sym typeface="Arial"/>
            </a:endParaRPr>
          </a:p>
        </p:txBody>
      </p:sp>
      <p:sp>
        <p:nvSpPr>
          <p:cNvPr id="1374" name="Google Shape;1374;p37"/>
          <p:cNvSpPr txBox="1"/>
          <p:nvPr/>
        </p:nvSpPr>
        <p:spPr>
          <a:xfrm>
            <a:off x="5970117" y="2001068"/>
            <a:ext cx="735300" cy="22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giảm tồn kho TDT</a:t>
            </a:r>
            <a:endParaRPr sz="800" b="0" i="0" u="none" strike="noStrike" cap="none">
              <a:solidFill>
                <a:srgbClr val="000000"/>
              </a:solidFill>
              <a:latin typeface="Arial"/>
              <a:ea typeface="Arial"/>
              <a:cs typeface="Arial"/>
              <a:sym typeface="Arial"/>
            </a:endParaRPr>
          </a:p>
        </p:txBody>
      </p:sp>
      <p:sp>
        <p:nvSpPr>
          <p:cNvPr id="1375" name="Google Shape;1375;p37"/>
          <p:cNvSpPr txBox="1"/>
          <p:nvPr/>
        </p:nvSpPr>
        <p:spPr>
          <a:xfrm>
            <a:off x="5723713" y="3912327"/>
            <a:ext cx="1017000" cy="22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giảm tồn kho NPP</a:t>
            </a:r>
            <a:endParaRPr sz="800" b="0" i="0" u="none" strike="noStrike" cap="none">
              <a:solidFill>
                <a:srgbClr val="000000"/>
              </a:solidFill>
              <a:latin typeface="Arial"/>
              <a:ea typeface="Arial"/>
              <a:cs typeface="Arial"/>
              <a:sym typeface="Arial"/>
            </a:endParaRPr>
          </a:p>
        </p:txBody>
      </p:sp>
      <p:pic>
        <p:nvPicPr>
          <p:cNvPr id="1376" name="Google Shape;1376;p37"/>
          <p:cNvPicPr preferRelativeResize="0"/>
          <p:nvPr/>
        </p:nvPicPr>
        <p:blipFill rotWithShape="1">
          <a:blip r:embed="rId4">
            <a:alphaModFix/>
          </a:blip>
          <a:srcRect/>
          <a:stretch/>
        </p:blipFill>
        <p:spPr>
          <a:xfrm>
            <a:off x="8277083" y="1433450"/>
            <a:ext cx="311455" cy="334897"/>
          </a:xfrm>
          <a:prstGeom prst="rect">
            <a:avLst/>
          </a:prstGeom>
          <a:noFill/>
          <a:ln>
            <a:noFill/>
          </a:ln>
        </p:spPr>
      </p:pic>
      <p:cxnSp>
        <p:nvCxnSpPr>
          <p:cNvPr id="1377" name="Google Shape;1377;p37"/>
          <p:cNvCxnSpPr>
            <a:stCxn id="1358" idx="2"/>
            <a:endCxn id="1363" idx="0"/>
          </p:cNvCxnSpPr>
          <p:nvPr/>
        </p:nvCxnSpPr>
        <p:spPr>
          <a:xfrm>
            <a:off x="3557909" y="3595577"/>
            <a:ext cx="0" cy="120000"/>
          </a:xfrm>
          <a:prstGeom prst="straightConnector1">
            <a:avLst/>
          </a:prstGeom>
          <a:noFill/>
          <a:ln w="9525" cap="flat" cmpd="sng">
            <a:solidFill>
              <a:srgbClr val="44546A"/>
            </a:solidFill>
            <a:prstDash val="solid"/>
            <a:round/>
            <a:headEnd type="none" w="sm" len="sm"/>
            <a:tailEnd type="triangle" w="med" len="med"/>
          </a:ln>
        </p:spPr>
      </p:cxnSp>
      <p:cxnSp>
        <p:nvCxnSpPr>
          <p:cNvPr id="1378" name="Google Shape;1378;p37"/>
          <p:cNvCxnSpPr>
            <a:endCxn id="1364" idx="0"/>
          </p:cNvCxnSpPr>
          <p:nvPr/>
        </p:nvCxnSpPr>
        <p:spPr>
          <a:xfrm>
            <a:off x="3557909" y="3981173"/>
            <a:ext cx="0" cy="119700"/>
          </a:xfrm>
          <a:prstGeom prst="straightConnector1">
            <a:avLst/>
          </a:prstGeom>
          <a:noFill/>
          <a:ln w="9525" cap="flat" cmpd="sng">
            <a:solidFill>
              <a:srgbClr val="44546A"/>
            </a:solidFill>
            <a:prstDash val="solid"/>
            <a:round/>
            <a:headEnd type="none" w="sm" len="sm"/>
            <a:tailEnd type="triangle" w="med" len="med"/>
          </a:ln>
        </p:spPr>
      </p:cxnSp>
      <p:sp>
        <p:nvSpPr>
          <p:cNvPr id="1379" name="Google Shape;1379;p37"/>
          <p:cNvSpPr/>
          <p:nvPr/>
        </p:nvSpPr>
        <p:spPr>
          <a:xfrm>
            <a:off x="970700" y="1217550"/>
            <a:ext cx="955500" cy="3541800"/>
          </a:xfrm>
          <a:prstGeom prst="roundRect">
            <a:avLst>
              <a:gd name="adj" fmla="val 3014"/>
            </a:avLst>
          </a:prstGeom>
          <a:noFill/>
          <a:ln w="9525" cap="flat" cmpd="sng">
            <a:solidFill>
              <a:srgbClr val="44546A"/>
            </a:solidFill>
            <a:prstDash val="dot"/>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0" name="Google Shape;1380;p37"/>
          <p:cNvSpPr/>
          <p:nvPr/>
        </p:nvSpPr>
        <p:spPr>
          <a:xfrm>
            <a:off x="1043450" y="1323475"/>
            <a:ext cx="810000" cy="4077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FFFF"/>
                </a:solidFill>
                <a:latin typeface="Arial"/>
                <a:ea typeface="Arial"/>
                <a:cs typeface="Arial"/>
                <a:sym typeface="Arial"/>
              </a:rPr>
              <a:t>Master Data</a:t>
            </a:r>
            <a:endParaRPr sz="1100" b="0" i="0" u="none" strike="noStrike" cap="none">
              <a:solidFill>
                <a:srgbClr val="FFFFFF"/>
              </a:solidFill>
              <a:latin typeface="Arial"/>
              <a:ea typeface="Arial"/>
              <a:cs typeface="Arial"/>
              <a:sym typeface="Arial"/>
            </a:endParaRPr>
          </a:p>
        </p:txBody>
      </p:sp>
      <p:sp>
        <p:nvSpPr>
          <p:cNvPr id="1381" name="Google Shape;1381;p37"/>
          <p:cNvSpPr txBox="1"/>
          <p:nvPr/>
        </p:nvSpPr>
        <p:spPr>
          <a:xfrm>
            <a:off x="1043450" y="1892475"/>
            <a:ext cx="810000" cy="2778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Khách hàng</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Mặt hàng</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Danh mục</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a:t>
            </a:r>
            <a:endParaRPr sz="800" b="0" i="0" u="none" strike="noStrike" cap="none">
              <a:solidFill>
                <a:srgbClr val="000000"/>
              </a:solidFill>
              <a:latin typeface="Arial"/>
              <a:ea typeface="Arial"/>
              <a:cs typeface="Arial"/>
              <a:sym typeface="Arial"/>
            </a:endParaRPr>
          </a:p>
        </p:txBody>
      </p:sp>
      <p:sp>
        <p:nvSpPr>
          <p:cNvPr id="1382" name="Google Shape;1382;p37"/>
          <p:cNvSpPr txBox="1"/>
          <p:nvPr/>
        </p:nvSpPr>
        <p:spPr>
          <a:xfrm>
            <a:off x="672050" y="57225"/>
            <a:ext cx="7974900" cy="3279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100"/>
              <a:buFont typeface="Arial"/>
              <a:buNone/>
            </a:pPr>
            <a:r>
              <a:rPr lang="vi" sz="2100" b="1" i="0" u="none" strike="noStrike" cap="none">
                <a:solidFill>
                  <a:schemeClr val="dk1"/>
                </a:solidFill>
                <a:latin typeface="Arial"/>
                <a:ea typeface="Arial"/>
                <a:cs typeface="Arial"/>
                <a:sym typeface="Arial"/>
              </a:rPr>
              <a:t>Mô hình Sell Out (ERPNext + MobiWork DMS)</a:t>
            </a:r>
            <a:endParaRPr sz="2100" b="0" i="0" u="none" strike="noStrike" cap="none">
              <a:solidFill>
                <a:schemeClr val="dk1"/>
              </a:solidFill>
              <a:latin typeface="Arial"/>
              <a:ea typeface="Arial"/>
              <a:cs typeface="Arial"/>
              <a:sym typeface="Arial"/>
            </a:endParaRPr>
          </a:p>
        </p:txBody>
      </p:sp>
      <p:cxnSp>
        <p:nvCxnSpPr>
          <p:cNvPr id="1383" name="Google Shape;1383;p37"/>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87"/>
        <p:cNvGrpSpPr/>
        <p:nvPr/>
      </p:nvGrpSpPr>
      <p:grpSpPr>
        <a:xfrm>
          <a:off x="0" y="0"/>
          <a:ext cx="0" cy="0"/>
          <a:chOff x="0" y="0"/>
          <a:chExt cx="0" cy="0"/>
        </a:xfrm>
      </p:grpSpPr>
      <p:sp>
        <p:nvSpPr>
          <p:cNvPr id="1388" name="Google Shape;1388;p38"/>
          <p:cNvSpPr/>
          <p:nvPr/>
        </p:nvSpPr>
        <p:spPr>
          <a:xfrm>
            <a:off x="811050" y="734450"/>
            <a:ext cx="8191800" cy="3160500"/>
          </a:xfrm>
          <a:prstGeom prst="roundRect">
            <a:avLst>
              <a:gd name="adj" fmla="val 3014"/>
            </a:avLst>
          </a:prstGeom>
          <a:no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9" name="Google Shape;1389;p38"/>
          <p:cNvSpPr/>
          <p:nvPr/>
        </p:nvSpPr>
        <p:spPr>
          <a:xfrm>
            <a:off x="4261088" y="597525"/>
            <a:ext cx="870900" cy="2424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FFFF"/>
                </a:solidFill>
                <a:latin typeface="Arial"/>
                <a:ea typeface="Arial"/>
                <a:cs typeface="Arial"/>
                <a:sym typeface="Arial"/>
              </a:rPr>
              <a:t>ERPNext</a:t>
            </a:r>
            <a:endParaRPr sz="1100" b="0" i="0" u="none" strike="noStrike" cap="none">
              <a:solidFill>
                <a:srgbClr val="FFFFFF"/>
              </a:solidFill>
              <a:latin typeface="Arial"/>
              <a:ea typeface="Arial"/>
              <a:cs typeface="Arial"/>
              <a:sym typeface="Arial"/>
            </a:endParaRPr>
          </a:p>
        </p:txBody>
      </p:sp>
      <p:sp>
        <p:nvSpPr>
          <p:cNvPr id="1390" name="Google Shape;1390;p38"/>
          <p:cNvSpPr/>
          <p:nvPr/>
        </p:nvSpPr>
        <p:spPr>
          <a:xfrm>
            <a:off x="5151100" y="1016525"/>
            <a:ext cx="1864500" cy="364800"/>
          </a:xfrm>
          <a:prstGeom prst="roundRect">
            <a:avLst>
              <a:gd name="adj" fmla="val 16667"/>
            </a:avLst>
          </a:prstGeom>
          <a:solidFill>
            <a:srgbClr val="E6913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0" i="0" u="none" strike="noStrike" cap="none">
                <a:solidFill>
                  <a:srgbClr val="000000"/>
                </a:solidFill>
                <a:latin typeface="Arial"/>
                <a:ea typeface="Arial"/>
                <a:cs typeface="Arial"/>
                <a:sym typeface="Arial"/>
              </a:rPr>
              <a:t>Tổ chức CTY</a:t>
            </a:r>
            <a:endParaRPr sz="1200" b="0" i="0" u="none" strike="noStrike" cap="none">
              <a:solidFill>
                <a:srgbClr val="000000"/>
              </a:solidFill>
              <a:latin typeface="Arial"/>
              <a:ea typeface="Arial"/>
              <a:cs typeface="Arial"/>
              <a:sym typeface="Arial"/>
            </a:endParaRPr>
          </a:p>
        </p:txBody>
      </p:sp>
      <p:sp>
        <p:nvSpPr>
          <p:cNvPr id="1391" name="Google Shape;1391;p38"/>
          <p:cNvSpPr/>
          <p:nvPr/>
        </p:nvSpPr>
        <p:spPr>
          <a:xfrm>
            <a:off x="2413775" y="1016525"/>
            <a:ext cx="1864500" cy="364800"/>
          </a:xfrm>
          <a:prstGeom prst="roundRect">
            <a:avLst>
              <a:gd name="adj" fmla="val 16667"/>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0" i="0" u="none" strike="noStrike" cap="none">
                <a:solidFill>
                  <a:srgbClr val="000000"/>
                </a:solidFill>
                <a:latin typeface="Arial"/>
                <a:ea typeface="Arial"/>
                <a:cs typeface="Arial"/>
                <a:sym typeface="Arial"/>
              </a:rPr>
              <a:t>Tổ chức NPP</a:t>
            </a:r>
            <a:endParaRPr sz="1200" b="0" i="0" u="none" strike="noStrike" cap="none">
              <a:solidFill>
                <a:srgbClr val="000000"/>
              </a:solidFill>
              <a:latin typeface="Arial"/>
              <a:ea typeface="Arial"/>
              <a:cs typeface="Arial"/>
              <a:sym typeface="Arial"/>
            </a:endParaRPr>
          </a:p>
        </p:txBody>
      </p:sp>
      <p:sp>
        <p:nvSpPr>
          <p:cNvPr id="1392" name="Google Shape;1392;p38"/>
          <p:cNvSpPr/>
          <p:nvPr/>
        </p:nvSpPr>
        <p:spPr>
          <a:xfrm>
            <a:off x="2748275" y="1554875"/>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Yêu cầu mua hàng (MR)</a:t>
            </a:r>
            <a:endParaRPr sz="900" b="0" i="0" u="none" strike="noStrike" cap="none">
              <a:solidFill>
                <a:srgbClr val="FFFFFF"/>
              </a:solidFill>
              <a:latin typeface="Arial"/>
              <a:ea typeface="Arial"/>
              <a:cs typeface="Arial"/>
              <a:sym typeface="Arial"/>
            </a:endParaRPr>
          </a:p>
        </p:txBody>
      </p:sp>
      <p:sp>
        <p:nvSpPr>
          <p:cNvPr id="1393" name="Google Shape;1393;p38"/>
          <p:cNvSpPr/>
          <p:nvPr/>
        </p:nvSpPr>
        <p:spPr>
          <a:xfrm>
            <a:off x="2748275" y="2123357"/>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Đơn hàng mua (PO)</a:t>
            </a:r>
            <a:endParaRPr sz="900" b="0" i="0" u="none" strike="noStrike" cap="none">
              <a:solidFill>
                <a:srgbClr val="FFFFFF"/>
              </a:solidFill>
              <a:latin typeface="Arial"/>
              <a:ea typeface="Arial"/>
              <a:cs typeface="Arial"/>
              <a:sym typeface="Arial"/>
            </a:endParaRPr>
          </a:p>
        </p:txBody>
      </p:sp>
      <p:cxnSp>
        <p:nvCxnSpPr>
          <p:cNvPr id="1394" name="Google Shape;1394;p38"/>
          <p:cNvCxnSpPr>
            <a:stCxn id="1392" idx="2"/>
            <a:endCxn id="1393" idx="0"/>
          </p:cNvCxnSpPr>
          <p:nvPr/>
        </p:nvCxnSpPr>
        <p:spPr>
          <a:xfrm>
            <a:off x="3346025" y="1901375"/>
            <a:ext cx="0" cy="222000"/>
          </a:xfrm>
          <a:prstGeom prst="straightConnector1">
            <a:avLst/>
          </a:prstGeom>
          <a:noFill/>
          <a:ln w="9525" cap="flat" cmpd="sng">
            <a:solidFill>
              <a:srgbClr val="44546A"/>
            </a:solidFill>
            <a:prstDash val="solid"/>
            <a:round/>
            <a:headEnd type="none" w="sm" len="sm"/>
            <a:tailEnd type="triangle" w="med" len="med"/>
          </a:ln>
        </p:spPr>
      </p:cxnSp>
      <p:sp>
        <p:nvSpPr>
          <p:cNvPr id="1395" name="Google Shape;1395;p38"/>
          <p:cNvSpPr/>
          <p:nvPr/>
        </p:nvSpPr>
        <p:spPr>
          <a:xfrm>
            <a:off x="5485600" y="2123357"/>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Đơn hàng bán (SO)</a:t>
            </a:r>
            <a:endParaRPr sz="900" b="0" i="0" u="none" strike="noStrike" cap="none">
              <a:solidFill>
                <a:srgbClr val="FFFFFF"/>
              </a:solidFill>
              <a:latin typeface="Arial"/>
              <a:ea typeface="Arial"/>
              <a:cs typeface="Arial"/>
              <a:sym typeface="Arial"/>
            </a:endParaRPr>
          </a:p>
        </p:txBody>
      </p:sp>
      <p:cxnSp>
        <p:nvCxnSpPr>
          <p:cNvPr id="1396" name="Google Shape;1396;p38"/>
          <p:cNvCxnSpPr>
            <a:stCxn id="1393" idx="3"/>
            <a:endCxn id="1395" idx="1"/>
          </p:cNvCxnSpPr>
          <p:nvPr/>
        </p:nvCxnSpPr>
        <p:spPr>
          <a:xfrm>
            <a:off x="3943775" y="2296607"/>
            <a:ext cx="1541700" cy="0"/>
          </a:xfrm>
          <a:prstGeom prst="straightConnector1">
            <a:avLst/>
          </a:prstGeom>
          <a:noFill/>
          <a:ln w="9525" cap="flat" cmpd="sng">
            <a:solidFill>
              <a:srgbClr val="44546A"/>
            </a:solidFill>
            <a:prstDash val="solid"/>
            <a:round/>
            <a:headEnd type="none" w="sm" len="sm"/>
            <a:tailEnd type="triangle" w="med" len="med"/>
          </a:ln>
        </p:spPr>
      </p:cxnSp>
      <p:sp>
        <p:nvSpPr>
          <p:cNvPr id="1397" name="Google Shape;1397;p38"/>
          <p:cNvSpPr/>
          <p:nvPr/>
        </p:nvSpPr>
        <p:spPr>
          <a:xfrm>
            <a:off x="5485600" y="2749248"/>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Phiếu xuất bán (DN)</a:t>
            </a:r>
            <a:endParaRPr sz="900" b="0" i="0" u="none" strike="noStrike" cap="none">
              <a:solidFill>
                <a:srgbClr val="FFFFFF"/>
              </a:solidFill>
              <a:latin typeface="Arial"/>
              <a:ea typeface="Arial"/>
              <a:cs typeface="Arial"/>
              <a:sym typeface="Arial"/>
            </a:endParaRPr>
          </a:p>
        </p:txBody>
      </p:sp>
      <p:cxnSp>
        <p:nvCxnSpPr>
          <p:cNvPr id="1398" name="Google Shape;1398;p38"/>
          <p:cNvCxnSpPr>
            <a:stCxn id="1395" idx="2"/>
            <a:endCxn id="1397" idx="0"/>
          </p:cNvCxnSpPr>
          <p:nvPr/>
        </p:nvCxnSpPr>
        <p:spPr>
          <a:xfrm>
            <a:off x="6083350" y="2469857"/>
            <a:ext cx="0" cy="279300"/>
          </a:xfrm>
          <a:prstGeom prst="straightConnector1">
            <a:avLst/>
          </a:prstGeom>
          <a:noFill/>
          <a:ln w="9525" cap="flat" cmpd="sng">
            <a:solidFill>
              <a:srgbClr val="44546A"/>
            </a:solidFill>
            <a:prstDash val="solid"/>
            <a:round/>
            <a:headEnd type="none" w="sm" len="sm"/>
            <a:tailEnd type="triangle" w="med" len="med"/>
          </a:ln>
        </p:spPr>
      </p:cxnSp>
      <p:sp>
        <p:nvSpPr>
          <p:cNvPr id="1399" name="Google Shape;1399;p38"/>
          <p:cNvSpPr/>
          <p:nvPr/>
        </p:nvSpPr>
        <p:spPr>
          <a:xfrm>
            <a:off x="2748275" y="2749248"/>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Phiếu nhập mua (PR)</a:t>
            </a:r>
            <a:endParaRPr sz="900" b="0" i="0" u="none" strike="noStrike" cap="none">
              <a:solidFill>
                <a:srgbClr val="FFFFFF"/>
              </a:solidFill>
              <a:latin typeface="Arial"/>
              <a:ea typeface="Arial"/>
              <a:cs typeface="Arial"/>
              <a:sym typeface="Arial"/>
            </a:endParaRPr>
          </a:p>
        </p:txBody>
      </p:sp>
      <p:cxnSp>
        <p:nvCxnSpPr>
          <p:cNvPr id="1400" name="Google Shape;1400;p38"/>
          <p:cNvCxnSpPr>
            <a:stCxn id="1397" idx="1"/>
            <a:endCxn id="1399" idx="3"/>
          </p:cNvCxnSpPr>
          <p:nvPr/>
        </p:nvCxnSpPr>
        <p:spPr>
          <a:xfrm rot="10800000">
            <a:off x="3943900" y="2922498"/>
            <a:ext cx="1541700" cy="0"/>
          </a:xfrm>
          <a:prstGeom prst="straightConnector1">
            <a:avLst/>
          </a:prstGeom>
          <a:noFill/>
          <a:ln w="9525" cap="flat" cmpd="sng">
            <a:solidFill>
              <a:srgbClr val="44546A"/>
            </a:solidFill>
            <a:prstDash val="solid"/>
            <a:round/>
            <a:headEnd type="none" w="sm" len="sm"/>
            <a:tailEnd type="triangle" w="med" len="med"/>
          </a:ln>
        </p:spPr>
      </p:cxnSp>
      <p:cxnSp>
        <p:nvCxnSpPr>
          <p:cNvPr id="1401" name="Google Shape;1401;p38"/>
          <p:cNvCxnSpPr>
            <a:stCxn id="1393" idx="2"/>
            <a:endCxn id="1399" idx="0"/>
          </p:cNvCxnSpPr>
          <p:nvPr/>
        </p:nvCxnSpPr>
        <p:spPr>
          <a:xfrm>
            <a:off x="3346025" y="2469857"/>
            <a:ext cx="0" cy="279300"/>
          </a:xfrm>
          <a:prstGeom prst="straightConnector1">
            <a:avLst/>
          </a:prstGeom>
          <a:noFill/>
          <a:ln w="9525" cap="flat" cmpd="sng">
            <a:solidFill>
              <a:srgbClr val="44546A"/>
            </a:solidFill>
            <a:prstDash val="dot"/>
            <a:round/>
            <a:headEnd type="none" w="sm" len="sm"/>
            <a:tailEnd type="triangle" w="med" len="med"/>
          </a:ln>
        </p:spPr>
      </p:cxnSp>
      <p:sp>
        <p:nvSpPr>
          <p:cNvPr id="1402" name="Google Shape;1402;p38"/>
          <p:cNvSpPr/>
          <p:nvPr/>
        </p:nvSpPr>
        <p:spPr>
          <a:xfrm>
            <a:off x="811050" y="4193600"/>
            <a:ext cx="8191800" cy="815700"/>
          </a:xfrm>
          <a:prstGeom prst="roundRect">
            <a:avLst>
              <a:gd name="adj" fmla="val 3014"/>
            </a:avLst>
          </a:prstGeom>
          <a:solidFill>
            <a:srgbClr val="EEEEEE"/>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3" name="Google Shape;1403;p38"/>
          <p:cNvSpPr/>
          <p:nvPr/>
        </p:nvSpPr>
        <p:spPr>
          <a:xfrm>
            <a:off x="4274588" y="4074550"/>
            <a:ext cx="870900" cy="242400"/>
          </a:xfrm>
          <a:prstGeom prst="roundRect">
            <a:avLst>
              <a:gd name="adj" fmla="val 16667"/>
            </a:avLst>
          </a:prstGeom>
          <a:solidFill>
            <a:srgbClr val="1FBD9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FFFF"/>
                </a:solidFill>
                <a:latin typeface="Arial"/>
                <a:ea typeface="Arial"/>
                <a:cs typeface="Arial"/>
                <a:sym typeface="Arial"/>
              </a:rPr>
              <a:t>DMS</a:t>
            </a:r>
            <a:endParaRPr sz="1100" b="0" i="0" u="none" strike="noStrike" cap="none">
              <a:solidFill>
                <a:srgbClr val="FFFFFF"/>
              </a:solidFill>
              <a:latin typeface="Arial"/>
              <a:ea typeface="Arial"/>
              <a:cs typeface="Arial"/>
              <a:sym typeface="Arial"/>
            </a:endParaRPr>
          </a:p>
        </p:txBody>
      </p:sp>
      <p:sp>
        <p:nvSpPr>
          <p:cNvPr id="1404" name="Google Shape;1404;p38"/>
          <p:cNvSpPr/>
          <p:nvPr/>
        </p:nvSpPr>
        <p:spPr>
          <a:xfrm>
            <a:off x="2748275" y="3298123"/>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Tăng Tồn kho NPP</a:t>
            </a:r>
            <a:endParaRPr sz="900" b="0" i="0" u="none" strike="noStrike" cap="none">
              <a:solidFill>
                <a:srgbClr val="FFFFFF"/>
              </a:solidFill>
              <a:latin typeface="Arial"/>
              <a:ea typeface="Arial"/>
              <a:cs typeface="Arial"/>
              <a:sym typeface="Arial"/>
            </a:endParaRPr>
          </a:p>
        </p:txBody>
      </p:sp>
      <p:cxnSp>
        <p:nvCxnSpPr>
          <p:cNvPr id="1405" name="Google Shape;1405;p38"/>
          <p:cNvCxnSpPr>
            <a:stCxn id="1399" idx="2"/>
            <a:endCxn id="1404" idx="0"/>
          </p:cNvCxnSpPr>
          <p:nvPr/>
        </p:nvCxnSpPr>
        <p:spPr>
          <a:xfrm>
            <a:off x="3346025" y="3095748"/>
            <a:ext cx="0" cy="202500"/>
          </a:xfrm>
          <a:prstGeom prst="straightConnector1">
            <a:avLst/>
          </a:prstGeom>
          <a:noFill/>
          <a:ln w="9525" cap="flat" cmpd="sng">
            <a:solidFill>
              <a:srgbClr val="44546A"/>
            </a:solidFill>
            <a:prstDash val="solid"/>
            <a:round/>
            <a:headEnd type="none" w="sm" len="sm"/>
            <a:tailEnd type="triangle" w="med" len="med"/>
          </a:ln>
        </p:spPr>
      </p:cxnSp>
      <p:sp>
        <p:nvSpPr>
          <p:cNvPr id="1406" name="Google Shape;1406;p38"/>
          <p:cNvSpPr/>
          <p:nvPr/>
        </p:nvSpPr>
        <p:spPr>
          <a:xfrm>
            <a:off x="2748275" y="4428198"/>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Đồng bộ Tồn kho NPP</a:t>
            </a:r>
            <a:endParaRPr sz="900" b="0" i="0" u="none" strike="noStrike" cap="none">
              <a:solidFill>
                <a:srgbClr val="FFFFFF"/>
              </a:solidFill>
              <a:latin typeface="Arial"/>
              <a:ea typeface="Arial"/>
              <a:cs typeface="Arial"/>
              <a:sym typeface="Arial"/>
            </a:endParaRPr>
          </a:p>
        </p:txBody>
      </p:sp>
      <p:cxnSp>
        <p:nvCxnSpPr>
          <p:cNvPr id="1407" name="Google Shape;1407;p38"/>
          <p:cNvCxnSpPr>
            <a:stCxn id="1404" idx="2"/>
            <a:endCxn id="1406" idx="0"/>
          </p:cNvCxnSpPr>
          <p:nvPr/>
        </p:nvCxnSpPr>
        <p:spPr>
          <a:xfrm>
            <a:off x="3346025" y="3644623"/>
            <a:ext cx="0" cy="783600"/>
          </a:xfrm>
          <a:prstGeom prst="straightConnector1">
            <a:avLst/>
          </a:prstGeom>
          <a:noFill/>
          <a:ln w="9525" cap="flat" cmpd="sng">
            <a:solidFill>
              <a:srgbClr val="44546A"/>
            </a:solidFill>
            <a:prstDash val="solid"/>
            <a:round/>
            <a:headEnd type="none" w="sm" len="sm"/>
            <a:tailEnd type="triangle" w="med" len="med"/>
          </a:ln>
        </p:spPr>
      </p:cxnSp>
      <p:sp>
        <p:nvSpPr>
          <p:cNvPr id="1408" name="Google Shape;1408;p38"/>
          <p:cNvSpPr txBox="1"/>
          <p:nvPr/>
        </p:nvSpPr>
        <p:spPr>
          <a:xfrm>
            <a:off x="3339266" y="3861143"/>
            <a:ext cx="756900" cy="20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0" i="0" u="none" strike="noStrike" cap="none">
                <a:solidFill>
                  <a:srgbClr val="000000"/>
                </a:solidFill>
                <a:latin typeface="Arial"/>
                <a:ea typeface="Arial"/>
                <a:cs typeface="Arial"/>
                <a:sym typeface="Arial"/>
              </a:rPr>
              <a:t>Tích hợp</a:t>
            </a:r>
            <a:endParaRPr sz="1100" b="0" i="0" u="none" strike="noStrike" cap="none">
              <a:solidFill>
                <a:srgbClr val="000000"/>
              </a:solidFill>
              <a:latin typeface="Arial"/>
              <a:ea typeface="Arial"/>
              <a:cs typeface="Arial"/>
              <a:sym typeface="Arial"/>
            </a:endParaRPr>
          </a:p>
        </p:txBody>
      </p:sp>
      <p:sp>
        <p:nvSpPr>
          <p:cNvPr id="1409" name="Google Shape;1409;p38"/>
          <p:cNvSpPr/>
          <p:nvPr/>
        </p:nvSpPr>
        <p:spPr>
          <a:xfrm>
            <a:off x="5485600" y="3298123"/>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Giảm Tồn kho TDT</a:t>
            </a:r>
            <a:endParaRPr sz="900" b="0" i="0" u="none" strike="noStrike" cap="none">
              <a:solidFill>
                <a:srgbClr val="FFFFFF"/>
              </a:solidFill>
              <a:latin typeface="Arial"/>
              <a:ea typeface="Arial"/>
              <a:cs typeface="Arial"/>
              <a:sym typeface="Arial"/>
            </a:endParaRPr>
          </a:p>
        </p:txBody>
      </p:sp>
      <p:cxnSp>
        <p:nvCxnSpPr>
          <p:cNvPr id="1410" name="Google Shape;1410;p38"/>
          <p:cNvCxnSpPr>
            <a:stCxn id="1397" idx="2"/>
            <a:endCxn id="1409" idx="0"/>
          </p:cNvCxnSpPr>
          <p:nvPr/>
        </p:nvCxnSpPr>
        <p:spPr>
          <a:xfrm>
            <a:off x="6083350" y="3095748"/>
            <a:ext cx="0" cy="202500"/>
          </a:xfrm>
          <a:prstGeom prst="straightConnector1">
            <a:avLst/>
          </a:prstGeom>
          <a:noFill/>
          <a:ln w="9525" cap="flat" cmpd="sng">
            <a:solidFill>
              <a:srgbClr val="44546A"/>
            </a:solidFill>
            <a:prstDash val="solid"/>
            <a:round/>
            <a:headEnd type="none" w="sm" len="sm"/>
            <a:tailEnd type="triangle" w="med" len="med"/>
          </a:ln>
        </p:spPr>
      </p:cxnSp>
      <p:sp>
        <p:nvSpPr>
          <p:cNvPr id="1411" name="Google Shape;1411;p38"/>
          <p:cNvSpPr/>
          <p:nvPr/>
        </p:nvSpPr>
        <p:spPr>
          <a:xfrm>
            <a:off x="5485600" y="4428198"/>
            <a:ext cx="11955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Đồng bộ Tồn kho CTY</a:t>
            </a:r>
            <a:endParaRPr sz="900" b="0" i="0" u="none" strike="noStrike" cap="none">
              <a:solidFill>
                <a:srgbClr val="FFFFFF"/>
              </a:solidFill>
              <a:latin typeface="Arial"/>
              <a:ea typeface="Arial"/>
              <a:cs typeface="Arial"/>
              <a:sym typeface="Arial"/>
            </a:endParaRPr>
          </a:p>
        </p:txBody>
      </p:sp>
      <p:cxnSp>
        <p:nvCxnSpPr>
          <p:cNvPr id="1412" name="Google Shape;1412;p38"/>
          <p:cNvCxnSpPr>
            <a:stCxn id="1409" idx="2"/>
            <a:endCxn id="1411" idx="0"/>
          </p:cNvCxnSpPr>
          <p:nvPr/>
        </p:nvCxnSpPr>
        <p:spPr>
          <a:xfrm>
            <a:off x="6083350" y="3644623"/>
            <a:ext cx="0" cy="783600"/>
          </a:xfrm>
          <a:prstGeom prst="straightConnector1">
            <a:avLst/>
          </a:prstGeom>
          <a:noFill/>
          <a:ln w="9525" cap="flat" cmpd="sng">
            <a:solidFill>
              <a:srgbClr val="44546A"/>
            </a:solidFill>
            <a:prstDash val="solid"/>
            <a:round/>
            <a:headEnd type="none" w="sm" len="sm"/>
            <a:tailEnd type="triangle" w="med" len="med"/>
          </a:ln>
        </p:spPr>
      </p:cxnSp>
      <p:sp>
        <p:nvSpPr>
          <p:cNvPr id="1413" name="Google Shape;1413;p38"/>
          <p:cNvSpPr txBox="1"/>
          <p:nvPr/>
        </p:nvSpPr>
        <p:spPr>
          <a:xfrm>
            <a:off x="5326441" y="3861143"/>
            <a:ext cx="756900" cy="20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0" i="0" u="none" strike="noStrike" cap="none">
                <a:solidFill>
                  <a:srgbClr val="000000"/>
                </a:solidFill>
                <a:latin typeface="Arial"/>
                <a:ea typeface="Arial"/>
                <a:cs typeface="Arial"/>
                <a:sym typeface="Arial"/>
              </a:rPr>
              <a:t>Tích hợp</a:t>
            </a:r>
            <a:endParaRPr sz="1100" b="0" i="0" u="none" strike="noStrike" cap="none">
              <a:solidFill>
                <a:srgbClr val="000000"/>
              </a:solidFill>
              <a:latin typeface="Arial"/>
              <a:ea typeface="Arial"/>
              <a:cs typeface="Arial"/>
              <a:sym typeface="Arial"/>
            </a:endParaRPr>
          </a:p>
        </p:txBody>
      </p:sp>
      <p:pic>
        <p:nvPicPr>
          <p:cNvPr id="1414" name="Google Shape;1414;p38"/>
          <p:cNvPicPr preferRelativeResize="0"/>
          <p:nvPr/>
        </p:nvPicPr>
        <p:blipFill rotWithShape="1">
          <a:blip r:embed="rId3">
            <a:alphaModFix/>
          </a:blip>
          <a:srcRect/>
          <a:stretch/>
        </p:blipFill>
        <p:spPr>
          <a:xfrm>
            <a:off x="7257650" y="1243475"/>
            <a:ext cx="649775" cy="649775"/>
          </a:xfrm>
          <a:prstGeom prst="rect">
            <a:avLst/>
          </a:prstGeom>
          <a:noFill/>
          <a:ln>
            <a:noFill/>
          </a:ln>
        </p:spPr>
      </p:pic>
      <p:sp>
        <p:nvSpPr>
          <p:cNvPr id="1415" name="Google Shape;1415;p38"/>
          <p:cNvSpPr txBox="1"/>
          <p:nvPr/>
        </p:nvSpPr>
        <p:spPr>
          <a:xfrm>
            <a:off x="7085750" y="1825700"/>
            <a:ext cx="993600" cy="222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Người dùng CTY</a:t>
            </a:r>
            <a:endParaRPr sz="900" b="0" i="0" u="none" strike="noStrike" cap="none">
              <a:solidFill>
                <a:srgbClr val="000000"/>
              </a:solidFill>
              <a:latin typeface="Arial"/>
              <a:ea typeface="Arial"/>
              <a:cs typeface="Arial"/>
              <a:sym typeface="Arial"/>
            </a:endParaRPr>
          </a:p>
        </p:txBody>
      </p:sp>
      <p:cxnSp>
        <p:nvCxnSpPr>
          <p:cNvPr id="1416" name="Google Shape;1416;p38"/>
          <p:cNvCxnSpPr>
            <a:stCxn id="1414" idx="1"/>
            <a:endCxn id="1395" idx="0"/>
          </p:cNvCxnSpPr>
          <p:nvPr/>
        </p:nvCxnSpPr>
        <p:spPr>
          <a:xfrm flipH="1">
            <a:off x="6083450" y="1568363"/>
            <a:ext cx="1174200" cy="555000"/>
          </a:xfrm>
          <a:prstGeom prst="bentConnector2">
            <a:avLst/>
          </a:prstGeom>
          <a:noFill/>
          <a:ln w="9525" cap="flat" cmpd="sng">
            <a:solidFill>
              <a:srgbClr val="44546A"/>
            </a:solidFill>
            <a:prstDash val="solid"/>
            <a:round/>
            <a:headEnd type="none" w="sm" len="sm"/>
            <a:tailEnd type="triangle" w="med" len="med"/>
          </a:ln>
        </p:spPr>
      </p:cxnSp>
      <p:pic>
        <p:nvPicPr>
          <p:cNvPr id="1417" name="Google Shape;1417;p38"/>
          <p:cNvPicPr preferRelativeResize="0"/>
          <p:nvPr/>
        </p:nvPicPr>
        <p:blipFill rotWithShape="1">
          <a:blip r:embed="rId4">
            <a:alphaModFix/>
          </a:blip>
          <a:srcRect/>
          <a:stretch/>
        </p:blipFill>
        <p:spPr>
          <a:xfrm>
            <a:off x="1614000" y="1500800"/>
            <a:ext cx="649775" cy="649775"/>
          </a:xfrm>
          <a:prstGeom prst="rect">
            <a:avLst/>
          </a:prstGeom>
          <a:noFill/>
          <a:ln>
            <a:noFill/>
          </a:ln>
        </p:spPr>
      </p:pic>
      <p:sp>
        <p:nvSpPr>
          <p:cNvPr id="1418" name="Google Shape;1418;p38"/>
          <p:cNvSpPr txBox="1"/>
          <p:nvPr/>
        </p:nvSpPr>
        <p:spPr>
          <a:xfrm>
            <a:off x="1442075" y="2159300"/>
            <a:ext cx="993600" cy="310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000000"/>
                </a:solidFill>
                <a:latin typeface="Arial"/>
                <a:ea typeface="Arial"/>
                <a:cs typeface="Arial"/>
                <a:sym typeface="Arial"/>
              </a:rPr>
              <a:t>Người dùng NPP</a:t>
            </a:r>
            <a:endParaRPr sz="900" b="0" i="0" u="none" strike="noStrike" cap="none">
              <a:solidFill>
                <a:srgbClr val="000000"/>
              </a:solidFill>
              <a:latin typeface="Arial"/>
              <a:ea typeface="Arial"/>
              <a:cs typeface="Arial"/>
              <a:sym typeface="Arial"/>
            </a:endParaRPr>
          </a:p>
        </p:txBody>
      </p:sp>
      <p:cxnSp>
        <p:nvCxnSpPr>
          <p:cNvPr id="1419" name="Google Shape;1419;p38"/>
          <p:cNvCxnSpPr>
            <a:stCxn id="1417" idx="3"/>
            <a:endCxn id="1392" idx="1"/>
          </p:cNvCxnSpPr>
          <p:nvPr/>
        </p:nvCxnSpPr>
        <p:spPr>
          <a:xfrm rot="10800000" flipH="1">
            <a:off x="2263775" y="1728188"/>
            <a:ext cx="484500" cy="97500"/>
          </a:xfrm>
          <a:prstGeom prst="bentConnector3">
            <a:avLst>
              <a:gd name="adj1" fmla="val 50000"/>
            </a:avLst>
          </a:prstGeom>
          <a:noFill/>
          <a:ln w="9525" cap="flat" cmpd="sng">
            <a:solidFill>
              <a:srgbClr val="44546A"/>
            </a:solidFill>
            <a:prstDash val="solid"/>
            <a:round/>
            <a:headEnd type="none" w="sm" len="sm"/>
            <a:tailEnd type="triangle" w="med" len="med"/>
          </a:ln>
        </p:spPr>
      </p:cxnSp>
      <p:cxnSp>
        <p:nvCxnSpPr>
          <p:cNvPr id="1420" name="Google Shape;1420;p38"/>
          <p:cNvCxnSpPr>
            <a:stCxn id="1417" idx="3"/>
            <a:endCxn id="1393" idx="1"/>
          </p:cNvCxnSpPr>
          <p:nvPr/>
        </p:nvCxnSpPr>
        <p:spPr>
          <a:xfrm>
            <a:off x="2263775" y="1825688"/>
            <a:ext cx="484500" cy="471000"/>
          </a:xfrm>
          <a:prstGeom prst="bentConnector3">
            <a:avLst>
              <a:gd name="adj1" fmla="val 50000"/>
            </a:avLst>
          </a:prstGeom>
          <a:noFill/>
          <a:ln w="9525" cap="flat" cmpd="sng">
            <a:solidFill>
              <a:srgbClr val="44546A"/>
            </a:solidFill>
            <a:prstDash val="solid"/>
            <a:round/>
            <a:headEnd type="none" w="sm" len="sm"/>
            <a:tailEnd type="triangle" w="med" len="med"/>
          </a:ln>
        </p:spPr>
      </p:cxnSp>
      <p:sp>
        <p:nvSpPr>
          <p:cNvPr id="1421" name="Google Shape;1421;p38"/>
          <p:cNvSpPr txBox="1"/>
          <p:nvPr/>
        </p:nvSpPr>
        <p:spPr>
          <a:xfrm>
            <a:off x="4333413" y="1016525"/>
            <a:ext cx="789600" cy="297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rgbClr val="000000"/>
                </a:solidFill>
                <a:latin typeface="Arial"/>
                <a:ea typeface="Arial"/>
                <a:cs typeface="Arial"/>
                <a:sym typeface="Arial"/>
              </a:rPr>
              <a:t>Sell in</a:t>
            </a:r>
            <a:endParaRPr sz="1400" b="0" i="0" u="none" strike="noStrike" cap="none">
              <a:solidFill>
                <a:srgbClr val="000000"/>
              </a:solidFill>
              <a:latin typeface="Arial"/>
              <a:ea typeface="Arial"/>
              <a:cs typeface="Arial"/>
              <a:sym typeface="Arial"/>
            </a:endParaRPr>
          </a:p>
        </p:txBody>
      </p:sp>
      <p:sp>
        <p:nvSpPr>
          <p:cNvPr id="1422" name="Google Shape;1422;p38"/>
          <p:cNvSpPr/>
          <p:nvPr/>
        </p:nvSpPr>
        <p:spPr>
          <a:xfrm>
            <a:off x="6984810" y="2749250"/>
            <a:ext cx="10944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Hóa đơn, Thanh toán</a:t>
            </a:r>
            <a:endParaRPr sz="900" b="0" i="0" u="none" strike="noStrike" cap="none">
              <a:solidFill>
                <a:srgbClr val="FFFFFF"/>
              </a:solidFill>
              <a:latin typeface="Arial"/>
              <a:ea typeface="Arial"/>
              <a:cs typeface="Arial"/>
              <a:sym typeface="Arial"/>
            </a:endParaRPr>
          </a:p>
        </p:txBody>
      </p:sp>
      <p:cxnSp>
        <p:nvCxnSpPr>
          <p:cNvPr id="1423" name="Google Shape;1423;p38"/>
          <p:cNvCxnSpPr>
            <a:stCxn id="1397" idx="3"/>
            <a:endCxn id="1422" idx="1"/>
          </p:cNvCxnSpPr>
          <p:nvPr/>
        </p:nvCxnSpPr>
        <p:spPr>
          <a:xfrm>
            <a:off x="6681100" y="2922498"/>
            <a:ext cx="303600" cy="0"/>
          </a:xfrm>
          <a:prstGeom prst="straightConnector1">
            <a:avLst/>
          </a:prstGeom>
          <a:noFill/>
          <a:ln w="9525" cap="flat" cmpd="sng">
            <a:solidFill>
              <a:srgbClr val="44546A"/>
            </a:solidFill>
            <a:prstDash val="solid"/>
            <a:round/>
            <a:headEnd type="none" w="sm" len="sm"/>
            <a:tailEnd type="triangle" w="med" len="med"/>
          </a:ln>
        </p:spPr>
      </p:cxnSp>
      <p:cxnSp>
        <p:nvCxnSpPr>
          <p:cNvPr id="1424" name="Google Shape;1424;p38"/>
          <p:cNvCxnSpPr>
            <a:stCxn id="1395" idx="3"/>
            <a:endCxn id="1422" idx="0"/>
          </p:cNvCxnSpPr>
          <p:nvPr/>
        </p:nvCxnSpPr>
        <p:spPr>
          <a:xfrm>
            <a:off x="6681100" y="2296607"/>
            <a:ext cx="850800" cy="452700"/>
          </a:xfrm>
          <a:prstGeom prst="bentConnector2">
            <a:avLst/>
          </a:prstGeom>
          <a:noFill/>
          <a:ln w="9525" cap="flat" cmpd="sng">
            <a:solidFill>
              <a:srgbClr val="44546A"/>
            </a:solidFill>
            <a:prstDash val="solid"/>
            <a:round/>
            <a:headEnd type="none" w="sm" len="sm"/>
            <a:tailEnd type="triangle" w="med" len="med"/>
          </a:ln>
        </p:spPr>
      </p:cxnSp>
      <p:sp>
        <p:nvSpPr>
          <p:cNvPr id="1425" name="Google Shape;1425;p38"/>
          <p:cNvSpPr/>
          <p:nvPr/>
        </p:nvSpPr>
        <p:spPr>
          <a:xfrm>
            <a:off x="6984799" y="3298125"/>
            <a:ext cx="10944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Công nợ phải thu</a:t>
            </a:r>
            <a:endParaRPr sz="900" b="0" i="0" u="none" strike="noStrike" cap="none">
              <a:solidFill>
                <a:srgbClr val="FFFFFF"/>
              </a:solidFill>
              <a:latin typeface="Arial"/>
              <a:ea typeface="Arial"/>
              <a:cs typeface="Arial"/>
              <a:sym typeface="Arial"/>
            </a:endParaRPr>
          </a:p>
        </p:txBody>
      </p:sp>
      <p:cxnSp>
        <p:nvCxnSpPr>
          <p:cNvPr id="1426" name="Google Shape;1426;p38"/>
          <p:cNvCxnSpPr>
            <a:stCxn id="1422" idx="2"/>
            <a:endCxn id="1425" idx="0"/>
          </p:cNvCxnSpPr>
          <p:nvPr/>
        </p:nvCxnSpPr>
        <p:spPr>
          <a:xfrm>
            <a:off x="7532010" y="3095750"/>
            <a:ext cx="0" cy="202500"/>
          </a:xfrm>
          <a:prstGeom prst="straightConnector1">
            <a:avLst/>
          </a:prstGeom>
          <a:noFill/>
          <a:ln w="9525" cap="flat" cmpd="sng">
            <a:solidFill>
              <a:srgbClr val="44546A"/>
            </a:solidFill>
            <a:prstDash val="solid"/>
            <a:round/>
            <a:headEnd type="none" w="sm" len="sm"/>
            <a:tailEnd type="triangle" w="med" len="med"/>
          </a:ln>
        </p:spPr>
      </p:cxnSp>
      <p:sp>
        <p:nvSpPr>
          <p:cNvPr id="1427" name="Google Shape;1427;p38"/>
          <p:cNvSpPr/>
          <p:nvPr/>
        </p:nvSpPr>
        <p:spPr>
          <a:xfrm>
            <a:off x="1519212" y="2749250"/>
            <a:ext cx="10647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Hóa đơn, Thanh toán</a:t>
            </a:r>
            <a:endParaRPr sz="900" b="0" i="0" u="none" strike="noStrike" cap="none">
              <a:solidFill>
                <a:srgbClr val="FFFFFF"/>
              </a:solidFill>
              <a:latin typeface="Arial"/>
              <a:ea typeface="Arial"/>
              <a:cs typeface="Arial"/>
              <a:sym typeface="Arial"/>
            </a:endParaRPr>
          </a:p>
        </p:txBody>
      </p:sp>
      <p:sp>
        <p:nvSpPr>
          <p:cNvPr id="1428" name="Google Shape;1428;p38"/>
          <p:cNvSpPr/>
          <p:nvPr/>
        </p:nvSpPr>
        <p:spPr>
          <a:xfrm>
            <a:off x="1519201" y="3298125"/>
            <a:ext cx="1064700" cy="346500"/>
          </a:xfrm>
          <a:prstGeom prst="roundRect">
            <a:avLst>
              <a:gd name="adj" fmla="val 16667"/>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Công nợ phải trả</a:t>
            </a:r>
            <a:endParaRPr sz="900" b="0" i="0" u="none" strike="noStrike" cap="none">
              <a:solidFill>
                <a:srgbClr val="FFFFFF"/>
              </a:solidFill>
              <a:latin typeface="Arial"/>
              <a:ea typeface="Arial"/>
              <a:cs typeface="Arial"/>
              <a:sym typeface="Arial"/>
            </a:endParaRPr>
          </a:p>
        </p:txBody>
      </p:sp>
      <p:cxnSp>
        <p:nvCxnSpPr>
          <p:cNvPr id="1429" name="Google Shape;1429;p38"/>
          <p:cNvCxnSpPr>
            <a:stCxn id="1399" idx="1"/>
            <a:endCxn id="1427" idx="3"/>
          </p:cNvCxnSpPr>
          <p:nvPr/>
        </p:nvCxnSpPr>
        <p:spPr>
          <a:xfrm rot="10800000">
            <a:off x="2583875" y="2922498"/>
            <a:ext cx="164400" cy="0"/>
          </a:xfrm>
          <a:prstGeom prst="straightConnector1">
            <a:avLst/>
          </a:prstGeom>
          <a:noFill/>
          <a:ln w="9525" cap="flat" cmpd="sng">
            <a:solidFill>
              <a:srgbClr val="44546A"/>
            </a:solidFill>
            <a:prstDash val="solid"/>
            <a:round/>
            <a:headEnd type="none" w="sm" len="sm"/>
            <a:tailEnd type="triangle" w="med" len="med"/>
          </a:ln>
        </p:spPr>
      </p:cxnSp>
      <p:cxnSp>
        <p:nvCxnSpPr>
          <p:cNvPr id="1430" name="Google Shape;1430;p38"/>
          <p:cNvCxnSpPr>
            <a:stCxn id="1427" idx="2"/>
            <a:endCxn id="1428" idx="0"/>
          </p:cNvCxnSpPr>
          <p:nvPr/>
        </p:nvCxnSpPr>
        <p:spPr>
          <a:xfrm>
            <a:off x="2051562" y="3095750"/>
            <a:ext cx="0" cy="202500"/>
          </a:xfrm>
          <a:prstGeom prst="straightConnector1">
            <a:avLst/>
          </a:prstGeom>
          <a:noFill/>
          <a:ln w="9525" cap="flat" cmpd="sng">
            <a:solidFill>
              <a:srgbClr val="44546A"/>
            </a:solidFill>
            <a:prstDash val="solid"/>
            <a:round/>
            <a:headEnd type="none" w="sm" len="sm"/>
            <a:tailEnd type="triangle" w="med" len="med"/>
          </a:ln>
        </p:spPr>
      </p:cxnSp>
      <p:sp>
        <p:nvSpPr>
          <p:cNvPr id="1431" name="Google Shape;1431;p38"/>
          <p:cNvSpPr txBox="1"/>
          <p:nvPr/>
        </p:nvSpPr>
        <p:spPr>
          <a:xfrm>
            <a:off x="870325" y="2922575"/>
            <a:ext cx="484500" cy="555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NPP có thể dùng hoặc không</a:t>
            </a:r>
            <a:endParaRPr sz="800" b="0" i="0" u="none" strike="noStrike" cap="none">
              <a:solidFill>
                <a:srgbClr val="000000"/>
              </a:solidFill>
              <a:latin typeface="Arial"/>
              <a:ea typeface="Arial"/>
              <a:cs typeface="Arial"/>
              <a:sym typeface="Arial"/>
            </a:endParaRPr>
          </a:p>
        </p:txBody>
      </p:sp>
      <p:cxnSp>
        <p:nvCxnSpPr>
          <p:cNvPr id="1432" name="Google Shape;1432;p38"/>
          <p:cNvCxnSpPr>
            <a:stCxn id="1431" idx="3"/>
            <a:endCxn id="1427" idx="1"/>
          </p:cNvCxnSpPr>
          <p:nvPr/>
        </p:nvCxnSpPr>
        <p:spPr>
          <a:xfrm rot="10800000" flipH="1">
            <a:off x="1354825" y="2922575"/>
            <a:ext cx="164400" cy="277500"/>
          </a:xfrm>
          <a:prstGeom prst="curvedConnector3">
            <a:avLst>
              <a:gd name="adj1" fmla="val 49996"/>
            </a:avLst>
          </a:prstGeom>
          <a:noFill/>
          <a:ln w="9525" cap="flat" cmpd="sng">
            <a:solidFill>
              <a:srgbClr val="44546A"/>
            </a:solidFill>
            <a:prstDash val="solid"/>
            <a:round/>
            <a:headEnd type="none" w="sm" len="sm"/>
            <a:tailEnd type="none" w="sm" len="sm"/>
          </a:ln>
        </p:spPr>
      </p:cxnSp>
      <p:cxnSp>
        <p:nvCxnSpPr>
          <p:cNvPr id="1433" name="Google Shape;1433;p38"/>
          <p:cNvCxnSpPr>
            <a:stCxn id="1431" idx="3"/>
            <a:endCxn id="1428" idx="1"/>
          </p:cNvCxnSpPr>
          <p:nvPr/>
        </p:nvCxnSpPr>
        <p:spPr>
          <a:xfrm>
            <a:off x="1354825" y="3200075"/>
            <a:ext cx="164400" cy="271200"/>
          </a:xfrm>
          <a:prstGeom prst="curvedConnector3">
            <a:avLst>
              <a:gd name="adj1" fmla="val 49993"/>
            </a:avLst>
          </a:prstGeom>
          <a:noFill/>
          <a:ln w="9525" cap="flat" cmpd="sng">
            <a:solidFill>
              <a:srgbClr val="44546A"/>
            </a:solidFill>
            <a:prstDash val="solid"/>
            <a:round/>
            <a:headEnd type="none" w="sm" len="sm"/>
            <a:tailEnd type="none" w="sm" len="sm"/>
          </a:ln>
        </p:spPr>
      </p:cxnSp>
      <p:sp>
        <p:nvSpPr>
          <p:cNvPr id="1434" name="Google Shape;1434;p38"/>
          <p:cNvSpPr txBox="1"/>
          <p:nvPr/>
        </p:nvSpPr>
        <p:spPr>
          <a:xfrm>
            <a:off x="703525" y="82075"/>
            <a:ext cx="7974900" cy="3279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100"/>
              <a:buFont typeface="Arial"/>
              <a:buNone/>
            </a:pPr>
            <a:r>
              <a:rPr lang="vi" sz="2100" b="1" i="0" u="none" strike="noStrike" cap="none">
                <a:solidFill>
                  <a:schemeClr val="dk1"/>
                </a:solidFill>
                <a:latin typeface="Arial"/>
                <a:ea typeface="Arial"/>
                <a:cs typeface="Arial"/>
                <a:sym typeface="Arial"/>
              </a:rPr>
              <a:t>Mô hình Sell In (ERPNext + MobiWork DMS)</a:t>
            </a:r>
            <a:endParaRPr sz="2100" b="0" i="0" u="none" strike="noStrike" cap="none">
              <a:solidFill>
                <a:schemeClr val="dk1"/>
              </a:solidFill>
              <a:latin typeface="Arial"/>
              <a:ea typeface="Arial"/>
              <a:cs typeface="Arial"/>
              <a:sym typeface="Arial"/>
            </a:endParaRPr>
          </a:p>
        </p:txBody>
      </p:sp>
      <p:cxnSp>
        <p:nvCxnSpPr>
          <p:cNvPr id="1435" name="Google Shape;1435;p38"/>
          <p:cNvCxnSpPr/>
          <p:nvPr/>
        </p:nvCxnSpPr>
        <p:spPr>
          <a:xfrm>
            <a:off x="564713" y="79289"/>
            <a:ext cx="0" cy="295200"/>
          </a:xfrm>
          <a:prstGeom prst="straightConnector1">
            <a:avLst/>
          </a:prstGeom>
          <a:noFill/>
          <a:ln w="38100" cap="rnd" cmpd="sng">
            <a:solidFill>
              <a:srgbClr val="FF0000"/>
            </a:solidFill>
            <a:prstDash val="solid"/>
            <a:round/>
            <a:headEnd type="none" w="sm" len="sm"/>
            <a:tailEnd type="none" w="sm" len="sm"/>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39"/>
        <p:cNvGrpSpPr/>
        <p:nvPr/>
      </p:nvGrpSpPr>
      <p:grpSpPr>
        <a:xfrm>
          <a:off x="0" y="0"/>
          <a:ext cx="0" cy="0"/>
          <a:chOff x="0" y="0"/>
          <a:chExt cx="0" cy="0"/>
        </a:xfrm>
      </p:grpSpPr>
      <p:cxnSp>
        <p:nvCxnSpPr>
          <p:cNvPr id="1440" name="Google Shape;1440;p39"/>
          <p:cNvCxnSpPr/>
          <p:nvPr/>
        </p:nvCxnSpPr>
        <p:spPr>
          <a:xfrm>
            <a:off x="564720" y="67435"/>
            <a:ext cx="0" cy="407700"/>
          </a:xfrm>
          <a:prstGeom prst="straightConnector1">
            <a:avLst/>
          </a:prstGeom>
          <a:noFill/>
          <a:ln w="38100" cap="rnd" cmpd="sng">
            <a:solidFill>
              <a:srgbClr val="FF0000"/>
            </a:solidFill>
            <a:prstDash val="solid"/>
            <a:round/>
            <a:headEnd type="none" w="sm" len="sm"/>
            <a:tailEnd type="none" w="sm" len="sm"/>
          </a:ln>
        </p:spPr>
      </p:cxnSp>
      <p:sp>
        <p:nvSpPr>
          <p:cNvPr id="1441" name="Google Shape;1441;p39"/>
          <p:cNvSpPr txBox="1"/>
          <p:nvPr/>
        </p:nvSpPr>
        <p:spPr>
          <a:xfrm>
            <a:off x="703525" y="888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Quản lý kho và vận hành kho</a:t>
            </a:r>
            <a:endParaRPr sz="2400" b="0" i="0" u="none" strike="noStrike" cap="none">
              <a:solidFill>
                <a:schemeClr val="dk1"/>
              </a:solidFill>
              <a:latin typeface="Arial"/>
              <a:ea typeface="Arial"/>
              <a:cs typeface="Arial"/>
              <a:sym typeface="Arial"/>
            </a:endParaRPr>
          </a:p>
        </p:txBody>
      </p:sp>
      <p:sp>
        <p:nvSpPr>
          <p:cNvPr id="1442" name="Google Shape;1442;p39"/>
          <p:cNvSpPr/>
          <p:nvPr/>
        </p:nvSpPr>
        <p:spPr>
          <a:xfrm>
            <a:off x="1047650" y="2389350"/>
            <a:ext cx="8096400" cy="364800"/>
          </a:xfrm>
          <a:prstGeom prst="roundRect">
            <a:avLst>
              <a:gd name="adj" fmla="val 3578"/>
            </a:avLst>
          </a:prstGeom>
          <a:solidFill>
            <a:srgbClr val="C9DAF8"/>
          </a:solidFill>
          <a:ln w="952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3" name="Google Shape;1443;p39"/>
          <p:cNvSpPr/>
          <p:nvPr/>
        </p:nvSpPr>
        <p:spPr>
          <a:xfrm rot="-5400000">
            <a:off x="385725" y="2325450"/>
            <a:ext cx="1047600" cy="4926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Arial"/>
                <a:ea typeface="Arial"/>
                <a:cs typeface="Arial"/>
                <a:sym typeface="Arial"/>
              </a:rPr>
              <a:t>Vận hành kho</a:t>
            </a:r>
            <a:endParaRPr sz="1400" b="1" i="0" u="none" strike="noStrike" cap="none">
              <a:solidFill>
                <a:schemeClr val="lt1"/>
              </a:solidFill>
              <a:latin typeface="Arial"/>
              <a:ea typeface="Arial"/>
              <a:cs typeface="Arial"/>
              <a:sym typeface="Arial"/>
            </a:endParaRPr>
          </a:p>
        </p:txBody>
      </p:sp>
      <p:sp>
        <p:nvSpPr>
          <p:cNvPr id="1444" name="Google Shape;1444;p39"/>
          <p:cNvSpPr/>
          <p:nvPr/>
        </p:nvSpPr>
        <p:spPr>
          <a:xfrm>
            <a:off x="1588325" y="2101950"/>
            <a:ext cx="929400" cy="929100"/>
          </a:xfrm>
          <a:prstGeom prst="ellipse">
            <a:avLst/>
          </a:prstGeom>
          <a:solidFill>
            <a:srgbClr val="FF9900"/>
          </a:solidFill>
          <a:ln w="9525" cap="flat" cmpd="sng">
            <a:solidFill>
              <a:srgbClr val="0000F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chemeClr val="lt1"/>
                </a:solidFill>
                <a:latin typeface="Arial"/>
                <a:ea typeface="Arial"/>
                <a:cs typeface="Arial"/>
                <a:sym typeface="Arial"/>
              </a:rPr>
              <a:t>Tổ chức kho</a:t>
            </a:r>
            <a:endParaRPr sz="1200" b="1" i="0" u="none" strike="noStrike" cap="none">
              <a:solidFill>
                <a:schemeClr val="lt1"/>
              </a:solidFill>
              <a:latin typeface="Arial"/>
              <a:ea typeface="Arial"/>
              <a:cs typeface="Arial"/>
              <a:sym typeface="Arial"/>
            </a:endParaRPr>
          </a:p>
        </p:txBody>
      </p:sp>
      <p:sp>
        <p:nvSpPr>
          <p:cNvPr id="1445" name="Google Shape;1445;p39"/>
          <p:cNvSpPr/>
          <p:nvPr/>
        </p:nvSpPr>
        <p:spPr>
          <a:xfrm>
            <a:off x="5449713" y="2101950"/>
            <a:ext cx="929400" cy="929100"/>
          </a:xfrm>
          <a:prstGeom prst="ellipse">
            <a:avLst/>
          </a:prstGeom>
          <a:solidFill>
            <a:srgbClr val="1155CC"/>
          </a:solidFill>
          <a:ln w="9525" cap="flat" cmpd="sng">
            <a:solidFill>
              <a:srgbClr val="0000F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chemeClr val="lt1"/>
                </a:solidFill>
                <a:latin typeface="Arial"/>
                <a:ea typeface="Arial"/>
                <a:cs typeface="Arial"/>
                <a:sym typeface="Arial"/>
              </a:rPr>
              <a:t>Giao dịch Kho</a:t>
            </a:r>
            <a:endParaRPr sz="1200" b="1" i="0" u="none" strike="noStrike" cap="none">
              <a:solidFill>
                <a:schemeClr val="lt1"/>
              </a:solidFill>
              <a:latin typeface="Arial"/>
              <a:ea typeface="Arial"/>
              <a:cs typeface="Arial"/>
              <a:sym typeface="Arial"/>
            </a:endParaRPr>
          </a:p>
        </p:txBody>
      </p:sp>
      <p:sp>
        <p:nvSpPr>
          <p:cNvPr id="1446" name="Google Shape;1446;p39"/>
          <p:cNvSpPr/>
          <p:nvPr/>
        </p:nvSpPr>
        <p:spPr>
          <a:xfrm>
            <a:off x="3513600" y="2101950"/>
            <a:ext cx="929400" cy="929100"/>
          </a:xfrm>
          <a:prstGeom prst="ellipse">
            <a:avLst/>
          </a:prstGeom>
          <a:solidFill>
            <a:srgbClr val="6AA84F"/>
          </a:solidFill>
          <a:ln w="9525" cap="flat" cmpd="sng">
            <a:solidFill>
              <a:srgbClr val="0000F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chemeClr val="lt1"/>
                </a:solidFill>
                <a:latin typeface="Arial"/>
                <a:ea typeface="Arial"/>
                <a:cs typeface="Arial"/>
                <a:sym typeface="Arial"/>
              </a:rPr>
              <a:t>Kế hoạch và kiểm soát</a:t>
            </a:r>
            <a:endParaRPr sz="1200" b="1" i="0" u="none" strike="noStrike" cap="none">
              <a:solidFill>
                <a:schemeClr val="lt1"/>
              </a:solidFill>
              <a:latin typeface="Arial"/>
              <a:ea typeface="Arial"/>
              <a:cs typeface="Arial"/>
              <a:sym typeface="Arial"/>
            </a:endParaRPr>
          </a:p>
        </p:txBody>
      </p:sp>
      <p:cxnSp>
        <p:nvCxnSpPr>
          <p:cNvPr id="1447" name="Google Shape;1447;p39"/>
          <p:cNvCxnSpPr>
            <a:stCxn id="1444" idx="6"/>
            <a:endCxn id="1446" idx="2"/>
          </p:cNvCxnSpPr>
          <p:nvPr/>
        </p:nvCxnSpPr>
        <p:spPr>
          <a:xfrm>
            <a:off x="2517725" y="2566500"/>
            <a:ext cx="996000" cy="0"/>
          </a:xfrm>
          <a:prstGeom prst="straightConnector1">
            <a:avLst/>
          </a:prstGeom>
          <a:noFill/>
          <a:ln w="28575" cap="flat" cmpd="sng">
            <a:solidFill>
              <a:schemeClr val="dk2"/>
            </a:solidFill>
            <a:prstDash val="solid"/>
            <a:round/>
            <a:headEnd type="triangle" w="med" len="med"/>
            <a:tailEnd type="triangle" w="med" len="med"/>
          </a:ln>
        </p:spPr>
      </p:cxnSp>
      <p:cxnSp>
        <p:nvCxnSpPr>
          <p:cNvPr id="1448" name="Google Shape;1448;p39"/>
          <p:cNvCxnSpPr>
            <a:stCxn id="1446" idx="6"/>
            <a:endCxn id="1445" idx="2"/>
          </p:cNvCxnSpPr>
          <p:nvPr/>
        </p:nvCxnSpPr>
        <p:spPr>
          <a:xfrm>
            <a:off x="4443000" y="2566500"/>
            <a:ext cx="1006800" cy="0"/>
          </a:xfrm>
          <a:prstGeom prst="straightConnector1">
            <a:avLst/>
          </a:prstGeom>
          <a:noFill/>
          <a:ln w="28575" cap="flat" cmpd="sng">
            <a:solidFill>
              <a:schemeClr val="dk2"/>
            </a:solidFill>
            <a:prstDash val="solid"/>
            <a:round/>
            <a:headEnd type="triangle" w="med" len="med"/>
            <a:tailEnd type="triangle" w="med" len="med"/>
          </a:ln>
        </p:spPr>
      </p:cxnSp>
      <p:sp>
        <p:nvSpPr>
          <p:cNvPr id="1449" name="Google Shape;1449;p39"/>
          <p:cNvSpPr/>
          <p:nvPr/>
        </p:nvSpPr>
        <p:spPr>
          <a:xfrm>
            <a:off x="6980575" y="2101950"/>
            <a:ext cx="929400" cy="929100"/>
          </a:xfrm>
          <a:prstGeom prst="ellipse">
            <a:avLst/>
          </a:prstGeom>
          <a:solidFill>
            <a:srgbClr val="674EA7"/>
          </a:solidFill>
          <a:ln w="9525" cap="flat" cmpd="sng">
            <a:solidFill>
              <a:srgbClr val="0000F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chemeClr val="lt1"/>
                </a:solidFill>
                <a:latin typeface="Arial"/>
                <a:ea typeface="Arial"/>
                <a:cs typeface="Arial"/>
                <a:sym typeface="Arial"/>
              </a:rPr>
              <a:t>Tích hợp</a:t>
            </a:r>
            <a:endParaRPr sz="12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chemeClr val="lt1"/>
                </a:solidFill>
                <a:latin typeface="Arial"/>
                <a:ea typeface="Arial"/>
                <a:cs typeface="Arial"/>
                <a:sym typeface="Arial"/>
              </a:rPr>
              <a:t>Liên kết</a:t>
            </a:r>
            <a:endParaRPr sz="1200" b="1" i="0" u="none" strike="noStrike" cap="none">
              <a:solidFill>
                <a:schemeClr val="lt1"/>
              </a:solidFill>
              <a:latin typeface="Arial"/>
              <a:ea typeface="Arial"/>
              <a:cs typeface="Arial"/>
              <a:sym typeface="Arial"/>
            </a:endParaRPr>
          </a:p>
        </p:txBody>
      </p:sp>
      <p:cxnSp>
        <p:nvCxnSpPr>
          <p:cNvPr id="1450" name="Google Shape;1450;p39"/>
          <p:cNvCxnSpPr>
            <a:stCxn id="1445" idx="6"/>
            <a:endCxn id="1449" idx="2"/>
          </p:cNvCxnSpPr>
          <p:nvPr/>
        </p:nvCxnSpPr>
        <p:spPr>
          <a:xfrm>
            <a:off x="6379113" y="2566500"/>
            <a:ext cx="601500" cy="0"/>
          </a:xfrm>
          <a:prstGeom prst="straightConnector1">
            <a:avLst/>
          </a:prstGeom>
          <a:noFill/>
          <a:ln w="28575" cap="flat" cmpd="sng">
            <a:solidFill>
              <a:schemeClr val="dk2"/>
            </a:solidFill>
            <a:prstDash val="solid"/>
            <a:round/>
            <a:headEnd type="triangle" w="med" len="med"/>
            <a:tailEnd type="triangle" w="med" len="med"/>
          </a:ln>
        </p:spPr>
      </p:cxnSp>
      <p:sp>
        <p:nvSpPr>
          <p:cNvPr id="1451" name="Google Shape;1451;p39"/>
          <p:cNvSpPr/>
          <p:nvPr/>
        </p:nvSpPr>
        <p:spPr>
          <a:xfrm>
            <a:off x="768050" y="838628"/>
            <a:ext cx="1573500" cy="493500"/>
          </a:xfrm>
          <a:prstGeom prst="roundRect">
            <a:avLst>
              <a:gd name="adj" fmla="val 7063"/>
            </a:avLst>
          </a:prstGeom>
          <a:solidFill>
            <a:srgbClr val="FCE5CD"/>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Tổ chức kho</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Định nghĩa cấu trúc kho</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Quy tắc lưu kho</a:t>
            </a:r>
            <a:endParaRPr sz="700" b="0" i="0" u="none" strike="noStrike" cap="none">
              <a:solidFill>
                <a:srgbClr val="000000"/>
              </a:solidFill>
              <a:latin typeface="Arial"/>
              <a:ea typeface="Arial"/>
              <a:cs typeface="Arial"/>
              <a:sym typeface="Arial"/>
            </a:endParaRPr>
          </a:p>
        </p:txBody>
      </p:sp>
      <p:sp>
        <p:nvSpPr>
          <p:cNvPr id="1452" name="Google Shape;1452;p39"/>
          <p:cNvSpPr/>
          <p:nvPr/>
        </p:nvSpPr>
        <p:spPr>
          <a:xfrm>
            <a:off x="768050" y="3376050"/>
            <a:ext cx="1573500" cy="792900"/>
          </a:xfrm>
          <a:prstGeom prst="roundRect">
            <a:avLst>
              <a:gd name="adj" fmla="val 7063"/>
            </a:avLst>
          </a:prstGeom>
          <a:solidFill>
            <a:srgbClr val="FCE5CD"/>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Định nghĩa </a:t>
            </a:r>
            <a:endParaRPr sz="7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Vật tư hàng hóa</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Vật tư, Mẫu vật tư</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Nhóm vật tư</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Phương pháp định giá</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Đơn vị đo lường, % chuyển đổi</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Thiết lập tồn kho tối thiểu</a:t>
            </a:r>
            <a:endParaRPr sz="700" b="0" i="0" u="none" strike="noStrike" cap="none">
              <a:solidFill>
                <a:srgbClr val="000000"/>
              </a:solidFill>
              <a:latin typeface="Arial"/>
              <a:ea typeface="Arial"/>
              <a:cs typeface="Arial"/>
              <a:sym typeface="Arial"/>
            </a:endParaRPr>
          </a:p>
        </p:txBody>
      </p:sp>
      <p:cxnSp>
        <p:nvCxnSpPr>
          <p:cNvPr id="1453" name="Google Shape;1453;p39"/>
          <p:cNvCxnSpPr>
            <a:stCxn id="1451" idx="2"/>
            <a:endCxn id="1444" idx="0"/>
          </p:cNvCxnSpPr>
          <p:nvPr/>
        </p:nvCxnSpPr>
        <p:spPr>
          <a:xfrm rot="-5400000" flipH="1">
            <a:off x="1419050" y="1467878"/>
            <a:ext cx="769800" cy="498300"/>
          </a:xfrm>
          <a:prstGeom prst="curvedConnector3">
            <a:avLst>
              <a:gd name="adj1" fmla="val 50001"/>
            </a:avLst>
          </a:prstGeom>
          <a:noFill/>
          <a:ln w="9525" cap="flat" cmpd="sng">
            <a:solidFill>
              <a:schemeClr val="dk2"/>
            </a:solidFill>
            <a:prstDash val="solid"/>
            <a:round/>
            <a:headEnd type="none" w="sm" len="sm"/>
            <a:tailEnd type="none" w="sm" len="sm"/>
          </a:ln>
        </p:spPr>
      </p:cxnSp>
      <p:cxnSp>
        <p:nvCxnSpPr>
          <p:cNvPr id="1454" name="Google Shape;1454;p39"/>
          <p:cNvCxnSpPr>
            <a:stCxn id="1452" idx="0"/>
            <a:endCxn id="1444" idx="4"/>
          </p:cNvCxnSpPr>
          <p:nvPr/>
        </p:nvCxnSpPr>
        <p:spPr>
          <a:xfrm rot="-5400000">
            <a:off x="1631450" y="2954400"/>
            <a:ext cx="345000" cy="498300"/>
          </a:xfrm>
          <a:prstGeom prst="curvedConnector3">
            <a:avLst>
              <a:gd name="adj1" fmla="val 50000"/>
            </a:avLst>
          </a:prstGeom>
          <a:noFill/>
          <a:ln w="9525" cap="flat" cmpd="sng">
            <a:solidFill>
              <a:schemeClr val="dk2"/>
            </a:solidFill>
            <a:prstDash val="solid"/>
            <a:round/>
            <a:headEnd type="none" w="sm" len="sm"/>
            <a:tailEnd type="none" w="sm" len="sm"/>
          </a:ln>
        </p:spPr>
      </p:cxnSp>
      <p:sp>
        <p:nvSpPr>
          <p:cNvPr id="1455" name="Google Shape;1455;p39"/>
          <p:cNvSpPr/>
          <p:nvPr/>
        </p:nvSpPr>
        <p:spPr>
          <a:xfrm>
            <a:off x="2930775" y="838625"/>
            <a:ext cx="1328700" cy="493500"/>
          </a:xfrm>
          <a:prstGeom prst="roundRect">
            <a:avLst>
              <a:gd name="adj" fmla="val 7063"/>
            </a:avLst>
          </a:prstGeom>
          <a:solidFill>
            <a:srgbClr val="C9DAF8"/>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Giao dịch nhập kho</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Nhập kho hàng mua</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Kiểm tra chất lượng</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Trả hàng nhà cung cấp</a:t>
            </a:r>
            <a:endParaRPr sz="700" b="0" i="0" u="none" strike="noStrike" cap="none">
              <a:solidFill>
                <a:srgbClr val="000000"/>
              </a:solidFill>
              <a:latin typeface="Arial"/>
              <a:ea typeface="Arial"/>
              <a:cs typeface="Arial"/>
              <a:sym typeface="Arial"/>
            </a:endParaRPr>
          </a:p>
        </p:txBody>
      </p:sp>
      <p:sp>
        <p:nvSpPr>
          <p:cNvPr id="1456" name="Google Shape;1456;p39"/>
          <p:cNvSpPr/>
          <p:nvPr/>
        </p:nvSpPr>
        <p:spPr>
          <a:xfrm>
            <a:off x="4514775" y="838625"/>
            <a:ext cx="1127400" cy="493500"/>
          </a:xfrm>
          <a:prstGeom prst="roundRect">
            <a:avLst>
              <a:gd name="adj" fmla="val 7063"/>
            </a:avLst>
          </a:prstGeom>
          <a:solidFill>
            <a:srgbClr val="C9DAF8"/>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Giao dịch nội bộ</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Chuyển kho nội bộ</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Kiểm kê, điều chỉnh tồn kho</a:t>
            </a:r>
            <a:endParaRPr sz="700" b="0" i="0" u="none" strike="noStrike" cap="none">
              <a:solidFill>
                <a:srgbClr val="000000"/>
              </a:solidFill>
              <a:latin typeface="Arial"/>
              <a:ea typeface="Arial"/>
              <a:cs typeface="Arial"/>
              <a:sym typeface="Arial"/>
            </a:endParaRPr>
          </a:p>
        </p:txBody>
      </p:sp>
      <p:sp>
        <p:nvSpPr>
          <p:cNvPr id="1457" name="Google Shape;1457;p39"/>
          <p:cNvSpPr/>
          <p:nvPr/>
        </p:nvSpPr>
        <p:spPr>
          <a:xfrm>
            <a:off x="5897475" y="838625"/>
            <a:ext cx="1219200" cy="493500"/>
          </a:xfrm>
          <a:prstGeom prst="roundRect">
            <a:avLst>
              <a:gd name="adj" fmla="val 7063"/>
            </a:avLst>
          </a:prstGeom>
          <a:solidFill>
            <a:srgbClr val="C9DAF8"/>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Giao dịch xuất kho</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Xuất kho hàng bán</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Nhập hàng bán trả lại</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Xuất kho sản xuất</a:t>
            </a:r>
            <a:endParaRPr sz="700" b="0" i="0" u="none" strike="noStrike" cap="none">
              <a:solidFill>
                <a:srgbClr val="000000"/>
              </a:solidFill>
              <a:latin typeface="Arial"/>
              <a:ea typeface="Arial"/>
              <a:cs typeface="Arial"/>
              <a:sym typeface="Arial"/>
            </a:endParaRPr>
          </a:p>
        </p:txBody>
      </p:sp>
      <p:cxnSp>
        <p:nvCxnSpPr>
          <p:cNvPr id="1458" name="Google Shape;1458;p39"/>
          <p:cNvCxnSpPr>
            <a:stCxn id="1455" idx="3"/>
            <a:endCxn id="1456" idx="1"/>
          </p:cNvCxnSpPr>
          <p:nvPr/>
        </p:nvCxnSpPr>
        <p:spPr>
          <a:xfrm>
            <a:off x="4259475" y="1085375"/>
            <a:ext cx="255300" cy="0"/>
          </a:xfrm>
          <a:prstGeom prst="straightConnector1">
            <a:avLst/>
          </a:prstGeom>
          <a:noFill/>
          <a:ln w="9525" cap="flat" cmpd="sng">
            <a:solidFill>
              <a:schemeClr val="dk2"/>
            </a:solidFill>
            <a:prstDash val="solid"/>
            <a:round/>
            <a:headEnd type="none" w="sm" len="sm"/>
            <a:tailEnd type="triangle" w="med" len="med"/>
          </a:ln>
        </p:spPr>
      </p:cxnSp>
      <p:cxnSp>
        <p:nvCxnSpPr>
          <p:cNvPr id="1459" name="Google Shape;1459;p39"/>
          <p:cNvCxnSpPr>
            <a:stCxn id="1456" idx="3"/>
            <a:endCxn id="1457" idx="1"/>
          </p:cNvCxnSpPr>
          <p:nvPr/>
        </p:nvCxnSpPr>
        <p:spPr>
          <a:xfrm>
            <a:off x="5642175" y="1085375"/>
            <a:ext cx="255300" cy="0"/>
          </a:xfrm>
          <a:prstGeom prst="straightConnector1">
            <a:avLst/>
          </a:prstGeom>
          <a:noFill/>
          <a:ln w="9525" cap="flat" cmpd="sng">
            <a:solidFill>
              <a:schemeClr val="dk2"/>
            </a:solidFill>
            <a:prstDash val="solid"/>
            <a:round/>
            <a:headEnd type="none" w="sm" len="sm"/>
            <a:tailEnd type="triangle" w="med" len="med"/>
          </a:ln>
        </p:spPr>
      </p:cxnSp>
      <p:cxnSp>
        <p:nvCxnSpPr>
          <p:cNvPr id="1460" name="Google Shape;1460;p39"/>
          <p:cNvCxnSpPr>
            <a:stCxn id="1455" idx="2"/>
            <a:endCxn id="1445" idx="0"/>
          </p:cNvCxnSpPr>
          <p:nvPr/>
        </p:nvCxnSpPr>
        <p:spPr>
          <a:xfrm rot="-5400000" flipH="1">
            <a:off x="4369875" y="557375"/>
            <a:ext cx="769800" cy="2319300"/>
          </a:xfrm>
          <a:prstGeom prst="curvedConnector3">
            <a:avLst>
              <a:gd name="adj1" fmla="val 50002"/>
            </a:avLst>
          </a:prstGeom>
          <a:noFill/>
          <a:ln w="9525" cap="flat" cmpd="sng">
            <a:solidFill>
              <a:schemeClr val="dk2"/>
            </a:solidFill>
            <a:prstDash val="solid"/>
            <a:round/>
            <a:headEnd type="none" w="sm" len="sm"/>
            <a:tailEnd type="none" w="sm" len="sm"/>
          </a:ln>
        </p:spPr>
      </p:cxnSp>
      <p:cxnSp>
        <p:nvCxnSpPr>
          <p:cNvPr id="1461" name="Google Shape;1461;p39"/>
          <p:cNvCxnSpPr>
            <a:stCxn id="1456" idx="2"/>
            <a:endCxn id="1445" idx="0"/>
          </p:cNvCxnSpPr>
          <p:nvPr/>
        </p:nvCxnSpPr>
        <p:spPr>
          <a:xfrm rot="-5400000" flipH="1">
            <a:off x="5111475" y="1299125"/>
            <a:ext cx="769800" cy="835800"/>
          </a:xfrm>
          <a:prstGeom prst="curvedConnector3">
            <a:avLst>
              <a:gd name="adj1" fmla="val 50002"/>
            </a:avLst>
          </a:prstGeom>
          <a:noFill/>
          <a:ln w="9525" cap="flat" cmpd="sng">
            <a:solidFill>
              <a:schemeClr val="dk2"/>
            </a:solidFill>
            <a:prstDash val="solid"/>
            <a:round/>
            <a:headEnd type="none" w="sm" len="sm"/>
            <a:tailEnd type="none" w="sm" len="sm"/>
          </a:ln>
        </p:spPr>
      </p:cxnSp>
      <p:cxnSp>
        <p:nvCxnSpPr>
          <p:cNvPr id="1462" name="Google Shape;1462;p39"/>
          <p:cNvCxnSpPr>
            <a:stCxn id="1457" idx="2"/>
            <a:endCxn id="1445" idx="0"/>
          </p:cNvCxnSpPr>
          <p:nvPr/>
        </p:nvCxnSpPr>
        <p:spPr>
          <a:xfrm rot="5400000">
            <a:off x="5825775" y="1420625"/>
            <a:ext cx="769800" cy="592800"/>
          </a:xfrm>
          <a:prstGeom prst="curvedConnector3">
            <a:avLst>
              <a:gd name="adj1" fmla="val 50002"/>
            </a:avLst>
          </a:prstGeom>
          <a:noFill/>
          <a:ln w="9525" cap="flat" cmpd="sng">
            <a:solidFill>
              <a:schemeClr val="dk2"/>
            </a:solidFill>
            <a:prstDash val="solid"/>
            <a:round/>
            <a:headEnd type="none" w="sm" len="sm"/>
            <a:tailEnd type="none" w="sm" len="sm"/>
          </a:ln>
        </p:spPr>
      </p:cxnSp>
      <p:sp>
        <p:nvSpPr>
          <p:cNvPr id="1463" name="Google Shape;1463;p39"/>
          <p:cNvSpPr/>
          <p:nvPr/>
        </p:nvSpPr>
        <p:spPr>
          <a:xfrm>
            <a:off x="2688625" y="3376050"/>
            <a:ext cx="1219200" cy="792900"/>
          </a:xfrm>
          <a:prstGeom prst="roundRect">
            <a:avLst>
              <a:gd name="adj" fmla="val 7063"/>
            </a:avLst>
          </a:prstGeom>
          <a:solidFill>
            <a:srgbClr val="D9EAD3"/>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Lập kế hoạch vật tư tự động</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Xác định mức tồn kho</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Tạo yêu cầu mua hàng tự động</a:t>
            </a:r>
            <a:endParaRPr sz="700" b="0" i="0" u="none" strike="noStrike" cap="none">
              <a:solidFill>
                <a:srgbClr val="000000"/>
              </a:solidFill>
              <a:latin typeface="Arial"/>
              <a:ea typeface="Arial"/>
              <a:cs typeface="Arial"/>
              <a:sym typeface="Arial"/>
            </a:endParaRPr>
          </a:p>
        </p:txBody>
      </p:sp>
      <p:sp>
        <p:nvSpPr>
          <p:cNvPr id="1464" name="Google Shape;1464;p39"/>
          <p:cNvSpPr/>
          <p:nvPr/>
        </p:nvSpPr>
        <p:spPr>
          <a:xfrm>
            <a:off x="4049425" y="3376050"/>
            <a:ext cx="1219200" cy="792900"/>
          </a:xfrm>
          <a:prstGeom prst="roundRect">
            <a:avLst>
              <a:gd name="adj" fmla="val 7063"/>
            </a:avLst>
          </a:prstGeom>
          <a:solidFill>
            <a:srgbClr val="D9EAD3"/>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Báo cáo kiểm soát</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Sổ cái kho chi tiết</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Báo cáo tồn kho</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Báo cáo chênh lệch kiểm kê</a:t>
            </a:r>
            <a:endParaRPr sz="700" b="0" i="0" u="none" strike="noStrike" cap="none">
              <a:solidFill>
                <a:srgbClr val="000000"/>
              </a:solidFill>
              <a:latin typeface="Arial"/>
              <a:ea typeface="Arial"/>
              <a:cs typeface="Arial"/>
              <a:sym typeface="Arial"/>
            </a:endParaRPr>
          </a:p>
        </p:txBody>
      </p:sp>
      <p:cxnSp>
        <p:nvCxnSpPr>
          <p:cNvPr id="1465" name="Google Shape;1465;p39"/>
          <p:cNvCxnSpPr>
            <a:stCxn id="1463" idx="0"/>
            <a:endCxn id="1446" idx="4"/>
          </p:cNvCxnSpPr>
          <p:nvPr/>
        </p:nvCxnSpPr>
        <p:spPr>
          <a:xfrm rot="-5400000">
            <a:off x="3465775" y="2863500"/>
            <a:ext cx="345000" cy="680100"/>
          </a:xfrm>
          <a:prstGeom prst="curvedConnector3">
            <a:avLst>
              <a:gd name="adj1" fmla="val 50000"/>
            </a:avLst>
          </a:prstGeom>
          <a:noFill/>
          <a:ln w="9525" cap="flat" cmpd="sng">
            <a:solidFill>
              <a:schemeClr val="dk2"/>
            </a:solidFill>
            <a:prstDash val="solid"/>
            <a:round/>
            <a:headEnd type="none" w="sm" len="sm"/>
            <a:tailEnd type="none" w="sm" len="sm"/>
          </a:ln>
        </p:spPr>
      </p:cxnSp>
      <p:cxnSp>
        <p:nvCxnSpPr>
          <p:cNvPr id="1466" name="Google Shape;1466;p39"/>
          <p:cNvCxnSpPr>
            <a:stCxn id="1464" idx="0"/>
            <a:endCxn id="1446" idx="4"/>
          </p:cNvCxnSpPr>
          <p:nvPr/>
        </p:nvCxnSpPr>
        <p:spPr>
          <a:xfrm rot="5400000" flipH="1">
            <a:off x="4146175" y="2863200"/>
            <a:ext cx="345000" cy="680700"/>
          </a:xfrm>
          <a:prstGeom prst="curvedConnector3">
            <a:avLst>
              <a:gd name="adj1" fmla="val 50000"/>
            </a:avLst>
          </a:prstGeom>
          <a:noFill/>
          <a:ln w="9525" cap="flat" cmpd="sng">
            <a:solidFill>
              <a:schemeClr val="dk2"/>
            </a:solidFill>
            <a:prstDash val="solid"/>
            <a:round/>
            <a:headEnd type="none" w="sm" len="sm"/>
            <a:tailEnd type="none" w="sm" len="sm"/>
          </a:ln>
        </p:spPr>
      </p:cxnSp>
      <p:sp>
        <p:nvSpPr>
          <p:cNvPr id="1467" name="Google Shape;1467;p39"/>
          <p:cNvSpPr/>
          <p:nvPr/>
        </p:nvSpPr>
        <p:spPr>
          <a:xfrm>
            <a:off x="7765475" y="3242700"/>
            <a:ext cx="1219200" cy="792900"/>
          </a:xfrm>
          <a:prstGeom prst="roundRect">
            <a:avLst>
              <a:gd name="adj" fmla="val 7063"/>
            </a:avLst>
          </a:prstGeom>
          <a:solidFill>
            <a:srgbClr val="D9D2E9"/>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Phân hệ Kế toán</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Giá vốn hàng bán</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Sổ cái kế toán</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Công nợ phải thu</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Công nợ phải trả</a:t>
            </a:r>
            <a:endParaRPr sz="700" b="0" i="0" u="none" strike="noStrike" cap="none">
              <a:solidFill>
                <a:srgbClr val="000000"/>
              </a:solidFill>
              <a:latin typeface="Arial"/>
              <a:ea typeface="Arial"/>
              <a:cs typeface="Arial"/>
              <a:sym typeface="Arial"/>
            </a:endParaRPr>
          </a:p>
        </p:txBody>
      </p:sp>
      <p:sp>
        <p:nvSpPr>
          <p:cNvPr id="1468" name="Google Shape;1468;p39"/>
          <p:cNvSpPr/>
          <p:nvPr/>
        </p:nvSpPr>
        <p:spPr>
          <a:xfrm>
            <a:off x="6827200" y="4247250"/>
            <a:ext cx="1219200" cy="792900"/>
          </a:xfrm>
          <a:prstGeom prst="roundRect">
            <a:avLst>
              <a:gd name="adj" fmla="val 7063"/>
            </a:avLst>
          </a:prstGeom>
          <a:solidFill>
            <a:srgbClr val="D9D2E9"/>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Phân hệ Kiểm tra chất lượng</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QC đầu vào</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QC đầu ra</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QC trong sản xuất</a:t>
            </a:r>
            <a:endParaRPr sz="700" b="0" i="0" u="none" strike="noStrike" cap="none">
              <a:solidFill>
                <a:srgbClr val="000000"/>
              </a:solidFill>
              <a:latin typeface="Arial"/>
              <a:ea typeface="Arial"/>
              <a:cs typeface="Arial"/>
              <a:sym typeface="Arial"/>
            </a:endParaRPr>
          </a:p>
        </p:txBody>
      </p:sp>
      <p:sp>
        <p:nvSpPr>
          <p:cNvPr id="1469" name="Google Shape;1469;p39"/>
          <p:cNvSpPr/>
          <p:nvPr/>
        </p:nvSpPr>
        <p:spPr>
          <a:xfrm>
            <a:off x="7267550" y="453675"/>
            <a:ext cx="1219200" cy="493500"/>
          </a:xfrm>
          <a:prstGeom prst="roundRect">
            <a:avLst>
              <a:gd name="adj" fmla="val 7063"/>
            </a:avLst>
          </a:prstGeom>
          <a:solidFill>
            <a:srgbClr val="D9D2E9"/>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Phân hệ mua hàng</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Đơn hàng mua</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Phiếu nhập kho hàng mua</a:t>
            </a:r>
            <a:endParaRPr sz="700" b="0" i="0" u="none" strike="noStrike" cap="none">
              <a:solidFill>
                <a:srgbClr val="000000"/>
              </a:solidFill>
              <a:latin typeface="Arial"/>
              <a:ea typeface="Arial"/>
              <a:cs typeface="Arial"/>
              <a:sym typeface="Arial"/>
            </a:endParaRPr>
          </a:p>
        </p:txBody>
      </p:sp>
      <p:sp>
        <p:nvSpPr>
          <p:cNvPr id="1470" name="Google Shape;1470;p39"/>
          <p:cNvSpPr/>
          <p:nvPr/>
        </p:nvSpPr>
        <p:spPr>
          <a:xfrm>
            <a:off x="7801000" y="1470275"/>
            <a:ext cx="1219200" cy="493500"/>
          </a:xfrm>
          <a:prstGeom prst="roundRect">
            <a:avLst>
              <a:gd name="adj" fmla="val 7063"/>
            </a:avLst>
          </a:prstGeom>
          <a:solidFill>
            <a:srgbClr val="D9D2E9"/>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Phân hệ bán hàng</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Đơn hàng bán</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Phiếu xuất kho hàng bán</a:t>
            </a:r>
            <a:endParaRPr sz="700" b="0" i="0" u="none" strike="noStrike" cap="none">
              <a:solidFill>
                <a:srgbClr val="000000"/>
              </a:solidFill>
              <a:latin typeface="Arial"/>
              <a:ea typeface="Arial"/>
              <a:cs typeface="Arial"/>
              <a:sym typeface="Arial"/>
            </a:endParaRPr>
          </a:p>
        </p:txBody>
      </p:sp>
      <p:sp>
        <p:nvSpPr>
          <p:cNvPr id="1471" name="Google Shape;1471;p39"/>
          <p:cNvSpPr/>
          <p:nvPr/>
        </p:nvSpPr>
        <p:spPr>
          <a:xfrm>
            <a:off x="5601075" y="3376050"/>
            <a:ext cx="1219200" cy="792900"/>
          </a:xfrm>
          <a:prstGeom prst="roundRect">
            <a:avLst>
              <a:gd name="adj" fmla="val 7063"/>
            </a:avLst>
          </a:prstGeom>
          <a:solidFill>
            <a:srgbClr val="D9D2E9"/>
          </a:solidFill>
          <a:ln w="9525" cap="flat" cmpd="sng">
            <a:solidFill>
              <a:schemeClr val="dk2"/>
            </a:solidFill>
            <a:prstDash val="solid"/>
            <a:round/>
            <a:headEnd type="none" w="sm" len="sm"/>
            <a:tailEnd type="none" w="sm" len="sm"/>
          </a:ln>
        </p:spPr>
        <p:txBody>
          <a:bodyPr spcFirstLastPara="1" wrap="square" lIns="90000" tIns="0" rIns="0" bIns="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000000"/>
                </a:solidFill>
                <a:latin typeface="Arial"/>
                <a:ea typeface="Arial"/>
                <a:cs typeface="Arial"/>
                <a:sym typeface="Arial"/>
              </a:rPr>
              <a:t>Phân hệ sản xuất</a:t>
            </a:r>
            <a:endParaRPr sz="700" b="1"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Phiếu cấp phát vật tư sản xuất</a:t>
            </a:r>
            <a:endParaRPr sz="700" b="0" i="0" u="none" strike="noStrike" cap="none">
              <a:solidFill>
                <a:srgbClr val="000000"/>
              </a:solidFill>
              <a:latin typeface="Arial"/>
              <a:ea typeface="Arial"/>
              <a:cs typeface="Arial"/>
              <a:sym typeface="Arial"/>
            </a:endParaRPr>
          </a:p>
          <a:p>
            <a:pPr marL="180000" marR="0" lvl="0" indent="-134450" algn="l" rtl="0">
              <a:lnSpc>
                <a:spcPct val="100000"/>
              </a:lnSpc>
              <a:spcBef>
                <a:spcPts val="0"/>
              </a:spcBef>
              <a:spcAft>
                <a:spcPts val="0"/>
              </a:spcAft>
              <a:buClr>
                <a:srgbClr val="000000"/>
              </a:buClr>
              <a:buSzPts val="700"/>
              <a:buFont typeface="Arial"/>
              <a:buChar char="-"/>
            </a:pPr>
            <a:r>
              <a:rPr lang="vi" sz="700" b="0" i="0" u="none" strike="noStrike" cap="none">
                <a:solidFill>
                  <a:srgbClr val="000000"/>
                </a:solidFill>
                <a:latin typeface="Arial"/>
                <a:ea typeface="Arial"/>
                <a:cs typeface="Arial"/>
                <a:sym typeface="Arial"/>
              </a:rPr>
              <a:t>Phiếu nhập kho thành phẩm</a:t>
            </a:r>
            <a:endParaRPr sz="700" b="0" i="0" u="none" strike="noStrike" cap="none">
              <a:solidFill>
                <a:srgbClr val="000000"/>
              </a:solidFill>
              <a:latin typeface="Arial"/>
              <a:ea typeface="Arial"/>
              <a:cs typeface="Arial"/>
              <a:sym typeface="Arial"/>
            </a:endParaRPr>
          </a:p>
        </p:txBody>
      </p:sp>
      <p:cxnSp>
        <p:nvCxnSpPr>
          <p:cNvPr id="1472" name="Google Shape;1472;p39"/>
          <p:cNvCxnSpPr>
            <a:stCxn id="1471" idx="0"/>
            <a:endCxn id="1449" idx="3"/>
          </p:cNvCxnSpPr>
          <p:nvPr/>
        </p:nvCxnSpPr>
        <p:spPr>
          <a:xfrm rot="-5400000">
            <a:off x="6423075" y="2682450"/>
            <a:ext cx="481200" cy="906000"/>
          </a:xfrm>
          <a:prstGeom prst="curvedConnector3">
            <a:avLst>
              <a:gd name="adj1" fmla="val 35848"/>
            </a:avLst>
          </a:prstGeom>
          <a:noFill/>
          <a:ln w="9525" cap="flat" cmpd="sng">
            <a:solidFill>
              <a:schemeClr val="dk2"/>
            </a:solidFill>
            <a:prstDash val="solid"/>
            <a:round/>
            <a:headEnd type="none" w="sm" len="sm"/>
            <a:tailEnd type="none" w="sm" len="sm"/>
          </a:ln>
        </p:spPr>
      </p:cxnSp>
      <p:cxnSp>
        <p:nvCxnSpPr>
          <p:cNvPr id="1473" name="Google Shape;1473;p39"/>
          <p:cNvCxnSpPr>
            <a:stCxn id="1449" idx="4"/>
            <a:endCxn id="1468" idx="0"/>
          </p:cNvCxnSpPr>
          <p:nvPr/>
        </p:nvCxnSpPr>
        <p:spPr>
          <a:xfrm rot="5400000">
            <a:off x="6832975" y="3634950"/>
            <a:ext cx="1216200" cy="8400"/>
          </a:xfrm>
          <a:prstGeom prst="curvedConnector3">
            <a:avLst>
              <a:gd name="adj1" fmla="val 50000"/>
            </a:avLst>
          </a:prstGeom>
          <a:noFill/>
          <a:ln w="9525" cap="flat" cmpd="sng">
            <a:solidFill>
              <a:schemeClr val="dk2"/>
            </a:solidFill>
            <a:prstDash val="solid"/>
            <a:round/>
            <a:headEnd type="none" w="sm" len="sm"/>
            <a:tailEnd type="none" w="sm" len="sm"/>
          </a:ln>
        </p:spPr>
      </p:cxnSp>
      <p:cxnSp>
        <p:nvCxnSpPr>
          <p:cNvPr id="1474" name="Google Shape;1474;p39"/>
          <p:cNvCxnSpPr>
            <a:stCxn id="1449" idx="5"/>
            <a:endCxn id="1467" idx="0"/>
          </p:cNvCxnSpPr>
          <p:nvPr/>
        </p:nvCxnSpPr>
        <p:spPr>
          <a:xfrm rot="-5400000" flipH="1">
            <a:off x="7900618" y="2768236"/>
            <a:ext cx="347700" cy="601200"/>
          </a:xfrm>
          <a:prstGeom prst="curvedConnector3">
            <a:avLst>
              <a:gd name="adj1" fmla="val 69568"/>
            </a:avLst>
          </a:prstGeom>
          <a:noFill/>
          <a:ln w="9525" cap="flat" cmpd="sng">
            <a:solidFill>
              <a:schemeClr val="dk2"/>
            </a:solidFill>
            <a:prstDash val="solid"/>
            <a:round/>
            <a:headEnd type="none" w="sm" len="sm"/>
            <a:tailEnd type="none" w="sm" len="sm"/>
          </a:ln>
        </p:spPr>
      </p:cxnSp>
      <p:cxnSp>
        <p:nvCxnSpPr>
          <p:cNvPr id="1475" name="Google Shape;1475;p39"/>
          <p:cNvCxnSpPr>
            <a:stCxn id="1449" idx="7"/>
            <a:endCxn id="1470" idx="2"/>
          </p:cNvCxnSpPr>
          <p:nvPr/>
        </p:nvCxnSpPr>
        <p:spPr>
          <a:xfrm rot="-5400000">
            <a:off x="7955068" y="1782614"/>
            <a:ext cx="274200" cy="636600"/>
          </a:xfrm>
          <a:prstGeom prst="curvedConnector3">
            <a:avLst>
              <a:gd name="adj1" fmla="val 74818"/>
            </a:avLst>
          </a:prstGeom>
          <a:noFill/>
          <a:ln w="9525" cap="flat" cmpd="sng">
            <a:solidFill>
              <a:schemeClr val="dk2"/>
            </a:solidFill>
            <a:prstDash val="solid"/>
            <a:round/>
            <a:headEnd type="none" w="sm" len="sm"/>
            <a:tailEnd type="none" w="sm" len="sm"/>
          </a:ln>
        </p:spPr>
      </p:cxnSp>
      <p:cxnSp>
        <p:nvCxnSpPr>
          <p:cNvPr id="1476" name="Google Shape;1476;p39"/>
          <p:cNvCxnSpPr>
            <a:stCxn id="1469" idx="2"/>
            <a:endCxn id="1449" idx="0"/>
          </p:cNvCxnSpPr>
          <p:nvPr/>
        </p:nvCxnSpPr>
        <p:spPr>
          <a:xfrm rot="5400000">
            <a:off x="7083800" y="1308525"/>
            <a:ext cx="1154700" cy="432000"/>
          </a:xfrm>
          <a:prstGeom prst="curvedConnector3">
            <a:avLst>
              <a:gd name="adj1" fmla="val 50003"/>
            </a:avLst>
          </a:prstGeom>
          <a:noFill/>
          <a:ln w="9525" cap="flat" cmpd="sng">
            <a:solidFill>
              <a:schemeClr val="dk2"/>
            </a:solidFill>
            <a:prstDash val="solid"/>
            <a:round/>
            <a:headEnd type="none" w="sm" len="sm"/>
            <a:tailEnd type="none" w="sm" len="sm"/>
          </a:ln>
        </p:spPr>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80"/>
        <p:cNvGrpSpPr/>
        <p:nvPr/>
      </p:nvGrpSpPr>
      <p:grpSpPr>
        <a:xfrm>
          <a:off x="0" y="0"/>
          <a:ext cx="0" cy="0"/>
          <a:chOff x="0" y="0"/>
          <a:chExt cx="0" cy="0"/>
        </a:xfrm>
      </p:grpSpPr>
      <p:sp>
        <p:nvSpPr>
          <p:cNvPr id="1481" name="Google Shape;1481;p40"/>
          <p:cNvSpPr/>
          <p:nvPr/>
        </p:nvSpPr>
        <p:spPr>
          <a:xfrm rot="-5400000">
            <a:off x="-276925" y="1452101"/>
            <a:ext cx="1967400" cy="289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Arial"/>
                <a:ea typeface="Arial"/>
                <a:cs typeface="Arial"/>
                <a:sym typeface="Arial"/>
              </a:rPr>
              <a:t>Kế toán</a:t>
            </a:r>
            <a:endParaRPr sz="1400" b="1" i="0" u="none" strike="noStrike" cap="none">
              <a:solidFill>
                <a:schemeClr val="lt1"/>
              </a:solidFill>
              <a:latin typeface="Arial"/>
              <a:ea typeface="Arial"/>
              <a:cs typeface="Arial"/>
              <a:sym typeface="Arial"/>
            </a:endParaRPr>
          </a:p>
        </p:txBody>
      </p:sp>
      <p:sp>
        <p:nvSpPr>
          <p:cNvPr id="1482" name="Google Shape;1482;p40"/>
          <p:cNvSpPr/>
          <p:nvPr/>
        </p:nvSpPr>
        <p:spPr>
          <a:xfrm rot="-5400000">
            <a:off x="-110725" y="4059300"/>
            <a:ext cx="1635000" cy="289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Arial"/>
                <a:ea typeface="Arial"/>
                <a:cs typeface="Arial"/>
                <a:sym typeface="Arial"/>
              </a:rPr>
              <a:t>Vận hành</a:t>
            </a:r>
            <a:endParaRPr sz="1400" b="1" i="0" u="none" strike="noStrike" cap="none">
              <a:solidFill>
                <a:schemeClr val="lt1"/>
              </a:solidFill>
              <a:latin typeface="Arial"/>
              <a:ea typeface="Arial"/>
              <a:cs typeface="Arial"/>
              <a:sym typeface="Arial"/>
            </a:endParaRPr>
          </a:p>
        </p:txBody>
      </p:sp>
      <p:sp>
        <p:nvSpPr>
          <p:cNvPr id="1483" name="Google Shape;1483;p40"/>
          <p:cNvSpPr/>
          <p:nvPr/>
        </p:nvSpPr>
        <p:spPr>
          <a:xfrm>
            <a:off x="953025" y="621950"/>
            <a:ext cx="6285600" cy="2042100"/>
          </a:xfrm>
          <a:prstGeom prst="roundRect">
            <a:avLst>
              <a:gd name="adj" fmla="val 3578"/>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4" name="Google Shape;1484;p40"/>
          <p:cNvSpPr/>
          <p:nvPr/>
        </p:nvSpPr>
        <p:spPr>
          <a:xfrm>
            <a:off x="7705200" y="613300"/>
            <a:ext cx="1266300" cy="364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Arial"/>
                <a:ea typeface="Arial"/>
                <a:cs typeface="Arial"/>
                <a:sym typeface="Arial"/>
              </a:rPr>
              <a:t>Tài chính</a:t>
            </a:r>
            <a:endParaRPr sz="1400" b="1" i="0" u="none" strike="noStrike" cap="none">
              <a:solidFill>
                <a:schemeClr val="lt1"/>
              </a:solidFill>
              <a:latin typeface="Arial"/>
              <a:ea typeface="Arial"/>
              <a:cs typeface="Arial"/>
              <a:sym typeface="Arial"/>
            </a:endParaRPr>
          </a:p>
        </p:txBody>
      </p:sp>
      <p:sp>
        <p:nvSpPr>
          <p:cNvPr id="1485" name="Google Shape;1485;p40"/>
          <p:cNvSpPr/>
          <p:nvPr/>
        </p:nvSpPr>
        <p:spPr>
          <a:xfrm>
            <a:off x="953025" y="3391131"/>
            <a:ext cx="6285600" cy="1626000"/>
          </a:xfrm>
          <a:prstGeom prst="roundRect">
            <a:avLst>
              <a:gd name="adj" fmla="val 3578"/>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6" name="Google Shape;1486;p40"/>
          <p:cNvSpPr/>
          <p:nvPr/>
        </p:nvSpPr>
        <p:spPr>
          <a:xfrm>
            <a:off x="1619050" y="760675"/>
            <a:ext cx="1453200" cy="1794600"/>
          </a:xfrm>
          <a:prstGeom prst="roundRect">
            <a:avLst>
              <a:gd name="adj" fmla="val 7063"/>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7" name="Google Shape;1487;p40"/>
          <p:cNvSpPr txBox="1"/>
          <p:nvPr/>
        </p:nvSpPr>
        <p:spPr>
          <a:xfrm>
            <a:off x="1730650" y="920098"/>
            <a:ext cx="1230000" cy="202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NGUYÊN VẬT LIỆU</a:t>
            </a:r>
            <a:endParaRPr sz="800" b="1" i="0" u="none" strike="noStrike" cap="none">
              <a:solidFill>
                <a:srgbClr val="000000"/>
              </a:solidFill>
              <a:latin typeface="Arial"/>
              <a:ea typeface="Arial"/>
              <a:cs typeface="Arial"/>
              <a:sym typeface="Arial"/>
            </a:endParaRPr>
          </a:p>
        </p:txBody>
      </p:sp>
      <p:sp>
        <p:nvSpPr>
          <p:cNvPr id="1488" name="Google Shape;1488;p40"/>
          <p:cNvSpPr/>
          <p:nvPr/>
        </p:nvSpPr>
        <p:spPr>
          <a:xfrm>
            <a:off x="2041450" y="726975"/>
            <a:ext cx="6084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TKKT</a:t>
            </a:r>
            <a:endParaRPr sz="1100" b="1" i="0" u="none" strike="noStrike" cap="none">
              <a:solidFill>
                <a:srgbClr val="000000"/>
              </a:solidFill>
              <a:latin typeface="Arial"/>
              <a:ea typeface="Arial"/>
              <a:cs typeface="Arial"/>
              <a:sym typeface="Arial"/>
            </a:endParaRPr>
          </a:p>
        </p:txBody>
      </p:sp>
      <p:cxnSp>
        <p:nvCxnSpPr>
          <p:cNvPr id="1489" name="Google Shape;1489;p40"/>
          <p:cNvCxnSpPr/>
          <p:nvPr/>
        </p:nvCxnSpPr>
        <p:spPr>
          <a:xfrm>
            <a:off x="1710000" y="1232325"/>
            <a:ext cx="1277400" cy="0"/>
          </a:xfrm>
          <a:prstGeom prst="straightConnector1">
            <a:avLst/>
          </a:prstGeom>
          <a:noFill/>
          <a:ln w="9525" cap="flat" cmpd="sng">
            <a:solidFill>
              <a:schemeClr val="dk2"/>
            </a:solidFill>
            <a:prstDash val="solid"/>
            <a:round/>
            <a:headEnd type="none" w="sm" len="sm"/>
            <a:tailEnd type="none" w="sm" len="sm"/>
          </a:ln>
        </p:spPr>
      </p:cxnSp>
      <p:cxnSp>
        <p:nvCxnSpPr>
          <p:cNvPr id="1490" name="Google Shape;1490;p40"/>
          <p:cNvCxnSpPr/>
          <p:nvPr/>
        </p:nvCxnSpPr>
        <p:spPr>
          <a:xfrm>
            <a:off x="2345650" y="1234280"/>
            <a:ext cx="0" cy="939300"/>
          </a:xfrm>
          <a:prstGeom prst="straightConnector1">
            <a:avLst/>
          </a:prstGeom>
          <a:noFill/>
          <a:ln w="9525" cap="flat" cmpd="sng">
            <a:solidFill>
              <a:schemeClr val="dk2"/>
            </a:solidFill>
            <a:prstDash val="dot"/>
            <a:round/>
            <a:headEnd type="none" w="sm" len="sm"/>
            <a:tailEnd type="none" w="sm" len="sm"/>
          </a:ln>
        </p:spPr>
      </p:cxnSp>
      <p:sp>
        <p:nvSpPr>
          <p:cNvPr id="1491" name="Google Shape;1491;p40"/>
          <p:cNvSpPr txBox="1"/>
          <p:nvPr/>
        </p:nvSpPr>
        <p:spPr>
          <a:xfrm>
            <a:off x="1716750" y="2143156"/>
            <a:ext cx="1230000" cy="364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Arial"/>
                <a:ea typeface="Arial"/>
                <a:cs typeface="Arial"/>
                <a:sym typeface="Arial"/>
              </a:rPr>
              <a:t>TỒN KHO </a:t>
            </a:r>
            <a:endParaRPr sz="1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NGUYÊN VẬT LIỆU</a:t>
            </a:r>
            <a:endParaRPr sz="800" b="0" i="0" u="none" strike="noStrike" cap="none">
              <a:solidFill>
                <a:srgbClr val="000000"/>
              </a:solidFill>
              <a:latin typeface="Arial"/>
              <a:ea typeface="Arial"/>
              <a:cs typeface="Arial"/>
              <a:sym typeface="Arial"/>
            </a:endParaRPr>
          </a:p>
        </p:txBody>
      </p:sp>
      <p:cxnSp>
        <p:nvCxnSpPr>
          <p:cNvPr id="1492" name="Google Shape;1492;p40"/>
          <p:cNvCxnSpPr/>
          <p:nvPr/>
        </p:nvCxnSpPr>
        <p:spPr>
          <a:xfrm>
            <a:off x="1737025" y="1550012"/>
            <a:ext cx="615000" cy="0"/>
          </a:xfrm>
          <a:prstGeom prst="straightConnector1">
            <a:avLst/>
          </a:prstGeom>
          <a:noFill/>
          <a:ln w="9525" cap="flat" cmpd="sng">
            <a:solidFill>
              <a:schemeClr val="dk2"/>
            </a:solidFill>
            <a:prstDash val="solid"/>
            <a:round/>
            <a:headEnd type="none" w="sm" len="sm"/>
            <a:tailEnd type="none" w="sm" len="sm"/>
          </a:ln>
        </p:spPr>
      </p:cxnSp>
      <p:cxnSp>
        <p:nvCxnSpPr>
          <p:cNvPr id="1493" name="Google Shape;1493;p40"/>
          <p:cNvCxnSpPr/>
          <p:nvPr/>
        </p:nvCxnSpPr>
        <p:spPr>
          <a:xfrm>
            <a:off x="2345365" y="1881205"/>
            <a:ext cx="615000" cy="0"/>
          </a:xfrm>
          <a:prstGeom prst="straightConnector1">
            <a:avLst/>
          </a:prstGeom>
          <a:noFill/>
          <a:ln w="9525" cap="flat" cmpd="sng">
            <a:solidFill>
              <a:schemeClr val="dk2"/>
            </a:solidFill>
            <a:prstDash val="solid"/>
            <a:round/>
            <a:headEnd type="none" w="sm" len="sm"/>
            <a:tailEnd type="none" w="sm" len="sm"/>
          </a:ln>
        </p:spPr>
      </p:cxnSp>
      <p:sp>
        <p:nvSpPr>
          <p:cNvPr id="1494" name="Google Shape;1494;p40"/>
          <p:cNvSpPr/>
          <p:nvPr/>
        </p:nvSpPr>
        <p:spPr>
          <a:xfrm>
            <a:off x="1740431" y="1306713"/>
            <a:ext cx="5406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Đầu kỳ</a:t>
            </a:r>
            <a:endParaRPr sz="700" b="0" i="0" u="none" strike="noStrike" cap="none">
              <a:solidFill>
                <a:srgbClr val="000000"/>
              </a:solidFill>
              <a:latin typeface="Arial"/>
              <a:ea typeface="Arial"/>
              <a:cs typeface="Arial"/>
              <a:sym typeface="Arial"/>
            </a:endParaRPr>
          </a:p>
        </p:txBody>
      </p:sp>
      <p:sp>
        <p:nvSpPr>
          <p:cNvPr id="1495" name="Google Shape;1495;p40"/>
          <p:cNvSpPr/>
          <p:nvPr/>
        </p:nvSpPr>
        <p:spPr>
          <a:xfrm>
            <a:off x="2382581" y="1928492"/>
            <a:ext cx="5406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Cuối kỳ</a:t>
            </a:r>
            <a:endParaRPr sz="700" b="0" i="0" u="none" strike="noStrike" cap="none">
              <a:solidFill>
                <a:srgbClr val="000000"/>
              </a:solidFill>
              <a:latin typeface="Arial"/>
              <a:ea typeface="Arial"/>
              <a:cs typeface="Arial"/>
              <a:sym typeface="Arial"/>
            </a:endParaRPr>
          </a:p>
        </p:txBody>
      </p:sp>
      <p:sp>
        <p:nvSpPr>
          <p:cNvPr id="1496" name="Google Shape;1496;p40"/>
          <p:cNvSpPr/>
          <p:nvPr/>
        </p:nvSpPr>
        <p:spPr>
          <a:xfrm>
            <a:off x="1828325" y="1707375"/>
            <a:ext cx="364800" cy="364800"/>
          </a:xfrm>
          <a:prstGeom prst="ellipse">
            <a:avLst/>
          </a:prstGeom>
          <a:solidFill>
            <a:srgbClr val="D9EAD3"/>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Nhập</a:t>
            </a:r>
            <a:endParaRPr sz="800" b="0" i="0" u="none" strike="noStrike" cap="none">
              <a:solidFill>
                <a:srgbClr val="000000"/>
              </a:solidFill>
              <a:latin typeface="Arial"/>
              <a:ea typeface="Arial"/>
              <a:cs typeface="Arial"/>
              <a:sym typeface="Arial"/>
            </a:endParaRPr>
          </a:p>
        </p:txBody>
      </p:sp>
      <p:sp>
        <p:nvSpPr>
          <p:cNvPr id="1497" name="Google Shape;1497;p40"/>
          <p:cNvSpPr/>
          <p:nvPr/>
        </p:nvSpPr>
        <p:spPr>
          <a:xfrm>
            <a:off x="2470475" y="1374363"/>
            <a:ext cx="364800" cy="364800"/>
          </a:xfrm>
          <a:prstGeom prst="ellipse">
            <a:avLst/>
          </a:prstGeom>
          <a:solidFill>
            <a:srgbClr val="D9EAD3"/>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Xuất</a:t>
            </a:r>
            <a:endParaRPr sz="800" b="0" i="0" u="none" strike="noStrike" cap="none">
              <a:solidFill>
                <a:srgbClr val="000000"/>
              </a:solidFill>
              <a:latin typeface="Arial"/>
              <a:ea typeface="Arial"/>
              <a:cs typeface="Arial"/>
              <a:sym typeface="Arial"/>
            </a:endParaRPr>
          </a:p>
        </p:txBody>
      </p:sp>
      <p:sp>
        <p:nvSpPr>
          <p:cNvPr id="1498" name="Google Shape;1498;p40"/>
          <p:cNvSpPr txBox="1"/>
          <p:nvPr/>
        </p:nvSpPr>
        <p:spPr>
          <a:xfrm>
            <a:off x="989038" y="1281200"/>
            <a:ext cx="608400" cy="36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33CC"/>
                </a:solidFill>
                <a:latin typeface="Arial"/>
                <a:ea typeface="Arial"/>
                <a:cs typeface="Arial"/>
                <a:sym typeface="Arial"/>
              </a:rPr>
              <a:t>Khoản phải chi</a:t>
            </a:r>
            <a:endParaRPr sz="1100" b="1" i="0" u="none" strike="noStrike" cap="none">
              <a:solidFill>
                <a:srgbClr val="0033CC"/>
              </a:solidFill>
              <a:latin typeface="Arial"/>
              <a:ea typeface="Arial"/>
              <a:cs typeface="Arial"/>
              <a:sym typeface="Arial"/>
            </a:endParaRPr>
          </a:p>
        </p:txBody>
      </p:sp>
      <p:cxnSp>
        <p:nvCxnSpPr>
          <p:cNvPr id="1499" name="Google Shape;1499;p40"/>
          <p:cNvCxnSpPr>
            <a:stCxn id="1498" idx="2"/>
            <a:endCxn id="1496" idx="2"/>
          </p:cNvCxnSpPr>
          <p:nvPr/>
        </p:nvCxnSpPr>
        <p:spPr>
          <a:xfrm rot="-5400000" flipH="1">
            <a:off x="1438888" y="1500350"/>
            <a:ext cx="243900" cy="535200"/>
          </a:xfrm>
          <a:prstGeom prst="bentConnector2">
            <a:avLst/>
          </a:prstGeom>
          <a:noFill/>
          <a:ln w="19050" cap="flat" cmpd="sng">
            <a:solidFill>
              <a:srgbClr val="1155CC"/>
            </a:solidFill>
            <a:prstDash val="solid"/>
            <a:round/>
            <a:headEnd type="none" w="sm" len="sm"/>
            <a:tailEnd type="triangle" w="med" len="med"/>
          </a:ln>
        </p:spPr>
      </p:cxnSp>
      <p:sp>
        <p:nvSpPr>
          <p:cNvPr id="1500" name="Google Shape;1500;p40"/>
          <p:cNvSpPr/>
          <p:nvPr/>
        </p:nvSpPr>
        <p:spPr>
          <a:xfrm>
            <a:off x="3289450" y="760675"/>
            <a:ext cx="1453200" cy="1794600"/>
          </a:xfrm>
          <a:prstGeom prst="roundRect">
            <a:avLst>
              <a:gd name="adj" fmla="val 7063"/>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1" name="Google Shape;1501;p40"/>
          <p:cNvSpPr txBox="1"/>
          <p:nvPr/>
        </p:nvSpPr>
        <p:spPr>
          <a:xfrm>
            <a:off x="3401050" y="864973"/>
            <a:ext cx="1230000" cy="202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BÁN THÀNH PHẨM </a:t>
            </a:r>
            <a:endParaRPr sz="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THÀNH PHẨM</a:t>
            </a:r>
            <a:endParaRPr sz="800" b="1" i="0" u="none" strike="noStrike" cap="none">
              <a:solidFill>
                <a:srgbClr val="000000"/>
              </a:solidFill>
              <a:latin typeface="Arial"/>
              <a:ea typeface="Arial"/>
              <a:cs typeface="Arial"/>
              <a:sym typeface="Arial"/>
            </a:endParaRPr>
          </a:p>
        </p:txBody>
      </p:sp>
      <p:sp>
        <p:nvSpPr>
          <p:cNvPr id="1502" name="Google Shape;1502;p40"/>
          <p:cNvSpPr/>
          <p:nvPr/>
        </p:nvSpPr>
        <p:spPr>
          <a:xfrm>
            <a:off x="3711850" y="726975"/>
            <a:ext cx="6084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TKKT</a:t>
            </a:r>
            <a:endParaRPr sz="1100" b="1" i="0" u="none" strike="noStrike" cap="none">
              <a:solidFill>
                <a:srgbClr val="000000"/>
              </a:solidFill>
              <a:latin typeface="Arial"/>
              <a:ea typeface="Arial"/>
              <a:cs typeface="Arial"/>
              <a:sym typeface="Arial"/>
            </a:endParaRPr>
          </a:p>
        </p:txBody>
      </p:sp>
      <p:cxnSp>
        <p:nvCxnSpPr>
          <p:cNvPr id="1503" name="Google Shape;1503;p40"/>
          <p:cNvCxnSpPr/>
          <p:nvPr/>
        </p:nvCxnSpPr>
        <p:spPr>
          <a:xfrm>
            <a:off x="3380400" y="1232325"/>
            <a:ext cx="1277400" cy="0"/>
          </a:xfrm>
          <a:prstGeom prst="straightConnector1">
            <a:avLst/>
          </a:prstGeom>
          <a:noFill/>
          <a:ln w="9525" cap="flat" cmpd="sng">
            <a:solidFill>
              <a:schemeClr val="dk2"/>
            </a:solidFill>
            <a:prstDash val="solid"/>
            <a:round/>
            <a:headEnd type="none" w="sm" len="sm"/>
            <a:tailEnd type="none" w="sm" len="sm"/>
          </a:ln>
        </p:spPr>
      </p:cxnSp>
      <p:cxnSp>
        <p:nvCxnSpPr>
          <p:cNvPr id="1504" name="Google Shape;1504;p40"/>
          <p:cNvCxnSpPr/>
          <p:nvPr/>
        </p:nvCxnSpPr>
        <p:spPr>
          <a:xfrm>
            <a:off x="4016050" y="1234280"/>
            <a:ext cx="0" cy="939300"/>
          </a:xfrm>
          <a:prstGeom prst="straightConnector1">
            <a:avLst/>
          </a:prstGeom>
          <a:noFill/>
          <a:ln w="9525" cap="flat" cmpd="sng">
            <a:solidFill>
              <a:schemeClr val="dk2"/>
            </a:solidFill>
            <a:prstDash val="dot"/>
            <a:round/>
            <a:headEnd type="none" w="sm" len="sm"/>
            <a:tailEnd type="none" w="sm" len="sm"/>
          </a:ln>
        </p:spPr>
      </p:cxnSp>
      <p:sp>
        <p:nvSpPr>
          <p:cNvPr id="1505" name="Google Shape;1505;p40"/>
          <p:cNvSpPr txBox="1"/>
          <p:nvPr/>
        </p:nvSpPr>
        <p:spPr>
          <a:xfrm>
            <a:off x="3387150" y="2143156"/>
            <a:ext cx="1230000" cy="364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Arial"/>
                <a:ea typeface="Arial"/>
                <a:cs typeface="Arial"/>
                <a:sym typeface="Arial"/>
              </a:rPr>
              <a:t>TỒN KHO </a:t>
            </a:r>
            <a:endParaRPr sz="1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BÁN TP / TP / WIP</a:t>
            </a:r>
            <a:endParaRPr sz="800" b="0" i="0" u="none" strike="noStrike" cap="none">
              <a:solidFill>
                <a:srgbClr val="000000"/>
              </a:solidFill>
              <a:latin typeface="Arial"/>
              <a:ea typeface="Arial"/>
              <a:cs typeface="Arial"/>
              <a:sym typeface="Arial"/>
            </a:endParaRPr>
          </a:p>
        </p:txBody>
      </p:sp>
      <p:cxnSp>
        <p:nvCxnSpPr>
          <p:cNvPr id="1506" name="Google Shape;1506;p40"/>
          <p:cNvCxnSpPr/>
          <p:nvPr/>
        </p:nvCxnSpPr>
        <p:spPr>
          <a:xfrm>
            <a:off x="3407425" y="1550012"/>
            <a:ext cx="615000" cy="0"/>
          </a:xfrm>
          <a:prstGeom prst="straightConnector1">
            <a:avLst/>
          </a:prstGeom>
          <a:noFill/>
          <a:ln w="9525" cap="flat" cmpd="sng">
            <a:solidFill>
              <a:schemeClr val="dk2"/>
            </a:solidFill>
            <a:prstDash val="solid"/>
            <a:round/>
            <a:headEnd type="none" w="sm" len="sm"/>
            <a:tailEnd type="none" w="sm" len="sm"/>
          </a:ln>
        </p:spPr>
      </p:cxnSp>
      <p:cxnSp>
        <p:nvCxnSpPr>
          <p:cNvPr id="1507" name="Google Shape;1507;p40"/>
          <p:cNvCxnSpPr/>
          <p:nvPr/>
        </p:nvCxnSpPr>
        <p:spPr>
          <a:xfrm>
            <a:off x="4015765" y="1881205"/>
            <a:ext cx="615000" cy="0"/>
          </a:xfrm>
          <a:prstGeom prst="straightConnector1">
            <a:avLst/>
          </a:prstGeom>
          <a:noFill/>
          <a:ln w="9525" cap="flat" cmpd="sng">
            <a:solidFill>
              <a:schemeClr val="dk2"/>
            </a:solidFill>
            <a:prstDash val="solid"/>
            <a:round/>
            <a:headEnd type="none" w="sm" len="sm"/>
            <a:tailEnd type="none" w="sm" len="sm"/>
          </a:ln>
        </p:spPr>
      </p:cxnSp>
      <p:sp>
        <p:nvSpPr>
          <p:cNvPr id="1508" name="Google Shape;1508;p40"/>
          <p:cNvSpPr/>
          <p:nvPr/>
        </p:nvSpPr>
        <p:spPr>
          <a:xfrm>
            <a:off x="3410831" y="1306713"/>
            <a:ext cx="5406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Đầu kỳ</a:t>
            </a:r>
            <a:endParaRPr sz="700" b="0" i="0" u="none" strike="noStrike" cap="none">
              <a:solidFill>
                <a:srgbClr val="000000"/>
              </a:solidFill>
              <a:latin typeface="Arial"/>
              <a:ea typeface="Arial"/>
              <a:cs typeface="Arial"/>
              <a:sym typeface="Arial"/>
            </a:endParaRPr>
          </a:p>
        </p:txBody>
      </p:sp>
      <p:sp>
        <p:nvSpPr>
          <p:cNvPr id="1509" name="Google Shape;1509;p40"/>
          <p:cNvSpPr/>
          <p:nvPr/>
        </p:nvSpPr>
        <p:spPr>
          <a:xfrm>
            <a:off x="4052981" y="1928492"/>
            <a:ext cx="5406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Cuối kỳ</a:t>
            </a:r>
            <a:endParaRPr sz="700" b="0" i="0" u="none" strike="noStrike" cap="none">
              <a:solidFill>
                <a:srgbClr val="000000"/>
              </a:solidFill>
              <a:latin typeface="Arial"/>
              <a:ea typeface="Arial"/>
              <a:cs typeface="Arial"/>
              <a:sym typeface="Arial"/>
            </a:endParaRPr>
          </a:p>
        </p:txBody>
      </p:sp>
      <p:sp>
        <p:nvSpPr>
          <p:cNvPr id="1510" name="Google Shape;1510;p40"/>
          <p:cNvSpPr/>
          <p:nvPr/>
        </p:nvSpPr>
        <p:spPr>
          <a:xfrm>
            <a:off x="3498725" y="1707375"/>
            <a:ext cx="364800" cy="364800"/>
          </a:xfrm>
          <a:prstGeom prst="ellipse">
            <a:avLst/>
          </a:prstGeom>
          <a:solidFill>
            <a:srgbClr val="D9EAD3"/>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Nhập</a:t>
            </a:r>
            <a:endParaRPr sz="800" b="0" i="0" u="none" strike="noStrike" cap="none">
              <a:solidFill>
                <a:srgbClr val="000000"/>
              </a:solidFill>
              <a:latin typeface="Arial"/>
              <a:ea typeface="Arial"/>
              <a:cs typeface="Arial"/>
              <a:sym typeface="Arial"/>
            </a:endParaRPr>
          </a:p>
        </p:txBody>
      </p:sp>
      <p:sp>
        <p:nvSpPr>
          <p:cNvPr id="1511" name="Google Shape;1511;p40"/>
          <p:cNvSpPr/>
          <p:nvPr/>
        </p:nvSpPr>
        <p:spPr>
          <a:xfrm>
            <a:off x="4140875" y="1374363"/>
            <a:ext cx="364800" cy="364800"/>
          </a:xfrm>
          <a:prstGeom prst="ellipse">
            <a:avLst/>
          </a:prstGeom>
          <a:solidFill>
            <a:srgbClr val="D9EAD3"/>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Xuất</a:t>
            </a:r>
            <a:endParaRPr sz="800" b="0" i="0" u="none" strike="noStrike" cap="none">
              <a:solidFill>
                <a:srgbClr val="000000"/>
              </a:solidFill>
              <a:latin typeface="Arial"/>
              <a:ea typeface="Arial"/>
              <a:cs typeface="Arial"/>
              <a:sym typeface="Arial"/>
            </a:endParaRPr>
          </a:p>
        </p:txBody>
      </p:sp>
      <p:sp>
        <p:nvSpPr>
          <p:cNvPr id="1512" name="Google Shape;1512;p40"/>
          <p:cNvSpPr/>
          <p:nvPr/>
        </p:nvSpPr>
        <p:spPr>
          <a:xfrm>
            <a:off x="4959850" y="760675"/>
            <a:ext cx="1453200" cy="1794600"/>
          </a:xfrm>
          <a:prstGeom prst="roundRect">
            <a:avLst>
              <a:gd name="adj" fmla="val 7063"/>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3" name="Google Shape;1513;p40"/>
          <p:cNvSpPr txBox="1"/>
          <p:nvPr/>
        </p:nvSpPr>
        <p:spPr>
          <a:xfrm>
            <a:off x="5071450" y="920098"/>
            <a:ext cx="1230000" cy="202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THÀNH PHẨM</a:t>
            </a:r>
            <a:endParaRPr sz="800" b="1" i="0" u="none" strike="noStrike" cap="none">
              <a:solidFill>
                <a:srgbClr val="000000"/>
              </a:solidFill>
              <a:latin typeface="Arial"/>
              <a:ea typeface="Arial"/>
              <a:cs typeface="Arial"/>
              <a:sym typeface="Arial"/>
            </a:endParaRPr>
          </a:p>
        </p:txBody>
      </p:sp>
      <p:sp>
        <p:nvSpPr>
          <p:cNvPr id="1514" name="Google Shape;1514;p40"/>
          <p:cNvSpPr/>
          <p:nvPr/>
        </p:nvSpPr>
        <p:spPr>
          <a:xfrm>
            <a:off x="5382250" y="726975"/>
            <a:ext cx="6084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TKKT</a:t>
            </a:r>
            <a:endParaRPr sz="1100" b="1" i="0" u="none" strike="noStrike" cap="none">
              <a:solidFill>
                <a:srgbClr val="000000"/>
              </a:solidFill>
              <a:latin typeface="Arial"/>
              <a:ea typeface="Arial"/>
              <a:cs typeface="Arial"/>
              <a:sym typeface="Arial"/>
            </a:endParaRPr>
          </a:p>
        </p:txBody>
      </p:sp>
      <p:cxnSp>
        <p:nvCxnSpPr>
          <p:cNvPr id="1515" name="Google Shape;1515;p40"/>
          <p:cNvCxnSpPr/>
          <p:nvPr/>
        </p:nvCxnSpPr>
        <p:spPr>
          <a:xfrm>
            <a:off x="5050800" y="1232325"/>
            <a:ext cx="1277400" cy="0"/>
          </a:xfrm>
          <a:prstGeom prst="straightConnector1">
            <a:avLst/>
          </a:prstGeom>
          <a:noFill/>
          <a:ln w="9525" cap="flat" cmpd="sng">
            <a:solidFill>
              <a:schemeClr val="dk2"/>
            </a:solidFill>
            <a:prstDash val="solid"/>
            <a:round/>
            <a:headEnd type="none" w="sm" len="sm"/>
            <a:tailEnd type="none" w="sm" len="sm"/>
          </a:ln>
        </p:spPr>
      </p:cxnSp>
      <p:cxnSp>
        <p:nvCxnSpPr>
          <p:cNvPr id="1516" name="Google Shape;1516;p40"/>
          <p:cNvCxnSpPr/>
          <p:nvPr/>
        </p:nvCxnSpPr>
        <p:spPr>
          <a:xfrm>
            <a:off x="5686450" y="1234280"/>
            <a:ext cx="0" cy="939300"/>
          </a:xfrm>
          <a:prstGeom prst="straightConnector1">
            <a:avLst/>
          </a:prstGeom>
          <a:noFill/>
          <a:ln w="9525" cap="flat" cmpd="sng">
            <a:solidFill>
              <a:schemeClr val="dk2"/>
            </a:solidFill>
            <a:prstDash val="dot"/>
            <a:round/>
            <a:headEnd type="none" w="sm" len="sm"/>
            <a:tailEnd type="none" w="sm" len="sm"/>
          </a:ln>
        </p:spPr>
      </p:cxnSp>
      <p:sp>
        <p:nvSpPr>
          <p:cNvPr id="1517" name="Google Shape;1517;p40"/>
          <p:cNvSpPr txBox="1"/>
          <p:nvPr/>
        </p:nvSpPr>
        <p:spPr>
          <a:xfrm>
            <a:off x="5057550" y="2143156"/>
            <a:ext cx="1230000" cy="364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Arial"/>
                <a:ea typeface="Arial"/>
                <a:cs typeface="Arial"/>
                <a:sym typeface="Arial"/>
              </a:rPr>
              <a:t>TỒN KHO </a:t>
            </a:r>
            <a:endParaRPr sz="1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THÀNH PHẨM</a:t>
            </a:r>
            <a:endParaRPr sz="800" b="0" i="0" u="none" strike="noStrike" cap="none">
              <a:solidFill>
                <a:srgbClr val="000000"/>
              </a:solidFill>
              <a:latin typeface="Arial"/>
              <a:ea typeface="Arial"/>
              <a:cs typeface="Arial"/>
              <a:sym typeface="Arial"/>
            </a:endParaRPr>
          </a:p>
        </p:txBody>
      </p:sp>
      <p:cxnSp>
        <p:nvCxnSpPr>
          <p:cNvPr id="1518" name="Google Shape;1518;p40"/>
          <p:cNvCxnSpPr/>
          <p:nvPr/>
        </p:nvCxnSpPr>
        <p:spPr>
          <a:xfrm>
            <a:off x="5077825" y="1550012"/>
            <a:ext cx="615000" cy="0"/>
          </a:xfrm>
          <a:prstGeom prst="straightConnector1">
            <a:avLst/>
          </a:prstGeom>
          <a:noFill/>
          <a:ln w="9525" cap="flat" cmpd="sng">
            <a:solidFill>
              <a:schemeClr val="dk2"/>
            </a:solidFill>
            <a:prstDash val="solid"/>
            <a:round/>
            <a:headEnd type="none" w="sm" len="sm"/>
            <a:tailEnd type="none" w="sm" len="sm"/>
          </a:ln>
        </p:spPr>
      </p:cxnSp>
      <p:cxnSp>
        <p:nvCxnSpPr>
          <p:cNvPr id="1519" name="Google Shape;1519;p40"/>
          <p:cNvCxnSpPr/>
          <p:nvPr/>
        </p:nvCxnSpPr>
        <p:spPr>
          <a:xfrm>
            <a:off x="5686165" y="1881205"/>
            <a:ext cx="615000" cy="0"/>
          </a:xfrm>
          <a:prstGeom prst="straightConnector1">
            <a:avLst/>
          </a:prstGeom>
          <a:noFill/>
          <a:ln w="9525" cap="flat" cmpd="sng">
            <a:solidFill>
              <a:schemeClr val="dk2"/>
            </a:solidFill>
            <a:prstDash val="solid"/>
            <a:round/>
            <a:headEnd type="none" w="sm" len="sm"/>
            <a:tailEnd type="none" w="sm" len="sm"/>
          </a:ln>
        </p:spPr>
      </p:cxnSp>
      <p:sp>
        <p:nvSpPr>
          <p:cNvPr id="1520" name="Google Shape;1520;p40"/>
          <p:cNvSpPr/>
          <p:nvPr/>
        </p:nvSpPr>
        <p:spPr>
          <a:xfrm>
            <a:off x="5081231" y="1306713"/>
            <a:ext cx="5406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Đầu kỳ</a:t>
            </a:r>
            <a:endParaRPr sz="700" b="0" i="0" u="none" strike="noStrike" cap="none">
              <a:solidFill>
                <a:srgbClr val="000000"/>
              </a:solidFill>
              <a:latin typeface="Arial"/>
              <a:ea typeface="Arial"/>
              <a:cs typeface="Arial"/>
              <a:sym typeface="Arial"/>
            </a:endParaRPr>
          </a:p>
        </p:txBody>
      </p:sp>
      <p:sp>
        <p:nvSpPr>
          <p:cNvPr id="1521" name="Google Shape;1521;p40"/>
          <p:cNvSpPr/>
          <p:nvPr/>
        </p:nvSpPr>
        <p:spPr>
          <a:xfrm>
            <a:off x="5723381" y="1928492"/>
            <a:ext cx="5406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Cuối kỳ</a:t>
            </a:r>
            <a:endParaRPr sz="700" b="0" i="0" u="none" strike="noStrike" cap="none">
              <a:solidFill>
                <a:srgbClr val="000000"/>
              </a:solidFill>
              <a:latin typeface="Arial"/>
              <a:ea typeface="Arial"/>
              <a:cs typeface="Arial"/>
              <a:sym typeface="Arial"/>
            </a:endParaRPr>
          </a:p>
        </p:txBody>
      </p:sp>
      <p:sp>
        <p:nvSpPr>
          <p:cNvPr id="1522" name="Google Shape;1522;p40"/>
          <p:cNvSpPr/>
          <p:nvPr/>
        </p:nvSpPr>
        <p:spPr>
          <a:xfrm>
            <a:off x="5169125" y="1707375"/>
            <a:ext cx="364800" cy="364800"/>
          </a:xfrm>
          <a:prstGeom prst="ellipse">
            <a:avLst/>
          </a:prstGeom>
          <a:solidFill>
            <a:srgbClr val="D9EAD3"/>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Nhập</a:t>
            </a:r>
            <a:endParaRPr sz="800" b="0" i="0" u="none" strike="noStrike" cap="none">
              <a:solidFill>
                <a:srgbClr val="000000"/>
              </a:solidFill>
              <a:latin typeface="Arial"/>
              <a:ea typeface="Arial"/>
              <a:cs typeface="Arial"/>
              <a:sym typeface="Arial"/>
            </a:endParaRPr>
          </a:p>
        </p:txBody>
      </p:sp>
      <p:sp>
        <p:nvSpPr>
          <p:cNvPr id="1523" name="Google Shape;1523;p40"/>
          <p:cNvSpPr/>
          <p:nvPr/>
        </p:nvSpPr>
        <p:spPr>
          <a:xfrm>
            <a:off x="5811275" y="1374363"/>
            <a:ext cx="364800" cy="364800"/>
          </a:xfrm>
          <a:prstGeom prst="ellipse">
            <a:avLst/>
          </a:prstGeom>
          <a:solidFill>
            <a:srgbClr val="D9EAD3"/>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Xuất</a:t>
            </a:r>
            <a:endParaRPr sz="800" b="0" i="0" u="none" strike="noStrike" cap="none">
              <a:solidFill>
                <a:srgbClr val="000000"/>
              </a:solidFill>
              <a:latin typeface="Arial"/>
              <a:ea typeface="Arial"/>
              <a:cs typeface="Arial"/>
              <a:sym typeface="Arial"/>
            </a:endParaRPr>
          </a:p>
        </p:txBody>
      </p:sp>
      <p:sp>
        <p:nvSpPr>
          <p:cNvPr id="1524" name="Google Shape;1524;p40"/>
          <p:cNvSpPr txBox="1"/>
          <p:nvPr/>
        </p:nvSpPr>
        <p:spPr>
          <a:xfrm>
            <a:off x="6565438" y="1830550"/>
            <a:ext cx="608400" cy="36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vi" sz="1100" b="1" i="0" u="none" strike="noStrike" cap="none">
                <a:solidFill>
                  <a:srgbClr val="0033CC"/>
                </a:solidFill>
                <a:latin typeface="Arial"/>
                <a:ea typeface="Arial"/>
                <a:cs typeface="Arial"/>
                <a:sym typeface="Arial"/>
              </a:rPr>
              <a:t>Khoản phải thu</a:t>
            </a:r>
            <a:endParaRPr sz="1100" b="1" i="0" u="none" strike="noStrike" cap="none">
              <a:solidFill>
                <a:srgbClr val="0033CC"/>
              </a:solidFill>
              <a:latin typeface="Arial"/>
              <a:ea typeface="Arial"/>
              <a:cs typeface="Arial"/>
              <a:sym typeface="Arial"/>
            </a:endParaRPr>
          </a:p>
        </p:txBody>
      </p:sp>
      <p:cxnSp>
        <p:nvCxnSpPr>
          <p:cNvPr id="1525" name="Google Shape;1525;p40"/>
          <p:cNvCxnSpPr>
            <a:stCxn id="1497" idx="6"/>
            <a:endCxn id="1510" idx="2"/>
          </p:cNvCxnSpPr>
          <p:nvPr/>
        </p:nvCxnSpPr>
        <p:spPr>
          <a:xfrm>
            <a:off x="2835275" y="1556763"/>
            <a:ext cx="663600" cy="333000"/>
          </a:xfrm>
          <a:prstGeom prst="bentConnector3">
            <a:avLst>
              <a:gd name="adj1" fmla="val 49989"/>
            </a:avLst>
          </a:prstGeom>
          <a:noFill/>
          <a:ln w="19050" cap="flat" cmpd="sng">
            <a:solidFill>
              <a:srgbClr val="1155CC"/>
            </a:solidFill>
            <a:prstDash val="solid"/>
            <a:round/>
            <a:headEnd type="none" w="sm" len="sm"/>
            <a:tailEnd type="triangle" w="med" len="med"/>
          </a:ln>
        </p:spPr>
      </p:cxnSp>
      <p:cxnSp>
        <p:nvCxnSpPr>
          <p:cNvPr id="1526" name="Google Shape;1526;p40"/>
          <p:cNvCxnSpPr>
            <a:stCxn id="1511" idx="6"/>
            <a:endCxn id="1522" idx="2"/>
          </p:cNvCxnSpPr>
          <p:nvPr/>
        </p:nvCxnSpPr>
        <p:spPr>
          <a:xfrm>
            <a:off x="4505675" y="1556763"/>
            <a:ext cx="663600" cy="333000"/>
          </a:xfrm>
          <a:prstGeom prst="bentConnector3">
            <a:avLst>
              <a:gd name="adj1" fmla="val 49989"/>
            </a:avLst>
          </a:prstGeom>
          <a:noFill/>
          <a:ln w="19050" cap="flat" cmpd="sng">
            <a:solidFill>
              <a:srgbClr val="1155CC"/>
            </a:solidFill>
            <a:prstDash val="solid"/>
            <a:round/>
            <a:headEnd type="none" w="sm" len="sm"/>
            <a:tailEnd type="triangle" w="med" len="med"/>
          </a:ln>
        </p:spPr>
      </p:cxnSp>
      <p:cxnSp>
        <p:nvCxnSpPr>
          <p:cNvPr id="1527" name="Google Shape;1527;p40"/>
          <p:cNvCxnSpPr>
            <a:stCxn id="1523" idx="6"/>
            <a:endCxn id="1524" idx="0"/>
          </p:cNvCxnSpPr>
          <p:nvPr/>
        </p:nvCxnSpPr>
        <p:spPr>
          <a:xfrm>
            <a:off x="6176075" y="1556763"/>
            <a:ext cx="693600" cy="273900"/>
          </a:xfrm>
          <a:prstGeom prst="bentConnector2">
            <a:avLst/>
          </a:prstGeom>
          <a:noFill/>
          <a:ln w="19050" cap="flat" cmpd="sng">
            <a:solidFill>
              <a:srgbClr val="1155CC"/>
            </a:solidFill>
            <a:prstDash val="solid"/>
            <a:round/>
            <a:headEnd type="none" w="sm" len="sm"/>
            <a:tailEnd type="triangle" w="med" len="med"/>
          </a:ln>
        </p:spPr>
      </p:cxnSp>
      <p:sp>
        <p:nvSpPr>
          <p:cNvPr id="1528" name="Google Shape;1528;p40"/>
          <p:cNvSpPr/>
          <p:nvPr/>
        </p:nvSpPr>
        <p:spPr>
          <a:xfrm>
            <a:off x="1619050" y="3579025"/>
            <a:ext cx="1453200" cy="3648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C0C0C"/>
                </a:solidFill>
                <a:latin typeface="Arial"/>
                <a:ea typeface="Arial"/>
                <a:cs typeface="Arial"/>
                <a:sym typeface="Arial"/>
              </a:rPr>
              <a:t>Quản lý Mua hàng</a:t>
            </a:r>
            <a:endParaRPr sz="1100" b="1" i="0" u="none" strike="noStrike" cap="none">
              <a:solidFill>
                <a:srgbClr val="0C0C0C"/>
              </a:solidFill>
              <a:latin typeface="Arial"/>
              <a:ea typeface="Arial"/>
              <a:cs typeface="Arial"/>
              <a:sym typeface="Arial"/>
            </a:endParaRPr>
          </a:p>
        </p:txBody>
      </p:sp>
      <p:sp>
        <p:nvSpPr>
          <p:cNvPr id="1529" name="Google Shape;1529;p40"/>
          <p:cNvSpPr/>
          <p:nvPr/>
        </p:nvSpPr>
        <p:spPr>
          <a:xfrm>
            <a:off x="4965950" y="3579025"/>
            <a:ext cx="1453200" cy="3648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C0C0C"/>
                </a:solidFill>
                <a:latin typeface="Arial"/>
                <a:ea typeface="Arial"/>
                <a:cs typeface="Arial"/>
                <a:sym typeface="Arial"/>
              </a:rPr>
              <a:t>Quản lý Bán hàng</a:t>
            </a:r>
            <a:endParaRPr sz="1100" b="1" i="0" u="none" strike="noStrike" cap="none">
              <a:solidFill>
                <a:srgbClr val="0C0C0C"/>
              </a:solidFill>
              <a:latin typeface="Arial"/>
              <a:ea typeface="Arial"/>
              <a:cs typeface="Arial"/>
              <a:sym typeface="Arial"/>
            </a:endParaRPr>
          </a:p>
        </p:txBody>
      </p:sp>
      <p:sp>
        <p:nvSpPr>
          <p:cNvPr id="1530" name="Google Shape;1530;p40"/>
          <p:cNvSpPr/>
          <p:nvPr/>
        </p:nvSpPr>
        <p:spPr>
          <a:xfrm>
            <a:off x="3292500" y="3579025"/>
            <a:ext cx="1453200" cy="3648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C0C0C"/>
                </a:solidFill>
                <a:latin typeface="Arial"/>
                <a:ea typeface="Arial"/>
                <a:cs typeface="Arial"/>
                <a:sym typeface="Arial"/>
              </a:rPr>
              <a:t>Quản lý Sản xuất</a:t>
            </a:r>
            <a:endParaRPr sz="1100" b="1" i="0" u="none" strike="noStrike" cap="none">
              <a:solidFill>
                <a:srgbClr val="0C0C0C"/>
              </a:solidFill>
              <a:latin typeface="Arial"/>
              <a:ea typeface="Arial"/>
              <a:cs typeface="Arial"/>
              <a:sym typeface="Arial"/>
            </a:endParaRPr>
          </a:p>
        </p:txBody>
      </p:sp>
      <p:cxnSp>
        <p:nvCxnSpPr>
          <p:cNvPr id="1531" name="Google Shape;1531;p40"/>
          <p:cNvCxnSpPr>
            <a:stCxn id="1528" idx="3"/>
            <a:endCxn id="1530" idx="1"/>
          </p:cNvCxnSpPr>
          <p:nvPr/>
        </p:nvCxnSpPr>
        <p:spPr>
          <a:xfrm>
            <a:off x="3072250" y="3761425"/>
            <a:ext cx="220200" cy="0"/>
          </a:xfrm>
          <a:prstGeom prst="straightConnector1">
            <a:avLst/>
          </a:prstGeom>
          <a:noFill/>
          <a:ln w="19050" cap="flat" cmpd="sng">
            <a:solidFill>
              <a:schemeClr val="dk2"/>
            </a:solidFill>
            <a:prstDash val="solid"/>
            <a:round/>
            <a:headEnd type="none" w="sm" len="sm"/>
            <a:tailEnd type="triangle" w="med" len="med"/>
          </a:ln>
        </p:spPr>
      </p:cxnSp>
      <p:cxnSp>
        <p:nvCxnSpPr>
          <p:cNvPr id="1532" name="Google Shape;1532;p40"/>
          <p:cNvCxnSpPr>
            <a:stCxn id="1530" idx="3"/>
            <a:endCxn id="1529" idx="1"/>
          </p:cNvCxnSpPr>
          <p:nvPr/>
        </p:nvCxnSpPr>
        <p:spPr>
          <a:xfrm>
            <a:off x="4745700" y="3761425"/>
            <a:ext cx="220200" cy="0"/>
          </a:xfrm>
          <a:prstGeom prst="straightConnector1">
            <a:avLst/>
          </a:prstGeom>
          <a:noFill/>
          <a:ln w="19050" cap="flat" cmpd="sng">
            <a:solidFill>
              <a:schemeClr val="dk2"/>
            </a:solidFill>
            <a:prstDash val="solid"/>
            <a:round/>
            <a:headEnd type="none" w="sm" len="sm"/>
            <a:tailEnd type="triangle" w="med" len="med"/>
          </a:ln>
        </p:spPr>
      </p:cxnSp>
      <p:sp>
        <p:nvSpPr>
          <p:cNvPr id="1533" name="Google Shape;1533;p40"/>
          <p:cNvSpPr/>
          <p:nvPr/>
        </p:nvSpPr>
        <p:spPr>
          <a:xfrm>
            <a:off x="1055100" y="4136200"/>
            <a:ext cx="935400" cy="333000"/>
          </a:xfrm>
          <a:prstGeom prst="chevron">
            <a:avLst>
              <a:gd name="adj" fmla="val 50000"/>
            </a:avLst>
          </a:prstGeom>
          <a:solidFill>
            <a:srgbClr val="FCE5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Nhà cung cấp</a:t>
            </a:r>
            <a:endParaRPr sz="800" b="1" i="0" u="none" strike="noStrike" cap="none">
              <a:solidFill>
                <a:srgbClr val="000000"/>
              </a:solidFill>
              <a:latin typeface="Arial"/>
              <a:ea typeface="Arial"/>
              <a:cs typeface="Arial"/>
              <a:sym typeface="Arial"/>
            </a:endParaRPr>
          </a:p>
        </p:txBody>
      </p:sp>
      <p:sp>
        <p:nvSpPr>
          <p:cNvPr id="1534" name="Google Shape;1534;p40"/>
          <p:cNvSpPr/>
          <p:nvPr/>
        </p:nvSpPr>
        <p:spPr>
          <a:xfrm>
            <a:off x="1913375" y="4136200"/>
            <a:ext cx="1011900" cy="333000"/>
          </a:xfrm>
          <a:prstGeom prst="chevron">
            <a:avLst>
              <a:gd name="adj" fmla="val 50000"/>
            </a:avLst>
          </a:prstGeom>
          <a:solidFill>
            <a:srgbClr val="FCE5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Vận </a:t>
            </a:r>
            <a:endParaRPr sz="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chuyển</a:t>
            </a:r>
            <a:endParaRPr sz="800" b="1" i="0" u="none" strike="noStrike" cap="none">
              <a:solidFill>
                <a:srgbClr val="000000"/>
              </a:solidFill>
              <a:latin typeface="Arial"/>
              <a:ea typeface="Arial"/>
              <a:cs typeface="Arial"/>
              <a:sym typeface="Arial"/>
            </a:endParaRPr>
          </a:p>
        </p:txBody>
      </p:sp>
      <p:sp>
        <p:nvSpPr>
          <p:cNvPr id="1535" name="Google Shape;1535;p40"/>
          <p:cNvSpPr/>
          <p:nvPr/>
        </p:nvSpPr>
        <p:spPr>
          <a:xfrm>
            <a:off x="2854800" y="4136200"/>
            <a:ext cx="734700" cy="333000"/>
          </a:xfrm>
          <a:prstGeom prst="chevron">
            <a:avLst>
              <a:gd name="adj" fmla="val 50000"/>
            </a:avLst>
          </a:prstGeom>
          <a:solidFill>
            <a:srgbClr val="FCE5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Kho đầu vào</a:t>
            </a:r>
            <a:endParaRPr sz="800" b="1" i="0" u="none" strike="noStrike" cap="none">
              <a:solidFill>
                <a:srgbClr val="000000"/>
              </a:solidFill>
              <a:latin typeface="Arial"/>
              <a:ea typeface="Arial"/>
              <a:cs typeface="Arial"/>
              <a:sym typeface="Arial"/>
            </a:endParaRPr>
          </a:p>
        </p:txBody>
      </p:sp>
      <p:sp>
        <p:nvSpPr>
          <p:cNvPr id="1536" name="Google Shape;1536;p40"/>
          <p:cNvSpPr/>
          <p:nvPr/>
        </p:nvSpPr>
        <p:spPr>
          <a:xfrm>
            <a:off x="3513150" y="4136200"/>
            <a:ext cx="1011900" cy="333000"/>
          </a:xfrm>
          <a:prstGeom prst="chevron">
            <a:avLst>
              <a:gd name="adj" fmla="val 50000"/>
            </a:avLst>
          </a:prstGeom>
          <a:solidFill>
            <a:srgbClr val="C9DAF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Sản xuất</a:t>
            </a:r>
            <a:endParaRPr sz="800" b="1" i="0" u="none" strike="noStrike" cap="none">
              <a:solidFill>
                <a:srgbClr val="000000"/>
              </a:solidFill>
              <a:latin typeface="Arial"/>
              <a:ea typeface="Arial"/>
              <a:cs typeface="Arial"/>
              <a:sym typeface="Arial"/>
            </a:endParaRPr>
          </a:p>
        </p:txBody>
      </p:sp>
      <p:sp>
        <p:nvSpPr>
          <p:cNvPr id="1537" name="Google Shape;1537;p40"/>
          <p:cNvSpPr/>
          <p:nvPr/>
        </p:nvSpPr>
        <p:spPr>
          <a:xfrm>
            <a:off x="4453950" y="4136200"/>
            <a:ext cx="734700" cy="333000"/>
          </a:xfrm>
          <a:prstGeom prst="chevron">
            <a:avLst>
              <a:gd name="adj" fmla="val 50000"/>
            </a:avLst>
          </a:prstGeom>
          <a:solidFill>
            <a:srgbClr val="F4CCCC"/>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Kho đầu ra</a:t>
            </a:r>
            <a:endParaRPr sz="800" b="1" i="0" u="none" strike="noStrike" cap="none">
              <a:solidFill>
                <a:srgbClr val="000000"/>
              </a:solidFill>
              <a:latin typeface="Arial"/>
              <a:ea typeface="Arial"/>
              <a:cs typeface="Arial"/>
              <a:sym typeface="Arial"/>
            </a:endParaRPr>
          </a:p>
        </p:txBody>
      </p:sp>
      <p:sp>
        <p:nvSpPr>
          <p:cNvPr id="1538" name="Google Shape;1538;p40"/>
          <p:cNvSpPr/>
          <p:nvPr/>
        </p:nvSpPr>
        <p:spPr>
          <a:xfrm>
            <a:off x="5112925" y="4136200"/>
            <a:ext cx="1011900" cy="333000"/>
          </a:xfrm>
          <a:prstGeom prst="chevron">
            <a:avLst>
              <a:gd name="adj" fmla="val 50000"/>
            </a:avLst>
          </a:prstGeom>
          <a:solidFill>
            <a:srgbClr val="F4CCCC"/>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Vận </a:t>
            </a:r>
            <a:endParaRPr sz="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chuyển</a:t>
            </a:r>
            <a:endParaRPr sz="800" b="1" i="0" u="none" strike="noStrike" cap="none">
              <a:solidFill>
                <a:srgbClr val="000000"/>
              </a:solidFill>
              <a:latin typeface="Arial"/>
              <a:ea typeface="Arial"/>
              <a:cs typeface="Arial"/>
              <a:sym typeface="Arial"/>
            </a:endParaRPr>
          </a:p>
        </p:txBody>
      </p:sp>
      <p:sp>
        <p:nvSpPr>
          <p:cNvPr id="1539" name="Google Shape;1539;p40"/>
          <p:cNvSpPr/>
          <p:nvPr/>
        </p:nvSpPr>
        <p:spPr>
          <a:xfrm>
            <a:off x="6047700" y="4136200"/>
            <a:ext cx="935400" cy="333000"/>
          </a:xfrm>
          <a:prstGeom prst="chevron">
            <a:avLst>
              <a:gd name="adj" fmla="val 50000"/>
            </a:avLst>
          </a:prstGeom>
          <a:solidFill>
            <a:srgbClr val="F4CCCC"/>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Khách hàng</a:t>
            </a:r>
            <a:endParaRPr sz="800" b="1" i="0" u="none" strike="noStrike" cap="none">
              <a:solidFill>
                <a:srgbClr val="000000"/>
              </a:solidFill>
              <a:latin typeface="Arial"/>
              <a:ea typeface="Arial"/>
              <a:cs typeface="Arial"/>
              <a:sym typeface="Arial"/>
            </a:endParaRPr>
          </a:p>
        </p:txBody>
      </p:sp>
      <p:sp>
        <p:nvSpPr>
          <p:cNvPr id="1540" name="Google Shape;1540;p40"/>
          <p:cNvSpPr/>
          <p:nvPr/>
        </p:nvSpPr>
        <p:spPr>
          <a:xfrm>
            <a:off x="2238600" y="2861088"/>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1" name="Google Shape;1541;p40"/>
          <p:cNvSpPr/>
          <p:nvPr/>
        </p:nvSpPr>
        <p:spPr>
          <a:xfrm>
            <a:off x="3905950" y="2861088"/>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2" name="Google Shape;1542;p40"/>
          <p:cNvSpPr/>
          <p:nvPr/>
        </p:nvSpPr>
        <p:spPr>
          <a:xfrm>
            <a:off x="5573300" y="2861088"/>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3" name="Google Shape;1543;p40"/>
          <p:cNvSpPr txBox="1"/>
          <p:nvPr/>
        </p:nvSpPr>
        <p:spPr>
          <a:xfrm>
            <a:off x="1843200" y="4483250"/>
            <a:ext cx="4281600" cy="417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000000"/>
                </a:solidFill>
                <a:latin typeface="Arial"/>
                <a:ea typeface="Arial"/>
                <a:cs typeface="Arial"/>
                <a:sym typeface="Arial"/>
              </a:rPr>
              <a:t>Chuỗi cung ứng Doanh nghiệp Sản xuất</a:t>
            </a:r>
            <a:endParaRPr sz="1400" b="1" i="0" u="none" strike="noStrike" cap="none">
              <a:solidFill>
                <a:srgbClr val="000000"/>
              </a:solidFill>
              <a:latin typeface="Arial"/>
              <a:ea typeface="Arial"/>
              <a:cs typeface="Arial"/>
              <a:sym typeface="Arial"/>
            </a:endParaRPr>
          </a:p>
        </p:txBody>
      </p:sp>
      <p:sp>
        <p:nvSpPr>
          <p:cNvPr id="1544" name="Google Shape;1544;p40"/>
          <p:cNvSpPr/>
          <p:nvPr/>
        </p:nvSpPr>
        <p:spPr>
          <a:xfrm>
            <a:off x="7716373" y="1122900"/>
            <a:ext cx="1266300" cy="3873900"/>
          </a:xfrm>
          <a:prstGeom prst="roundRect">
            <a:avLst>
              <a:gd name="adj" fmla="val 5945"/>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5" name="Google Shape;1545;p40"/>
          <p:cNvSpPr/>
          <p:nvPr/>
        </p:nvSpPr>
        <p:spPr>
          <a:xfrm rot="5400000">
            <a:off x="7367392" y="1476506"/>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6" name="Google Shape;1546;p40"/>
          <p:cNvSpPr/>
          <p:nvPr/>
        </p:nvSpPr>
        <p:spPr>
          <a:xfrm rot="5400000">
            <a:off x="7367392" y="4094056"/>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7" name="Google Shape;1547;p40"/>
          <p:cNvSpPr txBox="1"/>
          <p:nvPr/>
        </p:nvSpPr>
        <p:spPr>
          <a:xfrm>
            <a:off x="7794875" y="1475625"/>
            <a:ext cx="1098900" cy="49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Báo cáo lưu chuyển tiền tệ</a:t>
            </a:r>
            <a:endParaRPr sz="1200" b="1" i="0" u="none" strike="noStrike" cap="none">
              <a:solidFill>
                <a:srgbClr val="000000"/>
              </a:solidFill>
              <a:latin typeface="Arial"/>
              <a:ea typeface="Arial"/>
              <a:cs typeface="Arial"/>
              <a:sym typeface="Arial"/>
            </a:endParaRPr>
          </a:p>
        </p:txBody>
      </p:sp>
      <p:sp>
        <p:nvSpPr>
          <p:cNvPr id="1548" name="Google Shape;1548;p40"/>
          <p:cNvSpPr txBox="1"/>
          <p:nvPr/>
        </p:nvSpPr>
        <p:spPr>
          <a:xfrm>
            <a:off x="7794875" y="4285225"/>
            <a:ext cx="1098900" cy="49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Giá thành</a:t>
            </a:r>
            <a:endParaRPr sz="1200" b="1" i="0" u="none" strike="noStrike" cap="none">
              <a:solidFill>
                <a:srgbClr val="000000"/>
              </a:solidFill>
              <a:latin typeface="Arial"/>
              <a:ea typeface="Arial"/>
              <a:cs typeface="Arial"/>
              <a:sym typeface="Arial"/>
            </a:endParaRPr>
          </a:p>
        </p:txBody>
      </p:sp>
      <p:sp>
        <p:nvSpPr>
          <p:cNvPr id="1549" name="Google Shape;1549;p40"/>
          <p:cNvSpPr txBox="1"/>
          <p:nvPr/>
        </p:nvSpPr>
        <p:spPr>
          <a:xfrm>
            <a:off x="7794875" y="2388325"/>
            <a:ext cx="1098900" cy="49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Báo cáo kết quả hoạt động kinh doanh </a:t>
            </a:r>
            <a:endParaRPr sz="1200" b="1" i="0" u="none" strike="noStrike" cap="none">
              <a:solidFill>
                <a:srgbClr val="000000"/>
              </a:solidFill>
              <a:latin typeface="Arial"/>
              <a:ea typeface="Arial"/>
              <a:cs typeface="Arial"/>
              <a:sym typeface="Arial"/>
            </a:endParaRPr>
          </a:p>
        </p:txBody>
      </p:sp>
      <p:sp>
        <p:nvSpPr>
          <p:cNvPr id="1550" name="Google Shape;1550;p40"/>
          <p:cNvSpPr txBox="1"/>
          <p:nvPr/>
        </p:nvSpPr>
        <p:spPr>
          <a:xfrm>
            <a:off x="7794875" y="3426175"/>
            <a:ext cx="1098900" cy="49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Bảng cân đối kế toán</a:t>
            </a:r>
            <a:endParaRPr sz="1200" b="1" i="0" u="none" strike="noStrike" cap="none">
              <a:solidFill>
                <a:srgbClr val="000000"/>
              </a:solidFill>
              <a:latin typeface="Arial"/>
              <a:ea typeface="Arial"/>
              <a:cs typeface="Arial"/>
              <a:sym typeface="Arial"/>
            </a:endParaRPr>
          </a:p>
        </p:txBody>
      </p:sp>
      <p:cxnSp>
        <p:nvCxnSpPr>
          <p:cNvPr id="1551" name="Google Shape;1551;p40"/>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1552" name="Google Shape;1552;p40"/>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Quản lý Tài chính - Kế toán (Sản xuất)</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56"/>
        <p:cNvGrpSpPr/>
        <p:nvPr/>
      </p:nvGrpSpPr>
      <p:grpSpPr>
        <a:xfrm>
          <a:off x="0" y="0"/>
          <a:ext cx="0" cy="0"/>
          <a:chOff x="0" y="0"/>
          <a:chExt cx="0" cy="0"/>
        </a:xfrm>
      </p:grpSpPr>
      <p:sp>
        <p:nvSpPr>
          <p:cNvPr id="1557" name="Google Shape;1557;p41"/>
          <p:cNvSpPr/>
          <p:nvPr/>
        </p:nvSpPr>
        <p:spPr>
          <a:xfrm rot="-5400000">
            <a:off x="-276925" y="1452101"/>
            <a:ext cx="1967400" cy="289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Arial"/>
                <a:ea typeface="Arial"/>
                <a:cs typeface="Arial"/>
                <a:sym typeface="Arial"/>
              </a:rPr>
              <a:t>Kế toán</a:t>
            </a:r>
            <a:endParaRPr sz="1400" b="1" i="0" u="none" strike="noStrike" cap="none">
              <a:solidFill>
                <a:schemeClr val="lt1"/>
              </a:solidFill>
              <a:latin typeface="Arial"/>
              <a:ea typeface="Arial"/>
              <a:cs typeface="Arial"/>
              <a:sym typeface="Arial"/>
            </a:endParaRPr>
          </a:p>
        </p:txBody>
      </p:sp>
      <p:sp>
        <p:nvSpPr>
          <p:cNvPr id="1558" name="Google Shape;1558;p41"/>
          <p:cNvSpPr/>
          <p:nvPr/>
        </p:nvSpPr>
        <p:spPr>
          <a:xfrm rot="-5400000">
            <a:off x="-110725" y="4059300"/>
            <a:ext cx="1635000" cy="289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Arial"/>
                <a:ea typeface="Arial"/>
                <a:cs typeface="Arial"/>
                <a:sym typeface="Arial"/>
              </a:rPr>
              <a:t>Vận hành</a:t>
            </a:r>
            <a:endParaRPr sz="1400" b="1" i="0" u="none" strike="noStrike" cap="none">
              <a:solidFill>
                <a:schemeClr val="lt1"/>
              </a:solidFill>
              <a:latin typeface="Arial"/>
              <a:ea typeface="Arial"/>
              <a:cs typeface="Arial"/>
              <a:sym typeface="Arial"/>
            </a:endParaRPr>
          </a:p>
        </p:txBody>
      </p:sp>
      <p:sp>
        <p:nvSpPr>
          <p:cNvPr id="1559" name="Google Shape;1559;p41"/>
          <p:cNvSpPr/>
          <p:nvPr/>
        </p:nvSpPr>
        <p:spPr>
          <a:xfrm>
            <a:off x="953025" y="621950"/>
            <a:ext cx="5327100" cy="2042100"/>
          </a:xfrm>
          <a:prstGeom prst="roundRect">
            <a:avLst>
              <a:gd name="adj" fmla="val 3578"/>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0" name="Google Shape;1560;p41"/>
          <p:cNvSpPr/>
          <p:nvPr/>
        </p:nvSpPr>
        <p:spPr>
          <a:xfrm>
            <a:off x="7039200" y="613300"/>
            <a:ext cx="1932300" cy="364800"/>
          </a:xfrm>
          <a:prstGeom prst="roundRect">
            <a:avLst>
              <a:gd name="adj" fmla="val 12600"/>
            </a:avLst>
          </a:prstGeom>
          <a:solidFill>
            <a:srgbClr val="0C0C0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chemeClr val="lt1"/>
                </a:solidFill>
                <a:latin typeface="Arial"/>
                <a:ea typeface="Arial"/>
                <a:cs typeface="Arial"/>
                <a:sym typeface="Arial"/>
              </a:rPr>
              <a:t>Tài chính</a:t>
            </a:r>
            <a:endParaRPr sz="1400" b="1" i="0" u="none" strike="noStrike" cap="none">
              <a:solidFill>
                <a:schemeClr val="lt1"/>
              </a:solidFill>
              <a:latin typeface="Arial"/>
              <a:ea typeface="Arial"/>
              <a:cs typeface="Arial"/>
              <a:sym typeface="Arial"/>
            </a:endParaRPr>
          </a:p>
        </p:txBody>
      </p:sp>
      <p:sp>
        <p:nvSpPr>
          <p:cNvPr id="1561" name="Google Shape;1561;p41"/>
          <p:cNvSpPr/>
          <p:nvPr/>
        </p:nvSpPr>
        <p:spPr>
          <a:xfrm>
            <a:off x="953025" y="3391125"/>
            <a:ext cx="5327100" cy="1626000"/>
          </a:xfrm>
          <a:prstGeom prst="roundRect">
            <a:avLst>
              <a:gd name="adj" fmla="val 3578"/>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2" name="Google Shape;1562;p41"/>
          <p:cNvSpPr/>
          <p:nvPr/>
        </p:nvSpPr>
        <p:spPr>
          <a:xfrm>
            <a:off x="1124525" y="760675"/>
            <a:ext cx="1453200" cy="1794600"/>
          </a:xfrm>
          <a:prstGeom prst="roundRect">
            <a:avLst>
              <a:gd name="adj" fmla="val 7063"/>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3" name="Google Shape;1563;p41"/>
          <p:cNvSpPr txBox="1"/>
          <p:nvPr/>
        </p:nvSpPr>
        <p:spPr>
          <a:xfrm>
            <a:off x="1236125" y="920098"/>
            <a:ext cx="1230000" cy="202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KHOẢN PHẢI CHI</a:t>
            </a:r>
            <a:endParaRPr sz="800" b="1" i="0" u="none" strike="noStrike" cap="none">
              <a:solidFill>
                <a:srgbClr val="000000"/>
              </a:solidFill>
              <a:latin typeface="Arial"/>
              <a:ea typeface="Arial"/>
              <a:cs typeface="Arial"/>
              <a:sym typeface="Arial"/>
            </a:endParaRPr>
          </a:p>
        </p:txBody>
      </p:sp>
      <p:sp>
        <p:nvSpPr>
          <p:cNvPr id="1564" name="Google Shape;1564;p41"/>
          <p:cNvSpPr/>
          <p:nvPr/>
        </p:nvSpPr>
        <p:spPr>
          <a:xfrm>
            <a:off x="1546925" y="726975"/>
            <a:ext cx="6084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AP</a:t>
            </a:r>
            <a:endParaRPr sz="1100" b="1" i="0" u="none" strike="noStrike" cap="none">
              <a:solidFill>
                <a:srgbClr val="000000"/>
              </a:solidFill>
              <a:latin typeface="Arial"/>
              <a:ea typeface="Arial"/>
              <a:cs typeface="Arial"/>
              <a:sym typeface="Arial"/>
            </a:endParaRPr>
          </a:p>
        </p:txBody>
      </p:sp>
      <p:cxnSp>
        <p:nvCxnSpPr>
          <p:cNvPr id="1565" name="Google Shape;1565;p41"/>
          <p:cNvCxnSpPr/>
          <p:nvPr/>
        </p:nvCxnSpPr>
        <p:spPr>
          <a:xfrm>
            <a:off x="1215475" y="1232325"/>
            <a:ext cx="1277400" cy="0"/>
          </a:xfrm>
          <a:prstGeom prst="straightConnector1">
            <a:avLst/>
          </a:prstGeom>
          <a:noFill/>
          <a:ln w="9525" cap="flat" cmpd="sng">
            <a:solidFill>
              <a:schemeClr val="dk2"/>
            </a:solidFill>
            <a:prstDash val="solid"/>
            <a:round/>
            <a:headEnd type="none" w="sm" len="sm"/>
            <a:tailEnd type="none" w="sm" len="sm"/>
          </a:ln>
        </p:spPr>
      </p:cxnSp>
      <p:sp>
        <p:nvSpPr>
          <p:cNvPr id="1566" name="Google Shape;1566;p41"/>
          <p:cNvSpPr txBox="1"/>
          <p:nvPr/>
        </p:nvSpPr>
        <p:spPr>
          <a:xfrm>
            <a:off x="1222225" y="2017781"/>
            <a:ext cx="1230000" cy="364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Arial"/>
                <a:ea typeface="Arial"/>
                <a:cs typeface="Arial"/>
                <a:sym typeface="Arial"/>
              </a:rPr>
              <a:t>HÓA ĐƠN MUA</a:t>
            </a:r>
            <a:endParaRPr sz="1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GHI TĂNG CÔNG NỢ PHẢI TRẢ</a:t>
            </a:r>
            <a:endParaRPr sz="800" b="0" i="0" u="none" strike="noStrike" cap="none">
              <a:solidFill>
                <a:srgbClr val="000000"/>
              </a:solidFill>
              <a:latin typeface="Arial"/>
              <a:ea typeface="Arial"/>
              <a:cs typeface="Arial"/>
              <a:sym typeface="Arial"/>
            </a:endParaRPr>
          </a:p>
        </p:txBody>
      </p:sp>
      <p:sp>
        <p:nvSpPr>
          <p:cNvPr id="1567" name="Google Shape;1567;p41"/>
          <p:cNvSpPr/>
          <p:nvPr/>
        </p:nvSpPr>
        <p:spPr>
          <a:xfrm>
            <a:off x="2794925" y="760675"/>
            <a:ext cx="1453200" cy="1794600"/>
          </a:xfrm>
          <a:prstGeom prst="roundRect">
            <a:avLst>
              <a:gd name="adj" fmla="val 7063"/>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8" name="Google Shape;1568;p41"/>
          <p:cNvSpPr txBox="1"/>
          <p:nvPr/>
        </p:nvSpPr>
        <p:spPr>
          <a:xfrm>
            <a:off x="2906525" y="900423"/>
            <a:ext cx="1230000" cy="202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HÀNG HÓA</a:t>
            </a:r>
            <a:endParaRPr sz="800" b="1" i="0" u="none" strike="noStrike" cap="none">
              <a:solidFill>
                <a:srgbClr val="000000"/>
              </a:solidFill>
              <a:latin typeface="Arial"/>
              <a:ea typeface="Arial"/>
              <a:cs typeface="Arial"/>
              <a:sym typeface="Arial"/>
            </a:endParaRPr>
          </a:p>
        </p:txBody>
      </p:sp>
      <p:sp>
        <p:nvSpPr>
          <p:cNvPr id="1569" name="Google Shape;1569;p41"/>
          <p:cNvSpPr/>
          <p:nvPr/>
        </p:nvSpPr>
        <p:spPr>
          <a:xfrm>
            <a:off x="3217325" y="726975"/>
            <a:ext cx="6084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COA</a:t>
            </a:r>
            <a:endParaRPr sz="1100" b="1" i="0" u="none" strike="noStrike" cap="none">
              <a:solidFill>
                <a:srgbClr val="000000"/>
              </a:solidFill>
              <a:latin typeface="Arial"/>
              <a:ea typeface="Arial"/>
              <a:cs typeface="Arial"/>
              <a:sym typeface="Arial"/>
            </a:endParaRPr>
          </a:p>
        </p:txBody>
      </p:sp>
      <p:cxnSp>
        <p:nvCxnSpPr>
          <p:cNvPr id="1570" name="Google Shape;1570;p41"/>
          <p:cNvCxnSpPr/>
          <p:nvPr/>
        </p:nvCxnSpPr>
        <p:spPr>
          <a:xfrm>
            <a:off x="2885875" y="1232325"/>
            <a:ext cx="1277400" cy="0"/>
          </a:xfrm>
          <a:prstGeom prst="straightConnector1">
            <a:avLst/>
          </a:prstGeom>
          <a:noFill/>
          <a:ln w="9525" cap="flat" cmpd="sng">
            <a:solidFill>
              <a:schemeClr val="dk2"/>
            </a:solidFill>
            <a:prstDash val="solid"/>
            <a:round/>
            <a:headEnd type="none" w="sm" len="sm"/>
            <a:tailEnd type="none" w="sm" len="sm"/>
          </a:ln>
        </p:spPr>
      </p:cxnSp>
      <p:cxnSp>
        <p:nvCxnSpPr>
          <p:cNvPr id="1571" name="Google Shape;1571;p41"/>
          <p:cNvCxnSpPr/>
          <p:nvPr/>
        </p:nvCxnSpPr>
        <p:spPr>
          <a:xfrm>
            <a:off x="3521525" y="1234280"/>
            <a:ext cx="0" cy="939300"/>
          </a:xfrm>
          <a:prstGeom prst="straightConnector1">
            <a:avLst/>
          </a:prstGeom>
          <a:noFill/>
          <a:ln w="9525" cap="flat" cmpd="sng">
            <a:solidFill>
              <a:schemeClr val="dk2"/>
            </a:solidFill>
            <a:prstDash val="dot"/>
            <a:round/>
            <a:headEnd type="none" w="sm" len="sm"/>
            <a:tailEnd type="none" w="sm" len="sm"/>
          </a:ln>
        </p:spPr>
      </p:cxnSp>
      <p:sp>
        <p:nvSpPr>
          <p:cNvPr id="1572" name="Google Shape;1572;p41"/>
          <p:cNvSpPr txBox="1"/>
          <p:nvPr/>
        </p:nvSpPr>
        <p:spPr>
          <a:xfrm>
            <a:off x="2892625" y="2143156"/>
            <a:ext cx="1230000" cy="364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Arial"/>
                <a:ea typeface="Arial"/>
                <a:cs typeface="Arial"/>
                <a:sym typeface="Arial"/>
              </a:rPr>
              <a:t>TỒN KHO </a:t>
            </a:r>
            <a:endParaRPr sz="1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HÀNG HÓA</a:t>
            </a:r>
            <a:endParaRPr sz="800" b="0" i="0" u="none" strike="noStrike" cap="none">
              <a:solidFill>
                <a:srgbClr val="000000"/>
              </a:solidFill>
              <a:latin typeface="Arial"/>
              <a:ea typeface="Arial"/>
              <a:cs typeface="Arial"/>
              <a:sym typeface="Arial"/>
            </a:endParaRPr>
          </a:p>
        </p:txBody>
      </p:sp>
      <p:cxnSp>
        <p:nvCxnSpPr>
          <p:cNvPr id="1573" name="Google Shape;1573;p41"/>
          <p:cNvCxnSpPr/>
          <p:nvPr/>
        </p:nvCxnSpPr>
        <p:spPr>
          <a:xfrm>
            <a:off x="2912900" y="1550012"/>
            <a:ext cx="615000" cy="0"/>
          </a:xfrm>
          <a:prstGeom prst="straightConnector1">
            <a:avLst/>
          </a:prstGeom>
          <a:noFill/>
          <a:ln w="9525" cap="flat" cmpd="sng">
            <a:solidFill>
              <a:schemeClr val="dk2"/>
            </a:solidFill>
            <a:prstDash val="solid"/>
            <a:round/>
            <a:headEnd type="none" w="sm" len="sm"/>
            <a:tailEnd type="none" w="sm" len="sm"/>
          </a:ln>
        </p:spPr>
      </p:cxnSp>
      <p:cxnSp>
        <p:nvCxnSpPr>
          <p:cNvPr id="1574" name="Google Shape;1574;p41"/>
          <p:cNvCxnSpPr/>
          <p:nvPr/>
        </p:nvCxnSpPr>
        <p:spPr>
          <a:xfrm>
            <a:off x="3521240" y="1881205"/>
            <a:ext cx="615000" cy="0"/>
          </a:xfrm>
          <a:prstGeom prst="straightConnector1">
            <a:avLst/>
          </a:prstGeom>
          <a:noFill/>
          <a:ln w="9525" cap="flat" cmpd="sng">
            <a:solidFill>
              <a:schemeClr val="dk2"/>
            </a:solidFill>
            <a:prstDash val="solid"/>
            <a:round/>
            <a:headEnd type="none" w="sm" len="sm"/>
            <a:tailEnd type="none" w="sm" len="sm"/>
          </a:ln>
        </p:spPr>
      </p:cxnSp>
      <p:sp>
        <p:nvSpPr>
          <p:cNvPr id="1575" name="Google Shape;1575;p41"/>
          <p:cNvSpPr/>
          <p:nvPr/>
        </p:nvSpPr>
        <p:spPr>
          <a:xfrm>
            <a:off x="2916306" y="1306713"/>
            <a:ext cx="5406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Đầu kỳ</a:t>
            </a:r>
            <a:endParaRPr sz="700" b="0" i="0" u="none" strike="noStrike" cap="none">
              <a:solidFill>
                <a:srgbClr val="000000"/>
              </a:solidFill>
              <a:latin typeface="Arial"/>
              <a:ea typeface="Arial"/>
              <a:cs typeface="Arial"/>
              <a:sym typeface="Arial"/>
            </a:endParaRPr>
          </a:p>
        </p:txBody>
      </p:sp>
      <p:sp>
        <p:nvSpPr>
          <p:cNvPr id="1576" name="Google Shape;1576;p41"/>
          <p:cNvSpPr/>
          <p:nvPr/>
        </p:nvSpPr>
        <p:spPr>
          <a:xfrm>
            <a:off x="3558456" y="1928492"/>
            <a:ext cx="5406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Cuối kỳ</a:t>
            </a:r>
            <a:endParaRPr sz="700" b="0" i="0" u="none" strike="noStrike" cap="none">
              <a:solidFill>
                <a:srgbClr val="000000"/>
              </a:solidFill>
              <a:latin typeface="Arial"/>
              <a:ea typeface="Arial"/>
              <a:cs typeface="Arial"/>
              <a:sym typeface="Arial"/>
            </a:endParaRPr>
          </a:p>
        </p:txBody>
      </p:sp>
      <p:sp>
        <p:nvSpPr>
          <p:cNvPr id="1577" name="Google Shape;1577;p41"/>
          <p:cNvSpPr/>
          <p:nvPr/>
        </p:nvSpPr>
        <p:spPr>
          <a:xfrm>
            <a:off x="3004200" y="1707375"/>
            <a:ext cx="364800" cy="364800"/>
          </a:xfrm>
          <a:prstGeom prst="ellipse">
            <a:avLst/>
          </a:prstGeom>
          <a:solidFill>
            <a:srgbClr val="D9EAD3"/>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Nhập</a:t>
            </a:r>
            <a:endParaRPr sz="800" b="0" i="0" u="none" strike="noStrike" cap="none">
              <a:solidFill>
                <a:srgbClr val="000000"/>
              </a:solidFill>
              <a:latin typeface="Arial"/>
              <a:ea typeface="Arial"/>
              <a:cs typeface="Arial"/>
              <a:sym typeface="Arial"/>
            </a:endParaRPr>
          </a:p>
        </p:txBody>
      </p:sp>
      <p:sp>
        <p:nvSpPr>
          <p:cNvPr id="1578" name="Google Shape;1578;p41"/>
          <p:cNvSpPr/>
          <p:nvPr/>
        </p:nvSpPr>
        <p:spPr>
          <a:xfrm>
            <a:off x="3646350" y="1374363"/>
            <a:ext cx="364800" cy="364800"/>
          </a:xfrm>
          <a:prstGeom prst="ellipse">
            <a:avLst/>
          </a:prstGeom>
          <a:solidFill>
            <a:srgbClr val="D9EAD3"/>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Xuất</a:t>
            </a:r>
            <a:endParaRPr sz="800" b="0" i="0" u="none" strike="noStrike" cap="none">
              <a:solidFill>
                <a:srgbClr val="000000"/>
              </a:solidFill>
              <a:latin typeface="Arial"/>
              <a:ea typeface="Arial"/>
              <a:cs typeface="Arial"/>
              <a:sym typeface="Arial"/>
            </a:endParaRPr>
          </a:p>
        </p:txBody>
      </p:sp>
      <p:sp>
        <p:nvSpPr>
          <p:cNvPr id="1579" name="Google Shape;1579;p41"/>
          <p:cNvSpPr/>
          <p:nvPr/>
        </p:nvSpPr>
        <p:spPr>
          <a:xfrm>
            <a:off x="4594488" y="760675"/>
            <a:ext cx="1453200" cy="1794600"/>
          </a:xfrm>
          <a:prstGeom prst="roundRect">
            <a:avLst>
              <a:gd name="adj" fmla="val 7063"/>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0" name="Google Shape;1580;p41"/>
          <p:cNvSpPr txBox="1"/>
          <p:nvPr/>
        </p:nvSpPr>
        <p:spPr>
          <a:xfrm>
            <a:off x="4703050" y="920098"/>
            <a:ext cx="1230000" cy="202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KHOẢN PHẢI THU</a:t>
            </a:r>
            <a:endParaRPr sz="800" b="1" i="0" u="none" strike="noStrike" cap="none">
              <a:solidFill>
                <a:srgbClr val="000000"/>
              </a:solidFill>
              <a:latin typeface="Arial"/>
              <a:ea typeface="Arial"/>
              <a:cs typeface="Arial"/>
              <a:sym typeface="Arial"/>
            </a:endParaRPr>
          </a:p>
        </p:txBody>
      </p:sp>
      <p:sp>
        <p:nvSpPr>
          <p:cNvPr id="1581" name="Google Shape;1581;p41"/>
          <p:cNvSpPr/>
          <p:nvPr/>
        </p:nvSpPr>
        <p:spPr>
          <a:xfrm>
            <a:off x="5016888" y="726975"/>
            <a:ext cx="608400" cy="168900"/>
          </a:xfrm>
          <a:prstGeom prst="roundRect">
            <a:avLst>
              <a:gd name="adj" fmla="val 16667"/>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00000"/>
                </a:solidFill>
                <a:latin typeface="Arial"/>
                <a:ea typeface="Arial"/>
                <a:cs typeface="Arial"/>
                <a:sym typeface="Arial"/>
              </a:rPr>
              <a:t>AR</a:t>
            </a:r>
            <a:endParaRPr sz="1100" b="1" i="0" u="none" strike="noStrike" cap="none">
              <a:solidFill>
                <a:srgbClr val="000000"/>
              </a:solidFill>
              <a:latin typeface="Arial"/>
              <a:ea typeface="Arial"/>
              <a:cs typeface="Arial"/>
              <a:sym typeface="Arial"/>
            </a:endParaRPr>
          </a:p>
        </p:txBody>
      </p:sp>
      <p:cxnSp>
        <p:nvCxnSpPr>
          <p:cNvPr id="1582" name="Google Shape;1582;p41"/>
          <p:cNvCxnSpPr/>
          <p:nvPr/>
        </p:nvCxnSpPr>
        <p:spPr>
          <a:xfrm>
            <a:off x="4682400" y="1232325"/>
            <a:ext cx="1277400" cy="0"/>
          </a:xfrm>
          <a:prstGeom prst="straightConnector1">
            <a:avLst/>
          </a:prstGeom>
          <a:noFill/>
          <a:ln w="9525" cap="flat" cmpd="sng">
            <a:solidFill>
              <a:schemeClr val="dk2"/>
            </a:solidFill>
            <a:prstDash val="solid"/>
            <a:round/>
            <a:headEnd type="none" w="sm" len="sm"/>
            <a:tailEnd type="none" w="sm" len="sm"/>
          </a:ln>
        </p:spPr>
      </p:cxnSp>
      <p:sp>
        <p:nvSpPr>
          <p:cNvPr id="1583" name="Google Shape;1583;p41"/>
          <p:cNvSpPr txBox="1"/>
          <p:nvPr/>
        </p:nvSpPr>
        <p:spPr>
          <a:xfrm>
            <a:off x="4706100" y="2055056"/>
            <a:ext cx="1230000" cy="364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1" i="0" u="none" strike="noStrike" cap="none">
                <a:solidFill>
                  <a:srgbClr val="000000"/>
                </a:solidFill>
                <a:latin typeface="Arial"/>
                <a:ea typeface="Arial"/>
                <a:cs typeface="Arial"/>
                <a:sym typeface="Arial"/>
              </a:rPr>
              <a:t>HÓA ĐƠN BÁN</a:t>
            </a:r>
            <a:endParaRPr sz="1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GHI TĂNG CÔNG NỢ PHẢI THU</a:t>
            </a:r>
            <a:endParaRPr sz="800" b="0" i="0" u="none" strike="noStrike" cap="none">
              <a:solidFill>
                <a:srgbClr val="000000"/>
              </a:solidFill>
              <a:latin typeface="Arial"/>
              <a:ea typeface="Arial"/>
              <a:cs typeface="Arial"/>
              <a:sym typeface="Arial"/>
            </a:endParaRPr>
          </a:p>
        </p:txBody>
      </p:sp>
      <p:cxnSp>
        <p:nvCxnSpPr>
          <p:cNvPr id="1584" name="Google Shape;1584;p41"/>
          <p:cNvCxnSpPr>
            <a:stCxn id="1562" idx="3"/>
            <a:endCxn id="1577" idx="2"/>
          </p:cNvCxnSpPr>
          <p:nvPr/>
        </p:nvCxnSpPr>
        <p:spPr>
          <a:xfrm>
            <a:off x="2577725" y="1657975"/>
            <a:ext cx="426600" cy="231900"/>
          </a:xfrm>
          <a:prstGeom prst="bentConnector3">
            <a:avLst>
              <a:gd name="adj1" fmla="val 27139"/>
            </a:avLst>
          </a:prstGeom>
          <a:noFill/>
          <a:ln w="19050" cap="flat" cmpd="sng">
            <a:solidFill>
              <a:srgbClr val="1155CC"/>
            </a:solidFill>
            <a:prstDash val="solid"/>
            <a:round/>
            <a:headEnd type="none" w="sm" len="sm"/>
            <a:tailEnd type="triangle" w="med" len="med"/>
          </a:ln>
        </p:spPr>
      </p:cxnSp>
      <p:cxnSp>
        <p:nvCxnSpPr>
          <p:cNvPr id="1585" name="Google Shape;1585;p41"/>
          <p:cNvCxnSpPr>
            <a:stCxn id="1578" idx="6"/>
          </p:cNvCxnSpPr>
          <p:nvPr/>
        </p:nvCxnSpPr>
        <p:spPr>
          <a:xfrm>
            <a:off x="4011150" y="1556763"/>
            <a:ext cx="566700" cy="331800"/>
          </a:xfrm>
          <a:prstGeom prst="bentConnector3">
            <a:avLst>
              <a:gd name="adj1" fmla="val 62238"/>
            </a:avLst>
          </a:prstGeom>
          <a:noFill/>
          <a:ln w="19050" cap="flat" cmpd="sng">
            <a:solidFill>
              <a:srgbClr val="1155CC"/>
            </a:solidFill>
            <a:prstDash val="solid"/>
            <a:round/>
            <a:headEnd type="none" w="sm" len="sm"/>
            <a:tailEnd type="triangle" w="med" len="med"/>
          </a:ln>
        </p:spPr>
      </p:cxnSp>
      <p:sp>
        <p:nvSpPr>
          <p:cNvPr id="1586" name="Google Shape;1586;p41"/>
          <p:cNvSpPr/>
          <p:nvPr/>
        </p:nvSpPr>
        <p:spPr>
          <a:xfrm>
            <a:off x="1110625" y="3579025"/>
            <a:ext cx="1453200" cy="364800"/>
          </a:xfrm>
          <a:prstGeom prst="roundRect">
            <a:avLst>
              <a:gd name="adj" fmla="val 12600"/>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C0C0C"/>
                </a:solidFill>
                <a:latin typeface="Arial"/>
                <a:ea typeface="Arial"/>
                <a:cs typeface="Arial"/>
                <a:sym typeface="Arial"/>
              </a:rPr>
              <a:t>Quản lý Mua hàng</a:t>
            </a:r>
            <a:endParaRPr sz="1100" b="1" i="0" u="none" strike="noStrike" cap="none">
              <a:solidFill>
                <a:srgbClr val="0C0C0C"/>
              </a:solidFill>
              <a:latin typeface="Arial"/>
              <a:ea typeface="Arial"/>
              <a:cs typeface="Arial"/>
              <a:sym typeface="Arial"/>
            </a:endParaRPr>
          </a:p>
        </p:txBody>
      </p:sp>
      <p:sp>
        <p:nvSpPr>
          <p:cNvPr id="1587" name="Google Shape;1587;p41"/>
          <p:cNvSpPr/>
          <p:nvPr/>
        </p:nvSpPr>
        <p:spPr>
          <a:xfrm>
            <a:off x="4591450" y="3579025"/>
            <a:ext cx="1453200" cy="364800"/>
          </a:xfrm>
          <a:prstGeom prst="roundRect">
            <a:avLst>
              <a:gd name="adj" fmla="val 12600"/>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C0C0C"/>
                </a:solidFill>
                <a:latin typeface="Arial"/>
                <a:ea typeface="Arial"/>
                <a:cs typeface="Arial"/>
                <a:sym typeface="Arial"/>
              </a:rPr>
              <a:t>Quản lý Bán hàng</a:t>
            </a:r>
            <a:endParaRPr sz="1100" b="1" i="0" u="none" strike="noStrike" cap="none">
              <a:solidFill>
                <a:srgbClr val="0C0C0C"/>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C0C0C"/>
                </a:solidFill>
                <a:latin typeface="Arial"/>
                <a:ea typeface="Arial"/>
                <a:cs typeface="Arial"/>
                <a:sym typeface="Arial"/>
              </a:rPr>
              <a:t>Phân phối</a:t>
            </a:r>
            <a:endParaRPr sz="1100" b="1" i="0" u="none" strike="noStrike" cap="none">
              <a:solidFill>
                <a:srgbClr val="0C0C0C"/>
              </a:solidFill>
              <a:latin typeface="Arial"/>
              <a:ea typeface="Arial"/>
              <a:cs typeface="Arial"/>
              <a:sym typeface="Arial"/>
            </a:endParaRPr>
          </a:p>
        </p:txBody>
      </p:sp>
      <p:sp>
        <p:nvSpPr>
          <p:cNvPr id="1588" name="Google Shape;1588;p41"/>
          <p:cNvSpPr/>
          <p:nvPr/>
        </p:nvSpPr>
        <p:spPr>
          <a:xfrm>
            <a:off x="2781025" y="3579025"/>
            <a:ext cx="1453200" cy="364800"/>
          </a:xfrm>
          <a:prstGeom prst="roundRect">
            <a:avLst>
              <a:gd name="adj" fmla="val 12600"/>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1" i="0" u="none" strike="noStrike" cap="none">
                <a:solidFill>
                  <a:srgbClr val="0C0C0C"/>
                </a:solidFill>
                <a:latin typeface="Arial"/>
                <a:ea typeface="Arial"/>
                <a:cs typeface="Arial"/>
                <a:sym typeface="Arial"/>
              </a:rPr>
              <a:t>TỒN KHO</a:t>
            </a:r>
            <a:endParaRPr sz="1100" b="1" i="0" u="none" strike="noStrike" cap="none">
              <a:solidFill>
                <a:srgbClr val="0C0C0C"/>
              </a:solidFill>
              <a:latin typeface="Arial"/>
              <a:ea typeface="Arial"/>
              <a:cs typeface="Arial"/>
              <a:sym typeface="Arial"/>
            </a:endParaRPr>
          </a:p>
        </p:txBody>
      </p:sp>
      <p:cxnSp>
        <p:nvCxnSpPr>
          <p:cNvPr id="1589" name="Google Shape;1589;p41"/>
          <p:cNvCxnSpPr>
            <a:stCxn id="1586" idx="3"/>
            <a:endCxn id="1588" idx="1"/>
          </p:cNvCxnSpPr>
          <p:nvPr/>
        </p:nvCxnSpPr>
        <p:spPr>
          <a:xfrm>
            <a:off x="2563825" y="3761425"/>
            <a:ext cx="217200" cy="0"/>
          </a:xfrm>
          <a:prstGeom prst="straightConnector1">
            <a:avLst/>
          </a:prstGeom>
          <a:noFill/>
          <a:ln w="19050" cap="flat" cmpd="sng">
            <a:solidFill>
              <a:schemeClr val="dk2"/>
            </a:solidFill>
            <a:prstDash val="solid"/>
            <a:round/>
            <a:headEnd type="none" w="sm" len="sm"/>
            <a:tailEnd type="triangle" w="med" len="med"/>
          </a:ln>
        </p:spPr>
      </p:cxnSp>
      <p:cxnSp>
        <p:nvCxnSpPr>
          <p:cNvPr id="1590" name="Google Shape;1590;p41"/>
          <p:cNvCxnSpPr>
            <a:stCxn id="1588" idx="3"/>
            <a:endCxn id="1587" idx="1"/>
          </p:cNvCxnSpPr>
          <p:nvPr/>
        </p:nvCxnSpPr>
        <p:spPr>
          <a:xfrm>
            <a:off x="4234225" y="3761425"/>
            <a:ext cx="357300" cy="0"/>
          </a:xfrm>
          <a:prstGeom prst="straightConnector1">
            <a:avLst/>
          </a:prstGeom>
          <a:noFill/>
          <a:ln w="19050" cap="flat" cmpd="sng">
            <a:solidFill>
              <a:schemeClr val="dk2"/>
            </a:solidFill>
            <a:prstDash val="solid"/>
            <a:round/>
            <a:headEnd type="none" w="sm" len="sm"/>
            <a:tailEnd type="triangle" w="med" len="med"/>
          </a:ln>
        </p:spPr>
      </p:cxnSp>
      <p:sp>
        <p:nvSpPr>
          <p:cNvPr id="1591" name="Google Shape;1591;p41"/>
          <p:cNvSpPr/>
          <p:nvPr/>
        </p:nvSpPr>
        <p:spPr>
          <a:xfrm>
            <a:off x="1055100" y="4136200"/>
            <a:ext cx="935400" cy="333000"/>
          </a:xfrm>
          <a:prstGeom prst="chevron">
            <a:avLst>
              <a:gd name="adj" fmla="val 50000"/>
            </a:avLst>
          </a:prstGeom>
          <a:solidFill>
            <a:srgbClr val="FCE5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Nhà cung cấp</a:t>
            </a:r>
            <a:endParaRPr sz="800" b="1" i="0" u="none" strike="noStrike" cap="none">
              <a:solidFill>
                <a:srgbClr val="000000"/>
              </a:solidFill>
              <a:latin typeface="Arial"/>
              <a:ea typeface="Arial"/>
              <a:cs typeface="Arial"/>
              <a:sym typeface="Arial"/>
            </a:endParaRPr>
          </a:p>
        </p:txBody>
      </p:sp>
      <p:sp>
        <p:nvSpPr>
          <p:cNvPr id="1592" name="Google Shape;1592;p41"/>
          <p:cNvSpPr/>
          <p:nvPr/>
        </p:nvSpPr>
        <p:spPr>
          <a:xfrm>
            <a:off x="1913375" y="4136200"/>
            <a:ext cx="1011900" cy="333000"/>
          </a:xfrm>
          <a:prstGeom prst="chevron">
            <a:avLst>
              <a:gd name="adj" fmla="val 50000"/>
            </a:avLst>
          </a:prstGeom>
          <a:solidFill>
            <a:srgbClr val="FCE5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Vận </a:t>
            </a:r>
            <a:endParaRPr sz="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chuyển</a:t>
            </a:r>
            <a:endParaRPr sz="800" b="1" i="0" u="none" strike="noStrike" cap="none">
              <a:solidFill>
                <a:srgbClr val="000000"/>
              </a:solidFill>
              <a:latin typeface="Arial"/>
              <a:ea typeface="Arial"/>
              <a:cs typeface="Arial"/>
              <a:sym typeface="Arial"/>
            </a:endParaRPr>
          </a:p>
        </p:txBody>
      </p:sp>
      <p:sp>
        <p:nvSpPr>
          <p:cNvPr id="1593" name="Google Shape;1593;p41"/>
          <p:cNvSpPr/>
          <p:nvPr/>
        </p:nvSpPr>
        <p:spPr>
          <a:xfrm>
            <a:off x="2846245" y="4136200"/>
            <a:ext cx="1453200" cy="333000"/>
          </a:xfrm>
          <a:prstGeom prst="chevron">
            <a:avLst>
              <a:gd name="adj" fmla="val 50000"/>
            </a:avLst>
          </a:prstGeom>
          <a:solidFill>
            <a:srgbClr val="F4CCCC"/>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Kho Ảo, Kho Vật lý</a:t>
            </a:r>
            <a:endParaRPr sz="800" b="1" i="0" u="none" strike="noStrike" cap="none">
              <a:solidFill>
                <a:srgbClr val="000000"/>
              </a:solidFill>
              <a:latin typeface="Arial"/>
              <a:ea typeface="Arial"/>
              <a:cs typeface="Arial"/>
              <a:sym typeface="Arial"/>
            </a:endParaRPr>
          </a:p>
        </p:txBody>
      </p:sp>
      <p:sp>
        <p:nvSpPr>
          <p:cNvPr id="1594" name="Google Shape;1594;p41"/>
          <p:cNvSpPr/>
          <p:nvPr/>
        </p:nvSpPr>
        <p:spPr>
          <a:xfrm>
            <a:off x="4234225" y="4136200"/>
            <a:ext cx="1011900" cy="333000"/>
          </a:xfrm>
          <a:prstGeom prst="chevron">
            <a:avLst>
              <a:gd name="adj" fmla="val 50000"/>
            </a:avLst>
          </a:prstGeom>
          <a:solidFill>
            <a:srgbClr val="F4CCCC"/>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Vận </a:t>
            </a:r>
            <a:endParaRPr sz="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chuyển</a:t>
            </a:r>
            <a:endParaRPr sz="800" b="1" i="0" u="none" strike="noStrike" cap="none">
              <a:solidFill>
                <a:srgbClr val="000000"/>
              </a:solidFill>
              <a:latin typeface="Arial"/>
              <a:ea typeface="Arial"/>
              <a:cs typeface="Arial"/>
              <a:sym typeface="Arial"/>
            </a:endParaRPr>
          </a:p>
        </p:txBody>
      </p:sp>
      <p:sp>
        <p:nvSpPr>
          <p:cNvPr id="1595" name="Google Shape;1595;p41"/>
          <p:cNvSpPr/>
          <p:nvPr/>
        </p:nvSpPr>
        <p:spPr>
          <a:xfrm>
            <a:off x="5169000" y="4136200"/>
            <a:ext cx="935400" cy="333000"/>
          </a:xfrm>
          <a:prstGeom prst="chevron">
            <a:avLst>
              <a:gd name="adj" fmla="val 50000"/>
            </a:avLst>
          </a:prstGeom>
          <a:solidFill>
            <a:srgbClr val="F4CCCC"/>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NPP, Điểm bán</a:t>
            </a:r>
            <a:endParaRPr sz="800" b="1" i="0" u="none" strike="noStrike" cap="none">
              <a:solidFill>
                <a:srgbClr val="000000"/>
              </a:solidFill>
              <a:latin typeface="Arial"/>
              <a:ea typeface="Arial"/>
              <a:cs typeface="Arial"/>
              <a:sym typeface="Arial"/>
            </a:endParaRPr>
          </a:p>
        </p:txBody>
      </p:sp>
      <p:sp>
        <p:nvSpPr>
          <p:cNvPr id="1596" name="Google Shape;1596;p41"/>
          <p:cNvSpPr/>
          <p:nvPr/>
        </p:nvSpPr>
        <p:spPr>
          <a:xfrm>
            <a:off x="1693175" y="2861088"/>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7" name="Google Shape;1597;p41"/>
          <p:cNvSpPr/>
          <p:nvPr/>
        </p:nvSpPr>
        <p:spPr>
          <a:xfrm>
            <a:off x="3414475" y="2861088"/>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8" name="Google Shape;1598;p41"/>
          <p:cNvSpPr/>
          <p:nvPr/>
        </p:nvSpPr>
        <p:spPr>
          <a:xfrm>
            <a:off x="5232425" y="2861088"/>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9" name="Google Shape;1599;p41"/>
          <p:cNvSpPr txBox="1"/>
          <p:nvPr/>
        </p:nvSpPr>
        <p:spPr>
          <a:xfrm>
            <a:off x="1366825" y="4531575"/>
            <a:ext cx="4281600" cy="417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1" i="0" u="none" strike="noStrike" cap="none">
                <a:solidFill>
                  <a:srgbClr val="000000"/>
                </a:solidFill>
                <a:latin typeface="Arial"/>
                <a:ea typeface="Arial"/>
                <a:cs typeface="Arial"/>
                <a:sym typeface="Arial"/>
              </a:rPr>
              <a:t>Chuỗi cung ứng Công ty TM</a:t>
            </a:r>
            <a:endParaRPr sz="1400" b="1" i="0" u="none" strike="noStrike" cap="none">
              <a:solidFill>
                <a:srgbClr val="000000"/>
              </a:solidFill>
              <a:latin typeface="Arial"/>
              <a:ea typeface="Arial"/>
              <a:cs typeface="Arial"/>
              <a:sym typeface="Arial"/>
            </a:endParaRPr>
          </a:p>
        </p:txBody>
      </p:sp>
      <p:sp>
        <p:nvSpPr>
          <p:cNvPr id="1600" name="Google Shape;1600;p41"/>
          <p:cNvSpPr/>
          <p:nvPr/>
        </p:nvSpPr>
        <p:spPr>
          <a:xfrm>
            <a:off x="7050376" y="1122900"/>
            <a:ext cx="1932300" cy="3873900"/>
          </a:xfrm>
          <a:prstGeom prst="roundRect">
            <a:avLst>
              <a:gd name="adj" fmla="val 5945"/>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1" name="Google Shape;1601;p41"/>
          <p:cNvSpPr/>
          <p:nvPr/>
        </p:nvSpPr>
        <p:spPr>
          <a:xfrm rot="5400000">
            <a:off x="6555142" y="1476506"/>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2" name="Google Shape;1602;p41"/>
          <p:cNvSpPr/>
          <p:nvPr/>
        </p:nvSpPr>
        <p:spPr>
          <a:xfrm rot="5400000">
            <a:off x="6555142" y="4094056"/>
            <a:ext cx="220200" cy="333000"/>
          </a:xfrm>
          <a:prstGeom prst="upDownArrow">
            <a:avLst>
              <a:gd name="adj1" fmla="val 50000"/>
              <a:gd name="adj2" fmla="val 50000"/>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03" name="Google Shape;1603;p41"/>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1604" name="Google Shape;1604;p41"/>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Quản lý Tài chính - Kế toán (Thương mại)</a:t>
            </a:r>
            <a:endParaRPr sz="2400" b="0" i="0" u="none" strike="noStrike" cap="none">
              <a:solidFill>
                <a:schemeClr val="dk1"/>
              </a:solidFill>
              <a:latin typeface="Arial"/>
              <a:ea typeface="Arial"/>
              <a:cs typeface="Arial"/>
              <a:sym typeface="Arial"/>
            </a:endParaRPr>
          </a:p>
        </p:txBody>
      </p:sp>
      <p:sp>
        <p:nvSpPr>
          <p:cNvPr id="1605" name="Google Shape;1605;p41"/>
          <p:cNvSpPr txBox="1"/>
          <p:nvPr/>
        </p:nvSpPr>
        <p:spPr>
          <a:xfrm>
            <a:off x="1237150" y="1232325"/>
            <a:ext cx="1230000" cy="49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Ghi nhận khi Công ty mua hàng từ NCC</a:t>
            </a:r>
            <a:endParaRPr sz="800" b="0" i="0" u="none" strike="noStrike" cap="none">
              <a:solidFill>
                <a:srgbClr val="000000"/>
              </a:solidFill>
              <a:latin typeface="Arial"/>
              <a:ea typeface="Arial"/>
              <a:cs typeface="Arial"/>
              <a:sym typeface="Arial"/>
            </a:endParaRPr>
          </a:p>
        </p:txBody>
      </p:sp>
      <p:sp>
        <p:nvSpPr>
          <p:cNvPr id="1606" name="Google Shape;1606;p41"/>
          <p:cNvSpPr txBox="1"/>
          <p:nvPr/>
        </p:nvSpPr>
        <p:spPr>
          <a:xfrm>
            <a:off x="4724375" y="1232325"/>
            <a:ext cx="1230000" cy="49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rgbClr val="000000"/>
                </a:solidFill>
                <a:latin typeface="Arial"/>
                <a:ea typeface="Arial"/>
                <a:cs typeface="Arial"/>
                <a:sym typeface="Arial"/>
              </a:rPr>
              <a:t>Ghi nhận khi Công ty bán cho NPP / Điểm bán / Khách hàng</a:t>
            </a:r>
            <a:endParaRPr sz="800" b="0" i="0" u="none" strike="noStrike" cap="none">
              <a:solidFill>
                <a:srgbClr val="000000"/>
              </a:solidFill>
              <a:latin typeface="Arial"/>
              <a:ea typeface="Arial"/>
              <a:cs typeface="Arial"/>
              <a:sym typeface="Arial"/>
            </a:endParaRPr>
          </a:p>
        </p:txBody>
      </p:sp>
      <p:sp>
        <p:nvSpPr>
          <p:cNvPr id="1607" name="Google Shape;1607;p41"/>
          <p:cNvSpPr txBox="1"/>
          <p:nvPr/>
        </p:nvSpPr>
        <p:spPr>
          <a:xfrm>
            <a:off x="7455900" y="1306725"/>
            <a:ext cx="1098900" cy="49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Báo cáo lưu chuyển tiền tệ</a:t>
            </a:r>
            <a:endParaRPr sz="1200" b="1" i="0" u="none" strike="noStrike" cap="none">
              <a:solidFill>
                <a:srgbClr val="000000"/>
              </a:solidFill>
              <a:latin typeface="Arial"/>
              <a:ea typeface="Arial"/>
              <a:cs typeface="Arial"/>
              <a:sym typeface="Arial"/>
            </a:endParaRPr>
          </a:p>
        </p:txBody>
      </p:sp>
      <p:sp>
        <p:nvSpPr>
          <p:cNvPr id="1608" name="Google Shape;1608;p41"/>
          <p:cNvSpPr txBox="1"/>
          <p:nvPr/>
        </p:nvSpPr>
        <p:spPr>
          <a:xfrm>
            <a:off x="7455900" y="4116325"/>
            <a:ext cx="1098900" cy="49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Giá vốn</a:t>
            </a:r>
            <a:endParaRPr sz="1200" b="1" i="0" u="none" strike="noStrike" cap="none">
              <a:solidFill>
                <a:srgbClr val="000000"/>
              </a:solidFill>
              <a:latin typeface="Arial"/>
              <a:ea typeface="Arial"/>
              <a:cs typeface="Arial"/>
              <a:sym typeface="Arial"/>
            </a:endParaRPr>
          </a:p>
        </p:txBody>
      </p:sp>
      <p:sp>
        <p:nvSpPr>
          <p:cNvPr id="1609" name="Google Shape;1609;p41"/>
          <p:cNvSpPr txBox="1"/>
          <p:nvPr/>
        </p:nvSpPr>
        <p:spPr>
          <a:xfrm>
            <a:off x="7455900" y="2219425"/>
            <a:ext cx="1098900" cy="49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Báo cáo kết quả hoạt động kinh doanh</a:t>
            </a:r>
            <a:endParaRPr sz="1200" b="1" i="0" u="none" strike="noStrike" cap="none">
              <a:solidFill>
                <a:srgbClr val="000000"/>
              </a:solidFill>
              <a:latin typeface="Arial"/>
              <a:ea typeface="Arial"/>
              <a:cs typeface="Arial"/>
              <a:sym typeface="Arial"/>
            </a:endParaRPr>
          </a:p>
        </p:txBody>
      </p:sp>
      <p:sp>
        <p:nvSpPr>
          <p:cNvPr id="1610" name="Google Shape;1610;p41"/>
          <p:cNvSpPr txBox="1"/>
          <p:nvPr/>
        </p:nvSpPr>
        <p:spPr>
          <a:xfrm>
            <a:off x="7455900" y="3257275"/>
            <a:ext cx="1098900" cy="49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Bảng cân đối kế toán</a:t>
            </a:r>
            <a:endParaRPr sz="1200" b="1" i="0" u="none" strike="noStrike" cap="non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614"/>
        <p:cNvGrpSpPr/>
        <p:nvPr/>
      </p:nvGrpSpPr>
      <p:grpSpPr>
        <a:xfrm>
          <a:off x="0" y="0"/>
          <a:ext cx="0" cy="0"/>
          <a:chOff x="0" y="0"/>
          <a:chExt cx="0" cy="0"/>
        </a:xfrm>
      </p:grpSpPr>
      <p:cxnSp>
        <p:nvCxnSpPr>
          <p:cNvPr id="1615" name="Google Shape;1615;p42"/>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1616" name="Google Shape;1616;p42"/>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Tích hợp Phần mềm kế toán</a:t>
            </a:r>
            <a:endParaRPr sz="2400" b="0" i="0" u="none" strike="noStrike" cap="none">
              <a:solidFill>
                <a:schemeClr val="dk1"/>
              </a:solidFill>
              <a:latin typeface="Arial"/>
              <a:ea typeface="Arial"/>
              <a:cs typeface="Arial"/>
              <a:sym typeface="Arial"/>
            </a:endParaRPr>
          </a:p>
        </p:txBody>
      </p:sp>
      <p:graphicFrame>
        <p:nvGraphicFramePr>
          <p:cNvPr id="1617" name="Google Shape;1617;p42"/>
          <p:cNvGraphicFramePr/>
          <p:nvPr/>
        </p:nvGraphicFramePr>
        <p:xfrm>
          <a:off x="821350" y="506625"/>
          <a:ext cx="3000000" cy="3000000"/>
        </p:xfrm>
        <a:graphic>
          <a:graphicData uri="http://schemas.openxmlformats.org/drawingml/2006/table">
            <a:tbl>
              <a:tblPr>
                <a:noFill/>
                <a:tableStyleId>{87439C5C-4E31-43E3-B8BF-52F90B62283A}</a:tableStyleId>
              </a:tblPr>
              <a:tblGrid>
                <a:gridCol w="358075">
                  <a:extLst>
                    <a:ext uri="{9D8B030D-6E8A-4147-A177-3AD203B41FA5}">
                      <a16:colId xmlns:a16="http://schemas.microsoft.com/office/drawing/2014/main" val="20000"/>
                    </a:ext>
                  </a:extLst>
                </a:gridCol>
                <a:gridCol w="994200">
                  <a:extLst>
                    <a:ext uri="{9D8B030D-6E8A-4147-A177-3AD203B41FA5}">
                      <a16:colId xmlns:a16="http://schemas.microsoft.com/office/drawing/2014/main" val="20001"/>
                    </a:ext>
                  </a:extLst>
                </a:gridCol>
                <a:gridCol w="3417650">
                  <a:extLst>
                    <a:ext uri="{9D8B030D-6E8A-4147-A177-3AD203B41FA5}">
                      <a16:colId xmlns:a16="http://schemas.microsoft.com/office/drawing/2014/main" val="20002"/>
                    </a:ext>
                  </a:extLst>
                </a:gridCol>
                <a:gridCol w="1124700">
                  <a:extLst>
                    <a:ext uri="{9D8B030D-6E8A-4147-A177-3AD203B41FA5}">
                      <a16:colId xmlns:a16="http://schemas.microsoft.com/office/drawing/2014/main" val="20003"/>
                    </a:ext>
                  </a:extLst>
                </a:gridCol>
                <a:gridCol w="1013875">
                  <a:extLst>
                    <a:ext uri="{9D8B030D-6E8A-4147-A177-3AD203B41FA5}">
                      <a16:colId xmlns:a16="http://schemas.microsoft.com/office/drawing/2014/main" val="20004"/>
                    </a:ext>
                  </a:extLst>
                </a:gridCol>
                <a:gridCol w="1165675">
                  <a:extLst>
                    <a:ext uri="{9D8B030D-6E8A-4147-A177-3AD203B41FA5}">
                      <a16:colId xmlns:a16="http://schemas.microsoft.com/office/drawing/2014/main" val="20005"/>
                    </a:ext>
                  </a:extLst>
                </a:gridCol>
              </a:tblGrid>
              <a:tr h="0">
                <a:tc>
                  <a:txBody>
                    <a:bodyPr/>
                    <a:lstStyle/>
                    <a:p>
                      <a:pPr marL="0" marR="0" lvl="0" indent="0" algn="l" rtl="0">
                        <a:lnSpc>
                          <a:spcPct val="100000"/>
                        </a:lnSpc>
                        <a:spcBef>
                          <a:spcPts val="0"/>
                        </a:spcBef>
                        <a:spcAft>
                          <a:spcPts val="0"/>
                        </a:spcAft>
                        <a:buClr>
                          <a:srgbClr val="000000"/>
                        </a:buClr>
                        <a:buSzPts val="800"/>
                        <a:buFont typeface="Arial"/>
                        <a:buNone/>
                      </a:pPr>
                      <a:r>
                        <a:rPr lang="vi" sz="800" b="1" u="none" strike="noStrike" cap="none"/>
                        <a:t>#</a:t>
                      </a:r>
                      <a:endParaRPr sz="800" b="1" u="none" strike="noStrike" cap="none"/>
                    </a:p>
                  </a:txBody>
                  <a:tcPr marL="91425" marR="91425" marT="91425" marB="91425">
                    <a:solidFill>
                      <a:srgbClr val="E69138"/>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vi" sz="800" b="1" u="none" strike="noStrike" cap="none"/>
                        <a:t>Loại dữ liệu</a:t>
                      </a:r>
                      <a:endParaRPr sz="800" b="1" u="none" strike="noStrike" cap="none"/>
                    </a:p>
                  </a:txBody>
                  <a:tcPr marL="91425" marR="91425" marT="91425" marB="91425">
                    <a:solidFill>
                      <a:srgbClr val="E69138"/>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vi" sz="800" b="1" u="none" strike="noStrike" cap="none">
                          <a:solidFill>
                            <a:schemeClr val="dk1"/>
                          </a:solidFill>
                        </a:rPr>
                        <a:t>Mô tả</a:t>
                      </a:r>
                      <a:endParaRPr sz="800" b="1" u="none" strike="noStrike" cap="none"/>
                    </a:p>
                  </a:txBody>
                  <a:tcPr marL="91425" marR="91425" marT="91425" marB="91425">
                    <a:solidFill>
                      <a:srgbClr val="E69138"/>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vi" sz="800" b="1" u="none" strike="noStrike" cap="none"/>
                        <a:t>Hướng đồng bộ</a:t>
                      </a:r>
                      <a:endParaRPr sz="800" b="1" u="none" strike="noStrike" cap="none"/>
                    </a:p>
                  </a:txBody>
                  <a:tcPr marL="91425" marR="91425" marT="91425" marB="91425">
                    <a:solidFill>
                      <a:srgbClr val="E69138"/>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vi" sz="800" b="1" u="none" strike="noStrike" cap="none"/>
                        <a:t>Tần suất</a:t>
                      </a:r>
                      <a:endParaRPr sz="800" b="1" u="none" strike="noStrike" cap="none"/>
                    </a:p>
                  </a:txBody>
                  <a:tcPr marL="91425" marR="91425" marT="91425" marB="91425">
                    <a:solidFill>
                      <a:srgbClr val="E69138"/>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vi" sz="800" b="1" u="none" strike="noStrike" cap="none"/>
                        <a:t>Phương Án</a:t>
                      </a:r>
                      <a:endParaRPr sz="800" b="1" u="none" strike="noStrike" cap="none"/>
                    </a:p>
                  </a:txBody>
                  <a:tcPr marL="91425" marR="91425" marT="91425" marB="91425">
                    <a:solidFill>
                      <a:srgbClr val="E69138"/>
                    </a:solidFill>
                  </a:tcPr>
                </a:tc>
                <a:extLst>
                  <a:ext uri="{0D108BD9-81ED-4DB2-BD59-A6C34878D82A}">
                    <a16:rowId xmlns:a16="http://schemas.microsoft.com/office/drawing/2014/main" val="10000"/>
                  </a:ext>
                </a:extLst>
              </a:tr>
              <a:tr h="694175">
                <a:tc>
                  <a:txBody>
                    <a:bodyPr/>
                    <a:lstStyle/>
                    <a:p>
                      <a:pPr marL="0" marR="0" lvl="0" indent="0" algn="ctr" rtl="0">
                        <a:lnSpc>
                          <a:spcPct val="100000"/>
                        </a:lnSpc>
                        <a:spcBef>
                          <a:spcPts val="0"/>
                        </a:spcBef>
                        <a:spcAft>
                          <a:spcPts val="0"/>
                        </a:spcAft>
                        <a:buClr>
                          <a:srgbClr val="000000"/>
                        </a:buClr>
                        <a:buSzPts val="900"/>
                        <a:buFont typeface="Arial"/>
                        <a:buNone/>
                      </a:pPr>
                      <a:r>
                        <a:rPr lang="vi" sz="900" u="none" strike="noStrike" cap="none"/>
                        <a:t>1</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900"/>
                        <a:buFont typeface="Arial"/>
                        <a:buNone/>
                      </a:pPr>
                      <a:r>
                        <a:rPr lang="vi" sz="900" b="1" u="none" strike="noStrike" cap="none">
                          <a:solidFill>
                            <a:schemeClr val="dk1"/>
                          </a:solidFill>
                        </a:rPr>
                        <a:t>Sales Invoice</a:t>
                      </a:r>
                      <a:r>
                        <a:rPr lang="vi" sz="900" u="none" strike="noStrike" cap="none">
                          <a:solidFill>
                            <a:schemeClr val="dk1"/>
                          </a:solidFill>
                        </a:rPr>
                        <a:t> (Hóa đơn bán hàng)</a:t>
                      </a:r>
                      <a:endParaRPr sz="900" u="none" strike="noStrike" cap="none"/>
                    </a:p>
                  </a:txBody>
                  <a:tcPr marL="91425" marR="91425" marT="91425" marB="91425"/>
                </a:tc>
                <a:tc>
                  <a:txBody>
                    <a:bodyPr/>
                    <a:lstStyle/>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Thông tin khách hàng, ngày xuất hóa đơn, số tiền, VAT, doanh thu.</a:t>
                      </a:r>
                      <a:endParaRPr sz="900" u="none" strike="noStrike" cap="none"/>
                    </a:p>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Tài khoản hạch toán (nợ phải thu, doanh thu, VAT đầu ra).</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900" u="none" strike="noStrike" cap="none">
                          <a:solidFill>
                            <a:schemeClr val="dk1"/>
                          </a:solidFill>
                        </a:rPr>
                        <a:t>ERPNext -&gt; Fast Accounting</a:t>
                      </a:r>
                      <a:endParaRPr sz="6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Realtime / Cuối ngày</a:t>
                      </a:r>
                      <a:endParaRPr sz="1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vi" sz="1000" u="none" strike="noStrike" cap="none">
                          <a:solidFill>
                            <a:schemeClr val="dk1"/>
                          </a:solidFill>
                        </a:rPr>
                        <a:t>API</a:t>
                      </a:r>
                      <a:endParaRPr sz="1000" u="none" strike="noStrike" cap="none">
                        <a:solidFill>
                          <a:schemeClr val="dk1"/>
                        </a:solidFill>
                      </a:endParaRPr>
                    </a:p>
                    <a:p>
                      <a:pPr marL="0" marR="0" lvl="0" indent="0" algn="l" rtl="0">
                        <a:lnSpc>
                          <a:spcPct val="100000"/>
                        </a:lnSpc>
                        <a:spcBef>
                          <a:spcPts val="0"/>
                        </a:spcBef>
                        <a:spcAft>
                          <a:spcPts val="0"/>
                        </a:spcAft>
                        <a:buClr>
                          <a:srgbClr val="000000"/>
                        </a:buClr>
                        <a:buSzPts val="1000"/>
                        <a:buFont typeface="Arial"/>
                        <a:buNone/>
                      </a:pPr>
                      <a:r>
                        <a:rPr lang="vi" sz="1000" u="none" strike="noStrike" cap="none">
                          <a:solidFill>
                            <a:schemeClr val="dk1"/>
                          </a:solidFill>
                        </a:rPr>
                        <a:t>hoặc export</a:t>
                      </a:r>
                      <a:endParaRPr sz="1000" u="none" strike="noStrike" cap="none">
                        <a:solidFill>
                          <a:schemeClr val="dk1"/>
                        </a:solidFill>
                      </a:endParaRPr>
                    </a:p>
                  </a:txBody>
                  <a:tcPr marL="91425" marR="91425" marT="91425" marB="91425"/>
                </a:tc>
                <a:extLst>
                  <a:ext uri="{0D108BD9-81ED-4DB2-BD59-A6C34878D82A}">
                    <a16:rowId xmlns:a16="http://schemas.microsoft.com/office/drawing/2014/main" val="10001"/>
                  </a:ext>
                </a:extLst>
              </a:tr>
              <a:tr h="564025">
                <a:tc>
                  <a:txBody>
                    <a:bodyPr/>
                    <a:lstStyle/>
                    <a:p>
                      <a:pPr marL="0" marR="0" lvl="0" indent="0" algn="ctr" rtl="0">
                        <a:lnSpc>
                          <a:spcPct val="100000"/>
                        </a:lnSpc>
                        <a:spcBef>
                          <a:spcPts val="0"/>
                        </a:spcBef>
                        <a:spcAft>
                          <a:spcPts val="0"/>
                        </a:spcAft>
                        <a:buClr>
                          <a:srgbClr val="000000"/>
                        </a:buClr>
                        <a:buSzPts val="900"/>
                        <a:buFont typeface="Arial"/>
                        <a:buNone/>
                      </a:pPr>
                      <a:r>
                        <a:rPr lang="vi" sz="900" u="none" strike="noStrike" cap="none"/>
                        <a:t>2</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900"/>
                        <a:buFont typeface="Arial"/>
                        <a:buNone/>
                      </a:pPr>
                      <a:r>
                        <a:rPr lang="vi" sz="900" b="1" u="none" strike="noStrike" cap="none">
                          <a:solidFill>
                            <a:schemeClr val="dk1"/>
                          </a:solidFill>
                        </a:rPr>
                        <a:t>Purchase Invoice</a:t>
                      </a:r>
                      <a:r>
                        <a:rPr lang="vi" sz="900" u="none" strike="noStrike" cap="none">
                          <a:solidFill>
                            <a:schemeClr val="dk1"/>
                          </a:solidFill>
                        </a:rPr>
                        <a:t> (Hóa đơn mua hàng)</a:t>
                      </a:r>
                      <a:endParaRPr sz="900" u="none" strike="noStrike" cap="none"/>
                    </a:p>
                  </a:txBody>
                  <a:tcPr marL="91425" marR="91425" marT="91425" marB="91425"/>
                </a:tc>
                <a:tc>
                  <a:txBody>
                    <a:bodyPr/>
                    <a:lstStyle/>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Thông tin nhà cung cấp, ngày hóa đơn, số tiền, VAT, chi phí, giá trị hàng nhập.</a:t>
                      </a:r>
                      <a:endParaRPr sz="900" u="none" strike="noStrike" cap="none"/>
                    </a:p>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Tài khoản hạch toán (phải trả, chi phí, VAT đầu vào).</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900" u="none" strike="noStrike" cap="none">
                          <a:solidFill>
                            <a:schemeClr val="dk1"/>
                          </a:solidFill>
                        </a:rPr>
                        <a:t>ERPNext -&gt; Fast Accounting</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Realtime / Cuối ngày</a:t>
                      </a:r>
                      <a:endParaRPr sz="10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API</a:t>
                      </a:r>
                      <a:endParaRPr sz="1000" u="none" strike="noStrike" cap="none">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hoặc export</a:t>
                      </a:r>
                      <a:endParaRPr sz="1000" u="none" strike="noStrike" cap="none">
                        <a:solidFill>
                          <a:schemeClr val="dk1"/>
                        </a:solidFill>
                      </a:endParaRPr>
                    </a:p>
                  </a:txBody>
                  <a:tcPr marL="91425" marR="91425" marT="91425" marB="91425"/>
                </a:tc>
                <a:extLst>
                  <a:ext uri="{0D108BD9-81ED-4DB2-BD59-A6C34878D82A}">
                    <a16:rowId xmlns:a16="http://schemas.microsoft.com/office/drawing/2014/main" val="10002"/>
                  </a:ext>
                </a:extLst>
              </a:tr>
              <a:tr h="694175">
                <a:tc>
                  <a:txBody>
                    <a:bodyPr/>
                    <a:lstStyle/>
                    <a:p>
                      <a:pPr marL="0" marR="0" lvl="0" indent="0" algn="ctr" rtl="0">
                        <a:lnSpc>
                          <a:spcPct val="100000"/>
                        </a:lnSpc>
                        <a:spcBef>
                          <a:spcPts val="0"/>
                        </a:spcBef>
                        <a:spcAft>
                          <a:spcPts val="0"/>
                        </a:spcAft>
                        <a:buClr>
                          <a:srgbClr val="000000"/>
                        </a:buClr>
                        <a:buSzPts val="900"/>
                        <a:buFont typeface="Arial"/>
                        <a:buNone/>
                      </a:pPr>
                      <a:r>
                        <a:rPr lang="vi" sz="900" u="none" strike="noStrike" cap="none"/>
                        <a:t>3</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900"/>
                        <a:buFont typeface="Arial"/>
                        <a:buNone/>
                      </a:pPr>
                      <a:r>
                        <a:rPr lang="vi" sz="900" b="1" u="none" strike="noStrike" cap="none">
                          <a:solidFill>
                            <a:schemeClr val="dk1"/>
                          </a:solidFill>
                        </a:rPr>
                        <a:t>Payment Entry</a:t>
                      </a:r>
                      <a:r>
                        <a:rPr lang="vi" sz="900" u="none" strike="noStrike" cap="none">
                          <a:solidFill>
                            <a:schemeClr val="dk1"/>
                          </a:solidFill>
                        </a:rPr>
                        <a:t> (thu/chi tiền)</a:t>
                      </a:r>
                      <a:endParaRPr sz="900" u="none" strike="noStrike" cap="none"/>
                    </a:p>
                  </a:txBody>
                  <a:tcPr marL="91425" marR="91425" marT="91425" marB="91425"/>
                </a:tc>
                <a:tc>
                  <a:txBody>
                    <a:bodyPr/>
                    <a:lstStyle/>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Thanh toán công nợ khách hàng, công nợ nhà cung cấp, tạm ứng, hoàn ứng.</a:t>
                      </a:r>
                      <a:endParaRPr sz="900" u="none" strike="noStrike" cap="none"/>
                    </a:p>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Tài khoản hạch toán (tiền mặt, ngân hàng, công nợ phải thu/phải trả).</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900" u="none" strike="noStrike" cap="none">
                          <a:solidFill>
                            <a:schemeClr val="dk1"/>
                          </a:solidFill>
                        </a:rPr>
                        <a:t>ERPNext -&gt; Fast Accounting</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Realtime / Cuối ngày</a:t>
                      </a:r>
                      <a:endParaRPr sz="10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API</a:t>
                      </a:r>
                      <a:endParaRPr sz="1000" u="none" strike="noStrike" cap="none">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hoặc export</a:t>
                      </a:r>
                      <a:endParaRPr sz="1000" u="none" strike="noStrike" cap="none">
                        <a:solidFill>
                          <a:schemeClr val="dk1"/>
                        </a:solidFill>
                      </a:endParaRPr>
                    </a:p>
                  </a:txBody>
                  <a:tcPr marL="91425" marR="91425" marT="91425" marB="91425"/>
                </a:tc>
                <a:extLst>
                  <a:ext uri="{0D108BD9-81ED-4DB2-BD59-A6C34878D82A}">
                    <a16:rowId xmlns:a16="http://schemas.microsoft.com/office/drawing/2014/main" val="10003"/>
                  </a:ext>
                </a:extLst>
              </a:tr>
              <a:tr h="694175">
                <a:tc>
                  <a:txBody>
                    <a:bodyPr/>
                    <a:lstStyle/>
                    <a:p>
                      <a:pPr marL="0" marR="0" lvl="0" indent="0" algn="ctr" rtl="0">
                        <a:lnSpc>
                          <a:spcPct val="100000"/>
                        </a:lnSpc>
                        <a:spcBef>
                          <a:spcPts val="0"/>
                        </a:spcBef>
                        <a:spcAft>
                          <a:spcPts val="0"/>
                        </a:spcAft>
                        <a:buClr>
                          <a:srgbClr val="000000"/>
                        </a:buClr>
                        <a:buSzPts val="900"/>
                        <a:buFont typeface="Arial"/>
                        <a:buNone/>
                      </a:pPr>
                      <a:r>
                        <a:rPr lang="vi" sz="900" u="none" strike="noStrike" cap="none"/>
                        <a:t>4</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900"/>
                        <a:buFont typeface="Arial"/>
                        <a:buNone/>
                      </a:pPr>
                      <a:r>
                        <a:rPr lang="vi" sz="900" b="1" u="none" strike="noStrike" cap="none">
                          <a:solidFill>
                            <a:schemeClr val="dk1"/>
                          </a:solidFill>
                        </a:rPr>
                        <a:t>Stock Ledger</a:t>
                      </a:r>
                      <a:r>
                        <a:rPr lang="vi" sz="900" u="none" strike="noStrike" cap="none">
                          <a:solidFill>
                            <a:schemeClr val="dk1"/>
                          </a:solidFill>
                        </a:rPr>
                        <a:t> (kho) &amp; Giá vốn (COGS)</a:t>
                      </a:r>
                      <a:endParaRPr sz="900" u="none" strike="noStrike" cap="none"/>
                    </a:p>
                  </a:txBody>
                  <a:tcPr marL="91425" marR="91425" marT="91425" marB="91425"/>
                </a:tc>
                <a:tc>
                  <a:txBody>
                    <a:bodyPr/>
                    <a:lstStyle/>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Tồn kho, xuất kho, nhập kho, giá trị kho.</a:t>
                      </a:r>
                      <a:endParaRPr sz="900" u="none" strike="noStrike" cap="none"/>
                    </a:p>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Xác định giá vốn hàng bán trên ERPNext (phương pháp bình quân tra quyền), xuất bút toán giá vốn sang Fast.</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900" u="none" strike="noStrike" cap="none">
                          <a:solidFill>
                            <a:schemeClr val="dk1"/>
                          </a:solidFill>
                        </a:rPr>
                        <a:t>ERPNext -&gt; Fast Accounting</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Cuối ngày / Cuối tháng</a:t>
                      </a:r>
                      <a:endParaRPr sz="10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API</a:t>
                      </a:r>
                      <a:endParaRPr sz="1000" u="none" strike="noStrike" cap="none">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hoặc export</a:t>
                      </a:r>
                      <a:endParaRPr sz="1000" u="none" strike="noStrike" cap="none">
                        <a:solidFill>
                          <a:schemeClr val="dk1"/>
                        </a:solidFill>
                      </a:endParaRPr>
                    </a:p>
                  </a:txBody>
                  <a:tcPr marL="91425" marR="91425" marT="91425" marB="91425"/>
                </a:tc>
                <a:extLst>
                  <a:ext uri="{0D108BD9-81ED-4DB2-BD59-A6C34878D82A}">
                    <a16:rowId xmlns:a16="http://schemas.microsoft.com/office/drawing/2014/main" val="10004"/>
                  </a:ext>
                </a:extLst>
              </a:tr>
              <a:tr h="694175">
                <a:tc>
                  <a:txBody>
                    <a:bodyPr/>
                    <a:lstStyle/>
                    <a:p>
                      <a:pPr marL="0" marR="0" lvl="0" indent="0" algn="ctr" rtl="0">
                        <a:lnSpc>
                          <a:spcPct val="100000"/>
                        </a:lnSpc>
                        <a:spcBef>
                          <a:spcPts val="0"/>
                        </a:spcBef>
                        <a:spcAft>
                          <a:spcPts val="0"/>
                        </a:spcAft>
                        <a:buClr>
                          <a:srgbClr val="000000"/>
                        </a:buClr>
                        <a:buSzPts val="900"/>
                        <a:buFont typeface="Arial"/>
                        <a:buNone/>
                      </a:pPr>
                      <a:r>
                        <a:rPr lang="vi" sz="900" u="none" strike="noStrike" cap="none"/>
                        <a:t>5</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900"/>
                        <a:buFont typeface="Arial"/>
                        <a:buNone/>
                      </a:pPr>
                      <a:r>
                        <a:rPr lang="vi" sz="900" b="1" u="none" strike="noStrike" cap="none"/>
                        <a:t>Khấu hao tài sản</a:t>
                      </a:r>
                      <a:endParaRPr sz="900" b="1" u="none" strike="noStrike" cap="none"/>
                    </a:p>
                  </a:txBody>
                  <a:tcPr marL="91425" marR="91425" marT="91425" marB="91425"/>
                </a:tc>
                <a:tc>
                  <a:txBody>
                    <a:bodyPr/>
                    <a:lstStyle/>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Bút toán khấu hao tài sản cố định, chi phí khấu hao, giá trị còn lại.</a:t>
                      </a:r>
                      <a:endParaRPr sz="900" u="none" strike="noStrike" cap="none"/>
                    </a:p>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Sử dụng module Asset Management trên ERPNext, cần map sang khấu hao tài sản trên Fast.</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900" u="none" strike="noStrike" cap="none">
                          <a:solidFill>
                            <a:schemeClr val="dk1"/>
                          </a:solidFill>
                        </a:rPr>
                        <a:t>ERPNext -&gt; Fast Accounting</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Cuối ngày / Cuối tháng</a:t>
                      </a:r>
                      <a:endParaRPr sz="1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vi" sz="1000" u="none" strike="noStrike" cap="none">
                          <a:solidFill>
                            <a:schemeClr val="dk1"/>
                          </a:solidFill>
                        </a:rPr>
                        <a:t>API</a:t>
                      </a:r>
                      <a:endParaRPr sz="1000" u="none" strike="noStrike" cap="none">
                        <a:solidFill>
                          <a:schemeClr val="dk1"/>
                        </a:solidFill>
                      </a:endParaRPr>
                    </a:p>
                    <a:p>
                      <a:pPr marL="0" marR="0" lvl="0" indent="0" algn="l" rtl="0">
                        <a:lnSpc>
                          <a:spcPct val="100000"/>
                        </a:lnSpc>
                        <a:spcBef>
                          <a:spcPts val="0"/>
                        </a:spcBef>
                        <a:spcAft>
                          <a:spcPts val="0"/>
                        </a:spcAft>
                        <a:buClr>
                          <a:srgbClr val="000000"/>
                        </a:buClr>
                        <a:buSzPts val="1000"/>
                        <a:buFont typeface="Arial"/>
                        <a:buNone/>
                      </a:pPr>
                      <a:r>
                        <a:rPr lang="vi" sz="1000" u="none" strike="noStrike" cap="none">
                          <a:solidFill>
                            <a:schemeClr val="dk1"/>
                          </a:solidFill>
                        </a:rPr>
                        <a:t>hoặc export</a:t>
                      </a:r>
                      <a:endParaRPr sz="1400" u="none" strike="noStrike" cap="none"/>
                    </a:p>
                  </a:txBody>
                  <a:tcPr marL="91425" marR="91425" marT="91425" marB="91425"/>
                </a:tc>
                <a:extLst>
                  <a:ext uri="{0D108BD9-81ED-4DB2-BD59-A6C34878D82A}">
                    <a16:rowId xmlns:a16="http://schemas.microsoft.com/office/drawing/2014/main" val="10005"/>
                  </a:ext>
                </a:extLst>
              </a:tr>
              <a:tr h="694175">
                <a:tc>
                  <a:txBody>
                    <a:bodyPr/>
                    <a:lstStyle/>
                    <a:p>
                      <a:pPr marL="0" marR="0" lvl="0" indent="0" algn="ctr" rtl="0">
                        <a:lnSpc>
                          <a:spcPct val="100000"/>
                        </a:lnSpc>
                        <a:spcBef>
                          <a:spcPts val="0"/>
                        </a:spcBef>
                        <a:spcAft>
                          <a:spcPts val="0"/>
                        </a:spcAft>
                        <a:buClr>
                          <a:srgbClr val="000000"/>
                        </a:buClr>
                        <a:buSzPts val="900"/>
                        <a:buFont typeface="Arial"/>
                        <a:buNone/>
                      </a:pPr>
                      <a:r>
                        <a:rPr lang="vi" sz="900" u="none" strike="noStrike" cap="none"/>
                        <a:t>6</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900"/>
                        <a:buFont typeface="Arial"/>
                        <a:buNone/>
                      </a:pPr>
                      <a:r>
                        <a:rPr lang="vi" sz="900" b="1" u="none" strike="noStrike" cap="none">
                          <a:solidFill>
                            <a:schemeClr val="dk1"/>
                          </a:solidFill>
                        </a:rPr>
                        <a:t>Ngân sách chi phí</a:t>
                      </a:r>
                      <a:endParaRPr sz="900" u="none" strike="noStrike" cap="none"/>
                    </a:p>
                  </a:txBody>
                  <a:tcPr marL="91425" marR="91425" marT="91425" marB="91425"/>
                </a:tc>
                <a:tc>
                  <a:txBody>
                    <a:bodyPr/>
                    <a:lstStyle/>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Từ ERPNext (phân bổ chi phí marketing, khuyến mại…) sang Fast.</a:t>
                      </a:r>
                      <a:endParaRPr sz="900" u="none" strike="noStrike" cap="none"/>
                    </a:p>
                    <a:p>
                      <a:pPr marL="457200" marR="0" lvl="0" indent="-285750" algn="l" rtl="0">
                        <a:lnSpc>
                          <a:spcPct val="100000"/>
                        </a:lnSpc>
                        <a:spcBef>
                          <a:spcPts val="0"/>
                        </a:spcBef>
                        <a:spcAft>
                          <a:spcPts val="0"/>
                        </a:spcAft>
                        <a:buClr>
                          <a:srgbClr val="000000"/>
                        </a:buClr>
                        <a:buSzPts val="900"/>
                        <a:buFont typeface="Arial"/>
                        <a:buChar char="●"/>
                      </a:pPr>
                      <a:r>
                        <a:rPr lang="vi" sz="900" u="none" strike="noStrike" cap="none"/>
                        <a:t>Có thể map sang các tài khoản chi phí / trung tâm chi phí trên Fast.</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900" u="none" strike="noStrike" cap="none">
                          <a:solidFill>
                            <a:schemeClr val="dk1"/>
                          </a:solidFill>
                        </a:rPr>
                        <a:t>ERPNext -&gt; Fast Accounting</a:t>
                      </a:r>
                      <a:endParaRPr sz="900" u="none" strike="noStrike" cap="none"/>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vi" sz="1000" u="none" strike="noStrike" cap="none">
                          <a:solidFill>
                            <a:schemeClr val="dk1"/>
                          </a:solidFill>
                        </a:rPr>
                        <a:t>Cuối ngày / Cuối tháng</a:t>
                      </a:r>
                      <a:endParaRPr sz="10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vi" sz="1000" u="none" strike="noStrike" cap="none">
                          <a:solidFill>
                            <a:schemeClr val="dk1"/>
                          </a:solidFill>
                        </a:rPr>
                        <a:t>API</a:t>
                      </a:r>
                      <a:endParaRPr sz="1000" u="none" strike="noStrike" cap="none">
                        <a:solidFill>
                          <a:schemeClr val="dk1"/>
                        </a:solidFill>
                      </a:endParaRPr>
                    </a:p>
                    <a:p>
                      <a:pPr marL="0" marR="0" lvl="0" indent="0" algn="l" rtl="0">
                        <a:lnSpc>
                          <a:spcPct val="100000"/>
                        </a:lnSpc>
                        <a:spcBef>
                          <a:spcPts val="0"/>
                        </a:spcBef>
                        <a:spcAft>
                          <a:spcPts val="0"/>
                        </a:spcAft>
                        <a:buClr>
                          <a:srgbClr val="000000"/>
                        </a:buClr>
                        <a:buSzPts val="1000"/>
                        <a:buFont typeface="Arial"/>
                        <a:buNone/>
                      </a:pPr>
                      <a:r>
                        <a:rPr lang="vi" sz="1000" u="none" strike="noStrike" cap="none">
                          <a:solidFill>
                            <a:schemeClr val="dk1"/>
                          </a:solidFill>
                        </a:rPr>
                        <a:t>hoặc export</a:t>
                      </a:r>
                      <a:endParaRPr sz="1000" u="none" strike="noStrike" cap="none">
                        <a:solidFill>
                          <a:schemeClr val="dk1"/>
                        </a:solidFill>
                      </a:endParaRPr>
                    </a:p>
                  </a:txBody>
                  <a:tcPr marL="91425" marR="91425" marT="91425" marB="91425"/>
                </a:tc>
                <a:extLst>
                  <a:ext uri="{0D108BD9-81ED-4DB2-BD59-A6C34878D82A}">
                    <a16:rowId xmlns:a16="http://schemas.microsoft.com/office/drawing/2014/main" val="10006"/>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21"/>
        <p:cNvGrpSpPr/>
        <p:nvPr/>
      </p:nvGrpSpPr>
      <p:grpSpPr>
        <a:xfrm>
          <a:off x="0" y="0"/>
          <a:ext cx="0" cy="0"/>
          <a:chOff x="0" y="0"/>
          <a:chExt cx="0" cy="0"/>
        </a:xfrm>
      </p:grpSpPr>
      <p:sp>
        <p:nvSpPr>
          <p:cNvPr id="1622" name="Google Shape;1622;p43"/>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Mô hình điều hành sản xuất tổng thể</a:t>
            </a:r>
            <a:endParaRPr sz="2400" b="0" i="0" u="none" strike="noStrike" cap="none">
              <a:solidFill>
                <a:schemeClr val="dk1"/>
              </a:solidFill>
              <a:latin typeface="Arial"/>
              <a:ea typeface="Arial"/>
              <a:cs typeface="Arial"/>
              <a:sym typeface="Arial"/>
            </a:endParaRPr>
          </a:p>
        </p:txBody>
      </p:sp>
      <p:sp>
        <p:nvSpPr>
          <p:cNvPr id="1623" name="Google Shape;1623;p43"/>
          <p:cNvSpPr/>
          <p:nvPr/>
        </p:nvSpPr>
        <p:spPr>
          <a:xfrm>
            <a:off x="777950" y="535400"/>
            <a:ext cx="8107800" cy="1165500"/>
          </a:xfrm>
          <a:prstGeom prst="roundRect">
            <a:avLst>
              <a:gd name="adj" fmla="val 12600"/>
            </a:avLst>
          </a:prstGeom>
          <a:solidFill>
            <a:srgbClr val="D9EAD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4" name="Google Shape;1624;p43"/>
          <p:cNvSpPr txBox="1"/>
          <p:nvPr/>
        </p:nvSpPr>
        <p:spPr>
          <a:xfrm>
            <a:off x="823675" y="571225"/>
            <a:ext cx="29382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Kế hoạch sản xuất</a:t>
            </a:r>
            <a:endParaRPr sz="1600" b="0" i="0" u="none" strike="noStrike" cap="none">
              <a:solidFill>
                <a:schemeClr val="dk1"/>
              </a:solidFill>
              <a:latin typeface="Roboto Condensed"/>
              <a:ea typeface="Roboto Condensed"/>
              <a:cs typeface="Roboto Condensed"/>
              <a:sym typeface="Roboto Condensed"/>
            </a:endParaRPr>
          </a:p>
        </p:txBody>
      </p:sp>
      <p:sp>
        <p:nvSpPr>
          <p:cNvPr id="1625" name="Google Shape;1625;p43"/>
          <p:cNvSpPr/>
          <p:nvPr/>
        </p:nvSpPr>
        <p:spPr>
          <a:xfrm>
            <a:off x="4340438" y="1177005"/>
            <a:ext cx="9828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Lập Kế hoạch</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Sản xuất</a:t>
            </a:r>
            <a:endParaRPr sz="1000" b="0" i="0" u="none" strike="noStrike" cap="none">
              <a:solidFill>
                <a:schemeClr val="lt1"/>
              </a:solidFill>
              <a:latin typeface="Arial"/>
              <a:ea typeface="Arial"/>
              <a:cs typeface="Arial"/>
              <a:sym typeface="Arial"/>
            </a:endParaRPr>
          </a:p>
        </p:txBody>
      </p:sp>
      <p:sp>
        <p:nvSpPr>
          <p:cNvPr id="1626" name="Google Shape;1626;p43"/>
          <p:cNvSpPr/>
          <p:nvPr/>
        </p:nvSpPr>
        <p:spPr>
          <a:xfrm>
            <a:off x="2919450" y="604376"/>
            <a:ext cx="982800" cy="258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Đơn hàng</a:t>
            </a:r>
            <a:endParaRPr sz="1000" b="0" i="0" u="none" strike="noStrike" cap="none">
              <a:solidFill>
                <a:schemeClr val="lt1"/>
              </a:solidFill>
              <a:latin typeface="Arial"/>
              <a:ea typeface="Arial"/>
              <a:cs typeface="Arial"/>
              <a:sym typeface="Arial"/>
            </a:endParaRPr>
          </a:p>
        </p:txBody>
      </p:sp>
      <p:sp>
        <p:nvSpPr>
          <p:cNvPr id="1627" name="Google Shape;1627;p43"/>
          <p:cNvSpPr/>
          <p:nvPr/>
        </p:nvSpPr>
        <p:spPr>
          <a:xfrm>
            <a:off x="2606898" y="1177005"/>
            <a:ext cx="9828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hoạch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Mua hàng</a:t>
            </a:r>
            <a:endParaRPr sz="1000" b="0" i="0" u="none" strike="noStrike" cap="none">
              <a:solidFill>
                <a:schemeClr val="lt1"/>
              </a:solidFill>
              <a:latin typeface="Arial"/>
              <a:ea typeface="Arial"/>
              <a:cs typeface="Arial"/>
              <a:sym typeface="Arial"/>
            </a:endParaRPr>
          </a:p>
        </p:txBody>
      </p:sp>
      <p:sp>
        <p:nvSpPr>
          <p:cNvPr id="1628" name="Google Shape;1628;p43"/>
          <p:cNvSpPr/>
          <p:nvPr/>
        </p:nvSpPr>
        <p:spPr>
          <a:xfrm>
            <a:off x="6104583" y="1177005"/>
            <a:ext cx="9828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hoạch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Xuất bán</a:t>
            </a:r>
            <a:endParaRPr sz="1000" b="0" i="0" u="none" strike="noStrike" cap="none">
              <a:solidFill>
                <a:schemeClr val="lt1"/>
              </a:solidFill>
              <a:latin typeface="Arial"/>
              <a:ea typeface="Arial"/>
              <a:cs typeface="Arial"/>
              <a:sym typeface="Arial"/>
            </a:endParaRPr>
          </a:p>
        </p:txBody>
      </p:sp>
      <p:cxnSp>
        <p:nvCxnSpPr>
          <p:cNvPr id="1629" name="Google Shape;1629;p43"/>
          <p:cNvCxnSpPr>
            <a:stCxn id="1625" idx="1"/>
            <a:endCxn id="1627" idx="3"/>
          </p:cNvCxnSpPr>
          <p:nvPr/>
        </p:nvCxnSpPr>
        <p:spPr>
          <a:xfrm rot="10800000">
            <a:off x="3589838" y="1359405"/>
            <a:ext cx="750600" cy="0"/>
          </a:xfrm>
          <a:prstGeom prst="straightConnector1">
            <a:avLst/>
          </a:prstGeom>
          <a:noFill/>
          <a:ln w="9525" cap="flat" cmpd="sng">
            <a:solidFill>
              <a:schemeClr val="dk2"/>
            </a:solidFill>
            <a:prstDash val="solid"/>
            <a:round/>
            <a:headEnd type="none" w="sm" len="sm"/>
            <a:tailEnd type="triangle" w="med" len="med"/>
          </a:ln>
        </p:spPr>
      </p:cxnSp>
      <p:cxnSp>
        <p:nvCxnSpPr>
          <p:cNvPr id="1630" name="Google Shape;1630;p43"/>
          <p:cNvCxnSpPr>
            <a:stCxn id="1625" idx="3"/>
            <a:endCxn id="1628" idx="1"/>
          </p:cNvCxnSpPr>
          <p:nvPr/>
        </p:nvCxnSpPr>
        <p:spPr>
          <a:xfrm>
            <a:off x="5323238" y="1359405"/>
            <a:ext cx="781200" cy="0"/>
          </a:xfrm>
          <a:prstGeom prst="straightConnector1">
            <a:avLst/>
          </a:prstGeom>
          <a:noFill/>
          <a:ln w="9525" cap="flat" cmpd="sng">
            <a:solidFill>
              <a:schemeClr val="dk2"/>
            </a:solidFill>
            <a:prstDash val="solid"/>
            <a:round/>
            <a:headEnd type="none" w="sm" len="sm"/>
            <a:tailEnd type="triangle" w="med" len="med"/>
          </a:ln>
        </p:spPr>
      </p:cxnSp>
      <p:sp>
        <p:nvSpPr>
          <p:cNvPr id="1631" name="Google Shape;1631;p43"/>
          <p:cNvSpPr/>
          <p:nvPr/>
        </p:nvSpPr>
        <p:spPr>
          <a:xfrm>
            <a:off x="777950" y="1838425"/>
            <a:ext cx="1668900" cy="3200100"/>
          </a:xfrm>
          <a:prstGeom prst="roundRect">
            <a:avLst>
              <a:gd name="adj" fmla="val 6128"/>
            </a:avLst>
          </a:prstGeom>
          <a:solidFill>
            <a:srgbClr val="FCE5C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2" name="Google Shape;1632;p43"/>
          <p:cNvSpPr txBox="1"/>
          <p:nvPr/>
        </p:nvSpPr>
        <p:spPr>
          <a:xfrm>
            <a:off x="823675" y="1813275"/>
            <a:ext cx="12651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Kho đầu vào</a:t>
            </a:r>
            <a:endParaRPr sz="1600" b="0" i="0" u="none" strike="noStrike" cap="none">
              <a:solidFill>
                <a:schemeClr val="dk1"/>
              </a:solidFill>
              <a:latin typeface="Roboto Condensed"/>
              <a:ea typeface="Roboto Condensed"/>
              <a:cs typeface="Roboto Condensed"/>
              <a:sym typeface="Roboto Condensed"/>
            </a:endParaRPr>
          </a:p>
        </p:txBody>
      </p:sp>
      <p:sp>
        <p:nvSpPr>
          <p:cNvPr id="1633" name="Google Shape;1633;p43"/>
          <p:cNvSpPr/>
          <p:nvPr/>
        </p:nvSpPr>
        <p:spPr>
          <a:xfrm>
            <a:off x="7216975" y="1838425"/>
            <a:ext cx="1668900" cy="3200100"/>
          </a:xfrm>
          <a:prstGeom prst="roundRect">
            <a:avLst>
              <a:gd name="adj" fmla="val 6128"/>
            </a:avLst>
          </a:prstGeom>
          <a:solidFill>
            <a:srgbClr val="F4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4" name="Google Shape;1634;p43"/>
          <p:cNvSpPr txBox="1"/>
          <p:nvPr/>
        </p:nvSpPr>
        <p:spPr>
          <a:xfrm>
            <a:off x="7209300" y="1813275"/>
            <a:ext cx="12651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Kho đầu ra</a:t>
            </a:r>
            <a:endParaRPr sz="1600" b="0" i="0" u="none" strike="noStrike" cap="none">
              <a:solidFill>
                <a:schemeClr val="dk1"/>
              </a:solidFill>
              <a:latin typeface="Roboto Condensed"/>
              <a:ea typeface="Roboto Condensed"/>
              <a:cs typeface="Roboto Condensed"/>
              <a:sym typeface="Roboto Condensed"/>
            </a:endParaRPr>
          </a:p>
        </p:txBody>
      </p:sp>
      <p:sp>
        <p:nvSpPr>
          <p:cNvPr id="1635" name="Google Shape;1635;p43"/>
          <p:cNvSpPr/>
          <p:nvPr/>
        </p:nvSpPr>
        <p:spPr>
          <a:xfrm>
            <a:off x="3681175" y="1838425"/>
            <a:ext cx="2293800" cy="3200100"/>
          </a:xfrm>
          <a:prstGeom prst="roundRect">
            <a:avLst>
              <a:gd name="adj" fmla="val 6128"/>
            </a:avLst>
          </a:prstGeom>
          <a:solidFill>
            <a:srgbClr val="C9DAF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6" name="Google Shape;1636;p43"/>
          <p:cNvSpPr txBox="1"/>
          <p:nvPr/>
        </p:nvSpPr>
        <p:spPr>
          <a:xfrm>
            <a:off x="3726900" y="1813275"/>
            <a:ext cx="10287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Sản xuất</a:t>
            </a:r>
            <a:endParaRPr sz="1600" b="0" i="0" u="none" strike="noStrike" cap="none">
              <a:solidFill>
                <a:schemeClr val="dk1"/>
              </a:solidFill>
              <a:latin typeface="Roboto Condensed"/>
              <a:ea typeface="Roboto Condensed"/>
              <a:cs typeface="Roboto Condensed"/>
              <a:sym typeface="Roboto Condensed"/>
            </a:endParaRPr>
          </a:p>
        </p:txBody>
      </p:sp>
      <p:sp>
        <p:nvSpPr>
          <p:cNvPr id="1637" name="Google Shape;1637;p43"/>
          <p:cNvSpPr/>
          <p:nvPr/>
        </p:nvSpPr>
        <p:spPr>
          <a:xfrm>
            <a:off x="2759125" y="1922625"/>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Yêu cầu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Mua hàng</a:t>
            </a:r>
            <a:endParaRPr sz="1000" b="0" i="0" u="none" strike="noStrike" cap="none">
              <a:solidFill>
                <a:schemeClr val="lt1"/>
              </a:solidFill>
              <a:latin typeface="Arial"/>
              <a:ea typeface="Arial"/>
              <a:cs typeface="Arial"/>
              <a:sym typeface="Arial"/>
            </a:endParaRPr>
          </a:p>
        </p:txBody>
      </p:sp>
      <p:sp>
        <p:nvSpPr>
          <p:cNvPr id="1638" name="Google Shape;1638;p43"/>
          <p:cNvSpPr/>
          <p:nvPr/>
        </p:nvSpPr>
        <p:spPr>
          <a:xfrm>
            <a:off x="2759182" y="2492455"/>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Đơn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hàng mua</a:t>
            </a:r>
            <a:endParaRPr sz="1000" b="0" i="0" u="none" strike="noStrike" cap="none">
              <a:solidFill>
                <a:schemeClr val="lt1"/>
              </a:solidFill>
              <a:latin typeface="Arial"/>
              <a:ea typeface="Arial"/>
              <a:cs typeface="Arial"/>
              <a:sym typeface="Arial"/>
            </a:endParaRPr>
          </a:p>
        </p:txBody>
      </p:sp>
      <p:sp>
        <p:nvSpPr>
          <p:cNvPr id="1639" name="Google Shape;1639;p43"/>
          <p:cNvSpPr/>
          <p:nvPr/>
        </p:nvSpPr>
        <p:spPr>
          <a:xfrm>
            <a:off x="6218710" y="1922625"/>
            <a:ext cx="7506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Yêu cầu Xuất bán</a:t>
            </a:r>
            <a:endParaRPr sz="1000" b="0" i="0" u="none" strike="noStrike" cap="none">
              <a:solidFill>
                <a:schemeClr val="lt1"/>
              </a:solidFill>
              <a:latin typeface="Arial"/>
              <a:ea typeface="Arial"/>
              <a:cs typeface="Arial"/>
              <a:sym typeface="Arial"/>
            </a:endParaRPr>
          </a:p>
        </p:txBody>
      </p:sp>
      <p:pic>
        <p:nvPicPr>
          <p:cNvPr id="1640" name="Google Shape;1640;p43"/>
          <p:cNvPicPr preferRelativeResize="0"/>
          <p:nvPr/>
        </p:nvPicPr>
        <p:blipFill rotWithShape="1">
          <a:blip r:embed="rId3">
            <a:alphaModFix/>
          </a:blip>
          <a:srcRect/>
          <a:stretch/>
        </p:blipFill>
        <p:spPr>
          <a:xfrm>
            <a:off x="1275175" y="2373625"/>
            <a:ext cx="613500" cy="613500"/>
          </a:xfrm>
          <a:prstGeom prst="rect">
            <a:avLst/>
          </a:prstGeom>
          <a:solidFill>
            <a:srgbClr val="F4CCCC"/>
          </a:solidFill>
          <a:ln>
            <a:noFill/>
          </a:ln>
        </p:spPr>
      </p:pic>
      <p:sp>
        <p:nvSpPr>
          <p:cNvPr id="1641" name="Google Shape;1641;p43"/>
          <p:cNvSpPr txBox="1"/>
          <p:nvPr/>
        </p:nvSpPr>
        <p:spPr>
          <a:xfrm>
            <a:off x="945650" y="2912425"/>
            <a:ext cx="1333500" cy="380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vi" sz="1400" b="0" i="0" u="none" strike="noStrike" cap="none">
                <a:solidFill>
                  <a:srgbClr val="000000"/>
                </a:solidFill>
                <a:latin typeface="Arial"/>
                <a:ea typeface="Arial"/>
                <a:cs typeface="Arial"/>
                <a:sym typeface="Arial"/>
              </a:rPr>
              <a:t>Nhà cung cấp</a:t>
            </a:r>
            <a:endParaRPr sz="1400" b="0" i="0" u="none" strike="noStrike" cap="none">
              <a:solidFill>
                <a:srgbClr val="000000"/>
              </a:solidFill>
              <a:latin typeface="Arial"/>
              <a:ea typeface="Arial"/>
              <a:cs typeface="Arial"/>
              <a:sym typeface="Arial"/>
            </a:endParaRPr>
          </a:p>
        </p:txBody>
      </p:sp>
      <p:cxnSp>
        <p:nvCxnSpPr>
          <p:cNvPr id="1642" name="Google Shape;1642;p43"/>
          <p:cNvCxnSpPr>
            <a:stCxn id="1627" idx="2"/>
            <a:endCxn id="1637" idx="0"/>
          </p:cNvCxnSpPr>
          <p:nvPr/>
        </p:nvCxnSpPr>
        <p:spPr>
          <a:xfrm flipH="1">
            <a:off x="3097998" y="1541805"/>
            <a:ext cx="300" cy="380700"/>
          </a:xfrm>
          <a:prstGeom prst="straightConnector1">
            <a:avLst/>
          </a:prstGeom>
          <a:noFill/>
          <a:ln w="9525" cap="flat" cmpd="sng">
            <a:solidFill>
              <a:schemeClr val="dk2"/>
            </a:solidFill>
            <a:prstDash val="solid"/>
            <a:round/>
            <a:headEnd type="none" w="sm" len="sm"/>
            <a:tailEnd type="triangle" w="med" len="med"/>
          </a:ln>
        </p:spPr>
      </p:cxnSp>
      <p:cxnSp>
        <p:nvCxnSpPr>
          <p:cNvPr id="1643" name="Google Shape;1643;p43"/>
          <p:cNvCxnSpPr>
            <a:stCxn id="1637" idx="2"/>
            <a:endCxn id="1638" idx="0"/>
          </p:cNvCxnSpPr>
          <p:nvPr/>
        </p:nvCxnSpPr>
        <p:spPr>
          <a:xfrm>
            <a:off x="3098125" y="2287425"/>
            <a:ext cx="0" cy="204900"/>
          </a:xfrm>
          <a:prstGeom prst="straightConnector1">
            <a:avLst/>
          </a:prstGeom>
          <a:noFill/>
          <a:ln w="9525" cap="flat" cmpd="sng">
            <a:solidFill>
              <a:schemeClr val="dk2"/>
            </a:solidFill>
            <a:prstDash val="solid"/>
            <a:round/>
            <a:headEnd type="none" w="sm" len="sm"/>
            <a:tailEnd type="triangle" w="med" len="med"/>
          </a:ln>
        </p:spPr>
      </p:cxnSp>
      <p:cxnSp>
        <p:nvCxnSpPr>
          <p:cNvPr id="1644" name="Google Shape;1644;p43"/>
          <p:cNvCxnSpPr>
            <a:stCxn id="1638" idx="1"/>
            <a:endCxn id="1640" idx="3"/>
          </p:cNvCxnSpPr>
          <p:nvPr/>
        </p:nvCxnSpPr>
        <p:spPr>
          <a:xfrm flipH="1">
            <a:off x="1888582" y="2674855"/>
            <a:ext cx="870600" cy="5400"/>
          </a:xfrm>
          <a:prstGeom prst="straightConnector1">
            <a:avLst/>
          </a:prstGeom>
          <a:noFill/>
          <a:ln w="9525" cap="flat" cmpd="sng">
            <a:solidFill>
              <a:schemeClr val="dk2"/>
            </a:solidFill>
            <a:prstDash val="solid"/>
            <a:round/>
            <a:headEnd type="none" w="sm" len="sm"/>
            <a:tailEnd type="triangle" w="med" len="med"/>
          </a:ln>
        </p:spPr>
      </p:cxnSp>
      <p:sp>
        <p:nvSpPr>
          <p:cNvPr id="1645" name="Google Shape;1645;p43"/>
          <p:cNvSpPr/>
          <p:nvPr/>
        </p:nvSpPr>
        <p:spPr>
          <a:xfrm>
            <a:off x="1273407" y="3551630"/>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Phiếu nhập kho</a:t>
            </a:r>
            <a:endParaRPr sz="1000" b="0" i="0" u="none" strike="noStrike" cap="none">
              <a:solidFill>
                <a:schemeClr val="lt1"/>
              </a:solidFill>
              <a:latin typeface="Arial"/>
              <a:ea typeface="Arial"/>
              <a:cs typeface="Arial"/>
              <a:sym typeface="Arial"/>
            </a:endParaRPr>
          </a:p>
        </p:txBody>
      </p:sp>
      <p:cxnSp>
        <p:nvCxnSpPr>
          <p:cNvPr id="1646" name="Google Shape;1646;p43"/>
          <p:cNvCxnSpPr>
            <a:stCxn id="1641" idx="2"/>
            <a:endCxn id="1645" idx="0"/>
          </p:cNvCxnSpPr>
          <p:nvPr/>
        </p:nvCxnSpPr>
        <p:spPr>
          <a:xfrm>
            <a:off x="1612400" y="3293125"/>
            <a:ext cx="0" cy="258600"/>
          </a:xfrm>
          <a:prstGeom prst="straightConnector1">
            <a:avLst/>
          </a:prstGeom>
          <a:noFill/>
          <a:ln w="9525" cap="flat" cmpd="sng">
            <a:solidFill>
              <a:schemeClr val="dk2"/>
            </a:solidFill>
            <a:prstDash val="solid"/>
            <a:round/>
            <a:headEnd type="none" w="sm" len="sm"/>
            <a:tailEnd type="triangle" w="med" len="med"/>
          </a:ln>
        </p:spPr>
      </p:cxnSp>
      <p:cxnSp>
        <p:nvCxnSpPr>
          <p:cNvPr id="1647" name="Google Shape;1647;p43"/>
          <p:cNvCxnSpPr>
            <a:stCxn id="1628" idx="2"/>
            <a:endCxn id="1639" idx="0"/>
          </p:cNvCxnSpPr>
          <p:nvPr/>
        </p:nvCxnSpPr>
        <p:spPr>
          <a:xfrm flipH="1">
            <a:off x="6593883" y="1541805"/>
            <a:ext cx="2100" cy="380700"/>
          </a:xfrm>
          <a:prstGeom prst="straightConnector1">
            <a:avLst/>
          </a:prstGeom>
          <a:noFill/>
          <a:ln w="9525" cap="flat" cmpd="sng">
            <a:solidFill>
              <a:schemeClr val="dk2"/>
            </a:solidFill>
            <a:prstDash val="solid"/>
            <a:round/>
            <a:headEnd type="none" w="sm" len="sm"/>
            <a:tailEnd type="triangle" w="med" len="med"/>
          </a:ln>
        </p:spPr>
      </p:cxnSp>
      <p:sp>
        <p:nvSpPr>
          <p:cNvPr id="1648" name="Google Shape;1648;p43"/>
          <p:cNvSpPr/>
          <p:nvPr/>
        </p:nvSpPr>
        <p:spPr>
          <a:xfrm>
            <a:off x="4392638" y="2217115"/>
            <a:ext cx="870600" cy="5352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Work Order</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Lệnh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Sản xuất</a:t>
            </a:r>
            <a:endParaRPr sz="1000" b="0" i="0" u="none" strike="noStrike" cap="none">
              <a:solidFill>
                <a:schemeClr val="lt1"/>
              </a:solidFill>
              <a:latin typeface="Arial"/>
              <a:ea typeface="Arial"/>
              <a:cs typeface="Arial"/>
              <a:sym typeface="Arial"/>
            </a:endParaRPr>
          </a:p>
        </p:txBody>
      </p:sp>
      <p:cxnSp>
        <p:nvCxnSpPr>
          <p:cNvPr id="1649" name="Google Shape;1649;p43"/>
          <p:cNvCxnSpPr>
            <a:stCxn id="1625" idx="2"/>
            <a:endCxn id="1648" idx="0"/>
          </p:cNvCxnSpPr>
          <p:nvPr/>
        </p:nvCxnSpPr>
        <p:spPr>
          <a:xfrm flipH="1">
            <a:off x="4827938" y="1541805"/>
            <a:ext cx="3900" cy="675300"/>
          </a:xfrm>
          <a:prstGeom prst="straightConnector1">
            <a:avLst/>
          </a:prstGeom>
          <a:noFill/>
          <a:ln w="9525" cap="flat" cmpd="sng">
            <a:solidFill>
              <a:schemeClr val="dk2"/>
            </a:solidFill>
            <a:prstDash val="solid"/>
            <a:round/>
            <a:headEnd type="none" w="sm" len="sm"/>
            <a:tailEnd type="triangle" w="med" len="med"/>
          </a:ln>
        </p:spPr>
      </p:cxnSp>
      <p:sp>
        <p:nvSpPr>
          <p:cNvPr id="1650" name="Google Shape;1650;p43"/>
          <p:cNvSpPr/>
          <p:nvPr/>
        </p:nvSpPr>
        <p:spPr>
          <a:xfrm>
            <a:off x="2759175" y="3337425"/>
            <a:ext cx="678000" cy="7932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chất lượng đầu vào</a:t>
            </a:r>
            <a:endParaRPr sz="1000" b="0" i="0" u="none" strike="noStrike" cap="none">
              <a:solidFill>
                <a:schemeClr val="lt1"/>
              </a:solidFill>
              <a:latin typeface="Arial"/>
              <a:ea typeface="Arial"/>
              <a:cs typeface="Arial"/>
              <a:sym typeface="Arial"/>
            </a:endParaRPr>
          </a:p>
        </p:txBody>
      </p:sp>
      <p:cxnSp>
        <p:nvCxnSpPr>
          <p:cNvPr id="1651" name="Google Shape;1651;p43"/>
          <p:cNvCxnSpPr>
            <a:stCxn id="1645" idx="3"/>
            <a:endCxn id="1650" idx="1"/>
          </p:cNvCxnSpPr>
          <p:nvPr/>
        </p:nvCxnSpPr>
        <p:spPr>
          <a:xfrm>
            <a:off x="1951407" y="3734030"/>
            <a:ext cx="807900" cy="0"/>
          </a:xfrm>
          <a:prstGeom prst="straightConnector1">
            <a:avLst/>
          </a:prstGeom>
          <a:noFill/>
          <a:ln w="9525" cap="flat" cmpd="sng">
            <a:solidFill>
              <a:schemeClr val="dk2"/>
            </a:solidFill>
            <a:prstDash val="solid"/>
            <a:round/>
            <a:headEnd type="none" w="sm" len="sm"/>
            <a:tailEnd type="triangle" w="med" len="med"/>
          </a:ln>
        </p:spPr>
      </p:cxnSp>
      <p:cxnSp>
        <p:nvCxnSpPr>
          <p:cNvPr id="1652" name="Google Shape;1652;p43"/>
          <p:cNvCxnSpPr>
            <a:stCxn id="1650" idx="3"/>
          </p:cNvCxnSpPr>
          <p:nvPr/>
        </p:nvCxnSpPr>
        <p:spPr>
          <a:xfrm>
            <a:off x="3437175" y="3734025"/>
            <a:ext cx="251700" cy="0"/>
          </a:xfrm>
          <a:prstGeom prst="straightConnector1">
            <a:avLst/>
          </a:prstGeom>
          <a:noFill/>
          <a:ln w="9525" cap="flat" cmpd="sng">
            <a:solidFill>
              <a:schemeClr val="dk2"/>
            </a:solidFill>
            <a:prstDash val="solid"/>
            <a:round/>
            <a:headEnd type="none" w="sm" len="sm"/>
            <a:tailEnd type="triangle" w="med" len="med"/>
          </a:ln>
        </p:spPr>
      </p:cxnSp>
      <p:sp>
        <p:nvSpPr>
          <p:cNvPr id="1653" name="Google Shape;1653;p43"/>
          <p:cNvSpPr/>
          <p:nvPr/>
        </p:nvSpPr>
        <p:spPr>
          <a:xfrm>
            <a:off x="7676135" y="2509150"/>
            <a:ext cx="7506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Phiếu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Xuất kho</a:t>
            </a:r>
            <a:endParaRPr sz="1000" b="0" i="0" u="none" strike="noStrike" cap="none">
              <a:solidFill>
                <a:schemeClr val="lt1"/>
              </a:solidFill>
              <a:latin typeface="Arial"/>
              <a:ea typeface="Arial"/>
              <a:cs typeface="Arial"/>
              <a:sym typeface="Arial"/>
            </a:endParaRPr>
          </a:p>
        </p:txBody>
      </p:sp>
      <p:cxnSp>
        <p:nvCxnSpPr>
          <p:cNvPr id="1654" name="Google Shape;1654;p43"/>
          <p:cNvCxnSpPr>
            <a:stCxn id="1639" idx="2"/>
            <a:endCxn id="1653" idx="1"/>
          </p:cNvCxnSpPr>
          <p:nvPr/>
        </p:nvCxnSpPr>
        <p:spPr>
          <a:xfrm rot="-5400000" flipH="1">
            <a:off x="6933010" y="1948425"/>
            <a:ext cx="404100" cy="1082100"/>
          </a:xfrm>
          <a:prstGeom prst="bentConnector2">
            <a:avLst/>
          </a:prstGeom>
          <a:noFill/>
          <a:ln w="9525" cap="flat" cmpd="sng">
            <a:solidFill>
              <a:schemeClr val="dk2"/>
            </a:solidFill>
            <a:prstDash val="solid"/>
            <a:round/>
            <a:headEnd type="none" w="sm" len="sm"/>
            <a:tailEnd type="triangle" w="med" len="med"/>
          </a:ln>
        </p:spPr>
      </p:cxnSp>
      <p:sp>
        <p:nvSpPr>
          <p:cNvPr id="1655" name="Google Shape;1655;p43"/>
          <p:cNvSpPr/>
          <p:nvPr/>
        </p:nvSpPr>
        <p:spPr>
          <a:xfrm>
            <a:off x="7676135" y="3062525"/>
            <a:ext cx="7506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Phiếu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Giao hàng</a:t>
            </a:r>
            <a:endParaRPr sz="1000" b="0" i="0" u="none" strike="noStrike" cap="none">
              <a:solidFill>
                <a:schemeClr val="lt1"/>
              </a:solidFill>
              <a:latin typeface="Arial"/>
              <a:ea typeface="Arial"/>
              <a:cs typeface="Arial"/>
              <a:sym typeface="Arial"/>
            </a:endParaRPr>
          </a:p>
        </p:txBody>
      </p:sp>
      <p:pic>
        <p:nvPicPr>
          <p:cNvPr id="1656" name="Google Shape;1656;p43"/>
          <p:cNvPicPr preferRelativeResize="0"/>
          <p:nvPr/>
        </p:nvPicPr>
        <p:blipFill rotWithShape="1">
          <a:blip r:embed="rId4">
            <a:alphaModFix/>
          </a:blip>
          <a:srcRect/>
          <a:stretch/>
        </p:blipFill>
        <p:spPr>
          <a:xfrm>
            <a:off x="7718245" y="3787950"/>
            <a:ext cx="678000" cy="678000"/>
          </a:xfrm>
          <a:prstGeom prst="rect">
            <a:avLst/>
          </a:prstGeom>
          <a:solidFill>
            <a:srgbClr val="F4CCCC"/>
          </a:solidFill>
          <a:ln>
            <a:noFill/>
          </a:ln>
        </p:spPr>
      </p:pic>
      <p:sp>
        <p:nvSpPr>
          <p:cNvPr id="1657" name="Google Shape;1657;p43"/>
          <p:cNvSpPr txBox="1"/>
          <p:nvPr/>
        </p:nvSpPr>
        <p:spPr>
          <a:xfrm>
            <a:off x="7443835" y="4435470"/>
            <a:ext cx="1333500" cy="380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vi" sz="1400" b="0" i="0" u="none" strike="noStrike" cap="none">
                <a:solidFill>
                  <a:srgbClr val="000000"/>
                </a:solidFill>
                <a:latin typeface="Arial"/>
                <a:ea typeface="Arial"/>
                <a:cs typeface="Arial"/>
                <a:sym typeface="Arial"/>
              </a:rPr>
              <a:t>Khách hàng</a:t>
            </a:r>
            <a:endParaRPr sz="1400" b="0" i="0" u="none" strike="noStrike" cap="none">
              <a:solidFill>
                <a:srgbClr val="000000"/>
              </a:solidFill>
              <a:latin typeface="Arial"/>
              <a:ea typeface="Arial"/>
              <a:cs typeface="Arial"/>
              <a:sym typeface="Arial"/>
            </a:endParaRPr>
          </a:p>
        </p:txBody>
      </p:sp>
      <p:sp>
        <p:nvSpPr>
          <p:cNvPr id="1658" name="Google Shape;1658;p43"/>
          <p:cNvSpPr/>
          <p:nvPr/>
        </p:nvSpPr>
        <p:spPr>
          <a:xfrm>
            <a:off x="3818575" y="4503775"/>
            <a:ext cx="2030400" cy="4041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chất lượng công đoạn</a:t>
            </a:r>
            <a:endParaRPr sz="1000" b="0" i="0" u="none" strike="noStrike" cap="none">
              <a:solidFill>
                <a:schemeClr val="lt1"/>
              </a:solidFill>
              <a:latin typeface="Arial"/>
              <a:ea typeface="Arial"/>
              <a:cs typeface="Arial"/>
              <a:sym typeface="Arial"/>
            </a:endParaRPr>
          </a:p>
        </p:txBody>
      </p:sp>
      <p:sp>
        <p:nvSpPr>
          <p:cNvPr id="1659" name="Google Shape;1659;p43"/>
          <p:cNvSpPr txBox="1"/>
          <p:nvPr/>
        </p:nvSpPr>
        <p:spPr>
          <a:xfrm>
            <a:off x="5091775" y="1813275"/>
            <a:ext cx="8706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vi" sz="1600" b="1" i="0" u="none" strike="noStrike" cap="none">
                <a:solidFill>
                  <a:srgbClr val="1F3042"/>
                </a:solidFill>
                <a:latin typeface="Roboto Condensed"/>
                <a:ea typeface="Roboto Condensed"/>
                <a:cs typeface="Roboto Condensed"/>
                <a:sym typeface="Roboto Condensed"/>
              </a:rPr>
              <a:t>Kho Wip</a:t>
            </a:r>
            <a:endParaRPr sz="1600" b="0" i="0" u="none" strike="noStrike" cap="none">
              <a:solidFill>
                <a:schemeClr val="dk1"/>
              </a:solidFill>
              <a:latin typeface="Roboto Condensed"/>
              <a:ea typeface="Roboto Condensed"/>
              <a:cs typeface="Roboto Condensed"/>
              <a:sym typeface="Roboto Condensed"/>
            </a:endParaRPr>
          </a:p>
        </p:txBody>
      </p:sp>
      <p:cxnSp>
        <p:nvCxnSpPr>
          <p:cNvPr id="1660" name="Google Shape;1660;p43"/>
          <p:cNvCxnSpPr>
            <a:stCxn id="1648" idx="2"/>
            <a:endCxn id="1658" idx="0"/>
          </p:cNvCxnSpPr>
          <p:nvPr/>
        </p:nvCxnSpPr>
        <p:spPr>
          <a:xfrm rot="-5400000" flipH="1">
            <a:off x="3955088" y="3625165"/>
            <a:ext cx="1751400" cy="5700"/>
          </a:xfrm>
          <a:prstGeom prst="bentConnector3">
            <a:avLst>
              <a:gd name="adj1" fmla="val 50002"/>
            </a:avLst>
          </a:prstGeom>
          <a:noFill/>
          <a:ln w="9525" cap="flat" cmpd="sng">
            <a:solidFill>
              <a:schemeClr val="dk2"/>
            </a:solidFill>
            <a:prstDash val="dot"/>
            <a:round/>
            <a:headEnd type="none" w="sm" len="sm"/>
            <a:tailEnd type="triangle" w="med" len="med"/>
          </a:ln>
        </p:spPr>
      </p:cxnSp>
      <p:sp>
        <p:nvSpPr>
          <p:cNvPr id="1661" name="Google Shape;1661;p43"/>
          <p:cNvSpPr/>
          <p:nvPr/>
        </p:nvSpPr>
        <p:spPr>
          <a:xfrm>
            <a:off x="3795602" y="2850655"/>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JobCard</a:t>
            </a:r>
            <a:endParaRPr sz="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Công đoạn 1</a:t>
            </a:r>
            <a:endParaRPr sz="800" b="0" i="0" u="none" strike="noStrike" cap="none">
              <a:solidFill>
                <a:schemeClr val="lt1"/>
              </a:solidFill>
              <a:latin typeface="Arial"/>
              <a:ea typeface="Arial"/>
              <a:cs typeface="Arial"/>
              <a:sym typeface="Arial"/>
            </a:endParaRPr>
          </a:p>
        </p:txBody>
      </p:sp>
      <p:sp>
        <p:nvSpPr>
          <p:cNvPr id="1662" name="Google Shape;1662;p43"/>
          <p:cNvSpPr/>
          <p:nvPr/>
        </p:nvSpPr>
        <p:spPr>
          <a:xfrm>
            <a:off x="5171065" y="2850655"/>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JobCard</a:t>
            </a:r>
            <a:endParaRPr sz="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Công đoạn 2</a:t>
            </a:r>
            <a:endParaRPr sz="800" b="0" i="0" u="none" strike="noStrike" cap="none">
              <a:solidFill>
                <a:schemeClr val="lt1"/>
              </a:solidFill>
              <a:latin typeface="Arial"/>
              <a:ea typeface="Arial"/>
              <a:cs typeface="Arial"/>
              <a:sym typeface="Arial"/>
            </a:endParaRPr>
          </a:p>
        </p:txBody>
      </p:sp>
      <p:sp>
        <p:nvSpPr>
          <p:cNvPr id="1663" name="Google Shape;1663;p43"/>
          <p:cNvSpPr/>
          <p:nvPr/>
        </p:nvSpPr>
        <p:spPr>
          <a:xfrm>
            <a:off x="5171065" y="3412180"/>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JobCard</a:t>
            </a:r>
            <a:endParaRPr sz="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Công đoạn 3</a:t>
            </a:r>
            <a:endParaRPr sz="800" b="0" i="0" u="none" strike="noStrike" cap="none">
              <a:solidFill>
                <a:schemeClr val="lt1"/>
              </a:solidFill>
              <a:latin typeface="Arial"/>
              <a:ea typeface="Arial"/>
              <a:cs typeface="Arial"/>
              <a:sym typeface="Arial"/>
            </a:endParaRPr>
          </a:p>
        </p:txBody>
      </p:sp>
      <p:sp>
        <p:nvSpPr>
          <p:cNvPr id="1664" name="Google Shape;1664;p43"/>
          <p:cNvSpPr/>
          <p:nvPr/>
        </p:nvSpPr>
        <p:spPr>
          <a:xfrm>
            <a:off x="6256975" y="3337425"/>
            <a:ext cx="678000" cy="7932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Quản lý chất lượng đầu ra</a:t>
            </a:r>
            <a:endParaRPr sz="1000" b="0" i="0" u="none" strike="noStrike" cap="none">
              <a:solidFill>
                <a:schemeClr val="lt1"/>
              </a:solidFill>
              <a:latin typeface="Arial"/>
              <a:ea typeface="Arial"/>
              <a:cs typeface="Arial"/>
              <a:sym typeface="Arial"/>
            </a:endParaRPr>
          </a:p>
        </p:txBody>
      </p:sp>
      <p:cxnSp>
        <p:nvCxnSpPr>
          <p:cNvPr id="1665" name="Google Shape;1665;p43"/>
          <p:cNvCxnSpPr>
            <a:endCxn id="1664" idx="1"/>
          </p:cNvCxnSpPr>
          <p:nvPr/>
        </p:nvCxnSpPr>
        <p:spPr>
          <a:xfrm>
            <a:off x="5974675" y="3734025"/>
            <a:ext cx="282300" cy="0"/>
          </a:xfrm>
          <a:prstGeom prst="straightConnector1">
            <a:avLst/>
          </a:prstGeom>
          <a:noFill/>
          <a:ln w="9525" cap="flat" cmpd="sng">
            <a:solidFill>
              <a:schemeClr val="dk2"/>
            </a:solidFill>
            <a:prstDash val="solid"/>
            <a:round/>
            <a:headEnd type="none" w="sm" len="sm"/>
            <a:tailEnd type="triangle" w="med" len="med"/>
          </a:ln>
        </p:spPr>
      </p:cxnSp>
      <p:cxnSp>
        <p:nvCxnSpPr>
          <p:cNvPr id="1666" name="Google Shape;1666;p43"/>
          <p:cNvCxnSpPr>
            <a:stCxn id="1664" idx="3"/>
            <a:endCxn id="1653" idx="1"/>
          </p:cNvCxnSpPr>
          <p:nvPr/>
        </p:nvCxnSpPr>
        <p:spPr>
          <a:xfrm rot="10800000" flipH="1">
            <a:off x="6934975" y="2691525"/>
            <a:ext cx="741300" cy="1042500"/>
          </a:xfrm>
          <a:prstGeom prst="bentConnector3">
            <a:avLst>
              <a:gd name="adj1" fmla="val 49991"/>
            </a:avLst>
          </a:prstGeom>
          <a:noFill/>
          <a:ln w="9525" cap="flat" cmpd="sng">
            <a:solidFill>
              <a:schemeClr val="dk2"/>
            </a:solidFill>
            <a:prstDash val="solid"/>
            <a:round/>
            <a:headEnd type="none" w="sm" len="sm"/>
            <a:tailEnd type="none" w="sm" len="sm"/>
          </a:ln>
        </p:spPr>
      </p:cxnSp>
      <p:sp>
        <p:nvSpPr>
          <p:cNvPr id="1667" name="Google Shape;1667;p43"/>
          <p:cNvSpPr/>
          <p:nvPr/>
        </p:nvSpPr>
        <p:spPr>
          <a:xfrm>
            <a:off x="3815677" y="3412180"/>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JobCard</a:t>
            </a:r>
            <a:endParaRPr sz="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Công đoạn 4</a:t>
            </a:r>
            <a:endParaRPr sz="800" b="0" i="0" u="none" strike="noStrike" cap="none">
              <a:solidFill>
                <a:schemeClr val="lt1"/>
              </a:solidFill>
              <a:latin typeface="Arial"/>
              <a:ea typeface="Arial"/>
              <a:cs typeface="Arial"/>
              <a:sym typeface="Arial"/>
            </a:endParaRPr>
          </a:p>
        </p:txBody>
      </p:sp>
      <p:sp>
        <p:nvSpPr>
          <p:cNvPr id="1668" name="Google Shape;1668;p43"/>
          <p:cNvSpPr/>
          <p:nvPr/>
        </p:nvSpPr>
        <p:spPr>
          <a:xfrm>
            <a:off x="3815677" y="3957980"/>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JobCard</a:t>
            </a:r>
            <a:endParaRPr sz="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Công đoạn 5</a:t>
            </a:r>
            <a:endParaRPr sz="800" b="0" i="0" u="none" strike="noStrike" cap="none">
              <a:solidFill>
                <a:schemeClr val="lt1"/>
              </a:solidFill>
              <a:latin typeface="Arial"/>
              <a:ea typeface="Arial"/>
              <a:cs typeface="Arial"/>
              <a:sym typeface="Arial"/>
            </a:endParaRPr>
          </a:p>
        </p:txBody>
      </p:sp>
      <p:sp>
        <p:nvSpPr>
          <p:cNvPr id="1669" name="Google Shape;1669;p43"/>
          <p:cNvSpPr/>
          <p:nvPr/>
        </p:nvSpPr>
        <p:spPr>
          <a:xfrm>
            <a:off x="5171065" y="3957980"/>
            <a:ext cx="678000" cy="3648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JobCard</a:t>
            </a:r>
            <a:endParaRPr sz="8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vi" sz="800" b="0" i="0" u="none" strike="noStrike" cap="none">
                <a:solidFill>
                  <a:schemeClr val="lt1"/>
                </a:solidFill>
                <a:latin typeface="Arial"/>
                <a:ea typeface="Arial"/>
                <a:cs typeface="Arial"/>
                <a:sym typeface="Arial"/>
              </a:rPr>
              <a:t>Công đoạn 6</a:t>
            </a:r>
            <a:endParaRPr sz="800" b="0" i="0" u="none" strike="noStrike" cap="none">
              <a:solidFill>
                <a:schemeClr val="lt1"/>
              </a:solidFill>
              <a:latin typeface="Arial"/>
              <a:ea typeface="Arial"/>
              <a:cs typeface="Arial"/>
              <a:sym typeface="Arial"/>
            </a:endParaRPr>
          </a:p>
        </p:txBody>
      </p:sp>
      <p:cxnSp>
        <p:nvCxnSpPr>
          <p:cNvPr id="1670" name="Google Shape;1670;p43"/>
          <p:cNvCxnSpPr>
            <a:stCxn id="1661" idx="3"/>
            <a:endCxn id="1662" idx="1"/>
          </p:cNvCxnSpPr>
          <p:nvPr/>
        </p:nvCxnSpPr>
        <p:spPr>
          <a:xfrm>
            <a:off x="4473602" y="3033055"/>
            <a:ext cx="697500" cy="600"/>
          </a:xfrm>
          <a:prstGeom prst="bentConnector3">
            <a:avLst>
              <a:gd name="adj1" fmla="val 49997"/>
            </a:avLst>
          </a:prstGeom>
          <a:noFill/>
          <a:ln w="9525" cap="flat" cmpd="sng">
            <a:solidFill>
              <a:schemeClr val="dk2"/>
            </a:solidFill>
            <a:prstDash val="solid"/>
            <a:round/>
            <a:headEnd type="none" w="sm" len="sm"/>
            <a:tailEnd type="triangle" w="med" len="med"/>
          </a:ln>
        </p:spPr>
      </p:cxnSp>
      <p:cxnSp>
        <p:nvCxnSpPr>
          <p:cNvPr id="1671" name="Google Shape;1671;p43"/>
          <p:cNvCxnSpPr>
            <a:stCxn id="1662" idx="2"/>
            <a:endCxn id="1663" idx="0"/>
          </p:cNvCxnSpPr>
          <p:nvPr/>
        </p:nvCxnSpPr>
        <p:spPr>
          <a:xfrm rot="-5400000" flipH="1">
            <a:off x="5411965" y="3313555"/>
            <a:ext cx="196800" cy="600"/>
          </a:xfrm>
          <a:prstGeom prst="bentConnector3">
            <a:avLst>
              <a:gd name="adj1" fmla="val 49981"/>
            </a:avLst>
          </a:prstGeom>
          <a:noFill/>
          <a:ln w="9525" cap="flat" cmpd="sng">
            <a:solidFill>
              <a:schemeClr val="dk2"/>
            </a:solidFill>
            <a:prstDash val="solid"/>
            <a:round/>
            <a:headEnd type="none" w="sm" len="sm"/>
            <a:tailEnd type="triangle" w="med" len="med"/>
          </a:ln>
        </p:spPr>
      </p:cxnSp>
      <p:cxnSp>
        <p:nvCxnSpPr>
          <p:cNvPr id="1672" name="Google Shape;1672;p43"/>
          <p:cNvCxnSpPr>
            <a:stCxn id="1663" idx="1"/>
            <a:endCxn id="1667" idx="3"/>
          </p:cNvCxnSpPr>
          <p:nvPr/>
        </p:nvCxnSpPr>
        <p:spPr>
          <a:xfrm flipH="1">
            <a:off x="4493665" y="3594580"/>
            <a:ext cx="677400" cy="600"/>
          </a:xfrm>
          <a:prstGeom prst="bentConnector3">
            <a:avLst>
              <a:gd name="adj1" fmla="val 49999"/>
            </a:avLst>
          </a:prstGeom>
          <a:noFill/>
          <a:ln w="9525" cap="flat" cmpd="sng">
            <a:solidFill>
              <a:schemeClr val="dk2"/>
            </a:solidFill>
            <a:prstDash val="solid"/>
            <a:round/>
            <a:headEnd type="none" w="sm" len="sm"/>
            <a:tailEnd type="triangle" w="med" len="med"/>
          </a:ln>
        </p:spPr>
      </p:cxnSp>
      <p:cxnSp>
        <p:nvCxnSpPr>
          <p:cNvPr id="1673" name="Google Shape;1673;p43"/>
          <p:cNvCxnSpPr>
            <a:stCxn id="1667" idx="2"/>
            <a:endCxn id="1668" idx="0"/>
          </p:cNvCxnSpPr>
          <p:nvPr/>
        </p:nvCxnSpPr>
        <p:spPr>
          <a:xfrm rot="-5400000" flipH="1">
            <a:off x="4064527" y="3867130"/>
            <a:ext cx="180900" cy="600"/>
          </a:xfrm>
          <a:prstGeom prst="bentConnector3">
            <a:avLst>
              <a:gd name="adj1" fmla="val 50028"/>
            </a:avLst>
          </a:prstGeom>
          <a:noFill/>
          <a:ln w="9525" cap="flat" cmpd="sng">
            <a:solidFill>
              <a:schemeClr val="dk2"/>
            </a:solidFill>
            <a:prstDash val="solid"/>
            <a:round/>
            <a:headEnd type="none" w="sm" len="sm"/>
            <a:tailEnd type="triangle" w="med" len="med"/>
          </a:ln>
        </p:spPr>
      </p:cxnSp>
      <p:cxnSp>
        <p:nvCxnSpPr>
          <p:cNvPr id="1674" name="Google Shape;1674;p43"/>
          <p:cNvCxnSpPr>
            <a:stCxn id="1668" idx="3"/>
            <a:endCxn id="1669" idx="1"/>
          </p:cNvCxnSpPr>
          <p:nvPr/>
        </p:nvCxnSpPr>
        <p:spPr>
          <a:xfrm>
            <a:off x="4493677" y="4140380"/>
            <a:ext cx="677400" cy="600"/>
          </a:xfrm>
          <a:prstGeom prst="bentConnector3">
            <a:avLst>
              <a:gd name="adj1" fmla="val 49999"/>
            </a:avLst>
          </a:prstGeom>
          <a:noFill/>
          <a:ln w="9525" cap="flat" cmpd="sng">
            <a:solidFill>
              <a:schemeClr val="dk2"/>
            </a:solidFill>
            <a:prstDash val="solid"/>
            <a:round/>
            <a:headEnd type="none" w="sm" len="sm"/>
            <a:tailEnd type="triangle" w="med" len="med"/>
          </a:ln>
        </p:spPr>
      </p:cxnSp>
      <p:cxnSp>
        <p:nvCxnSpPr>
          <p:cNvPr id="1675" name="Google Shape;1675;p43"/>
          <p:cNvCxnSpPr>
            <a:stCxn id="1653" idx="2"/>
            <a:endCxn id="1655" idx="0"/>
          </p:cNvCxnSpPr>
          <p:nvPr/>
        </p:nvCxnSpPr>
        <p:spPr>
          <a:xfrm>
            <a:off x="8051435" y="2873950"/>
            <a:ext cx="0" cy="188700"/>
          </a:xfrm>
          <a:prstGeom prst="straightConnector1">
            <a:avLst/>
          </a:prstGeom>
          <a:noFill/>
          <a:ln w="9525" cap="flat" cmpd="sng">
            <a:solidFill>
              <a:schemeClr val="dk2"/>
            </a:solidFill>
            <a:prstDash val="solid"/>
            <a:round/>
            <a:headEnd type="none" w="sm" len="sm"/>
            <a:tailEnd type="triangle" w="med" len="med"/>
          </a:ln>
        </p:spPr>
      </p:cxnSp>
      <p:cxnSp>
        <p:nvCxnSpPr>
          <p:cNvPr id="1676" name="Google Shape;1676;p43"/>
          <p:cNvCxnSpPr>
            <a:stCxn id="1655" idx="2"/>
            <a:endCxn id="1656" idx="0"/>
          </p:cNvCxnSpPr>
          <p:nvPr/>
        </p:nvCxnSpPr>
        <p:spPr>
          <a:xfrm>
            <a:off x="8051435" y="3427325"/>
            <a:ext cx="5700" cy="360600"/>
          </a:xfrm>
          <a:prstGeom prst="straightConnector1">
            <a:avLst/>
          </a:prstGeom>
          <a:noFill/>
          <a:ln w="9525" cap="flat" cmpd="sng">
            <a:solidFill>
              <a:schemeClr val="dk2"/>
            </a:solidFill>
            <a:prstDash val="solid"/>
            <a:round/>
            <a:headEnd type="none" w="sm" len="sm"/>
            <a:tailEnd type="triangle" w="med" len="med"/>
          </a:ln>
        </p:spPr>
      </p:cxnSp>
      <p:cxnSp>
        <p:nvCxnSpPr>
          <p:cNvPr id="1677" name="Google Shape;1677;p43"/>
          <p:cNvCxnSpPr>
            <a:stCxn id="1626" idx="2"/>
            <a:endCxn id="1625" idx="0"/>
          </p:cNvCxnSpPr>
          <p:nvPr/>
        </p:nvCxnSpPr>
        <p:spPr>
          <a:xfrm rot="-5400000" flipH="1">
            <a:off x="3964350" y="309476"/>
            <a:ext cx="314100" cy="1421100"/>
          </a:xfrm>
          <a:prstGeom prst="bentConnector3">
            <a:avLst>
              <a:gd name="adj1" fmla="val 49989"/>
            </a:avLst>
          </a:prstGeom>
          <a:noFill/>
          <a:ln w="9525" cap="flat" cmpd="sng">
            <a:solidFill>
              <a:schemeClr val="dk2"/>
            </a:solidFill>
            <a:prstDash val="solid"/>
            <a:round/>
            <a:headEnd type="none" w="sm" len="sm"/>
            <a:tailEnd type="triangle" w="med" len="med"/>
          </a:ln>
        </p:spPr>
      </p:cxnSp>
      <p:sp>
        <p:nvSpPr>
          <p:cNvPr id="1678" name="Google Shape;1678;p43"/>
          <p:cNvSpPr/>
          <p:nvPr/>
        </p:nvSpPr>
        <p:spPr>
          <a:xfrm>
            <a:off x="4342375" y="604376"/>
            <a:ext cx="982800" cy="258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Dự án</a:t>
            </a:r>
            <a:endParaRPr sz="1000" b="0" i="0" u="none" strike="noStrike" cap="none">
              <a:solidFill>
                <a:schemeClr val="lt1"/>
              </a:solidFill>
              <a:latin typeface="Arial"/>
              <a:ea typeface="Arial"/>
              <a:cs typeface="Arial"/>
              <a:sym typeface="Arial"/>
            </a:endParaRPr>
          </a:p>
        </p:txBody>
      </p:sp>
      <p:sp>
        <p:nvSpPr>
          <p:cNvPr id="1679" name="Google Shape;1679;p43"/>
          <p:cNvSpPr/>
          <p:nvPr/>
        </p:nvSpPr>
        <p:spPr>
          <a:xfrm>
            <a:off x="5611075" y="604376"/>
            <a:ext cx="982800" cy="258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BOM</a:t>
            </a:r>
            <a:endParaRPr sz="1000" b="0" i="0" u="none" strike="noStrike" cap="none">
              <a:solidFill>
                <a:schemeClr val="lt1"/>
              </a:solidFill>
              <a:latin typeface="Arial"/>
              <a:ea typeface="Arial"/>
              <a:cs typeface="Arial"/>
              <a:sym typeface="Arial"/>
            </a:endParaRPr>
          </a:p>
        </p:txBody>
      </p:sp>
      <p:cxnSp>
        <p:nvCxnSpPr>
          <p:cNvPr id="1680" name="Google Shape;1680;p43"/>
          <p:cNvCxnSpPr>
            <a:stCxn id="1626" idx="3"/>
            <a:endCxn id="1678" idx="1"/>
          </p:cNvCxnSpPr>
          <p:nvPr/>
        </p:nvCxnSpPr>
        <p:spPr>
          <a:xfrm>
            <a:off x="3902250" y="733676"/>
            <a:ext cx="440100" cy="0"/>
          </a:xfrm>
          <a:prstGeom prst="straightConnector1">
            <a:avLst/>
          </a:prstGeom>
          <a:noFill/>
          <a:ln w="9525" cap="flat" cmpd="sng">
            <a:solidFill>
              <a:schemeClr val="dk2"/>
            </a:solidFill>
            <a:prstDash val="solid"/>
            <a:round/>
            <a:headEnd type="none" w="sm" len="sm"/>
            <a:tailEnd type="triangle" w="med" len="med"/>
          </a:ln>
        </p:spPr>
      </p:cxnSp>
      <p:cxnSp>
        <p:nvCxnSpPr>
          <p:cNvPr id="1681" name="Google Shape;1681;p43"/>
          <p:cNvCxnSpPr>
            <a:stCxn id="1678" idx="3"/>
            <a:endCxn id="1679" idx="1"/>
          </p:cNvCxnSpPr>
          <p:nvPr/>
        </p:nvCxnSpPr>
        <p:spPr>
          <a:xfrm>
            <a:off x="5325175" y="733676"/>
            <a:ext cx="285900" cy="0"/>
          </a:xfrm>
          <a:prstGeom prst="straightConnector1">
            <a:avLst/>
          </a:prstGeom>
          <a:noFill/>
          <a:ln w="9525" cap="flat" cmpd="sng">
            <a:solidFill>
              <a:schemeClr val="dk2"/>
            </a:solidFill>
            <a:prstDash val="solid"/>
            <a:round/>
            <a:headEnd type="none" w="sm" len="sm"/>
            <a:tailEnd type="triangle" w="med" len="med"/>
          </a:ln>
        </p:spPr>
      </p:cxnSp>
      <p:cxnSp>
        <p:nvCxnSpPr>
          <p:cNvPr id="1682" name="Google Shape;1682;p43"/>
          <p:cNvCxnSpPr>
            <a:stCxn id="1679" idx="2"/>
            <a:endCxn id="1625" idx="0"/>
          </p:cNvCxnSpPr>
          <p:nvPr/>
        </p:nvCxnSpPr>
        <p:spPr>
          <a:xfrm rot="5400000">
            <a:off x="5310175" y="384776"/>
            <a:ext cx="314100" cy="1270500"/>
          </a:xfrm>
          <a:prstGeom prst="bentConnector3">
            <a:avLst>
              <a:gd name="adj1" fmla="val 49989"/>
            </a:avLst>
          </a:prstGeom>
          <a:noFill/>
          <a:ln w="9525" cap="flat" cmpd="sng">
            <a:solidFill>
              <a:schemeClr val="dk2"/>
            </a:solidFill>
            <a:prstDash val="solid"/>
            <a:round/>
            <a:headEnd type="none" w="sm" len="sm"/>
            <a:tailEnd type="triangle" w="med" len="med"/>
          </a:ln>
        </p:spPr>
      </p:cxnSp>
      <p:sp>
        <p:nvSpPr>
          <p:cNvPr id="1683" name="Google Shape;1683;p43"/>
          <p:cNvSpPr txBox="1"/>
          <p:nvPr/>
        </p:nvSpPr>
        <p:spPr>
          <a:xfrm>
            <a:off x="4452671" y="3016400"/>
            <a:ext cx="613500" cy="314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rgbClr val="000000"/>
                </a:solidFill>
                <a:latin typeface="Arial"/>
                <a:ea typeface="Arial"/>
                <a:cs typeface="Arial"/>
                <a:sym typeface="Arial"/>
              </a:rPr>
              <a:t>Workstation </a:t>
            </a:r>
            <a:endParaRPr sz="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rgbClr val="000000"/>
                </a:solidFill>
                <a:latin typeface="Arial"/>
                <a:ea typeface="Arial"/>
                <a:cs typeface="Arial"/>
                <a:sym typeface="Arial"/>
              </a:rPr>
              <a:t>A</a:t>
            </a:r>
            <a:endParaRPr sz="600" b="0" i="0" u="none" strike="noStrike" cap="none">
              <a:solidFill>
                <a:srgbClr val="000000"/>
              </a:solidFill>
              <a:latin typeface="Arial"/>
              <a:ea typeface="Arial"/>
              <a:cs typeface="Arial"/>
              <a:sym typeface="Arial"/>
            </a:endParaRPr>
          </a:p>
        </p:txBody>
      </p:sp>
      <p:sp>
        <p:nvSpPr>
          <p:cNvPr id="1684" name="Google Shape;1684;p43"/>
          <p:cNvSpPr txBox="1"/>
          <p:nvPr/>
        </p:nvSpPr>
        <p:spPr>
          <a:xfrm>
            <a:off x="4612691" y="3578388"/>
            <a:ext cx="613500" cy="314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rgbClr val="000000"/>
                </a:solidFill>
                <a:latin typeface="Arial"/>
                <a:ea typeface="Arial"/>
                <a:cs typeface="Arial"/>
                <a:sym typeface="Arial"/>
              </a:rPr>
              <a:t>Workstation </a:t>
            </a:r>
            <a:endParaRPr sz="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rgbClr val="000000"/>
                </a:solidFill>
                <a:latin typeface="Arial"/>
                <a:ea typeface="Arial"/>
                <a:cs typeface="Arial"/>
                <a:sym typeface="Arial"/>
              </a:rPr>
              <a:t>B</a:t>
            </a:r>
            <a:endParaRPr sz="600" b="0" i="0" u="none" strike="noStrike" cap="none">
              <a:solidFill>
                <a:srgbClr val="000000"/>
              </a:solidFill>
              <a:latin typeface="Arial"/>
              <a:ea typeface="Arial"/>
              <a:cs typeface="Arial"/>
              <a:sym typeface="Arial"/>
            </a:endParaRPr>
          </a:p>
        </p:txBody>
      </p:sp>
      <p:sp>
        <p:nvSpPr>
          <p:cNvPr id="1685" name="Google Shape;1685;p43"/>
          <p:cNvSpPr txBox="1"/>
          <p:nvPr/>
        </p:nvSpPr>
        <p:spPr>
          <a:xfrm>
            <a:off x="4437431" y="4102513"/>
            <a:ext cx="613500" cy="314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rgbClr val="000000"/>
                </a:solidFill>
                <a:latin typeface="Arial"/>
                <a:ea typeface="Arial"/>
                <a:cs typeface="Arial"/>
                <a:sym typeface="Arial"/>
              </a:rPr>
              <a:t>Workstation </a:t>
            </a:r>
            <a:endParaRPr sz="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
              <a:buFont typeface="Arial"/>
              <a:buNone/>
            </a:pPr>
            <a:r>
              <a:rPr lang="vi" sz="600" b="0" i="0" u="none" strike="noStrike" cap="none">
                <a:solidFill>
                  <a:srgbClr val="000000"/>
                </a:solidFill>
                <a:latin typeface="Arial"/>
                <a:ea typeface="Arial"/>
                <a:cs typeface="Arial"/>
                <a:sym typeface="Arial"/>
              </a:rPr>
              <a:t>C</a:t>
            </a:r>
            <a:endParaRPr sz="6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89"/>
        <p:cNvGrpSpPr/>
        <p:nvPr/>
      </p:nvGrpSpPr>
      <p:grpSpPr>
        <a:xfrm>
          <a:off x="0" y="0"/>
          <a:ext cx="0" cy="0"/>
          <a:chOff x="0" y="0"/>
          <a:chExt cx="0" cy="0"/>
        </a:xfrm>
      </p:grpSpPr>
      <p:pic>
        <p:nvPicPr>
          <p:cNvPr id="1690" name="Google Shape;1690;p44"/>
          <p:cNvPicPr preferRelativeResize="0"/>
          <p:nvPr/>
        </p:nvPicPr>
        <p:blipFill rotWithShape="1">
          <a:blip r:embed="rId3">
            <a:alphaModFix/>
          </a:blip>
          <a:srcRect/>
          <a:stretch/>
        </p:blipFill>
        <p:spPr>
          <a:xfrm>
            <a:off x="2263175" y="152400"/>
            <a:ext cx="6723300" cy="4838700"/>
          </a:xfrm>
          <a:prstGeom prst="roundRect">
            <a:avLst>
              <a:gd name="adj" fmla="val 3164"/>
            </a:avLst>
          </a:prstGeom>
          <a:noFill/>
          <a:ln w="9525" cap="flat" cmpd="sng">
            <a:solidFill>
              <a:schemeClr val="dk2"/>
            </a:solidFill>
            <a:prstDash val="solid"/>
            <a:round/>
            <a:headEnd type="none" w="sm" len="sm"/>
            <a:tailEnd type="none" w="sm" len="sm"/>
          </a:ln>
        </p:spPr>
      </p:pic>
      <p:sp>
        <p:nvSpPr>
          <p:cNvPr id="1691" name="Google Shape;1691;p44"/>
          <p:cNvSpPr/>
          <p:nvPr/>
        </p:nvSpPr>
        <p:spPr>
          <a:xfrm>
            <a:off x="6046175" y="1935750"/>
            <a:ext cx="10563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Master Data</a:t>
            </a:r>
            <a:endParaRPr sz="1000" b="0" i="0" u="none" strike="noStrike" cap="none">
              <a:solidFill>
                <a:schemeClr val="lt1"/>
              </a:solidFill>
              <a:latin typeface="Arial"/>
              <a:ea typeface="Arial"/>
              <a:cs typeface="Arial"/>
              <a:sym typeface="Arial"/>
            </a:endParaRPr>
          </a:p>
        </p:txBody>
      </p:sp>
      <p:sp>
        <p:nvSpPr>
          <p:cNvPr id="1692" name="Google Shape;1692;p44"/>
          <p:cNvSpPr/>
          <p:nvPr/>
        </p:nvSpPr>
        <p:spPr>
          <a:xfrm>
            <a:off x="5220400" y="2467646"/>
            <a:ext cx="1005900" cy="12372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3" name="Google Shape;1693;p44"/>
          <p:cNvSpPr/>
          <p:nvPr/>
        </p:nvSpPr>
        <p:spPr>
          <a:xfrm>
            <a:off x="3483050" y="2467646"/>
            <a:ext cx="1005900" cy="12372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4" name="Google Shape;1694;p44"/>
          <p:cNvSpPr/>
          <p:nvPr/>
        </p:nvSpPr>
        <p:spPr>
          <a:xfrm>
            <a:off x="750275" y="2113050"/>
            <a:ext cx="1170600" cy="6810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Kế hoạch / Lệnh, Công đoạn / Phiếu xuất nhập kho</a:t>
            </a:r>
            <a:endParaRPr sz="1000" b="0" i="0" u="none" strike="noStrike" cap="none">
              <a:solidFill>
                <a:schemeClr val="lt1"/>
              </a:solidFill>
              <a:latin typeface="Arial"/>
              <a:ea typeface="Arial"/>
              <a:cs typeface="Arial"/>
              <a:sym typeface="Arial"/>
            </a:endParaRPr>
          </a:p>
        </p:txBody>
      </p:sp>
      <p:cxnSp>
        <p:nvCxnSpPr>
          <p:cNvPr id="1695" name="Google Shape;1695;p44"/>
          <p:cNvCxnSpPr>
            <a:stCxn id="1694" idx="3"/>
            <a:endCxn id="1693" idx="1"/>
          </p:cNvCxnSpPr>
          <p:nvPr/>
        </p:nvCxnSpPr>
        <p:spPr>
          <a:xfrm>
            <a:off x="1920875" y="2453550"/>
            <a:ext cx="1562100" cy="632700"/>
          </a:xfrm>
          <a:prstGeom prst="bentConnector3">
            <a:avLst>
              <a:gd name="adj1" fmla="val 14151"/>
            </a:avLst>
          </a:prstGeom>
          <a:noFill/>
          <a:ln w="9525" cap="flat" cmpd="sng">
            <a:solidFill>
              <a:schemeClr val="dk2"/>
            </a:solidFill>
            <a:prstDash val="solid"/>
            <a:round/>
            <a:headEnd type="none" w="sm" len="sm"/>
            <a:tailEnd type="none" w="sm" len="sm"/>
          </a:ln>
        </p:spPr>
      </p:cxnSp>
      <p:cxnSp>
        <p:nvCxnSpPr>
          <p:cNvPr id="1696" name="Google Shape;1696;p44"/>
          <p:cNvCxnSpPr>
            <a:stCxn id="1691" idx="1"/>
            <a:endCxn id="1692" idx="0"/>
          </p:cNvCxnSpPr>
          <p:nvPr/>
        </p:nvCxnSpPr>
        <p:spPr>
          <a:xfrm flipH="1">
            <a:off x="5723375" y="2113050"/>
            <a:ext cx="322800" cy="354600"/>
          </a:xfrm>
          <a:prstGeom prst="bentConnector2">
            <a:avLst/>
          </a:prstGeom>
          <a:noFill/>
          <a:ln w="9525" cap="flat" cmpd="sng">
            <a:solidFill>
              <a:schemeClr val="dk2"/>
            </a:solidFill>
            <a:prstDash val="solid"/>
            <a:round/>
            <a:headEnd type="none" w="sm" len="sm"/>
            <a:tailEnd type="triangle" w="med" len="med"/>
          </a:ln>
        </p:spPr>
      </p:cxnSp>
      <p:sp>
        <p:nvSpPr>
          <p:cNvPr id="1697" name="Google Shape;1697;p44"/>
          <p:cNvSpPr/>
          <p:nvPr/>
        </p:nvSpPr>
        <p:spPr>
          <a:xfrm>
            <a:off x="5417500" y="3972325"/>
            <a:ext cx="11706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Báo cáo</a:t>
            </a:r>
            <a:endParaRPr sz="1000" b="0" i="0" u="none" strike="noStrike" cap="none">
              <a:solidFill>
                <a:schemeClr val="lt1"/>
              </a:solidFill>
              <a:latin typeface="Arial"/>
              <a:ea typeface="Arial"/>
              <a:cs typeface="Arial"/>
              <a:sym typeface="Arial"/>
            </a:endParaRPr>
          </a:p>
        </p:txBody>
      </p:sp>
      <p:sp>
        <p:nvSpPr>
          <p:cNvPr id="1698" name="Google Shape;1698;p44"/>
          <p:cNvSpPr/>
          <p:nvPr/>
        </p:nvSpPr>
        <p:spPr>
          <a:xfrm>
            <a:off x="7064425" y="2467650"/>
            <a:ext cx="1790700" cy="18594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99" name="Google Shape;1699;p44"/>
          <p:cNvCxnSpPr>
            <a:stCxn id="1697" idx="3"/>
            <a:endCxn id="1698" idx="1"/>
          </p:cNvCxnSpPr>
          <p:nvPr/>
        </p:nvCxnSpPr>
        <p:spPr>
          <a:xfrm rot="10800000" flipH="1">
            <a:off x="6588100" y="3397225"/>
            <a:ext cx="476400" cy="752400"/>
          </a:xfrm>
          <a:prstGeom prst="bentConnector3">
            <a:avLst>
              <a:gd name="adj1" fmla="val 49992"/>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03"/>
        <p:cNvGrpSpPr/>
        <p:nvPr/>
      </p:nvGrpSpPr>
      <p:grpSpPr>
        <a:xfrm>
          <a:off x="0" y="0"/>
          <a:ext cx="0" cy="0"/>
          <a:chOff x="0" y="0"/>
          <a:chExt cx="0" cy="0"/>
        </a:xfrm>
      </p:grpSpPr>
      <p:pic>
        <p:nvPicPr>
          <p:cNvPr id="1704" name="Google Shape;1704;p45"/>
          <p:cNvPicPr preferRelativeResize="0"/>
          <p:nvPr/>
        </p:nvPicPr>
        <p:blipFill rotWithShape="1">
          <a:blip r:embed="rId3">
            <a:alphaModFix/>
          </a:blip>
          <a:srcRect/>
          <a:stretch/>
        </p:blipFill>
        <p:spPr>
          <a:xfrm>
            <a:off x="2050450" y="295325"/>
            <a:ext cx="6781200" cy="3979500"/>
          </a:xfrm>
          <a:prstGeom prst="roundRect">
            <a:avLst>
              <a:gd name="adj" fmla="val 3958"/>
            </a:avLst>
          </a:prstGeom>
          <a:noFill/>
          <a:ln w="9525" cap="flat" cmpd="sng">
            <a:solidFill>
              <a:schemeClr val="dk2"/>
            </a:solidFill>
            <a:prstDash val="solid"/>
            <a:round/>
            <a:headEnd type="none" w="sm" len="sm"/>
            <a:tailEnd type="none" w="sm" len="sm"/>
          </a:ln>
        </p:spPr>
      </p:pic>
      <p:pic>
        <p:nvPicPr>
          <p:cNvPr id="1705" name="Google Shape;1705;p45"/>
          <p:cNvPicPr preferRelativeResize="0"/>
          <p:nvPr/>
        </p:nvPicPr>
        <p:blipFill rotWithShape="1">
          <a:blip r:embed="rId4">
            <a:alphaModFix/>
          </a:blip>
          <a:srcRect/>
          <a:stretch/>
        </p:blipFill>
        <p:spPr>
          <a:xfrm>
            <a:off x="1531575" y="2703500"/>
            <a:ext cx="2221500" cy="2394300"/>
          </a:xfrm>
          <a:prstGeom prst="roundRect">
            <a:avLst>
              <a:gd name="adj" fmla="val 6893"/>
            </a:avLst>
          </a:prstGeom>
          <a:noFill/>
          <a:ln w="9525" cap="flat" cmpd="sng">
            <a:solidFill>
              <a:schemeClr val="dk2"/>
            </a:solidFill>
            <a:prstDash val="solid"/>
            <a:round/>
            <a:headEnd type="none" w="sm" len="sm"/>
            <a:tailEnd type="none" w="sm" len="sm"/>
          </a:ln>
        </p:spPr>
      </p:pic>
      <p:sp>
        <p:nvSpPr>
          <p:cNvPr id="1706" name="Google Shape;1706;p45"/>
          <p:cNvSpPr/>
          <p:nvPr/>
        </p:nvSpPr>
        <p:spPr>
          <a:xfrm>
            <a:off x="1791375" y="4189787"/>
            <a:ext cx="1005900" cy="7800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7" name="Google Shape;1707;p45"/>
          <p:cNvSpPr/>
          <p:nvPr/>
        </p:nvSpPr>
        <p:spPr>
          <a:xfrm>
            <a:off x="3864025" y="3933525"/>
            <a:ext cx="1470600" cy="2562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08" name="Google Shape;1708;p45"/>
          <p:cNvCxnSpPr>
            <a:stCxn id="1706" idx="3"/>
            <a:endCxn id="1707" idx="2"/>
          </p:cNvCxnSpPr>
          <p:nvPr/>
        </p:nvCxnSpPr>
        <p:spPr>
          <a:xfrm rot="10800000" flipH="1">
            <a:off x="2797275" y="4189787"/>
            <a:ext cx="1802100" cy="390000"/>
          </a:xfrm>
          <a:prstGeom prst="bentConnector2">
            <a:avLst/>
          </a:prstGeom>
          <a:noFill/>
          <a:ln w="9525" cap="flat" cmpd="sng">
            <a:solidFill>
              <a:schemeClr val="dk2"/>
            </a:solidFill>
            <a:prstDash val="solid"/>
            <a:round/>
            <a:headEnd type="none" w="sm" len="sm"/>
            <a:tailEnd type="triangle" w="med" len="med"/>
          </a:ln>
        </p:spPr>
      </p:cxnSp>
      <p:sp>
        <p:nvSpPr>
          <p:cNvPr id="1709" name="Google Shape;1709;p45"/>
          <p:cNvSpPr txBox="1"/>
          <p:nvPr/>
        </p:nvSpPr>
        <p:spPr>
          <a:xfrm>
            <a:off x="656025" y="227400"/>
            <a:ext cx="1653600" cy="57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Quản lý</a:t>
            </a:r>
            <a:endParaRPr sz="18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BOM</a:t>
            </a:r>
            <a:endParaRPr sz="1800" b="1" i="0" u="none" strike="noStrike" cap="none">
              <a:solidFill>
                <a:srgbClr val="000000"/>
              </a:solidFill>
              <a:latin typeface="Arial"/>
              <a:ea typeface="Arial"/>
              <a:cs typeface="Arial"/>
              <a:sym typeface="Arial"/>
            </a:endParaRPr>
          </a:p>
        </p:txBody>
      </p:sp>
      <p:pic>
        <p:nvPicPr>
          <p:cNvPr id="1710" name="Google Shape;1710;p45"/>
          <p:cNvPicPr preferRelativeResize="0"/>
          <p:nvPr/>
        </p:nvPicPr>
        <p:blipFill rotWithShape="1">
          <a:blip r:embed="rId5">
            <a:alphaModFix/>
          </a:blip>
          <a:srcRect/>
          <a:stretch/>
        </p:blipFill>
        <p:spPr>
          <a:xfrm>
            <a:off x="4296750" y="1164150"/>
            <a:ext cx="4717800" cy="1407600"/>
          </a:xfrm>
          <a:prstGeom prst="roundRect">
            <a:avLst>
              <a:gd name="adj" fmla="val 8237"/>
            </a:avLst>
          </a:prstGeom>
          <a:noFill/>
          <a:ln w="9525" cap="flat" cmpd="sng">
            <a:solidFill>
              <a:srgbClr val="0033CC"/>
            </a:solidFill>
            <a:prstDash val="solid"/>
            <a:round/>
            <a:headEnd type="none" w="sm" len="sm"/>
            <a:tailEnd type="none" w="sm" len="sm"/>
          </a:ln>
        </p:spPr>
      </p:pic>
      <p:sp>
        <p:nvSpPr>
          <p:cNvPr id="1711" name="Google Shape;1711;p45"/>
          <p:cNvSpPr/>
          <p:nvPr/>
        </p:nvSpPr>
        <p:spPr>
          <a:xfrm>
            <a:off x="4014025" y="4694075"/>
            <a:ext cx="11706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BOM đã cấp</a:t>
            </a:r>
            <a:endParaRPr sz="1000" b="0" i="0" u="none" strike="noStrike" cap="none">
              <a:solidFill>
                <a:schemeClr val="lt1"/>
              </a:solidFill>
              <a:latin typeface="Arial"/>
              <a:ea typeface="Arial"/>
              <a:cs typeface="Arial"/>
              <a:sym typeface="Arial"/>
            </a:endParaRPr>
          </a:p>
        </p:txBody>
      </p:sp>
      <p:sp>
        <p:nvSpPr>
          <p:cNvPr id="1712" name="Google Shape;1712;p45"/>
          <p:cNvSpPr/>
          <p:nvPr/>
        </p:nvSpPr>
        <p:spPr>
          <a:xfrm>
            <a:off x="7567250" y="4579775"/>
            <a:ext cx="11706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BOM Version</a:t>
            </a:r>
            <a:endParaRPr sz="1000" b="0" i="0" u="none" strike="noStrike" cap="none">
              <a:solidFill>
                <a:schemeClr val="lt1"/>
              </a:solidFill>
              <a:latin typeface="Arial"/>
              <a:ea typeface="Arial"/>
              <a:cs typeface="Arial"/>
              <a:sym typeface="Arial"/>
            </a:endParaRPr>
          </a:p>
        </p:txBody>
      </p:sp>
      <p:cxnSp>
        <p:nvCxnSpPr>
          <p:cNvPr id="1713" name="Google Shape;1713;p45"/>
          <p:cNvCxnSpPr>
            <a:stCxn id="1712" idx="0"/>
            <a:endCxn id="1710" idx="2"/>
          </p:cNvCxnSpPr>
          <p:nvPr/>
        </p:nvCxnSpPr>
        <p:spPr>
          <a:xfrm rot="5400000" flipH="1">
            <a:off x="6400100" y="2827325"/>
            <a:ext cx="2007900" cy="1497000"/>
          </a:xfrm>
          <a:prstGeom prst="bentConnector3">
            <a:avLst>
              <a:gd name="adj1" fmla="val 50003"/>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717"/>
        <p:cNvGrpSpPr/>
        <p:nvPr/>
      </p:nvGrpSpPr>
      <p:grpSpPr>
        <a:xfrm>
          <a:off x="0" y="0"/>
          <a:ext cx="0" cy="0"/>
          <a:chOff x="0" y="0"/>
          <a:chExt cx="0" cy="0"/>
        </a:xfrm>
      </p:grpSpPr>
      <p:pic>
        <p:nvPicPr>
          <p:cNvPr id="1718" name="Google Shape;1718;p46"/>
          <p:cNvPicPr preferRelativeResize="0"/>
          <p:nvPr/>
        </p:nvPicPr>
        <p:blipFill rotWithShape="1">
          <a:blip r:embed="rId3">
            <a:alphaModFix/>
          </a:blip>
          <a:srcRect/>
          <a:stretch/>
        </p:blipFill>
        <p:spPr>
          <a:xfrm>
            <a:off x="2515275" y="651963"/>
            <a:ext cx="6496200" cy="4357800"/>
          </a:xfrm>
          <a:prstGeom prst="roundRect">
            <a:avLst>
              <a:gd name="adj" fmla="val 2798"/>
            </a:avLst>
          </a:prstGeom>
          <a:noFill/>
          <a:ln w="9525" cap="flat" cmpd="sng">
            <a:solidFill>
              <a:schemeClr val="dk2"/>
            </a:solidFill>
            <a:prstDash val="solid"/>
            <a:round/>
            <a:headEnd type="none" w="sm" len="sm"/>
            <a:tailEnd type="none" w="sm" len="sm"/>
          </a:ln>
        </p:spPr>
      </p:pic>
      <p:sp>
        <p:nvSpPr>
          <p:cNvPr id="1719" name="Google Shape;1719;p46"/>
          <p:cNvSpPr txBox="1"/>
          <p:nvPr/>
        </p:nvSpPr>
        <p:spPr>
          <a:xfrm>
            <a:off x="656025" y="227400"/>
            <a:ext cx="1653600" cy="57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Kế hoạch Sản xuất</a:t>
            </a:r>
            <a:endParaRPr sz="1800" b="1" i="0" u="none" strike="noStrike" cap="none">
              <a:solidFill>
                <a:srgbClr val="000000"/>
              </a:solidFill>
              <a:latin typeface="Arial"/>
              <a:ea typeface="Arial"/>
              <a:cs typeface="Arial"/>
              <a:sym typeface="Arial"/>
            </a:endParaRPr>
          </a:p>
        </p:txBody>
      </p:sp>
      <p:sp>
        <p:nvSpPr>
          <p:cNvPr id="1720" name="Google Shape;1720;p46"/>
          <p:cNvSpPr/>
          <p:nvPr/>
        </p:nvSpPr>
        <p:spPr>
          <a:xfrm>
            <a:off x="3742125" y="2124780"/>
            <a:ext cx="1005900" cy="2211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1" name="Google Shape;1721;p46"/>
          <p:cNvSpPr/>
          <p:nvPr/>
        </p:nvSpPr>
        <p:spPr>
          <a:xfrm>
            <a:off x="3742125" y="2361120"/>
            <a:ext cx="1005900" cy="221100"/>
          </a:xfrm>
          <a:prstGeom prst="roundRect">
            <a:avLst>
              <a:gd name="adj" fmla="val 16667"/>
            </a:avLst>
          </a:prstGeom>
          <a:noFill/>
          <a:ln w="9525" cap="flat" cmpd="sng">
            <a:solidFill>
              <a:srgbClr val="0033C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2" name="Google Shape;1722;p46"/>
          <p:cNvSpPr/>
          <p:nvPr/>
        </p:nvSpPr>
        <p:spPr>
          <a:xfrm>
            <a:off x="3742125" y="3740175"/>
            <a:ext cx="1501200" cy="1234500"/>
          </a:xfrm>
          <a:prstGeom prst="roundRect">
            <a:avLst>
              <a:gd name="adj" fmla="val 9876"/>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3" name="Google Shape;1723;p46"/>
          <p:cNvSpPr/>
          <p:nvPr/>
        </p:nvSpPr>
        <p:spPr>
          <a:xfrm>
            <a:off x="704575" y="1607525"/>
            <a:ext cx="11706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Work Order</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Lệnh Sản xuất</a:t>
            </a:r>
            <a:endParaRPr sz="1000" b="0" i="0" u="none" strike="noStrike" cap="none">
              <a:solidFill>
                <a:schemeClr val="lt1"/>
              </a:solidFill>
              <a:latin typeface="Arial"/>
              <a:ea typeface="Arial"/>
              <a:cs typeface="Arial"/>
              <a:sym typeface="Arial"/>
            </a:endParaRPr>
          </a:p>
        </p:txBody>
      </p:sp>
      <p:cxnSp>
        <p:nvCxnSpPr>
          <p:cNvPr id="1724" name="Google Shape;1724;p46"/>
          <p:cNvCxnSpPr>
            <a:endCxn id="1720" idx="1"/>
          </p:cNvCxnSpPr>
          <p:nvPr/>
        </p:nvCxnSpPr>
        <p:spPr>
          <a:xfrm>
            <a:off x="1875225" y="1784730"/>
            <a:ext cx="1866900" cy="450600"/>
          </a:xfrm>
          <a:prstGeom prst="bentConnector3">
            <a:avLst>
              <a:gd name="adj1" fmla="val 17143"/>
            </a:avLst>
          </a:prstGeom>
          <a:noFill/>
          <a:ln w="9525" cap="flat" cmpd="sng">
            <a:solidFill>
              <a:schemeClr val="dk2"/>
            </a:solidFill>
            <a:prstDash val="solid"/>
            <a:round/>
            <a:headEnd type="none" w="sm" len="sm"/>
            <a:tailEnd type="triangle" w="med" len="med"/>
          </a:ln>
        </p:spPr>
      </p:cxnSp>
      <p:sp>
        <p:nvSpPr>
          <p:cNvPr id="1725" name="Google Shape;1725;p46"/>
          <p:cNvSpPr/>
          <p:nvPr/>
        </p:nvSpPr>
        <p:spPr>
          <a:xfrm>
            <a:off x="704575" y="2521925"/>
            <a:ext cx="11706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Đề nghị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mua hàng</a:t>
            </a:r>
            <a:endParaRPr sz="1000" b="0" i="0" u="none" strike="noStrike" cap="none">
              <a:solidFill>
                <a:schemeClr val="lt1"/>
              </a:solidFill>
              <a:latin typeface="Arial"/>
              <a:ea typeface="Arial"/>
              <a:cs typeface="Arial"/>
              <a:sym typeface="Arial"/>
            </a:endParaRPr>
          </a:p>
        </p:txBody>
      </p:sp>
      <p:cxnSp>
        <p:nvCxnSpPr>
          <p:cNvPr id="1726" name="Google Shape;1726;p46"/>
          <p:cNvCxnSpPr>
            <a:stCxn id="1725" idx="3"/>
            <a:endCxn id="1721" idx="1"/>
          </p:cNvCxnSpPr>
          <p:nvPr/>
        </p:nvCxnSpPr>
        <p:spPr>
          <a:xfrm rot="10800000" flipH="1">
            <a:off x="1875175" y="2471525"/>
            <a:ext cx="1866900" cy="227700"/>
          </a:xfrm>
          <a:prstGeom prst="bentConnector3">
            <a:avLst>
              <a:gd name="adj1" fmla="val 50001"/>
            </a:avLst>
          </a:prstGeom>
          <a:noFill/>
          <a:ln w="9525" cap="flat" cmpd="sng">
            <a:solidFill>
              <a:schemeClr val="dk2"/>
            </a:solidFill>
            <a:prstDash val="solid"/>
            <a:round/>
            <a:headEnd type="none" w="sm" len="sm"/>
            <a:tailEnd type="triangle" w="med" len="med"/>
          </a:ln>
        </p:spPr>
      </p:cxnSp>
      <p:sp>
        <p:nvSpPr>
          <p:cNvPr id="1727" name="Google Shape;1727;p46"/>
          <p:cNvSpPr/>
          <p:nvPr/>
        </p:nvSpPr>
        <p:spPr>
          <a:xfrm>
            <a:off x="704575" y="3670030"/>
            <a:ext cx="11706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Đơn hàng liên kết</a:t>
            </a:r>
            <a:endParaRPr sz="1000" b="0" i="0" u="none" strike="noStrike" cap="none">
              <a:solidFill>
                <a:schemeClr val="lt1"/>
              </a:solidFill>
              <a:latin typeface="Arial"/>
              <a:ea typeface="Arial"/>
              <a:cs typeface="Arial"/>
              <a:sym typeface="Arial"/>
            </a:endParaRPr>
          </a:p>
        </p:txBody>
      </p:sp>
      <p:cxnSp>
        <p:nvCxnSpPr>
          <p:cNvPr id="1728" name="Google Shape;1728;p46"/>
          <p:cNvCxnSpPr>
            <a:stCxn id="1727" idx="3"/>
            <a:endCxn id="1722" idx="1"/>
          </p:cNvCxnSpPr>
          <p:nvPr/>
        </p:nvCxnSpPr>
        <p:spPr>
          <a:xfrm>
            <a:off x="1875175" y="3847330"/>
            <a:ext cx="1866900" cy="510000"/>
          </a:xfrm>
          <a:prstGeom prst="bentConnector3">
            <a:avLst>
              <a:gd name="adj1" fmla="val 50001"/>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732"/>
        <p:cNvGrpSpPr/>
        <p:nvPr/>
      </p:nvGrpSpPr>
      <p:grpSpPr>
        <a:xfrm>
          <a:off x="0" y="0"/>
          <a:ext cx="0" cy="0"/>
          <a:chOff x="0" y="0"/>
          <a:chExt cx="0" cy="0"/>
        </a:xfrm>
      </p:grpSpPr>
      <p:pic>
        <p:nvPicPr>
          <p:cNvPr id="1733" name="Google Shape;1733;p47"/>
          <p:cNvPicPr preferRelativeResize="0"/>
          <p:nvPr/>
        </p:nvPicPr>
        <p:blipFill rotWithShape="1">
          <a:blip r:embed="rId3">
            <a:alphaModFix/>
          </a:blip>
          <a:srcRect/>
          <a:stretch/>
        </p:blipFill>
        <p:spPr>
          <a:xfrm>
            <a:off x="2416250" y="227400"/>
            <a:ext cx="6529500" cy="1577700"/>
          </a:xfrm>
          <a:prstGeom prst="roundRect">
            <a:avLst>
              <a:gd name="adj" fmla="val 9176"/>
            </a:avLst>
          </a:prstGeom>
          <a:noFill/>
          <a:ln w="9525" cap="flat" cmpd="sng">
            <a:solidFill>
              <a:schemeClr val="dk2"/>
            </a:solidFill>
            <a:prstDash val="solid"/>
            <a:round/>
            <a:headEnd type="none" w="sm" len="sm"/>
            <a:tailEnd type="none" w="sm" len="sm"/>
          </a:ln>
        </p:spPr>
      </p:pic>
      <p:sp>
        <p:nvSpPr>
          <p:cNvPr id="1734" name="Google Shape;1734;p47"/>
          <p:cNvSpPr txBox="1"/>
          <p:nvPr/>
        </p:nvSpPr>
        <p:spPr>
          <a:xfrm>
            <a:off x="656025" y="227400"/>
            <a:ext cx="1653600" cy="149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Kế hoạch Sản xuất</a:t>
            </a:r>
            <a:endParaRPr sz="1800" b="1" i="0" u="none" strike="noStrike" cap="none">
              <a:solidFill>
                <a:srgbClr val="000000"/>
              </a:solidFill>
              <a:latin typeface="Arial"/>
              <a:ea typeface="Arial"/>
              <a:cs typeface="Arial"/>
              <a:sym typeface="Arial"/>
            </a:endParaRPr>
          </a:p>
        </p:txBody>
      </p:sp>
      <p:sp>
        <p:nvSpPr>
          <p:cNvPr id="1735" name="Google Shape;1735;p47"/>
          <p:cNvSpPr/>
          <p:nvPr/>
        </p:nvSpPr>
        <p:spPr>
          <a:xfrm>
            <a:off x="3178225" y="943675"/>
            <a:ext cx="2667000" cy="7770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6" name="Google Shape;1736;p47"/>
          <p:cNvSpPr/>
          <p:nvPr/>
        </p:nvSpPr>
        <p:spPr>
          <a:xfrm>
            <a:off x="704575" y="1249375"/>
            <a:ext cx="11706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Mặt hàng và </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BOM</a:t>
            </a:r>
            <a:endParaRPr sz="1000" b="0" i="0" u="none" strike="noStrike" cap="none">
              <a:solidFill>
                <a:schemeClr val="lt1"/>
              </a:solidFill>
              <a:latin typeface="Arial"/>
              <a:ea typeface="Arial"/>
              <a:cs typeface="Arial"/>
              <a:sym typeface="Arial"/>
            </a:endParaRPr>
          </a:p>
        </p:txBody>
      </p:sp>
      <p:cxnSp>
        <p:nvCxnSpPr>
          <p:cNvPr id="1737" name="Google Shape;1737;p47"/>
          <p:cNvCxnSpPr>
            <a:stCxn id="1736" idx="3"/>
            <a:endCxn id="1735" idx="1"/>
          </p:cNvCxnSpPr>
          <p:nvPr/>
        </p:nvCxnSpPr>
        <p:spPr>
          <a:xfrm rot="10800000" flipH="1">
            <a:off x="1875175" y="1332175"/>
            <a:ext cx="1303200" cy="94500"/>
          </a:xfrm>
          <a:prstGeom prst="bentConnector3">
            <a:avLst>
              <a:gd name="adj1" fmla="val 49994"/>
            </a:avLst>
          </a:prstGeom>
          <a:noFill/>
          <a:ln w="9525" cap="flat" cmpd="sng">
            <a:solidFill>
              <a:schemeClr val="dk2"/>
            </a:solidFill>
            <a:prstDash val="solid"/>
            <a:round/>
            <a:headEnd type="none" w="sm" len="sm"/>
            <a:tailEnd type="triangle" w="med" len="med"/>
          </a:ln>
        </p:spPr>
      </p:cxnSp>
      <p:sp>
        <p:nvSpPr>
          <p:cNvPr id="1738" name="Google Shape;1738;p47"/>
          <p:cNvSpPr/>
          <p:nvPr/>
        </p:nvSpPr>
        <p:spPr>
          <a:xfrm>
            <a:off x="704575" y="2521925"/>
            <a:ext cx="1170600" cy="354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Bán thành phẩm</a:t>
            </a:r>
            <a:endParaRPr sz="10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Multi Bom</a:t>
            </a:r>
            <a:endParaRPr sz="1000" b="0" i="0" u="none" strike="noStrike" cap="none">
              <a:solidFill>
                <a:schemeClr val="lt1"/>
              </a:solidFill>
              <a:latin typeface="Arial"/>
              <a:ea typeface="Arial"/>
              <a:cs typeface="Arial"/>
              <a:sym typeface="Arial"/>
            </a:endParaRPr>
          </a:p>
        </p:txBody>
      </p:sp>
      <p:sp>
        <p:nvSpPr>
          <p:cNvPr id="1739" name="Google Shape;1739;p47"/>
          <p:cNvSpPr/>
          <p:nvPr/>
        </p:nvSpPr>
        <p:spPr>
          <a:xfrm>
            <a:off x="704575" y="3868145"/>
            <a:ext cx="1170600" cy="7053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Nguyên Vật liệu và Tồn kho để xác định Yêu cầu Mua hàng</a:t>
            </a:r>
            <a:endParaRPr sz="1000" b="0" i="0" u="none" strike="noStrike" cap="none">
              <a:solidFill>
                <a:schemeClr val="lt1"/>
              </a:solidFill>
              <a:latin typeface="Arial"/>
              <a:ea typeface="Arial"/>
              <a:cs typeface="Arial"/>
              <a:sym typeface="Arial"/>
            </a:endParaRPr>
          </a:p>
        </p:txBody>
      </p:sp>
      <p:pic>
        <p:nvPicPr>
          <p:cNvPr id="1740" name="Google Shape;1740;p47"/>
          <p:cNvPicPr preferRelativeResize="0"/>
          <p:nvPr/>
        </p:nvPicPr>
        <p:blipFill rotWithShape="1">
          <a:blip r:embed="rId4">
            <a:alphaModFix/>
          </a:blip>
          <a:srcRect b="79033"/>
          <a:stretch/>
        </p:blipFill>
        <p:spPr>
          <a:xfrm>
            <a:off x="2409150" y="1934650"/>
            <a:ext cx="6529500" cy="987600"/>
          </a:xfrm>
          <a:prstGeom prst="roundRect">
            <a:avLst>
              <a:gd name="adj" fmla="val 16667"/>
            </a:avLst>
          </a:prstGeom>
          <a:noFill/>
          <a:ln w="9525" cap="flat" cmpd="sng">
            <a:solidFill>
              <a:schemeClr val="dk2"/>
            </a:solidFill>
            <a:prstDash val="solid"/>
            <a:round/>
            <a:headEnd type="none" w="sm" len="sm"/>
            <a:tailEnd type="none" w="sm" len="sm"/>
          </a:ln>
        </p:spPr>
      </p:pic>
      <p:sp>
        <p:nvSpPr>
          <p:cNvPr id="1741" name="Google Shape;1741;p47"/>
          <p:cNvSpPr/>
          <p:nvPr/>
        </p:nvSpPr>
        <p:spPr>
          <a:xfrm>
            <a:off x="3178225" y="2039950"/>
            <a:ext cx="2667000" cy="7770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42" name="Google Shape;1742;p47"/>
          <p:cNvCxnSpPr>
            <a:endCxn id="1741" idx="1"/>
          </p:cNvCxnSpPr>
          <p:nvPr/>
        </p:nvCxnSpPr>
        <p:spPr>
          <a:xfrm rot="10800000" flipH="1">
            <a:off x="1875025" y="2428450"/>
            <a:ext cx="1303200" cy="270900"/>
          </a:xfrm>
          <a:prstGeom prst="bentConnector3">
            <a:avLst>
              <a:gd name="adj1" fmla="val 50000"/>
            </a:avLst>
          </a:prstGeom>
          <a:noFill/>
          <a:ln w="9525" cap="flat" cmpd="sng">
            <a:solidFill>
              <a:schemeClr val="dk2"/>
            </a:solidFill>
            <a:prstDash val="solid"/>
            <a:round/>
            <a:headEnd type="none" w="sm" len="sm"/>
            <a:tailEnd type="triangle" w="med" len="med"/>
          </a:ln>
        </p:spPr>
      </p:cxnSp>
      <p:pic>
        <p:nvPicPr>
          <p:cNvPr id="1743" name="Google Shape;1743;p47"/>
          <p:cNvPicPr preferRelativeResize="0"/>
          <p:nvPr/>
        </p:nvPicPr>
        <p:blipFill rotWithShape="1">
          <a:blip r:embed="rId4">
            <a:alphaModFix/>
          </a:blip>
          <a:srcRect t="55485" b="2341"/>
          <a:stretch/>
        </p:blipFill>
        <p:spPr>
          <a:xfrm>
            <a:off x="2409150" y="3051800"/>
            <a:ext cx="6529500" cy="1986600"/>
          </a:xfrm>
          <a:prstGeom prst="roundRect">
            <a:avLst>
              <a:gd name="adj" fmla="val 12248"/>
            </a:avLst>
          </a:prstGeom>
          <a:noFill/>
          <a:ln w="9525" cap="flat" cmpd="sng">
            <a:solidFill>
              <a:schemeClr val="dk2"/>
            </a:solidFill>
            <a:prstDash val="solid"/>
            <a:round/>
            <a:headEnd type="none" w="sm" len="sm"/>
            <a:tailEnd type="none" w="sm" len="sm"/>
          </a:ln>
        </p:spPr>
      </p:pic>
      <p:sp>
        <p:nvSpPr>
          <p:cNvPr id="1744" name="Google Shape;1744;p47"/>
          <p:cNvSpPr/>
          <p:nvPr/>
        </p:nvSpPr>
        <p:spPr>
          <a:xfrm>
            <a:off x="2827725" y="3167700"/>
            <a:ext cx="5981700" cy="16878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45" name="Google Shape;1745;p47"/>
          <p:cNvCxnSpPr>
            <a:stCxn id="1739" idx="3"/>
            <a:endCxn id="1744" idx="1"/>
          </p:cNvCxnSpPr>
          <p:nvPr/>
        </p:nvCxnSpPr>
        <p:spPr>
          <a:xfrm rot="10800000" flipH="1">
            <a:off x="1875175" y="4011695"/>
            <a:ext cx="952500" cy="209100"/>
          </a:xfrm>
          <a:prstGeom prst="bentConnector3">
            <a:avLst>
              <a:gd name="adj1" fmla="val 50003"/>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749"/>
        <p:cNvGrpSpPr/>
        <p:nvPr/>
      </p:nvGrpSpPr>
      <p:grpSpPr>
        <a:xfrm>
          <a:off x="0" y="0"/>
          <a:ext cx="0" cy="0"/>
          <a:chOff x="0" y="0"/>
          <a:chExt cx="0" cy="0"/>
        </a:xfrm>
      </p:grpSpPr>
      <p:pic>
        <p:nvPicPr>
          <p:cNvPr id="1750" name="Google Shape;1750;p48"/>
          <p:cNvPicPr preferRelativeResize="0"/>
          <p:nvPr/>
        </p:nvPicPr>
        <p:blipFill rotWithShape="1">
          <a:blip r:embed="rId3">
            <a:alphaModFix/>
          </a:blip>
          <a:srcRect/>
          <a:stretch/>
        </p:blipFill>
        <p:spPr>
          <a:xfrm>
            <a:off x="2462025" y="435825"/>
            <a:ext cx="6529500" cy="4421100"/>
          </a:xfrm>
          <a:prstGeom prst="roundRect">
            <a:avLst>
              <a:gd name="adj" fmla="val 4135"/>
            </a:avLst>
          </a:prstGeom>
          <a:noFill/>
          <a:ln w="9525" cap="flat" cmpd="sng">
            <a:solidFill>
              <a:schemeClr val="dk2"/>
            </a:solidFill>
            <a:prstDash val="solid"/>
            <a:round/>
            <a:headEnd type="none" w="sm" len="sm"/>
            <a:tailEnd type="none" w="sm" len="sm"/>
          </a:ln>
        </p:spPr>
      </p:pic>
      <p:sp>
        <p:nvSpPr>
          <p:cNvPr id="1751" name="Google Shape;1751;p48"/>
          <p:cNvSpPr txBox="1"/>
          <p:nvPr/>
        </p:nvSpPr>
        <p:spPr>
          <a:xfrm>
            <a:off x="656025" y="128325"/>
            <a:ext cx="1653600" cy="57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Lệnh Sản xuất</a:t>
            </a:r>
            <a:endParaRPr sz="1800" b="1" i="0" u="none" strike="noStrike" cap="none">
              <a:solidFill>
                <a:srgbClr val="000000"/>
              </a:solidFill>
              <a:latin typeface="Arial"/>
              <a:ea typeface="Arial"/>
              <a:cs typeface="Arial"/>
              <a:sym typeface="Arial"/>
            </a:endParaRPr>
          </a:p>
        </p:txBody>
      </p:sp>
      <p:pic>
        <p:nvPicPr>
          <p:cNvPr id="1752" name="Google Shape;1752;p48"/>
          <p:cNvPicPr preferRelativeResize="0"/>
          <p:nvPr/>
        </p:nvPicPr>
        <p:blipFill rotWithShape="1">
          <a:blip r:embed="rId4">
            <a:alphaModFix/>
          </a:blip>
          <a:srcRect/>
          <a:stretch/>
        </p:blipFill>
        <p:spPr>
          <a:xfrm>
            <a:off x="4023400" y="128313"/>
            <a:ext cx="3503100" cy="2830200"/>
          </a:xfrm>
          <a:prstGeom prst="roundRect">
            <a:avLst>
              <a:gd name="adj" fmla="val 5140"/>
            </a:avLst>
          </a:prstGeom>
          <a:noFill/>
          <a:ln w="9525" cap="flat" cmpd="sng">
            <a:solidFill>
              <a:schemeClr val="dk2"/>
            </a:solidFill>
            <a:prstDash val="solid"/>
            <a:round/>
            <a:headEnd type="none" w="sm" len="sm"/>
            <a:tailEnd type="none" w="sm" len="sm"/>
          </a:ln>
        </p:spPr>
      </p:pic>
      <p:sp>
        <p:nvSpPr>
          <p:cNvPr id="1753" name="Google Shape;1753;p48"/>
          <p:cNvSpPr/>
          <p:nvPr/>
        </p:nvSpPr>
        <p:spPr>
          <a:xfrm>
            <a:off x="4100275" y="2109535"/>
            <a:ext cx="647700" cy="2211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4" name="Google Shape;1754;p48"/>
          <p:cNvSpPr/>
          <p:nvPr/>
        </p:nvSpPr>
        <p:spPr>
          <a:xfrm>
            <a:off x="704575" y="1275825"/>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Liên kết / Tạo Phiếu nhập kho WIP hoặc Xuất kho TP</a:t>
            </a:r>
            <a:endParaRPr sz="1000" b="0" i="0" u="none" strike="noStrike" cap="none">
              <a:solidFill>
                <a:schemeClr val="lt1"/>
              </a:solidFill>
              <a:latin typeface="Arial"/>
              <a:ea typeface="Arial"/>
              <a:cs typeface="Arial"/>
              <a:sym typeface="Arial"/>
            </a:endParaRPr>
          </a:p>
        </p:txBody>
      </p:sp>
      <p:cxnSp>
        <p:nvCxnSpPr>
          <p:cNvPr id="1755" name="Google Shape;1755;p48"/>
          <p:cNvCxnSpPr>
            <a:stCxn id="1754" idx="3"/>
            <a:endCxn id="1753" idx="1"/>
          </p:cNvCxnSpPr>
          <p:nvPr/>
        </p:nvCxnSpPr>
        <p:spPr>
          <a:xfrm>
            <a:off x="1875175" y="1619625"/>
            <a:ext cx="2225100" cy="600600"/>
          </a:xfrm>
          <a:prstGeom prst="bentConnector3">
            <a:avLst>
              <a:gd name="adj1" fmla="val 50000"/>
            </a:avLst>
          </a:prstGeom>
          <a:noFill/>
          <a:ln w="9525" cap="flat" cmpd="sng">
            <a:solidFill>
              <a:schemeClr val="dk2"/>
            </a:solidFill>
            <a:prstDash val="solid"/>
            <a:round/>
            <a:headEnd type="none" w="sm" len="sm"/>
            <a:tailEnd type="triangle" w="med" len="med"/>
          </a:ln>
        </p:spPr>
      </p:cxnSp>
      <p:sp>
        <p:nvSpPr>
          <p:cNvPr id="1756" name="Google Shape;1756;p48"/>
          <p:cNvSpPr/>
          <p:nvPr/>
        </p:nvSpPr>
        <p:spPr>
          <a:xfrm>
            <a:off x="704575" y="2768625"/>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Liên kết / Tạo Job Card Công đoạn Sản xuất</a:t>
            </a:r>
            <a:endParaRPr sz="1000" b="0" i="0" u="none" strike="noStrike" cap="none">
              <a:solidFill>
                <a:schemeClr val="lt1"/>
              </a:solidFill>
              <a:latin typeface="Arial"/>
              <a:ea typeface="Arial"/>
              <a:cs typeface="Arial"/>
              <a:sym typeface="Arial"/>
            </a:endParaRPr>
          </a:p>
        </p:txBody>
      </p:sp>
      <p:sp>
        <p:nvSpPr>
          <p:cNvPr id="1757" name="Google Shape;1757;p48"/>
          <p:cNvSpPr/>
          <p:nvPr/>
        </p:nvSpPr>
        <p:spPr>
          <a:xfrm>
            <a:off x="4100275" y="2345875"/>
            <a:ext cx="647700" cy="221100"/>
          </a:xfrm>
          <a:prstGeom prst="roundRect">
            <a:avLst>
              <a:gd name="adj" fmla="val 16667"/>
            </a:avLst>
          </a:prstGeom>
          <a:noFill/>
          <a:ln w="9525" cap="flat" cmpd="sng">
            <a:solidFill>
              <a:srgbClr val="0033C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58" name="Google Shape;1758;p48"/>
          <p:cNvCxnSpPr>
            <a:stCxn id="1756" idx="3"/>
            <a:endCxn id="1757" idx="1"/>
          </p:cNvCxnSpPr>
          <p:nvPr/>
        </p:nvCxnSpPr>
        <p:spPr>
          <a:xfrm rot="10800000" flipH="1">
            <a:off x="1875175" y="2456325"/>
            <a:ext cx="2225100" cy="656100"/>
          </a:xfrm>
          <a:prstGeom prst="bentConnector3">
            <a:avLst>
              <a:gd name="adj1" fmla="val 19865"/>
            </a:avLst>
          </a:prstGeom>
          <a:noFill/>
          <a:ln w="9525" cap="flat" cmpd="sng">
            <a:solidFill>
              <a:schemeClr val="dk2"/>
            </a:solidFill>
            <a:prstDash val="solid"/>
            <a:round/>
            <a:headEnd type="none" w="sm" len="sm"/>
            <a:tailEnd type="triangle" w="med" len="med"/>
          </a:ln>
        </p:spPr>
      </p:cxnSp>
      <p:sp>
        <p:nvSpPr>
          <p:cNvPr id="1759" name="Google Shape;1759;p48"/>
          <p:cNvSpPr/>
          <p:nvPr/>
        </p:nvSpPr>
        <p:spPr>
          <a:xfrm>
            <a:off x="704575" y="3759225"/>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Liên kết Serial Thành phẩm và Lô hàng</a:t>
            </a:r>
            <a:endParaRPr sz="1000" b="0" i="0" u="none" strike="noStrike" cap="none">
              <a:solidFill>
                <a:schemeClr val="lt1"/>
              </a:solidFill>
              <a:latin typeface="Arial"/>
              <a:ea typeface="Arial"/>
              <a:cs typeface="Arial"/>
              <a:sym typeface="Arial"/>
            </a:endParaRPr>
          </a:p>
        </p:txBody>
      </p:sp>
      <p:sp>
        <p:nvSpPr>
          <p:cNvPr id="1760" name="Google Shape;1760;p48"/>
          <p:cNvSpPr/>
          <p:nvPr/>
        </p:nvSpPr>
        <p:spPr>
          <a:xfrm>
            <a:off x="6203400" y="2109517"/>
            <a:ext cx="647700" cy="4065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61" name="Google Shape;1761;p48"/>
          <p:cNvCxnSpPr>
            <a:endCxn id="1760" idx="1"/>
          </p:cNvCxnSpPr>
          <p:nvPr/>
        </p:nvCxnSpPr>
        <p:spPr>
          <a:xfrm rot="10800000" flipH="1">
            <a:off x="1875300" y="2312767"/>
            <a:ext cx="4328100" cy="1790400"/>
          </a:xfrm>
          <a:prstGeom prst="bentConnector3">
            <a:avLst>
              <a:gd name="adj1" fmla="val 85915"/>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65"/>
        <p:cNvGrpSpPr/>
        <p:nvPr/>
      </p:nvGrpSpPr>
      <p:grpSpPr>
        <a:xfrm>
          <a:off x="0" y="0"/>
          <a:ext cx="0" cy="0"/>
          <a:chOff x="0" y="0"/>
          <a:chExt cx="0" cy="0"/>
        </a:xfrm>
      </p:grpSpPr>
      <p:pic>
        <p:nvPicPr>
          <p:cNvPr id="1766" name="Google Shape;1766;p49"/>
          <p:cNvPicPr preferRelativeResize="0"/>
          <p:nvPr/>
        </p:nvPicPr>
        <p:blipFill rotWithShape="1">
          <a:blip r:embed="rId3">
            <a:alphaModFix/>
          </a:blip>
          <a:srcRect r="11403"/>
          <a:stretch/>
        </p:blipFill>
        <p:spPr>
          <a:xfrm>
            <a:off x="2233325" y="348850"/>
            <a:ext cx="6210300" cy="2329200"/>
          </a:xfrm>
          <a:prstGeom prst="roundRect">
            <a:avLst>
              <a:gd name="adj" fmla="val 5889"/>
            </a:avLst>
          </a:prstGeom>
          <a:noFill/>
          <a:ln w="9525" cap="flat" cmpd="sng">
            <a:solidFill>
              <a:schemeClr val="dk2"/>
            </a:solidFill>
            <a:prstDash val="solid"/>
            <a:round/>
            <a:headEnd type="none" w="sm" len="sm"/>
            <a:tailEnd type="none" w="sm" len="sm"/>
          </a:ln>
        </p:spPr>
      </p:pic>
      <p:sp>
        <p:nvSpPr>
          <p:cNvPr id="1767" name="Google Shape;1767;p49"/>
          <p:cNvSpPr txBox="1"/>
          <p:nvPr/>
        </p:nvSpPr>
        <p:spPr>
          <a:xfrm>
            <a:off x="656025" y="128325"/>
            <a:ext cx="1653600" cy="57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Job Card</a:t>
            </a:r>
            <a:endParaRPr sz="18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Công đoạn</a:t>
            </a:r>
            <a:endParaRPr sz="1800" b="1" i="0" u="none" strike="noStrike" cap="none">
              <a:solidFill>
                <a:srgbClr val="000000"/>
              </a:solidFill>
              <a:latin typeface="Arial"/>
              <a:ea typeface="Arial"/>
              <a:cs typeface="Arial"/>
              <a:sym typeface="Arial"/>
            </a:endParaRPr>
          </a:p>
        </p:txBody>
      </p:sp>
      <p:pic>
        <p:nvPicPr>
          <p:cNvPr id="1768" name="Google Shape;1768;p49"/>
          <p:cNvPicPr preferRelativeResize="0"/>
          <p:nvPr/>
        </p:nvPicPr>
        <p:blipFill rotWithShape="1">
          <a:blip r:embed="rId4">
            <a:alphaModFix/>
          </a:blip>
          <a:srcRect/>
          <a:stretch/>
        </p:blipFill>
        <p:spPr>
          <a:xfrm>
            <a:off x="3848125" y="2175125"/>
            <a:ext cx="5257200" cy="2070900"/>
          </a:xfrm>
          <a:prstGeom prst="roundRect">
            <a:avLst>
              <a:gd name="adj" fmla="val 7026"/>
            </a:avLst>
          </a:prstGeom>
          <a:noFill/>
          <a:ln w="9525" cap="flat" cmpd="sng">
            <a:solidFill>
              <a:schemeClr val="dk2"/>
            </a:solidFill>
            <a:prstDash val="solid"/>
            <a:round/>
            <a:headEnd type="none" w="sm" len="sm"/>
            <a:tailEnd type="none" w="sm" len="sm"/>
          </a:ln>
        </p:spPr>
      </p:pic>
      <p:sp>
        <p:nvSpPr>
          <p:cNvPr id="1769" name="Google Shape;1769;p49"/>
          <p:cNvSpPr/>
          <p:nvPr/>
        </p:nvSpPr>
        <p:spPr>
          <a:xfrm>
            <a:off x="656025" y="1290350"/>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Job Card - Công đoạn SX liên kết với Lệnh SX</a:t>
            </a:r>
            <a:endParaRPr sz="1000" b="0" i="0" u="none" strike="noStrike" cap="none">
              <a:solidFill>
                <a:schemeClr val="lt1"/>
              </a:solidFill>
              <a:latin typeface="Arial"/>
              <a:ea typeface="Arial"/>
              <a:cs typeface="Arial"/>
              <a:sym typeface="Arial"/>
            </a:endParaRPr>
          </a:p>
        </p:txBody>
      </p:sp>
      <p:cxnSp>
        <p:nvCxnSpPr>
          <p:cNvPr id="1770" name="Google Shape;1770;p49"/>
          <p:cNvCxnSpPr>
            <a:stCxn id="1769" idx="3"/>
            <a:endCxn id="1766" idx="1"/>
          </p:cNvCxnSpPr>
          <p:nvPr/>
        </p:nvCxnSpPr>
        <p:spPr>
          <a:xfrm rot="10800000" flipH="1">
            <a:off x="1826625" y="1513550"/>
            <a:ext cx="406800" cy="120600"/>
          </a:xfrm>
          <a:prstGeom prst="bentConnector3">
            <a:avLst>
              <a:gd name="adj1" fmla="val 49988"/>
            </a:avLst>
          </a:prstGeom>
          <a:noFill/>
          <a:ln w="9525" cap="flat" cmpd="sng">
            <a:solidFill>
              <a:schemeClr val="dk2"/>
            </a:solidFill>
            <a:prstDash val="solid"/>
            <a:round/>
            <a:headEnd type="none" w="sm" len="sm"/>
            <a:tailEnd type="triangle" w="med" len="med"/>
          </a:ln>
        </p:spPr>
      </p:cxnSp>
      <p:sp>
        <p:nvSpPr>
          <p:cNvPr id="1771" name="Google Shape;1771;p49"/>
          <p:cNvSpPr/>
          <p:nvPr/>
        </p:nvSpPr>
        <p:spPr>
          <a:xfrm>
            <a:off x="1574275" y="3446800"/>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Thời gian dự kiến và thời gian thực tế, kỹ thuật viên thực hiện</a:t>
            </a:r>
            <a:endParaRPr sz="1000" b="0" i="0" u="none" strike="noStrike" cap="none">
              <a:solidFill>
                <a:schemeClr val="lt1"/>
              </a:solidFill>
              <a:latin typeface="Arial"/>
              <a:ea typeface="Arial"/>
              <a:cs typeface="Arial"/>
              <a:sym typeface="Arial"/>
            </a:endParaRPr>
          </a:p>
        </p:txBody>
      </p:sp>
      <p:cxnSp>
        <p:nvCxnSpPr>
          <p:cNvPr id="1772" name="Google Shape;1772;p49"/>
          <p:cNvCxnSpPr>
            <a:stCxn id="1771" idx="3"/>
            <a:endCxn id="1768" idx="1"/>
          </p:cNvCxnSpPr>
          <p:nvPr/>
        </p:nvCxnSpPr>
        <p:spPr>
          <a:xfrm rot="10800000" flipH="1">
            <a:off x="2744875" y="3210700"/>
            <a:ext cx="1103400" cy="579900"/>
          </a:xfrm>
          <a:prstGeom prst="bentConnector3">
            <a:avLst>
              <a:gd name="adj1" fmla="val 49993"/>
            </a:avLst>
          </a:prstGeom>
          <a:noFill/>
          <a:ln w="9525" cap="flat" cmpd="sng">
            <a:solidFill>
              <a:schemeClr val="dk2"/>
            </a:solidFill>
            <a:prstDash val="solid"/>
            <a:round/>
            <a:headEnd type="none" w="sm" len="sm"/>
            <a:tailEnd type="none" w="sm" len="sm"/>
          </a:ln>
        </p:spPr>
      </p:cxnSp>
      <p:sp>
        <p:nvSpPr>
          <p:cNvPr id="1773" name="Google Shape;1773;p49"/>
          <p:cNvSpPr/>
          <p:nvPr/>
        </p:nvSpPr>
        <p:spPr>
          <a:xfrm>
            <a:off x="3848125" y="3945960"/>
            <a:ext cx="647700" cy="221100"/>
          </a:xfrm>
          <a:prstGeom prst="roundRect">
            <a:avLst>
              <a:gd name="adj" fmla="val 16667"/>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74" name="Google Shape;1774;p49"/>
          <p:cNvCxnSpPr>
            <a:stCxn id="1771" idx="3"/>
            <a:endCxn id="1773" idx="1"/>
          </p:cNvCxnSpPr>
          <p:nvPr/>
        </p:nvCxnSpPr>
        <p:spPr>
          <a:xfrm>
            <a:off x="2744875" y="3790600"/>
            <a:ext cx="1103400" cy="265800"/>
          </a:xfrm>
          <a:prstGeom prst="bentConnector3">
            <a:avLst>
              <a:gd name="adj1" fmla="val 49993"/>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78"/>
        <p:cNvGrpSpPr/>
        <p:nvPr/>
      </p:nvGrpSpPr>
      <p:grpSpPr>
        <a:xfrm>
          <a:off x="0" y="0"/>
          <a:ext cx="0" cy="0"/>
          <a:chOff x="0" y="0"/>
          <a:chExt cx="0" cy="0"/>
        </a:xfrm>
      </p:grpSpPr>
      <p:sp>
        <p:nvSpPr>
          <p:cNvPr id="1779" name="Google Shape;1779;p50"/>
          <p:cNvSpPr txBox="1"/>
          <p:nvPr/>
        </p:nvSpPr>
        <p:spPr>
          <a:xfrm>
            <a:off x="656025" y="128325"/>
            <a:ext cx="1653600" cy="57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WorkStation </a:t>
            </a:r>
            <a:endParaRPr sz="18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Máy / Line</a:t>
            </a:r>
            <a:endParaRPr sz="1800" b="1" i="0" u="none" strike="noStrike" cap="none">
              <a:solidFill>
                <a:srgbClr val="000000"/>
              </a:solidFill>
              <a:latin typeface="Arial"/>
              <a:ea typeface="Arial"/>
              <a:cs typeface="Arial"/>
              <a:sym typeface="Arial"/>
            </a:endParaRPr>
          </a:p>
        </p:txBody>
      </p:sp>
      <p:sp>
        <p:nvSpPr>
          <p:cNvPr id="1780" name="Google Shape;1780;p50"/>
          <p:cNvSpPr/>
          <p:nvPr/>
        </p:nvSpPr>
        <p:spPr>
          <a:xfrm>
            <a:off x="704575" y="3493025"/>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Theo dõi các công đoạn đang / cần thực hiện</a:t>
            </a:r>
            <a:endParaRPr sz="1000" b="0" i="0" u="none" strike="noStrike" cap="none">
              <a:solidFill>
                <a:schemeClr val="lt1"/>
              </a:solidFill>
              <a:latin typeface="Arial"/>
              <a:ea typeface="Arial"/>
              <a:cs typeface="Arial"/>
              <a:sym typeface="Arial"/>
            </a:endParaRPr>
          </a:p>
        </p:txBody>
      </p:sp>
      <p:pic>
        <p:nvPicPr>
          <p:cNvPr id="1781" name="Google Shape;1781;p50"/>
          <p:cNvPicPr preferRelativeResize="0"/>
          <p:nvPr/>
        </p:nvPicPr>
        <p:blipFill rotWithShape="1">
          <a:blip r:embed="rId3">
            <a:alphaModFix/>
          </a:blip>
          <a:srcRect b="14559"/>
          <a:stretch/>
        </p:blipFill>
        <p:spPr>
          <a:xfrm>
            <a:off x="2111375" y="2675899"/>
            <a:ext cx="6963900" cy="2339400"/>
          </a:xfrm>
          <a:prstGeom prst="roundRect">
            <a:avLst>
              <a:gd name="adj" fmla="val 5290"/>
            </a:avLst>
          </a:prstGeom>
          <a:noFill/>
          <a:ln w="9525" cap="flat" cmpd="sng">
            <a:solidFill>
              <a:schemeClr val="dk2"/>
            </a:solidFill>
            <a:prstDash val="solid"/>
            <a:round/>
            <a:headEnd type="none" w="sm" len="sm"/>
            <a:tailEnd type="none" w="sm" len="sm"/>
          </a:ln>
        </p:spPr>
      </p:pic>
      <p:sp>
        <p:nvSpPr>
          <p:cNvPr id="1782" name="Google Shape;1782;p50"/>
          <p:cNvSpPr/>
          <p:nvPr/>
        </p:nvSpPr>
        <p:spPr>
          <a:xfrm>
            <a:off x="3414475" y="3641125"/>
            <a:ext cx="4937700" cy="1234500"/>
          </a:xfrm>
          <a:prstGeom prst="roundRect">
            <a:avLst>
              <a:gd name="adj" fmla="val 9876"/>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83" name="Google Shape;1783;p50"/>
          <p:cNvCxnSpPr>
            <a:stCxn id="1780" idx="3"/>
            <a:endCxn id="1782" idx="1"/>
          </p:cNvCxnSpPr>
          <p:nvPr/>
        </p:nvCxnSpPr>
        <p:spPr>
          <a:xfrm>
            <a:off x="1875175" y="3836825"/>
            <a:ext cx="1539300" cy="421500"/>
          </a:xfrm>
          <a:prstGeom prst="bentConnector3">
            <a:avLst>
              <a:gd name="adj1" fmla="val 50000"/>
            </a:avLst>
          </a:prstGeom>
          <a:noFill/>
          <a:ln w="9525" cap="flat" cmpd="sng">
            <a:solidFill>
              <a:schemeClr val="dk2"/>
            </a:solidFill>
            <a:prstDash val="solid"/>
            <a:round/>
            <a:headEnd type="none" w="sm" len="sm"/>
            <a:tailEnd type="triangle" w="med" len="med"/>
          </a:ln>
        </p:spPr>
      </p:cxnSp>
      <p:sp>
        <p:nvSpPr>
          <p:cNvPr id="1784" name="Google Shape;1784;p50"/>
          <p:cNvSpPr/>
          <p:nvPr/>
        </p:nvSpPr>
        <p:spPr>
          <a:xfrm>
            <a:off x="2352450" y="2068050"/>
            <a:ext cx="5780700" cy="4707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Theo dõi thông tin chi tiết, trạng thái, chi phí vận hành theo giờ, quy định giờ chạy</a:t>
            </a:r>
            <a:endParaRPr sz="1000" b="0" i="0" u="none" strike="noStrike" cap="none">
              <a:solidFill>
                <a:schemeClr val="lt1"/>
              </a:solidFill>
              <a:latin typeface="Arial"/>
              <a:ea typeface="Arial"/>
              <a:cs typeface="Arial"/>
              <a:sym typeface="Arial"/>
            </a:endParaRPr>
          </a:p>
        </p:txBody>
      </p:sp>
      <p:sp>
        <p:nvSpPr>
          <p:cNvPr id="1785" name="Google Shape;1785;p50"/>
          <p:cNvSpPr/>
          <p:nvPr/>
        </p:nvSpPr>
        <p:spPr>
          <a:xfrm>
            <a:off x="3894525" y="3240075"/>
            <a:ext cx="3817500" cy="314100"/>
          </a:xfrm>
          <a:prstGeom prst="roundRect">
            <a:avLst>
              <a:gd name="adj" fmla="val 9876"/>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86" name="Google Shape;1786;p50"/>
          <p:cNvCxnSpPr>
            <a:stCxn id="1784" idx="2"/>
            <a:endCxn id="1785" idx="0"/>
          </p:cNvCxnSpPr>
          <p:nvPr/>
        </p:nvCxnSpPr>
        <p:spPr>
          <a:xfrm rot="-5400000" flipH="1">
            <a:off x="5172300" y="2609250"/>
            <a:ext cx="701400" cy="560400"/>
          </a:xfrm>
          <a:prstGeom prst="bentConnector3">
            <a:avLst>
              <a:gd name="adj1" fmla="val 49995"/>
            </a:avLst>
          </a:prstGeom>
          <a:noFill/>
          <a:ln w="9525" cap="flat" cmpd="sng">
            <a:solidFill>
              <a:schemeClr val="dk2"/>
            </a:solidFill>
            <a:prstDash val="solid"/>
            <a:round/>
            <a:headEnd type="none" w="sm" len="sm"/>
            <a:tailEnd type="triangle" w="med" len="med"/>
          </a:ln>
        </p:spPr>
      </p:cxnSp>
      <p:pic>
        <p:nvPicPr>
          <p:cNvPr id="1787" name="Google Shape;1787;p50"/>
          <p:cNvPicPr preferRelativeResize="0"/>
          <p:nvPr/>
        </p:nvPicPr>
        <p:blipFill rotWithShape="1">
          <a:blip r:embed="rId4">
            <a:alphaModFix/>
          </a:blip>
          <a:srcRect l="16094" t="21139" r="18242" b="20110"/>
          <a:stretch/>
        </p:blipFill>
        <p:spPr>
          <a:xfrm>
            <a:off x="3862667" y="128325"/>
            <a:ext cx="4992600" cy="1695900"/>
          </a:xfrm>
          <a:prstGeom prst="roundRect">
            <a:avLst>
              <a:gd name="adj" fmla="val 7271"/>
            </a:avLst>
          </a:prstGeom>
          <a:noFill/>
          <a:ln w="9525" cap="flat" cmpd="sng">
            <a:solidFill>
              <a:schemeClr val="dk2"/>
            </a:solidFill>
            <a:prstDash val="solid"/>
            <a:round/>
            <a:headEnd type="none" w="sm" len="sm"/>
            <a:tailEnd type="none" w="sm" len="sm"/>
          </a:ln>
        </p:spPr>
      </p:pic>
      <p:sp>
        <p:nvSpPr>
          <p:cNvPr id="1788" name="Google Shape;1788;p50"/>
          <p:cNvSpPr/>
          <p:nvPr/>
        </p:nvSpPr>
        <p:spPr>
          <a:xfrm>
            <a:off x="2210550" y="976325"/>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Liên kết với các tài liệu / hoạt động khác</a:t>
            </a:r>
            <a:endParaRPr sz="1000" b="0" i="0" u="none" strike="noStrike" cap="none">
              <a:solidFill>
                <a:schemeClr val="lt1"/>
              </a:solidFill>
              <a:latin typeface="Arial"/>
              <a:ea typeface="Arial"/>
              <a:cs typeface="Arial"/>
              <a:sym typeface="Arial"/>
            </a:endParaRPr>
          </a:p>
        </p:txBody>
      </p:sp>
      <p:cxnSp>
        <p:nvCxnSpPr>
          <p:cNvPr id="1789" name="Google Shape;1789;p50"/>
          <p:cNvCxnSpPr>
            <a:stCxn id="1788" idx="3"/>
            <a:endCxn id="1787" idx="1"/>
          </p:cNvCxnSpPr>
          <p:nvPr/>
        </p:nvCxnSpPr>
        <p:spPr>
          <a:xfrm rot="10800000" flipH="1">
            <a:off x="3381150" y="976325"/>
            <a:ext cx="481500" cy="343800"/>
          </a:xfrm>
          <a:prstGeom prst="bentConnector3">
            <a:avLst>
              <a:gd name="adj1" fmla="val 50002"/>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93"/>
        <p:cNvGrpSpPr/>
        <p:nvPr/>
      </p:nvGrpSpPr>
      <p:grpSpPr>
        <a:xfrm>
          <a:off x="0" y="0"/>
          <a:ext cx="0" cy="0"/>
          <a:chOff x="0" y="0"/>
          <a:chExt cx="0" cy="0"/>
        </a:xfrm>
      </p:grpSpPr>
      <p:sp>
        <p:nvSpPr>
          <p:cNvPr id="1794" name="Google Shape;1794;p51"/>
          <p:cNvSpPr txBox="1"/>
          <p:nvPr/>
        </p:nvSpPr>
        <p:spPr>
          <a:xfrm>
            <a:off x="656025" y="128325"/>
            <a:ext cx="1851600" cy="57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vi" sz="1800" b="1" i="0" u="none" strike="noStrike" cap="none">
                <a:solidFill>
                  <a:srgbClr val="000000"/>
                </a:solidFill>
                <a:latin typeface="Arial"/>
                <a:ea typeface="Arial"/>
                <a:cs typeface="Arial"/>
                <a:sym typeface="Arial"/>
              </a:rPr>
              <a:t>Phiếu xuất kho thành phẩm</a:t>
            </a:r>
            <a:endParaRPr sz="1800" b="1" i="0" u="none" strike="noStrike" cap="none">
              <a:solidFill>
                <a:srgbClr val="000000"/>
              </a:solidFill>
              <a:latin typeface="Arial"/>
              <a:ea typeface="Arial"/>
              <a:cs typeface="Arial"/>
              <a:sym typeface="Arial"/>
            </a:endParaRPr>
          </a:p>
        </p:txBody>
      </p:sp>
      <p:pic>
        <p:nvPicPr>
          <p:cNvPr id="1795" name="Google Shape;1795;p51"/>
          <p:cNvPicPr preferRelativeResize="0"/>
          <p:nvPr/>
        </p:nvPicPr>
        <p:blipFill rotWithShape="1">
          <a:blip r:embed="rId3">
            <a:alphaModFix/>
          </a:blip>
          <a:srcRect/>
          <a:stretch/>
        </p:blipFill>
        <p:spPr>
          <a:xfrm>
            <a:off x="2042200" y="1091150"/>
            <a:ext cx="6912000" cy="3794700"/>
          </a:xfrm>
          <a:prstGeom prst="roundRect">
            <a:avLst>
              <a:gd name="adj" fmla="val 4991"/>
            </a:avLst>
          </a:prstGeom>
          <a:noFill/>
          <a:ln w="9525" cap="flat" cmpd="sng">
            <a:solidFill>
              <a:schemeClr val="dk2"/>
            </a:solidFill>
            <a:prstDash val="solid"/>
            <a:round/>
            <a:headEnd type="none" w="sm" len="sm"/>
            <a:tailEnd type="none" w="sm" len="sm"/>
          </a:ln>
        </p:spPr>
      </p:pic>
      <p:sp>
        <p:nvSpPr>
          <p:cNvPr id="1796" name="Google Shape;1796;p51"/>
          <p:cNvSpPr/>
          <p:nvPr/>
        </p:nvSpPr>
        <p:spPr>
          <a:xfrm>
            <a:off x="704575" y="2357650"/>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Danh sách / số lượng nguyên vật liệu</a:t>
            </a:r>
            <a:endParaRPr sz="1000" b="0" i="0" u="none" strike="noStrike" cap="none">
              <a:solidFill>
                <a:schemeClr val="lt1"/>
              </a:solidFill>
              <a:latin typeface="Arial"/>
              <a:ea typeface="Arial"/>
              <a:cs typeface="Arial"/>
              <a:sym typeface="Arial"/>
            </a:endParaRPr>
          </a:p>
        </p:txBody>
      </p:sp>
      <p:sp>
        <p:nvSpPr>
          <p:cNvPr id="1797" name="Google Shape;1797;p51"/>
          <p:cNvSpPr/>
          <p:nvPr/>
        </p:nvSpPr>
        <p:spPr>
          <a:xfrm>
            <a:off x="704575" y="3973075"/>
            <a:ext cx="1170600" cy="687600"/>
          </a:xfrm>
          <a:prstGeom prst="roundRect">
            <a:avLst>
              <a:gd name="adj" fmla="val 10880"/>
            </a:avLst>
          </a:prstGeom>
          <a:solidFill>
            <a:schemeClr val="dk1"/>
          </a:solidFill>
          <a:ln>
            <a:noFill/>
          </a:ln>
        </p:spPr>
        <p:txBody>
          <a:bodyPr spcFirstLastPara="1" wrap="square" lIns="36000" tIns="90000" rIns="36000"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chemeClr val="lt1"/>
                </a:solidFill>
                <a:latin typeface="Arial"/>
                <a:ea typeface="Arial"/>
                <a:cs typeface="Arial"/>
                <a:sym typeface="Arial"/>
              </a:rPr>
              <a:t>Thành phẩm và số lượng thành phẩm</a:t>
            </a:r>
            <a:endParaRPr sz="1000" b="0" i="0" u="none" strike="noStrike" cap="none">
              <a:solidFill>
                <a:schemeClr val="lt1"/>
              </a:solidFill>
              <a:latin typeface="Arial"/>
              <a:ea typeface="Arial"/>
              <a:cs typeface="Arial"/>
              <a:sym typeface="Arial"/>
            </a:endParaRPr>
          </a:p>
        </p:txBody>
      </p:sp>
      <p:sp>
        <p:nvSpPr>
          <p:cNvPr id="1798" name="Google Shape;1798;p51"/>
          <p:cNvSpPr/>
          <p:nvPr/>
        </p:nvSpPr>
        <p:spPr>
          <a:xfrm>
            <a:off x="2606750" y="2738575"/>
            <a:ext cx="4937700" cy="1606500"/>
          </a:xfrm>
          <a:prstGeom prst="roundRect">
            <a:avLst>
              <a:gd name="adj" fmla="val 9876"/>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99" name="Google Shape;1799;p51"/>
          <p:cNvCxnSpPr>
            <a:stCxn id="1796" idx="2"/>
            <a:endCxn id="1798" idx="1"/>
          </p:cNvCxnSpPr>
          <p:nvPr/>
        </p:nvCxnSpPr>
        <p:spPr>
          <a:xfrm rot="-5400000" flipH="1">
            <a:off x="1700125" y="2635000"/>
            <a:ext cx="496500" cy="1317000"/>
          </a:xfrm>
          <a:prstGeom prst="bentConnector2">
            <a:avLst/>
          </a:prstGeom>
          <a:noFill/>
          <a:ln w="9525" cap="flat" cmpd="sng">
            <a:solidFill>
              <a:schemeClr val="dk2"/>
            </a:solidFill>
            <a:prstDash val="solid"/>
            <a:round/>
            <a:headEnd type="none" w="sm" len="sm"/>
            <a:tailEnd type="triangle" w="med" len="med"/>
          </a:ln>
        </p:spPr>
      </p:cxnSp>
      <p:sp>
        <p:nvSpPr>
          <p:cNvPr id="1800" name="Google Shape;1800;p51"/>
          <p:cNvSpPr/>
          <p:nvPr/>
        </p:nvSpPr>
        <p:spPr>
          <a:xfrm>
            <a:off x="3391600" y="4389350"/>
            <a:ext cx="4465200" cy="271200"/>
          </a:xfrm>
          <a:prstGeom prst="roundRect">
            <a:avLst>
              <a:gd name="adj" fmla="val 9876"/>
            </a:avLst>
          </a:prstGeom>
          <a:noFill/>
          <a:ln w="9525" cap="flat" cmpd="sng">
            <a:solidFill>
              <a:srgbClr val="FF2D2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01" name="Google Shape;1801;p51"/>
          <p:cNvCxnSpPr>
            <a:endCxn id="1800" idx="1"/>
          </p:cNvCxnSpPr>
          <p:nvPr/>
        </p:nvCxnSpPr>
        <p:spPr>
          <a:xfrm>
            <a:off x="1875100" y="4316750"/>
            <a:ext cx="1516500" cy="208200"/>
          </a:xfrm>
          <a:prstGeom prst="bentConnector3">
            <a:avLst>
              <a:gd name="adj1" fmla="val 50000"/>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05"/>
        <p:cNvGrpSpPr/>
        <p:nvPr/>
      </p:nvGrpSpPr>
      <p:grpSpPr>
        <a:xfrm>
          <a:off x="0" y="0"/>
          <a:ext cx="0" cy="0"/>
          <a:chOff x="0" y="0"/>
          <a:chExt cx="0" cy="0"/>
        </a:xfrm>
      </p:grpSpPr>
      <p:pic>
        <p:nvPicPr>
          <p:cNvPr id="1806" name="Google Shape;1806;p52"/>
          <p:cNvPicPr preferRelativeResize="0"/>
          <p:nvPr/>
        </p:nvPicPr>
        <p:blipFill rotWithShape="1">
          <a:blip r:embed="rId3">
            <a:alphaModFix/>
          </a:blip>
          <a:srcRect/>
          <a:stretch/>
        </p:blipFill>
        <p:spPr>
          <a:xfrm>
            <a:off x="1444675" y="227700"/>
            <a:ext cx="6773700" cy="4915800"/>
          </a:xfrm>
          <a:prstGeom prst="roundRect">
            <a:avLst>
              <a:gd name="adj" fmla="val 2105"/>
            </a:avLst>
          </a:prstGeom>
          <a:noFill/>
          <a:ln w="9525" cap="flat" cmpd="sng">
            <a:solidFill>
              <a:srgbClr val="44546A"/>
            </a:solidFill>
            <a:prstDash val="solid"/>
            <a:round/>
            <a:headEnd type="none" w="sm" len="sm"/>
            <a:tailEnd type="none" w="sm" len="sm"/>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pic>
        <p:nvPicPr>
          <p:cNvPr id="1811" name="Google Shape;1811;p53"/>
          <p:cNvPicPr preferRelativeResize="0"/>
          <p:nvPr/>
        </p:nvPicPr>
        <p:blipFill rotWithShape="1">
          <a:blip r:embed="rId3">
            <a:alphaModFix/>
          </a:blip>
          <a:srcRect/>
          <a:stretch/>
        </p:blipFill>
        <p:spPr>
          <a:xfrm>
            <a:off x="660213" y="81613"/>
            <a:ext cx="405225" cy="405225"/>
          </a:xfrm>
          <a:prstGeom prst="rect">
            <a:avLst/>
          </a:prstGeom>
          <a:noFill/>
          <a:ln>
            <a:noFill/>
          </a:ln>
        </p:spPr>
      </p:pic>
      <p:pic>
        <p:nvPicPr>
          <p:cNvPr id="1812" name="Google Shape;1812;p53"/>
          <p:cNvPicPr preferRelativeResize="0"/>
          <p:nvPr/>
        </p:nvPicPr>
        <p:blipFill rotWithShape="1">
          <a:blip r:embed="rId4">
            <a:alphaModFix/>
          </a:blip>
          <a:srcRect/>
          <a:stretch/>
        </p:blipFill>
        <p:spPr>
          <a:xfrm>
            <a:off x="1651725" y="304800"/>
            <a:ext cx="6232200" cy="4941300"/>
          </a:xfrm>
          <a:prstGeom prst="roundRect">
            <a:avLst>
              <a:gd name="adj" fmla="val 2917"/>
            </a:avLst>
          </a:prstGeom>
          <a:noFill/>
          <a:ln w="9525" cap="flat" cmpd="sng">
            <a:solidFill>
              <a:schemeClr val="dk2"/>
            </a:solidFill>
            <a:prstDash val="solid"/>
            <a:round/>
            <a:headEnd type="none" w="sm" len="sm"/>
            <a:tailEnd type="none" w="sm" len="sm"/>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16"/>
        <p:cNvGrpSpPr/>
        <p:nvPr/>
      </p:nvGrpSpPr>
      <p:grpSpPr>
        <a:xfrm>
          <a:off x="0" y="0"/>
          <a:ext cx="0" cy="0"/>
          <a:chOff x="0" y="0"/>
          <a:chExt cx="0" cy="0"/>
        </a:xfrm>
      </p:grpSpPr>
      <p:pic>
        <p:nvPicPr>
          <p:cNvPr id="1817" name="Google Shape;1817;p54"/>
          <p:cNvPicPr preferRelativeResize="0"/>
          <p:nvPr/>
        </p:nvPicPr>
        <p:blipFill rotWithShape="1">
          <a:blip r:embed="rId3">
            <a:alphaModFix/>
          </a:blip>
          <a:srcRect/>
          <a:stretch/>
        </p:blipFill>
        <p:spPr>
          <a:xfrm>
            <a:off x="660213" y="81613"/>
            <a:ext cx="405225" cy="405225"/>
          </a:xfrm>
          <a:prstGeom prst="rect">
            <a:avLst/>
          </a:prstGeom>
          <a:noFill/>
          <a:ln>
            <a:noFill/>
          </a:ln>
        </p:spPr>
      </p:pic>
      <p:pic>
        <p:nvPicPr>
          <p:cNvPr id="1818" name="Google Shape;1818;p54"/>
          <p:cNvPicPr preferRelativeResize="0"/>
          <p:nvPr/>
        </p:nvPicPr>
        <p:blipFill rotWithShape="1">
          <a:blip r:embed="rId4">
            <a:alphaModFix/>
          </a:blip>
          <a:srcRect/>
          <a:stretch/>
        </p:blipFill>
        <p:spPr>
          <a:xfrm>
            <a:off x="1342587" y="486825"/>
            <a:ext cx="7069500" cy="4838700"/>
          </a:xfrm>
          <a:prstGeom prst="roundRect">
            <a:avLst>
              <a:gd name="adj" fmla="val 2732"/>
            </a:avLst>
          </a:prstGeom>
          <a:noFill/>
          <a:ln w="9525" cap="flat" cmpd="sng">
            <a:solidFill>
              <a:schemeClr val="dk2"/>
            </a:solidFill>
            <a:prstDash val="solid"/>
            <a:round/>
            <a:headEnd type="none" w="sm" len="sm"/>
            <a:tailEnd type="none" w="sm" len="sm"/>
          </a:ln>
        </p:spPr>
      </p:pic>
      <p:sp>
        <p:nvSpPr>
          <p:cNvPr id="1819" name="Google Shape;1819;p54"/>
          <p:cNvSpPr/>
          <p:nvPr/>
        </p:nvSpPr>
        <p:spPr>
          <a:xfrm>
            <a:off x="1131450" y="1078600"/>
            <a:ext cx="1436700" cy="3991500"/>
          </a:xfrm>
          <a:prstGeom prst="roundRect">
            <a:avLst>
              <a:gd name="adj" fmla="val 16667"/>
            </a:avLst>
          </a:prstGeom>
          <a:noFill/>
          <a:ln w="19050" cap="flat" cmpd="sng">
            <a:solidFill>
              <a:srgbClr val="FF2D2D"/>
            </a:solidFill>
            <a:prstDash val="dash"/>
            <a:round/>
            <a:headEnd type="none" w="sm" len="sm"/>
            <a:tailEnd type="none" w="sm" len="sm"/>
          </a:ln>
          <a:effectLst>
            <a:outerShdw blurRad="914400" algn="bl" rotWithShape="0">
              <a:srgbClr val="000000">
                <a:alpha val="3137"/>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23"/>
        <p:cNvGrpSpPr/>
        <p:nvPr/>
      </p:nvGrpSpPr>
      <p:grpSpPr>
        <a:xfrm>
          <a:off x="0" y="0"/>
          <a:ext cx="0" cy="0"/>
          <a:chOff x="0" y="0"/>
          <a:chExt cx="0" cy="0"/>
        </a:xfrm>
      </p:grpSpPr>
      <p:pic>
        <p:nvPicPr>
          <p:cNvPr id="1824" name="Google Shape;1824;p55"/>
          <p:cNvPicPr preferRelativeResize="0"/>
          <p:nvPr/>
        </p:nvPicPr>
        <p:blipFill rotWithShape="1">
          <a:blip r:embed="rId3">
            <a:alphaModFix/>
          </a:blip>
          <a:srcRect/>
          <a:stretch/>
        </p:blipFill>
        <p:spPr>
          <a:xfrm>
            <a:off x="4916475" y="703475"/>
            <a:ext cx="1913100" cy="4249800"/>
          </a:xfrm>
          <a:prstGeom prst="roundRect">
            <a:avLst>
              <a:gd name="adj" fmla="val 10165"/>
            </a:avLst>
          </a:prstGeom>
          <a:noFill/>
          <a:ln w="9525" cap="flat" cmpd="sng">
            <a:solidFill>
              <a:schemeClr val="lt2"/>
            </a:solidFill>
            <a:prstDash val="solid"/>
            <a:round/>
            <a:headEnd type="none" w="sm" len="sm"/>
            <a:tailEnd type="none" w="sm" len="sm"/>
          </a:ln>
          <a:effectLst>
            <a:outerShdw blurRad="328613" dist="76200" dir="5400000" algn="bl" rotWithShape="0">
              <a:srgbClr val="000000">
                <a:alpha val="9020"/>
              </a:srgbClr>
            </a:outerShdw>
          </a:effectLst>
        </p:spPr>
      </p:pic>
      <p:pic>
        <p:nvPicPr>
          <p:cNvPr id="1825" name="Google Shape;1825;p55"/>
          <p:cNvPicPr preferRelativeResize="0"/>
          <p:nvPr/>
        </p:nvPicPr>
        <p:blipFill rotWithShape="1">
          <a:blip r:embed="rId4">
            <a:alphaModFix/>
          </a:blip>
          <a:srcRect/>
          <a:stretch/>
        </p:blipFill>
        <p:spPr>
          <a:xfrm>
            <a:off x="730984" y="703475"/>
            <a:ext cx="1913100" cy="4249500"/>
          </a:xfrm>
          <a:prstGeom prst="roundRect">
            <a:avLst>
              <a:gd name="adj" fmla="val 9845"/>
            </a:avLst>
          </a:prstGeom>
          <a:noFill/>
          <a:ln w="9525" cap="flat" cmpd="sng">
            <a:solidFill>
              <a:schemeClr val="lt2"/>
            </a:solidFill>
            <a:prstDash val="solid"/>
            <a:round/>
            <a:headEnd type="none" w="sm" len="sm"/>
            <a:tailEnd type="none" w="sm" len="sm"/>
          </a:ln>
          <a:effectLst>
            <a:outerShdw blurRad="328613" dist="76200" dir="5400000" algn="bl" rotWithShape="0">
              <a:srgbClr val="000000">
                <a:alpha val="9020"/>
              </a:srgbClr>
            </a:outerShdw>
          </a:effectLst>
        </p:spPr>
      </p:pic>
      <p:pic>
        <p:nvPicPr>
          <p:cNvPr id="1826" name="Google Shape;1826;p55"/>
          <p:cNvPicPr preferRelativeResize="0"/>
          <p:nvPr/>
        </p:nvPicPr>
        <p:blipFill rotWithShape="1">
          <a:blip r:embed="rId5">
            <a:alphaModFix/>
          </a:blip>
          <a:srcRect/>
          <a:stretch/>
        </p:blipFill>
        <p:spPr>
          <a:xfrm>
            <a:off x="2823716" y="703475"/>
            <a:ext cx="1913100" cy="4249500"/>
          </a:xfrm>
          <a:prstGeom prst="roundRect">
            <a:avLst>
              <a:gd name="adj" fmla="val 9570"/>
            </a:avLst>
          </a:prstGeom>
          <a:noFill/>
          <a:ln w="9525" cap="flat" cmpd="sng">
            <a:solidFill>
              <a:schemeClr val="lt2"/>
            </a:solidFill>
            <a:prstDash val="solid"/>
            <a:round/>
            <a:headEnd type="none" w="sm" len="sm"/>
            <a:tailEnd type="none" w="sm" len="sm"/>
          </a:ln>
          <a:effectLst>
            <a:outerShdw blurRad="328613" dist="76200" dir="5400000" algn="bl" rotWithShape="0">
              <a:srgbClr val="000000">
                <a:alpha val="9020"/>
              </a:srgbClr>
            </a:outerShdw>
          </a:effectLst>
        </p:spPr>
      </p:pic>
      <p:pic>
        <p:nvPicPr>
          <p:cNvPr id="1827" name="Google Shape;1827;p55"/>
          <p:cNvPicPr preferRelativeResize="0"/>
          <p:nvPr/>
        </p:nvPicPr>
        <p:blipFill rotWithShape="1">
          <a:blip r:embed="rId6">
            <a:alphaModFix/>
          </a:blip>
          <a:srcRect/>
          <a:stretch/>
        </p:blipFill>
        <p:spPr>
          <a:xfrm>
            <a:off x="7030577" y="703475"/>
            <a:ext cx="1913100" cy="4249500"/>
          </a:xfrm>
          <a:prstGeom prst="roundRect">
            <a:avLst>
              <a:gd name="adj" fmla="val 10519"/>
            </a:avLst>
          </a:prstGeom>
          <a:noFill/>
          <a:ln w="9525" cap="flat" cmpd="sng">
            <a:solidFill>
              <a:schemeClr val="lt2"/>
            </a:solidFill>
            <a:prstDash val="solid"/>
            <a:round/>
            <a:headEnd type="none" w="sm" len="sm"/>
            <a:tailEnd type="none" w="sm" len="sm"/>
          </a:ln>
          <a:effectLst>
            <a:outerShdw blurRad="328613" dist="76200" dir="5400000" algn="bl" rotWithShape="0">
              <a:srgbClr val="000000">
                <a:alpha val="9020"/>
              </a:srgbClr>
            </a:outerShdw>
          </a:effectLst>
        </p:spPr>
      </p:pic>
      <p:sp>
        <p:nvSpPr>
          <p:cNvPr id="1828" name="Google Shape;1828;p55"/>
          <p:cNvSpPr txBox="1"/>
          <p:nvPr/>
        </p:nvSpPr>
        <p:spPr>
          <a:xfrm>
            <a:off x="953400" y="153175"/>
            <a:ext cx="7744500" cy="5874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00000"/>
              </a:lnSpc>
              <a:spcBef>
                <a:spcPts val="0"/>
              </a:spcBef>
              <a:spcAft>
                <a:spcPts val="0"/>
              </a:spcAft>
              <a:buClr>
                <a:srgbClr val="FF0000"/>
              </a:buClr>
              <a:buSzPts val="2000"/>
              <a:buFont typeface="Arial"/>
              <a:buChar char="●"/>
            </a:pPr>
            <a:r>
              <a:rPr lang="vi" sz="2000" b="1" i="0" u="none" strike="noStrike" cap="none">
                <a:solidFill>
                  <a:srgbClr val="000000"/>
                </a:solidFill>
                <a:latin typeface="Arial"/>
                <a:ea typeface="Arial"/>
                <a:cs typeface="Arial"/>
                <a:sym typeface="Arial"/>
              </a:rPr>
              <a:t>Thân thiện với Mobile</a:t>
            </a:r>
            <a:endParaRPr sz="2000" b="1" i="0" u="none" strike="noStrike" cap="none">
              <a:solidFill>
                <a:srgbClr val="FF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832"/>
        <p:cNvGrpSpPr/>
        <p:nvPr/>
      </p:nvGrpSpPr>
      <p:grpSpPr>
        <a:xfrm>
          <a:off x="0" y="0"/>
          <a:ext cx="0" cy="0"/>
          <a:chOff x="0" y="0"/>
          <a:chExt cx="0" cy="0"/>
        </a:xfrm>
      </p:grpSpPr>
      <p:sp>
        <p:nvSpPr>
          <p:cNvPr id="1833" name="Google Shape;1833;p57"/>
          <p:cNvSpPr txBox="1"/>
          <p:nvPr/>
        </p:nvSpPr>
        <p:spPr>
          <a:xfrm>
            <a:off x="953400" y="153175"/>
            <a:ext cx="7744500" cy="7713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00000"/>
              </a:lnSpc>
              <a:spcBef>
                <a:spcPts val="0"/>
              </a:spcBef>
              <a:spcAft>
                <a:spcPts val="0"/>
              </a:spcAft>
              <a:buClr>
                <a:srgbClr val="FF0000"/>
              </a:buClr>
              <a:buSzPts val="2000"/>
              <a:buFont typeface="Arial"/>
              <a:buChar char="●"/>
            </a:pPr>
            <a:r>
              <a:rPr lang="vi" sz="2000" b="1" i="0" u="none" strike="noStrike" cap="none">
                <a:solidFill>
                  <a:srgbClr val="000000"/>
                </a:solidFill>
                <a:latin typeface="Arial"/>
                <a:ea typeface="Arial"/>
                <a:cs typeface="Arial"/>
                <a:sym typeface="Arial"/>
              </a:rPr>
              <a:t>Cho phép mở rộng dễ dàng (Low Code) để đáp ứng sự phát triển và gia tăng quy mô của doanh nghiệp</a:t>
            </a:r>
            <a:endParaRPr sz="2000" b="1" i="0" u="none" strike="noStrike" cap="none">
              <a:solidFill>
                <a:srgbClr val="FF0000"/>
              </a:solidFill>
              <a:latin typeface="Arial"/>
              <a:ea typeface="Arial"/>
              <a:cs typeface="Arial"/>
              <a:sym typeface="Arial"/>
            </a:endParaRPr>
          </a:p>
        </p:txBody>
      </p:sp>
      <p:pic>
        <p:nvPicPr>
          <p:cNvPr id="1834" name="Google Shape;1834;p57"/>
          <p:cNvPicPr preferRelativeResize="0"/>
          <p:nvPr/>
        </p:nvPicPr>
        <p:blipFill rotWithShape="1">
          <a:blip r:embed="rId3">
            <a:alphaModFix/>
          </a:blip>
          <a:srcRect/>
          <a:stretch/>
        </p:blipFill>
        <p:spPr>
          <a:xfrm>
            <a:off x="766650" y="1934525"/>
            <a:ext cx="4263600" cy="3043500"/>
          </a:xfrm>
          <a:prstGeom prst="roundRect">
            <a:avLst>
              <a:gd name="adj" fmla="val 4674"/>
            </a:avLst>
          </a:prstGeom>
          <a:noFill/>
          <a:ln w="9525" cap="flat" cmpd="sng">
            <a:solidFill>
              <a:srgbClr val="A5A5A5"/>
            </a:solidFill>
            <a:prstDash val="solid"/>
            <a:round/>
            <a:headEnd type="none" w="sm" len="sm"/>
            <a:tailEnd type="none" w="sm" len="sm"/>
          </a:ln>
        </p:spPr>
      </p:pic>
      <p:pic>
        <p:nvPicPr>
          <p:cNvPr id="1835" name="Google Shape;1835;p57"/>
          <p:cNvPicPr preferRelativeResize="0"/>
          <p:nvPr/>
        </p:nvPicPr>
        <p:blipFill rotWithShape="1">
          <a:blip r:embed="rId4">
            <a:alphaModFix/>
          </a:blip>
          <a:srcRect/>
          <a:stretch/>
        </p:blipFill>
        <p:spPr>
          <a:xfrm>
            <a:off x="4484625" y="1106600"/>
            <a:ext cx="4738500" cy="2420400"/>
          </a:xfrm>
          <a:prstGeom prst="roundRect">
            <a:avLst>
              <a:gd name="adj" fmla="val 4161"/>
            </a:avLst>
          </a:prstGeom>
          <a:noFill/>
          <a:ln w="9525" cap="flat" cmpd="sng">
            <a:solidFill>
              <a:schemeClr val="lt2"/>
            </a:solidFill>
            <a:prstDash val="solid"/>
            <a:round/>
            <a:headEnd type="none" w="sm" len="sm"/>
            <a:tailEnd type="none" w="sm" len="sm"/>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39"/>
        <p:cNvGrpSpPr/>
        <p:nvPr/>
      </p:nvGrpSpPr>
      <p:grpSpPr>
        <a:xfrm>
          <a:off x="0" y="0"/>
          <a:ext cx="0" cy="0"/>
          <a:chOff x="0" y="0"/>
          <a:chExt cx="0" cy="0"/>
        </a:xfrm>
      </p:grpSpPr>
      <p:sp>
        <p:nvSpPr>
          <p:cNvPr id="1840" name="Google Shape;1840;p58"/>
          <p:cNvSpPr txBox="1"/>
          <p:nvPr/>
        </p:nvSpPr>
        <p:spPr>
          <a:xfrm>
            <a:off x="953400" y="153175"/>
            <a:ext cx="7744500" cy="5874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00000"/>
              </a:lnSpc>
              <a:spcBef>
                <a:spcPts val="0"/>
              </a:spcBef>
              <a:spcAft>
                <a:spcPts val="0"/>
              </a:spcAft>
              <a:buClr>
                <a:srgbClr val="FF0000"/>
              </a:buClr>
              <a:buSzPts val="2000"/>
              <a:buFont typeface="Arial"/>
              <a:buChar char="●"/>
            </a:pPr>
            <a:r>
              <a:rPr lang="vi" sz="2000" b="1" i="0" u="none" strike="noStrike" cap="none">
                <a:solidFill>
                  <a:srgbClr val="000000"/>
                </a:solidFill>
                <a:latin typeface="Arial"/>
                <a:ea typeface="Arial"/>
                <a:cs typeface="Arial"/>
                <a:sym typeface="Arial"/>
              </a:rPr>
              <a:t>Nhiều lợi ích khác</a:t>
            </a:r>
            <a:endParaRPr sz="2000" b="1" i="0" u="none" strike="noStrike" cap="none">
              <a:solidFill>
                <a:srgbClr val="FF0000"/>
              </a:solidFill>
              <a:latin typeface="Arial"/>
              <a:ea typeface="Arial"/>
              <a:cs typeface="Arial"/>
              <a:sym typeface="Arial"/>
            </a:endParaRPr>
          </a:p>
        </p:txBody>
      </p:sp>
      <p:sp>
        <p:nvSpPr>
          <p:cNvPr id="1841" name="Google Shape;1841;p58"/>
          <p:cNvSpPr/>
          <p:nvPr/>
        </p:nvSpPr>
        <p:spPr>
          <a:xfrm>
            <a:off x="2881173" y="975019"/>
            <a:ext cx="1839600" cy="9114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27000" tIns="27000" rIns="27000" bIns="270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100" b="0" i="0" u="none" strike="noStrike" cap="none">
                <a:solidFill>
                  <a:srgbClr val="000000"/>
                </a:solidFill>
                <a:latin typeface="Manrope ExtraBold"/>
                <a:ea typeface="Manrope ExtraBold"/>
                <a:cs typeface="Manrope ExtraBold"/>
                <a:sym typeface="Manrope ExtraBold"/>
              </a:rPr>
              <a:t>Công nghệ tiện dụng</a:t>
            </a:r>
            <a:endParaRPr sz="1100" b="0" i="0" u="none" strike="noStrike" cap="none">
              <a:solidFill>
                <a:srgbClr val="000000"/>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800"/>
              <a:buFont typeface="Arial"/>
              <a:buNone/>
            </a:pPr>
            <a:endParaRPr sz="500" b="0" i="0" u="none" strike="noStrike" cap="none">
              <a:solidFill>
                <a:srgbClr val="000000"/>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800"/>
              <a:buFont typeface="Arial"/>
              <a:buNone/>
            </a:pPr>
            <a:r>
              <a:rPr lang="vi" sz="1000" b="0" i="0" u="none" strike="noStrike" cap="none">
                <a:solidFill>
                  <a:srgbClr val="000000"/>
                </a:solidFill>
                <a:latin typeface="Manrope"/>
                <a:ea typeface="Manrope"/>
                <a:cs typeface="Manrope"/>
                <a:sym typeface="Manrope"/>
              </a:rPr>
              <a:t>Low code, mã nguồn mở, framework web bằng Python và Javascript</a:t>
            </a:r>
            <a:endParaRPr sz="1000" b="0" i="0" u="none" strike="noStrike" cap="none">
              <a:solidFill>
                <a:srgbClr val="000000"/>
              </a:solidFill>
              <a:latin typeface="Manrope ExtraBold"/>
              <a:ea typeface="Manrope ExtraBold"/>
              <a:cs typeface="Manrope ExtraBold"/>
              <a:sym typeface="Manrope ExtraBold"/>
            </a:endParaRPr>
          </a:p>
        </p:txBody>
      </p:sp>
      <p:sp>
        <p:nvSpPr>
          <p:cNvPr id="1842" name="Google Shape;1842;p58"/>
          <p:cNvSpPr/>
          <p:nvPr/>
        </p:nvSpPr>
        <p:spPr>
          <a:xfrm>
            <a:off x="4919622" y="975019"/>
            <a:ext cx="1839600" cy="9114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27000" tIns="27000" rIns="27000" bIns="270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100" b="0" i="0" u="none" strike="noStrike" cap="none">
                <a:solidFill>
                  <a:srgbClr val="000000"/>
                </a:solidFill>
                <a:latin typeface="Manrope ExtraBold"/>
                <a:ea typeface="Manrope ExtraBold"/>
                <a:cs typeface="Manrope ExtraBold"/>
                <a:sym typeface="Manrope ExtraBold"/>
              </a:rPr>
              <a:t>Đa ngôn ngữ</a:t>
            </a:r>
            <a:endParaRPr sz="1100" b="0" i="0" u="none" strike="noStrike" cap="none">
              <a:solidFill>
                <a:srgbClr val="000000"/>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800"/>
              <a:buFont typeface="Arial"/>
              <a:buNone/>
            </a:pPr>
            <a:endParaRPr sz="500" b="0" i="0" u="none" strike="noStrike" cap="none">
              <a:solidFill>
                <a:srgbClr val="000000"/>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800"/>
              <a:buFont typeface="Arial"/>
              <a:buNone/>
            </a:pPr>
            <a:r>
              <a:rPr lang="vi" sz="1000" b="0" i="0" u="none" strike="noStrike" cap="none">
                <a:solidFill>
                  <a:srgbClr val="000000"/>
                </a:solidFill>
                <a:latin typeface="Manrope"/>
                <a:ea typeface="Manrope"/>
                <a:cs typeface="Manrope"/>
                <a:sym typeface="Manrope"/>
              </a:rPr>
              <a:t>Hỗ trợ hầu hết các ngôn ngữ trên thế giới, cá nhân hóa theo người dùng</a:t>
            </a:r>
            <a:endParaRPr sz="1000" b="0" i="0" u="none" strike="noStrike" cap="none">
              <a:solidFill>
                <a:srgbClr val="000000"/>
              </a:solidFill>
              <a:latin typeface="Manrope"/>
              <a:ea typeface="Manrope"/>
              <a:cs typeface="Manrope"/>
              <a:sym typeface="Manrope"/>
            </a:endParaRPr>
          </a:p>
        </p:txBody>
      </p:sp>
      <p:sp>
        <p:nvSpPr>
          <p:cNvPr id="1843" name="Google Shape;1843;p58"/>
          <p:cNvSpPr/>
          <p:nvPr/>
        </p:nvSpPr>
        <p:spPr>
          <a:xfrm>
            <a:off x="842748" y="2264597"/>
            <a:ext cx="1839600" cy="911400"/>
          </a:xfrm>
          <a:prstGeom prst="roundRect">
            <a:avLst>
              <a:gd name="adj" fmla="val 9761"/>
            </a:avLst>
          </a:prstGeom>
          <a:solidFill>
            <a:srgbClr val="000000"/>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0" tIns="27000" rIns="0" bIns="270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2D2D"/>
                </a:solidFill>
                <a:latin typeface="Manrope ExtraBold"/>
                <a:ea typeface="Manrope ExtraBold"/>
                <a:cs typeface="Manrope ExtraBold"/>
                <a:sym typeface="Manrope ExtraBold"/>
              </a:rPr>
              <a:t>Tùy biến Dashboard</a:t>
            </a:r>
            <a:endParaRPr sz="1100" b="0" i="0" u="none" strike="noStrike" cap="none">
              <a:solidFill>
                <a:srgbClr val="FF2D2D"/>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500"/>
              <a:buFont typeface="Arial"/>
              <a:buNone/>
            </a:pPr>
            <a:endParaRPr sz="500" b="0" i="0" u="none" strike="noStrike" cap="none">
              <a:solidFill>
                <a:srgbClr val="FFFFFF"/>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Manrope"/>
                <a:ea typeface="Manrope"/>
                <a:cs typeface="Manrope"/>
                <a:sym typeface="Manrope"/>
              </a:rPr>
              <a:t>Khả năng tùy biến giao diện, Dashboard và cung cấp dữ liệu Realtime</a:t>
            </a:r>
            <a:endParaRPr sz="1000" b="0" i="0" u="none" strike="noStrike" cap="none">
              <a:solidFill>
                <a:srgbClr val="FFFFFF"/>
              </a:solidFill>
              <a:latin typeface="Manrope"/>
              <a:ea typeface="Manrope"/>
              <a:cs typeface="Manrope"/>
              <a:sym typeface="Manrope"/>
            </a:endParaRPr>
          </a:p>
        </p:txBody>
      </p:sp>
      <p:sp>
        <p:nvSpPr>
          <p:cNvPr id="1844" name="Google Shape;1844;p58"/>
          <p:cNvSpPr/>
          <p:nvPr/>
        </p:nvSpPr>
        <p:spPr>
          <a:xfrm>
            <a:off x="2881185" y="2264597"/>
            <a:ext cx="1839600" cy="911400"/>
          </a:xfrm>
          <a:prstGeom prst="roundRect">
            <a:avLst>
              <a:gd name="adj" fmla="val 9761"/>
            </a:avLst>
          </a:prstGeom>
          <a:solidFill>
            <a:srgbClr val="000000"/>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0" tIns="27000" rIns="0" bIns="270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2D2D"/>
                </a:solidFill>
                <a:latin typeface="Manrope ExtraBold"/>
                <a:ea typeface="Manrope ExtraBold"/>
                <a:cs typeface="Manrope ExtraBold"/>
                <a:sym typeface="Manrope ExtraBold"/>
              </a:rPr>
              <a:t>Tùy biến Báo cáo</a:t>
            </a:r>
            <a:endParaRPr sz="1100" b="0" i="0" u="none" strike="noStrike" cap="none">
              <a:solidFill>
                <a:srgbClr val="FF2D2D"/>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500"/>
              <a:buFont typeface="Arial"/>
              <a:buNone/>
            </a:pPr>
            <a:endParaRPr sz="500" b="0" i="0" u="none" strike="noStrike" cap="none">
              <a:solidFill>
                <a:srgbClr val="FFFFFF"/>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Manrope"/>
                <a:ea typeface="Manrope"/>
                <a:cs typeface="Manrope"/>
                <a:sym typeface="Manrope"/>
              </a:rPr>
              <a:t>Khả năng tùy biến báo cáo theo mạnh mẽ theo: Builder, Query, Script, Custom</a:t>
            </a:r>
            <a:endParaRPr sz="1000" b="0" i="0" u="none" strike="noStrike" cap="none">
              <a:solidFill>
                <a:srgbClr val="FFFFFF"/>
              </a:solidFill>
              <a:latin typeface="Manrope"/>
              <a:ea typeface="Manrope"/>
              <a:cs typeface="Manrope"/>
              <a:sym typeface="Manrope"/>
            </a:endParaRPr>
          </a:p>
        </p:txBody>
      </p:sp>
      <p:sp>
        <p:nvSpPr>
          <p:cNvPr id="1845" name="Google Shape;1845;p58"/>
          <p:cNvSpPr/>
          <p:nvPr/>
        </p:nvSpPr>
        <p:spPr>
          <a:xfrm>
            <a:off x="4919622" y="2264597"/>
            <a:ext cx="1839600" cy="911400"/>
          </a:xfrm>
          <a:prstGeom prst="roundRect">
            <a:avLst>
              <a:gd name="adj" fmla="val 9761"/>
            </a:avLst>
          </a:prstGeom>
          <a:solidFill>
            <a:srgbClr val="000000"/>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0" tIns="27000" rIns="0" bIns="270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2D2D"/>
                </a:solidFill>
                <a:latin typeface="Manrope ExtraBold"/>
                <a:ea typeface="Manrope ExtraBold"/>
                <a:cs typeface="Manrope ExtraBold"/>
                <a:sym typeface="Manrope ExtraBold"/>
              </a:rPr>
              <a:t>Phê duyệt linh hoạt</a:t>
            </a:r>
            <a:endParaRPr sz="1100" b="0" i="0" u="none" strike="noStrike" cap="none">
              <a:solidFill>
                <a:srgbClr val="FF2D2D"/>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500"/>
              <a:buFont typeface="Arial"/>
              <a:buNone/>
            </a:pPr>
            <a:endParaRPr sz="500" b="0" i="0" u="none" strike="noStrike" cap="none">
              <a:solidFill>
                <a:srgbClr val="FFFFFF"/>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Manrope"/>
                <a:ea typeface="Manrope"/>
                <a:cs typeface="Manrope"/>
                <a:sym typeface="Manrope"/>
              </a:rPr>
              <a:t>Khả năng cấu hình quy trình phê duyệt nhiều cấp trên nhiều loại chứng từ </a:t>
            </a:r>
            <a:endParaRPr sz="1000" b="0" i="0" u="none" strike="noStrike" cap="none">
              <a:solidFill>
                <a:srgbClr val="FFFFFF"/>
              </a:solidFill>
              <a:latin typeface="Manrope"/>
              <a:ea typeface="Manrope"/>
              <a:cs typeface="Manrope"/>
              <a:sym typeface="Manrope"/>
            </a:endParaRPr>
          </a:p>
        </p:txBody>
      </p:sp>
      <p:sp>
        <p:nvSpPr>
          <p:cNvPr id="1846" name="Google Shape;1846;p58"/>
          <p:cNvSpPr/>
          <p:nvPr/>
        </p:nvSpPr>
        <p:spPr>
          <a:xfrm>
            <a:off x="6958058" y="2264597"/>
            <a:ext cx="1839600" cy="911400"/>
          </a:xfrm>
          <a:prstGeom prst="roundRect">
            <a:avLst>
              <a:gd name="adj" fmla="val 9761"/>
            </a:avLst>
          </a:prstGeom>
          <a:solidFill>
            <a:srgbClr val="000000"/>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0" tIns="27000" rIns="0" bIns="270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vi" sz="1100" b="0" i="0" u="none" strike="noStrike" cap="none">
                <a:solidFill>
                  <a:srgbClr val="FF2D2D"/>
                </a:solidFill>
                <a:latin typeface="Manrope ExtraBold"/>
                <a:ea typeface="Manrope ExtraBold"/>
                <a:cs typeface="Manrope ExtraBold"/>
                <a:sym typeface="Manrope ExtraBold"/>
              </a:rPr>
              <a:t>Phù hợp Kế toán VN</a:t>
            </a:r>
            <a:endParaRPr sz="1100" b="0" i="0" u="none" strike="noStrike" cap="none">
              <a:solidFill>
                <a:srgbClr val="FF2D2D"/>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500"/>
              <a:buFont typeface="Arial"/>
              <a:buNone/>
            </a:pPr>
            <a:endParaRPr sz="500" b="0" i="0" u="none" strike="noStrike" cap="none">
              <a:solidFill>
                <a:srgbClr val="FFFFFF"/>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FFFFFF"/>
                </a:solidFill>
                <a:latin typeface="Manrope"/>
                <a:ea typeface="Manrope"/>
                <a:cs typeface="Manrope"/>
                <a:sym typeface="Manrope"/>
              </a:rPr>
              <a:t>Phù hợp và áp dụng được với hệ thống Kế toán Tài chính Việt Nam </a:t>
            </a:r>
            <a:endParaRPr sz="1000" b="0" i="0" u="none" strike="noStrike" cap="none">
              <a:solidFill>
                <a:srgbClr val="FFFFFF"/>
              </a:solidFill>
              <a:latin typeface="Manrope"/>
              <a:ea typeface="Manrope"/>
              <a:cs typeface="Manrope"/>
              <a:sym typeface="Manrope"/>
            </a:endParaRPr>
          </a:p>
        </p:txBody>
      </p:sp>
      <p:sp>
        <p:nvSpPr>
          <p:cNvPr id="1847" name="Google Shape;1847;p58"/>
          <p:cNvSpPr/>
          <p:nvPr/>
        </p:nvSpPr>
        <p:spPr>
          <a:xfrm>
            <a:off x="2881185" y="3554175"/>
            <a:ext cx="1839600" cy="9114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27000" tIns="27000" rIns="27000" bIns="270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100" b="0" i="0" u="none" strike="noStrike" cap="none">
                <a:solidFill>
                  <a:srgbClr val="000000"/>
                </a:solidFill>
                <a:latin typeface="Manrope ExtraBold"/>
                <a:ea typeface="Manrope ExtraBold"/>
                <a:cs typeface="Manrope ExtraBold"/>
                <a:sym typeface="Manrope ExtraBold"/>
              </a:rPr>
              <a:t>REST API</a:t>
            </a:r>
            <a:endParaRPr sz="1100" b="0" i="0" u="none" strike="noStrike" cap="none">
              <a:solidFill>
                <a:srgbClr val="000000"/>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800"/>
              <a:buFont typeface="Arial"/>
              <a:buNone/>
            </a:pPr>
            <a:endParaRPr sz="500" b="0" i="0" u="none" strike="noStrike" cap="none">
              <a:solidFill>
                <a:srgbClr val="000000"/>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800"/>
              <a:buFont typeface="Arial"/>
              <a:buNone/>
            </a:pPr>
            <a:r>
              <a:rPr lang="vi" sz="1000" b="0" i="0" u="none" strike="noStrike" cap="none">
                <a:solidFill>
                  <a:srgbClr val="000000"/>
                </a:solidFill>
                <a:latin typeface="Manrope"/>
                <a:ea typeface="Manrope"/>
                <a:cs typeface="Manrope"/>
                <a:sym typeface="Manrope"/>
              </a:rPr>
              <a:t>API mở cho phép tích hợp với bất kỳ dịch vụ / hệ thống của bên thứ 3</a:t>
            </a:r>
            <a:endParaRPr sz="1000" b="0" i="0" u="none" strike="noStrike" cap="none">
              <a:solidFill>
                <a:srgbClr val="000000"/>
              </a:solidFill>
              <a:latin typeface="Manrope"/>
              <a:ea typeface="Manrope"/>
              <a:cs typeface="Manrope"/>
              <a:sym typeface="Manrope"/>
            </a:endParaRPr>
          </a:p>
        </p:txBody>
      </p:sp>
      <p:sp>
        <p:nvSpPr>
          <p:cNvPr id="1848" name="Google Shape;1848;p58"/>
          <p:cNvSpPr/>
          <p:nvPr/>
        </p:nvSpPr>
        <p:spPr>
          <a:xfrm>
            <a:off x="4919633" y="3554175"/>
            <a:ext cx="1839600" cy="911400"/>
          </a:xfrm>
          <a:prstGeom prst="roundRect">
            <a:avLst>
              <a:gd name="adj" fmla="val 9761"/>
            </a:avLst>
          </a:prstGeom>
          <a:solidFill>
            <a:srgbClr val="FFFFFF"/>
          </a:solidFill>
          <a:ln w="9525" cap="flat" cmpd="sng">
            <a:solidFill>
              <a:srgbClr val="FF2D2D"/>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0" tIns="27000" rIns="0" bIns="270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100" b="0" i="0" u="none" strike="noStrike" cap="none">
                <a:solidFill>
                  <a:srgbClr val="000000"/>
                </a:solidFill>
                <a:latin typeface="Manrope ExtraBold"/>
                <a:ea typeface="Manrope ExtraBold"/>
                <a:cs typeface="Manrope ExtraBold"/>
                <a:sym typeface="Manrope ExtraBold"/>
              </a:rPr>
              <a:t>Tương tác ngoài hệ thống</a:t>
            </a:r>
            <a:endParaRPr sz="1100" b="0" i="0" u="none" strike="noStrike" cap="none">
              <a:solidFill>
                <a:srgbClr val="000000"/>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800"/>
              <a:buFont typeface="Arial"/>
              <a:buNone/>
            </a:pPr>
            <a:endParaRPr sz="500" b="0" i="0" u="none" strike="noStrike" cap="none">
              <a:solidFill>
                <a:srgbClr val="000000"/>
              </a:solidFill>
              <a:latin typeface="Manrope ExtraBold"/>
              <a:ea typeface="Manrope ExtraBold"/>
              <a:cs typeface="Manrope ExtraBold"/>
              <a:sym typeface="Manrope ExtraBold"/>
            </a:endParaRPr>
          </a:p>
          <a:p>
            <a:pPr marL="0" marR="0" lvl="0" indent="0" algn="ctr" rtl="0">
              <a:lnSpc>
                <a:spcPct val="100000"/>
              </a:lnSpc>
              <a:spcBef>
                <a:spcPts val="0"/>
              </a:spcBef>
              <a:spcAft>
                <a:spcPts val="0"/>
              </a:spcAft>
              <a:buClr>
                <a:srgbClr val="000000"/>
              </a:buClr>
              <a:buSzPts val="800"/>
              <a:buFont typeface="Arial"/>
              <a:buNone/>
            </a:pPr>
            <a:r>
              <a:rPr lang="vi" sz="1000" b="0" i="0" u="none" strike="noStrike" cap="none">
                <a:solidFill>
                  <a:srgbClr val="000000"/>
                </a:solidFill>
                <a:latin typeface="Manrope"/>
                <a:ea typeface="Manrope"/>
                <a:cs typeface="Manrope"/>
                <a:sym typeface="Manrope"/>
              </a:rPr>
              <a:t>Cung cấp cổng thông tin giao dịch điện tử cho nhà cung cấp, khách hàng</a:t>
            </a:r>
            <a:endParaRPr sz="1000" b="0" i="0" u="none" strike="noStrike" cap="none">
              <a:solidFill>
                <a:srgbClr val="000000"/>
              </a:solidFill>
              <a:latin typeface="Manrope"/>
              <a:ea typeface="Manrope"/>
              <a:cs typeface="Manrope"/>
              <a:sym typeface="Manrope"/>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52"/>
        <p:cNvGrpSpPr/>
        <p:nvPr/>
      </p:nvGrpSpPr>
      <p:grpSpPr>
        <a:xfrm>
          <a:off x="0" y="0"/>
          <a:ext cx="0" cy="0"/>
          <a:chOff x="0" y="0"/>
          <a:chExt cx="0" cy="0"/>
        </a:xfrm>
      </p:grpSpPr>
      <p:cxnSp>
        <p:nvCxnSpPr>
          <p:cNvPr id="1853" name="Google Shape;1853;p59"/>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1854" name="Google Shape;1854;p59"/>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Lộ trình triển khai chia thành các Giai đoạn</a:t>
            </a:r>
            <a:endParaRPr sz="2400" b="0" i="0" u="none" strike="noStrike" cap="none">
              <a:solidFill>
                <a:schemeClr val="dk1"/>
              </a:solidFill>
              <a:latin typeface="Arial"/>
              <a:ea typeface="Arial"/>
              <a:cs typeface="Arial"/>
              <a:sym typeface="Arial"/>
            </a:endParaRPr>
          </a:p>
        </p:txBody>
      </p:sp>
      <p:sp>
        <p:nvSpPr>
          <p:cNvPr id="1855" name="Google Shape;1855;p59"/>
          <p:cNvSpPr/>
          <p:nvPr/>
        </p:nvSpPr>
        <p:spPr>
          <a:xfrm>
            <a:off x="892250" y="679175"/>
            <a:ext cx="2469000" cy="364800"/>
          </a:xfrm>
          <a:prstGeom prst="roundRect">
            <a:avLst>
              <a:gd name="adj" fmla="val 26981"/>
            </a:avLst>
          </a:prstGeom>
          <a:solidFill>
            <a:srgbClr val="FCE5CD"/>
          </a:solidFill>
          <a:ln w="9525" cap="flat" cmpd="sng">
            <a:solidFill>
              <a:srgbClr val="E69138"/>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300" b="1" i="0" u="none" strike="noStrike" cap="none">
                <a:solidFill>
                  <a:srgbClr val="000000"/>
                </a:solidFill>
                <a:latin typeface="Manrope"/>
                <a:ea typeface="Manrope"/>
                <a:cs typeface="Manrope"/>
                <a:sym typeface="Manrope"/>
              </a:rPr>
              <a:t>Giai đoạn 01 (03 tháng)</a:t>
            </a:r>
            <a:endParaRPr sz="1300" b="1" i="0" u="none" strike="noStrike" cap="none">
              <a:solidFill>
                <a:srgbClr val="000000"/>
              </a:solidFill>
              <a:latin typeface="Manrope"/>
              <a:ea typeface="Manrope"/>
              <a:cs typeface="Manrope"/>
              <a:sym typeface="Manrope"/>
            </a:endParaRPr>
          </a:p>
        </p:txBody>
      </p:sp>
      <p:sp>
        <p:nvSpPr>
          <p:cNvPr id="1856" name="Google Shape;1856;p59"/>
          <p:cNvSpPr/>
          <p:nvPr/>
        </p:nvSpPr>
        <p:spPr>
          <a:xfrm>
            <a:off x="6431800" y="679175"/>
            <a:ext cx="2469000" cy="364800"/>
          </a:xfrm>
          <a:prstGeom prst="roundRect">
            <a:avLst>
              <a:gd name="adj" fmla="val 26981"/>
            </a:avLst>
          </a:prstGeom>
          <a:solidFill>
            <a:srgbClr val="FCE5CD"/>
          </a:solidFill>
          <a:ln w="9525" cap="flat" cmpd="sng">
            <a:solidFill>
              <a:srgbClr val="E69138"/>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300" b="1" i="0" u="none" strike="noStrike" cap="none">
                <a:solidFill>
                  <a:schemeClr val="dk1"/>
                </a:solidFill>
                <a:latin typeface="Manrope"/>
                <a:ea typeface="Manrope"/>
                <a:cs typeface="Manrope"/>
                <a:sym typeface="Manrope"/>
              </a:rPr>
              <a:t>Giai đoạn 03 (03 tháng)</a:t>
            </a:r>
            <a:endParaRPr sz="1300" b="1" i="0" u="none" strike="noStrike" cap="none">
              <a:solidFill>
                <a:srgbClr val="000000"/>
              </a:solidFill>
              <a:latin typeface="Manrope"/>
              <a:ea typeface="Manrope"/>
              <a:cs typeface="Manrope"/>
              <a:sym typeface="Manrope"/>
            </a:endParaRPr>
          </a:p>
        </p:txBody>
      </p:sp>
      <p:sp>
        <p:nvSpPr>
          <p:cNvPr id="1857" name="Google Shape;1857;p59"/>
          <p:cNvSpPr/>
          <p:nvPr/>
        </p:nvSpPr>
        <p:spPr>
          <a:xfrm rot="-772003">
            <a:off x="877159" y="3695134"/>
            <a:ext cx="8038747" cy="345969"/>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8" name="Google Shape;1858;p59"/>
          <p:cNvSpPr/>
          <p:nvPr/>
        </p:nvSpPr>
        <p:spPr>
          <a:xfrm rot="-774716">
            <a:off x="1199004" y="4212600"/>
            <a:ext cx="1620474" cy="601769"/>
          </a:xfrm>
          <a:prstGeom prst="roundRect">
            <a:avLst>
              <a:gd name="adj" fmla="val 9761"/>
            </a:avLst>
          </a:prstGeom>
          <a:solidFill>
            <a:srgbClr val="D9EAD3"/>
          </a:solidFill>
          <a:ln w="9525" cap="flat" cmpd="sng">
            <a:solidFill>
              <a:srgbClr val="E69138"/>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100" b="1" i="0" u="none" strike="noStrike" cap="none">
                <a:solidFill>
                  <a:srgbClr val="000000"/>
                </a:solidFill>
                <a:latin typeface="Manrope"/>
                <a:ea typeface="Manrope"/>
                <a:cs typeface="Manrope"/>
                <a:sym typeface="Manrope"/>
              </a:rPr>
              <a:t>Giai đoạn 01</a:t>
            </a:r>
            <a:endParaRPr sz="1100" b="1" i="0" u="none" strike="noStrike" cap="none">
              <a:solidFill>
                <a:srgbClr val="000000"/>
              </a:solidFill>
              <a:latin typeface="Manrope"/>
              <a:ea typeface="Manrope"/>
              <a:cs typeface="Manrope"/>
              <a:sym typeface="Manrope"/>
            </a:endParaRPr>
          </a:p>
        </p:txBody>
      </p:sp>
      <p:sp>
        <p:nvSpPr>
          <p:cNvPr id="1859" name="Google Shape;1859;p59"/>
          <p:cNvSpPr/>
          <p:nvPr/>
        </p:nvSpPr>
        <p:spPr>
          <a:xfrm rot="-774716">
            <a:off x="6678564" y="2986554"/>
            <a:ext cx="1620474" cy="601769"/>
          </a:xfrm>
          <a:prstGeom prst="roundRect">
            <a:avLst>
              <a:gd name="adj" fmla="val 9761"/>
            </a:avLst>
          </a:prstGeom>
          <a:solidFill>
            <a:srgbClr val="D9EAD3"/>
          </a:solidFill>
          <a:ln w="9525" cap="flat" cmpd="sng">
            <a:solidFill>
              <a:srgbClr val="E69138"/>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100" b="1" i="0" u="none" strike="noStrike" cap="none">
                <a:solidFill>
                  <a:srgbClr val="000000"/>
                </a:solidFill>
                <a:latin typeface="Manrope"/>
                <a:ea typeface="Manrope"/>
                <a:cs typeface="Manrope"/>
                <a:sym typeface="Manrope"/>
              </a:rPr>
              <a:t>Giai đoạn 03</a:t>
            </a:r>
            <a:endParaRPr sz="1100" b="1" i="0" u="none" strike="noStrike" cap="none">
              <a:solidFill>
                <a:srgbClr val="000000"/>
              </a:solidFill>
              <a:latin typeface="Manrope"/>
              <a:ea typeface="Manrope"/>
              <a:cs typeface="Manrope"/>
              <a:sym typeface="Manrope"/>
            </a:endParaRPr>
          </a:p>
        </p:txBody>
      </p:sp>
      <p:sp>
        <p:nvSpPr>
          <p:cNvPr id="1860" name="Google Shape;1860;p59"/>
          <p:cNvSpPr txBox="1"/>
          <p:nvPr/>
        </p:nvSpPr>
        <p:spPr>
          <a:xfrm>
            <a:off x="703525" y="1192050"/>
            <a:ext cx="2695800" cy="252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Mục tiêu:</a:t>
            </a: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00000"/>
              </a:solidFill>
              <a:latin typeface="Arial"/>
              <a:ea typeface="Arial"/>
              <a:cs typeface="Arial"/>
              <a:sym typeface="Arial"/>
            </a:endParaRPr>
          </a:p>
        </p:txBody>
      </p:sp>
      <p:sp>
        <p:nvSpPr>
          <p:cNvPr id="1861" name="Google Shape;1861;p59"/>
          <p:cNvSpPr/>
          <p:nvPr/>
        </p:nvSpPr>
        <p:spPr>
          <a:xfrm rot="-774716">
            <a:off x="4053810" y="3567567"/>
            <a:ext cx="1620474" cy="601769"/>
          </a:xfrm>
          <a:prstGeom prst="roundRect">
            <a:avLst>
              <a:gd name="adj" fmla="val 9761"/>
            </a:avLst>
          </a:prstGeom>
          <a:solidFill>
            <a:srgbClr val="D9EAD3"/>
          </a:solidFill>
          <a:ln w="9525" cap="flat" cmpd="sng">
            <a:solidFill>
              <a:srgbClr val="E69138"/>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100" b="1" i="0" u="none" strike="noStrike" cap="none">
                <a:solidFill>
                  <a:srgbClr val="000000"/>
                </a:solidFill>
                <a:latin typeface="Manrope"/>
                <a:ea typeface="Manrope"/>
                <a:cs typeface="Manrope"/>
                <a:sym typeface="Manrope"/>
              </a:rPr>
              <a:t>Giai đoạn 02</a:t>
            </a:r>
            <a:endParaRPr sz="1100" b="1" i="0" u="none" strike="noStrike" cap="none">
              <a:solidFill>
                <a:srgbClr val="000000"/>
              </a:solidFill>
              <a:latin typeface="Manrope"/>
              <a:ea typeface="Manrope"/>
              <a:cs typeface="Manrope"/>
              <a:sym typeface="Manrope"/>
            </a:endParaRPr>
          </a:p>
        </p:txBody>
      </p:sp>
      <p:cxnSp>
        <p:nvCxnSpPr>
          <p:cNvPr id="1862" name="Google Shape;1862;p59"/>
          <p:cNvCxnSpPr/>
          <p:nvPr/>
        </p:nvCxnSpPr>
        <p:spPr>
          <a:xfrm>
            <a:off x="3512340" y="770625"/>
            <a:ext cx="0" cy="4450800"/>
          </a:xfrm>
          <a:prstGeom prst="straightConnector1">
            <a:avLst/>
          </a:prstGeom>
          <a:noFill/>
          <a:ln w="9525" cap="flat" cmpd="sng">
            <a:solidFill>
              <a:schemeClr val="dk2"/>
            </a:solidFill>
            <a:prstDash val="dot"/>
            <a:round/>
            <a:headEnd type="none" w="sm" len="sm"/>
            <a:tailEnd type="none" w="sm" len="sm"/>
          </a:ln>
        </p:spPr>
      </p:cxnSp>
      <p:sp>
        <p:nvSpPr>
          <p:cNvPr id="1863" name="Google Shape;1863;p59"/>
          <p:cNvSpPr/>
          <p:nvPr/>
        </p:nvSpPr>
        <p:spPr>
          <a:xfrm>
            <a:off x="3662025" y="679175"/>
            <a:ext cx="2469000" cy="364800"/>
          </a:xfrm>
          <a:prstGeom prst="roundRect">
            <a:avLst>
              <a:gd name="adj" fmla="val 26981"/>
            </a:avLst>
          </a:prstGeom>
          <a:solidFill>
            <a:srgbClr val="FCE5CD"/>
          </a:solidFill>
          <a:ln w="9525" cap="flat" cmpd="sng">
            <a:solidFill>
              <a:srgbClr val="E69138"/>
            </a:solidFill>
            <a:prstDash val="solid"/>
            <a:round/>
            <a:headEnd type="none" w="sm" len="sm"/>
            <a:tailEnd type="none" w="sm" len="sm"/>
          </a:ln>
          <a:effectLst>
            <a:outerShdw blurRad="1270000" dist="1172000" dir="4860000" sx="85000" sy="85000" algn="t" rotWithShape="0">
              <a:srgbClr val="000000">
                <a:alpha val="11765"/>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1300" b="1" i="0" u="none" strike="noStrike" cap="none">
                <a:solidFill>
                  <a:schemeClr val="dk1"/>
                </a:solidFill>
                <a:latin typeface="Manrope"/>
                <a:ea typeface="Manrope"/>
                <a:cs typeface="Manrope"/>
                <a:sym typeface="Manrope"/>
              </a:rPr>
              <a:t>Giai đoạn 02 (03 tháng)</a:t>
            </a:r>
            <a:endParaRPr sz="1300" b="1" i="0" u="none" strike="noStrike" cap="none">
              <a:solidFill>
                <a:srgbClr val="000000"/>
              </a:solidFill>
              <a:latin typeface="Manrope"/>
              <a:ea typeface="Manrope"/>
              <a:cs typeface="Manrope"/>
              <a:sym typeface="Manrope"/>
            </a:endParaRPr>
          </a:p>
        </p:txBody>
      </p:sp>
      <p:cxnSp>
        <p:nvCxnSpPr>
          <p:cNvPr id="1864" name="Google Shape;1864;p59"/>
          <p:cNvCxnSpPr/>
          <p:nvPr/>
        </p:nvCxnSpPr>
        <p:spPr>
          <a:xfrm>
            <a:off x="6305575" y="679175"/>
            <a:ext cx="0" cy="4450800"/>
          </a:xfrm>
          <a:prstGeom prst="straightConnector1">
            <a:avLst/>
          </a:prstGeom>
          <a:noFill/>
          <a:ln w="9525" cap="flat" cmpd="sng">
            <a:solidFill>
              <a:schemeClr val="dk2"/>
            </a:solidFill>
            <a:prstDash val="dot"/>
            <a:round/>
            <a:headEnd type="none" w="sm" len="sm"/>
            <a:tailEnd type="none" w="sm" len="sm"/>
          </a:ln>
        </p:spPr>
      </p:cxnSp>
      <p:sp>
        <p:nvSpPr>
          <p:cNvPr id="1865" name="Google Shape;1865;p59"/>
          <p:cNvSpPr txBox="1"/>
          <p:nvPr/>
        </p:nvSpPr>
        <p:spPr>
          <a:xfrm>
            <a:off x="3634413" y="1276275"/>
            <a:ext cx="2549100" cy="76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Mục tiêu:</a:t>
            </a: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00000"/>
              </a:solidFill>
              <a:latin typeface="Arial"/>
              <a:ea typeface="Arial"/>
              <a:cs typeface="Arial"/>
              <a:sym typeface="Arial"/>
            </a:endParaRPr>
          </a:p>
        </p:txBody>
      </p:sp>
      <p:sp>
        <p:nvSpPr>
          <p:cNvPr id="1866" name="Google Shape;1866;p59"/>
          <p:cNvSpPr txBox="1"/>
          <p:nvPr/>
        </p:nvSpPr>
        <p:spPr>
          <a:xfrm>
            <a:off x="762725" y="1970996"/>
            <a:ext cx="2549100" cy="53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vi" sz="1300" b="1" i="0" u="none" strike="noStrike" cap="none">
                <a:solidFill>
                  <a:srgbClr val="000000"/>
                </a:solidFill>
                <a:latin typeface="Arial"/>
                <a:ea typeface="Arial"/>
                <a:cs typeface="Arial"/>
                <a:sym typeface="Arial"/>
              </a:rPr>
              <a:t>Số hóa hoạt động vận hành</a:t>
            </a:r>
            <a:endParaRPr sz="13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vi" sz="1300" b="1" i="0" u="none" strike="noStrike" cap="none">
                <a:solidFill>
                  <a:srgbClr val="000000"/>
                </a:solidFill>
                <a:latin typeface="Arial"/>
                <a:ea typeface="Arial"/>
                <a:cs typeface="Arial"/>
                <a:sym typeface="Arial"/>
              </a:rPr>
              <a:t>BackOffice</a:t>
            </a:r>
            <a:endParaRPr sz="1300" b="1"/>
          </a:p>
          <a:p>
            <a:pPr marL="180000" lvl="0" indent="-155575" algn="l" rtl="0">
              <a:spcBef>
                <a:spcPts val="0"/>
              </a:spcBef>
              <a:spcAft>
                <a:spcPts val="0"/>
              </a:spcAft>
              <a:buClr>
                <a:schemeClr val="dk1"/>
              </a:buClr>
              <a:buSzPts val="1100"/>
              <a:buChar char="-"/>
            </a:pPr>
            <a:r>
              <a:rPr lang="vi" sz="1100">
                <a:solidFill>
                  <a:schemeClr val="dk1"/>
                </a:solidFill>
              </a:rPr>
              <a:t>Mua hàng &amp; vận hành kho mua</a:t>
            </a:r>
            <a:endParaRPr sz="1100">
              <a:solidFill>
                <a:schemeClr val="dk1"/>
              </a:solidFill>
            </a:endParaRPr>
          </a:p>
          <a:p>
            <a:pPr marL="180000" lvl="0" indent="-155575" algn="l" rtl="0">
              <a:spcBef>
                <a:spcPts val="0"/>
              </a:spcBef>
              <a:spcAft>
                <a:spcPts val="0"/>
              </a:spcAft>
              <a:buClr>
                <a:schemeClr val="dk1"/>
              </a:buClr>
              <a:buSzPts val="1100"/>
              <a:buChar char="-"/>
            </a:pPr>
            <a:r>
              <a:rPr lang="vi" sz="1100">
                <a:solidFill>
                  <a:schemeClr val="dk1"/>
                </a:solidFill>
              </a:rPr>
              <a:t>Sản xuất và vận hành kho sản xuất</a:t>
            </a:r>
            <a:endParaRPr sz="1100">
              <a:solidFill>
                <a:schemeClr val="dk1"/>
              </a:solidFill>
            </a:endParaRPr>
          </a:p>
          <a:p>
            <a:pPr marL="180000" lvl="0" indent="-155575" algn="l" rtl="0">
              <a:spcBef>
                <a:spcPts val="0"/>
              </a:spcBef>
              <a:spcAft>
                <a:spcPts val="0"/>
              </a:spcAft>
              <a:buClr>
                <a:schemeClr val="dk1"/>
              </a:buClr>
              <a:buSzPts val="1100"/>
              <a:buChar char="-"/>
            </a:pPr>
            <a:r>
              <a:rPr lang="vi" sz="1100">
                <a:solidFill>
                  <a:schemeClr val="dk1"/>
                </a:solidFill>
              </a:rPr>
              <a:t>Bán hàng &amp; vận hành kho bán hàng</a:t>
            </a:r>
            <a:endParaRPr sz="1100">
              <a:solidFill>
                <a:schemeClr val="dk1"/>
              </a:solidFill>
            </a:endParaRPr>
          </a:p>
          <a:p>
            <a:pPr marL="180000" lvl="0" indent="-155575" algn="l" rtl="0">
              <a:spcBef>
                <a:spcPts val="0"/>
              </a:spcBef>
              <a:spcAft>
                <a:spcPts val="0"/>
              </a:spcAft>
              <a:buClr>
                <a:schemeClr val="dk1"/>
              </a:buClr>
              <a:buSzPts val="1100"/>
              <a:buChar char="-"/>
            </a:pPr>
            <a:r>
              <a:rPr lang="vi" sz="1100">
                <a:solidFill>
                  <a:schemeClr val="dk1"/>
                </a:solidFill>
              </a:rPr>
              <a:t>Nâng cấp tính năng theo yêu cầu (nếu có)</a:t>
            </a:r>
            <a:endParaRPr sz="1300" b="1"/>
          </a:p>
        </p:txBody>
      </p:sp>
      <p:sp>
        <p:nvSpPr>
          <p:cNvPr id="1867" name="Google Shape;1867;p59"/>
          <p:cNvSpPr txBox="1"/>
          <p:nvPr/>
        </p:nvSpPr>
        <p:spPr>
          <a:xfrm>
            <a:off x="3634425" y="1942475"/>
            <a:ext cx="2549100" cy="145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vi" sz="1300" b="1" i="0" u="none" strike="noStrike" cap="none">
                <a:solidFill>
                  <a:srgbClr val="000000"/>
                </a:solidFill>
                <a:latin typeface="Arial"/>
                <a:ea typeface="Arial"/>
                <a:cs typeface="Arial"/>
                <a:sym typeface="Arial"/>
              </a:rPr>
              <a:t>Số hóa hoạt động vận hành </a:t>
            </a:r>
            <a:endParaRPr sz="13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vi" sz="1300" b="1" i="0" u="none" strike="noStrike" cap="none">
                <a:solidFill>
                  <a:srgbClr val="000000"/>
                </a:solidFill>
                <a:latin typeface="Arial"/>
                <a:ea typeface="Arial"/>
                <a:cs typeface="Arial"/>
                <a:sym typeface="Arial"/>
              </a:rPr>
              <a:t>Nhà máy - Sản xuất</a:t>
            </a:r>
            <a:endParaRPr sz="1300" b="1" i="0" u="none" strike="noStrike" cap="none">
              <a:solidFill>
                <a:srgbClr val="000000"/>
              </a:solidFill>
              <a:latin typeface="Arial"/>
              <a:ea typeface="Arial"/>
              <a:cs typeface="Arial"/>
              <a:sym typeface="Arial"/>
            </a:endParaRPr>
          </a:p>
          <a:p>
            <a:pPr marL="180000" lvl="0" indent="-155575" algn="l" rtl="0">
              <a:spcBef>
                <a:spcPts val="0"/>
              </a:spcBef>
              <a:spcAft>
                <a:spcPts val="0"/>
              </a:spcAft>
              <a:buClr>
                <a:schemeClr val="dk1"/>
              </a:buClr>
              <a:buSzPts val="1100"/>
              <a:buChar char="-"/>
            </a:pPr>
            <a:r>
              <a:rPr lang="vi" sz="1100">
                <a:solidFill>
                  <a:schemeClr val="dk1"/>
                </a:solidFill>
              </a:rPr>
              <a:t>Kế toán quản trị</a:t>
            </a:r>
            <a:endParaRPr sz="1100">
              <a:solidFill>
                <a:schemeClr val="dk1"/>
              </a:solidFill>
            </a:endParaRPr>
          </a:p>
          <a:p>
            <a:pPr marL="180000" lvl="0" indent="-155575" algn="l" rtl="0">
              <a:spcBef>
                <a:spcPts val="0"/>
              </a:spcBef>
              <a:spcAft>
                <a:spcPts val="0"/>
              </a:spcAft>
              <a:buClr>
                <a:schemeClr val="dk1"/>
              </a:buClr>
              <a:buSzPts val="1100"/>
              <a:buChar char="-"/>
            </a:pPr>
            <a:r>
              <a:rPr lang="vi" sz="1100">
                <a:solidFill>
                  <a:schemeClr val="dk1"/>
                </a:solidFill>
              </a:rPr>
              <a:t>Dự án / Công việc</a:t>
            </a:r>
            <a:endParaRPr sz="1100">
              <a:solidFill>
                <a:schemeClr val="dk1"/>
              </a:solidFill>
            </a:endParaRPr>
          </a:p>
          <a:p>
            <a:pPr marL="180000" lvl="0" indent="-155575" algn="l" rtl="0">
              <a:spcBef>
                <a:spcPts val="0"/>
              </a:spcBef>
              <a:spcAft>
                <a:spcPts val="0"/>
              </a:spcAft>
              <a:buClr>
                <a:schemeClr val="dk1"/>
              </a:buClr>
              <a:buSzPts val="1100"/>
              <a:buChar char="-"/>
            </a:pPr>
            <a:r>
              <a:rPr lang="vi" sz="1100">
                <a:solidFill>
                  <a:schemeClr val="dk1"/>
                </a:solidFill>
              </a:rPr>
              <a:t>Nhân sự</a:t>
            </a:r>
            <a:endParaRPr sz="1100">
              <a:solidFill>
                <a:schemeClr val="dk1"/>
              </a:solidFill>
            </a:endParaRPr>
          </a:p>
          <a:p>
            <a:pPr marL="180000" lvl="0" indent="-155575" algn="l" rtl="0">
              <a:spcBef>
                <a:spcPts val="0"/>
              </a:spcBef>
              <a:spcAft>
                <a:spcPts val="0"/>
              </a:spcAft>
              <a:buClr>
                <a:schemeClr val="dk1"/>
              </a:buClr>
              <a:buSzPts val="1100"/>
              <a:buChar char="-"/>
            </a:pPr>
            <a:r>
              <a:rPr lang="vi" sz="1100">
                <a:solidFill>
                  <a:schemeClr val="dk1"/>
                </a:solidFill>
              </a:rPr>
              <a:t>Hiệu chỉnh, bổ sung, nâng cấp theo yêu cầu (nếu có)</a:t>
            </a:r>
            <a:endParaRPr sz="1100">
              <a:solidFill>
                <a:schemeClr val="dk1"/>
              </a:solidFill>
            </a:endParaRPr>
          </a:p>
          <a:p>
            <a:pPr marL="0" marR="0" lvl="0" indent="0" algn="l" rtl="0">
              <a:lnSpc>
                <a:spcPct val="100000"/>
              </a:lnSpc>
              <a:spcBef>
                <a:spcPts val="0"/>
              </a:spcBef>
              <a:spcAft>
                <a:spcPts val="0"/>
              </a:spcAft>
              <a:buClr>
                <a:srgbClr val="000000"/>
              </a:buClr>
              <a:buSzPts val="1300"/>
              <a:buFont typeface="Arial"/>
              <a:buNone/>
            </a:pPr>
            <a:endParaRPr sz="1300" b="1"/>
          </a:p>
        </p:txBody>
      </p:sp>
      <p:sp>
        <p:nvSpPr>
          <p:cNvPr id="1868" name="Google Shape;1868;p59"/>
          <p:cNvSpPr txBox="1"/>
          <p:nvPr/>
        </p:nvSpPr>
        <p:spPr>
          <a:xfrm>
            <a:off x="6427625" y="1942475"/>
            <a:ext cx="2695800" cy="76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Hoàn thiện toàn diện hệ thống bao gồm hoạt động vận hành Front Office và các hệ thống khác</a:t>
            </a:r>
            <a:endParaRPr sz="1200" b="1" i="0" u="none" strike="noStrike" cap="none">
              <a:solidFill>
                <a:srgbClr val="000000"/>
              </a:solidFill>
              <a:latin typeface="Arial"/>
              <a:ea typeface="Arial"/>
              <a:cs typeface="Arial"/>
              <a:sym typeface="Arial"/>
            </a:endParaRPr>
          </a:p>
        </p:txBody>
      </p:sp>
      <p:pic>
        <p:nvPicPr>
          <p:cNvPr id="1869" name="Google Shape;1869;p59"/>
          <p:cNvPicPr preferRelativeResize="0"/>
          <p:nvPr/>
        </p:nvPicPr>
        <p:blipFill rotWithShape="1">
          <a:blip r:embed="rId3">
            <a:alphaModFix/>
          </a:blip>
          <a:srcRect/>
          <a:stretch/>
        </p:blipFill>
        <p:spPr>
          <a:xfrm>
            <a:off x="834349" y="1594701"/>
            <a:ext cx="333000" cy="333000"/>
          </a:xfrm>
          <a:prstGeom prst="rect">
            <a:avLst/>
          </a:prstGeom>
          <a:noFill/>
          <a:ln>
            <a:noFill/>
          </a:ln>
        </p:spPr>
      </p:pic>
      <p:pic>
        <p:nvPicPr>
          <p:cNvPr id="1870" name="Google Shape;1870;p59"/>
          <p:cNvPicPr preferRelativeResize="0"/>
          <p:nvPr/>
        </p:nvPicPr>
        <p:blipFill rotWithShape="1">
          <a:blip r:embed="rId3">
            <a:alphaModFix/>
          </a:blip>
          <a:srcRect/>
          <a:stretch/>
        </p:blipFill>
        <p:spPr>
          <a:xfrm>
            <a:off x="3712874" y="1645526"/>
            <a:ext cx="333000" cy="333000"/>
          </a:xfrm>
          <a:prstGeom prst="rect">
            <a:avLst/>
          </a:prstGeom>
          <a:noFill/>
          <a:ln>
            <a:noFill/>
          </a:ln>
        </p:spPr>
      </p:pic>
      <p:pic>
        <p:nvPicPr>
          <p:cNvPr id="1871" name="Google Shape;1871;p59"/>
          <p:cNvPicPr preferRelativeResize="0"/>
          <p:nvPr/>
        </p:nvPicPr>
        <p:blipFill rotWithShape="1">
          <a:blip r:embed="rId3">
            <a:alphaModFix/>
          </a:blip>
          <a:srcRect/>
          <a:stretch/>
        </p:blipFill>
        <p:spPr>
          <a:xfrm>
            <a:off x="6494174" y="1645526"/>
            <a:ext cx="333000" cy="333000"/>
          </a:xfrm>
          <a:prstGeom prst="rect">
            <a:avLst/>
          </a:prstGeom>
          <a:noFill/>
          <a:ln>
            <a:noFill/>
          </a:ln>
        </p:spPr>
      </p:pic>
      <p:sp>
        <p:nvSpPr>
          <p:cNvPr id="1872" name="Google Shape;1872;p59"/>
          <p:cNvSpPr txBox="1"/>
          <p:nvPr/>
        </p:nvSpPr>
        <p:spPr>
          <a:xfrm>
            <a:off x="6393818" y="1276275"/>
            <a:ext cx="2549100" cy="76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vi" sz="1200" b="1" i="0" u="none" strike="noStrike" cap="none">
                <a:solidFill>
                  <a:srgbClr val="000000"/>
                </a:solidFill>
                <a:latin typeface="Arial"/>
                <a:ea typeface="Arial"/>
                <a:cs typeface="Arial"/>
                <a:sym typeface="Arial"/>
              </a:rPr>
              <a:t>Mục tiêu:</a:t>
            </a:r>
            <a:endParaRPr sz="12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00000"/>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876"/>
        <p:cNvGrpSpPr/>
        <p:nvPr/>
      </p:nvGrpSpPr>
      <p:grpSpPr>
        <a:xfrm>
          <a:off x="0" y="0"/>
          <a:ext cx="0" cy="0"/>
          <a:chOff x="0" y="0"/>
          <a:chExt cx="0" cy="0"/>
        </a:xfrm>
      </p:grpSpPr>
      <p:cxnSp>
        <p:nvCxnSpPr>
          <p:cNvPr id="1877" name="Google Shape;1877;p60"/>
          <p:cNvCxnSpPr/>
          <p:nvPr/>
        </p:nvCxnSpPr>
        <p:spPr>
          <a:xfrm>
            <a:off x="564713" y="79289"/>
            <a:ext cx="0" cy="333000"/>
          </a:xfrm>
          <a:prstGeom prst="straightConnector1">
            <a:avLst/>
          </a:prstGeom>
          <a:noFill/>
          <a:ln w="38100" cap="rnd" cmpd="sng">
            <a:solidFill>
              <a:srgbClr val="FF0000"/>
            </a:solidFill>
            <a:prstDash val="solid"/>
            <a:round/>
            <a:headEnd type="none" w="sm" len="sm"/>
            <a:tailEnd type="none" w="sm" len="sm"/>
          </a:ln>
        </p:spPr>
      </p:cxnSp>
      <p:sp>
        <p:nvSpPr>
          <p:cNvPr id="1878" name="Google Shape;1878;p60"/>
          <p:cNvSpPr txBox="1"/>
          <p:nvPr/>
        </p:nvSpPr>
        <p:spPr>
          <a:xfrm>
            <a:off x="703525" y="82075"/>
            <a:ext cx="68907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Clr>
                <a:srgbClr val="000000"/>
              </a:buClr>
              <a:buSzPts val="2400"/>
              <a:buFont typeface="Arial"/>
              <a:buNone/>
            </a:pPr>
            <a:r>
              <a:rPr lang="vi" sz="2400" b="1" i="0" u="none" strike="noStrike" cap="none">
                <a:solidFill>
                  <a:schemeClr val="dk1"/>
                </a:solidFill>
                <a:latin typeface="Arial"/>
                <a:ea typeface="Arial"/>
                <a:cs typeface="Arial"/>
                <a:sym typeface="Arial"/>
              </a:rPr>
              <a:t>Giai đoạn &amp; lộ trình triển khai</a:t>
            </a:r>
            <a:endParaRPr sz="2400" b="0" i="0" u="none" strike="noStrike" cap="none">
              <a:solidFill>
                <a:schemeClr val="dk1"/>
              </a:solidFill>
              <a:latin typeface="Arial"/>
              <a:ea typeface="Arial"/>
              <a:cs typeface="Arial"/>
              <a:sym typeface="Arial"/>
            </a:endParaRPr>
          </a:p>
        </p:txBody>
      </p:sp>
      <p:sp>
        <p:nvSpPr>
          <p:cNvPr id="1879" name="Google Shape;1879;p60"/>
          <p:cNvSpPr/>
          <p:nvPr/>
        </p:nvSpPr>
        <p:spPr>
          <a:xfrm>
            <a:off x="1018725" y="2097775"/>
            <a:ext cx="824400" cy="267900"/>
          </a:xfrm>
          <a:prstGeom prst="chevron">
            <a:avLst>
              <a:gd name="adj" fmla="val 50000"/>
            </a:avLst>
          </a:prstGeom>
          <a:solidFill>
            <a:srgbClr val="FFE59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Khảo sát</a:t>
            </a:r>
            <a:endParaRPr sz="800" b="1" i="0" u="none" strike="noStrike" cap="none">
              <a:solidFill>
                <a:srgbClr val="000000"/>
              </a:solidFill>
              <a:latin typeface="Arial"/>
              <a:ea typeface="Arial"/>
              <a:cs typeface="Arial"/>
              <a:sym typeface="Arial"/>
            </a:endParaRPr>
          </a:p>
        </p:txBody>
      </p:sp>
      <p:sp>
        <p:nvSpPr>
          <p:cNvPr id="1880" name="Google Shape;1880;p60"/>
          <p:cNvSpPr/>
          <p:nvPr/>
        </p:nvSpPr>
        <p:spPr>
          <a:xfrm>
            <a:off x="1755451" y="2097775"/>
            <a:ext cx="1027500" cy="267900"/>
          </a:xfrm>
          <a:prstGeom prst="chevron">
            <a:avLst>
              <a:gd name="adj" fmla="val 50000"/>
            </a:avLst>
          </a:prstGeom>
          <a:solidFill>
            <a:srgbClr val="F9CB9C"/>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Tư vấn sơ bộ</a:t>
            </a:r>
            <a:endParaRPr sz="800" b="1" i="0" u="none" strike="noStrike" cap="none">
              <a:solidFill>
                <a:srgbClr val="000000"/>
              </a:solidFill>
              <a:latin typeface="Arial"/>
              <a:ea typeface="Arial"/>
              <a:cs typeface="Arial"/>
              <a:sym typeface="Arial"/>
            </a:endParaRPr>
          </a:p>
        </p:txBody>
      </p:sp>
      <p:sp>
        <p:nvSpPr>
          <p:cNvPr id="1881" name="Google Shape;1881;p60"/>
          <p:cNvSpPr/>
          <p:nvPr/>
        </p:nvSpPr>
        <p:spPr>
          <a:xfrm>
            <a:off x="2694924" y="2097775"/>
            <a:ext cx="1344900" cy="267900"/>
          </a:xfrm>
          <a:prstGeom prst="chevron">
            <a:avLst>
              <a:gd name="adj" fmla="val 50000"/>
            </a:avLst>
          </a:prstGeom>
          <a:solidFill>
            <a:srgbClr val="E0666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Phân tích thiết kế</a:t>
            </a:r>
            <a:endParaRPr sz="800" b="1" i="0" u="none" strike="noStrike" cap="none">
              <a:solidFill>
                <a:srgbClr val="000000"/>
              </a:solidFill>
              <a:latin typeface="Arial"/>
              <a:ea typeface="Arial"/>
              <a:cs typeface="Arial"/>
              <a:sym typeface="Arial"/>
            </a:endParaRPr>
          </a:p>
        </p:txBody>
      </p:sp>
      <p:sp>
        <p:nvSpPr>
          <p:cNvPr id="1882" name="Google Shape;1882;p60"/>
          <p:cNvSpPr/>
          <p:nvPr/>
        </p:nvSpPr>
        <p:spPr>
          <a:xfrm>
            <a:off x="3958850" y="2097775"/>
            <a:ext cx="2399400" cy="267900"/>
          </a:xfrm>
          <a:prstGeom prst="chevron">
            <a:avLst>
              <a:gd name="adj" fmla="val 50000"/>
            </a:avLst>
          </a:prstGeom>
          <a:solidFill>
            <a:srgbClr val="6D9EE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Thực hiện cấu hình, nâng cấp</a:t>
            </a:r>
            <a:endParaRPr sz="800" b="1" i="0" u="none" strike="noStrike" cap="none">
              <a:solidFill>
                <a:srgbClr val="000000"/>
              </a:solidFill>
              <a:latin typeface="Arial"/>
              <a:ea typeface="Arial"/>
              <a:cs typeface="Arial"/>
              <a:sym typeface="Arial"/>
            </a:endParaRPr>
          </a:p>
        </p:txBody>
      </p:sp>
      <p:sp>
        <p:nvSpPr>
          <p:cNvPr id="1883" name="Google Shape;1883;p60"/>
          <p:cNvSpPr/>
          <p:nvPr/>
        </p:nvSpPr>
        <p:spPr>
          <a:xfrm>
            <a:off x="6283900" y="2097775"/>
            <a:ext cx="1439700" cy="267900"/>
          </a:xfrm>
          <a:prstGeom prst="chevron">
            <a:avLst>
              <a:gd name="adj" fmla="val 50000"/>
            </a:avLst>
          </a:prstGeom>
          <a:solidFill>
            <a:srgbClr val="B4A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Triển khai người dùng</a:t>
            </a:r>
            <a:endParaRPr sz="800" b="1" i="0" u="none" strike="noStrike" cap="none">
              <a:solidFill>
                <a:srgbClr val="000000"/>
              </a:solidFill>
              <a:latin typeface="Arial"/>
              <a:ea typeface="Arial"/>
              <a:cs typeface="Arial"/>
              <a:sym typeface="Arial"/>
            </a:endParaRPr>
          </a:p>
        </p:txBody>
      </p:sp>
      <p:sp>
        <p:nvSpPr>
          <p:cNvPr id="1884" name="Google Shape;1884;p60"/>
          <p:cNvSpPr/>
          <p:nvPr/>
        </p:nvSpPr>
        <p:spPr>
          <a:xfrm>
            <a:off x="7649198" y="2097775"/>
            <a:ext cx="905100" cy="267900"/>
          </a:xfrm>
          <a:prstGeom prst="chevron">
            <a:avLst>
              <a:gd name="adj" fmla="val 50000"/>
            </a:avLst>
          </a:prstGeom>
          <a:solidFill>
            <a:srgbClr val="93C47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vi" sz="800" b="1" i="0" u="none" strike="noStrike" cap="none">
                <a:solidFill>
                  <a:srgbClr val="000000"/>
                </a:solidFill>
                <a:latin typeface="Arial"/>
                <a:ea typeface="Arial"/>
                <a:cs typeface="Arial"/>
                <a:sym typeface="Arial"/>
              </a:rPr>
              <a:t>Vận hành</a:t>
            </a:r>
            <a:endParaRPr sz="800" b="1" i="0" u="none" strike="noStrike" cap="none">
              <a:solidFill>
                <a:srgbClr val="000000"/>
              </a:solidFill>
              <a:latin typeface="Arial"/>
              <a:ea typeface="Arial"/>
              <a:cs typeface="Arial"/>
              <a:sym typeface="Arial"/>
            </a:endParaRPr>
          </a:p>
        </p:txBody>
      </p:sp>
      <p:sp>
        <p:nvSpPr>
          <p:cNvPr id="1885" name="Google Shape;1885;p60"/>
          <p:cNvSpPr txBox="1"/>
          <p:nvPr/>
        </p:nvSpPr>
        <p:spPr>
          <a:xfrm>
            <a:off x="655450" y="467594"/>
            <a:ext cx="7968600" cy="635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700"/>
              <a:buFont typeface="Arial"/>
              <a:buNone/>
            </a:pPr>
            <a:r>
              <a:rPr lang="vi" sz="2700" b="1" i="0" u="none" strike="noStrike" cap="none">
                <a:solidFill>
                  <a:srgbClr val="000000"/>
                </a:solidFill>
                <a:latin typeface="Roboto Condensed"/>
                <a:ea typeface="Roboto Condensed"/>
                <a:cs typeface="Roboto Condensed"/>
                <a:sym typeface="Roboto Condensed"/>
              </a:rPr>
              <a:t>PHƯƠNG PHÁP LUẬN TRIỂN KHAI</a:t>
            </a:r>
            <a:endParaRPr sz="1400" b="0" i="0" u="none" strike="noStrike" cap="none">
              <a:solidFill>
                <a:srgbClr val="000000"/>
              </a:solidFill>
              <a:latin typeface="Arial"/>
              <a:ea typeface="Arial"/>
              <a:cs typeface="Arial"/>
              <a:sym typeface="Arial"/>
            </a:endParaRPr>
          </a:p>
        </p:txBody>
      </p:sp>
      <p:cxnSp>
        <p:nvCxnSpPr>
          <p:cNvPr id="1886" name="Google Shape;1886;p60"/>
          <p:cNvCxnSpPr/>
          <p:nvPr/>
        </p:nvCxnSpPr>
        <p:spPr>
          <a:xfrm>
            <a:off x="775425" y="2980650"/>
            <a:ext cx="8056500" cy="0"/>
          </a:xfrm>
          <a:prstGeom prst="straightConnector1">
            <a:avLst/>
          </a:prstGeom>
          <a:noFill/>
          <a:ln w="28575" cap="flat" cmpd="sng">
            <a:solidFill>
              <a:srgbClr val="E06666"/>
            </a:solidFill>
            <a:prstDash val="solid"/>
            <a:round/>
            <a:headEnd type="none" w="sm" len="sm"/>
            <a:tailEnd type="triangle" w="med" len="med"/>
          </a:ln>
        </p:spPr>
      </p:cxnSp>
      <p:sp>
        <p:nvSpPr>
          <p:cNvPr id="1887" name="Google Shape;1887;p60"/>
          <p:cNvSpPr/>
          <p:nvPr/>
        </p:nvSpPr>
        <p:spPr>
          <a:xfrm>
            <a:off x="2694925" y="2547175"/>
            <a:ext cx="4771800" cy="433500"/>
          </a:xfrm>
          <a:prstGeom prst="roundRect">
            <a:avLst>
              <a:gd name="adj" fmla="val 50000"/>
            </a:avLst>
          </a:prstGeom>
          <a:noFill/>
          <a:ln w="2857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8" name="Google Shape;1888;p60"/>
          <p:cNvSpPr txBox="1"/>
          <p:nvPr/>
        </p:nvSpPr>
        <p:spPr>
          <a:xfrm>
            <a:off x="3958850" y="2573250"/>
            <a:ext cx="2399400" cy="333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vi" sz="1000" b="0" i="0" u="none" strike="noStrike" cap="none">
                <a:solidFill>
                  <a:srgbClr val="000000"/>
                </a:solidFill>
                <a:latin typeface="Arial"/>
                <a:ea typeface="Arial"/>
                <a:cs typeface="Arial"/>
                <a:sym typeface="Arial"/>
              </a:rPr>
              <a:t>Triển khai GoLive theo nghiệp vụ</a:t>
            </a:r>
            <a:endParaRPr sz="1000" b="0" i="0" u="none" strike="noStrike" cap="none">
              <a:solidFill>
                <a:srgbClr val="000000"/>
              </a:solidFill>
              <a:latin typeface="Arial"/>
              <a:ea typeface="Arial"/>
              <a:cs typeface="Arial"/>
              <a:sym typeface="Arial"/>
            </a:endParaRPr>
          </a:p>
        </p:txBody>
      </p:sp>
      <p:sp>
        <p:nvSpPr>
          <p:cNvPr id="1889" name="Google Shape;1889;p60"/>
          <p:cNvSpPr/>
          <p:nvPr/>
        </p:nvSpPr>
        <p:spPr>
          <a:xfrm rot="5400000">
            <a:off x="2128563" y="2906250"/>
            <a:ext cx="115500" cy="148800"/>
          </a:xfrm>
          <a:prstGeom prst="triangle">
            <a:avLst>
              <a:gd name="adj" fmla="val 50000"/>
            </a:avLst>
          </a:prstGeom>
          <a:solidFill>
            <a:srgbClr val="E066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0" name="Google Shape;1890;p60"/>
          <p:cNvSpPr/>
          <p:nvPr/>
        </p:nvSpPr>
        <p:spPr>
          <a:xfrm rot="5400000">
            <a:off x="3177700" y="2906250"/>
            <a:ext cx="115500" cy="148800"/>
          </a:xfrm>
          <a:prstGeom prst="triangle">
            <a:avLst>
              <a:gd name="adj" fmla="val 50000"/>
            </a:avLst>
          </a:prstGeom>
          <a:solidFill>
            <a:srgbClr val="E066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1" name="Google Shape;1891;p60"/>
          <p:cNvSpPr/>
          <p:nvPr/>
        </p:nvSpPr>
        <p:spPr>
          <a:xfrm rot="5400000">
            <a:off x="6443963" y="2906250"/>
            <a:ext cx="115500" cy="148800"/>
          </a:xfrm>
          <a:prstGeom prst="triangle">
            <a:avLst>
              <a:gd name="adj" fmla="val 50000"/>
            </a:avLst>
          </a:prstGeom>
          <a:solidFill>
            <a:srgbClr val="E066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2" name="Google Shape;1892;p60"/>
          <p:cNvSpPr/>
          <p:nvPr/>
        </p:nvSpPr>
        <p:spPr>
          <a:xfrm rot="-5400000">
            <a:off x="6851625" y="2468107"/>
            <a:ext cx="115500" cy="148800"/>
          </a:xfrm>
          <a:prstGeom prst="triangle">
            <a:avLst>
              <a:gd name="adj" fmla="val 50000"/>
            </a:avLst>
          </a:prstGeom>
          <a:solidFill>
            <a:srgbClr val="E066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3" name="Google Shape;1893;p60"/>
          <p:cNvSpPr/>
          <p:nvPr/>
        </p:nvSpPr>
        <p:spPr>
          <a:xfrm rot="-5400000">
            <a:off x="3127550" y="2468107"/>
            <a:ext cx="115500" cy="148800"/>
          </a:xfrm>
          <a:prstGeom prst="triangle">
            <a:avLst>
              <a:gd name="adj" fmla="val 50000"/>
            </a:avLst>
          </a:prstGeom>
          <a:solidFill>
            <a:srgbClr val="E066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4" name="Google Shape;1894;p60"/>
          <p:cNvSpPr/>
          <p:nvPr/>
        </p:nvSpPr>
        <p:spPr>
          <a:xfrm>
            <a:off x="1054725"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5" name="Google Shape;1895;p60"/>
          <p:cNvSpPr/>
          <p:nvPr/>
        </p:nvSpPr>
        <p:spPr>
          <a:xfrm>
            <a:off x="775425" y="3408775"/>
            <a:ext cx="707400" cy="267900"/>
          </a:xfrm>
          <a:prstGeom prst="roundRect">
            <a:avLst>
              <a:gd name="adj" fmla="val 12600"/>
            </a:avLst>
          </a:prstGeom>
          <a:no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Khảo sát &amp;</a:t>
            </a:r>
            <a:endParaRPr sz="700" b="0" i="0" u="none" strike="noStrike" cap="none">
              <a:solidFill>
                <a:srgbClr val="0C0C0C"/>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Hiểu nhu cầu</a:t>
            </a:r>
            <a:endParaRPr sz="700" b="0" i="0" u="none" strike="noStrike" cap="none">
              <a:solidFill>
                <a:srgbClr val="0C0C0C"/>
              </a:solidFill>
              <a:latin typeface="Arial"/>
              <a:ea typeface="Arial"/>
              <a:cs typeface="Arial"/>
              <a:sym typeface="Arial"/>
            </a:endParaRPr>
          </a:p>
        </p:txBody>
      </p:sp>
      <p:cxnSp>
        <p:nvCxnSpPr>
          <p:cNvPr id="1896" name="Google Shape;1896;p60"/>
          <p:cNvCxnSpPr>
            <a:stCxn id="1894" idx="4"/>
            <a:endCxn id="1895" idx="0"/>
          </p:cNvCxnSpPr>
          <p:nvPr/>
        </p:nvCxnSpPr>
        <p:spPr>
          <a:xfrm>
            <a:off x="1129125" y="3055050"/>
            <a:ext cx="0" cy="353700"/>
          </a:xfrm>
          <a:prstGeom prst="straightConnector1">
            <a:avLst/>
          </a:prstGeom>
          <a:noFill/>
          <a:ln w="9525" cap="flat" cmpd="sng">
            <a:solidFill>
              <a:srgbClr val="44546A"/>
            </a:solidFill>
            <a:prstDash val="solid"/>
            <a:round/>
            <a:headEnd type="none" w="sm" len="sm"/>
            <a:tailEnd type="none" w="sm" len="sm"/>
          </a:ln>
        </p:spPr>
      </p:cxnSp>
      <p:sp>
        <p:nvSpPr>
          <p:cNvPr id="1897" name="Google Shape;1897;p60"/>
          <p:cNvSpPr/>
          <p:nvPr/>
        </p:nvSpPr>
        <p:spPr>
          <a:xfrm>
            <a:off x="1769700"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8" name="Google Shape;1898;p60"/>
          <p:cNvSpPr/>
          <p:nvPr/>
        </p:nvSpPr>
        <p:spPr>
          <a:xfrm>
            <a:off x="1582350" y="3408775"/>
            <a:ext cx="523500" cy="267900"/>
          </a:xfrm>
          <a:prstGeom prst="roundRect">
            <a:avLst>
              <a:gd name="adj" fmla="val 12600"/>
            </a:avLst>
          </a:prstGeom>
          <a:solidFill>
            <a:srgbClr val="FFFFFF"/>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Cấu hình</a:t>
            </a:r>
            <a:endParaRPr sz="700" b="0" i="0" u="none" strike="noStrike" cap="none">
              <a:solidFill>
                <a:srgbClr val="0C0C0C"/>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chạy thử</a:t>
            </a:r>
            <a:endParaRPr sz="700" b="0" i="0" u="none" strike="noStrike" cap="none">
              <a:solidFill>
                <a:srgbClr val="0C0C0C"/>
              </a:solidFill>
              <a:latin typeface="Arial"/>
              <a:ea typeface="Arial"/>
              <a:cs typeface="Arial"/>
              <a:sym typeface="Arial"/>
            </a:endParaRPr>
          </a:p>
        </p:txBody>
      </p:sp>
      <p:cxnSp>
        <p:nvCxnSpPr>
          <p:cNvPr id="1899" name="Google Shape;1899;p60"/>
          <p:cNvCxnSpPr>
            <a:stCxn id="1897" idx="4"/>
            <a:endCxn id="1898" idx="0"/>
          </p:cNvCxnSpPr>
          <p:nvPr/>
        </p:nvCxnSpPr>
        <p:spPr>
          <a:xfrm>
            <a:off x="1844100" y="3055050"/>
            <a:ext cx="0" cy="353700"/>
          </a:xfrm>
          <a:prstGeom prst="straightConnector1">
            <a:avLst/>
          </a:prstGeom>
          <a:noFill/>
          <a:ln w="9525" cap="flat" cmpd="sng">
            <a:solidFill>
              <a:srgbClr val="44546A"/>
            </a:solidFill>
            <a:prstDash val="solid"/>
            <a:round/>
            <a:headEnd type="none" w="sm" len="sm"/>
            <a:tailEnd type="none" w="sm" len="sm"/>
          </a:ln>
        </p:spPr>
      </p:cxnSp>
      <p:sp>
        <p:nvSpPr>
          <p:cNvPr id="1900" name="Google Shape;1900;p60"/>
          <p:cNvSpPr/>
          <p:nvPr/>
        </p:nvSpPr>
        <p:spPr>
          <a:xfrm>
            <a:off x="2392750"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1" name="Google Shape;1901;p60"/>
          <p:cNvSpPr/>
          <p:nvPr/>
        </p:nvSpPr>
        <p:spPr>
          <a:xfrm>
            <a:off x="2205400" y="3408775"/>
            <a:ext cx="523500" cy="267900"/>
          </a:xfrm>
          <a:prstGeom prst="roundRect">
            <a:avLst>
              <a:gd name="adj" fmla="val 12600"/>
            </a:avLst>
          </a:prstGeom>
          <a:solidFill>
            <a:srgbClr val="EA9999"/>
          </a:solidFill>
          <a:ln w="9525" cap="flat" cmpd="sng">
            <a:solidFill>
              <a:srgbClr val="CC0000"/>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Đề xuất giải pháp</a:t>
            </a:r>
            <a:endParaRPr sz="700" b="0" i="0" u="none" strike="noStrike" cap="none">
              <a:solidFill>
                <a:srgbClr val="0C0C0C"/>
              </a:solidFill>
              <a:latin typeface="Arial"/>
              <a:ea typeface="Arial"/>
              <a:cs typeface="Arial"/>
              <a:sym typeface="Arial"/>
            </a:endParaRPr>
          </a:p>
        </p:txBody>
      </p:sp>
      <p:cxnSp>
        <p:nvCxnSpPr>
          <p:cNvPr id="1902" name="Google Shape;1902;p60"/>
          <p:cNvCxnSpPr>
            <a:stCxn id="1900" idx="4"/>
            <a:endCxn id="1901" idx="0"/>
          </p:cNvCxnSpPr>
          <p:nvPr/>
        </p:nvCxnSpPr>
        <p:spPr>
          <a:xfrm>
            <a:off x="2467150" y="3055050"/>
            <a:ext cx="0" cy="353700"/>
          </a:xfrm>
          <a:prstGeom prst="straightConnector1">
            <a:avLst/>
          </a:prstGeom>
          <a:noFill/>
          <a:ln w="9525" cap="flat" cmpd="sng">
            <a:solidFill>
              <a:srgbClr val="44546A"/>
            </a:solidFill>
            <a:prstDash val="solid"/>
            <a:round/>
            <a:headEnd type="none" w="sm" len="sm"/>
            <a:tailEnd type="none" w="sm" len="sm"/>
          </a:ln>
        </p:spPr>
      </p:cxnSp>
      <p:sp>
        <p:nvSpPr>
          <p:cNvPr id="1903" name="Google Shape;1903;p60"/>
          <p:cNvSpPr/>
          <p:nvPr/>
        </p:nvSpPr>
        <p:spPr>
          <a:xfrm>
            <a:off x="3378188"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4" name="Google Shape;1904;p60"/>
          <p:cNvSpPr/>
          <p:nvPr/>
        </p:nvSpPr>
        <p:spPr>
          <a:xfrm>
            <a:off x="2982199" y="3408775"/>
            <a:ext cx="940800" cy="267900"/>
          </a:xfrm>
          <a:prstGeom prst="roundRect">
            <a:avLst>
              <a:gd name="adj" fmla="val 12600"/>
            </a:avLst>
          </a:prstGeom>
          <a:solidFill>
            <a:srgbClr val="FFFFFF"/>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Thiết kế giải pháp Fit Gap Analysis</a:t>
            </a:r>
            <a:endParaRPr sz="700" b="0" i="0" u="none" strike="noStrike" cap="none">
              <a:solidFill>
                <a:srgbClr val="0C0C0C"/>
              </a:solidFill>
              <a:latin typeface="Arial"/>
              <a:ea typeface="Arial"/>
              <a:cs typeface="Arial"/>
              <a:sym typeface="Arial"/>
            </a:endParaRPr>
          </a:p>
        </p:txBody>
      </p:sp>
      <p:cxnSp>
        <p:nvCxnSpPr>
          <p:cNvPr id="1905" name="Google Shape;1905;p60"/>
          <p:cNvCxnSpPr>
            <a:stCxn id="1903" idx="4"/>
            <a:endCxn id="1904" idx="0"/>
          </p:cNvCxnSpPr>
          <p:nvPr/>
        </p:nvCxnSpPr>
        <p:spPr>
          <a:xfrm>
            <a:off x="3452588" y="3055050"/>
            <a:ext cx="0" cy="353700"/>
          </a:xfrm>
          <a:prstGeom prst="straightConnector1">
            <a:avLst/>
          </a:prstGeom>
          <a:noFill/>
          <a:ln w="9525" cap="flat" cmpd="sng">
            <a:solidFill>
              <a:srgbClr val="44546A"/>
            </a:solidFill>
            <a:prstDash val="solid"/>
            <a:round/>
            <a:headEnd type="none" w="sm" len="sm"/>
            <a:tailEnd type="none" w="sm" len="sm"/>
          </a:ln>
        </p:spPr>
      </p:cxnSp>
      <p:sp>
        <p:nvSpPr>
          <p:cNvPr id="1906" name="Google Shape;1906;p60"/>
          <p:cNvSpPr/>
          <p:nvPr/>
        </p:nvSpPr>
        <p:spPr>
          <a:xfrm>
            <a:off x="4272313"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7" name="Google Shape;1907;p60"/>
          <p:cNvSpPr/>
          <p:nvPr/>
        </p:nvSpPr>
        <p:spPr>
          <a:xfrm>
            <a:off x="4039825" y="3408775"/>
            <a:ext cx="613800" cy="267900"/>
          </a:xfrm>
          <a:prstGeom prst="roundRect">
            <a:avLst>
              <a:gd name="adj" fmla="val 12600"/>
            </a:avLst>
          </a:prstGeom>
          <a:solidFill>
            <a:srgbClr val="FFFFFF"/>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Cấu hình </a:t>
            </a:r>
            <a:endParaRPr sz="700" b="0" i="0" u="none" strike="noStrike" cap="none">
              <a:solidFill>
                <a:srgbClr val="0C0C0C"/>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hệ thống</a:t>
            </a:r>
            <a:endParaRPr sz="700" b="0" i="0" u="none" strike="noStrike" cap="none">
              <a:solidFill>
                <a:srgbClr val="0C0C0C"/>
              </a:solidFill>
              <a:latin typeface="Arial"/>
              <a:ea typeface="Arial"/>
              <a:cs typeface="Arial"/>
              <a:sym typeface="Arial"/>
            </a:endParaRPr>
          </a:p>
        </p:txBody>
      </p:sp>
      <p:cxnSp>
        <p:nvCxnSpPr>
          <p:cNvPr id="1908" name="Google Shape;1908;p60"/>
          <p:cNvCxnSpPr>
            <a:stCxn id="1906" idx="4"/>
            <a:endCxn id="1907" idx="0"/>
          </p:cNvCxnSpPr>
          <p:nvPr/>
        </p:nvCxnSpPr>
        <p:spPr>
          <a:xfrm>
            <a:off x="4346713" y="3055050"/>
            <a:ext cx="0" cy="353700"/>
          </a:xfrm>
          <a:prstGeom prst="straightConnector1">
            <a:avLst/>
          </a:prstGeom>
          <a:noFill/>
          <a:ln w="9525" cap="flat" cmpd="sng">
            <a:solidFill>
              <a:srgbClr val="44546A"/>
            </a:solidFill>
            <a:prstDash val="solid"/>
            <a:round/>
            <a:headEnd type="none" w="sm" len="sm"/>
            <a:tailEnd type="none" w="sm" len="sm"/>
          </a:ln>
        </p:spPr>
      </p:cxnSp>
      <p:sp>
        <p:nvSpPr>
          <p:cNvPr id="1909" name="Google Shape;1909;p60"/>
          <p:cNvSpPr/>
          <p:nvPr/>
        </p:nvSpPr>
        <p:spPr>
          <a:xfrm>
            <a:off x="5087288"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0" name="Google Shape;1910;p60"/>
          <p:cNvSpPr/>
          <p:nvPr/>
        </p:nvSpPr>
        <p:spPr>
          <a:xfrm>
            <a:off x="4770450" y="3408775"/>
            <a:ext cx="779700" cy="267900"/>
          </a:xfrm>
          <a:prstGeom prst="roundRect">
            <a:avLst>
              <a:gd name="adj" fmla="val 12600"/>
            </a:avLst>
          </a:prstGeom>
          <a:solidFill>
            <a:srgbClr val="FFFFFF"/>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Tùy chỉnh, tùy biến, tích hợp</a:t>
            </a:r>
            <a:endParaRPr sz="700" b="0" i="0" u="none" strike="noStrike" cap="none">
              <a:solidFill>
                <a:srgbClr val="0C0C0C"/>
              </a:solidFill>
              <a:latin typeface="Arial"/>
              <a:ea typeface="Arial"/>
              <a:cs typeface="Arial"/>
              <a:sym typeface="Arial"/>
            </a:endParaRPr>
          </a:p>
        </p:txBody>
      </p:sp>
      <p:cxnSp>
        <p:nvCxnSpPr>
          <p:cNvPr id="1911" name="Google Shape;1911;p60"/>
          <p:cNvCxnSpPr>
            <a:stCxn id="1909" idx="4"/>
            <a:endCxn id="1910" idx="0"/>
          </p:cNvCxnSpPr>
          <p:nvPr/>
        </p:nvCxnSpPr>
        <p:spPr>
          <a:xfrm flipH="1">
            <a:off x="5160188" y="3055050"/>
            <a:ext cx="1500" cy="353700"/>
          </a:xfrm>
          <a:prstGeom prst="straightConnector1">
            <a:avLst/>
          </a:prstGeom>
          <a:noFill/>
          <a:ln w="9525" cap="flat" cmpd="sng">
            <a:solidFill>
              <a:srgbClr val="44546A"/>
            </a:solidFill>
            <a:prstDash val="solid"/>
            <a:round/>
            <a:headEnd type="none" w="sm" len="sm"/>
            <a:tailEnd type="none" w="sm" len="sm"/>
          </a:ln>
        </p:spPr>
      </p:cxnSp>
      <p:sp>
        <p:nvSpPr>
          <p:cNvPr id="1912" name="Google Shape;1912;p60"/>
          <p:cNvSpPr/>
          <p:nvPr/>
        </p:nvSpPr>
        <p:spPr>
          <a:xfrm>
            <a:off x="5979041"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3" name="Google Shape;1913;p60"/>
          <p:cNvSpPr/>
          <p:nvPr/>
        </p:nvSpPr>
        <p:spPr>
          <a:xfrm>
            <a:off x="5666976" y="3408775"/>
            <a:ext cx="779700" cy="267900"/>
          </a:xfrm>
          <a:prstGeom prst="roundRect">
            <a:avLst>
              <a:gd name="adj" fmla="val 12600"/>
            </a:avLst>
          </a:prstGeom>
          <a:solidFill>
            <a:srgbClr val="FFFFFF"/>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Chạy dữ liệu, </a:t>
            </a:r>
            <a:endParaRPr sz="700" b="0" i="0" u="none" strike="noStrike" cap="none">
              <a:solidFill>
                <a:srgbClr val="0C0C0C"/>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kiểm thử</a:t>
            </a:r>
            <a:endParaRPr sz="700" b="0" i="0" u="none" strike="noStrike" cap="none">
              <a:solidFill>
                <a:srgbClr val="0C0C0C"/>
              </a:solidFill>
              <a:latin typeface="Arial"/>
              <a:ea typeface="Arial"/>
              <a:cs typeface="Arial"/>
              <a:sym typeface="Arial"/>
            </a:endParaRPr>
          </a:p>
        </p:txBody>
      </p:sp>
      <p:cxnSp>
        <p:nvCxnSpPr>
          <p:cNvPr id="1914" name="Google Shape;1914;p60"/>
          <p:cNvCxnSpPr>
            <a:stCxn id="1912" idx="4"/>
            <a:endCxn id="1913" idx="0"/>
          </p:cNvCxnSpPr>
          <p:nvPr/>
        </p:nvCxnSpPr>
        <p:spPr>
          <a:xfrm>
            <a:off x="6053441" y="3055050"/>
            <a:ext cx="3300" cy="353700"/>
          </a:xfrm>
          <a:prstGeom prst="straightConnector1">
            <a:avLst/>
          </a:prstGeom>
          <a:noFill/>
          <a:ln w="9525" cap="flat" cmpd="sng">
            <a:solidFill>
              <a:srgbClr val="44546A"/>
            </a:solidFill>
            <a:prstDash val="solid"/>
            <a:round/>
            <a:headEnd type="none" w="sm" len="sm"/>
            <a:tailEnd type="none" w="sm" len="sm"/>
          </a:ln>
        </p:spPr>
      </p:cxnSp>
      <p:sp>
        <p:nvSpPr>
          <p:cNvPr id="1915" name="Google Shape;1915;p60"/>
          <p:cNvSpPr/>
          <p:nvPr/>
        </p:nvSpPr>
        <p:spPr>
          <a:xfrm>
            <a:off x="6875566"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6" name="Google Shape;1916;p60"/>
          <p:cNvSpPr/>
          <p:nvPr/>
        </p:nvSpPr>
        <p:spPr>
          <a:xfrm>
            <a:off x="6563501" y="3408775"/>
            <a:ext cx="779700" cy="267900"/>
          </a:xfrm>
          <a:prstGeom prst="roundRect">
            <a:avLst>
              <a:gd name="adj" fmla="val 12600"/>
            </a:avLst>
          </a:prstGeom>
          <a:solidFill>
            <a:srgbClr val="FFFFFF"/>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Đào tạo Key - End Users</a:t>
            </a:r>
            <a:endParaRPr sz="700" b="0" i="0" u="none" strike="noStrike" cap="none">
              <a:solidFill>
                <a:srgbClr val="0C0C0C"/>
              </a:solidFill>
              <a:latin typeface="Arial"/>
              <a:ea typeface="Arial"/>
              <a:cs typeface="Arial"/>
              <a:sym typeface="Arial"/>
            </a:endParaRPr>
          </a:p>
        </p:txBody>
      </p:sp>
      <p:cxnSp>
        <p:nvCxnSpPr>
          <p:cNvPr id="1917" name="Google Shape;1917;p60"/>
          <p:cNvCxnSpPr>
            <a:stCxn id="1915" idx="4"/>
            <a:endCxn id="1916" idx="0"/>
          </p:cNvCxnSpPr>
          <p:nvPr/>
        </p:nvCxnSpPr>
        <p:spPr>
          <a:xfrm>
            <a:off x="6949966" y="3055050"/>
            <a:ext cx="3300" cy="353700"/>
          </a:xfrm>
          <a:prstGeom prst="straightConnector1">
            <a:avLst/>
          </a:prstGeom>
          <a:noFill/>
          <a:ln w="9525" cap="flat" cmpd="sng">
            <a:solidFill>
              <a:srgbClr val="44546A"/>
            </a:solidFill>
            <a:prstDash val="solid"/>
            <a:round/>
            <a:headEnd type="none" w="sm" len="sm"/>
            <a:tailEnd type="none" w="sm" len="sm"/>
          </a:ln>
        </p:spPr>
      </p:cxnSp>
      <p:sp>
        <p:nvSpPr>
          <p:cNvPr id="1918" name="Google Shape;1918;p60"/>
          <p:cNvSpPr/>
          <p:nvPr/>
        </p:nvSpPr>
        <p:spPr>
          <a:xfrm>
            <a:off x="8033366" y="2906250"/>
            <a:ext cx="148800" cy="148800"/>
          </a:xfrm>
          <a:prstGeom prst="ellipse">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9" name="Google Shape;1919;p60"/>
          <p:cNvSpPr/>
          <p:nvPr/>
        </p:nvSpPr>
        <p:spPr>
          <a:xfrm>
            <a:off x="7655225" y="3408775"/>
            <a:ext cx="905100" cy="267900"/>
          </a:xfrm>
          <a:prstGeom prst="roundRect">
            <a:avLst>
              <a:gd name="adj" fmla="val 12600"/>
            </a:avLst>
          </a:prstGeom>
          <a:solidFill>
            <a:srgbClr val="FFFFFF"/>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Vận hành, hỗ trợ, bảo trì, cải thiện</a:t>
            </a:r>
            <a:endParaRPr sz="700" b="0" i="0" u="none" strike="noStrike" cap="none">
              <a:solidFill>
                <a:srgbClr val="0C0C0C"/>
              </a:solidFill>
              <a:latin typeface="Arial"/>
              <a:ea typeface="Arial"/>
              <a:cs typeface="Arial"/>
              <a:sym typeface="Arial"/>
            </a:endParaRPr>
          </a:p>
        </p:txBody>
      </p:sp>
      <p:cxnSp>
        <p:nvCxnSpPr>
          <p:cNvPr id="1920" name="Google Shape;1920;p60"/>
          <p:cNvCxnSpPr>
            <a:stCxn id="1918" idx="4"/>
            <a:endCxn id="1919" idx="0"/>
          </p:cNvCxnSpPr>
          <p:nvPr/>
        </p:nvCxnSpPr>
        <p:spPr>
          <a:xfrm>
            <a:off x="8107766" y="3055050"/>
            <a:ext cx="0" cy="353700"/>
          </a:xfrm>
          <a:prstGeom prst="straightConnector1">
            <a:avLst/>
          </a:prstGeom>
          <a:noFill/>
          <a:ln w="9525" cap="flat" cmpd="sng">
            <a:solidFill>
              <a:srgbClr val="44546A"/>
            </a:solidFill>
            <a:prstDash val="solid"/>
            <a:round/>
            <a:headEnd type="none" w="sm" len="sm"/>
            <a:tailEnd type="none" w="sm" len="sm"/>
          </a:ln>
        </p:spPr>
      </p:cxnSp>
      <p:sp>
        <p:nvSpPr>
          <p:cNvPr id="1921" name="Google Shape;1921;p60"/>
          <p:cNvSpPr/>
          <p:nvPr/>
        </p:nvSpPr>
        <p:spPr>
          <a:xfrm rot="5400000">
            <a:off x="4745913" y="2906250"/>
            <a:ext cx="115500" cy="148800"/>
          </a:xfrm>
          <a:prstGeom prst="triangle">
            <a:avLst>
              <a:gd name="adj" fmla="val 50000"/>
            </a:avLst>
          </a:prstGeom>
          <a:solidFill>
            <a:srgbClr val="E066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2" name="Google Shape;1922;p60"/>
          <p:cNvSpPr/>
          <p:nvPr/>
        </p:nvSpPr>
        <p:spPr>
          <a:xfrm rot="5400000">
            <a:off x="7523063" y="2906250"/>
            <a:ext cx="115500" cy="148800"/>
          </a:xfrm>
          <a:prstGeom prst="triangle">
            <a:avLst>
              <a:gd name="adj" fmla="val 50000"/>
            </a:avLst>
          </a:prstGeom>
          <a:solidFill>
            <a:srgbClr val="E066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3" name="Google Shape;1923;p60"/>
          <p:cNvSpPr/>
          <p:nvPr/>
        </p:nvSpPr>
        <p:spPr>
          <a:xfrm rot="5400000">
            <a:off x="1522963" y="2906250"/>
            <a:ext cx="115500" cy="148800"/>
          </a:xfrm>
          <a:prstGeom prst="triangle">
            <a:avLst>
              <a:gd name="adj" fmla="val 50000"/>
            </a:avLst>
          </a:prstGeom>
          <a:solidFill>
            <a:srgbClr val="E0666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4" name="Google Shape;1924;p60"/>
          <p:cNvSpPr/>
          <p:nvPr/>
        </p:nvSpPr>
        <p:spPr>
          <a:xfrm>
            <a:off x="711075" y="930200"/>
            <a:ext cx="1439700" cy="172800"/>
          </a:xfrm>
          <a:prstGeom prst="roundRect">
            <a:avLst>
              <a:gd name="adj" fmla="val 12600"/>
            </a:avLst>
          </a:prstGeom>
          <a:solidFill>
            <a:srgbClr val="CC0000"/>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Lộ trình và các mốc chính</a:t>
            </a:r>
            <a:endParaRPr sz="900" b="0" i="0" u="none" strike="noStrike" cap="none">
              <a:solidFill>
                <a:srgbClr val="FFFFFF"/>
              </a:solidFill>
              <a:latin typeface="Arial"/>
              <a:ea typeface="Arial"/>
              <a:cs typeface="Arial"/>
              <a:sym typeface="Arial"/>
            </a:endParaRPr>
          </a:p>
        </p:txBody>
      </p:sp>
      <p:sp>
        <p:nvSpPr>
          <p:cNvPr id="1925" name="Google Shape;1925;p60"/>
          <p:cNvSpPr/>
          <p:nvPr/>
        </p:nvSpPr>
        <p:spPr>
          <a:xfrm>
            <a:off x="711075" y="4818025"/>
            <a:ext cx="1207500" cy="172800"/>
          </a:xfrm>
          <a:prstGeom prst="roundRect">
            <a:avLst>
              <a:gd name="adj" fmla="val 12600"/>
            </a:avLst>
          </a:prstGeom>
          <a:solidFill>
            <a:srgbClr val="CC0000"/>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vi" sz="900" b="0" i="0" u="none" strike="noStrike" cap="none">
                <a:solidFill>
                  <a:srgbClr val="FFFFFF"/>
                </a:solidFill>
                <a:latin typeface="Arial"/>
                <a:ea typeface="Arial"/>
                <a:cs typeface="Arial"/>
                <a:sym typeface="Arial"/>
              </a:rPr>
              <a:t>Cảnh quan hệ thống</a:t>
            </a:r>
            <a:endParaRPr sz="900" b="0" i="0" u="none" strike="noStrike" cap="none">
              <a:solidFill>
                <a:srgbClr val="FFFFFF"/>
              </a:solidFill>
              <a:latin typeface="Arial"/>
              <a:ea typeface="Arial"/>
              <a:cs typeface="Arial"/>
              <a:sym typeface="Arial"/>
            </a:endParaRPr>
          </a:p>
        </p:txBody>
      </p:sp>
      <p:sp>
        <p:nvSpPr>
          <p:cNvPr id="1926" name="Google Shape;1926;p60"/>
          <p:cNvSpPr/>
          <p:nvPr/>
        </p:nvSpPr>
        <p:spPr>
          <a:xfrm>
            <a:off x="2596175"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7" name="Google Shape;1927;p60"/>
          <p:cNvSpPr txBox="1"/>
          <p:nvPr/>
        </p:nvSpPr>
        <p:spPr>
          <a:xfrm>
            <a:off x="2649425" y="1147000"/>
            <a:ext cx="1138800" cy="26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1" i="0" u="none" strike="noStrike" cap="none">
                <a:solidFill>
                  <a:srgbClr val="CC0000"/>
                </a:solidFill>
                <a:latin typeface="Arial"/>
                <a:ea typeface="Arial"/>
                <a:cs typeface="Arial"/>
                <a:sym typeface="Arial"/>
              </a:rPr>
              <a:t>Ký hợp đồng</a:t>
            </a:r>
            <a:endParaRPr sz="700" b="1" i="0" u="none" strike="noStrike" cap="none">
              <a:solidFill>
                <a:srgbClr val="CC0000"/>
              </a:solidFill>
              <a:latin typeface="Arial"/>
              <a:ea typeface="Arial"/>
              <a:cs typeface="Arial"/>
              <a:sym typeface="Arial"/>
            </a:endParaRPr>
          </a:p>
        </p:txBody>
      </p:sp>
      <p:cxnSp>
        <p:nvCxnSpPr>
          <p:cNvPr id="1928" name="Google Shape;1928;p60"/>
          <p:cNvCxnSpPr>
            <a:stCxn id="1926" idx="0"/>
            <a:endCxn id="1927" idx="1"/>
          </p:cNvCxnSpPr>
          <p:nvPr/>
        </p:nvCxnSpPr>
        <p:spPr>
          <a:xfrm rot="10800000">
            <a:off x="2649425" y="1281000"/>
            <a:ext cx="0" cy="1646400"/>
          </a:xfrm>
          <a:prstGeom prst="straightConnector1">
            <a:avLst/>
          </a:prstGeom>
          <a:noFill/>
          <a:ln w="9525" cap="flat" cmpd="sng">
            <a:solidFill>
              <a:srgbClr val="44546A"/>
            </a:solidFill>
            <a:prstDash val="dot"/>
            <a:round/>
            <a:headEnd type="none" w="sm" len="sm"/>
            <a:tailEnd type="oval" w="med" len="med"/>
          </a:ln>
        </p:spPr>
      </p:cxnSp>
      <p:sp>
        <p:nvSpPr>
          <p:cNvPr id="1929" name="Google Shape;1929;p60"/>
          <p:cNvSpPr/>
          <p:nvPr/>
        </p:nvSpPr>
        <p:spPr>
          <a:xfrm>
            <a:off x="2734738"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0" name="Google Shape;1930;p60"/>
          <p:cNvSpPr txBox="1"/>
          <p:nvPr/>
        </p:nvSpPr>
        <p:spPr>
          <a:xfrm>
            <a:off x="2787988" y="1553825"/>
            <a:ext cx="1138800" cy="26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Kickoff</a:t>
            </a:r>
            <a:endParaRPr sz="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Lập đội dự án</a:t>
            </a:r>
            <a:endParaRPr sz="700" b="0" i="0" u="none" strike="noStrike" cap="none">
              <a:solidFill>
                <a:srgbClr val="000000"/>
              </a:solidFill>
              <a:latin typeface="Arial"/>
              <a:ea typeface="Arial"/>
              <a:cs typeface="Arial"/>
              <a:sym typeface="Arial"/>
            </a:endParaRPr>
          </a:p>
        </p:txBody>
      </p:sp>
      <p:cxnSp>
        <p:nvCxnSpPr>
          <p:cNvPr id="1931" name="Google Shape;1931;p60"/>
          <p:cNvCxnSpPr>
            <a:stCxn id="1929" idx="0"/>
            <a:endCxn id="1930" idx="1"/>
          </p:cNvCxnSpPr>
          <p:nvPr/>
        </p:nvCxnSpPr>
        <p:spPr>
          <a:xfrm rot="10800000">
            <a:off x="2787988" y="1687800"/>
            <a:ext cx="0" cy="1239600"/>
          </a:xfrm>
          <a:prstGeom prst="straightConnector1">
            <a:avLst/>
          </a:prstGeom>
          <a:noFill/>
          <a:ln w="9525" cap="flat" cmpd="sng">
            <a:solidFill>
              <a:srgbClr val="44546A"/>
            </a:solidFill>
            <a:prstDash val="dot"/>
            <a:round/>
            <a:headEnd type="none" w="sm" len="sm"/>
            <a:tailEnd type="oval" w="med" len="med"/>
          </a:ln>
        </p:spPr>
      </p:cxnSp>
      <p:sp>
        <p:nvSpPr>
          <p:cNvPr id="1932" name="Google Shape;1932;p60"/>
          <p:cNvSpPr/>
          <p:nvPr/>
        </p:nvSpPr>
        <p:spPr>
          <a:xfrm>
            <a:off x="1303825"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3" name="Google Shape;1933;p60"/>
          <p:cNvSpPr txBox="1"/>
          <p:nvPr/>
        </p:nvSpPr>
        <p:spPr>
          <a:xfrm>
            <a:off x="1357075" y="1261450"/>
            <a:ext cx="1138800" cy="26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Khảo sát hiện trạng và đánh giá</a:t>
            </a:r>
            <a:endParaRPr sz="700" b="0" i="0" u="none" strike="noStrike" cap="none">
              <a:solidFill>
                <a:srgbClr val="000000"/>
              </a:solidFill>
              <a:latin typeface="Arial"/>
              <a:ea typeface="Arial"/>
              <a:cs typeface="Arial"/>
              <a:sym typeface="Arial"/>
            </a:endParaRPr>
          </a:p>
        </p:txBody>
      </p:sp>
      <p:cxnSp>
        <p:nvCxnSpPr>
          <p:cNvPr id="1934" name="Google Shape;1934;p60"/>
          <p:cNvCxnSpPr>
            <a:stCxn id="1932" idx="0"/>
            <a:endCxn id="1933" idx="1"/>
          </p:cNvCxnSpPr>
          <p:nvPr/>
        </p:nvCxnSpPr>
        <p:spPr>
          <a:xfrm rot="10800000">
            <a:off x="1357075" y="1395300"/>
            <a:ext cx="0" cy="1532100"/>
          </a:xfrm>
          <a:prstGeom prst="straightConnector1">
            <a:avLst/>
          </a:prstGeom>
          <a:noFill/>
          <a:ln w="9525" cap="flat" cmpd="sng">
            <a:solidFill>
              <a:srgbClr val="44546A"/>
            </a:solidFill>
            <a:prstDash val="dot"/>
            <a:round/>
            <a:headEnd type="none" w="sm" len="sm"/>
            <a:tailEnd type="oval" w="med" len="med"/>
          </a:ln>
        </p:spPr>
      </p:cxnSp>
      <p:sp>
        <p:nvSpPr>
          <p:cNvPr id="1935" name="Google Shape;1935;p60"/>
          <p:cNvSpPr/>
          <p:nvPr/>
        </p:nvSpPr>
        <p:spPr>
          <a:xfrm>
            <a:off x="1943738"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6" name="Google Shape;1936;p60"/>
          <p:cNvSpPr txBox="1"/>
          <p:nvPr/>
        </p:nvSpPr>
        <p:spPr>
          <a:xfrm>
            <a:off x="1996988" y="1553825"/>
            <a:ext cx="1138800" cy="26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Tài liệu </a:t>
            </a:r>
            <a:endParaRPr sz="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Presales</a:t>
            </a:r>
            <a:endParaRPr sz="700" b="0" i="0" u="none" strike="noStrike" cap="none">
              <a:solidFill>
                <a:srgbClr val="000000"/>
              </a:solidFill>
              <a:latin typeface="Arial"/>
              <a:ea typeface="Arial"/>
              <a:cs typeface="Arial"/>
              <a:sym typeface="Arial"/>
            </a:endParaRPr>
          </a:p>
        </p:txBody>
      </p:sp>
      <p:cxnSp>
        <p:nvCxnSpPr>
          <p:cNvPr id="1937" name="Google Shape;1937;p60"/>
          <p:cNvCxnSpPr>
            <a:stCxn id="1935" idx="0"/>
            <a:endCxn id="1936" idx="1"/>
          </p:cNvCxnSpPr>
          <p:nvPr/>
        </p:nvCxnSpPr>
        <p:spPr>
          <a:xfrm rot="10800000">
            <a:off x="1996988" y="1687800"/>
            <a:ext cx="0" cy="1239600"/>
          </a:xfrm>
          <a:prstGeom prst="straightConnector1">
            <a:avLst/>
          </a:prstGeom>
          <a:noFill/>
          <a:ln w="9525" cap="flat" cmpd="sng">
            <a:solidFill>
              <a:srgbClr val="44546A"/>
            </a:solidFill>
            <a:prstDash val="dot"/>
            <a:round/>
            <a:headEnd type="none" w="sm" len="sm"/>
            <a:tailEnd type="oval" w="med" len="med"/>
          </a:ln>
        </p:spPr>
      </p:cxnSp>
      <p:sp>
        <p:nvSpPr>
          <p:cNvPr id="1938" name="Google Shape;1938;p60"/>
          <p:cNvSpPr/>
          <p:nvPr/>
        </p:nvSpPr>
        <p:spPr>
          <a:xfrm>
            <a:off x="3641200"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9" name="Google Shape;1939;p60"/>
          <p:cNvSpPr txBox="1"/>
          <p:nvPr/>
        </p:nvSpPr>
        <p:spPr>
          <a:xfrm>
            <a:off x="3694450" y="1060637"/>
            <a:ext cx="1138800" cy="49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Xác định phạm vi bao gồm các yêu cầu phát sinh so với bán đầu</a:t>
            </a:r>
            <a:endParaRPr sz="700" b="0" i="0" u="none" strike="noStrike" cap="none">
              <a:solidFill>
                <a:srgbClr val="000000"/>
              </a:solidFill>
              <a:latin typeface="Arial"/>
              <a:ea typeface="Arial"/>
              <a:cs typeface="Arial"/>
              <a:sym typeface="Arial"/>
            </a:endParaRPr>
          </a:p>
        </p:txBody>
      </p:sp>
      <p:cxnSp>
        <p:nvCxnSpPr>
          <p:cNvPr id="1940" name="Google Shape;1940;p60"/>
          <p:cNvCxnSpPr>
            <a:stCxn id="1938" idx="0"/>
            <a:endCxn id="1939" idx="1"/>
          </p:cNvCxnSpPr>
          <p:nvPr/>
        </p:nvCxnSpPr>
        <p:spPr>
          <a:xfrm rot="10800000">
            <a:off x="3694450" y="1307100"/>
            <a:ext cx="0" cy="1620300"/>
          </a:xfrm>
          <a:prstGeom prst="straightConnector1">
            <a:avLst/>
          </a:prstGeom>
          <a:noFill/>
          <a:ln w="9525" cap="flat" cmpd="sng">
            <a:solidFill>
              <a:srgbClr val="44546A"/>
            </a:solidFill>
            <a:prstDash val="dot"/>
            <a:round/>
            <a:headEnd type="none" w="sm" len="sm"/>
            <a:tailEnd type="oval" w="med" len="med"/>
          </a:ln>
        </p:spPr>
      </p:cxnSp>
      <p:sp>
        <p:nvSpPr>
          <p:cNvPr id="1941" name="Google Shape;1941;p60"/>
          <p:cNvSpPr/>
          <p:nvPr/>
        </p:nvSpPr>
        <p:spPr>
          <a:xfrm>
            <a:off x="4920688"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2" name="Google Shape;1942;p60"/>
          <p:cNvSpPr txBox="1"/>
          <p:nvPr/>
        </p:nvSpPr>
        <p:spPr>
          <a:xfrm>
            <a:off x="4973938" y="1307112"/>
            <a:ext cx="1138800" cy="49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Giám sát triển khai và thúc đẩy tiến độ thực hiện</a:t>
            </a:r>
            <a:endParaRPr sz="700" b="0" i="0" u="none" strike="noStrike" cap="none">
              <a:solidFill>
                <a:srgbClr val="000000"/>
              </a:solidFill>
              <a:latin typeface="Arial"/>
              <a:ea typeface="Arial"/>
              <a:cs typeface="Arial"/>
              <a:sym typeface="Arial"/>
            </a:endParaRPr>
          </a:p>
        </p:txBody>
      </p:sp>
      <p:cxnSp>
        <p:nvCxnSpPr>
          <p:cNvPr id="1943" name="Google Shape;1943;p60"/>
          <p:cNvCxnSpPr>
            <a:stCxn id="1941" idx="0"/>
            <a:endCxn id="1942" idx="1"/>
          </p:cNvCxnSpPr>
          <p:nvPr/>
        </p:nvCxnSpPr>
        <p:spPr>
          <a:xfrm rot="10800000">
            <a:off x="4973938" y="1553700"/>
            <a:ext cx="0" cy="1373700"/>
          </a:xfrm>
          <a:prstGeom prst="straightConnector1">
            <a:avLst/>
          </a:prstGeom>
          <a:noFill/>
          <a:ln w="9525" cap="flat" cmpd="sng">
            <a:solidFill>
              <a:srgbClr val="44546A"/>
            </a:solidFill>
            <a:prstDash val="dot"/>
            <a:round/>
            <a:headEnd type="none" w="sm" len="sm"/>
            <a:tailEnd type="oval" w="med" len="med"/>
          </a:ln>
        </p:spPr>
      </p:cxnSp>
      <p:sp>
        <p:nvSpPr>
          <p:cNvPr id="1944" name="Google Shape;1944;p60"/>
          <p:cNvSpPr/>
          <p:nvPr/>
        </p:nvSpPr>
        <p:spPr>
          <a:xfrm>
            <a:off x="6599775"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5" name="Google Shape;1945;p60"/>
          <p:cNvSpPr txBox="1"/>
          <p:nvPr/>
        </p:nvSpPr>
        <p:spPr>
          <a:xfrm>
            <a:off x="6653025" y="1004100"/>
            <a:ext cx="1138800" cy="26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Triển khai Pilot</a:t>
            </a:r>
            <a:endParaRPr sz="700" b="0" i="0" u="none" strike="noStrike" cap="none">
              <a:solidFill>
                <a:srgbClr val="000000"/>
              </a:solidFill>
              <a:latin typeface="Arial"/>
              <a:ea typeface="Arial"/>
              <a:cs typeface="Arial"/>
              <a:sym typeface="Arial"/>
            </a:endParaRPr>
          </a:p>
        </p:txBody>
      </p:sp>
      <p:cxnSp>
        <p:nvCxnSpPr>
          <p:cNvPr id="1946" name="Google Shape;1946;p60"/>
          <p:cNvCxnSpPr>
            <a:stCxn id="1944" idx="0"/>
            <a:endCxn id="1945" idx="1"/>
          </p:cNvCxnSpPr>
          <p:nvPr/>
        </p:nvCxnSpPr>
        <p:spPr>
          <a:xfrm rot="10800000">
            <a:off x="6653025" y="1138200"/>
            <a:ext cx="0" cy="1789200"/>
          </a:xfrm>
          <a:prstGeom prst="straightConnector1">
            <a:avLst/>
          </a:prstGeom>
          <a:noFill/>
          <a:ln w="9525" cap="flat" cmpd="sng">
            <a:solidFill>
              <a:srgbClr val="44546A"/>
            </a:solidFill>
            <a:prstDash val="dot"/>
            <a:round/>
            <a:headEnd type="none" w="sm" len="sm"/>
            <a:tailEnd type="oval" w="med" len="med"/>
          </a:ln>
        </p:spPr>
      </p:cxnSp>
      <p:sp>
        <p:nvSpPr>
          <p:cNvPr id="1947" name="Google Shape;1947;p60"/>
          <p:cNvSpPr/>
          <p:nvPr/>
        </p:nvSpPr>
        <p:spPr>
          <a:xfrm>
            <a:off x="7079700"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8" name="Google Shape;1948;p60"/>
          <p:cNvSpPr txBox="1"/>
          <p:nvPr/>
        </p:nvSpPr>
        <p:spPr>
          <a:xfrm>
            <a:off x="7132950" y="1244950"/>
            <a:ext cx="1138800" cy="26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Đào tạo End Users</a:t>
            </a:r>
            <a:endParaRPr sz="700" b="0" i="0" u="none" strike="noStrike" cap="none">
              <a:solidFill>
                <a:srgbClr val="000000"/>
              </a:solidFill>
              <a:latin typeface="Arial"/>
              <a:ea typeface="Arial"/>
              <a:cs typeface="Arial"/>
              <a:sym typeface="Arial"/>
            </a:endParaRPr>
          </a:p>
        </p:txBody>
      </p:sp>
      <p:cxnSp>
        <p:nvCxnSpPr>
          <p:cNvPr id="1949" name="Google Shape;1949;p60"/>
          <p:cNvCxnSpPr>
            <a:stCxn id="1947" idx="0"/>
            <a:endCxn id="1948" idx="1"/>
          </p:cNvCxnSpPr>
          <p:nvPr/>
        </p:nvCxnSpPr>
        <p:spPr>
          <a:xfrm rot="10800000">
            <a:off x="7132950" y="1378800"/>
            <a:ext cx="0" cy="1548600"/>
          </a:xfrm>
          <a:prstGeom prst="straightConnector1">
            <a:avLst/>
          </a:prstGeom>
          <a:noFill/>
          <a:ln w="9525" cap="flat" cmpd="sng">
            <a:solidFill>
              <a:srgbClr val="44546A"/>
            </a:solidFill>
            <a:prstDash val="dot"/>
            <a:round/>
            <a:headEnd type="none" w="sm" len="sm"/>
            <a:tailEnd type="oval" w="med" len="med"/>
          </a:ln>
        </p:spPr>
      </p:cxnSp>
      <p:sp>
        <p:nvSpPr>
          <p:cNvPr id="1950" name="Google Shape;1950;p60"/>
          <p:cNvSpPr/>
          <p:nvPr/>
        </p:nvSpPr>
        <p:spPr>
          <a:xfrm>
            <a:off x="7323825"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1" name="Google Shape;1951;p60"/>
          <p:cNvSpPr txBox="1"/>
          <p:nvPr/>
        </p:nvSpPr>
        <p:spPr>
          <a:xfrm>
            <a:off x="7377075" y="1466438"/>
            <a:ext cx="905100" cy="26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Đánh giá tính sẵn sàng GoLive</a:t>
            </a:r>
            <a:endParaRPr sz="700" b="0" i="0" u="none" strike="noStrike" cap="none">
              <a:solidFill>
                <a:srgbClr val="000000"/>
              </a:solidFill>
              <a:latin typeface="Arial"/>
              <a:ea typeface="Arial"/>
              <a:cs typeface="Arial"/>
              <a:sym typeface="Arial"/>
            </a:endParaRPr>
          </a:p>
        </p:txBody>
      </p:sp>
      <p:cxnSp>
        <p:nvCxnSpPr>
          <p:cNvPr id="1952" name="Google Shape;1952;p60"/>
          <p:cNvCxnSpPr>
            <a:stCxn id="1950" idx="0"/>
            <a:endCxn id="1951" idx="1"/>
          </p:cNvCxnSpPr>
          <p:nvPr/>
        </p:nvCxnSpPr>
        <p:spPr>
          <a:xfrm rot="10800000">
            <a:off x="7377075" y="1600500"/>
            <a:ext cx="0" cy="1326900"/>
          </a:xfrm>
          <a:prstGeom prst="straightConnector1">
            <a:avLst/>
          </a:prstGeom>
          <a:noFill/>
          <a:ln w="9525" cap="flat" cmpd="sng">
            <a:solidFill>
              <a:srgbClr val="44546A"/>
            </a:solidFill>
            <a:prstDash val="dot"/>
            <a:round/>
            <a:headEnd type="none" w="sm" len="sm"/>
            <a:tailEnd type="oval" w="med" len="med"/>
          </a:ln>
        </p:spPr>
      </p:cxnSp>
      <p:sp>
        <p:nvSpPr>
          <p:cNvPr id="1953" name="Google Shape;1953;p60"/>
          <p:cNvSpPr/>
          <p:nvPr/>
        </p:nvSpPr>
        <p:spPr>
          <a:xfrm>
            <a:off x="8332100" y="2927400"/>
            <a:ext cx="106500" cy="106500"/>
          </a:xfrm>
          <a:prstGeom prst="diamond">
            <a:avLst/>
          </a:prstGeom>
          <a:solidFill>
            <a:srgbClr val="1155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4" name="Google Shape;1954;p60"/>
          <p:cNvSpPr txBox="1"/>
          <p:nvPr/>
        </p:nvSpPr>
        <p:spPr>
          <a:xfrm>
            <a:off x="8385350" y="1060625"/>
            <a:ext cx="779700" cy="26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00000"/>
                </a:solidFill>
                <a:latin typeface="Arial"/>
                <a:ea typeface="Arial"/>
                <a:cs typeface="Arial"/>
                <a:sym typeface="Arial"/>
              </a:rPr>
              <a:t>Cập nhật, nâng cấp, cải thiện</a:t>
            </a:r>
            <a:endParaRPr sz="700" b="0" i="0" u="none" strike="noStrike" cap="none">
              <a:solidFill>
                <a:srgbClr val="000000"/>
              </a:solidFill>
              <a:latin typeface="Arial"/>
              <a:ea typeface="Arial"/>
              <a:cs typeface="Arial"/>
              <a:sym typeface="Arial"/>
            </a:endParaRPr>
          </a:p>
        </p:txBody>
      </p:sp>
      <p:cxnSp>
        <p:nvCxnSpPr>
          <p:cNvPr id="1955" name="Google Shape;1955;p60"/>
          <p:cNvCxnSpPr>
            <a:stCxn id="1953" idx="0"/>
            <a:endCxn id="1954" idx="1"/>
          </p:cNvCxnSpPr>
          <p:nvPr/>
        </p:nvCxnSpPr>
        <p:spPr>
          <a:xfrm rot="10800000">
            <a:off x="8385350" y="1194600"/>
            <a:ext cx="0" cy="1732800"/>
          </a:xfrm>
          <a:prstGeom prst="straightConnector1">
            <a:avLst/>
          </a:prstGeom>
          <a:noFill/>
          <a:ln w="9525" cap="flat" cmpd="sng">
            <a:solidFill>
              <a:srgbClr val="44546A"/>
            </a:solidFill>
            <a:prstDash val="dot"/>
            <a:round/>
            <a:headEnd type="none" w="sm" len="sm"/>
            <a:tailEnd type="oval" w="med" len="med"/>
          </a:ln>
        </p:spPr>
      </p:cxnSp>
      <p:cxnSp>
        <p:nvCxnSpPr>
          <p:cNvPr id="1956" name="Google Shape;1956;p60"/>
          <p:cNvCxnSpPr/>
          <p:nvPr/>
        </p:nvCxnSpPr>
        <p:spPr>
          <a:xfrm>
            <a:off x="565775" y="3810000"/>
            <a:ext cx="8572500" cy="0"/>
          </a:xfrm>
          <a:prstGeom prst="straightConnector1">
            <a:avLst/>
          </a:prstGeom>
          <a:noFill/>
          <a:ln w="9525" cap="flat" cmpd="sng">
            <a:solidFill>
              <a:srgbClr val="44546A"/>
            </a:solidFill>
            <a:prstDash val="solid"/>
            <a:round/>
            <a:headEnd type="none" w="sm" len="sm"/>
            <a:tailEnd type="none" w="sm" len="sm"/>
          </a:ln>
        </p:spPr>
      </p:cxnSp>
      <p:sp>
        <p:nvSpPr>
          <p:cNvPr id="1957" name="Google Shape;1957;p60"/>
          <p:cNvSpPr/>
          <p:nvPr/>
        </p:nvSpPr>
        <p:spPr>
          <a:xfrm>
            <a:off x="2765050" y="3900274"/>
            <a:ext cx="1161900" cy="172800"/>
          </a:xfrm>
          <a:prstGeom prst="roundRect">
            <a:avLst>
              <a:gd name="adj" fmla="val 12600"/>
            </a:avLst>
          </a:prstGeom>
          <a:solidFill>
            <a:srgbClr val="FFFFFF"/>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Triển khai hệ thống</a:t>
            </a:r>
            <a:endParaRPr sz="700" b="0" i="0" u="none" strike="noStrike" cap="none">
              <a:solidFill>
                <a:srgbClr val="0C0C0C"/>
              </a:solidFill>
              <a:latin typeface="Arial"/>
              <a:ea typeface="Arial"/>
              <a:cs typeface="Arial"/>
              <a:sym typeface="Arial"/>
            </a:endParaRPr>
          </a:p>
        </p:txBody>
      </p:sp>
      <p:sp>
        <p:nvSpPr>
          <p:cNvPr id="1958" name="Google Shape;1958;p60"/>
          <p:cNvSpPr/>
          <p:nvPr/>
        </p:nvSpPr>
        <p:spPr>
          <a:xfrm>
            <a:off x="3923000" y="4218624"/>
            <a:ext cx="4462500" cy="172800"/>
          </a:xfrm>
          <a:prstGeom prst="roundRect">
            <a:avLst>
              <a:gd name="adj" fmla="val 12600"/>
            </a:avLst>
          </a:prstGeom>
          <a:solidFill>
            <a:srgbClr val="FCE5CD"/>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Hệ thống Máy chủ DEV</a:t>
            </a:r>
            <a:endParaRPr sz="700" b="0" i="0" u="none" strike="noStrike" cap="none">
              <a:solidFill>
                <a:srgbClr val="0C0C0C"/>
              </a:solidFill>
              <a:latin typeface="Arial"/>
              <a:ea typeface="Arial"/>
              <a:cs typeface="Arial"/>
              <a:sym typeface="Arial"/>
            </a:endParaRPr>
          </a:p>
        </p:txBody>
      </p:sp>
      <p:sp>
        <p:nvSpPr>
          <p:cNvPr id="1959" name="Google Shape;1959;p60"/>
          <p:cNvSpPr/>
          <p:nvPr/>
        </p:nvSpPr>
        <p:spPr>
          <a:xfrm>
            <a:off x="3923000" y="4462124"/>
            <a:ext cx="4462500" cy="172800"/>
          </a:xfrm>
          <a:prstGeom prst="roundRect">
            <a:avLst>
              <a:gd name="adj" fmla="val 12600"/>
            </a:avLst>
          </a:prstGeom>
          <a:solidFill>
            <a:srgbClr val="F9CB9C"/>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Hệ thống Máy chủ TEST</a:t>
            </a:r>
            <a:endParaRPr sz="700" b="0" i="0" u="none" strike="noStrike" cap="none">
              <a:solidFill>
                <a:srgbClr val="0C0C0C"/>
              </a:solidFill>
              <a:latin typeface="Arial"/>
              <a:ea typeface="Arial"/>
              <a:cs typeface="Arial"/>
              <a:sym typeface="Arial"/>
            </a:endParaRPr>
          </a:p>
        </p:txBody>
      </p:sp>
      <p:sp>
        <p:nvSpPr>
          <p:cNvPr id="1960" name="Google Shape;1960;p60"/>
          <p:cNvSpPr/>
          <p:nvPr/>
        </p:nvSpPr>
        <p:spPr>
          <a:xfrm>
            <a:off x="3923000" y="4705624"/>
            <a:ext cx="4462500" cy="172800"/>
          </a:xfrm>
          <a:prstGeom prst="roundRect">
            <a:avLst>
              <a:gd name="adj" fmla="val 12600"/>
            </a:avLst>
          </a:prstGeom>
          <a:solidFill>
            <a:srgbClr val="E69138"/>
          </a:solidFill>
          <a:ln w="9525" cap="flat" cmpd="sng">
            <a:solidFill>
              <a:srgbClr val="E06666"/>
            </a:solidFill>
            <a:prstDash val="solid"/>
            <a:round/>
            <a:headEnd type="none" w="sm" len="sm"/>
            <a:tailEnd type="none" w="sm" len="sm"/>
          </a:ln>
        </p:spPr>
        <p:txBody>
          <a:bodyPr spcFirstLastPara="1" wrap="square" lIns="75600" tIns="36000" rIns="36000" bIns="36000"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vi" sz="700" b="0" i="0" u="none" strike="noStrike" cap="none">
                <a:solidFill>
                  <a:srgbClr val="0C0C0C"/>
                </a:solidFill>
                <a:latin typeface="Arial"/>
                <a:ea typeface="Arial"/>
                <a:cs typeface="Arial"/>
                <a:sym typeface="Arial"/>
              </a:rPr>
              <a:t>Hệ thống Máy chủ SẢN PHẨM</a:t>
            </a:r>
            <a:endParaRPr sz="700" b="0" i="0" u="none" strike="noStrike" cap="none">
              <a:solidFill>
                <a:srgbClr val="0C0C0C"/>
              </a:solidFill>
              <a:latin typeface="Arial"/>
              <a:ea typeface="Arial"/>
              <a:cs typeface="Arial"/>
              <a:sym typeface="Arial"/>
            </a:endParaRPr>
          </a:p>
        </p:txBody>
      </p:sp>
      <p:cxnSp>
        <p:nvCxnSpPr>
          <p:cNvPr id="1961" name="Google Shape;1961;p60"/>
          <p:cNvCxnSpPr>
            <a:stCxn id="1957" idx="2"/>
            <a:endCxn id="1958" idx="1"/>
          </p:cNvCxnSpPr>
          <p:nvPr/>
        </p:nvCxnSpPr>
        <p:spPr>
          <a:xfrm rot="-5400000" flipH="1">
            <a:off x="3518500" y="3900574"/>
            <a:ext cx="231900" cy="576900"/>
          </a:xfrm>
          <a:prstGeom prst="bentConnector2">
            <a:avLst/>
          </a:prstGeom>
          <a:noFill/>
          <a:ln w="19050" cap="flat" cmpd="sng">
            <a:solidFill>
              <a:srgbClr val="44546A"/>
            </a:solidFill>
            <a:prstDash val="solid"/>
            <a:round/>
            <a:headEnd type="none" w="sm" len="sm"/>
            <a:tailEnd type="triangle" w="med" len="med"/>
          </a:ln>
        </p:spPr>
      </p:cxnSp>
      <p:cxnSp>
        <p:nvCxnSpPr>
          <p:cNvPr id="1962" name="Google Shape;1962;p60"/>
          <p:cNvCxnSpPr/>
          <p:nvPr/>
        </p:nvCxnSpPr>
        <p:spPr>
          <a:xfrm>
            <a:off x="6283900" y="4276424"/>
            <a:ext cx="0" cy="544200"/>
          </a:xfrm>
          <a:prstGeom prst="straightConnector1">
            <a:avLst/>
          </a:prstGeom>
          <a:noFill/>
          <a:ln w="19050" cap="flat" cmpd="sng">
            <a:solidFill>
              <a:srgbClr val="44546A"/>
            </a:solidFill>
            <a:prstDash val="solid"/>
            <a:round/>
            <a:headEnd type="none" w="sm" len="sm"/>
            <a:tailEnd type="triangle" w="med" len="med"/>
          </a:ln>
        </p:spPr>
      </p:cxnSp>
      <p:cxnSp>
        <p:nvCxnSpPr>
          <p:cNvPr id="1963" name="Google Shape;1963;p60"/>
          <p:cNvCxnSpPr/>
          <p:nvPr/>
        </p:nvCxnSpPr>
        <p:spPr>
          <a:xfrm>
            <a:off x="5894050" y="4276424"/>
            <a:ext cx="0" cy="294600"/>
          </a:xfrm>
          <a:prstGeom prst="straightConnector1">
            <a:avLst/>
          </a:prstGeom>
          <a:noFill/>
          <a:ln w="19050" cap="flat" cmpd="sng">
            <a:solidFill>
              <a:srgbClr val="44546A"/>
            </a:solidFill>
            <a:prstDash val="solid"/>
            <a:round/>
            <a:headEnd type="none" w="sm" len="sm"/>
            <a:tailEnd type="triangle" w="med" len="med"/>
          </a:ln>
        </p:spPr>
      </p:cxnSp>
      <p:cxnSp>
        <p:nvCxnSpPr>
          <p:cNvPr id="1964" name="Google Shape;1964;p60"/>
          <p:cNvCxnSpPr/>
          <p:nvPr/>
        </p:nvCxnSpPr>
        <p:spPr>
          <a:xfrm>
            <a:off x="6053450" y="4521769"/>
            <a:ext cx="0" cy="294600"/>
          </a:xfrm>
          <a:prstGeom prst="straightConnector1">
            <a:avLst/>
          </a:prstGeom>
          <a:noFill/>
          <a:ln w="19050" cap="flat" cmpd="sng">
            <a:solidFill>
              <a:srgbClr val="44546A"/>
            </a:solidFill>
            <a:prstDash val="solid"/>
            <a:round/>
            <a:headEnd type="none" w="sm" len="sm"/>
            <a:tailEnd type="triangle" w="med" len="med"/>
          </a:ln>
        </p:spPr>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968"/>
        <p:cNvGrpSpPr/>
        <p:nvPr/>
      </p:nvGrpSpPr>
      <p:grpSpPr>
        <a:xfrm>
          <a:off x="0" y="0"/>
          <a:ext cx="0" cy="0"/>
          <a:chOff x="0" y="0"/>
          <a:chExt cx="0" cy="0"/>
        </a:xfrm>
      </p:grpSpPr>
      <p:pic>
        <p:nvPicPr>
          <p:cNvPr id="1969" name="Google Shape;1969;p61" descr="Shape, square&#10;&#10;Description automatically generated with medium confidence"/>
          <p:cNvPicPr preferRelativeResize="0"/>
          <p:nvPr/>
        </p:nvPicPr>
        <p:blipFill rotWithShape="1">
          <a:blip r:embed="rId3">
            <a:alphaModFix/>
          </a:blip>
          <a:srcRect l="20716" r="20716"/>
          <a:stretch/>
        </p:blipFill>
        <p:spPr>
          <a:xfrm>
            <a:off x="2908017" y="521175"/>
            <a:ext cx="2400600" cy="4403400"/>
          </a:xfrm>
          <a:prstGeom prst="roundRect">
            <a:avLst>
              <a:gd name="adj" fmla="val 16667"/>
            </a:avLst>
          </a:prstGeom>
          <a:noFill/>
          <a:ln>
            <a:noFill/>
          </a:ln>
        </p:spPr>
      </p:pic>
      <p:sp>
        <p:nvSpPr>
          <p:cNvPr id="1970" name="Google Shape;1970;p61"/>
          <p:cNvSpPr txBox="1"/>
          <p:nvPr/>
        </p:nvSpPr>
        <p:spPr>
          <a:xfrm>
            <a:off x="6241073" y="1381819"/>
            <a:ext cx="2499900" cy="531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vi" sz="3000" b="1" i="0" u="none" strike="noStrike" cap="none">
                <a:solidFill>
                  <a:srgbClr val="C4161C"/>
                </a:solidFill>
                <a:latin typeface="Roboto"/>
                <a:ea typeface="Roboto"/>
                <a:cs typeface="Roboto"/>
                <a:sym typeface="Roboto"/>
              </a:rPr>
              <a:t>Trân trọng !</a:t>
            </a:r>
            <a:endParaRPr sz="1000" b="1" i="1" u="none" strike="noStrike" cap="none">
              <a:solidFill>
                <a:srgbClr val="C4161C"/>
              </a:solidFill>
              <a:latin typeface="Roboto"/>
              <a:ea typeface="Roboto"/>
              <a:cs typeface="Roboto"/>
              <a:sym typeface="Roboto"/>
            </a:endParaRPr>
          </a:p>
        </p:txBody>
      </p:sp>
      <p:sp>
        <p:nvSpPr>
          <p:cNvPr id="1971" name="Google Shape;1971;p61"/>
          <p:cNvSpPr/>
          <p:nvPr/>
        </p:nvSpPr>
        <p:spPr>
          <a:xfrm>
            <a:off x="937493" y="1603294"/>
            <a:ext cx="2285700" cy="2961000"/>
          </a:xfrm>
          <a:prstGeom prst="roundRect">
            <a:avLst>
              <a:gd name="adj" fmla="val 17377"/>
            </a:avLst>
          </a:prstGeom>
          <a:solidFill>
            <a:srgbClr val="C4161C"/>
          </a:solidFill>
          <a:ln>
            <a:noFill/>
          </a:ln>
          <a:effectLst>
            <a:outerShdw blurRad="444500" dist="342900" dir="2700000" algn="tl" rotWithShape="0">
              <a:srgbClr val="000000">
                <a:alpha val="7451"/>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FFFFFF"/>
              </a:solidFill>
              <a:latin typeface="Calibri"/>
              <a:ea typeface="Calibri"/>
              <a:cs typeface="Calibri"/>
              <a:sym typeface="Calibri"/>
            </a:endParaRPr>
          </a:p>
        </p:txBody>
      </p:sp>
      <p:sp>
        <p:nvSpPr>
          <p:cNvPr id="1972" name="Google Shape;1972;p61"/>
          <p:cNvSpPr txBox="1"/>
          <p:nvPr/>
        </p:nvSpPr>
        <p:spPr>
          <a:xfrm>
            <a:off x="1095148" y="1828275"/>
            <a:ext cx="1805100" cy="3156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vi" sz="1600" b="1" i="0" u="none" strike="noStrike" cap="none">
                <a:solidFill>
                  <a:srgbClr val="FFFFFF"/>
                </a:solidFill>
                <a:latin typeface="Roboto"/>
                <a:ea typeface="Roboto"/>
                <a:cs typeface="Roboto"/>
                <a:sym typeface="Roboto"/>
              </a:rPr>
              <a:t>MBW</a:t>
            </a:r>
            <a:endParaRPr sz="1300" b="1" i="0" u="none" strike="noStrike" cap="none">
              <a:solidFill>
                <a:srgbClr val="FFFFFF"/>
              </a:solidFill>
              <a:latin typeface="Roboto"/>
              <a:ea typeface="Roboto"/>
              <a:cs typeface="Roboto"/>
              <a:sym typeface="Roboto"/>
            </a:endParaRPr>
          </a:p>
        </p:txBody>
      </p:sp>
      <p:cxnSp>
        <p:nvCxnSpPr>
          <p:cNvPr id="1973" name="Google Shape;1973;p61"/>
          <p:cNvCxnSpPr/>
          <p:nvPr/>
        </p:nvCxnSpPr>
        <p:spPr>
          <a:xfrm>
            <a:off x="937493" y="2574396"/>
            <a:ext cx="2285700" cy="0"/>
          </a:xfrm>
          <a:prstGeom prst="straightConnector1">
            <a:avLst/>
          </a:prstGeom>
          <a:noFill/>
          <a:ln w="9525" cap="flat" cmpd="sng">
            <a:solidFill>
              <a:srgbClr val="FFFFFF"/>
            </a:solidFill>
            <a:prstDash val="solid"/>
            <a:miter lim="8000"/>
            <a:headEnd type="none" w="sm" len="sm"/>
            <a:tailEnd type="none" w="sm" len="sm"/>
          </a:ln>
        </p:spPr>
      </p:cxnSp>
      <p:sp>
        <p:nvSpPr>
          <p:cNvPr id="1974" name="Google Shape;1974;p61"/>
          <p:cNvSpPr/>
          <p:nvPr/>
        </p:nvSpPr>
        <p:spPr>
          <a:xfrm>
            <a:off x="5956149" y="3985395"/>
            <a:ext cx="488700" cy="488700"/>
          </a:xfrm>
          <a:prstGeom prst="roundRect">
            <a:avLst>
              <a:gd name="adj" fmla="val 50000"/>
            </a:avLst>
          </a:prstGeom>
          <a:gradFill>
            <a:gsLst>
              <a:gs pos="0">
                <a:srgbClr val="0000FF"/>
              </a:gs>
              <a:gs pos="100000">
                <a:srgbClr val="0033CC"/>
              </a:gs>
            </a:gsLst>
            <a:lin ang="2700006" scaled="0"/>
          </a:gradFill>
          <a:ln>
            <a:noFill/>
          </a:ln>
          <a:effectLst>
            <a:outerShdw blurRad="127000" dist="76200" dir="2700000" algn="tl" rotWithShape="0">
              <a:srgbClr val="000000">
                <a:alpha val="15294"/>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FFFFFF"/>
              </a:solidFill>
              <a:latin typeface="Calibri"/>
              <a:ea typeface="Calibri"/>
              <a:cs typeface="Calibri"/>
              <a:sym typeface="Calibri"/>
            </a:endParaRPr>
          </a:p>
        </p:txBody>
      </p:sp>
      <p:sp>
        <p:nvSpPr>
          <p:cNvPr id="1975" name="Google Shape;1975;p61"/>
          <p:cNvSpPr/>
          <p:nvPr/>
        </p:nvSpPr>
        <p:spPr>
          <a:xfrm>
            <a:off x="4967882" y="354375"/>
            <a:ext cx="499200" cy="499200"/>
          </a:xfrm>
          <a:prstGeom prst="roundRect">
            <a:avLst>
              <a:gd name="adj" fmla="val 50000"/>
            </a:avLst>
          </a:prstGeom>
          <a:solidFill>
            <a:srgbClr val="A5A5A5"/>
          </a:solidFill>
          <a:ln>
            <a:noFill/>
          </a:ln>
          <a:effectLst>
            <a:outerShdw blurRad="127000" dist="76200" dir="2700000" algn="tl" rotWithShape="0">
              <a:srgbClr val="000000">
                <a:alpha val="15294"/>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FFFFFF"/>
              </a:solidFill>
              <a:latin typeface="Calibri"/>
              <a:ea typeface="Calibri"/>
              <a:cs typeface="Calibri"/>
              <a:sym typeface="Calibri"/>
            </a:endParaRPr>
          </a:p>
        </p:txBody>
      </p:sp>
      <p:sp>
        <p:nvSpPr>
          <p:cNvPr id="1976" name="Google Shape;1976;p61"/>
          <p:cNvSpPr/>
          <p:nvPr/>
        </p:nvSpPr>
        <p:spPr>
          <a:xfrm>
            <a:off x="2580723" y="815442"/>
            <a:ext cx="642600" cy="642600"/>
          </a:xfrm>
          <a:prstGeom prst="roundRect">
            <a:avLst>
              <a:gd name="adj" fmla="val 50000"/>
            </a:avLst>
          </a:prstGeom>
          <a:solidFill>
            <a:srgbClr val="0C0C0C"/>
          </a:solidFill>
          <a:ln>
            <a:noFill/>
          </a:ln>
          <a:effectLst>
            <a:outerShdw blurRad="127000" dist="76200" dir="2700000" algn="tl" rotWithShape="0">
              <a:srgbClr val="000000">
                <a:alpha val="15294"/>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FFFFFF"/>
              </a:solidFill>
              <a:latin typeface="Calibri"/>
              <a:ea typeface="Calibri"/>
              <a:cs typeface="Calibri"/>
              <a:sym typeface="Calibri"/>
            </a:endParaRPr>
          </a:p>
        </p:txBody>
      </p:sp>
      <p:sp>
        <p:nvSpPr>
          <p:cNvPr id="1977" name="Google Shape;1977;p61"/>
          <p:cNvSpPr txBox="1"/>
          <p:nvPr/>
        </p:nvSpPr>
        <p:spPr>
          <a:xfrm>
            <a:off x="1057518" y="2550805"/>
            <a:ext cx="2166000" cy="6465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vi" sz="1100" b="0" i="0" u="none" strike="noStrike" cap="none">
                <a:solidFill>
                  <a:srgbClr val="FFFFFF"/>
                </a:solidFill>
                <a:latin typeface="Roboto"/>
                <a:ea typeface="Roboto"/>
                <a:cs typeface="Roboto"/>
                <a:sym typeface="Roboto"/>
              </a:rPr>
              <a:t>Cung cấp dịch vụ </a:t>
            </a:r>
            <a:r>
              <a:rPr lang="vi" sz="1100" b="1" i="0" u="none" strike="noStrike" cap="none">
                <a:solidFill>
                  <a:schemeClr val="lt1"/>
                </a:solidFill>
                <a:latin typeface="Roboto"/>
                <a:ea typeface="Roboto"/>
                <a:cs typeface="Roboto"/>
                <a:sym typeface="Roboto"/>
              </a:rPr>
              <a:t>tư vấn &amp; triển khai</a:t>
            </a:r>
            <a:r>
              <a:rPr lang="vi" sz="1100" b="0" i="0" u="none" strike="noStrike" cap="none">
                <a:solidFill>
                  <a:schemeClr val="lt1"/>
                </a:solidFill>
                <a:latin typeface="Roboto"/>
                <a:ea typeface="Roboto"/>
                <a:cs typeface="Roboto"/>
                <a:sym typeface="Roboto"/>
              </a:rPr>
              <a:t> </a:t>
            </a:r>
            <a:r>
              <a:rPr lang="vi" sz="1100" b="1" i="0" u="none" strike="noStrike" cap="none">
                <a:solidFill>
                  <a:schemeClr val="lt1"/>
                </a:solidFill>
                <a:latin typeface="Roboto"/>
                <a:ea typeface="Roboto"/>
                <a:cs typeface="Roboto"/>
                <a:sym typeface="Roboto"/>
              </a:rPr>
              <a:t>giải pháp chuyển đổi số</a:t>
            </a:r>
            <a:r>
              <a:rPr lang="vi" sz="1100" b="0" i="0" u="none" strike="noStrike" cap="none">
                <a:solidFill>
                  <a:srgbClr val="FFFFFF"/>
                </a:solidFill>
                <a:latin typeface="Roboto"/>
                <a:ea typeface="Roboto"/>
                <a:cs typeface="Roboto"/>
                <a:sym typeface="Roboto"/>
              </a:rPr>
              <a:t> doanh nghiệp</a:t>
            </a:r>
            <a:endParaRPr sz="1100" b="0" i="0" u="none" strike="noStrike" cap="none">
              <a:solidFill>
                <a:srgbClr val="FFFFFF"/>
              </a:solidFill>
              <a:latin typeface="Roboto"/>
              <a:ea typeface="Roboto"/>
              <a:cs typeface="Roboto"/>
              <a:sym typeface="Roboto"/>
            </a:endParaRPr>
          </a:p>
        </p:txBody>
      </p:sp>
      <p:sp>
        <p:nvSpPr>
          <p:cNvPr id="1978" name="Google Shape;1978;p61"/>
          <p:cNvSpPr txBox="1"/>
          <p:nvPr/>
        </p:nvSpPr>
        <p:spPr>
          <a:xfrm>
            <a:off x="1095146" y="2095200"/>
            <a:ext cx="1944300" cy="4032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0"/>
              </a:spcBef>
              <a:spcAft>
                <a:spcPts val="0"/>
              </a:spcAft>
              <a:buClr>
                <a:srgbClr val="000000"/>
              </a:buClr>
              <a:buSzPts val="800"/>
              <a:buFont typeface="Arial"/>
              <a:buNone/>
            </a:pPr>
            <a:r>
              <a:rPr lang="vi" sz="800" b="0" i="1" u="none" strike="noStrike" cap="none">
                <a:solidFill>
                  <a:srgbClr val="FFFFFF"/>
                </a:solidFill>
                <a:latin typeface="Roboto"/>
                <a:ea typeface="Roboto"/>
                <a:cs typeface="Roboto"/>
                <a:sym typeface="Roboto"/>
              </a:rPr>
              <a:t>Công ty CP Giải pháp Chuyển đổi số Doanh nghiệp MobiWork Việt Nam</a:t>
            </a:r>
            <a:endParaRPr sz="1000" b="0" i="0" u="none" strike="noStrike" cap="none">
              <a:solidFill>
                <a:srgbClr val="000000"/>
              </a:solidFill>
              <a:latin typeface="Roboto"/>
              <a:ea typeface="Roboto"/>
              <a:cs typeface="Roboto"/>
              <a:sym typeface="Roboto"/>
            </a:endParaRPr>
          </a:p>
        </p:txBody>
      </p:sp>
      <p:sp>
        <p:nvSpPr>
          <p:cNvPr id="1979" name="Google Shape;1979;p61"/>
          <p:cNvSpPr txBox="1"/>
          <p:nvPr/>
        </p:nvSpPr>
        <p:spPr>
          <a:xfrm>
            <a:off x="1429875" y="3223435"/>
            <a:ext cx="1723800" cy="3702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0"/>
              </a:spcBef>
              <a:spcAft>
                <a:spcPts val="0"/>
              </a:spcAft>
              <a:buClr>
                <a:srgbClr val="000000"/>
              </a:buClr>
              <a:buSzPts val="700"/>
              <a:buFont typeface="Arial"/>
              <a:buNone/>
            </a:pPr>
            <a:r>
              <a:rPr lang="vi" sz="700">
                <a:solidFill>
                  <a:srgbClr val="FFFFFF"/>
                </a:solidFill>
                <a:latin typeface="Roboto"/>
                <a:ea typeface="Roboto"/>
                <a:cs typeface="Roboto"/>
                <a:sym typeface="Roboto"/>
              </a:rPr>
              <a:t>Tòa nhà Parami, 140 Bạch Đằng, Phường Tân Sơn Hòa, TP.HCM</a:t>
            </a:r>
            <a:endParaRPr sz="800" b="0" i="0" u="none" strike="noStrike" cap="none">
              <a:solidFill>
                <a:srgbClr val="000000"/>
              </a:solidFill>
              <a:latin typeface="Roboto"/>
              <a:ea typeface="Roboto"/>
              <a:cs typeface="Roboto"/>
              <a:sym typeface="Roboto"/>
            </a:endParaRPr>
          </a:p>
        </p:txBody>
      </p:sp>
      <p:sp>
        <p:nvSpPr>
          <p:cNvPr id="1980" name="Google Shape;1980;p61"/>
          <p:cNvSpPr txBox="1"/>
          <p:nvPr/>
        </p:nvSpPr>
        <p:spPr>
          <a:xfrm>
            <a:off x="1429875" y="3625659"/>
            <a:ext cx="1723800" cy="2463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0"/>
              </a:spcBef>
              <a:spcAft>
                <a:spcPts val="0"/>
              </a:spcAft>
              <a:buClr>
                <a:srgbClr val="000000"/>
              </a:buClr>
              <a:buSzPts val="700"/>
              <a:buFont typeface="Arial"/>
              <a:buNone/>
            </a:pPr>
            <a:r>
              <a:rPr lang="vi" sz="700" b="0" i="0" u="none" strike="noStrike" cap="none">
                <a:solidFill>
                  <a:srgbClr val="FFFFFF"/>
                </a:solidFill>
                <a:latin typeface="Roboto"/>
                <a:ea typeface="Roboto"/>
                <a:cs typeface="Roboto"/>
                <a:sym typeface="Roboto"/>
              </a:rPr>
              <a:t>09</a:t>
            </a:r>
            <a:r>
              <a:rPr lang="vi" sz="700">
                <a:solidFill>
                  <a:srgbClr val="FFFFFF"/>
                </a:solidFill>
                <a:latin typeface="Roboto"/>
                <a:ea typeface="Roboto"/>
                <a:cs typeface="Roboto"/>
                <a:sym typeface="Roboto"/>
              </a:rPr>
              <a:t>66-309-237</a:t>
            </a:r>
            <a:endParaRPr sz="800" b="0" i="0" u="none" strike="noStrike" cap="none">
              <a:solidFill>
                <a:srgbClr val="000000"/>
              </a:solidFill>
              <a:latin typeface="Roboto"/>
              <a:ea typeface="Roboto"/>
              <a:cs typeface="Roboto"/>
              <a:sym typeface="Roboto"/>
            </a:endParaRPr>
          </a:p>
        </p:txBody>
      </p:sp>
      <p:sp>
        <p:nvSpPr>
          <p:cNvPr id="1981" name="Google Shape;1981;p61"/>
          <p:cNvSpPr txBox="1"/>
          <p:nvPr/>
        </p:nvSpPr>
        <p:spPr>
          <a:xfrm>
            <a:off x="1429875" y="3852356"/>
            <a:ext cx="1723800" cy="2463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0"/>
              </a:spcBef>
              <a:spcAft>
                <a:spcPts val="0"/>
              </a:spcAft>
              <a:buClr>
                <a:srgbClr val="000000"/>
              </a:buClr>
              <a:buSzPts val="700"/>
              <a:buFont typeface="Arial"/>
              <a:buNone/>
            </a:pPr>
            <a:r>
              <a:rPr lang="vi" sz="700">
                <a:solidFill>
                  <a:srgbClr val="FFFFFF"/>
                </a:solidFill>
                <a:latin typeface="Roboto"/>
                <a:ea typeface="Roboto"/>
                <a:cs typeface="Roboto"/>
                <a:sym typeface="Roboto"/>
              </a:rPr>
              <a:t>trucdt</a:t>
            </a:r>
            <a:r>
              <a:rPr lang="vi" sz="700" b="0" i="0" u="none" strike="noStrike" cap="none">
                <a:solidFill>
                  <a:srgbClr val="FFFFFF"/>
                </a:solidFill>
                <a:latin typeface="Roboto"/>
                <a:ea typeface="Roboto"/>
                <a:cs typeface="Roboto"/>
                <a:sym typeface="Roboto"/>
              </a:rPr>
              <a:t>@mobiwork.vn</a:t>
            </a:r>
            <a:endParaRPr sz="800" b="0" i="0" u="none" strike="noStrike" cap="none">
              <a:solidFill>
                <a:srgbClr val="000000"/>
              </a:solidFill>
              <a:latin typeface="Roboto"/>
              <a:ea typeface="Roboto"/>
              <a:cs typeface="Roboto"/>
              <a:sym typeface="Roboto"/>
            </a:endParaRPr>
          </a:p>
        </p:txBody>
      </p:sp>
      <p:sp>
        <p:nvSpPr>
          <p:cNvPr id="1982" name="Google Shape;1982;p61"/>
          <p:cNvSpPr txBox="1"/>
          <p:nvPr/>
        </p:nvSpPr>
        <p:spPr>
          <a:xfrm>
            <a:off x="1429875" y="4080294"/>
            <a:ext cx="1723800" cy="386249"/>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0"/>
              </a:spcBef>
              <a:spcAft>
                <a:spcPts val="0"/>
              </a:spcAft>
              <a:buClr>
                <a:srgbClr val="000000"/>
              </a:buClr>
              <a:buSzPts val="700"/>
              <a:buFont typeface="Arial"/>
              <a:buNone/>
            </a:pPr>
            <a:r>
              <a:rPr lang="en-US" sz="700" b="0" i="0" u="sng" strike="noStrike" cap="none" smtClean="0">
                <a:solidFill>
                  <a:schemeClr val="lt1"/>
                </a:solidFill>
                <a:latin typeface="Roboto"/>
                <a:ea typeface="Roboto"/>
                <a:cs typeface="Roboto"/>
                <a:sym typeface="Roboto"/>
                <a:hlinkClick r:id="rId4"/>
              </a:rPr>
              <a:t>https://thanhtruc-inc.com/</a:t>
            </a:r>
            <a:endParaRPr sz="700" b="0" i="0" u="sng" strike="noStrike" cap="none" dirty="0">
              <a:solidFill>
                <a:schemeClr val="lt1"/>
              </a:solidFill>
              <a:latin typeface="Roboto"/>
              <a:ea typeface="Roboto"/>
              <a:cs typeface="Roboto"/>
              <a:sym typeface="Roboto"/>
            </a:endParaRPr>
          </a:p>
          <a:p>
            <a:pPr marL="0" marR="0" lvl="0" indent="0" algn="l" rtl="0">
              <a:lnSpc>
                <a:spcPct val="115000"/>
              </a:lnSpc>
              <a:spcBef>
                <a:spcPts val="0"/>
              </a:spcBef>
              <a:spcAft>
                <a:spcPts val="0"/>
              </a:spcAft>
              <a:buClr>
                <a:schemeClr val="dk1"/>
              </a:buClr>
              <a:buSzPts val="800"/>
              <a:buFont typeface="Arial"/>
              <a:buNone/>
            </a:pPr>
            <a:r>
              <a:rPr lang="vi" sz="700" b="0" i="0" u="sng" strike="noStrike" cap="none" dirty="0">
                <a:solidFill>
                  <a:schemeClr val="lt1"/>
                </a:solidFill>
                <a:latin typeface="Roboto"/>
                <a:ea typeface="Roboto"/>
                <a:cs typeface="Roboto"/>
                <a:sym typeface="Roboto"/>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digital.mobiwork.vn</a:t>
            </a:r>
            <a:endParaRPr sz="700" b="0" i="0" u="sng" strike="noStrike" cap="none" dirty="0">
              <a:solidFill>
                <a:schemeClr val="lt1"/>
              </a:solidFill>
              <a:latin typeface="Roboto"/>
              <a:ea typeface="Roboto"/>
              <a:cs typeface="Roboto"/>
              <a:sym typeface="Roboto"/>
            </a:endParaRPr>
          </a:p>
        </p:txBody>
      </p:sp>
      <p:pic>
        <p:nvPicPr>
          <p:cNvPr id="1983" name="Google Shape;1983;p61"/>
          <p:cNvPicPr preferRelativeResize="0"/>
          <p:nvPr/>
        </p:nvPicPr>
        <p:blipFill rotWithShape="1">
          <a:blip r:embed="rId6">
            <a:alphaModFix/>
          </a:blip>
          <a:srcRect/>
          <a:stretch/>
        </p:blipFill>
        <p:spPr>
          <a:xfrm>
            <a:off x="1148257" y="3300739"/>
            <a:ext cx="128919" cy="196181"/>
          </a:xfrm>
          <a:prstGeom prst="rect">
            <a:avLst/>
          </a:prstGeom>
          <a:noFill/>
          <a:ln>
            <a:noFill/>
          </a:ln>
        </p:spPr>
      </p:pic>
      <p:pic>
        <p:nvPicPr>
          <p:cNvPr id="1984" name="Google Shape;1984;p61"/>
          <p:cNvPicPr preferRelativeResize="0"/>
          <p:nvPr/>
        </p:nvPicPr>
        <p:blipFill rotWithShape="1">
          <a:blip r:embed="rId7">
            <a:alphaModFix/>
          </a:blip>
          <a:srcRect/>
          <a:stretch/>
        </p:blipFill>
        <p:spPr>
          <a:xfrm>
            <a:off x="1144873" y="3694276"/>
            <a:ext cx="128912" cy="133687"/>
          </a:xfrm>
          <a:prstGeom prst="rect">
            <a:avLst/>
          </a:prstGeom>
          <a:noFill/>
          <a:ln>
            <a:noFill/>
          </a:ln>
        </p:spPr>
      </p:pic>
      <p:pic>
        <p:nvPicPr>
          <p:cNvPr id="1985" name="Google Shape;1985;p61"/>
          <p:cNvPicPr preferRelativeResize="0"/>
          <p:nvPr/>
        </p:nvPicPr>
        <p:blipFill rotWithShape="1">
          <a:blip r:embed="rId8">
            <a:alphaModFix/>
          </a:blip>
          <a:srcRect/>
          <a:stretch/>
        </p:blipFill>
        <p:spPr>
          <a:xfrm>
            <a:off x="1144866" y="4139616"/>
            <a:ext cx="128912" cy="125006"/>
          </a:xfrm>
          <a:prstGeom prst="rect">
            <a:avLst/>
          </a:prstGeom>
          <a:noFill/>
          <a:ln>
            <a:noFill/>
          </a:ln>
        </p:spPr>
      </p:pic>
      <p:pic>
        <p:nvPicPr>
          <p:cNvPr id="1986" name="Google Shape;1986;p61"/>
          <p:cNvPicPr preferRelativeResize="0"/>
          <p:nvPr/>
        </p:nvPicPr>
        <p:blipFill rotWithShape="1">
          <a:blip r:embed="rId9">
            <a:alphaModFix/>
          </a:blip>
          <a:srcRect/>
          <a:stretch/>
        </p:blipFill>
        <p:spPr>
          <a:xfrm>
            <a:off x="1144866" y="3944285"/>
            <a:ext cx="128912" cy="79011"/>
          </a:xfrm>
          <a:prstGeom prst="rect">
            <a:avLst/>
          </a:prstGeom>
          <a:noFill/>
          <a:ln>
            <a:noFill/>
          </a:ln>
        </p:spPr>
      </p:pic>
      <p:sp>
        <p:nvSpPr>
          <p:cNvPr id="1987" name="Google Shape;1987;p61"/>
          <p:cNvSpPr txBox="1"/>
          <p:nvPr/>
        </p:nvSpPr>
        <p:spPr>
          <a:xfrm>
            <a:off x="6284738" y="1828275"/>
            <a:ext cx="2459700" cy="4464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vi" sz="1000" b="0" i="0" u="none" strike="noStrike" cap="none">
                <a:solidFill>
                  <a:srgbClr val="000000"/>
                </a:solidFill>
                <a:latin typeface="Roboto"/>
                <a:ea typeface="Roboto"/>
                <a:cs typeface="Roboto"/>
                <a:sym typeface="Roboto"/>
              </a:rPr>
              <a:t>Cảm ơn các anh chị đã theo dõi nội dung này</a:t>
            </a:r>
            <a:endParaRPr sz="1000" b="0" i="0" u="none" strike="noStrike" cap="none">
              <a:solidFill>
                <a:srgbClr val="000000"/>
              </a:solidFill>
              <a:latin typeface="Roboto"/>
              <a:ea typeface="Roboto"/>
              <a:cs typeface="Roboto"/>
              <a:sym typeface="Roboto"/>
            </a:endParaRPr>
          </a:p>
        </p:txBody>
      </p:sp>
      <p:pic>
        <p:nvPicPr>
          <p:cNvPr id="1988" name="Google Shape;1988;p61"/>
          <p:cNvPicPr preferRelativeResize="0"/>
          <p:nvPr/>
        </p:nvPicPr>
        <p:blipFill rotWithShape="1">
          <a:blip r:embed="rId10">
            <a:alphaModFix/>
          </a:blip>
          <a:srcRect l="3111" t="28490" r="10466"/>
          <a:stretch/>
        </p:blipFill>
        <p:spPr>
          <a:xfrm>
            <a:off x="3483525" y="1066700"/>
            <a:ext cx="2459700" cy="1143300"/>
          </a:xfrm>
          <a:prstGeom prst="roundRect">
            <a:avLst>
              <a:gd name="adj" fmla="val 16667"/>
            </a:avLst>
          </a:prstGeom>
          <a:noFill/>
          <a:ln>
            <a:noFill/>
          </a:ln>
        </p:spPr>
      </p:pic>
      <p:pic>
        <p:nvPicPr>
          <p:cNvPr id="1989" name="Google Shape;1989;p61"/>
          <p:cNvPicPr preferRelativeResize="0"/>
          <p:nvPr/>
        </p:nvPicPr>
        <p:blipFill rotWithShape="1">
          <a:blip r:embed="rId11">
            <a:alphaModFix/>
          </a:blip>
          <a:srcRect l="5772" t="21389" r="7954" b="7146"/>
          <a:stretch/>
        </p:blipFill>
        <p:spPr>
          <a:xfrm>
            <a:off x="3483520" y="2422969"/>
            <a:ext cx="3884100" cy="2141400"/>
          </a:xfrm>
          <a:prstGeom prst="roundRect">
            <a:avLst>
              <a:gd name="adj" fmla="val 16667"/>
            </a:avLst>
          </a:prstGeom>
          <a:noFill/>
          <a:ln>
            <a:noFill/>
          </a:ln>
        </p:spPr>
      </p:pic>
      <p:cxnSp>
        <p:nvCxnSpPr>
          <p:cNvPr id="1990" name="Google Shape;1990;p61"/>
          <p:cNvCxnSpPr/>
          <p:nvPr/>
        </p:nvCxnSpPr>
        <p:spPr>
          <a:xfrm>
            <a:off x="564720" y="99898"/>
            <a:ext cx="0" cy="462900"/>
          </a:xfrm>
          <a:prstGeom prst="straightConnector1">
            <a:avLst/>
          </a:prstGeom>
          <a:noFill/>
          <a:ln w="38100" cap="rnd" cmpd="sng">
            <a:solidFill>
              <a:srgbClr val="FF0000"/>
            </a:solidFill>
            <a:prstDash val="solid"/>
            <a:round/>
            <a:headEnd type="none" w="sm" len="sm"/>
            <a:tailEnd type="none" w="sm" len="sm"/>
          </a:ln>
        </p:spPr>
      </p:cxnSp>
      <p:sp>
        <p:nvSpPr>
          <p:cNvPr id="1991" name="Google Shape;1991;p61"/>
          <p:cNvSpPr txBox="1"/>
          <p:nvPr/>
        </p:nvSpPr>
        <p:spPr>
          <a:xfrm>
            <a:off x="1736748" y="99895"/>
            <a:ext cx="2548200" cy="462900"/>
          </a:xfrm>
          <a:prstGeom prst="rect">
            <a:avLst/>
          </a:prstGeom>
          <a:noFill/>
          <a:ln>
            <a:noFill/>
          </a:ln>
        </p:spPr>
        <p:txBody>
          <a:bodyPr spcFirstLastPara="1" wrap="square" lIns="68575" tIns="68575" rIns="68575" bIns="68575" anchor="t" anchorCtr="0">
            <a:noAutofit/>
          </a:bodyPr>
          <a:lstStyle/>
          <a:p>
            <a:pPr marL="0" marR="0" lvl="0" indent="0" algn="l" rtl="0">
              <a:lnSpc>
                <a:spcPct val="115000"/>
              </a:lnSpc>
              <a:spcBef>
                <a:spcPts val="0"/>
              </a:spcBef>
              <a:spcAft>
                <a:spcPts val="0"/>
              </a:spcAft>
              <a:buClr>
                <a:schemeClr val="dk1"/>
              </a:buClr>
              <a:buSzPts val="800"/>
              <a:buFont typeface="Arial"/>
              <a:buNone/>
            </a:pPr>
            <a:r>
              <a:rPr lang="vi" sz="800" b="0" i="0" u="none" strike="noStrike" cap="none">
                <a:solidFill>
                  <a:schemeClr val="dk1"/>
                </a:solidFill>
                <a:latin typeface="Roboto Medium"/>
                <a:ea typeface="Roboto Medium"/>
                <a:cs typeface="Roboto Medium"/>
                <a:sym typeface="Roboto Medium"/>
              </a:rPr>
              <a:t>Công ty CP Giải pháp Chuyển đổi số </a:t>
            </a:r>
            <a:endParaRPr sz="800" b="0" i="0" u="none" strike="noStrike" cap="none">
              <a:solidFill>
                <a:schemeClr val="dk1"/>
              </a:solidFill>
              <a:latin typeface="Roboto Medium"/>
              <a:ea typeface="Roboto Medium"/>
              <a:cs typeface="Roboto Medium"/>
              <a:sym typeface="Roboto Medium"/>
            </a:endParaRPr>
          </a:p>
          <a:p>
            <a:pPr marL="0" marR="0" lvl="0" indent="0" algn="l" rtl="0">
              <a:lnSpc>
                <a:spcPct val="115000"/>
              </a:lnSpc>
              <a:spcBef>
                <a:spcPts val="0"/>
              </a:spcBef>
              <a:spcAft>
                <a:spcPts val="0"/>
              </a:spcAft>
              <a:buClr>
                <a:schemeClr val="dk1"/>
              </a:buClr>
              <a:buSzPts val="800"/>
              <a:buFont typeface="Arial"/>
              <a:buNone/>
            </a:pPr>
            <a:r>
              <a:rPr lang="vi" sz="800" b="0" i="0" u="none" strike="noStrike" cap="none">
                <a:solidFill>
                  <a:schemeClr val="dk1"/>
                </a:solidFill>
                <a:latin typeface="Roboto Medium"/>
                <a:ea typeface="Roboto Medium"/>
                <a:cs typeface="Roboto Medium"/>
                <a:sym typeface="Roboto Medium"/>
              </a:rPr>
              <a:t>Doanh nghiệp MobiWork Việt Nam</a:t>
            </a:r>
            <a:endParaRPr sz="800" b="1" i="0" u="none" strike="noStrike" cap="none">
              <a:solidFill>
                <a:schemeClr val="dk1"/>
              </a:solidFill>
              <a:latin typeface="Manrope"/>
              <a:ea typeface="Manrope"/>
              <a:cs typeface="Manrope"/>
              <a:sym typeface="Manrope"/>
            </a:endParaRPr>
          </a:p>
          <a:p>
            <a:pPr marL="0" marR="0" lvl="0" indent="0" algn="l" rtl="0">
              <a:lnSpc>
                <a:spcPct val="100000"/>
              </a:lnSpc>
              <a:spcBef>
                <a:spcPts val="0"/>
              </a:spcBef>
              <a:spcAft>
                <a:spcPts val="0"/>
              </a:spcAft>
              <a:buClr>
                <a:schemeClr val="dk1"/>
              </a:buClr>
              <a:buSzPts val="1100"/>
              <a:buFont typeface="Arial"/>
              <a:buNone/>
            </a:pPr>
            <a:endParaRPr sz="800" b="1" i="0" u="none" strike="noStrike" cap="none">
              <a:solidFill>
                <a:schemeClr val="dk1"/>
              </a:solidFill>
              <a:latin typeface="Manrope"/>
              <a:ea typeface="Manrope"/>
              <a:cs typeface="Manrope"/>
              <a:sym typeface="Manrope"/>
            </a:endParaRPr>
          </a:p>
          <a:p>
            <a:pPr marL="0" marR="0" lvl="0" indent="0" algn="l" rtl="0">
              <a:lnSpc>
                <a:spcPct val="115000"/>
              </a:lnSpc>
              <a:spcBef>
                <a:spcPts val="0"/>
              </a:spcBef>
              <a:spcAft>
                <a:spcPts val="0"/>
              </a:spcAft>
              <a:buClr>
                <a:schemeClr val="dk1"/>
              </a:buClr>
              <a:buSzPts val="800"/>
              <a:buFont typeface="Arial"/>
              <a:buNone/>
            </a:pPr>
            <a:endParaRPr sz="900" b="0" i="0" u="none" strike="noStrike" cap="none">
              <a:solidFill>
                <a:schemeClr val="dk1"/>
              </a:solidFill>
              <a:latin typeface="Roboto Medium"/>
              <a:ea typeface="Roboto Medium"/>
              <a:cs typeface="Roboto Medium"/>
              <a:sym typeface="Roboto Medium"/>
            </a:endParaRPr>
          </a:p>
        </p:txBody>
      </p:sp>
      <p:pic>
        <p:nvPicPr>
          <p:cNvPr id="1992" name="Google Shape;1992;p61"/>
          <p:cNvPicPr preferRelativeResize="0"/>
          <p:nvPr/>
        </p:nvPicPr>
        <p:blipFill rotWithShape="1">
          <a:blip r:embed="rId12">
            <a:alphaModFix/>
          </a:blip>
          <a:srcRect/>
          <a:stretch/>
        </p:blipFill>
        <p:spPr>
          <a:xfrm>
            <a:off x="668825" y="99900"/>
            <a:ext cx="1020493" cy="4629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Color Mix 4">
      <a:dk1>
        <a:srgbClr val="000000"/>
      </a:dk1>
      <a:lt1>
        <a:srgbClr val="FFFFFF"/>
      </a:lt1>
      <a:dk2>
        <a:srgbClr val="44546A"/>
      </a:dk2>
      <a:lt2>
        <a:srgbClr val="E7E6E6"/>
      </a:lt2>
      <a:accent1>
        <a:srgbClr val="709FFF"/>
      </a:accent1>
      <a:accent2>
        <a:srgbClr val="FABD63"/>
      </a:accent2>
      <a:accent3>
        <a:srgbClr val="A0CEFF"/>
      </a:accent3>
      <a:accent4>
        <a:srgbClr val="49DBB9"/>
      </a:accent4>
      <a:accent5>
        <a:srgbClr val="FBC646"/>
      </a:accent5>
      <a:accent6>
        <a:srgbClr val="F44393"/>
      </a:accent6>
      <a:hlink>
        <a:srgbClr val="C8A8FC"/>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olor Mix 4">
      <a:dk1>
        <a:srgbClr val="000000"/>
      </a:dk1>
      <a:lt1>
        <a:srgbClr val="FFFFFF"/>
      </a:lt1>
      <a:dk2>
        <a:srgbClr val="44546A"/>
      </a:dk2>
      <a:lt2>
        <a:srgbClr val="E7E6E6"/>
      </a:lt2>
      <a:accent1>
        <a:srgbClr val="709FFF"/>
      </a:accent1>
      <a:accent2>
        <a:srgbClr val="FABD63"/>
      </a:accent2>
      <a:accent3>
        <a:srgbClr val="A0CEFF"/>
      </a:accent3>
      <a:accent4>
        <a:srgbClr val="49DBB9"/>
      </a:accent4>
      <a:accent5>
        <a:srgbClr val="FBC646"/>
      </a:accent5>
      <a:accent6>
        <a:srgbClr val="F44393"/>
      </a:accent6>
      <a:hlink>
        <a:srgbClr val="C8A8FC"/>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5664</Words>
  <Application>Microsoft Office PowerPoint</Application>
  <PresentationFormat>On-screen Show (16:9)</PresentationFormat>
  <Paragraphs>1167</Paragraphs>
  <Slides>60</Slides>
  <Notes>60</Notes>
  <HiddenSlides>1</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60</vt:i4>
      </vt:variant>
    </vt:vector>
  </HeadingPairs>
  <TitlesOfParts>
    <vt:vector size="74" baseType="lpstr">
      <vt:lpstr>Manrope SemiBold</vt:lpstr>
      <vt:lpstr>Manrope</vt:lpstr>
      <vt:lpstr>Inter</vt:lpstr>
      <vt:lpstr>Manrope Medium</vt:lpstr>
      <vt:lpstr>Calibri</vt:lpstr>
      <vt:lpstr>Roboto</vt:lpstr>
      <vt:lpstr>Arial</vt:lpstr>
      <vt:lpstr>Roboto Condensed</vt:lpstr>
      <vt:lpstr>Roboto Medium</vt:lpstr>
      <vt:lpstr>Roboto SemiBold</vt:lpstr>
      <vt:lpstr>Roboto ExtraBold</vt:lpstr>
      <vt:lpstr>Manrope ExtraBold</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Thanh Truc</cp:lastModifiedBy>
  <cp:revision>3</cp:revision>
  <dcterms:modified xsi:type="dcterms:W3CDTF">2026-09-18T04:01:34Z</dcterms:modified>
</cp:coreProperties>
</file>