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4"/>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Lst>
  <p:sldSz cy="5143500" cx="9144000"/>
  <p:notesSz cx="6858000" cy="9144000"/>
  <p:embeddedFontLst>
    <p:embeddedFont>
      <p:font typeface="Lato"/>
      <p:regular r:id="rId38"/>
      <p:bold r:id="rId39"/>
      <p:italic r:id="rId40"/>
      <p:boldItalic r:id="rId41"/>
    </p:embeddedFont>
    <p:embeddedFont>
      <p:font typeface="Great Vibes"/>
      <p:regular r:id="rId42"/>
    </p:embeddedFont>
    <p:embeddedFont>
      <p:font typeface="Oswald SemiBold"/>
      <p:regular r:id="rId43"/>
      <p:bold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ato-italic.fntdata"/><Relationship Id="rId20" Type="http://schemas.openxmlformats.org/officeDocument/2006/relationships/slide" Target="slides/slide14.xml"/><Relationship Id="rId42" Type="http://schemas.openxmlformats.org/officeDocument/2006/relationships/font" Target="fonts/GreatVibes-regular.fntdata"/><Relationship Id="rId41" Type="http://schemas.openxmlformats.org/officeDocument/2006/relationships/font" Target="fonts/Lato-boldItalic.fntdata"/><Relationship Id="rId22" Type="http://schemas.openxmlformats.org/officeDocument/2006/relationships/slide" Target="slides/slide16.xml"/><Relationship Id="rId44" Type="http://schemas.openxmlformats.org/officeDocument/2006/relationships/font" Target="fonts/OswaldSemiBold-bold.fntdata"/><Relationship Id="rId21" Type="http://schemas.openxmlformats.org/officeDocument/2006/relationships/slide" Target="slides/slide15.xml"/><Relationship Id="rId43" Type="http://schemas.openxmlformats.org/officeDocument/2006/relationships/font" Target="fonts/OswaldSemiBold-regular.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Lato-bold.fntdata"/><Relationship Id="rId16" Type="http://schemas.openxmlformats.org/officeDocument/2006/relationships/slide" Target="slides/slide10.xml"/><Relationship Id="rId38" Type="http://schemas.openxmlformats.org/officeDocument/2006/relationships/font" Target="fonts/Lato-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5/34-announcements-in-my-classes"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2524922/3ec73b592b" TargetMode="External"/><Relationship Id="rId3" Type="http://schemas.openxmlformats.org/officeDocument/2006/relationships/hyperlink" Target="https://help.classlink.com/s/article/My-Classes"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2/31-my-classes-tour" TargetMode="External"/><Relationship Id="rId3" Type="http://schemas.openxmlformats.org/officeDocument/2006/relationships/hyperlink" Target="https://help.classlink.com/s/article/My-Classes"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2524922/3ec73b592b"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2524922/3ec73b592b" TargetMode="External"/><Relationship Id="rId3" Type="http://schemas.openxmlformats.org/officeDocument/2006/relationships/hyperlink" Target="https://help.classlink.com/s/article/My-Classes"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2/31-my-classes-tour"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5/34-announcements-in-my-classes"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5/34-announcements-in-my-classes"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4/33-applications-in-my-classes"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4/33-applications-in-my-classes"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My-Classes" TargetMode="External"/><Relationship Id="rId3" Type="http://schemas.openxmlformats.org/officeDocument/2006/relationships/hyperlink" Target="https://help.classlink.com/s/article/instructor-quick-guide"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4/33-applications-in-my-classes"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My-Classes-Discussion-Boards" TargetMode="External"/><Relationship Id="rId3" Type="http://schemas.openxmlformats.org/officeDocument/2006/relationships/hyperlink" Target="https://academy.classlink.com/learn/course/116/35-discussion-boards-in-my-classes"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7/36-my-classes-student-usage-resources"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5510614/0ea96150e1?share=copy&amp;fl=cl&amp;fe=ci" TargetMode="External"/><Relationship Id="rId3" Type="http://schemas.openxmlformats.org/officeDocument/2006/relationships/hyperlink" Target="https://vimeo.com/1195713506/0bb37857ba?fl=ls&amp;fe=ec" TargetMode="External"/><Relationship Id="rId4" Type="http://schemas.openxmlformats.org/officeDocument/2006/relationships/hyperlink" Target="https://help.classlink.com/s/article/print-quickcards-my-classes"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7/36-my-classes-student-usage-resources"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7/36-my-classes-student-usage-resources"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5/34-announcements-in-my-classes"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4/33-applications-in-my-classes"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6/35-discussion-boards-in-my-classes"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My-Classes" TargetMode="External"/><Relationship Id="rId3" Type="http://schemas.openxmlformats.org/officeDocument/2006/relationships/hyperlink" Target="https://help.classlink.com/s/article/my-classes-spanish"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2/31-my-classes-tour"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2/31-my-classes-tour" TargetMode="External"/><Relationship Id="rId3" Type="http://schemas.openxmlformats.org/officeDocument/2006/relationships/hyperlink" Target="https://help.classlink.com/s/article/instructor-quick-guide"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2524922/3ec73b592b"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ademy.classlink.com/learn/course/112/31-my-classes-tour"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My-Classes" TargetMode="External"/><Relationship Id="rId3" Type="http://schemas.openxmlformats.org/officeDocument/2006/relationships/hyperlink" Target="https://help.classlink.com/s/article/instructor-quick-guide"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vimeo.com/1062524922/3ec73b592b"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p.classlink.com/s/article/My-Classes"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cf26c64d0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cf26c64d0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sz="1200">
                <a:solidFill>
                  <a:srgbClr val="FF0000"/>
                </a:solidFill>
              </a:rPr>
              <a:t>NOTE TO SPEAKER: Anything that is red on the slides or in the speaker notes is meant for you to personalize/remove based on your school’s needs. Additionally, you can hide any slides that do not pertain to your school’s My Classes setup. </a:t>
            </a:r>
            <a:endParaRPr b="1" sz="1200">
              <a:solidFill>
                <a:srgbClr val="FF0000"/>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Audience: Teachers</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Speaker Notes:</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Welcome, everyone! Today, we’re going to take a look at how My Classes can make everyday classroom routines easier for both you and your students. You’ll see how this tool helps students quickly find the right resources, view class announcements, and participate in discussions. We’ll also walk through how you can troubleshoot common student login issues, so you feel ready to use My Classes with confidence from day one.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ea67c10f6f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ea67c10f6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 </a:t>
            </a:r>
            <a:endParaRPr sz="1200">
              <a:solidFill>
                <a:schemeClr val="dk1"/>
              </a:solidFill>
              <a:highlight>
                <a:schemeClr val="lt1"/>
              </a:highlight>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The </a:t>
            </a:r>
            <a:r>
              <a:rPr b="1" lang="en" sz="1200">
                <a:solidFill>
                  <a:schemeClr val="dk1"/>
                </a:solidFill>
              </a:rPr>
              <a:t>Announcements </a:t>
            </a:r>
            <a:r>
              <a:rPr lang="en" sz="1200">
                <a:solidFill>
                  <a:schemeClr val="dk1"/>
                </a:solidFill>
              </a:rPr>
              <a:t>tool, represented by the </a:t>
            </a:r>
            <a:r>
              <a:rPr b="1" lang="en" sz="1200">
                <a:solidFill>
                  <a:schemeClr val="dk1"/>
                </a:solidFill>
              </a:rPr>
              <a:t>bullhorn icon</a:t>
            </a:r>
            <a:r>
              <a:rPr lang="en" sz="1200">
                <a:solidFill>
                  <a:schemeClr val="dk1"/>
                </a:solidFill>
              </a:rPr>
              <a:t>, lets you create a new announcement or review announcements you have already posted. We’ll explore creating announcements later.</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Clr>
                <a:schemeClr val="dk1"/>
              </a:buClr>
              <a:buFont typeface="Arial"/>
              <a:buNone/>
            </a:pPr>
            <a:r>
              <a:rPr b="1" lang="en" sz="1200">
                <a:solidFill>
                  <a:schemeClr val="dk1"/>
                </a:solidFill>
              </a:rPr>
              <a:t>Resources</a:t>
            </a:r>
            <a:endParaRPr b="1"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u="sng">
                <a:solidFill>
                  <a:srgbClr val="1155CC"/>
                </a:solidFill>
                <a:hlinkClick r:id="rId2">
                  <a:extLst>
                    <a:ext uri="{A12FA001-AC4F-418D-AE19-62706E023703}">
                      <ahyp:hlinkClr val="tx"/>
                    </a:ext>
                  </a:extLst>
                </a:hlinkClick>
              </a:rPr>
              <a:t>3.4 Announcements in My Classes</a:t>
            </a:r>
            <a:r>
              <a:rPr lang="en" sz="1200">
                <a:solidFill>
                  <a:schemeClr val="dk1"/>
                </a:solidFill>
              </a:rPr>
              <a:t> - Learn how to use Announcements in My Classes to share clear updates, reminders, and class information with students. You’ll see how announcements help keep students informed and focused. </a:t>
            </a:r>
            <a:endParaRPr sz="12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e3d5239450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e3d5239450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Speaker Notes: </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The </a:t>
            </a:r>
            <a:r>
              <a:rPr b="1" lang="en" sz="1200">
                <a:solidFill>
                  <a:schemeClr val="dk1"/>
                </a:solidFill>
              </a:rPr>
              <a:t>Profile icon</a:t>
            </a:r>
            <a:r>
              <a:rPr lang="en" sz="1200">
                <a:solidFill>
                  <a:schemeClr val="dk1"/>
                </a:solidFill>
              </a:rPr>
              <a:t> is where you’ll find your personal account options. From here, you can access ClassLink help resources or securely sign out at the end of your session.</a:t>
            </a:r>
            <a:endParaRPr sz="1200">
              <a:solidFill>
                <a:schemeClr val="dk1"/>
              </a:solidFill>
            </a:endParaRPr>
          </a:p>
          <a:p>
            <a:pPr indent="0" lvl="0" marL="0" rtl="0" algn="l">
              <a:spcBef>
                <a:spcPts val="1200"/>
              </a:spcBef>
              <a:spcAft>
                <a:spcPts val="0"/>
              </a:spcAft>
              <a:buClr>
                <a:schemeClr val="dk1"/>
              </a:buClr>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b="1"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2"/>
              </a:rPr>
              <a:t>My Classes Overview</a:t>
            </a:r>
            <a:r>
              <a:rPr lang="en" sz="1200">
                <a:solidFill>
                  <a:schemeClr val="dk1"/>
                </a:solidFill>
              </a:rPr>
              <a:t> - A short video on how to access My Classes and what it contains.</a:t>
            </a:r>
            <a:br>
              <a:rPr lang="en" sz="1200">
                <a:solidFill>
                  <a:schemeClr val="dk1"/>
                </a:solidFill>
              </a:rPr>
            </a:br>
            <a:endParaRPr sz="1200">
              <a:solidFill>
                <a:schemeClr val="dk1"/>
              </a:solidFill>
            </a:endParaRPr>
          </a:p>
          <a:p>
            <a:pPr indent="0" lvl="0" marL="0" rtl="0" algn="l">
              <a:lnSpc>
                <a:spcPct val="115000"/>
              </a:lnSpc>
              <a:spcBef>
                <a:spcPts val="0"/>
              </a:spcBef>
              <a:spcAft>
                <a:spcPts val="1500"/>
              </a:spcAft>
              <a:buClr>
                <a:schemeClr val="dk1"/>
              </a:buClr>
              <a:buSzPts val="1100"/>
              <a:buFont typeface="Arial"/>
              <a:buNone/>
            </a:pPr>
            <a:r>
              <a:rPr lang="en" sz="1200" u="sng">
                <a:solidFill>
                  <a:schemeClr val="hlink"/>
                </a:solidFill>
                <a:hlinkClick r:id="rId3"/>
              </a:rPr>
              <a:t>Explore My Classes</a:t>
            </a:r>
            <a:r>
              <a:rPr lang="en" sz="1200">
                <a:solidFill>
                  <a:schemeClr val="dk1"/>
                </a:solidFill>
              </a:rPr>
              <a:t> - This article highlights the key features of My Classes.</a:t>
            </a:r>
            <a:endParaRPr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e77b89f92f_1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e77b89f92f_1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 </a:t>
            </a:r>
            <a:endParaRPr sz="1200">
              <a:solidFill>
                <a:schemeClr val="dk1"/>
              </a:solidFill>
              <a:highlight>
                <a:schemeClr val="lt1"/>
              </a:highlight>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You can switch your dashboard layout based on whatever style works best for you. </a:t>
            </a:r>
            <a:r>
              <a:rPr b="1" lang="en" sz="1200">
                <a:solidFill>
                  <a:schemeClr val="dk1"/>
                </a:solidFill>
              </a:rPr>
              <a:t>Tile</a:t>
            </a:r>
            <a:r>
              <a:rPr lang="en" sz="1200">
                <a:solidFill>
                  <a:schemeClr val="dk1"/>
                </a:solidFill>
              </a:rPr>
              <a:t> view offers a more visual layout, while </a:t>
            </a:r>
            <a:r>
              <a:rPr b="1" lang="en" sz="1200">
                <a:solidFill>
                  <a:schemeClr val="dk1"/>
                </a:solidFill>
              </a:rPr>
              <a:t>List </a:t>
            </a:r>
            <a:r>
              <a:rPr lang="en" sz="1200">
                <a:solidFill>
                  <a:schemeClr val="dk1"/>
                </a:solidFill>
              </a:rPr>
              <a:t>view gives you a detailed, line-by-line view of your information.</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This change only affects your personal display, so choose the view you prefer. It won’t change what students see.</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Clr>
                <a:schemeClr val="dk1"/>
              </a:buClr>
              <a:buFont typeface="Arial"/>
              <a:buNone/>
            </a:pPr>
            <a:r>
              <a:rPr b="1" lang="en" sz="1200">
                <a:solidFill>
                  <a:schemeClr val="dk1"/>
                </a:solidFill>
              </a:rPr>
              <a:t>Resources</a:t>
            </a:r>
            <a:endParaRPr b="1" sz="1200">
              <a:solidFill>
                <a:schemeClr val="dk1"/>
              </a:solidFill>
            </a:endParaRPr>
          </a:p>
          <a:p>
            <a:pPr indent="0" lvl="0" marL="0" rtl="0" algn="l">
              <a:spcBef>
                <a:spcPts val="0"/>
              </a:spcBef>
              <a:spcAft>
                <a:spcPts val="0"/>
              </a:spcAft>
              <a:buClr>
                <a:schemeClr val="dk1"/>
              </a:buClr>
              <a:buFont typeface="Arial"/>
              <a:buNone/>
            </a:pPr>
            <a:r>
              <a:rPr lang="en" sz="1200" u="sng">
                <a:solidFill>
                  <a:srgbClr val="1155CC"/>
                </a:solidFill>
                <a:hlinkClick r:id="rId2">
                  <a:extLst>
                    <a:ext uri="{A12FA001-AC4F-418D-AE19-62706E023703}">
                      <ahyp:hlinkClr val="tx"/>
                    </a:ext>
                  </a:extLst>
                </a:hlinkClick>
              </a:rPr>
              <a:t>3.1 My Classes Tour</a:t>
            </a:r>
            <a:r>
              <a:rPr lang="en" sz="1200">
                <a:solidFill>
                  <a:schemeClr val="dk1"/>
                </a:solidFill>
              </a:rPr>
              <a:t> - Learn what My Classes is and how it helps teachers organize class resources, communication, and student access data. You’ll get a quick look at the main tools and how they support your class. </a:t>
            </a:r>
            <a:br>
              <a:rPr lang="en" sz="1200">
                <a:solidFill>
                  <a:schemeClr val="dk1"/>
                </a:solidFill>
              </a:rPr>
            </a:br>
            <a:br>
              <a:rPr lang="en" sz="1200">
                <a:solidFill>
                  <a:schemeClr val="dk1"/>
                </a:solidFill>
              </a:rPr>
            </a:br>
            <a:r>
              <a:rPr lang="en" sz="1200" u="sng">
                <a:solidFill>
                  <a:schemeClr val="hlink"/>
                </a:solidFill>
                <a:hlinkClick r:id="rId3"/>
              </a:rPr>
              <a:t>Explore My Classes</a:t>
            </a:r>
            <a:r>
              <a:rPr lang="en" sz="1200">
                <a:solidFill>
                  <a:schemeClr val="dk1"/>
                </a:solidFill>
              </a:rPr>
              <a:t> - This article highlights the key features of My Classes.</a:t>
            </a:r>
            <a:endParaRPr b="1"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cf6cd488e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cf6cd488e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12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The search bar helps you quickly find what you need. Type a class name, student name, or keyword, and results start to appear right away.</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2"/>
              </a:rPr>
              <a:t>My Classes Overview</a:t>
            </a:r>
            <a:r>
              <a:rPr lang="en" sz="1200">
                <a:solidFill>
                  <a:schemeClr val="dk1"/>
                </a:solidFill>
              </a:rPr>
              <a:t> - A short video on how to access My Classes and what it contains.</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cf6cd488e3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cf6cd488e3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Next, let’s take a closer look at what’s available for individual classes. From the My Classes Dashboard, select any class to open its page. </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Resources</a:t>
            </a:r>
            <a:br>
              <a:rPr b="1" lang="en" sz="1200">
                <a:solidFill>
                  <a:schemeClr val="dk1"/>
                </a:solidFill>
              </a:rPr>
            </a:br>
            <a:r>
              <a:rPr lang="en" sz="1200" u="sng">
                <a:solidFill>
                  <a:schemeClr val="hlink"/>
                </a:solidFill>
                <a:hlinkClick r:id="rId2"/>
              </a:rPr>
              <a:t>My Classes Overview</a:t>
            </a:r>
            <a:r>
              <a:rPr lang="en" sz="1200">
                <a:solidFill>
                  <a:schemeClr val="dk1"/>
                </a:solidFill>
              </a:rPr>
              <a:t> - A short video on how to access My Classes and what it contains.</a:t>
            </a:r>
            <a:br>
              <a:rPr lang="en" sz="1200">
                <a:solidFill>
                  <a:schemeClr val="dk1"/>
                </a:solidFill>
              </a:rPr>
            </a:b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u="sng">
                <a:solidFill>
                  <a:schemeClr val="hlink"/>
                </a:solidFill>
                <a:hlinkClick r:id="rId3"/>
              </a:rPr>
              <a:t>Explore My Classes</a:t>
            </a:r>
            <a:r>
              <a:rPr lang="en" sz="1200">
                <a:solidFill>
                  <a:schemeClr val="dk1"/>
                </a:solidFill>
              </a:rPr>
              <a:t> – This article highlights the key features of My Classes.</a:t>
            </a:r>
            <a:endParaRPr sz="1200">
              <a:solidFill>
                <a:schemeClr val="dk1"/>
              </a:solidFill>
            </a:endParaRPr>
          </a:p>
          <a:p>
            <a:pPr indent="0" lvl="0" marL="0" rtl="0" algn="l">
              <a:lnSpc>
                <a:spcPct val="115000"/>
              </a:lnSpc>
              <a:spcBef>
                <a:spcPts val="1500"/>
              </a:spcBef>
              <a:spcAft>
                <a:spcPts val="0"/>
              </a:spcAft>
              <a:buNone/>
            </a:pPr>
            <a:r>
              <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None/>
            </a:pPr>
            <a:r>
              <a:t/>
            </a:r>
            <a:endParaRPr sz="12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d26f86b58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d26f86b58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None/>
            </a:pPr>
            <a:r>
              <a:rPr lang="en" sz="1200">
                <a:solidFill>
                  <a:srgbClr val="FF0000"/>
                </a:solidFill>
              </a:rPr>
              <a:t>If you don’t allow an option, remove it from the paragraph below.</a:t>
            </a:r>
            <a:endParaRPr sz="1200"/>
          </a:p>
          <a:p>
            <a:pPr indent="0" lvl="0" marL="0" rtl="0" algn="l">
              <a:lnSpc>
                <a:spcPct val="115000"/>
              </a:lnSpc>
              <a:spcBef>
                <a:spcPts val="1200"/>
              </a:spcBef>
              <a:spcAft>
                <a:spcPts val="0"/>
              </a:spcAft>
              <a:buNone/>
            </a:pPr>
            <a:r>
              <a:rPr lang="en" sz="1200">
                <a:solidFill>
                  <a:schemeClr val="dk1"/>
                </a:solidFill>
              </a:rPr>
              <a:t>Each class page displays the tools and details for that class. At the top, you’ll see the class name and edit icon. This is where you can personalize the class by updating the name, choosing an icon, and selecting an accent color. It’s a quick way to make each class stand out.</a:t>
            </a:r>
            <a:endParaRPr sz="1200">
              <a:solidFill>
                <a:schemeClr val="dk1"/>
              </a:solidFill>
            </a:endParaRPr>
          </a:p>
          <a:p>
            <a:pPr indent="0" lvl="0" marL="0" rtl="0" algn="l">
              <a:lnSpc>
                <a:spcPct val="115000"/>
              </a:lnSpc>
              <a:spcBef>
                <a:spcPts val="1200"/>
              </a:spcBef>
              <a:spcAft>
                <a:spcPts val="0"/>
              </a:spcAft>
              <a:buNone/>
            </a:pPr>
            <a:r>
              <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Resources</a:t>
            </a:r>
            <a:br>
              <a:rPr b="1" lang="en" sz="1200">
                <a:solidFill>
                  <a:schemeClr val="dk1"/>
                </a:solidFill>
              </a:rPr>
            </a:br>
            <a:r>
              <a:rPr lang="en" sz="1200" u="sng">
                <a:solidFill>
                  <a:srgbClr val="1155CC"/>
                </a:solidFill>
                <a:hlinkClick r:id="rId2">
                  <a:extLst>
                    <a:ext uri="{A12FA001-AC4F-418D-AE19-62706E023703}">
                      <ahyp:hlinkClr val="tx"/>
                    </a:ext>
                  </a:extLst>
                </a:hlinkClick>
              </a:rPr>
              <a:t>3.1 My Classes Tour</a:t>
            </a:r>
            <a:r>
              <a:rPr lang="en" sz="1200">
                <a:solidFill>
                  <a:schemeClr val="dk1"/>
                </a:solidFill>
              </a:rPr>
              <a:t> - Learn what My Classes is and how it helps teachers organize class resources, communication, and student access data. </a:t>
            </a:r>
            <a:endParaRPr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None/>
            </a:pPr>
            <a:r>
              <a:t/>
            </a:r>
            <a:endParaRPr sz="12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e3d5239450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e3d5239450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a:t>
            </a:r>
            <a:endParaRPr sz="1200"/>
          </a:p>
          <a:p>
            <a:pPr indent="0" lvl="0" marL="0" rtl="0" algn="l">
              <a:spcBef>
                <a:spcPts val="0"/>
              </a:spcBef>
              <a:spcAft>
                <a:spcPts val="0"/>
              </a:spcAft>
              <a:buNone/>
            </a:pPr>
            <a:r>
              <a:rPr lang="en" sz="1200">
                <a:solidFill>
                  <a:srgbClr val="FF0000"/>
                </a:solidFill>
              </a:rPr>
              <a:t>Hide this slide i</a:t>
            </a:r>
            <a:r>
              <a:rPr lang="en" sz="1200">
                <a:solidFill>
                  <a:srgbClr val="FF0000"/>
                </a:solidFill>
              </a:rPr>
              <a:t>f announcements are not enabled for your school. </a:t>
            </a:r>
            <a:br>
              <a:rPr lang="en" sz="1200"/>
            </a:br>
            <a:endParaRPr sz="1200"/>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When students open your class, the first thing they’ll see is your </a:t>
            </a:r>
            <a:r>
              <a:rPr b="1" lang="en" sz="1200">
                <a:solidFill>
                  <a:schemeClr val="dk1"/>
                </a:solidFill>
              </a:rPr>
              <a:t>announcements</a:t>
            </a:r>
            <a:r>
              <a:rPr lang="en" sz="1200">
                <a:solidFill>
                  <a:schemeClr val="dk1"/>
                </a:solidFill>
              </a:rPr>
              <a:t>. This makes it the perfect space for daily reminders, project due dates, or weekly tasks.</a:t>
            </a:r>
            <a:endParaRPr sz="1200">
              <a:solidFill>
                <a:schemeClr val="dk1"/>
              </a:solidFill>
            </a:endParaRPr>
          </a:p>
          <a:p>
            <a:pPr indent="0" lvl="0" marL="0" rtl="0" algn="l">
              <a:spcBef>
                <a:spcPts val="0"/>
              </a:spcBef>
              <a:spcAft>
                <a:spcPts val="0"/>
              </a:spcAft>
              <a:buNone/>
            </a:pPr>
            <a:r>
              <a:t/>
            </a:r>
            <a:endParaRPr sz="1200"/>
          </a:p>
          <a:p>
            <a:pPr indent="0" lvl="0" marL="0" rtl="0" algn="l">
              <a:spcBef>
                <a:spcPts val="0"/>
              </a:spcBef>
              <a:spcAft>
                <a:spcPts val="0"/>
              </a:spcAft>
              <a:buNone/>
            </a:pPr>
            <a:r>
              <a:rPr b="1" lang="en" sz="1200"/>
              <a:t>Resources</a:t>
            </a:r>
            <a:endParaRPr b="1" sz="1200"/>
          </a:p>
          <a:p>
            <a:pPr indent="0" lvl="0" marL="0" rtl="0" algn="l">
              <a:lnSpc>
                <a:spcPct val="115000"/>
              </a:lnSpc>
              <a:spcBef>
                <a:spcPts val="0"/>
              </a:spcBef>
              <a:spcAft>
                <a:spcPts val="0"/>
              </a:spcAft>
              <a:buClr>
                <a:schemeClr val="dk1"/>
              </a:buClr>
              <a:buSzPts val="1100"/>
              <a:buFont typeface="Arial"/>
              <a:buNone/>
            </a:pPr>
            <a:r>
              <a:rPr lang="en" sz="1200" u="sng">
                <a:solidFill>
                  <a:srgbClr val="1155CC"/>
                </a:solidFill>
                <a:hlinkClick r:id="rId2">
                  <a:extLst>
                    <a:ext uri="{A12FA001-AC4F-418D-AE19-62706E023703}">
                      <ahyp:hlinkClr val="tx"/>
                    </a:ext>
                  </a:extLst>
                </a:hlinkClick>
              </a:rPr>
              <a:t>3.4 Announcements in My Classes</a:t>
            </a:r>
            <a:r>
              <a:rPr lang="en" sz="1200">
                <a:solidFill>
                  <a:schemeClr val="dk1"/>
                </a:solidFill>
              </a:rPr>
              <a:t> - Learn how to use Announcements in My Classes to share clear updates, reminders, and class information with students. You’ll see how announcements help keep students informed and focused.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e751570fb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e751570f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a:t>
            </a:r>
            <a:endParaRPr sz="1200"/>
          </a:p>
          <a:p>
            <a:pPr indent="0" lvl="0" marL="0" rtl="0" algn="l">
              <a:spcBef>
                <a:spcPts val="0"/>
              </a:spcBef>
              <a:spcAft>
                <a:spcPts val="0"/>
              </a:spcAft>
              <a:buNone/>
            </a:pPr>
            <a:r>
              <a:rPr lang="en" sz="1200">
                <a:solidFill>
                  <a:srgbClr val="FF0000"/>
                </a:solidFill>
              </a:rPr>
              <a:t>Hide this slide if announcements are not enabled for your school. </a:t>
            </a:r>
            <a:br>
              <a:rPr lang="en" sz="1200">
                <a:solidFill>
                  <a:schemeClr val="dk1"/>
                </a:solidFill>
              </a:rPr>
            </a:b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When you’re ready to share an update, select </a:t>
            </a:r>
            <a:r>
              <a:rPr b="1" lang="en" sz="1200">
                <a:solidFill>
                  <a:schemeClr val="dk1"/>
                </a:solidFill>
              </a:rPr>
              <a:t>Create Announcement</a:t>
            </a:r>
            <a:r>
              <a:rPr lang="en" sz="1200">
                <a:solidFill>
                  <a:schemeClr val="dk1"/>
                </a:solidFill>
              </a:rPr>
              <a:t>. From there, enter a title and message, choose which class or classes should see it, and set the dates for when it should start and end. After a quick final check, select </a:t>
            </a:r>
            <a:r>
              <a:rPr b="1" lang="en" sz="1200">
                <a:solidFill>
                  <a:schemeClr val="dk1"/>
                </a:solidFill>
              </a:rPr>
              <a:t>Save</a:t>
            </a:r>
            <a:r>
              <a:rPr lang="en" sz="1200">
                <a:solidFill>
                  <a:schemeClr val="dk1"/>
                </a:solidFill>
              </a:rPr>
              <a:t>, and your announcement is ready to go.</a:t>
            </a:r>
            <a:r>
              <a:rPr lang="en">
                <a:solidFill>
                  <a:schemeClr val="dk1"/>
                </a:solidFill>
              </a:rPr>
              <a:t>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p>
          <a:p>
            <a:pPr indent="0" lvl="0" marL="0" rtl="0" algn="l">
              <a:spcBef>
                <a:spcPts val="0"/>
              </a:spcBef>
              <a:spcAft>
                <a:spcPts val="0"/>
              </a:spcAft>
              <a:buNone/>
            </a:pPr>
            <a:r>
              <a:rPr b="1" lang="en" sz="1200"/>
              <a:t>Resources</a:t>
            </a:r>
            <a:br>
              <a:rPr lang="en" sz="1200"/>
            </a:br>
            <a:r>
              <a:rPr lang="en" sz="1200" u="sng">
                <a:solidFill>
                  <a:srgbClr val="1155CC"/>
                </a:solidFill>
                <a:hlinkClick r:id="rId2">
                  <a:extLst>
                    <a:ext uri="{A12FA001-AC4F-418D-AE19-62706E023703}">
                      <ahyp:hlinkClr val="tx"/>
                    </a:ext>
                  </a:extLst>
                </a:hlinkClick>
              </a:rPr>
              <a:t>3.4 Announcements in My Classes</a:t>
            </a:r>
            <a:r>
              <a:rPr lang="en" sz="1200">
                <a:solidFill>
                  <a:schemeClr val="dk1"/>
                </a:solidFill>
              </a:rPr>
              <a:t> - Learn how to use Announcements in My Classes to share clear updates, reminders, and class information with students. You’ll see how announcements help keep students informed and focused.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e365c010d5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e365c010d5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b="1" sz="1200"/>
          </a:p>
          <a:p>
            <a:pPr indent="0" lvl="0" marL="0" rtl="0" algn="l">
              <a:spcBef>
                <a:spcPts val="0"/>
              </a:spcBef>
              <a:spcAft>
                <a:spcPts val="0"/>
              </a:spcAft>
              <a:buNone/>
            </a:pPr>
            <a:r>
              <a:rPr lang="en" sz="1200">
                <a:solidFill>
                  <a:schemeClr val="dk1"/>
                </a:solidFill>
              </a:rPr>
              <a:t>Next, select </a:t>
            </a:r>
            <a:r>
              <a:rPr b="1" lang="en" sz="1200">
                <a:solidFill>
                  <a:schemeClr val="dk1"/>
                </a:solidFill>
              </a:rPr>
              <a:t>Apps</a:t>
            </a:r>
            <a:r>
              <a:rPr lang="en" sz="1200">
                <a:solidFill>
                  <a:schemeClr val="dk1"/>
                </a:solidFill>
              </a:rPr>
              <a:t> from the class page to see the resources connected to that class. If you see a </a:t>
            </a:r>
            <a:r>
              <a:rPr b="1" lang="en" sz="1200">
                <a:solidFill>
                  <a:schemeClr val="dk1"/>
                </a:solidFill>
              </a:rPr>
              <a:t>padlock </a:t>
            </a:r>
            <a:r>
              <a:rPr lang="en" sz="1200">
                <a:solidFill>
                  <a:schemeClr val="dk1"/>
                </a:solidFill>
              </a:rPr>
              <a:t>on an app, that means it was added by the school or district, and you can’t remove the app.</a:t>
            </a:r>
            <a:endParaRPr sz="1200">
              <a:solidFill>
                <a:schemeClr val="dk1"/>
              </a:solidFill>
            </a:endParaRPr>
          </a:p>
          <a:p>
            <a:pPr indent="0" lvl="0" marL="0" rtl="0" algn="l">
              <a:lnSpc>
                <a:spcPct val="115000"/>
              </a:lnSpc>
              <a:spcBef>
                <a:spcPts val="1200"/>
              </a:spcBef>
              <a:spcAft>
                <a:spcPts val="0"/>
              </a:spcAft>
              <a:buNone/>
            </a:pPr>
            <a:r>
              <a:rPr lang="en" sz="1200">
                <a:solidFill>
                  <a:schemeClr val="dk1"/>
                </a:solidFill>
              </a:rPr>
              <a:t>💡 One quick note: apps in My Classes may look like LaunchPad apps, but they don’t have any of the right click menu options.</a:t>
            </a:r>
            <a:endParaRPr sz="1200">
              <a:solidFill>
                <a:schemeClr val="dk1"/>
              </a:solidFill>
            </a:endParaRPr>
          </a:p>
          <a:p>
            <a:pPr indent="0" lvl="0" marL="0" rtl="0" algn="l">
              <a:lnSpc>
                <a:spcPct val="115000"/>
              </a:lnSpc>
              <a:spcBef>
                <a:spcPts val="1200"/>
              </a:spcBef>
              <a:spcAft>
                <a:spcPts val="0"/>
              </a:spcAft>
              <a:buNone/>
            </a:pPr>
            <a:r>
              <a:rPr b="1" lang="en" sz="1200">
                <a:solidFill>
                  <a:schemeClr val="dk1"/>
                </a:solidFill>
              </a:rPr>
              <a:t>Resources:</a:t>
            </a:r>
            <a:br>
              <a:rPr b="1" lang="en" sz="1200">
                <a:solidFill>
                  <a:schemeClr val="dk1"/>
                </a:solidFill>
              </a:rPr>
            </a:br>
            <a:r>
              <a:rPr lang="en" sz="1200" u="sng">
                <a:solidFill>
                  <a:srgbClr val="0B57D0"/>
                </a:solidFill>
                <a:hlinkClick r:id="rId2">
                  <a:extLst>
                    <a:ext uri="{A12FA001-AC4F-418D-AE19-62706E023703}">
                      <ahyp:hlinkClr val="tx"/>
                    </a:ext>
                  </a:extLst>
                </a:hlinkClick>
              </a:rPr>
              <a:t>3.3 Applications in My Classes</a:t>
            </a:r>
            <a:r>
              <a:rPr lang="en" sz="1200">
                <a:solidFill>
                  <a:schemeClr val="dk1"/>
                </a:solidFill>
              </a:rPr>
              <a:t> - Learn how to manage class apps in My Classes so students can find the right resources faster. You’ll see how to add apps, use custom links, and keep each class space focused on the tools students need.</a:t>
            </a:r>
            <a:endParaRPr sz="1200">
              <a:solidFill>
                <a:schemeClr val="dk1"/>
              </a:solidFill>
            </a:endParaRPr>
          </a:p>
          <a:p>
            <a:pPr indent="0" lvl="0" marL="0" rtl="0" algn="l">
              <a:spcBef>
                <a:spcPts val="1200"/>
              </a:spcBef>
              <a:spcAft>
                <a:spcPts val="0"/>
              </a:spcAft>
              <a:buNone/>
            </a:pPr>
            <a:r>
              <a:t/>
            </a:r>
            <a:endParaRP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e365c010d5_1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e365c010d5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You can add your own apps to your classes. </a:t>
            </a:r>
            <a:r>
              <a:rPr lang="en" sz="1200">
                <a:solidFill>
                  <a:schemeClr val="dk1"/>
                </a:solidFill>
              </a:rPr>
              <a:t>Select </a:t>
            </a:r>
            <a:r>
              <a:rPr b="1" lang="en" sz="1200">
                <a:solidFill>
                  <a:schemeClr val="dk1"/>
                </a:solidFill>
              </a:rPr>
              <a:t>+ Add New App</a:t>
            </a:r>
            <a:r>
              <a:rPr lang="en" sz="1200">
                <a:solidFill>
                  <a:schemeClr val="dk1"/>
                </a:solidFill>
              </a:rPr>
              <a:t>, find the app you want, and select </a:t>
            </a:r>
            <a:r>
              <a:rPr b="1" lang="en" sz="1200">
                <a:solidFill>
                  <a:schemeClr val="dk1"/>
                </a:solidFill>
              </a:rPr>
              <a:t>Add</a:t>
            </a:r>
            <a:r>
              <a:rPr lang="en" sz="1200">
                <a:solidFill>
                  <a:schemeClr val="dk1"/>
                </a:solidFill>
              </a:rPr>
              <a:t>. The great thing is that you can add the app to one or more classes at the same time.</a:t>
            </a:r>
            <a:endParaRPr sz="13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u="sng">
                <a:solidFill>
                  <a:srgbClr val="1155CC"/>
                </a:solidFill>
                <a:hlinkClick r:id="rId2">
                  <a:extLst>
                    <a:ext uri="{A12FA001-AC4F-418D-AE19-62706E023703}">
                      <ahyp:hlinkClr val="tx"/>
                    </a:ext>
                  </a:extLst>
                </a:hlinkClick>
              </a:rPr>
              <a:t>3.3 Applications in My Classes</a:t>
            </a:r>
            <a:r>
              <a:rPr lang="en" sz="1200">
                <a:solidFill>
                  <a:schemeClr val="dk1"/>
                </a:solidFill>
              </a:rPr>
              <a:t> - Learn how to add and manage apps in My Classes so students can find the right resources faster.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cf26c64d00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cf26c64d00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a:solidFill>
                  <a:schemeClr val="dk1"/>
                </a:solidFill>
              </a:rPr>
              <a:t>: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My Classes gives you one easy place to organize resources, share class updates, and support students throughout the day. We’ll start with a quick overview of what My Classes can do, then take a closer look at both the teacher and student views. </a:t>
            </a:r>
            <a:br>
              <a:rPr lang="en" sz="1200">
                <a:solidFill>
                  <a:schemeClr val="dk1"/>
                </a:solidFill>
              </a:rPr>
            </a:b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Resources</a:t>
            </a:r>
            <a:endParaRPr b="1"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u="sng">
                <a:solidFill>
                  <a:schemeClr val="hlink"/>
                </a:solidFill>
                <a:hlinkClick r:id="rId2"/>
              </a:rPr>
              <a:t>Explore My Classes</a:t>
            </a:r>
            <a:r>
              <a:rPr lang="en" sz="1200">
                <a:solidFill>
                  <a:schemeClr val="dk1"/>
                </a:solidFill>
              </a:rPr>
              <a:t> – This article highlights the key features of My Classes.</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 sz="1200" u="sng">
                <a:solidFill>
                  <a:schemeClr val="hlink"/>
                </a:solidFill>
                <a:hlinkClick r:id="rId3"/>
              </a:rPr>
              <a:t>Quick Guide for Instructors</a:t>
            </a:r>
            <a:r>
              <a:rPr lang="en" sz="1200">
                <a:solidFill>
                  <a:schemeClr val="dk1"/>
                </a:solidFill>
              </a:rPr>
              <a:t> – A handy reference guide designed for teachers navigating their new dashboard.</a:t>
            </a:r>
            <a:endParaRPr sz="1200">
              <a:solidFill>
                <a:schemeClr val="dk1"/>
              </a:solidFill>
            </a:endParaRPr>
          </a:p>
          <a:p>
            <a:pPr indent="0" lvl="0" marL="0" rtl="0" algn="l">
              <a:spcBef>
                <a:spcPts val="1200"/>
              </a:spcBef>
              <a:spcAft>
                <a:spcPts val="0"/>
              </a:spcAft>
              <a:buClr>
                <a:schemeClr val="dk1"/>
              </a:buClr>
              <a:buFont typeface="Arial"/>
              <a:buNone/>
            </a:pPr>
            <a:br>
              <a:rPr lang="en" sz="1200">
                <a:solidFill>
                  <a:schemeClr val="dk1"/>
                </a:solidFill>
              </a:rPr>
            </a:br>
            <a:endParaRPr sz="1050">
              <a:solidFill>
                <a:schemeClr val="dk1"/>
              </a:solidFill>
            </a:endParaRPr>
          </a:p>
          <a:p>
            <a:pPr indent="0" lvl="0" marL="0" rtl="0" algn="l">
              <a:spcBef>
                <a:spcPts val="0"/>
              </a:spcBef>
              <a:spcAft>
                <a:spcPts val="0"/>
              </a:spcAft>
              <a:buClr>
                <a:schemeClr val="dk1"/>
              </a:buClr>
              <a:buSzPts val="1100"/>
              <a:buFont typeface="Arial"/>
              <a:buNone/>
            </a:pPr>
            <a:r>
              <a:t/>
            </a:r>
            <a:endParaRPr sz="105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e365c010d5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e365c010d5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You can also add a resource that is not already in the App Library by creating a custom app. Select </a:t>
            </a:r>
            <a:r>
              <a:rPr b="1" lang="en" sz="1200">
                <a:solidFill>
                  <a:schemeClr val="dk1"/>
                </a:solidFill>
              </a:rPr>
              <a:t>+ Add New App</a:t>
            </a:r>
            <a:r>
              <a:rPr lang="en" sz="1200">
                <a:solidFill>
                  <a:schemeClr val="dk1"/>
                </a:solidFill>
              </a:rPr>
              <a:t>, choose the option to add a custom app, and paste in the website link. This is a great option for class websites, online articles, videos, forms, or other links students need. After you add it, students can find it right alongside their other class apps. </a:t>
            </a:r>
            <a:endParaRPr sz="13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u="sng">
                <a:solidFill>
                  <a:srgbClr val="1155CC"/>
                </a:solidFill>
                <a:hlinkClick r:id="rId2">
                  <a:extLst>
                    <a:ext uri="{A12FA001-AC4F-418D-AE19-62706E023703}">
                      <ahyp:hlinkClr val="tx"/>
                    </a:ext>
                  </a:extLst>
                </a:hlinkClick>
              </a:rPr>
              <a:t>3.3 Applications in My Classes</a:t>
            </a:r>
            <a:r>
              <a:rPr lang="en" sz="1200">
                <a:solidFill>
                  <a:schemeClr val="dk1"/>
                </a:solidFill>
              </a:rPr>
              <a:t> - Learn how to add and manage apps in My Classes so students can find the right resources faster.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e365c010d5_1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e365c010d5_1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 </a:t>
            </a:r>
            <a:br>
              <a:rPr lang="en" sz="1200">
                <a:solidFill>
                  <a:schemeClr val="dk1"/>
                </a:solidFill>
              </a:rPr>
            </a:br>
            <a:r>
              <a:rPr lang="en" sz="1200">
                <a:solidFill>
                  <a:srgbClr val="FF0000"/>
                </a:solidFill>
              </a:rPr>
              <a:t>Hide this slide if discussions are not enabled for your school. </a:t>
            </a:r>
            <a:br>
              <a:rPr lang="en" sz="1200">
                <a:solidFill>
                  <a:schemeClr val="dk1"/>
                </a:solidFill>
              </a:rPr>
            </a:b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Next, you’ll find </a:t>
            </a:r>
            <a:r>
              <a:rPr b="1" lang="en" sz="1200">
                <a:solidFill>
                  <a:schemeClr val="dk1"/>
                </a:solidFill>
              </a:rPr>
              <a:t>Discussion Boards</a:t>
            </a:r>
            <a:r>
              <a:rPr lang="en" sz="1200">
                <a:solidFill>
                  <a:schemeClr val="dk1"/>
                </a:solidFill>
              </a:rPr>
              <a:t>. You can use these to post questions, reflection prompts, quick check-ins, or a place for students to ask for class support. These prompts are plain text, so you won’t be able to add images, links, or videos directly in the prompt. </a:t>
            </a:r>
            <a:endParaRPr sz="13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Resources</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u="sng">
                <a:solidFill>
                  <a:srgbClr val="0B57D0"/>
                </a:solidFill>
                <a:hlinkClick r:id="rId2">
                  <a:extLst>
                    <a:ext uri="{A12FA001-AC4F-418D-AE19-62706E023703}">
                      <ahyp:hlinkClr val="tx"/>
                    </a:ext>
                  </a:extLst>
                </a:hlinkClick>
              </a:rPr>
              <a:t>Use My Classes Discussion Boards</a:t>
            </a:r>
            <a:r>
              <a:rPr i="1" lang="en" sz="1200">
                <a:solidFill>
                  <a:srgbClr val="1F1F1F"/>
                </a:solidFill>
              </a:rPr>
              <a:t> - </a:t>
            </a:r>
            <a:r>
              <a:rPr lang="en" sz="1200">
                <a:solidFill>
                  <a:srgbClr val="1F1F1F"/>
                </a:solidFill>
              </a:rPr>
              <a:t>Help Article </a:t>
            </a:r>
            <a:endParaRPr sz="1200">
              <a:solidFill>
                <a:schemeClr val="dk1"/>
              </a:solidFill>
            </a:endParaRPr>
          </a:p>
          <a:p>
            <a:pPr indent="0" lvl="0" marL="0" rtl="0" algn="l">
              <a:lnSpc>
                <a:spcPct val="115000"/>
              </a:lnSpc>
              <a:spcBef>
                <a:spcPts val="1500"/>
              </a:spcBef>
              <a:spcAft>
                <a:spcPts val="0"/>
              </a:spcAft>
              <a:buNone/>
            </a:pPr>
            <a:r>
              <a:rPr lang="en" sz="1200" u="sng">
                <a:solidFill>
                  <a:srgbClr val="0B57D0"/>
                </a:solidFill>
                <a:hlinkClick r:id="rId3">
                  <a:extLst>
                    <a:ext uri="{A12FA001-AC4F-418D-AE19-62706E023703}">
                      <ahyp:hlinkClr val="tx"/>
                    </a:ext>
                  </a:extLst>
                </a:hlinkClick>
              </a:rPr>
              <a:t>3.5 Discussion Boards in My Classes</a:t>
            </a:r>
            <a:r>
              <a:rPr lang="en" sz="1200">
                <a:solidFill>
                  <a:schemeClr val="dk1"/>
                </a:solidFill>
              </a:rPr>
              <a:t> - Learn how to use Discussion Boards in My Classes to build class community and support student conversations. You’ll see how to create discussion threads, guide student replies, and keep conversations focused. </a:t>
            </a:r>
            <a:endParaRPr sz="1200">
              <a:solidFill>
                <a:schemeClr val="dk1"/>
              </a:solidFill>
            </a:endParaRPr>
          </a:p>
          <a:p>
            <a:pPr indent="0" lvl="0" marL="0" rtl="0" algn="l">
              <a:spcBef>
                <a:spcPts val="1500"/>
              </a:spcBef>
              <a:spcAft>
                <a:spcPts val="0"/>
              </a:spcAft>
              <a:buClr>
                <a:schemeClr val="dk1"/>
              </a:buClr>
              <a:buSzPts val="1100"/>
              <a:buFont typeface="Arial"/>
              <a:buNone/>
            </a:pPr>
            <a:r>
              <a:t/>
            </a:r>
            <a:endParaRPr b="1">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e365c010d5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e365c010d5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The </a:t>
            </a:r>
            <a:r>
              <a:rPr b="1" lang="en" sz="1200">
                <a:solidFill>
                  <a:schemeClr val="dk1"/>
                </a:solidFill>
              </a:rPr>
              <a:t>Students</a:t>
            </a:r>
            <a:r>
              <a:rPr lang="en" sz="1200">
                <a:solidFill>
                  <a:schemeClr val="dk1"/>
                </a:solidFill>
              </a:rPr>
              <a:t> section shows you the roster for the class. From here, you can see who is enrolled, check student email addresses, and access student analytics. </a:t>
            </a:r>
            <a:endParaRPr sz="1300">
              <a:solidFill>
                <a:schemeClr val="dk1"/>
              </a:solidFill>
            </a:endParaRPr>
          </a:p>
          <a:p>
            <a:pPr indent="0" lvl="0" marL="0" rtl="0" algn="l">
              <a:lnSpc>
                <a:spcPct val="115000"/>
              </a:lnSpc>
              <a:spcBef>
                <a:spcPts val="1200"/>
              </a:spcBef>
              <a:spcAft>
                <a:spcPts val="0"/>
              </a:spcAft>
              <a:buNone/>
            </a:pPr>
            <a:r>
              <a:rPr b="1" lang="en" sz="1200">
                <a:solidFill>
                  <a:schemeClr val="dk1"/>
                </a:solidFill>
              </a:rPr>
              <a:t>Resources:</a:t>
            </a:r>
            <a:br>
              <a:rPr b="1" lang="en" sz="1200">
                <a:solidFill>
                  <a:schemeClr val="dk1"/>
                </a:solidFill>
              </a:rPr>
            </a:br>
            <a:r>
              <a:rPr lang="en" sz="1200" u="sng">
                <a:solidFill>
                  <a:srgbClr val="1155CC"/>
                </a:solidFill>
                <a:hlinkClick r:id="rId2">
                  <a:extLst>
                    <a:ext uri="{A12FA001-AC4F-418D-AE19-62706E023703}">
                      <ahyp:hlinkClr val="tx"/>
                    </a:ext>
                  </a:extLst>
                </a:hlinkClick>
              </a:rPr>
              <a:t>3.6 My Classes Student-Usage Resources</a:t>
            </a:r>
            <a:r>
              <a:rPr lang="en" sz="1200">
                <a:solidFill>
                  <a:schemeClr val="dk1"/>
                </a:solidFill>
              </a:rPr>
              <a:t> - Learn how to use My Classes student usage data to review logins, app activity, and access patterns. You’ll see how these tools can help support students and guide follow-up. </a:t>
            </a:r>
            <a:endParaRPr sz="1200">
              <a:solidFill>
                <a:schemeClr val="dk1"/>
              </a:solidFill>
            </a:endParaRPr>
          </a:p>
          <a:p>
            <a:pPr indent="0" lvl="0" marL="0" rtl="0" algn="l">
              <a:lnSpc>
                <a:spcPct val="115000"/>
              </a:lnSpc>
              <a:spcBef>
                <a:spcPts val="1200"/>
              </a:spcBef>
              <a:spcAft>
                <a:spcPts val="0"/>
              </a:spcAft>
              <a:buNone/>
            </a:pPr>
            <a:r>
              <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spcBef>
                <a:spcPts val="1200"/>
              </a:spcBef>
              <a:spcAft>
                <a:spcPts val="0"/>
              </a:spcAft>
              <a:buNone/>
            </a:pPr>
            <a:r>
              <a:t/>
            </a:r>
            <a:endParaRPr sz="1200">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e77b89f92f_1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e77b89f92f_1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rgbClr val="FF0000"/>
              </a:solidFill>
            </a:endParaRPr>
          </a:p>
          <a:p>
            <a:pPr indent="0" lvl="0" marL="0" rtl="0" algn="l">
              <a:spcBef>
                <a:spcPts val="0"/>
              </a:spcBef>
              <a:spcAft>
                <a:spcPts val="0"/>
              </a:spcAft>
              <a:buClr>
                <a:schemeClr val="dk1"/>
              </a:buClr>
              <a:buSzPts val="1100"/>
              <a:buFont typeface="Arial"/>
              <a:buNone/>
            </a:pPr>
            <a:r>
              <a:rPr lang="en" sz="1200">
                <a:solidFill>
                  <a:srgbClr val="FF0000"/>
                </a:solidFill>
              </a:rPr>
              <a:t>Access to QuickCards and Passwords may not be enabled by your administrator. If you do not have these tools, you can hide this slide.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One</a:t>
            </a:r>
            <a:r>
              <a:rPr lang="en" sz="1200">
                <a:solidFill>
                  <a:schemeClr val="dk1"/>
                </a:solidFill>
              </a:rPr>
              <a:t> extremely convenient tool in the Students section of My Classes is the ability to print a new QuickCard or reset a student’s password. This can be a big help when a student is stuck at the start of class and needs quick access.</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From the student roster, select one or more </a:t>
            </a:r>
            <a:r>
              <a:rPr b="1" lang="en" sz="1200">
                <a:solidFill>
                  <a:schemeClr val="dk1"/>
                </a:solidFill>
              </a:rPr>
              <a:t>student(s)</a:t>
            </a:r>
            <a:r>
              <a:rPr lang="en" sz="1200">
                <a:solidFill>
                  <a:schemeClr val="dk1"/>
                </a:solidFill>
              </a:rPr>
              <a:t>. Then use the </a:t>
            </a:r>
            <a:r>
              <a:rPr b="1" lang="en" sz="1200">
                <a:solidFill>
                  <a:schemeClr val="dk1"/>
                </a:solidFill>
              </a:rPr>
              <a:t>Manage Selected </a:t>
            </a:r>
            <a:r>
              <a:rPr lang="en" sz="1200">
                <a:solidFill>
                  <a:schemeClr val="dk1"/>
                </a:solidFill>
              </a:rPr>
              <a:t>link to open the available support options. From there, you can </a:t>
            </a:r>
            <a:r>
              <a:rPr b="1" lang="en" sz="1200">
                <a:solidFill>
                  <a:schemeClr val="dk1"/>
                </a:solidFill>
              </a:rPr>
              <a:t>print a QuickCard</a:t>
            </a:r>
            <a:r>
              <a:rPr lang="en" sz="1200">
                <a:solidFill>
                  <a:schemeClr val="dk1"/>
                </a:solidFill>
              </a:rPr>
              <a:t> or </a:t>
            </a:r>
            <a:r>
              <a:rPr b="1" lang="en" sz="1200">
                <a:solidFill>
                  <a:schemeClr val="dk1"/>
                </a:solidFill>
              </a:rPr>
              <a:t>reset a password </a:t>
            </a:r>
            <a:r>
              <a:rPr lang="en" sz="1200">
                <a:solidFill>
                  <a:schemeClr val="dk1"/>
                </a:solidFill>
              </a:rPr>
              <a:t>for a student.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rPr>
              <a:t>Resources</a:t>
            </a:r>
            <a:r>
              <a:rPr lang="en">
                <a:solidFill>
                  <a:schemeClr val="dk1"/>
                </a:solidFill>
              </a:rPr>
              <a:t>:</a:t>
            </a:r>
            <a:br>
              <a:rPr lang="en">
                <a:solidFill>
                  <a:schemeClr val="dk1"/>
                </a:solidFill>
              </a:rPr>
            </a:br>
            <a:r>
              <a:rPr lang="en" sz="1200" u="sng">
                <a:solidFill>
                  <a:srgbClr val="0B57D0"/>
                </a:solidFill>
                <a:hlinkClick r:id="rId2">
                  <a:extLst>
                    <a:ext uri="{A12FA001-AC4F-418D-AE19-62706E023703}">
                      <ahyp:hlinkClr val="tx"/>
                    </a:ext>
                  </a:extLst>
                </a:hlinkClick>
              </a:rPr>
              <a:t>Print QuickCards From My Classes</a:t>
            </a:r>
            <a:r>
              <a:rPr lang="en" sz="1200">
                <a:solidFill>
                  <a:srgbClr val="1F1F1F"/>
                </a:solidFill>
              </a:rPr>
              <a:t> - Watch to learn how to print QuickCards from My Classes.</a:t>
            </a:r>
            <a:endParaRPr sz="1200">
              <a:solidFill>
                <a:srgbClr val="1F1F1F"/>
              </a:solidFill>
            </a:endParaRPr>
          </a:p>
          <a:p>
            <a:pPr indent="0" lvl="0" marL="0" rtl="0" algn="l">
              <a:lnSpc>
                <a:spcPct val="115000"/>
              </a:lnSpc>
              <a:spcBef>
                <a:spcPts val="0"/>
              </a:spcBef>
              <a:spcAft>
                <a:spcPts val="0"/>
              </a:spcAft>
              <a:buClr>
                <a:schemeClr val="dk1"/>
              </a:buClr>
              <a:buSzPts val="1100"/>
              <a:buFont typeface="Arial"/>
              <a:buNone/>
            </a:pPr>
            <a:br>
              <a:rPr lang="en" sz="1200">
                <a:solidFill>
                  <a:srgbClr val="1F1F1F"/>
                </a:solidFill>
              </a:rPr>
            </a:br>
            <a:r>
              <a:rPr lang="en" sz="1200" u="sng">
                <a:solidFill>
                  <a:srgbClr val="1155CC"/>
                </a:solidFill>
                <a:hlinkClick r:id="rId3">
                  <a:extLst>
                    <a:ext uri="{A12FA001-AC4F-418D-AE19-62706E023703}">
                      <ahyp:hlinkClr val="tx"/>
                    </a:ext>
                  </a:extLst>
                </a:hlinkClick>
              </a:rPr>
              <a:t>Reset student passwords in My Classes</a:t>
            </a:r>
            <a:r>
              <a:rPr lang="en" sz="1200">
                <a:solidFill>
                  <a:schemeClr val="dk1"/>
                </a:solidFill>
              </a:rPr>
              <a:t> - This video goes through the process of resetting student passwords inside of My Classes. </a:t>
            </a:r>
            <a:endParaRPr sz="1200">
              <a:solidFill>
                <a:srgbClr val="1F1F1F"/>
              </a:solidFill>
            </a:endParaRPr>
          </a:p>
          <a:p>
            <a:pPr indent="0" lvl="0" marL="0" rtl="0" algn="l">
              <a:lnSpc>
                <a:spcPct val="115000"/>
              </a:lnSpc>
              <a:spcBef>
                <a:spcPts val="2100"/>
              </a:spcBef>
              <a:spcAft>
                <a:spcPts val="1500"/>
              </a:spcAft>
              <a:buClr>
                <a:schemeClr val="dk1"/>
              </a:buClr>
              <a:buSzPts val="1100"/>
              <a:buFont typeface="Arial"/>
              <a:buNone/>
            </a:pPr>
            <a:r>
              <a:rPr lang="en" sz="1200" u="sng">
                <a:solidFill>
                  <a:srgbClr val="0B57D0"/>
                </a:solidFill>
                <a:hlinkClick r:id="rId4">
                  <a:extLst>
                    <a:ext uri="{A12FA001-AC4F-418D-AE19-62706E023703}">
                      <ahyp:hlinkClr val="tx"/>
                    </a:ext>
                  </a:extLst>
                </a:hlinkClick>
              </a:rPr>
              <a:t>Generate and Manage QuickCards From My Classes</a:t>
            </a:r>
            <a:r>
              <a:rPr i="1" lang="en" sz="1200">
                <a:solidFill>
                  <a:srgbClr val="1F1F1F"/>
                </a:solidFill>
              </a:rPr>
              <a:t> - </a:t>
            </a:r>
            <a:r>
              <a:rPr lang="en" sz="1200">
                <a:solidFill>
                  <a:srgbClr val="1F1F1F"/>
                </a:solidFill>
              </a:rPr>
              <a:t>Help Article.</a:t>
            </a:r>
            <a:endParaRPr b="1" sz="120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d26f86b58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d26f86b58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Logins</a:t>
            </a:r>
            <a:r>
              <a:rPr lang="en" sz="1200">
                <a:solidFill>
                  <a:schemeClr val="dk1"/>
                </a:solidFill>
              </a:rPr>
              <a:t> gives you a quick daily view of who logged in to ClassLink. You’ll see checkmarks for students who logged in and dashes for students who did not. This can help when you want to spot access issues or follow up with a student who may need help.</a:t>
            </a:r>
            <a:endParaRPr sz="1200">
              <a:solidFill>
                <a:schemeClr val="dk1"/>
              </a:solidFill>
            </a:endParaRPr>
          </a:p>
          <a:p>
            <a:pPr indent="0" lvl="0" marL="0" rtl="0" algn="l">
              <a:lnSpc>
                <a:spcPct val="115000"/>
              </a:lnSpc>
              <a:spcBef>
                <a:spcPts val="1200"/>
              </a:spcBef>
              <a:spcAft>
                <a:spcPts val="0"/>
              </a:spcAft>
              <a:buNone/>
            </a:pPr>
            <a:r>
              <a:t/>
            </a:r>
            <a:endParaRPr sz="1200">
              <a:solidFill>
                <a:schemeClr val="dk1"/>
              </a:solidFill>
            </a:endParaRPr>
          </a:p>
          <a:p>
            <a:pPr indent="0" lvl="0" marL="0" rtl="0" algn="l">
              <a:lnSpc>
                <a:spcPct val="115000"/>
              </a:lnSpc>
              <a:spcBef>
                <a:spcPts val="1200"/>
              </a:spcBef>
              <a:spcAft>
                <a:spcPts val="1200"/>
              </a:spcAft>
              <a:buNone/>
            </a:pPr>
            <a:r>
              <a:rPr b="1" lang="en" sz="1200">
                <a:solidFill>
                  <a:schemeClr val="dk1"/>
                </a:solidFill>
              </a:rPr>
              <a:t>Resources</a:t>
            </a:r>
            <a:br>
              <a:rPr b="1" lang="en" sz="1200">
                <a:solidFill>
                  <a:schemeClr val="dk1"/>
                </a:solidFill>
              </a:rPr>
            </a:br>
            <a:r>
              <a:rPr lang="en" sz="1200" u="sng">
                <a:solidFill>
                  <a:srgbClr val="1155CC"/>
                </a:solidFill>
                <a:hlinkClick r:id="rId2">
                  <a:extLst>
                    <a:ext uri="{A12FA001-AC4F-418D-AE19-62706E023703}">
                      <ahyp:hlinkClr val="tx"/>
                    </a:ext>
                  </a:extLst>
                </a:hlinkClick>
              </a:rPr>
              <a:t>3.6 My Classes Student-Usage Resources</a:t>
            </a:r>
            <a:r>
              <a:rPr lang="en" sz="1200">
                <a:solidFill>
                  <a:schemeClr val="dk1"/>
                </a:solidFill>
              </a:rPr>
              <a:t> - Learn how to use My Classes student usage data to review logins, app activity, and access patterns. You’ll see how these tools can help support students and guide follow-up.</a:t>
            </a:r>
            <a:r>
              <a:rPr lang="en">
                <a:solidFill>
                  <a:schemeClr val="dk1"/>
                </a:solidFill>
              </a:rPr>
              <a:t> </a:t>
            </a:r>
            <a:endParaRPr sz="120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e365c010d5_1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e365c010d5_1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 </a:t>
            </a:r>
            <a:endParaRPr sz="1200"/>
          </a:p>
          <a:p>
            <a:pPr indent="0" lvl="0" marL="0" rtl="0" algn="l">
              <a:lnSpc>
                <a:spcPct val="115000"/>
              </a:lnSpc>
              <a:spcBef>
                <a:spcPts val="1200"/>
              </a:spcBef>
              <a:spcAft>
                <a:spcPts val="0"/>
              </a:spcAft>
              <a:buNone/>
            </a:pPr>
            <a:r>
              <a:rPr b="1" lang="en" sz="1200">
                <a:solidFill>
                  <a:schemeClr val="dk1"/>
                </a:solidFill>
              </a:rPr>
              <a:t>Activity</a:t>
            </a:r>
            <a:r>
              <a:rPr lang="en" sz="1200">
                <a:solidFill>
                  <a:schemeClr val="dk1"/>
                </a:solidFill>
              </a:rPr>
              <a:t> gives you a closer look at student app use. You can see how much time students spent in apps and click into a day for more detail. This is not meant to replace what you already know as the teacher, but it can give you another helpful clue when a student says, “I couldn’t get in,” or when you want to better understand how students are using their digital </a:t>
            </a:r>
            <a:r>
              <a:rPr lang="en" sz="1200">
                <a:solidFill>
                  <a:schemeClr val="dk1"/>
                </a:solidFill>
              </a:rPr>
              <a:t>resources</a:t>
            </a:r>
            <a:r>
              <a:rPr lang="en" sz="1200">
                <a:solidFill>
                  <a:schemeClr val="dk1"/>
                </a:solidFill>
              </a:rPr>
              <a:t>.</a:t>
            </a:r>
            <a:br>
              <a:rPr lang="en">
                <a:solidFill>
                  <a:schemeClr val="dk1"/>
                </a:solidFill>
              </a:rPr>
            </a:br>
            <a:endParaRPr sz="1200">
              <a:solidFill>
                <a:schemeClr val="dk1"/>
              </a:solidFill>
            </a:endParaRPr>
          </a:p>
          <a:p>
            <a:pPr indent="0" lvl="0" marL="0" rtl="0" algn="l">
              <a:lnSpc>
                <a:spcPct val="115000"/>
              </a:lnSpc>
              <a:spcBef>
                <a:spcPts val="1200"/>
              </a:spcBef>
              <a:spcAft>
                <a:spcPts val="1200"/>
              </a:spcAft>
              <a:buNone/>
            </a:pPr>
            <a:r>
              <a:rPr b="1" lang="en" sz="1200">
                <a:solidFill>
                  <a:schemeClr val="dk1"/>
                </a:solidFill>
              </a:rPr>
              <a:t>Resources</a:t>
            </a:r>
            <a:br>
              <a:rPr b="1" lang="en" sz="1200">
                <a:solidFill>
                  <a:schemeClr val="dk1"/>
                </a:solidFill>
              </a:rPr>
            </a:br>
            <a:r>
              <a:rPr lang="en" sz="1200" u="sng">
                <a:solidFill>
                  <a:srgbClr val="1155CC"/>
                </a:solidFill>
                <a:hlinkClick r:id="rId2">
                  <a:extLst>
                    <a:ext uri="{A12FA001-AC4F-418D-AE19-62706E023703}">
                      <ahyp:hlinkClr val="tx"/>
                    </a:ext>
                  </a:extLst>
                </a:hlinkClick>
              </a:rPr>
              <a:t>3.6 My Classes Student-Usage Resources</a:t>
            </a:r>
            <a:r>
              <a:rPr lang="en" sz="1200">
                <a:solidFill>
                  <a:schemeClr val="dk1"/>
                </a:solidFill>
              </a:rPr>
              <a:t> - Learn how to use My Classes student usage data to review logins, app activity, and access patterns. You’ll see how these tools can help support students and guide follow-up.</a:t>
            </a:r>
            <a:r>
              <a:rPr lang="en">
                <a:solidFill>
                  <a:schemeClr val="dk1"/>
                </a:solidFill>
              </a:rPr>
              <a:t> </a:t>
            </a:r>
            <a:endParaRPr sz="120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e77b89f92f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e77b89f92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Clr>
                <a:schemeClr val="dk1"/>
              </a:buClr>
              <a:buSzPts val="1100"/>
              <a:buFont typeface="Arial"/>
              <a:buNone/>
            </a:pPr>
            <a:r>
              <a:rPr lang="en" sz="1200">
                <a:solidFill>
                  <a:schemeClr val="dk1"/>
                </a:solidFill>
              </a:rPr>
              <a:t>Now that you've taken a closer look at the teacher view, let's check out what students see.</a:t>
            </a:r>
            <a:endParaRPr sz="1200"/>
          </a:p>
          <a:p>
            <a:pPr indent="0" lvl="0" marL="0" rtl="0" algn="l">
              <a:spcBef>
                <a:spcPts val="0"/>
              </a:spcBef>
              <a:spcAft>
                <a:spcPts val="0"/>
              </a:spcAft>
              <a:buClr>
                <a:schemeClr val="dk1"/>
              </a:buClr>
              <a:buSzPts val="1100"/>
              <a:buFont typeface="Arial"/>
              <a:buNone/>
            </a:pPr>
            <a:r>
              <a:t/>
            </a:r>
            <a:endParaRPr b="1"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e751570fb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e751570fb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Announcements are the first thing students see when they open your class in My Classes, so they are a great place for updates, reminders, and due dates.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200"/>
              <a:t>Resources</a:t>
            </a:r>
            <a:br>
              <a:rPr lang="en" sz="1200"/>
            </a:br>
            <a:r>
              <a:rPr lang="en" sz="1200" u="sng">
                <a:solidFill>
                  <a:srgbClr val="0B57D0"/>
                </a:solidFill>
                <a:hlinkClick r:id="rId2">
                  <a:extLst>
                    <a:ext uri="{A12FA001-AC4F-418D-AE19-62706E023703}">
                      <ahyp:hlinkClr val="tx"/>
                    </a:ext>
                  </a:extLst>
                </a:hlinkClick>
              </a:rPr>
              <a:t>3.4 Announcements in My Classes</a:t>
            </a:r>
            <a:r>
              <a:rPr lang="en" sz="1200"/>
              <a:t> - Learn how to use Announcements in My Classes to share clear updates, reminders, and class information with students. You’ll see how announcements help keep students informed and focused. </a:t>
            </a:r>
            <a:endParaRPr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e751570fb3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e751570fb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In the Apps tab, students see resources assigned to that class, including apps you add and any locked apps assigned by your school. Students can open assigned apps, but they can’t add or remove apps from the class.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200"/>
              <a:t>Resources</a:t>
            </a:r>
            <a:br>
              <a:rPr lang="en" sz="1200"/>
            </a:br>
            <a:r>
              <a:rPr lang="en" sz="1200" u="sng">
                <a:solidFill>
                  <a:srgbClr val="0B57D0"/>
                </a:solidFill>
                <a:hlinkClick r:id="rId2">
                  <a:extLst>
                    <a:ext uri="{A12FA001-AC4F-418D-AE19-62706E023703}">
                      <ahyp:hlinkClr val="tx"/>
                    </a:ext>
                  </a:extLst>
                </a:hlinkClick>
              </a:rPr>
              <a:t>3.3 Applications in My Classes</a:t>
            </a:r>
            <a:r>
              <a:rPr lang="en" sz="1200"/>
              <a:t> - Learn how to add and manage apps in My Classes so students can find the right resources faster. </a:t>
            </a:r>
            <a:endParaRPr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e751570fb3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e751570fb3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r>
              <a:rPr lang="en" sz="1200"/>
              <a:t>:</a:t>
            </a:r>
            <a:br>
              <a:rPr lang="en" sz="1200"/>
            </a:br>
            <a:r>
              <a:rPr lang="en" sz="1200">
                <a:solidFill>
                  <a:srgbClr val="FF0000"/>
                </a:solidFill>
              </a:rPr>
              <a:t>Hide this slide if discussions are not enabled for your school. </a:t>
            </a:r>
            <a:br>
              <a:rPr lang="en" sz="1200">
                <a:solidFill>
                  <a:schemeClr val="dk1"/>
                </a:solidFill>
              </a:rPr>
            </a:br>
            <a:endParaRPr sz="1200">
              <a:solidFill>
                <a:schemeClr val="dk1"/>
              </a:solidFill>
            </a:endParaRPr>
          </a:p>
          <a:p>
            <a:pPr indent="0" lvl="0" marL="0" rtl="0" algn="l">
              <a:spcBef>
                <a:spcPts val="0"/>
              </a:spcBef>
              <a:spcAft>
                <a:spcPts val="0"/>
              </a:spcAft>
              <a:buNone/>
            </a:pPr>
            <a:r>
              <a:rPr lang="en" sz="1200"/>
              <a:t>In </a:t>
            </a:r>
            <a:r>
              <a:rPr b="1" lang="en" sz="1200"/>
              <a:t>Discussions</a:t>
            </a:r>
            <a:r>
              <a:rPr lang="en" sz="1200"/>
              <a:t>, students can join class conversations, ask questions, and reply to threads you create for that class. This gives students one place for class support and discussion, while you keep the space focused and can remove student posts when needed.</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 sz="1200"/>
              <a:t>Resources</a:t>
            </a:r>
            <a:br>
              <a:rPr lang="en" sz="1200"/>
            </a:br>
            <a:r>
              <a:rPr lang="en" sz="1200" u="sng">
                <a:solidFill>
                  <a:srgbClr val="0B57D0"/>
                </a:solidFill>
                <a:hlinkClick r:id="rId2">
                  <a:extLst>
                    <a:ext uri="{A12FA001-AC4F-418D-AE19-62706E023703}">
                      <ahyp:hlinkClr val="tx"/>
                    </a:ext>
                  </a:extLst>
                </a:hlinkClick>
              </a:rPr>
              <a:t>3.5 Discussion Boards in My Classes</a:t>
            </a:r>
            <a:r>
              <a:rPr lang="en" sz="1200"/>
              <a:t> - Learn how to use Discussion Boards in My Classes to support class conversations. You’ll see how to create threads, guide replies, and keep student discussions focused. </a:t>
            </a:r>
            <a:endParaRP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cf26c64d00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cf26c64d00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Speaker Notes:</a:t>
            </a:r>
            <a:endParaRPr b="1"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First, let’s set the stage. My Classes gives you a dedicated space inside LaunchPad for each class you teach.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Clr>
                <a:schemeClr val="dk1"/>
              </a:buClr>
              <a:buFont typeface="Arial"/>
              <a:buNone/>
            </a:pPr>
            <a:r>
              <a:rPr b="1" lang="en" sz="1200">
                <a:solidFill>
                  <a:schemeClr val="dk1"/>
                </a:solidFill>
              </a:rPr>
              <a:t>Resources</a:t>
            </a:r>
            <a:endParaRPr b="1" sz="1200">
              <a:solidFill>
                <a:schemeClr val="dk1"/>
              </a:solidFill>
            </a:endParaRPr>
          </a:p>
          <a:p>
            <a:pPr indent="0" lvl="0" marL="0" rtl="0" algn="l">
              <a:lnSpc>
                <a:spcPct val="115000"/>
              </a:lnSpc>
              <a:spcBef>
                <a:spcPts val="0"/>
              </a:spcBef>
              <a:spcAft>
                <a:spcPts val="0"/>
              </a:spcAft>
              <a:buNone/>
            </a:pPr>
            <a:r>
              <a:rPr lang="en" sz="1200" u="sng">
                <a:solidFill>
                  <a:schemeClr val="hlink"/>
                </a:solidFill>
                <a:hlinkClick r:id="rId2"/>
              </a:rPr>
              <a:t>Explore My Classes</a:t>
            </a:r>
            <a:r>
              <a:rPr lang="en" sz="1200">
                <a:solidFill>
                  <a:schemeClr val="dk1"/>
                </a:solidFill>
              </a:rPr>
              <a:t> – This article highlights the key features of My Classes.</a:t>
            </a:r>
            <a:br>
              <a:rPr lang="en" sz="1200">
                <a:solidFill>
                  <a:schemeClr val="dk1"/>
                </a:solidFill>
              </a:rPr>
            </a:br>
            <a:br>
              <a:rPr lang="en" sz="1200">
                <a:solidFill>
                  <a:schemeClr val="dk1"/>
                </a:solidFill>
              </a:rPr>
            </a:br>
            <a:r>
              <a:rPr lang="en" sz="1200" u="sng">
                <a:solidFill>
                  <a:srgbClr val="0B57D0"/>
                </a:solidFill>
                <a:hlinkClick r:id="rId3">
                  <a:extLst>
                    <a:ext uri="{A12FA001-AC4F-418D-AE19-62706E023703}">
                      <ahyp:hlinkClr val="tx"/>
                    </a:ext>
                  </a:extLst>
                </a:hlinkClick>
              </a:rPr>
              <a:t>Explore My Classes (Explora Mis Clases)</a:t>
            </a:r>
            <a:r>
              <a:rPr lang="en" sz="1200" u="sng">
                <a:solidFill>
                  <a:srgbClr val="0B57D0"/>
                </a:solidFill>
              </a:rPr>
              <a:t> </a:t>
            </a:r>
            <a:r>
              <a:rPr i="1" lang="en" sz="1200">
                <a:solidFill>
                  <a:srgbClr val="1F1F1F"/>
                </a:solidFill>
              </a:rPr>
              <a:t> -</a:t>
            </a:r>
            <a:r>
              <a:rPr lang="en" sz="1200">
                <a:solidFill>
                  <a:srgbClr val="1F1F1F"/>
                </a:solidFill>
              </a:rPr>
              <a:t> Help Article - Spanish version.</a:t>
            </a:r>
            <a:endParaRPr sz="1200">
              <a:solidFill>
                <a:schemeClr val="dk1"/>
              </a:solidFill>
            </a:endParaRPr>
          </a:p>
          <a:p>
            <a:pPr indent="0" lvl="0" marL="0" rtl="0" algn="l">
              <a:spcBef>
                <a:spcPts val="1200"/>
              </a:spcBef>
              <a:spcAft>
                <a:spcPts val="0"/>
              </a:spcAft>
              <a:buClr>
                <a:schemeClr val="dk1"/>
              </a:buClr>
              <a:buFont typeface="Arial"/>
              <a:buNone/>
            </a:pPr>
            <a:r>
              <a:t/>
            </a:r>
            <a:endParaRPr sz="1200">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e365c010d5_1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e365c010d5_1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Speaker Notes:</a:t>
            </a:r>
            <a:endParaRPr b="1"/>
          </a:p>
          <a:p>
            <a:pPr indent="0" lvl="0" marL="0" rtl="0" algn="l">
              <a:lnSpc>
                <a:spcPct val="115000"/>
              </a:lnSpc>
              <a:spcBef>
                <a:spcPts val="1200"/>
              </a:spcBef>
              <a:spcAft>
                <a:spcPts val="0"/>
              </a:spcAft>
              <a:buClr>
                <a:schemeClr val="dk1"/>
              </a:buClr>
              <a:buSzPts val="1100"/>
              <a:buFont typeface="Arial"/>
              <a:buNone/>
            </a:pPr>
            <a:r>
              <a:rPr lang="en" sz="1200"/>
              <a:t>As we wrap up, remember that My Classes is meant to make daily class routines easier. You can use it to give students one place for class apps, post updates they can find quickly, and provide quick support when a student may need help.</a:t>
            </a:r>
            <a:endParaRPr sz="1200"/>
          </a:p>
          <a:p>
            <a:pPr indent="0" lvl="0" marL="0" rtl="0" algn="l">
              <a:lnSpc>
                <a:spcPct val="115000"/>
              </a:lnSpc>
              <a:spcBef>
                <a:spcPts val="1200"/>
              </a:spcBef>
              <a:spcAft>
                <a:spcPts val="0"/>
              </a:spcAft>
              <a:buClr>
                <a:schemeClr val="dk1"/>
              </a:buClr>
              <a:buSzPts val="1100"/>
              <a:buFont typeface="Arial"/>
              <a:buNone/>
            </a:pPr>
            <a:r>
              <a:rPr lang="en" sz="1200"/>
              <a:t>You do not need to use every feature all at once. Start small. Pick one class, add the resources students use most, and try one announcement this week. Once that feels comfortable, the rest of My Classes becomes much easier to build into your normal routine.</a:t>
            </a:r>
            <a:endParaRPr sz="1200"/>
          </a:p>
          <a:p>
            <a:pPr indent="0" lvl="0" marL="0" rtl="0" algn="l">
              <a:lnSpc>
                <a:spcPct val="115000"/>
              </a:lnSpc>
              <a:spcBef>
                <a:spcPts val="1200"/>
              </a:spcBef>
              <a:spcAft>
                <a:spcPts val="0"/>
              </a:spcAft>
              <a:buClr>
                <a:schemeClr val="dk1"/>
              </a:buClr>
              <a:buSzPts val="1100"/>
              <a:buFont typeface="Arial"/>
              <a:buNone/>
            </a:pPr>
            <a:r>
              <a:rPr b="1" lang="en" sz="1200"/>
              <a:t>Resources</a:t>
            </a:r>
            <a:br>
              <a:rPr lang="en" sz="1200"/>
            </a:br>
            <a:r>
              <a:rPr lang="en" sz="1200" u="sng">
                <a:solidFill>
                  <a:srgbClr val="1155CC"/>
                </a:solidFill>
                <a:hlinkClick r:id="rId2">
                  <a:extLst>
                    <a:ext uri="{A12FA001-AC4F-418D-AE19-62706E023703}">
                      <ahyp:hlinkClr val="tx"/>
                    </a:ext>
                  </a:extLst>
                </a:hlinkClick>
              </a:rPr>
              <a:t>3.1 My Classes Tour</a:t>
            </a:r>
            <a:r>
              <a:rPr lang="en" sz="1200">
                <a:solidFill>
                  <a:schemeClr val="dk1"/>
                </a:solidFill>
              </a:rPr>
              <a:t> - Learn what My Classes is and how it helps teachers organize class resources, communication, and student access data.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p>
          <a:p>
            <a:pPr indent="0" lvl="0" marL="0" rtl="0" algn="l">
              <a:spcBef>
                <a:spcPts val="120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e365c010d5_1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e365c010d5_1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FF0000"/>
                </a:solidFill>
              </a:rPr>
              <a:t>Replace the QR with one of your own that takes learners to a survey to gain feedback on this presentation. </a:t>
            </a:r>
            <a:endParaRPr b="1" sz="1200">
              <a:solidFill>
                <a:srgbClr val="FF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e35adad36a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e35adad36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 (Edit any text in</a:t>
            </a:r>
            <a:r>
              <a:rPr lang="en" sz="1200">
                <a:solidFill>
                  <a:srgbClr val="FF0000"/>
                </a:solidFill>
              </a:rPr>
              <a:t> RED</a:t>
            </a:r>
            <a:r>
              <a:rPr lang="en" sz="1200">
                <a:solidFill>
                  <a:schemeClr val="dk1"/>
                </a:solidFill>
              </a:rPr>
              <a:t> to meet your school needs)</a:t>
            </a:r>
            <a:endParaRPr sz="1200">
              <a:solidFill>
                <a:schemeClr val="dk1"/>
              </a:solidFill>
            </a:endParaRPr>
          </a:p>
          <a:p>
            <a:pPr indent="0" lvl="0" marL="0" rtl="0" algn="l">
              <a:spcBef>
                <a:spcPts val="0"/>
              </a:spcBef>
              <a:spcAft>
                <a:spcPts val="0"/>
              </a:spcAft>
              <a:buNone/>
            </a:pPr>
            <a:r>
              <a:t/>
            </a:r>
            <a:endParaRPr sz="1200"/>
          </a:p>
          <a:p>
            <a:pPr indent="0" lvl="0" marL="0" rtl="0" algn="l">
              <a:spcBef>
                <a:spcPts val="0"/>
              </a:spcBef>
              <a:spcAft>
                <a:spcPts val="0"/>
              </a:spcAft>
              <a:buNone/>
            </a:pPr>
            <a:r>
              <a:rPr lang="en" sz="1200"/>
              <a:t>Think of My Classes as a central hub for each class. Students can quickly find the apps they need, and you can keep them informed with announcements and discussions. </a:t>
            </a:r>
            <a:r>
              <a:rPr lang="en" sz="1200">
                <a:solidFill>
                  <a:srgbClr val="FF0000"/>
                </a:solidFill>
              </a:rPr>
              <a:t>You can also help students with QuickCards and password tools right from the same place when enabled. </a:t>
            </a:r>
            <a:endParaRPr sz="1200">
              <a:solidFill>
                <a:srgbClr val="FF0000"/>
              </a:solidFill>
            </a:endParaRPr>
          </a:p>
          <a:p>
            <a:pPr indent="0" lvl="0" marL="0" rtl="0" algn="l">
              <a:lnSpc>
                <a:spcPct val="115000"/>
              </a:lnSpc>
              <a:spcBef>
                <a:spcPts val="1200"/>
              </a:spcBef>
              <a:spcAft>
                <a:spcPts val="0"/>
              </a:spcAft>
              <a:buNone/>
            </a:pPr>
            <a:r>
              <a:t/>
            </a:r>
            <a:endParaRPr sz="1200">
              <a:solidFill>
                <a:srgbClr val="980000"/>
              </a:solidFill>
            </a:endParaRPr>
          </a:p>
          <a:p>
            <a:pPr indent="0" lvl="0" marL="0" rtl="0" algn="l">
              <a:spcBef>
                <a:spcPts val="1200"/>
              </a:spcBef>
              <a:spcAft>
                <a:spcPts val="0"/>
              </a:spcAft>
              <a:buClr>
                <a:schemeClr val="dk1"/>
              </a:buClr>
              <a:buFont typeface="Arial"/>
              <a:buNone/>
            </a:pPr>
            <a:r>
              <a:rPr b="1" lang="en" sz="1200">
                <a:solidFill>
                  <a:schemeClr val="dk1"/>
                </a:solidFill>
              </a:rPr>
              <a:t>Resources</a:t>
            </a:r>
            <a:endParaRPr b="1"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u="sng">
                <a:solidFill>
                  <a:srgbClr val="1155CC"/>
                </a:solidFill>
                <a:hlinkClick r:id="rId2">
                  <a:extLst>
                    <a:ext uri="{A12FA001-AC4F-418D-AE19-62706E023703}">
                      <ahyp:hlinkClr val="tx"/>
                    </a:ext>
                  </a:extLst>
                </a:hlinkClick>
              </a:rPr>
              <a:t>3.1 My Classes Tour</a:t>
            </a:r>
            <a:r>
              <a:rPr lang="en" sz="1200">
                <a:solidFill>
                  <a:schemeClr val="dk1"/>
                </a:solidFill>
              </a:rPr>
              <a:t> - Learn what My Classes is and how it helps teachers organize class resources, communication, and student access data. </a:t>
            </a:r>
            <a:br>
              <a:rPr lang="en" sz="1200">
                <a:solidFill>
                  <a:schemeClr val="dk1"/>
                </a:solidFill>
              </a:rPr>
            </a:br>
            <a:endParaRPr b="1"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3"/>
              </a:rPr>
              <a:t>Quick Guide for Instructors</a:t>
            </a:r>
            <a:r>
              <a:rPr lang="en" sz="1200">
                <a:solidFill>
                  <a:schemeClr val="dk1"/>
                </a:solidFill>
              </a:rPr>
              <a:t> – A handy reference guide designed for teachers navigating their new dashboard.</a:t>
            </a:r>
            <a:endParaRPr sz="1200">
              <a:solidFill>
                <a:schemeClr val="dk1"/>
              </a:solidFill>
            </a:endParaRPr>
          </a:p>
          <a:p>
            <a:pPr indent="0" lvl="0" marL="0" rtl="0" algn="l">
              <a:spcBef>
                <a:spcPts val="0"/>
              </a:spcBef>
              <a:spcAft>
                <a:spcPts val="0"/>
              </a:spcAft>
              <a:buClr>
                <a:schemeClr val="dk1"/>
              </a:buClr>
              <a:buFont typeface="Arial"/>
              <a:buNone/>
            </a:pPr>
            <a:r>
              <a:t/>
            </a:r>
            <a:endParaRPr sz="1200">
              <a:solidFill>
                <a:schemeClr val="dk1"/>
              </a:solidFill>
            </a:endParaRPr>
          </a:p>
          <a:p>
            <a:pPr indent="0" lvl="0" marL="0" rtl="0" algn="l">
              <a:lnSpc>
                <a:spcPct val="115000"/>
              </a:lnSpc>
              <a:spcBef>
                <a:spcPts val="1200"/>
              </a:spcBef>
              <a:spcAft>
                <a:spcPts val="1200"/>
              </a:spcAft>
              <a:buNone/>
            </a:pPr>
            <a:r>
              <a:t/>
            </a:r>
            <a:endParaRP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e365c010d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e365c010d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a:t>
            </a:r>
            <a:r>
              <a:rPr lang="en" sz="1200">
                <a:solidFill>
                  <a:schemeClr val="dk1"/>
                </a:solidFill>
              </a:rPr>
              <a: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After you open your LaunchPad, look for the </a:t>
            </a:r>
            <a:r>
              <a:rPr b="1" lang="en" sz="1200">
                <a:solidFill>
                  <a:schemeClr val="dk1"/>
                </a:solidFill>
              </a:rPr>
              <a:t>Backpack </a:t>
            </a:r>
            <a:r>
              <a:rPr lang="en" sz="1200">
                <a:solidFill>
                  <a:schemeClr val="dk1"/>
                </a:solidFill>
              </a:rPr>
              <a:t>icon in your ClassLink Favorites Bar or the </a:t>
            </a:r>
            <a:r>
              <a:rPr b="1" lang="en" sz="1200">
                <a:solidFill>
                  <a:schemeClr val="dk1"/>
                </a:solidFill>
              </a:rPr>
              <a:t>Backpack </a:t>
            </a:r>
            <a:r>
              <a:rPr lang="en" sz="1200">
                <a:solidFill>
                  <a:schemeClr val="dk1"/>
                </a:solidFill>
              </a:rPr>
              <a:t>in your list of apps.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 sz="1200">
                <a:solidFill>
                  <a:schemeClr val="dk1"/>
                </a:solidFill>
              </a:rPr>
              <a:t>Resources</a:t>
            </a:r>
            <a:endParaRPr b="1"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2"/>
              </a:rPr>
              <a:t>My Classes Overview Video</a:t>
            </a:r>
            <a:r>
              <a:rPr lang="en" sz="1200">
                <a:solidFill>
                  <a:schemeClr val="dk1"/>
                </a:solidFill>
              </a:rPr>
              <a:t> - Quick overview of how to access My Classes and </a:t>
            </a:r>
            <a:r>
              <a:rPr lang="en" sz="1200">
                <a:solidFill>
                  <a:schemeClr val="dk1"/>
                </a:solidFill>
              </a:rPr>
              <a:t>what</a:t>
            </a:r>
            <a:r>
              <a:rPr lang="en" sz="1200">
                <a:solidFill>
                  <a:schemeClr val="dk1"/>
                </a:solidFill>
              </a:rPr>
              <a:t> it contains. </a:t>
            </a:r>
            <a:br>
              <a:rPr lang="en" sz="1200">
                <a:solidFill>
                  <a:schemeClr val="dk1"/>
                </a:solidFill>
              </a:rPr>
            </a:br>
            <a:endParaRPr sz="1200">
              <a:solidFill>
                <a:schemeClr val="dk1"/>
              </a:solidFill>
            </a:endParaRPr>
          </a:p>
          <a:p>
            <a:pPr indent="0" lvl="0" marL="0" rtl="0" algn="l">
              <a:lnSpc>
                <a:spcPct val="115000"/>
              </a:lnSpc>
              <a:spcBef>
                <a:spcPts val="0"/>
              </a:spcBef>
              <a:spcAft>
                <a:spcPts val="1500"/>
              </a:spcAft>
              <a:buNone/>
            </a:pPr>
            <a:r>
              <a:t/>
            </a:r>
            <a:endParaRPr sz="120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ea67c10f6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ea67c10f6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Speaker Notes: </a:t>
            </a:r>
            <a:endParaRPr b="1" sz="1200">
              <a:solidFill>
                <a:schemeClr val="dk1"/>
              </a:solidFill>
            </a:endParaRPr>
          </a:p>
          <a:p>
            <a:pPr indent="0" lvl="0" marL="0" rtl="0" algn="l">
              <a:spcBef>
                <a:spcPts val="0"/>
              </a:spcBef>
              <a:spcAft>
                <a:spcPts val="0"/>
              </a:spcAft>
              <a:buClr>
                <a:schemeClr val="dk1"/>
              </a:buClr>
              <a:buSzPts val="1100"/>
              <a:buFont typeface="Arial"/>
              <a:buNone/>
            </a:pPr>
            <a:r>
              <a:t/>
            </a:r>
            <a:endParaRPr b="1" sz="1200">
              <a:solidFill>
                <a:schemeClr val="dk1"/>
              </a:solidFill>
            </a:endParaRPr>
          </a:p>
          <a:p>
            <a:pPr indent="0" lvl="0" marL="0" rtl="0" algn="l">
              <a:spcBef>
                <a:spcPts val="0"/>
              </a:spcBef>
              <a:spcAft>
                <a:spcPts val="0"/>
              </a:spcAft>
              <a:buClr>
                <a:schemeClr val="dk1"/>
              </a:buClr>
              <a:buFont typeface="Arial"/>
              <a:buNone/>
            </a:pPr>
            <a:r>
              <a:rPr lang="en" sz="1200">
                <a:solidFill>
                  <a:schemeClr val="dk1"/>
                </a:solidFill>
              </a:rPr>
              <a:t>Let's take a look at the teacher view first, and then we'll switch over to the student experience.</a:t>
            </a:r>
            <a:endParaRPr sz="1200">
              <a:solidFill>
                <a:schemeClr val="dk1"/>
              </a:solidFill>
            </a:endParaRPr>
          </a:p>
          <a:p>
            <a:pPr indent="0" lvl="0" marL="0" rtl="0" algn="l">
              <a:spcBef>
                <a:spcPts val="0"/>
              </a:spcBef>
              <a:spcAft>
                <a:spcPts val="0"/>
              </a:spcAft>
              <a:buClr>
                <a:schemeClr val="dk1"/>
              </a:buClr>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b="1" sz="1200">
              <a:solidFill>
                <a:schemeClr val="dk1"/>
              </a:solidFill>
            </a:endParaRPr>
          </a:p>
          <a:p>
            <a:pPr indent="0" lvl="0" marL="0" rtl="0" algn="l">
              <a:spcBef>
                <a:spcPts val="0"/>
              </a:spcBef>
              <a:spcAft>
                <a:spcPts val="0"/>
              </a:spcAft>
              <a:buClr>
                <a:schemeClr val="dk1"/>
              </a:buClr>
              <a:buFont typeface="Arial"/>
              <a:buNone/>
            </a:pPr>
            <a:r>
              <a:rPr lang="en" sz="1200" u="sng">
                <a:solidFill>
                  <a:srgbClr val="1155CC"/>
                </a:solidFill>
                <a:hlinkClick r:id="rId2">
                  <a:extLst>
                    <a:ext uri="{A12FA001-AC4F-418D-AE19-62706E023703}">
                      <ahyp:hlinkClr val="tx"/>
                    </a:ext>
                  </a:extLst>
                </a:hlinkClick>
              </a:rPr>
              <a:t>3.1 My Classes Tour</a:t>
            </a:r>
            <a:r>
              <a:rPr lang="en" sz="1200">
                <a:solidFill>
                  <a:schemeClr val="dk1"/>
                </a:solidFill>
              </a:rPr>
              <a:t> - Learn what My Classes is and how it helps teachers organize class resources, communication, and student access data. You’ll get a quick look at the main tools and how they support your class. </a:t>
            </a:r>
            <a:endParaRPr b="1"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e3eebbcfa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e3eebbcfa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Speaker Notes: </a:t>
            </a:r>
            <a:endParaRPr b="1"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lang="en" sz="1200">
                <a:solidFill>
                  <a:schemeClr val="dk1"/>
                </a:solidFill>
              </a:rPr>
              <a:t>Let’s start with the My Classes Dashboard, where y</a:t>
            </a:r>
            <a:r>
              <a:rPr lang="en" sz="1200">
                <a:solidFill>
                  <a:schemeClr val="dk1"/>
                </a:solidFill>
              </a:rPr>
              <a:t>ou will see your classes, the number of students in each class, and your class apps. </a:t>
            </a:r>
            <a:endParaRPr sz="1200">
              <a:solidFill>
                <a:schemeClr val="dk1"/>
              </a:solidFill>
            </a:endParaRPr>
          </a:p>
          <a:p>
            <a:pPr indent="0" lvl="0" marL="0" rtl="0" algn="l">
              <a:spcBef>
                <a:spcPts val="1100"/>
              </a:spcBef>
              <a:spcAft>
                <a:spcPts val="0"/>
              </a:spcAft>
              <a:buClr>
                <a:schemeClr val="dk1"/>
              </a:buClr>
              <a:buFont typeface="Arial"/>
              <a:buNone/>
            </a:pPr>
            <a:r>
              <a:rPr b="1" lang="en" sz="1200">
                <a:solidFill>
                  <a:schemeClr val="dk1"/>
                </a:solidFill>
              </a:rPr>
              <a:t>Resources</a:t>
            </a:r>
            <a:endParaRPr b="1"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u="sng">
                <a:solidFill>
                  <a:schemeClr val="hlink"/>
                </a:solidFill>
                <a:hlinkClick r:id="rId2"/>
              </a:rPr>
              <a:t>Explore My Classes</a:t>
            </a:r>
            <a:r>
              <a:rPr lang="en" sz="1200">
                <a:solidFill>
                  <a:schemeClr val="dk1"/>
                </a:solidFill>
              </a:rPr>
              <a:t> – This article highlights the key features of My Classes.</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u="sng">
                <a:solidFill>
                  <a:schemeClr val="hlink"/>
                </a:solidFill>
                <a:hlinkClick r:id="rId3"/>
              </a:rPr>
              <a:t>Quick Guide for Instructors</a:t>
            </a:r>
            <a:r>
              <a:rPr lang="en" sz="1200">
                <a:solidFill>
                  <a:schemeClr val="dk1"/>
                </a:solidFill>
              </a:rPr>
              <a:t> – A handy reference guide designed for teachers navigating their new dashboard.</a:t>
            </a:r>
            <a:endParaRPr sz="1200">
              <a:solidFill>
                <a:schemeClr val="dk1"/>
              </a:solidFill>
            </a:endParaRPr>
          </a:p>
          <a:p>
            <a:pPr indent="0" lvl="0" marL="0" rtl="0" algn="l">
              <a:lnSpc>
                <a:spcPct val="142857"/>
              </a:lnSpc>
              <a:spcBef>
                <a:spcPts val="1200"/>
              </a:spcBef>
              <a:spcAft>
                <a:spcPts val="110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cf6cd488e3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cf6cd488e3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Speaker Notes: </a:t>
            </a:r>
            <a:endParaRPr b="1" sz="1200">
              <a:solidFill>
                <a:schemeClr val="dk1"/>
              </a:solidFill>
            </a:endParaRPr>
          </a:p>
          <a:p>
            <a:pPr indent="0" lvl="0" marL="0" rtl="0" algn="l">
              <a:lnSpc>
                <a:spcPct val="142857"/>
              </a:lnSpc>
              <a:spcBef>
                <a:spcPts val="1100"/>
              </a:spcBef>
              <a:spcAft>
                <a:spcPts val="0"/>
              </a:spcAft>
              <a:buClr>
                <a:schemeClr val="dk1"/>
              </a:buClr>
              <a:buSzPts val="1100"/>
              <a:buFont typeface="Arial"/>
              <a:buNone/>
            </a:pPr>
            <a:r>
              <a:rPr lang="en" sz="1200">
                <a:solidFill>
                  <a:schemeClr val="dk1"/>
                </a:solidFill>
              </a:rPr>
              <a:t>At the top of My Classes, the </a:t>
            </a:r>
            <a:r>
              <a:rPr b="1" lang="en" sz="1200">
                <a:solidFill>
                  <a:schemeClr val="dk1"/>
                </a:solidFill>
              </a:rPr>
              <a:t>navigation bar</a:t>
            </a:r>
            <a:r>
              <a:rPr lang="en" sz="1200">
                <a:solidFill>
                  <a:schemeClr val="dk1"/>
                </a:solidFill>
              </a:rPr>
              <a:t> helps you move around quickly. You can use it to get back to your Dashboard, check the Login Summary, view Announcements, or open your Profile menu. </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42857"/>
              </a:lnSpc>
              <a:spcBef>
                <a:spcPts val="0"/>
              </a:spcBef>
              <a:spcAft>
                <a:spcPts val="0"/>
              </a:spcAft>
              <a:buClr>
                <a:schemeClr val="dk1"/>
              </a:buClr>
              <a:buSzPts val="1100"/>
              <a:buFont typeface="Arial"/>
              <a:buNone/>
            </a:pPr>
            <a:r>
              <a:rPr b="1" lang="en" sz="1200">
                <a:solidFill>
                  <a:schemeClr val="dk1"/>
                </a:solidFill>
              </a:rPr>
              <a:t>Resources</a:t>
            </a:r>
            <a:endParaRPr b="1" sz="1200">
              <a:solidFill>
                <a:schemeClr val="dk1"/>
              </a:solidFill>
            </a:endParaRPr>
          </a:p>
          <a:p>
            <a:pPr indent="0" lvl="0" marL="0" rtl="0" algn="l">
              <a:spcBef>
                <a:spcPts val="0"/>
              </a:spcBef>
              <a:spcAft>
                <a:spcPts val="0"/>
              </a:spcAft>
              <a:buClr>
                <a:schemeClr val="dk1"/>
              </a:buClr>
              <a:buSzPts val="1100"/>
              <a:buFont typeface="Arial"/>
              <a:buNone/>
            </a:pPr>
            <a:r>
              <a:rPr lang="en" sz="1200" u="sng">
                <a:solidFill>
                  <a:schemeClr val="hlink"/>
                </a:solidFill>
                <a:hlinkClick r:id="rId2"/>
              </a:rPr>
              <a:t>My Classes Overview</a:t>
            </a:r>
            <a:r>
              <a:rPr lang="en" sz="1200">
                <a:solidFill>
                  <a:schemeClr val="dk1"/>
                </a:solidFill>
              </a:rPr>
              <a:t> - A short video on how to access My Classes and what it contains.</a:t>
            </a:r>
            <a:endParaRPr sz="1200">
              <a:solidFill>
                <a:schemeClr val="dk1"/>
              </a:solidFill>
            </a:endParaRPr>
          </a:p>
          <a:p>
            <a:pPr indent="0" lvl="0" marL="0" rtl="0" algn="l">
              <a:spcBef>
                <a:spcPts val="0"/>
              </a:spcBef>
              <a:spcAft>
                <a:spcPts val="0"/>
              </a:spcAft>
              <a:buClr>
                <a:schemeClr val="dk1"/>
              </a:buClr>
              <a:buFont typeface="Arial"/>
              <a:buNone/>
            </a:pPr>
            <a:br>
              <a:rPr lang="en" sz="1200">
                <a:solidFill>
                  <a:schemeClr val="dk1"/>
                </a:solidFill>
              </a:rPr>
            </a:b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e3d523945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e3d523945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42857"/>
              </a:lnSpc>
              <a:spcBef>
                <a:spcPts val="1100"/>
              </a:spcBef>
              <a:spcAft>
                <a:spcPts val="0"/>
              </a:spcAft>
              <a:buClr>
                <a:schemeClr val="dk1"/>
              </a:buClr>
              <a:buSzPts val="1100"/>
              <a:buFont typeface="Arial"/>
              <a:buNone/>
            </a:pPr>
            <a:r>
              <a:rPr b="1" lang="en" sz="1200">
                <a:solidFill>
                  <a:schemeClr val="dk1"/>
                </a:solidFill>
              </a:rPr>
              <a:t>Speaker Notes: </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Next, let’s look at </a:t>
            </a:r>
            <a:r>
              <a:rPr b="1" lang="en" sz="1200">
                <a:solidFill>
                  <a:schemeClr val="dk1"/>
                </a:solidFill>
              </a:rPr>
              <a:t>Login Summary</a:t>
            </a:r>
            <a:r>
              <a:rPr lang="en" sz="1200">
                <a:solidFill>
                  <a:schemeClr val="dk1"/>
                </a:solidFill>
              </a:rPr>
              <a:t> which gives you a quick view of student activity across your classes. You can see daily login data, which makes it easier to spot patterns. For example, you might notice a class that needs a reminder to log in, or see that access has been steady throughout the week.</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It’s a simple way to check, “Are my students getting where they need to go?”</a:t>
            </a:r>
            <a:endParaRPr sz="1200">
              <a:solidFill>
                <a:schemeClr val="dk1"/>
              </a:solidFill>
            </a:endParaRPr>
          </a:p>
          <a:p>
            <a:pPr indent="0" lvl="0" marL="0" rtl="0" algn="l">
              <a:spcBef>
                <a:spcPts val="1200"/>
              </a:spcBef>
              <a:spcAft>
                <a:spcPts val="0"/>
              </a:spcAft>
              <a:buClr>
                <a:schemeClr val="dk1"/>
              </a:buClr>
              <a:buFont typeface="Arial"/>
              <a:buNone/>
            </a:pPr>
            <a:r>
              <a:t/>
            </a:r>
            <a:endParaRPr sz="1200">
              <a:solidFill>
                <a:schemeClr val="dk1"/>
              </a:solidFill>
            </a:endParaRPr>
          </a:p>
          <a:p>
            <a:pPr indent="0" lvl="0" marL="0" rtl="0" algn="l">
              <a:spcBef>
                <a:spcPts val="0"/>
              </a:spcBef>
              <a:spcAft>
                <a:spcPts val="0"/>
              </a:spcAft>
              <a:buClr>
                <a:schemeClr val="dk1"/>
              </a:buClr>
              <a:buFont typeface="Arial"/>
              <a:buNone/>
            </a:pPr>
            <a:r>
              <a:rPr b="1" lang="en" sz="1200">
                <a:solidFill>
                  <a:schemeClr val="dk1"/>
                </a:solidFill>
              </a:rPr>
              <a:t>Resources</a:t>
            </a:r>
            <a:endParaRPr b="1" sz="1200">
              <a:solidFill>
                <a:schemeClr val="dk1"/>
              </a:solidFill>
            </a:endParaRPr>
          </a:p>
          <a:p>
            <a:pPr indent="0" lvl="0" marL="0" rtl="0" algn="l">
              <a:lnSpc>
                <a:spcPct val="115000"/>
              </a:lnSpc>
              <a:spcBef>
                <a:spcPts val="0"/>
              </a:spcBef>
              <a:spcAft>
                <a:spcPts val="1200"/>
              </a:spcAft>
              <a:buClr>
                <a:schemeClr val="dk1"/>
              </a:buClr>
              <a:buSzPts val="1100"/>
              <a:buFont typeface="Arial"/>
              <a:buNone/>
            </a:pPr>
            <a:r>
              <a:rPr lang="en" sz="1200" u="sng">
                <a:solidFill>
                  <a:schemeClr val="hlink"/>
                </a:solidFill>
                <a:hlinkClick r:id="rId2"/>
              </a:rPr>
              <a:t>Explore My Classes</a:t>
            </a:r>
            <a:r>
              <a:rPr lang="en" sz="1200">
                <a:solidFill>
                  <a:schemeClr val="dk1"/>
                </a:solidFill>
              </a:rPr>
              <a:t> – This article highlights the key features of My Classes.</a:t>
            </a:r>
            <a:endParaRPr sz="12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3" name="Shape 53"/>
        <p:cNvGrpSpPr/>
        <p:nvPr/>
      </p:nvGrpSpPr>
      <p:grpSpPr>
        <a:xfrm>
          <a:off x="0" y="0"/>
          <a:ext cx="0" cy="0"/>
          <a:chOff x="0" y="0"/>
          <a:chExt cx="0" cy="0"/>
        </a:xfrm>
      </p:grpSpPr>
      <p:sp>
        <p:nvSpPr>
          <p:cNvPr id="54" name="Google Shape;54;p14"/>
          <p:cNvSpPr txBox="1"/>
          <p:nvPr>
            <p:ph type="ctrTitle"/>
          </p:nvPr>
        </p:nvSpPr>
        <p:spPr>
          <a:xfrm>
            <a:off x="311708" y="1030268"/>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000"/>
              <a:buNone/>
              <a:defRPr sz="5000"/>
            </a:lvl1pPr>
            <a:lvl2pPr lvl="1" algn="ctr">
              <a:spcBef>
                <a:spcPts val="0"/>
              </a:spcBef>
              <a:spcAft>
                <a:spcPts val="0"/>
              </a:spcAft>
              <a:buSzPts val="5000"/>
              <a:buNone/>
              <a:defRPr sz="5000"/>
            </a:lvl2pPr>
            <a:lvl3pPr lvl="2" algn="ctr">
              <a:spcBef>
                <a:spcPts val="0"/>
              </a:spcBef>
              <a:spcAft>
                <a:spcPts val="0"/>
              </a:spcAft>
              <a:buSzPts val="5000"/>
              <a:buNone/>
              <a:defRPr sz="5000"/>
            </a:lvl3pPr>
            <a:lvl4pPr lvl="3" algn="ctr">
              <a:spcBef>
                <a:spcPts val="0"/>
              </a:spcBef>
              <a:spcAft>
                <a:spcPts val="0"/>
              </a:spcAft>
              <a:buSzPts val="5000"/>
              <a:buNone/>
              <a:defRPr sz="5000"/>
            </a:lvl4pPr>
            <a:lvl5pPr lvl="4" algn="ctr">
              <a:spcBef>
                <a:spcPts val="0"/>
              </a:spcBef>
              <a:spcAft>
                <a:spcPts val="0"/>
              </a:spcAft>
              <a:buSzPts val="5000"/>
              <a:buNone/>
              <a:defRPr sz="5000"/>
            </a:lvl5pPr>
            <a:lvl6pPr lvl="5" algn="ctr">
              <a:spcBef>
                <a:spcPts val="0"/>
              </a:spcBef>
              <a:spcAft>
                <a:spcPts val="0"/>
              </a:spcAft>
              <a:buSzPts val="5000"/>
              <a:buNone/>
              <a:defRPr sz="5000"/>
            </a:lvl6pPr>
            <a:lvl7pPr lvl="6" algn="ctr">
              <a:spcBef>
                <a:spcPts val="0"/>
              </a:spcBef>
              <a:spcAft>
                <a:spcPts val="0"/>
              </a:spcAft>
              <a:buSzPts val="5000"/>
              <a:buNone/>
              <a:defRPr sz="5000"/>
            </a:lvl7pPr>
            <a:lvl8pPr lvl="7" algn="ctr">
              <a:spcBef>
                <a:spcPts val="0"/>
              </a:spcBef>
              <a:spcAft>
                <a:spcPts val="0"/>
              </a:spcAft>
              <a:buSzPts val="5000"/>
              <a:buNone/>
              <a:defRPr sz="5000"/>
            </a:lvl8pPr>
            <a:lvl9pPr lvl="8" algn="ctr">
              <a:spcBef>
                <a:spcPts val="0"/>
              </a:spcBef>
              <a:spcAft>
                <a:spcPts val="0"/>
              </a:spcAft>
              <a:buSzPts val="5000"/>
              <a:buNone/>
              <a:defRPr sz="5000"/>
            </a:lvl9pPr>
          </a:lstStyle>
          <a:p/>
        </p:txBody>
      </p:sp>
      <p:sp>
        <p:nvSpPr>
          <p:cNvPr id="55" name="Google Shape;55;p14"/>
          <p:cNvSpPr txBox="1"/>
          <p:nvPr>
            <p:ph idx="1" type="subTitle"/>
          </p:nvPr>
        </p:nvSpPr>
        <p:spPr>
          <a:xfrm>
            <a:off x="311700" y="3078997"/>
            <a:ext cx="8520600" cy="7926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6" name="Shape 56"/>
        <p:cNvGrpSpPr/>
        <p:nvPr/>
      </p:nvGrpSpPr>
      <p:grpSpPr>
        <a:xfrm>
          <a:off x="0" y="0"/>
          <a:ext cx="0" cy="0"/>
          <a:chOff x="0" y="0"/>
          <a:chExt cx="0" cy="0"/>
        </a:xfrm>
      </p:grpSpPr>
      <p:sp>
        <p:nvSpPr>
          <p:cNvPr id="57" name="Google Shape;57;p15"/>
          <p:cNvSpPr txBox="1"/>
          <p:nvPr>
            <p:ph type="title"/>
          </p:nvPr>
        </p:nvSpPr>
        <p:spPr>
          <a:xfrm>
            <a:off x="578250" y="526350"/>
            <a:ext cx="798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8" name="Shape 58"/>
        <p:cNvGrpSpPr/>
        <p:nvPr/>
      </p:nvGrpSpPr>
      <p:grpSpPr>
        <a:xfrm>
          <a:off x="0" y="0"/>
          <a:ext cx="0" cy="0"/>
          <a:chOff x="0" y="0"/>
          <a:chExt cx="0" cy="0"/>
        </a:xfrm>
      </p:grpSpPr>
      <p:sp>
        <p:nvSpPr>
          <p:cNvPr id="59" name="Google Shape;59;p16"/>
          <p:cNvSpPr txBox="1"/>
          <p:nvPr>
            <p:ph type="title"/>
          </p:nvPr>
        </p:nvSpPr>
        <p:spPr>
          <a:xfrm>
            <a:off x="311700" y="199750"/>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5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p:txBody>
      </p:sp>
      <p:sp>
        <p:nvSpPr>
          <p:cNvPr id="60" name="Google Shape;60;p16"/>
          <p:cNvSpPr txBox="1"/>
          <p:nvPr>
            <p:ph idx="1" type="body"/>
          </p:nvPr>
        </p:nvSpPr>
        <p:spPr>
          <a:xfrm>
            <a:off x="689950" y="863550"/>
            <a:ext cx="8142300" cy="34164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white">
  <p:cSld name="TITLE_AND_BODY_1">
    <p:bg>
      <p:bgPr>
        <a:blipFill>
          <a:blip r:embed="rId2">
            <a:alphaModFix/>
          </a:blip>
          <a:stretch>
            <a:fillRect/>
          </a:stretch>
        </a:blipFill>
      </p:bgPr>
    </p:bg>
    <p:spTree>
      <p:nvGrpSpPr>
        <p:cNvPr id="61" name="Shape 61"/>
        <p:cNvGrpSpPr/>
        <p:nvPr/>
      </p:nvGrpSpPr>
      <p:grpSpPr>
        <a:xfrm>
          <a:off x="0" y="0"/>
          <a:ext cx="0" cy="0"/>
          <a:chOff x="0" y="0"/>
          <a:chExt cx="0" cy="0"/>
        </a:xfrm>
      </p:grpSpPr>
      <p:sp>
        <p:nvSpPr>
          <p:cNvPr id="62" name="Google Shape;62;p17"/>
          <p:cNvSpPr/>
          <p:nvPr/>
        </p:nvSpPr>
        <p:spPr>
          <a:xfrm>
            <a:off x="0" y="929100"/>
            <a:ext cx="9144000" cy="4214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63" name="Google Shape;63;p17"/>
          <p:cNvSpPr txBox="1"/>
          <p:nvPr>
            <p:ph type="title"/>
          </p:nvPr>
        </p:nvSpPr>
        <p:spPr>
          <a:xfrm>
            <a:off x="311700" y="199750"/>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5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p:txBody>
      </p:sp>
      <p:sp>
        <p:nvSpPr>
          <p:cNvPr id="64" name="Google Shape;64;p17"/>
          <p:cNvSpPr txBox="1"/>
          <p:nvPr>
            <p:ph idx="1" type="body"/>
          </p:nvPr>
        </p:nvSpPr>
        <p:spPr>
          <a:xfrm>
            <a:off x="311700" y="1049375"/>
            <a:ext cx="8520600" cy="34164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rgbClr val="434343"/>
              </a:buClr>
              <a:buSzPts val="1800"/>
              <a:buChar char="●"/>
              <a:defRPr>
                <a:solidFill>
                  <a:srgbClr val="434343"/>
                </a:solidFill>
              </a:defRPr>
            </a:lvl1pPr>
            <a:lvl2pPr indent="-317500" lvl="1" marL="914400">
              <a:spcBef>
                <a:spcPts val="0"/>
              </a:spcBef>
              <a:spcAft>
                <a:spcPts val="0"/>
              </a:spcAft>
              <a:buClr>
                <a:srgbClr val="434343"/>
              </a:buClr>
              <a:buSzPts val="1400"/>
              <a:buChar char="○"/>
              <a:defRPr>
                <a:solidFill>
                  <a:srgbClr val="434343"/>
                </a:solidFill>
              </a:defRPr>
            </a:lvl2pPr>
            <a:lvl3pPr indent="-317500" lvl="2" marL="1371600">
              <a:spcBef>
                <a:spcPts val="0"/>
              </a:spcBef>
              <a:spcAft>
                <a:spcPts val="0"/>
              </a:spcAft>
              <a:buClr>
                <a:srgbClr val="434343"/>
              </a:buClr>
              <a:buSzPts val="1400"/>
              <a:buChar char="■"/>
              <a:defRPr>
                <a:solidFill>
                  <a:srgbClr val="434343"/>
                </a:solidFill>
              </a:defRPr>
            </a:lvl3pPr>
            <a:lvl4pPr indent="-317500" lvl="3" marL="1828800">
              <a:spcBef>
                <a:spcPts val="0"/>
              </a:spcBef>
              <a:spcAft>
                <a:spcPts val="0"/>
              </a:spcAft>
              <a:buClr>
                <a:srgbClr val="434343"/>
              </a:buClr>
              <a:buSzPts val="1400"/>
              <a:buChar char="●"/>
              <a:defRPr>
                <a:solidFill>
                  <a:srgbClr val="434343"/>
                </a:solidFill>
              </a:defRPr>
            </a:lvl4pPr>
            <a:lvl5pPr indent="-317500" lvl="4" marL="2286000">
              <a:spcBef>
                <a:spcPts val="0"/>
              </a:spcBef>
              <a:spcAft>
                <a:spcPts val="0"/>
              </a:spcAft>
              <a:buClr>
                <a:srgbClr val="434343"/>
              </a:buClr>
              <a:buSzPts val="1400"/>
              <a:buChar char="○"/>
              <a:defRPr>
                <a:solidFill>
                  <a:srgbClr val="434343"/>
                </a:solidFill>
              </a:defRPr>
            </a:lvl5pPr>
            <a:lvl6pPr indent="-317500" lvl="5" marL="2743200">
              <a:spcBef>
                <a:spcPts val="0"/>
              </a:spcBef>
              <a:spcAft>
                <a:spcPts val="0"/>
              </a:spcAft>
              <a:buClr>
                <a:srgbClr val="434343"/>
              </a:buClr>
              <a:buSzPts val="1400"/>
              <a:buChar char="■"/>
              <a:defRPr>
                <a:solidFill>
                  <a:srgbClr val="434343"/>
                </a:solidFill>
              </a:defRPr>
            </a:lvl6pPr>
            <a:lvl7pPr indent="-317500" lvl="6" marL="3200400">
              <a:spcBef>
                <a:spcPts val="0"/>
              </a:spcBef>
              <a:spcAft>
                <a:spcPts val="0"/>
              </a:spcAft>
              <a:buClr>
                <a:srgbClr val="434343"/>
              </a:buClr>
              <a:buSzPts val="1400"/>
              <a:buChar char="●"/>
              <a:defRPr>
                <a:solidFill>
                  <a:srgbClr val="434343"/>
                </a:solidFill>
              </a:defRPr>
            </a:lvl7pPr>
            <a:lvl8pPr indent="-317500" lvl="7" marL="3657600">
              <a:spcBef>
                <a:spcPts val="0"/>
              </a:spcBef>
              <a:spcAft>
                <a:spcPts val="0"/>
              </a:spcAft>
              <a:buClr>
                <a:srgbClr val="434343"/>
              </a:buClr>
              <a:buSzPts val="1400"/>
              <a:buChar char="○"/>
              <a:defRPr>
                <a:solidFill>
                  <a:srgbClr val="434343"/>
                </a:solidFill>
              </a:defRPr>
            </a:lvl8pPr>
            <a:lvl9pPr indent="-317500" lvl="8" marL="4114800">
              <a:spcBef>
                <a:spcPts val="0"/>
              </a:spcBef>
              <a:spcAft>
                <a:spcPts val="0"/>
              </a:spcAft>
              <a:buClr>
                <a:srgbClr val="434343"/>
              </a:buClr>
              <a:buSzPts val="1400"/>
              <a:buChar char="■"/>
              <a:defRPr>
                <a:solidFill>
                  <a:srgbClr val="434343"/>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imple bg" type="titleOnly">
  <p:cSld name="TITLE_ONLY">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18"/>
          <p:cNvSpPr txBox="1"/>
          <p:nvPr>
            <p:ph type="title"/>
          </p:nvPr>
        </p:nvSpPr>
        <p:spPr>
          <a:xfrm>
            <a:off x="311700" y="199750"/>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500"/>
              <a:buNone/>
              <a:defRPr/>
            </a:lvl1pPr>
            <a:lvl2pPr lvl="1">
              <a:spcBef>
                <a:spcPts val="0"/>
              </a:spcBef>
              <a:spcAft>
                <a:spcPts val="0"/>
              </a:spcAft>
              <a:buSzPts val="3400"/>
              <a:buNone/>
              <a:defRPr/>
            </a:lvl2pPr>
            <a:lvl3pPr lvl="2">
              <a:spcBef>
                <a:spcPts val="0"/>
              </a:spcBef>
              <a:spcAft>
                <a:spcPts val="0"/>
              </a:spcAft>
              <a:buSzPts val="3400"/>
              <a:buNone/>
              <a:defRPr/>
            </a:lvl3pPr>
            <a:lvl4pPr lvl="3">
              <a:spcBef>
                <a:spcPts val="0"/>
              </a:spcBef>
              <a:spcAft>
                <a:spcPts val="0"/>
              </a:spcAft>
              <a:buSzPts val="3400"/>
              <a:buNone/>
              <a:defRPr/>
            </a:lvl4pPr>
            <a:lvl5pPr lvl="4">
              <a:spcBef>
                <a:spcPts val="0"/>
              </a:spcBef>
              <a:spcAft>
                <a:spcPts val="0"/>
              </a:spcAft>
              <a:buSzPts val="3400"/>
              <a:buNone/>
              <a:defRPr/>
            </a:lvl5pPr>
            <a:lvl6pPr lvl="5">
              <a:spcBef>
                <a:spcPts val="0"/>
              </a:spcBef>
              <a:spcAft>
                <a:spcPts val="0"/>
              </a:spcAft>
              <a:buSzPts val="3400"/>
              <a:buNone/>
              <a:defRPr/>
            </a:lvl6pPr>
            <a:lvl7pPr lvl="6">
              <a:spcBef>
                <a:spcPts val="0"/>
              </a:spcBef>
              <a:spcAft>
                <a:spcPts val="0"/>
              </a:spcAft>
              <a:buSzPts val="3400"/>
              <a:buNone/>
              <a:defRPr/>
            </a:lvl7pPr>
            <a:lvl8pPr lvl="7">
              <a:spcBef>
                <a:spcPts val="0"/>
              </a:spcBef>
              <a:spcAft>
                <a:spcPts val="0"/>
              </a:spcAft>
              <a:buSzPts val="3400"/>
              <a:buNone/>
              <a:defRPr/>
            </a:lvl8pPr>
            <a:lvl9pPr lvl="8">
              <a:spcBef>
                <a:spcPts val="0"/>
              </a:spcBef>
              <a:spcAft>
                <a:spcPts val="0"/>
              </a:spcAft>
              <a:buSzPts val="3400"/>
              <a:buNone/>
              <a:defRPr/>
            </a:lvl9pPr>
          </a:lstStyle>
          <a:p/>
        </p:txBody>
      </p:sp>
      <p:sp>
        <p:nvSpPr>
          <p:cNvPr id="67" name="Google Shape;67;p18"/>
          <p:cNvSpPr txBox="1"/>
          <p:nvPr>
            <p:ph idx="1" type="body"/>
          </p:nvPr>
        </p:nvSpPr>
        <p:spPr>
          <a:xfrm>
            <a:off x="689950" y="863550"/>
            <a:ext cx="8142300" cy="34164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blipFill>
          <a:blip r:embed="rId2">
            <a:alphaModFix/>
          </a:blip>
          <a:stretch>
            <a:fillRect/>
          </a:stretch>
        </a:blipFill>
      </p:bgPr>
    </p:bg>
    <p:spTree>
      <p:nvGrpSpPr>
        <p:cNvPr id="68" name="Shape 68"/>
        <p:cNvGrpSpPr/>
        <p:nvPr/>
      </p:nvGrpSpPr>
      <p:grpSpPr>
        <a:xfrm>
          <a:off x="0" y="0"/>
          <a:ext cx="0" cy="0"/>
          <a:chOff x="0" y="0"/>
          <a:chExt cx="0" cy="0"/>
        </a:xfrm>
      </p:grpSpPr>
      <p:sp>
        <p:nvSpPr>
          <p:cNvPr id="69" name="Google Shape;69;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0" name="Google Shape;70;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pic>
        <p:nvPicPr>
          <p:cNvPr id="71" name="Google Shape;71;p19" title="ClassLink_H_Logo.png"/>
          <p:cNvPicPr preferRelativeResize="0"/>
          <p:nvPr/>
        </p:nvPicPr>
        <p:blipFill>
          <a:blip r:embed="rId3">
            <a:alphaModFix amt="50000"/>
          </a:blip>
          <a:stretch>
            <a:fillRect/>
          </a:stretch>
        </p:blipFill>
        <p:spPr>
          <a:xfrm>
            <a:off x="8087025" y="189000"/>
            <a:ext cx="872850" cy="14792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blipFill>
          <a:blip r:embed="rId2">
            <a:alphaModFix/>
          </a:blip>
          <a:stretch>
            <a:fillRect/>
          </a:stretch>
        </a:blipFill>
      </p:bgPr>
    </p:bg>
    <p:spTree>
      <p:nvGrpSpPr>
        <p:cNvPr id="72" name="Shape 72"/>
        <p:cNvGrpSpPr/>
        <p:nvPr/>
      </p:nvGrpSpPr>
      <p:grpSpPr>
        <a:xfrm>
          <a:off x="0" y="0"/>
          <a:ext cx="0" cy="0"/>
          <a:chOff x="0" y="0"/>
          <a:chExt cx="0" cy="0"/>
        </a:xfrm>
      </p:grpSpPr>
      <p:sp>
        <p:nvSpPr>
          <p:cNvPr id="73" name="Google Shape;73;p20"/>
          <p:cNvSpPr txBox="1"/>
          <p:nvPr>
            <p:ph type="title"/>
          </p:nvPr>
        </p:nvSpPr>
        <p:spPr>
          <a:xfrm>
            <a:off x="578250" y="526350"/>
            <a:ext cx="798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blipFill>
          <a:blip r:embed="rId2">
            <a:alphaModFix/>
          </a:blip>
          <a:stretch>
            <a:fillRect/>
          </a:stretch>
        </a:blipFill>
      </p:bgPr>
    </p:bg>
    <p:spTree>
      <p:nvGrpSpPr>
        <p:cNvPr id="74" name="Shape 74"/>
        <p:cNvGrpSpPr/>
        <p:nvPr/>
      </p:nvGrpSpPr>
      <p:grpSpPr>
        <a:xfrm>
          <a:off x="0" y="0"/>
          <a:ext cx="0" cy="0"/>
          <a:chOff x="0" y="0"/>
          <a:chExt cx="0" cy="0"/>
        </a:xfrm>
      </p:grpSpPr>
      <p:sp>
        <p:nvSpPr>
          <p:cNvPr id="75" name="Google Shape;75;p21"/>
          <p:cNvSpPr/>
          <p:nvPr/>
        </p:nvSpPr>
        <p:spPr>
          <a:xfrm>
            <a:off x="4006275" y="-125"/>
            <a:ext cx="51375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1"/>
          <p:cNvSpPr txBox="1"/>
          <p:nvPr>
            <p:ph type="title"/>
          </p:nvPr>
        </p:nvSpPr>
        <p:spPr>
          <a:xfrm>
            <a:off x="265500" y="1495336"/>
            <a:ext cx="34731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77" name="Google Shape;77;p21"/>
          <p:cNvSpPr txBox="1"/>
          <p:nvPr>
            <p:ph idx="1" type="subTitle"/>
          </p:nvPr>
        </p:nvSpPr>
        <p:spPr>
          <a:xfrm>
            <a:off x="265500" y="2977625"/>
            <a:ext cx="34731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8" name="Google Shape;78;p21"/>
          <p:cNvSpPr txBox="1"/>
          <p:nvPr>
            <p:ph idx="2" type="body"/>
          </p:nvPr>
        </p:nvSpPr>
        <p:spPr>
          <a:xfrm>
            <a:off x="4310700" y="724075"/>
            <a:ext cx="4515000" cy="3695100"/>
          </a:xfrm>
          <a:prstGeom prst="rect">
            <a:avLst/>
          </a:prstGeom>
        </p:spPr>
        <p:txBody>
          <a:bodyPr anchorCtr="0" anchor="ctr" bIns="91425" lIns="91425" spcFirstLastPara="1" rIns="91425" wrap="square" tIns="91425">
            <a:normAutofit/>
          </a:bodyPr>
          <a:lstStyle>
            <a:lvl1pPr indent="-342900" lvl="0" marL="457200">
              <a:lnSpc>
                <a:spcPct val="150000"/>
              </a:lnSpc>
              <a:spcBef>
                <a:spcPts val="0"/>
              </a:spcBef>
              <a:spcAft>
                <a:spcPts val="0"/>
              </a:spcAft>
              <a:buClr>
                <a:srgbClr val="434343"/>
              </a:buClr>
              <a:buSzPts val="1800"/>
              <a:buChar char="●"/>
              <a:defRPr>
                <a:solidFill>
                  <a:srgbClr val="434343"/>
                </a:solidFill>
              </a:defRPr>
            </a:lvl1pPr>
            <a:lvl2pPr indent="-317500" lvl="1" marL="914400">
              <a:lnSpc>
                <a:spcPct val="150000"/>
              </a:lnSpc>
              <a:spcBef>
                <a:spcPts val="0"/>
              </a:spcBef>
              <a:spcAft>
                <a:spcPts val="0"/>
              </a:spcAft>
              <a:buClr>
                <a:srgbClr val="434343"/>
              </a:buClr>
              <a:buSzPts val="1400"/>
              <a:buChar char="○"/>
              <a:defRPr>
                <a:solidFill>
                  <a:srgbClr val="434343"/>
                </a:solidFill>
              </a:defRPr>
            </a:lvl2pPr>
            <a:lvl3pPr indent="-317500" lvl="2" marL="1371600">
              <a:lnSpc>
                <a:spcPct val="150000"/>
              </a:lnSpc>
              <a:spcBef>
                <a:spcPts val="0"/>
              </a:spcBef>
              <a:spcAft>
                <a:spcPts val="0"/>
              </a:spcAft>
              <a:buClr>
                <a:srgbClr val="434343"/>
              </a:buClr>
              <a:buSzPts val="1400"/>
              <a:buChar char="■"/>
              <a:defRPr>
                <a:solidFill>
                  <a:srgbClr val="434343"/>
                </a:solidFill>
              </a:defRPr>
            </a:lvl3pPr>
            <a:lvl4pPr indent="-317500" lvl="3" marL="1828800">
              <a:lnSpc>
                <a:spcPct val="150000"/>
              </a:lnSpc>
              <a:spcBef>
                <a:spcPts val="0"/>
              </a:spcBef>
              <a:spcAft>
                <a:spcPts val="0"/>
              </a:spcAft>
              <a:buClr>
                <a:srgbClr val="434343"/>
              </a:buClr>
              <a:buSzPts val="1400"/>
              <a:buChar char="●"/>
              <a:defRPr>
                <a:solidFill>
                  <a:srgbClr val="434343"/>
                </a:solidFill>
              </a:defRPr>
            </a:lvl4pPr>
            <a:lvl5pPr indent="-317500" lvl="4" marL="2286000">
              <a:lnSpc>
                <a:spcPct val="150000"/>
              </a:lnSpc>
              <a:spcBef>
                <a:spcPts val="0"/>
              </a:spcBef>
              <a:spcAft>
                <a:spcPts val="0"/>
              </a:spcAft>
              <a:buClr>
                <a:srgbClr val="434343"/>
              </a:buClr>
              <a:buSzPts val="1400"/>
              <a:buChar char="○"/>
              <a:defRPr>
                <a:solidFill>
                  <a:srgbClr val="434343"/>
                </a:solidFill>
              </a:defRPr>
            </a:lvl5pPr>
            <a:lvl6pPr indent="-317500" lvl="5" marL="2743200">
              <a:lnSpc>
                <a:spcPct val="150000"/>
              </a:lnSpc>
              <a:spcBef>
                <a:spcPts val="0"/>
              </a:spcBef>
              <a:spcAft>
                <a:spcPts val="0"/>
              </a:spcAft>
              <a:buClr>
                <a:srgbClr val="434343"/>
              </a:buClr>
              <a:buSzPts val="1400"/>
              <a:buChar char="■"/>
              <a:defRPr>
                <a:solidFill>
                  <a:srgbClr val="434343"/>
                </a:solidFill>
              </a:defRPr>
            </a:lvl6pPr>
            <a:lvl7pPr indent="-317500" lvl="6" marL="3200400">
              <a:lnSpc>
                <a:spcPct val="150000"/>
              </a:lnSpc>
              <a:spcBef>
                <a:spcPts val="0"/>
              </a:spcBef>
              <a:spcAft>
                <a:spcPts val="0"/>
              </a:spcAft>
              <a:buClr>
                <a:srgbClr val="434343"/>
              </a:buClr>
              <a:buSzPts val="1400"/>
              <a:buChar char="●"/>
              <a:defRPr>
                <a:solidFill>
                  <a:srgbClr val="434343"/>
                </a:solidFill>
              </a:defRPr>
            </a:lvl7pPr>
            <a:lvl8pPr indent="-317500" lvl="7" marL="3657600">
              <a:lnSpc>
                <a:spcPct val="150000"/>
              </a:lnSpc>
              <a:spcBef>
                <a:spcPts val="0"/>
              </a:spcBef>
              <a:spcAft>
                <a:spcPts val="0"/>
              </a:spcAft>
              <a:buClr>
                <a:srgbClr val="434343"/>
              </a:buClr>
              <a:buSzPts val="1400"/>
              <a:buChar char="○"/>
              <a:defRPr>
                <a:solidFill>
                  <a:srgbClr val="434343"/>
                </a:solidFill>
              </a:defRPr>
            </a:lvl8pPr>
            <a:lvl9pPr indent="-317500" lvl="8" marL="4114800">
              <a:lnSpc>
                <a:spcPct val="150000"/>
              </a:lnSpc>
              <a:spcBef>
                <a:spcPts val="0"/>
              </a:spcBef>
              <a:spcAft>
                <a:spcPts val="0"/>
              </a:spcAft>
              <a:buClr>
                <a:srgbClr val="434343"/>
              </a:buClr>
              <a:buSzPts val="1400"/>
              <a:buChar char="■"/>
              <a:defRPr>
                <a:solidFill>
                  <a:srgbClr val="434343"/>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10" Type="http://schemas.openxmlformats.org/officeDocument/2006/relationships/theme" Target="../theme/theme3.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199750"/>
            <a:ext cx="8520600" cy="572700"/>
          </a:xfrm>
          <a:prstGeom prst="rect">
            <a:avLst/>
          </a:prstGeom>
          <a:noFill/>
          <a:ln>
            <a:noFill/>
          </a:ln>
        </p:spPr>
        <p:txBody>
          <a:bodyPr anchorCtr="0" anchor="t" bIns="91425" lIns="91425" spcFirstLastPara="1" rIns="91425" wrap="square" tIns="91425">
            <a:normAutofit/>
          </a:bodyPr>
          <a:lstStyle>
            <a:lvl1pPr lvl="0" algn="ctr">
              <a:spcBef>
                <a:spcPts val="0"/>
              </a:spcBef>
              <a:spcAft>
                <a:spcPts val="0"/>
              </a:spcAft>
              <a:buClr>
                <a:srgbClr val="FFE792"/>
              </a:buClr>
              <a:buSzPts val="3500"/>
              <a:buFont typeface="Oswald SemiBold"/>
              <a:buNone/>
              <a:defRPr sz="3500">
                <a:solidFill>
                  <a:srgbClr val="FFE792"/>
                </a:solidFill>
                <a:latin typeface="Oswald SemiBold"/>
                <a:ea typeface="Oswald SemiBold"/>
                <a:cs typeface="Oswald SemiBold"/>
                <a:sym typeface="Oswald SemiBold"/>
              </a:defRPr>
            </a:lvl1pPr>
            <a:lvl2pPr lvl="1"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2pPr>
            <a:lvl3pPr lvl="2"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3pPr>
            <a:lvl4pPr lvl="3"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4pPr>
            <a:lvl5pPr lvl="4"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5pPr>
            <a:lvl6pPr lvl="5"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6pPr>
            <a:lvl7pPr lvl="6"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7pPr>
            <a:lvl8pPr lvl="7"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8pPr>
            <a:lvl9pPr lvl="8" algn="ctr">
              <a:spcBef>
                <a:spcPts val="0"/>
              </a:spcBef>
              <a:spcAft>
                <a:spcPts val="0"/>
              </a:spcAft>
              <a:buClr>
                <a:srgbClr val="FFE792"/>
              </a:buClr>
              <a:buSzPts val="3400"/>
              <a:buFont typeface="Oswald SemiBold"/>
              <a:buNone/>
              <a:defRPr sz="3400">
                <a:solidFill>
                  <a:srgbClr val="FFE792"/>
                </a:solidFill>
                <a:latin typeface="Oswald SemiBold"/>
                <a:ea typeface="Oswald SemiBold"/>
                <a:cs typeface="Oswald SemiBold"/>
                <a:sym typeface="Oswald SemiBold"/>
              </a:defRPr>
            </a:lvl9pPr>
          </a:lstStyle>
          <a:p/>
        </p:txBody>
      </p:sp>
      <p:sp>
        <p:nvSpPr>
          <p:cNvPr id="52" name="Google Shape;52;p13"/>
          <p:cNvSpPr txBox="1"/>
          <p:nvPr>
            <p:ph idx="1" type="body"/>
          </p:nvPr>
        </p:nvSpPr>
        <p:spPr>
          <a:xfrm>
            <a:off x="689950" y="863550"/>
            <a:ext cx="8142300" cy="3416400"/>
          </a:xfrm>
          <a:prstGeom prst="rect">
            <a:avLst/>
          </a:prstGeom>
          <a:noFill/>
          <a:ln>
            <a:noFill/>
          </a:ln>
        </p:spPr>
        <p:txBody>
          <a:bodyPr anchorCtr="0" anchor="ctr" bIns="91425" lIns="91425" spcFirstLastPara="1" rIns="91425" wrap="square" tIns="91425">
            <a:normAutofit/>
          </a:bodyPr>
          <a:lstStyle>
            <a:lvl1pPr indent="-342900" lvl="0" marL="457200">
              <a:lnSpc>
                <a:spcPct val="150000"/>
              </a:lnSpc>
              <a:spcBef>
                <a:spcPts val="0"/>
              </a:spcBef>
              <a:spcAft>
                <a:spcPts val="0"/>
              </a:spcAft>
              <a:buClr>
                <a:schemeClr val="lt1"/>
              </a:buClr>
              <a:buSzPts val="1800"/>
              <a:buFont typeface="Lato"/>
              <a:buChar char="●"/>
              <a:defRPr sz="1800">
                <a:solidFill>
                  <a:schemeClr val="lt1"/>
                </a:solidFill>
                <a:latin typeface="Lato"/>
                <a:ea typeface="Lato"/>
                <a:cs typeface="Lato"/>
                <a:sym typeface="Lato"/>
              </a:defRPr>
            </a:lvl1pPr>
            <a:lvl2pPr indent="-317500" lvl="1" marL="9144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2pPr>
            <a:lvl3pPr indent="-317500" lvl="2" marL="13716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3pPr>
            <a:lvl4pPr indent="-317500" lvl="3" marL="18288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4pPr>
            <a:lvl5pPr indent="-317500" lvl="4" marL="22860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5pPr>
            <a:lvl6pPr indent="-317500" lvl="5" marL="27432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6pPr>
            <a:lvl7pPr indent="-317500" lvl="6" marL="32004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7pPr>
            <a:lvl8pPr indent="-317500" lvl="7" marL="36576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8pPr>
            <a:lvl9pPr indent="-317500" lvl="8" marL="4114800">
              <a:lnSpc>
                <a:spcPct val="150000"/>
              </a:lnSpc>
              <a:spcBef>
                <a:spcPts val="0"/>
              </a:spcBef>
              <a:spcAft>
                <a:spcPts val="0"/>
              </a:spcAft>
              <a:buClr>
                <a:schemeClr val="lt1"/>
              </a:buClr>
              <a:buSzPts val="1400"/>
              <a:buFont typeface="Lato"/>
              <a:buChar char="■"/>
              <a:defRPr>
                <a:solidFill>
                  <a:schemeClr val="lt1"/>
                </a:solidFill>
                <a:latin typeface="Lato"/>
                <a:ea typeface="Lato"/>
                <a:cs typeface="Lato"/>
                <a:sym typeface="Lato"/>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26.png"/><Relationship Id="rId4" Type="http://schemas.openxmlformats.org/officeDocument/2006/relationships/image" Target="../media/image32.png"/><Relationship Id="rId5"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39.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30.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 Id="rId3"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0.xml"/><Relationship Id="rId3" Type="http://schemas.openxmlformats.org/officeDocument/2006/relationships/image" Target="../media/image6.png"/><Relationship Id="rId4" Type="http://schemas.openxmlformats.org/officeDocument/2006/relationships/image" Target="../media/image25.png"/><Relationship Id="rId5"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1.xml"/><Relationship Id="rId3"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22"/>
          <p:cNvSpPr txBox="1"/>
          <p:nvPr>
            <p:ph type="ctrTitle"/>
          </p:nvPr>
        </p:nvSpPr>
        <p:spPr>
          <a:xfrm>
            <a:off x="311700" y="722022"/>
            <a:ext cx="8520600" cy="12042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Welcome to My Classes</a:t>
            </a:r>
            <a:endParaRPr/>
          </a:p>
        </p:txBody>
      </p:sp>
      <p:sp>
        <p:nvSpPr>
          <p:cNvPr id="84" name="Google Shape;84;p22"/>
          <p:cNvSpPr txBox="1"/>
          <p:nvPr>
            <p:ph idx="1" type="subTitle"/>
          </p:nvPr>
        </p:nvSpPr>
        <p:spPr>
          <a:xfrm>
            <a:off x="2495250" y="2001075"/>
            <a:ext cx="4153500" cy="792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2400"/>
              <a:t>Enter Presenter’s Name</a:t>
            </a:r>
            <a:endParaRPr sz="2400"/>
          </a:p>
        </p:txBody>
      </p:sp>
      <p:sp>
        <p:nvSpPr>
          <p:cNvPr id="85" name="Google Shape;85;p22"/>
          <p:cNvSpPr/>
          <p:nvPr/>
        </p:nvSpPr>
        <p:spPr>
          <a:xfrm>
            <a:off x="3925650" y="2968050"/>
            <a:ext cx="1292700" cy="1215300"/>
          </a:xfrm>
          <a:prstGeom prst="ellipse">
            <a:avLst/>
          </a:prstGeom>
          <a:solidFill>
            <a:srgbClr val="FF00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rPr>
              <a:t>Replace with your school logo</a:t>
            </a:r>
            <a:endParaRPr>
              <a:solidFill>
                <a:srgbClr val="FFFFFF"/>
              </a:solidFill>
            </a:endParaRPr>
          </a:p>
        </p:txBody>
      </p:sp>
      <p:pic>
        <p:nvPicPr>
          <p:cNvPr descr="/mnt/data/classlink_assets/classlink_logo_white.png" id="86" name="Google Shape;86;p22"/>
          <p:cNvPicPr preferRelativeResize="0"/>
          <p:nvPr/>
        </p:nvPicPr>
        <p:blipFill rotWithShape="1">
          <a:blip r:embed="rId3">
            <a:alphaModFix/>
          </a:blip>
          <a:srcRect b="0" l="0" r="0" t="0"/>
          <a:stretch/>
        </p:blipFill>
        <p:spPr>
          <a:xfrm>
            <a:off x="10244514" y="6413799"/>
            <a:ext cx="1671109" cy="283800"/>
          </a:xfrm>
          <a:prstGeom prst="rect">
            <a:avLst/>
          </a:prstGeom>
          <a:noFill/>
          <a:ln>
            <a:noFill/>
          </a:ln>
        </p:spPr>
      </p:pic>
      <p:pic>
        <p:nvPicPr>
          <p:cNvPr descr="/mnt/data/classlink_assets/classlink_logo_white.png" id="87" name="Google Shape;87;p22"/>
          <p:cNvPicPr preferRelativeResize="0"/>
          <p:nvPr/>
        </p:nvPicPr>
        <p:blipFill rotWithShape="1">
          <a:blip r:embed="rId3">
            <a:alphaModFix/>
          </a:blip>
          <a:srcRect b="0" l="0" r="0" t="0"/>
          <a:stretch/>
        </p:blipFill>
        <p:spPr>
          <a:xfrm>
            <a:off x="7361389" y="4761774"/>
            <a:ext cx="1671109" cy="283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id="155" name="Google Shape;155;p31" title="1-MyClasses-Base.png"/>
          <p:cNvPicPr preferRelativeResize="0"/>
          <p:nvPr/>
        </p:nvPicPr>
        <p:blipFill rotWithShape="1">
          <a:blip r:embed="rId3">
            <a:alphaModFix/>
          </a:blip>
          <a:srcRect b="25855" l="39915" r="0" t="0"/>
          <a:stretch/>
        </p:blipFill>
        <p:spPr>
          <a:xfrm>
            <a:off x="1757800" y="1058750"/>
            <a:ext cx="5628393" cy="3909726"/>
          </a:xfrm>
          <a:prstGeom prst="rect">
            <a:avLst/>
          </a:prstGeom>
          <a:noFill/>
          <a:ln cap="flat" cmpd="sng" w="9525">
            <a:solidFill>
              <a:schemeClr val="dk1"/>
            </a:solidFill>
            <a:prstDash val="solid"/>
            <a:round/>
            <a:headEnd len="sm" w="sm" type="none"/>
            <a:tailEnd len="sm" w="sm" type="none"/>
          </a:ln>
        </p:spPr>
      </p:pic>
      <p:sp>
        <p:nvSpPr>
          <p:cNvPr id="156" name="Google Shape;156;p31"/>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Announcements</a:t>
            </a:r>
            <a:endParaRPr/>
          </a:p>
        </p:txBody>
      </p:sp>
      <p:sp>
        <p:nvSpPr>
          <p:cNvPr id="157" name="Google Shape;157;p31"/>
          <p:cNvSpPr/>
          <p:nvPr/>
        </p:nvSpPr>
        <p:spPr>
          <a:xfrm>
            <a:off x="6076925" y="1058750"/>
            <a:ext cx="486300" cy="409500"/>
          </a:xfrm>
          <a:prstGeom prst="roundRect">
            <a:avLst>
              <a:gd fmla="val 16667" name="adj"/>
            </a:avLst>
          </a:prstGeom>
          <a:noFill/>
          <a:ln cap="flat" cmpd="sng" w="38100">
            <a:solidFill>
              <a:srgbClr val="F4B400"/>
            </a:solidFill>
            <a:prstDash val="solid"/>
            <a:round/>
            <a:headEnd len="sm" w="sm" type="none"/>
            <a:tailEnd len="sm" w="sm" type="none"/>
          </a:ln>
        </p:spPr>
        <p:txBody>
          <a:bodyPr anchorCtr="0" anchor="ctr" bIns="82325" lIns="82325" spcFirstLastPara="1" rIns="82325" wrap="square" tIns="82325">
            <a:noAutofit/>
          </a:bodyPr>
          <a:lstStyle/>
          <a:p>
            <a:pPr indent="0" lvl="0" marL="0" rtl="0" algn="ctr">
              <a:spcBef>
                <a:spcPts val="0"/>
              </a:spcBef>
              <a:spcAft>
                <a:spcPts val="0"/>
              </a:spcAft>
              <a:buNone/>
            </a:pPr>
            <a:r>
              <a:t/>
            </a:r>
            <a:endParaRPr sz="126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2"/>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Profile</a:t>
            </a:r>
            <a:endParaRPr/>
          </a:p>
        </p:txBody>
      </p:sp>
      <p:pic>
        <p:nvPicPr>
          <p:cNvPr id="163" name="Google Shape;163;p32" title="My-Profile-v2.png"/>
          <p:cNvPicPr preferRelativeResize="0"/>
          <p:nvPr/>
        </p:nvPicPr>
        <p:blipFill rotWithShape="1">
          <a:blip r:embed="rId3">
            <a:alphaModFix/>
          </a:blip>
          <a:srcRect b="0" l="0" r="0" t="0"/>
          <a:stretch/>
        </p:blipFill>
        <p:spPr>
          <a:xfrm>
            <a:off x="1047901" y="1012750"/>
            <a:ext cx="6762876" cy="380725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title"/>
          </p:nvPr>
        </p:nvSpPr>
        <p:spPr>
          <a:xfrm>
            <a:off x="335038" y="1284124"/>
            <a:ext cx="40467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Tile</a:t>
            </a:r>
            <a:endParaRPr/>
          </a:p>
        </p:txBody>
      </p:sp>
      <p:pic>
        <p:nvPicPr>
          <p:cNvPr id="169" name="Google Shape;169;p33" title="Tile View.png"/>
          <p:cNvPicPr preferRelativeResize="0"/>
          <p:nvPr/>
        </p:nvPicPr>
        <p:blipFill>
          <a:blip r:embed="rId3">
            <a:alphaModFix/>
          </a:blip>
          <a:stretch>
            <a:fillRect/>
          </a:stretch>
        </p:blipFill>
        <p:spPr>
          <a:xfrm>
            <a:off x="244312" y="1976073"/>
            <a:ext cx="4228149" cy="2380274"/>
          </a:xfrm>
          <a:prstGeom prst="rect">
            <a:avLst/>
          </a:prstGeom>
          <a:noFill/>
          <a:ln>
            <a:noFill/>
          </a:ln>
        </p:spPr>
      </p:pic>
      <p:sp>
        <p:nvSpPr>
          <p:cNvPr id="170" name="Google Shape;170;p33"/>
          <p:cNvSpPr/>
          <p:nvPr/>
        </p:nvSpPr>
        <p:spPr>
          <a:xfrm>
            <a:off x="0" y="0"/>
            <a:ext cx="9144000" cy="833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pic>
        <p:nvPicPr>
          <p:cNvPr id="171" name="Google Shape;171;p33" title="1-MyClasses-Base.png"/>
          <p:cNvPicPr preferRelativeResize="0"/>
          <p:nvPr/>
        </p:nvPicPr>
        <p:blipFill>
          <a:blip r:embed="rId4">
            <a:alphaModFix/>
          </a:blip>
          <a:stretch>
            <a:fillRect/>
          </a:stretch>
        </p:blipFill>
        <p:spPr>
          <a:xfrm>
            <a:off x="4671597" y="1968024"/>
            <a:ext cx="4228081" cy="2380274"/>
          </a:xfrm>
          <a:prstGeom prst="rect">
            <a:avLst/>
          </a:prstGeom>
          <a:noFill/>
          <a:ln cap="flat" cmpd="sng" w="9525">
            <a:solidFill>
              <a:schemeClr val="dk2"/>
            </a:solidFill>
            <a:prstDash val="solid"/>
            <a:round/>
            <a:headEnd len="sm" w="sm" type="none"/>
            <a:tailEnd len="sm" w="sm" type="none"/>
          </a:ln>
        </p:spPr>
      </p:pic>
      <p:sp>
        <p:nvSpPr>
          <p:cNvPr id="172" name="Google Shape;172;p33"/>
          <p:cNvSpPr txBox="1"/>
          <p:nvPr>
            <p:ph type="title"/>
          </p:nvPr>
        </p:nvSpPr>
        <p:spPr>
          <a:xfrm>
            <a:off x="5327519" y="1296591"/>
            <a:ext cx="2991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List</a:t>
            </a:r>
            <a:endParaRPr/>
          </a:p>
        </p:txBody>
      </p:sp>
      <p:sp>
        <p:nvSpPr>
          <p:cNvPr id="173" name="Google Shape;173;p33"/>
          <p:cNvSpPr/>
          <p:nvPr/>
        </p:nvSpPr>
        <p:spPr>
          <a:xfrm>
            <a:off x="3896513" y="2191842"/>
            <a:ext cx="429300" cy="2646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82325" lIns="82325" spcFirstLastPara="1" rIns="82325" wrap="square" tIns="82325">
            <a:noAutofit/>
          </a:bodyPr>
          <a:lstStyle/>
          <a:p>
            <a:pPr indent="0" lvl="0" marL="0" rtl="0" algn="ctr">
              <a:spcBef>
                <a:spcPts val="0"/>
              </a:spcBef>
              <a:spcAft>
                <a:spcPts val="0"/>
              </a:spcAft>
              <a:buNone/>
            </a:pPr>
            <a:r>
              <a:t/>
            </a:r>
            <a:endParaRPr sz="1261"/>
          </a:p>
        </p:txBody>
      </p:sp>
      <p:sp>
        <p:nvSpPr>
          <p:cNvPr id="174" name="Google Shape;174;p33"/>
          <p:cNvSpPr/>
          <p:nvPr/>
        </p:nvSpPr>
        <p:spPr>
          <a:xfrm>
            <a:off x="8319113" y="2181689"/>
            <a:ext cx="429300" cy="2646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82325" lIns="82325" spcFirstLastPara="1" rIns="82325" wrap="square" tIns="82325">
            <a:noAutofit/>
          </a:bodyPr>
          <a:lstStyle/>
          <a:p>
            <a:pPr indent="0" lvl="0" marL="0" rtl="0" algn="ctr">
              <a:spcBef>
                <a:spcPts val="0"/>
              </a:spcBef>
              <a:spcAft>
                <a:spcPts val="0"/>
              </a:spcAft>
              <a:buNone/>
            </a:pPr>
            <a:r>
              <a:t/>
            </a:r>
            <a:endParaRPr sz="1261"/>
          </a:p>
        </p:txBody>
      </p:sp>
      <p:sp>
        <p:nvSpPr>
          <p:cNvPr id="175" name="Google Shape;175;p33"/>
          <p:cNvSpPr txBox="1"/>
          <p:nvPr>
            <p:ph type="title"/>
          </p:nvPr>
        </p:nvSpPr>
        <p:spPr>
          <a:xfrm>
            <a:off x="2548650" y="141725"/>
            <a:ext cx="40467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12550"/>
                </a:solidFill>
              </a:rPr>
              <a:t>Dashboard View</a:t>
            </a:r>
            <a:endParaRPr>
              <a:solidFill>
                <a:srgbClr val="01255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34" title="1-MyClasses-Base.png"/>
          <p:cNvPicPr preferRelativeResize="0"/>
          <p:nvPr/>
        </p:nvPicPr>
        <p:blipFill>
          <a:blip r:embed="rId3">
            <a:alphaModFix/>
          </a:blip>
          <a:stretch>
            <a:fillRect/>
          </a:stretch>
        </p:blipFill>
        <p:spPr>
          <a:xfrm>
            <a:off x="1156475" y="1057300"/>
            <a:ext cx="6831051" cy="3845624"/>
          </a:xfrm>
          <a:prstGeom prst="rect">
            <a:avLst/>
          </a:prstGeom>
          <a:noFill/>
          <a:ln cap="flat" cmpd="sng" w="9525">
            <a:solidFill>
              <a:schemeClr val="dk1"/>
            </a:solidFill>
            <a:prstDash val="solid"/>
            <a:round/>
            <a:headEnd len="sm" w="sm" type="none"/>
            <a:tailEnd len="sm" w="sm" type="none"/>
          </a:ln>
        </p:spPr>
      </p:pic>
      <p:sp>
        <p:nvSpPr>
          <p:cNvPr id="181" name="Google Shape;181;p34"/>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Search Bar</a:t>
            </a:r>
            <a:endParaRPr/>
          </a:p>
        </p:txBody>
      </p:sp>
      <p:sp>
        <p:nvSpPr>
          <p:cNvPr id="182" name="Google Shape;182;p34"/>
          <p:cNvSpPr/>
          <p:nvPr/>
        </p:nvSpPr>
        <p:spPr>
          <a:xfrm>
            <a:off x="1411650" y="2003937"/>
            <a:ext cx="6319200" cy="4923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5"/>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Access a Class</a:t>
            </a:r>
            <a:endParaRPr/>
          </a:p>
        </p:txBody>
      </p:sp>
      <p:pic>
        <p:nvPicPr>
          <p:cNvPr id="188" name="Google Shape;188;p35" title="1-MyClasses-Base.png"/>
          <p:cNvPicPr preferRelativeResize="0"/>
          <p:nvPr/>
        </p:nvPicPr>
        <p:blipFill>
          <a:blip r:embed="rId3">
            <a:alphaModFix/>
          </a:blip>
          <a:stretch>
            <a:fillRect/>
          </a:stretch>
        </p:blipFill>
        <p:spPr>
          <a:xfrm>
            <a:off x="1372588" y="992466"/>
            <a:ext cx="6831051" cy="3845624"/>
          </a:xfrm>
          <a:prstGeom prst="rect">
            <a:avLst/>
          </a:prstGeom>
          <a:noFill/>
          <a:ln cap="flat" cmpd="sng" w="9525">
            <a:solidFill>
              <a:schemeClr val="dk1"/>
            </a:solidFill>
            <a:prstDash val="solid"/>
            <a:round/>
            <a:headEnd len="sm" w="sm" type="none"/>
            <a:tailEnd len="sm" w="sm" type="none"/>
          </a:ln>
        </p:spPr>
      </p:pic>
      <p:sp>
        <p:nvSpPr>
          <p:cNvPr id="189" name="Google Shape;189;p35"/>
          <p:cNvSpPr/>
          <p:nvPr/>
        </p:nvSpPr>
        <p:spPr>
          <a:xfrm>
            <a:off x="1584550" y="2571750"/>
            <a:ext cx="6462000" cy="9315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id="194" name="Google Shape;194;p36" title="MyClasses-Edit-Name.png"/>
          <p:cNvPicPr preferRelativeResize="0"/>
          <p:nvPr/>
        </p:nvPicPr>
        <p:blipFill>
          <a:blip r:embed="rId3">
            <a:alphaModFix/>
          </a:blip>
          <a:stretch>
            <a:fillRect/>
          </a:stretch>
        </p:blipFill>
        <p:spPr>
          <a:xfrm>
            <a:off x="1195825" y="893275"/>
            <a:ext cx="6961075" cy="3918850"/>
          </a:xfrm>
          <a:prstGeom prst="rect">
            <a:avLst/>
          </a:prstGeom>
          <a:noFill/>
          <a:ln cap="flat" cmpd="sng" w="9525">
            <a:solidFill>
              <a:schemeClr val="dk2"/>
            </a:solidFill>
            <a:prstDash val="solid"/>
            <a:round/>
            <a:headEnd len="sm" w="sm" type="none"/>
            <a:tailEnd len="sm" w="sm" type="none"/>
          </a:ln>
        </p:spPr>
      </p:pic>
      <p:sp>
        <p:nvSpPr>
          <p:cNvPr id="195" name="Google Shape;195;p36"/>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Customize Name and Icon</a:t>
            </a:r>
            <a:endParaRPr/>
          </a:p>
        </p:txBody>
      </p:sp>
      <p:sp>
        <p:nvSpPr>
          <p:cNvPr id="196" name="Google Shape;196;p36"/>
          <p:cNvSpPr/>
          <p:nvPr/>
        </p:nvSpPr>
        <p:spPr>
          <a:xfrm>
            <a:off x="1392800" y="1568850"/>
            <a:ext cx="2353200" cy="17520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7"/>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Announcements</a:t>
            </a:r>
            <a:endParaRPr/>
          </a:p>
        </p:txBody>
      </p:sp>
      <p:pic>
        <p:nvPicPr>
          <p:cNvPr id="202" name="Google Shape;202;p37" title="Class-Dashboard-Announcements.png"/>
          <p:cNvPicPr preferRelativeResize="0"/>
          <p:nvPr/>
        </p:nvPicPr>
        <p:blipFill>
          <a:blip r:embed="rId3">
            <a:alphaModFix/>
          </a:blip>
          <a:stretch>
            <a:fillRect/>
          </a:stretch>
        </p:blipFill>
        <p:spPr>
          <a:xfrm>
            <a:off x="1479075" y="1030250"/>
            <a:ext cx="6848499" cy="3855450"/>
          </a:xfrm>
          <a:prstGeom prst="rect">
            <a:avLst/>
          </a:prstGeom>
          <a:noFill/>
          <a:ln cap="flat" cmpd="sng" w="9525">
            <a:solidFill>
              <a:schemeClr val="dk1"/>
            </a:solidFill>
            <a:prstDash val="solid"/>
            <a:round/>
            <a:headEnd len="sm" w="sm" type="none"/>
            <a:tailEnd len="sm" w="sm" type="none"/>
          </a:ln>
        </p:spPr>
      </p:pic>
      <p:sp>
        <p:nvSpPr>
          <p:cNvPr id="203" name="Google Shape;203;p37"/>
          <p:cNvSpPr txBox="1"/>
          <p:nvPr/>
        </p:nvSpPr>
        <p:spPr>
          <a:xfrm>
            <a:off x="0" y="1297088"/>
            <a:ext cx="20172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FF0000"/>
                </a:solidFill>
                <a:latin typeface="Lato"/>
                <a:ea typeface="Lato"/>
                <a:cs typeface="Lato"/>
                <a:sym typeface="Lato"/>
              </a:rPr>
              <a:t>Hide this slide if you don’t allow this action. If using this action, remove this text box.</a:t>
            </a:r>
            <a:endParaRPr sz="1500">
              <a:solidFill>
                <a:schemeClr val="lt1"/>
              </a:solidFill>
              <a:latin typeface="Lato"/>
              <a:ea typeface="Lato"/>
              <a:cs typeface="Lato"/>
              <a:sym typeface="Lato"/>
            </a:endParaRPr>
          </a:p>
        </p:txBody>
      </p:sp>
      <p:sp>
        <p:nvSpPr>
          <p:cNvPr id="204" name="Google Shape;204;p37"/>
          <p:cNvSpPr/>
          <p:nvPr/>
        </p:nvSpPr>
        <p:spPr>
          <a:xfrm>
            <a:off x="1720575" y="2906525"/>
            <a:ext cx="1672800" cy="2592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8"/>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Create an Announcement</a:t>
            </a:r>
            <a:endParaRPr/>
          </a:p>
        </p:txBody>
      </p:sp>
      <p:pic>
        <p:nvPicPr>
          <p:cNvPr id="210" name="Google Shape;210;p38" title="Create-Announcement-Step1a.png"/>
          <p:cNvPicPr preferRelativeResize="0"/>
          <p:nvPr/>
        </p:nvPicPr>
        <p:blipFill>
          <a:blip r:embed="rId3">
            <a:alphaModFix/>
          </a:blip>
          <a:stretch>
            <a:fillRect/>
          </a:stretch>
        </p:blipFill>
        <p:spPr>
          <a:xfrm>
            <a:off x="129675" y="1026525"/>
            <a:ext cx="4804950" cy="2705025"/>
          </a:xfrm>
          <a:prstGeom prst="rect">
            <a:avLst/>
          </a:prstGeom>
          <a:noFill/>
          <a:ln cap="flat" cmpd="sng" w="9525">
            <a:solidFill>
              <a:schemeClr val="dk1"/>
            </a:solidFill>
            <a:prstDash val="solid"/>
            <a:round/>
            <a:headEnd len="sm" w="sm" type="none"/>
            <a:tailEnd len="sm" w="sm" type="none"/>
          </a:ln>
        </p:spPr>
      </p:pic>
      <p:pic>
        <p:nvPicPr>
          <p:cNvPr id="211" name="Google Shape;211;p38" title="Make Announcement-Step2a.png"/>
          <p:cNvPicPr preferRelativeResize="0"/>
          <p:nvPr/>
        </p:nvPicPr>
        <p:blipFill>
          <a:blip r:embed="rId4">
            <a:alphaModFix/>
          </a:blip>
          <a:stretch>
            <a:fillRect/>
          </a:stretch>
        </p:blipFill>
        <p:spPr>
          <a:xfrm>
            <a:off x="3508250" y="1943575"/>
            <a:ext cx="5453725" cy="3070250"/>
          </a:xfrm>
          <a:prstGeom prst="rect">
            <a:avLst/>
          </a:prstGeom>
          <a:noFill/>
          <a:ln cap="flat" cmpd="sng" w="9525">
            <a:solidFill>
              <a:schemeClr val="dk1"/>
            </a:solidFill>
            <a:prstDash val="solid"/>
            <a:round/>
            <a:headEnd len="sm" w="sm" type="none"/>
            <a:tailEnd len="sm" w="sm" type="none"/>
          </a:ln>
        </p:spPr>
      </p:pic>
      <p:sp>
        <p:nvSpPr>
          <p:cNvPr id="212" name="Google Shape;212;p38"/>
          <p:cNvSpPr txBox="1"/>
          <p:nvPr/>
        </p:nvSpPr>
        <p:spPr>
          <a:xfrm>
            <a:off x="849750" y="3881638"/>
            <a:ext cx="20172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FF0000"/>
                </a:solidFill>
                <a:latin typeface="Lato"/>
                <a:ea typeface="Lato"/>
                <a:cs typeface="Lato"/>
                <a:sym typeface="Lato"/>
              </a:rPr>
              <a:t>Hide this slide if you don’t allow this action. If using this action, remove this text box.</a:t>
            </a:r>
            <a:endParaRPr sz="1500">
              <a:solidFill>
                <a:schemeClr val="lt1"/>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9"/>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Apps</a:t>
            </a:r>
            <a:endParaRPr/>
          </a:p>
        </p:txBody>
      </p:sp>
      <p:pic>
        <p:nvPicPr>
          <p:cNvPr id="218" name="Google Shape;218;p39" title="My-Classes-Apps.png"/>
          <p:cNvPicPr preferRelativeResize="0"/>
          <p:nvPr/>
        </p:nvPicPr>
        <p:blipFill>
          <a:blip r:embed="rId3">
            <a:alphaModFix/>
          </a:blip>
          <a:stretch>
            <a:fillRect/>
          </a:stretch>
        </p:blipFill>
        <p:spPr>
          <a:xfrm>
            <a:off x="960525" y="924850"/>
            <a:ext cx="7222946" cy="4066251"/>
          </a:xfrm>
          <a:prstGeom prst="rect">
            <a:avLst/>
          </a:prstGeom>
          <a:noFill/>
          <a:ln cap="flat" cmpd="sng" w="9525">
            <a:solidFill>
              <a:schemeClr val="dk2"/>
            </a:solidFill>
            <a:prstDash val="solid"/>
            <a:round/>
            <a:headEnd len="sm" w="sm" type="none"/>
            <a:tailEnd len="sm" w="sm" type="none"/>
          </a:ln>
        </p:spPr>
      </p:pic>
      <p:sp>
        <p:nvSpPr>
          <p:cNvPr id="219" name="Google Shape;219;p39"/>
          <p:cNvSpPr/>
          <p:nvPr/>
        </p:nvSpPr>
        <p:spPr>
          <a:xfrm>
            <a:off x="1215909" y="3201158"/>
            <a:ext cx="1737600" cy="2877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0"/>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Add Apps</a:t>
            </a:r>
            <a:endParaRPr/>
          </a:p>
        </p:txBody>
      </p:sp>
      <p:pic>
        <p:nvPicPr>
          <p:cNvPr id="225" name="Google Shape;225;p40" title="My-Classes-Apps-Step1b.png"/>
          <p:cNvPicPr preferRelativeResize="0"/>
          <p:nvPr/>
        </p:nvPicPr>
        <p:blipFill rotWithShape="1">
          <a:blip r:embed="rId3">
            <a:alphaModFix/>
          </a:blip>
          <a:srcRect b="0" l="0" r="0" t="0"/>
          <a:stretch/>
        </p:blipFill>
        <p:spPr>
          <a:xfrm>
            <a:off x="228896" y="880519"/>
            <a:ext cx="5253647" cy="2957599"/>
          </a:xfrm>
          <a:prstGeom prst="rect">
            <a:avLst/>
          </a:prstGeom>
          <a:noFill/>
          <a:ln cap="flat" cmpd="sng" w="9525">
            <a:solidFill>
              <a:schemeClr val="dk2"/>
            </a:solidFill>
            <a:prstDash val="solid"/>
            <a:round/>
            <a:headEnd len="sm" w="sm" type="none"/>
            <a:tailEnd len="sm" w="sm" type="none"/>
          </a:ln>
        </p:spPr>
      </p:pic>
      <p:pic>
        <p:nvPicPr>
          <p:cNvPr id="226" name="Google Shape;226;p40" title="My Classes - Add App -Step2.png"/>
          <p:cNvPicPr preferRelativeResize="0"/>
          <p:nvPr/>
        </p:nvPicPr>
        <p:blipFill>
          <a:blip r:embed="rId4">
            <a:alphaModFix/>
          </a:blip>
          <a:stretch>
            <a:fillRect/>
          </a:stretch>
        </p:blipFill>
        <p:spPr>
          <a:xfrm>
            <a:off x="3274800" y="1804825"/>
            <a:ext cx="5253649" cy="295759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23"/>
          <p:cNvSpPr txBox="1"/>
          <p:nvPr>
            <p:ph type="title"/>
          </p:nvPr>
        </p:nvSpPr>
        <p:spPr>
          <a:xfrm>
            <a:off x="282350" y="416061"/>
            <a:ext cx="34731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Agenda</a:t>
            </a:r>
            <a:endParaRPr/>
          </a:p>
        </p:txBody>
      </p:sp>
      <p:pic>
        <p:nvPicPr>
          <p:cNvPr descr="/mnt/data/classlink_assets/apps_graphic.png" id="93" name="Google Shape;93;p23"/>
          <p:cNvPicPr preferRelativeResize="0"/>
          <p:nvPr/>
        </p:nvPicPr>
        <p:blipFill rotWithShape="1">
          <a:blip r:embed="rId3">
            <a:alphaModFix/>
          </a:blip>
          <a:srcRect b="0" l="0" r="0" t="0"/>
          <a:stretch/>
        </p:blipFill>
        <p:spPr>
          <a:xfrm>
            <a:off x="762589" y="2489025"/>
            <a:ext cx="2512625" cy="2189025"/>
          </a:xfrm>
          <a:prstGeom prst="rect">
            <a:avLst/>
          </a:prstGeom>
          <a:noFill/>
          <a:ln>
            <a:noFill/>
          </a:ln>
        </p:spPr>
      </p:pic>
      <p:sp>
        <p:nvSpPr>
          <p:cNvPr id="94" name="Google Shape;94;p23"/>
          <p:cNvSpPr/>
          <p:nvPr/>
        </p:nvSpPr>
        <p:spPr>
          <a:xfrm>
            <a:off x="4124154" y="1752388"/>
            <a:ext cx="4575900" cy="664200"/>
          </a:xfrm>
          <a:prstGeom prst="roundRect">
            <a:avLst>
              <a:gd fmla="val 8696" name="adj"/>
            </a:avLst>
          </a:prstGeom>
          <a:solidFill>
            <a:srgbClr val="FFFFFF"/>
          </a:solidFill>
          <a:ln cap="flat" cmpd="sng" w="10025">
            <a:solidFill>
              <a:srgbClr val="D7E3EE"/>
            </a:solidFill>
            <a:prstDash val="solid"/>
            <a:round/>
            <a:headEnd len="sm" w="sm" type="none"/>
            <a:tailEnd len="sm" w="sm" type="none"/>
          </a:ln>
          <a:effectLst>
            <a:outerShdw blurRad="10026" rotWithShape="0" algn="bl" dir="2700000" dist="5013">
              <a:srgbClr val="000000">
                <a:alpha val="12160"/>
              </a:srgbClr>
            </a:outerShdw>
          </a:effectLst>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95" name="Google Shape;95;p23"/>
          <p:cNvSpPr/>
          <p:nvPr/>
        </p:nvSpPr>
        <p:spPr>
          <a:xfrm>
            <a:off x="4254084" y="1896763"/>
            <a:ext cx="324900" cy="324900"/>
          </a:xfrm>
          <a:prstGeom prst="ellipse">
            <a:avLst/>
          </a:prstGeom>
          <a:solidFill>
            <a:srgbClr val="F4B400"/>
          </a:solidFill>
          <a:ln cap="flat" cmpd="sng" w="10025">
            <a:solidFill>
              <a:srgbClr val="F4B400"/>
            </a:solidFill>
            <a:prstDash val="solid"/>
            <a:round/>
            <a:headEnd len="sm" w="sm" type="none"/>
            <a:tailEnd len="sm" w="sm" type="none"/>
          </a:ln>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96" name="Google Shape;96;p23"/>
          <p:cNvSpPr/>
          <p:nvPr/>
        </p:nvSpPr>
        <p:spPr>
          <a:xfrm>
            <a:off x="4254084" y="2011588"/>
            <a:ext cx="324900" cy="108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26"/>
              <a:buFont typeface="Arial"/>
              <a:buNone/>
            </a:pPr>
            <a:r>
              <a:rPr b="1" i="0" lang="en" sz="1026" u="none" cap="none" strike="noStrike">
                <a:solidFill>
                  <a:srgbClr val="FFFFFF"/>
                </a:solidFill>
                <a:latin typeface="Arial"/>
                <a:ea typeface="Arial"/>
                <a:cs typeface="Arial"/>
                <a:sym typeface="Arial"/>
              </a:rPr>
              <a:t>1</a:t>
            </a:r>
            <a:endParaRPr b="0" i="0" sz="1026" u="none" cap="none" strike="noStrike">
              <a:solidFill>
                <a:srgbClr val="000000"/>
              </a:solidFill>
              <a:latin typeface="Arial"/>
              <a:ea typeface="Arial"/>
              <a:cs typeface="Arial"/>
              <a:sym typeface="Arial"/>
            </a:endParaRPr>
          </a:p>
        </p:txBody>
      </p:sp>
      <p:sp>
        <p:nvSpPr>
          <p:cNvPr id="97" name="Google Shape;97;p23"/>
          <p:cNvSpPr/>
          <p:nvPr/>
        </p:nvSpPr>
        <p:spPr>
          <a:xfrm>
            <a:off x="4687183" y="1911213"/>
            <a:ext cx="3832200" cy="324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342"/>
              <a:buFont typeface="Arial"/>
              <a:buNone/>
            </a:pPr>
            <a:r>
              <a:rPr b="1" lang="en" sz="2142">
                <a:solidFill>
                  <a:srgbClr val="27445D"/>
                </a:solidFill>
              </a:rPr>
              <a:t>My Classes Overview</a:t>
            </a:r>
            <a:endParaRPr b="0" i="0" sz="2142" u="none" cap="none" strike="noStrike">
              <a:solidFill>
                <a:srgbClr val="000000"/>
              </a:solidFill>
              <a:latin typeface="Arial"/>
              <a:ea typeface="Arial"/>
              <a:cs typeface="Arial"/>
              <a:sym typeface="Arial"/>
            </a:endParaRPr>
          </a:p>
        </p:txBody>
      </p:sp>
      <p:sp>
        <p:nvSpPr>
          <p:cNvPr id="98" name="Google Shape;98;p23"/>
          <p:cNvSpPr/>
          <p:nvPr/>
        </p:nvSpPr>
        <p:spPr>
          <a:xfrm>
            <a:off x="4124154" y="2726912"/>
            <a:ext cx="4575900" cy="664200"/>
          </a:xfrm>
          <a:prstGeom prst="roundRect">
            <a:avLst>
              <a:gd fmla="val 8696" name="adj"/>
            </a:avLst>
          </a:prstGeom>
          <a:solidFill>
            <a:srgbClr val="FFFFFF"/>
          </a:solidFill>
          <a:ln cap="flat" cmpd="sng" w="10025">
            <a:solidFill>
              <a:srgbClr val="D7E3EE"/>
            </a:solidFill>
            <a:prstDash val="solid"/>
            <a:round/>
            <a:headEnd len="sm" w="sm" type="none"/>
            <a:tailEnd len="sm" w="sm" type="none"/>
          </a:ln>
          <a:effectLst>
            <a:outerShdw blurRad="10026" rotWithShape="0" algn="bl" dir="2700000" dist="5013">
              <a:srgbClr val="000000">
                <a:alpha val="12160"/>
              </a:srgbClr>
            </a:outerShdw>
          </a:effectLst>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99" name="Google Shape;99;p23"/>
          <p:cNvSpPr/>
          <p:nvPr/>
        </p:nvSpPr>
        <p:spPr>
          <a:xfrm>
            <a:off x="4254084" y="2871294"/>
            <a:ext cx="324900" cy="324900"/>
          </a:xfrm>
          <a:prstGeom prst="ellipse">
            <a:avLst/>
          </a:prstGeom>
          <a:solidFill>
            <a:srgbClr val="2D74C4"/>
          </a:solidFill>
          <a:ln cap="flat" cmpd="sng" w="10025">
            <a:solidFill>
              <a:srgbClr val="2D74C4"/>
            </a:solidFill>
            <a:prstDash val="solid"/>
            <a:round/>
            <a:headEnd len="sm" w="sm" type="none"/>
            <a:tailEnd len="sm" w="sm" type="none"/>
          </a:ln>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00" name="Google Shape;100;p23"/>
          <p:cNvSpPr/>
          <p:nvPr/>
        </p:nvSpPr>
        <p:spPr>
          <a:xfrm>
            <a:off x="4254084" y="2970045"/>
            <a:ext cx="324900" cy="108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26"/>
              <a:buFont typeface="Arial"/>
              <a:buNone/>
            </a:pPr>
            <a:r>
              <a:rPr b="1" i="0" lang="en" sz="1026" u="none" cap="none" strike="noStrike">
                <a:solidFill>
                  <a:srgbClr val="FFFFFF"/>
                </a:solidFill>
                <a:latin typeface="Arial"/>
                <a:ea typeface="Arial"/>
                <a:cs typeface="Arial"/>
                <a:sym typeface="Arial"/>
              </a:rPr>
              <a:t>2</a:t>
            </a:r>
            <a:endParaRPr b="0" i="0" sz="1026" u="none" cap="none" strike="noStrike">
              <a:solidFill>
                <a:srgbClr val="000000"/>
              </a:solidFill>
              <a:latin typeface="Arial"/>
              <a:ea typeface="Arial"/>
              <a:cs typeface="Arial"/>
              <a:sym typeface="Arial"/>
            </a:endParaRPr>
          </a:p>
        </p:txBody>
      </p:sp>
      <p:sp>
        <p:nvSpPr>
          <p:cNvPr id="101" name="Google Shape;101;p23"/>
          <p:cNvSpPr/>
          <p:nvPr/>
        </p:nvSpPr>
        <p:spPr>
          <a:xfrm>
            <a:off x="4687183" y="2885739"/>
            <a:ext cx="3766500" cy="324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342"/>
              <a:buFont typeface="Arial"/>
              <a:buNone/>
            </a:pPr>
            <a:r>
              <a:rPr b="1" lang="en" sz="2100">
                <a:solidFill>
                  <a:srgbClr val="27445D"/>
                </a:solidFill>
              </a:rPr>
              <a:t>Teacher View</a:t>
            </a:r>
            <a:endParaRPr b="0" i="0" sz="2100" u="none" cap="none" strike="noStrike">
              <a:solidFill>
                <a:srgbClr val="000000"/>
              </a:solidFill>
              <a:latin typeface="Arial"/>
              <a:ea typeface="Arial"/>
              <a:cs typeface="Arial"/>
              <a:sym typeface="Arial"/>
            </a:endParaRPr>
          </a:p>
        </p:txBody>
      </p:sp>
      <p:sp>
        <p:nvSpPr>
          <p:cNvPr id="102" name="Google Shape;102;p23"/>
          <p:cNvSpPr/>
          <p:nvPr/>
        </p:nvSpPr>
        <p:spPr>
          <a:xfrm>
            <a:off x="4124154" y="3701412"/>
            <a:ext cx="4575900" cy="664200"/>
          </a:xfrm>
          <a:prstGeom prst="roundRect">
            <a:avLst>
              <a:gd fmla="val 8696" name="adj"/>
            </a:avLst>
          </a:prstGeom>
          <a:solidFill>
            <a:srgbClr val="FFFFFF"/>
          </a:solidFill>
          <a:ln cap="flat" cmpd="sng" w="10025">
            <a:solidFill>
              <a:srgbClr val="D7E3EE"/>
            </a:solidFill>
            <a:prstDash val="solid"/>
            <a:round/>
            <a:headEnd len="sm" w="sm" type="none"/>
            <a:tailEnd len="sm" w="sm" type="none"/>
          </a:ln>
          <a:effectLst>
            <a:outerShdw blurRad="10026" rotWithShape="0" algn="bl" dir="2700000" dist="5013">
              <a:srgbClr val="000000">
                <a:alpha val="12160"/>
              </a:srgbClr>
            </a:outerShdw>
          </a:effectLst>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03" name="Google Shape;103;p23"/>
          <p:cNvSpPr/>
          <p:nvPr/>
        </p:nvSpPr>
        <p:spPr>
          <a:xfrm>
            <a:off x="4254084" y="3845794"/>
            <a:ext cx="324900" cy="324900"/>
          </a:xfrm>
          <a:prstGeom prst="ellipse">
            <a:avLst/>
          </a:prstGeom>
          <a:solidFill>
            <a:srgbClr val="2D74C4"/>
          </a:solidFill>
          <a:ln cap="flat" cmpd="sng" w="10025">
            <a:solidFill>
              <a:srgbClr val="2D74C4"/>
            </a:solidFill>
            <a:prstDash val="solid"/>
            <a:round/>
            <a:headEnd len="sm" w="sm" type="none"/>
            <a:tailEnd len="sm" w="sm" type="none"/>
          </a:ln>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04" name="Google Shape;104;p23"/>
          <p:cNvSpPr/>
          <p:nvPr/>
        </p:nvSpPr>
        <p:spPr>
          <a:xfrm>
            <a:off x="4687183" y="3860239"/>
            <a:ext cx="3766500" cy="324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7445D"/>
              </a:buClr>
              <a:buSzPts val="1342"/>
              <a:buFont typeface="Arial"/>
              <a:buNone/>
            </a:pPr>
            <a:r>
              <a:rPr b="1" lang="en" sz="2100">
                <a:solidFill>
                  <a:srgbClr val="27445D"/>
                </a:solidFill>
              </a:rPr>
              <a:t>Student</a:t>
            </a:r>
            <a:r>
              <a:rPr b="1" lang="en" sz="2100">
                <a:solidFill>
                  <a:srgbClr val="27445D"/>
                </a:solidFill>
              </a:rPr>
              <a:t> View</a:t>
            </a:r>
            <a:endParaRPr b="0" i="0" sz="2100" u="none" cap="none" strike="noStrike">
              <a:solidFill>
                <a:srgbClr val="000000"/>
              </a:solidFill>
              <a:latin typeface="Arial"/>
              <a:ea typeface="Arial"/>
              <a:cs typeface="Arial"/>
              <a:sym typeface="Arial"/>
            </a:endParaRPr>
          </a:p>
        </p:txBody>
      </p:sp>
      <p:sp>
        <p:nvSpPr>
          <p:cNvPr id="105" name="Google Shape;105;p23"/>
          <p:cNvSpPr/>
          <p:nvPr/>
        </p:nvSpPr>
        <p:spPr>
          <a:xfrm>
            <a:off x="4254084" y="3845735"/>
            <a:ext cx="324900" cy="324900"/>
          </a:xfrm>
          <a:prstGeom prst="ellipse">
            <a:avLst/>
          </a:prstGeom>
          <a:solidFill>
            <a:srgbClr val="1FB7AA"/>
          </a:solidFill>
          <a:ln cap="flat" cmpd="sng" w="10025">
            <a:solidFill>
              <a:srgbClr val="1FB7AA"/>
            </a:solidFill>
            <a:prstDash val="solid"/>
            <a:round/>
            <a:headEnd len="sm" w="sm" type="none"/>
            <a:tailEnd len="sm" w="sm" type="none"/>
          </a:ln>
        </p:spPr>
        <p:txBody>
          <a:bodyPr anchorCtr="0" anchor="ctr" bIns="72175" lIns="72175" spcFirstLastPara="1" rIns="72175" wrap="square" tIns="72175">
            <a:noAutofit/>
          </a:bodyPr>
          <a:lstStyle/>
          <a:p>
            <a:pPr indent="0" lvl="0" marL="0" rtl="0" algn="l">
              <a:spcBef>
                <a:spcPts val="0"/>
              </a:spcBef>
              <a:spcAft>
                <a:spcPts val="0"/>
              </a:spcAft>
              <a:buNone/>
            </a:pPr>
            <a:r>
              <a:t/>
            </a:r>
            <a:endParaRPr/>
          </a:p>
        </p:txBody>
      </p:sp>
      <p:sp>
        <p:nvSpPr>
          <p:cNvPr id="106" name="Google Shape;106;p23"/>
          <p:cNvSpPr/>
          <p:nvPr/>
        </p:nvSpPr>
        <p:spPr>
          <a:xfrm>
            <a:off x="4254084" y="3939582"/>
            <a:ext cx="324900" cy="108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026"/>
              <a:buFont typeface="Arial"/>
              <a:buNone/>
            </a:pPr>
            <a:r>
              <a:rPr b="1" lang="en" sz="1026">
                <a:solidFill>
                  <a:srgbClr val="FFFFFF"/>
                </a:solidFill>
              </a:rPr>
              <a:t>3</a:t>
            </a:r>
            <a:endParaRPr b="0" i="0" sz="1026"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41" title="My-Classes-Apps-Step1b.png"/>
          <p:cNvPicPr preferRelativeResize="0"/>
          <p:nvPr/>
        </p:nvPicPr>
        <p:blipFill rotWithShape="1">
          <a:blip r:embed="rId3">
            <a:alphaModFix/>
          </a:blip>
          <a:srcRect b="0" l="0" r="0" t="0"/>
          <a:stretch/>
        </p:blipFill>
        <p:spPr>
          <a:xfrm>
            <a:off x="91375" y="835773"/>
            <a:ext cx="4233325" cy="2383175"/>
          </a:xfrm>
          <a:prstGeom prst="rect">
            <a:avLst/>
          </a:prstGeom>
          <a:noFill/>
          <a:ln cap="flat" cmpd="sng" w="9525">
            <a:solidFill>
              <a:schemeClr val="dk2"/>
            </a:solidFill>
            <a:prstDash val="solid"/>
            <a:round/>
            <a:headEnd len="sm" w="sm" type="none"/>
            <a:tailEnd len="sm" w="sm" type="none"/>
          </a:ln>
        </p:spPr>
      </p:pic>
      <p:sp>
        <p:nvSpPr>
          <p:cNvPr id="232" name="Google Shape;232;p41"/>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Add Custom Apps</a:t>
            </a:r>
            <a:endParaRPr/>
          </a:p>
        </p:txBody>
      </p:sp>
      <p:pic>
        <p:nvPicPr>
          <p:cNvPr id="233" name="Google Shape;233;p41" title="Add App -Custom-App-Step2a.png"/>
          <p:cNvPicPr preferRelativeResize="0"/>
          <p:nvPr/>
        </p:nvPicPr>
        <p:blipFill rotWithShape="1">
          <a:blip r:embed="rId4">
            <a:alphaModFix/>
          </a:blip>
          <a:srcRect b="0" l="0" r="0" t="0"/>
          <a:stretch/>
        </p:blipFill>
        <p:spPr>
          <a:xfrm>
            <a:off x="2414301" y="1801500"/>
            <a:ext cx="4492549" cy="2529125"/>
          </a:xfrm>
          <a:prstGeom prst="rect">
            <a:avLst/>
          </a:prstGeom>
          <a:noFill/>
          <a:ln cap="flat" cmpd="sng" w="9525">
            <a:solidFill>
              <a:schemeClr val="dk2"/>
            </a:solidFill>
            <a:prstDash val="solid"/>
            <a:round/>
            <a:headEnd len="sm" w="sm" type="none"/>
            <a:tailEnd len="sm" w="sm" type="none"/>
          </a:ln>
        </p:spPr>
      </p:pic>
      <p:pic>
        <p:nvPicPr>
          <p:cNvPr id="234" name="Google Shape;234;p41" title="Add-Custom-Step-3.png"/>
          <p:cNvPicPr preferRelativeResize="0"/>
          <p:nvPr/>
        </p:nvPicPr>
        <p:blipFill>
          <a:blip r:embed="rId5">
            <a:alphaModFix/>
          </a:blip>
          <a:stretch>
            <a:fillRect/>
          </a:stretch>
        </p:blipFill>
        <p:spPr>
          <a:xfrm>
            <a:off x="4492260" y="2460615"/>
            <a:ext cx="4492503" cy="252912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2"/>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Discussion Boards</a:t>
            </a:r>
            <a:endParaRPr/>
          </a:p>
        </p:txBody>
      </p:sp>
      <p:pic>
        <p:nvPicPr>
          <p:cNvPr id="240" name="Google Shape;240;p42" title="My Classes - Teachers Discussion Boards.png"/>
          <p:cNvPicPr preferRelativeResize="0"/>
          <p:nvPr/>
        </p:nvPicPr>
        <p:blipFill>
          <a:blip r:embed="rId3">
            <a:alphaModFix/>
          </a:blip>
          <a:stretch>
            <a:fillRect/>
          </a:stretch>
        </p:blipFill>
        <p:spPr>
          <a:xfrm>
            <a:off x="1162388" y="1108752"/>
            <a:ext cx="6819225" cy="3838974"/>
          </a:xfrm>
          <a:prstGeom prst="rect">
            <a:avLst/>
          </a:prstGeom>
          <a:noFill/>
          <a:ln cap="flat" cmpd="sng" w="9525">
            <a:solidFill>
              <a:schemeClr val="dk1"/>
            </a:solidFill>
            <a:prstDash val="solid"/>
            <a:round/>
            <a:headEnd len="sm" w="sm" type="none"/>
            <a:tailEnd len="sm" w="sm" type="none"/>
          </a:ln>
        </p:spPr>
      </p:pic>
      <p:sp>
        <p:nvSpPr>
          <p:cNvPr id="241" name="Google Shape;241;p42"/>
          <p:cNvSpPr txBox="1"/>
          <p:nvPr/>
        </p:nvSpPr>
        <p:spPr>
          <a:xfrm>
            <a:off x="0" y="1700200"/>
            <a:ext cx="20172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FF0000"/>
                </a:solidFill>
                <a:latin typeface="Lato"/>
                <a:ea typeface="Lato"/>
                <a:cs typeface="Lato"/>
                <a:sym typeface="Lato"/>
              </a:rPr>
              <a:t>Hide this slide if you don’t allow this action. If using this action, remove this text box.</a:t>
            </a:r>
            <a:r>
              <a:rPr lang="en" sz="1500">
                <a:solidFill>
                  <a:schemeClr val="lt1"/>
                </a:solidFill>
                <a:latin typeface="Lato"/>
                <a:ea typeface="Lato"/>
                <a:cs typeface="Lato"/>
                <a:sym typeface="Lato"/>
              </a:rPr>
              <a:t> </a:t>
            </a:r>
            <a:endParaRPr sz="1500">
              <a:solidFill>
                <a:schemeClr val="lt1"/>
              </a:solidFill>
              <a:latin typeface="Lato"/>
              <a:ea typeface="Lato"/>
              <a:cs typeface="Lato"/>
              <a:sym typeface="Lato"/>
            </a:endParaRPr>
          </a:p>
        </p:txBody>
      </p:sp>
      <p:sp>
        <p:nvSpPr>
          <p:cNvPr id="242" name="Google Shape;242;p42"/>
          <p:cNvSpPr/>
          <p:nvPr/>
        </p:nvSpPr>
        <p:spPr>
          <a:xfrm>
            <a:off x="1399875" y="3257976"/>
            <a:ext cx="1644300" cy="2598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3" title="Accessing Student Roster_2.png"/>
          <p:cNvPicPr preferRelativeResize="0"/>
          <p:nvPr/>
        </p:nvPicPr>
        <p:blipFill>
          <a:blip r:embed="rId3">
            <a:alphaModFix/>
          </a:blip>
          <a:stretch>
            <a:fillRect/>
          </a:stretch>
        </p:blipFill>
        <p:spPr>
          <a:xfrm>
            <a:off x="719037" y="1022250"/>
            <a:ext cx="7705925" cy="3612150"/>
          </a:xfrm>
          <a:prstGeom prst="rect">
            <a:avLst/>
          </a:prstGeom>
          <a:noFill/>
          <a:ln>
            <a:noFill/>
          </a:ln>
        </p:spPr>
      </p:pic>
      <p:sp>
        <p:nvSpPr>
          <p:cNvPr id="248" name="Google Shape;248;p43"/>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Students</a:t>
            </a:r>
            <a:endParaRPr/>
          </a:p>
        </p:txBody>
      </p:sp>
      <p:sp>
        <p:nvSpPr>
          <p:cNvPr id="249" name="Google Shape;249;p43"/>
          <p:cNvSpPr/>
          <p:nvPr/>
        </p:nvSpPr>
        <p:spPr>
          <a:xfrm>
            <a:off x="962600" y="3787751"/>
            <a:ext cx="1626000" cy="2205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44" title="ResetPasswords-Step2.png"/>
          <p:cNvPicPr preferRelativeResize="0"/>
          <p:nvPr/>
        </p:nvPicPr>
        <p:blipFill>
          <a:blip r:embed="rId3">
            <a:alphaModFix/>
          </a:blip>
          <a:stretch>
            <a:fillRect/>
          </a:stretch>
        </p:blipFill>
        <p:spPr>
          <a:xfrm>
            <a:off x="3521700" y="1796925"/>
            <a:ext cx="5490175" cy="3090776"/>
          </a:xfrm>
          <a:prstGeom prst="rect">
            <a:avLst/>
          </a:prstGeom>
          <a:noFill/>
          <a:ln cap="flat" cmpd="sng" w="9525">
            <a:solidFill>
              <a:schemeClr val="dk1"/>
            </a:solidFill>
            <a:prstDash val="solid"/>
            <a:round/>
            <a:headEnd len="sm" w="sm" type="none"/>
            <a:tailEnd len="sm" w="sm" type="none"/>
          </a:ln>
        </p:spPr>
      </p:pic>
      <p:sp>
        <p:nvSpPr>
          <p:cNvPr id="255" name="Google Shape;255;p44"/>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QuickCards and Passwords</a:t>
            </a:r>
            <a:endParaRPr/>
          </a:p>
        </p:txBody>
      </p:sp>
      <p:pic>
        <p:nvPicPr>
          <p:cNvPr id="256" name="Google Shape;256;p44" title="ResetPasswords-Step1.png"/>
          <p:cNvPicPr preferRelativeResize="0"/>
          <p:nvPr/>
        </p:nvPicPr>
        <p:blipFill>
          <a:blip r:embed="rId4">
            <a:alphaModFix/>
          </a:blip>
          <a:stretch>
            <a:fillRect/>
          </a:stretch>
        </p:blipFill>
        <p:spPr>
          <a:xfrm>
            <a:off x="129306" y="1026179"/>
            <a:ext cx="5148924" cy="2898651"/>
          </a:xfrm>
          <a:prstGeom prst="rect">
            <a:avLst/>
          </a:prstGeom>
          <a:noFill/>
          <a:ln cap="flat" cmpd="sng" w="9525">
            <a:solidFill>
              <a:schemeClr val="dk1"/>
            </a:solidFill>
            <a:prstDash val="solid"/>
            <a:round/>
            <a:headEnd len="sm" w="sm" type="none"/>
            <a:tailEnd len="sm" w="sm" type="none"/>
          </a:ln>
        </p:spPr>
      </p:pic>
      <p:sp>
        <p:nvSpPr>
          <p:cNvPr id="257" name="Google Shape;257;p44"/>
          <p:cNvSpPr txBox="1"/>
          <p:nvPr/>
        </p:nvSpPr>
        <p:spPr>
          <a:xfrm>
            <a:off x="129300" y="3924825"/>
            <a:ext cx="33222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Lato"/>
                <a:ea typeface="Lato"/>
                <a:cs typeface="Lato"/>
                <a:sym typeface="Lato"/>
              </a:rPr>
              <a:t>Hide slide if you don’t allow this action. If using this action, remove this text box.</a:t>
            </a:r>
            <a:r>
              <a:rPr lang="en" sz="1800">
                <a:solidFill>
                  <a:schemeClr val="lt1"/>
                </a:solidFill>
                <a:latin typeface="Lato"/>
                <a:ea typeface="Lato"/>
                <a:cs typeface="Lato"/>
                <a:sym typeface="Lato"/>
              </a:rPr>
              <a:t> </a:t>
            </a:r>
            <a:endParaRPr sz="1800">
              <a:solidFill>
                <a:schemeClr val="lt1"/>
              </a:solidFill>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45" title="Logins-5-Final Teacher.png"/>
          <p:cNvPicPr preferRelativeResize="0"/>
          <p:nvPr/>
        </p:nvPicPr>
        <p:blipFill>
          <a:blip r:embed="rId3">
            <a:alphaModFix/>
          </a:blip>
          <a:stretch>
            <a:fillRect/>
          </a:stretch>
        </p:blipFill>
        <p:spPr>
          <a:xfrm>
            <a:off x="1284200" y="893975"/>
            <a:ext cx="6575599" cy="3701825"/>
          </a:xfrm>
          <a:prstGeom prst="rect">
            <a:avLst/>
          </a:prstGeom>
          <a:noFill/>
          <a:ln>
            <a:noFill/>
          </a:ln>
        </p:spPr>
      </p:pic>
      <p:sp>
        <p:nvSpPr>
          <p:cNvPr id="263" name="Google Shape;263;p45"/>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Logins</a:t>
            </a:r>
            <a:endParaRPr/>
          </a:p>
        </p:txBody>
      </p:sp>
      <p:sp>
        <p:nvSpPr>
          <p:cNvPr id="264" name="Google Shape;264;p45"/>
          <p:cNvSpPr/>
          <p:nvPr/>
        </p:nvSpPr>
        <p:spPr>
          <a:xfrm>
            <a:off x="1536150" y="3690950"/>
            <a:ext cx="1706400" cy="2730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6"/>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Activity</a:t>
            </a:r>
            <a:endParaRPr/>
          </a:p>
        </p:txBody>
      </p:sp>
      <p:sp>
        <p:nvSpPr>
          <p:cNvPr id="270" name="Google Shape;270;p46"/>
          <p:cNvSpPr/>
          <p:nvPr/>
        </p:nvSpPr>
        <p:spPr>
          <a:xfrm>
            <a:off x="311700" y="3437300"/>
            <a:ext cx="1396500" cy="2310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pic>
        <p:nvPicPr>
          <p:cNvPr id="271" name="Google Shape;271;p46" title="Activity-Tab-v2a.png"/>
          <p:cNvPicPr preferRelativeResize="0"/>
          <p:nvPr/>
        </p:nvPicPr>
        <p:blipFill>
          <a:blip r:embed="rId3">
            <a:alphaModFix/>
          </a:blip>
          <a:stretch>
            <a:fillRect/>
          </a:stretch>
        </p:blipFill>
        <p:spPr>
          <a:xfrm>
            <a:off x="226725" y="893625"/>
            <a:ext cx="5319100" cy="2994450"/>
          </a:xfrm>
          <a:prstGeom prst="rect">
            <a:avLst/>
          </a:prstGeom>
          <a:noFill/>
          <a:ln cap="flat" cmpd="sng" w="9525">
            <a:solidFill>
              <a:schemeClr val="dk2"/>
            </a:solidFill>
            <a:prstDash val="solid"/>
            <a:round/>
            <a:headEnd len="sm" w="sm" type="none"/>
            <a:tailEnd len="sm" w="sm" type="none"/>
          </a:ln>
        </p:spPr>
      </p:pic>
      <p:pic>
        <p:nvPicPr>
          <p:cNvPr id="272" name="Google Shape;272;p46" title="teacherconsole.classlink.com_classroom_0114_1207310T_0066SMIT_286370.png"/>
          <p:cNvPicPr preferRelativeResize="0"/>
          <p:nvPr/>
        </p:nvPicPr>
        <p:blipFill rotWithShape="1">
          <a:blip r:embed="rId4">
            <a:alphaModFix/>
          </a:blip>
          <a:srcRect b="0" l="3420" r="4159" t="0"/>
          <a:stretch/>
        </p:blipFill>
        <p:spPr>
          <a:xfrm>
            <a:off x="4122784" y="1952600"/>
            <a:ext cx="4712873" cy="2870774"/>
          </a:xfrm>
          <a:prstGeom prst="rect">
            <a:avLst/>
          </a:prstGeom>
          <a:noFill/>
          <a:ln cap="flat" cmpd="sng" w="9525">
            <a:solidFill>
              <a:schemeClr val="dk2"/>
            </a:solidFill>
            <a:prstDash val="solid"/>
            <a:round/>
            <a:headEnd len="sm" w="sm" type="none"/>
            <a:tailEnd len="sm" w="sm" type="none"/>
          </a:ln>
        </p:spPr>
      </p:pic>
      <p:sp>
        <p:nvSpPr>
          <p:cNvPr id="273" name="Google Shape;273;p46"/>
          <p:cNvSpPr/>
          <p:nvPr/>
        </p:nvSpPr>
        <p:spPr>
          <a:xfrm>
            <a:off x="2771773" y="2004125"/>
            <a:ext cx="475800" cy="4464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
        <p:nvSpPr>
          <p:cNvPr id="274" name="Google Shape;274;p46"/>
          <p:cNvSpPr/>
          <p:nvPr/>
        </p:nvSpPr>
        <p:spPr>
          <a:xfrm>
            <a:off x="420250" y="3445202"/>
            <a:ext cx="1287900" cy="2310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7"/>
          <p:cNvSpPr txBox="1"/>
          <p:nvPr>
            <p:ph type="ctrTitle"/>
          </p:nvPr>
        </p:nvSpPr>
        <p:spPr>
          <a:xfrm>
            <a:off x="311708" y="1360918"/>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My Classes: </a:t>
            </a:r>
            <a:br>
              <a:rPr lang="en"/>
            </a:br>
            <a:r>
              <a:rPr lang="en"/>
              <a:t>Student View</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8"/>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Announcements</a:t>
            </a:r>
            <a:endParaRPr/>
          </a:p>
        </p:txBody>
      </p:sp>
      <p:grpSp>
        <p:nvGrpSpPr>
          <p:cNvPr id="285" name="Google Shape;285;p48"/>
          <p:cNvGrpSpPr/>
          <p:nvPr/>
        </p:nvGrpSpPr>
        <p:grpSpPr>
          <a:xfrm>
            <a:off x="956550" y="1007003"/>
            <a:ext cx="7230902" cy="3999224"/>
            <a:chOff x="956550" y="1007003"/>
            <a:chExt cx="7230902" cy="3999224"/>
          </a:xfrm>
        </p:grpSpPr>
        <p:grpSp>
          <p:nvGrpSpPr>
            <p:cNvPr id="286" name="Google Shape;286;p48"/>
            <p:cNvGrpSpPr/>
            <p:nvPr/>
          </p:nvGrpSpPr>
          <p:grpSpPr>
            <a:xfrm>
              <a:off x="956550" y="1007003"/>
              <a:ext cx="7230902" cy="3999224"/>
              <a:chOff x="956550" y="1007003"/>
              <a:chExt cx="7230902" cy="3999224"/>
            </a:xfrm>
          </p:grpSpPr>
          <p:pic>
            <p:nvPicPr>
              <p:cNvPr id="287" name="Google Shape;287;p48" title="kInl2epC-hXsxDR0-First Thing Final_NOPROCESS_.png"/>
              <p:cNvPicPr preferRelativeResize="0"/>
              <p:nvPr/>
            </p:nvPicPr>
            <p:blipFill>
              <a:blip r:embed="rId3">
                <a:alphaModFix/>
              </a:blip>
              <a:stretch>
                <a:fillRect/>
              </a:stretch>
            </p:blipFill>
            <p:spPr>
              <a:xfrm>
                <a:off x="956550" y="1007003"/>
                <a:ext cx="7230902" cy="3999224"/>
              </a:xfrm>
              <a:prstGeom prst="rect">
                <a:avLst/>
              </a:prstGeom>
              <a:noFill/>
              <a:ln>
                <a:noFill/>
              </a:ln>
            </p:spPr>
          </p:pic>
          <p:sp>
            <p:nvSpPr>
              <p:cNvPr id="288" name="Google Shape;288;p48"/>
              <p:cNvSpPr/>
              <p:nvPr/>
            </p:nvSpPr>
            <p:spPr>
              <a:xfrm>
                <a:off x="1267125" y="4381500"/>
                <a:ext cx="1047900" cy="572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grpSp>
        <p:sp>
          <p:nvSpPr>
            <p:cNvPr id="289" name="Google Shape;289;p48"/>
            <p:cNvSpPr/>
            <p:nvPr/>
          </p:nvSpPr>
          <p:spPr>
            <a:xfrm>
              <a:off x="2930000" y="1100000"/>
              <a:ext cx="1282500" cy="210000"/>
            </a:xfrm>
            <a:prstGeom prst="rect">
              <a:avLst/>
            </a:prstGeom>
            <a:solidFill>
              <a:srgbClr val="008AD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grpSp>
      <p:sp>
        <p:nvSpPr>
          <p:cNvPr id="290" name="Google Shape;290;p48"/>
          <p:cNvSpPr/>
          <p:nvPr/>
        </p:nvSpPr>
        <p:spPr>
          <a:xfrm>
            <a:off x="1311325" y="3306500"/>
            <a:ext cx="2017800" cy="3045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9"/>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Apps</a:t>
            </a:r>
            <a:endParaRPr/>
          </a:p>
        </p:txBody>
      </p:sp>
      <p:pic>
        <p:nvPicPr>
          <p:cNvPr id="296" name="Google Shape;296;p49" title="My Classes Student Apps.png"/>
          <p:cNvPicPr preferRelativeResize="0"/>
          <p:nvPr/>
        </p:nvPicPr>
        <p:blipFill>
          <a:blip r:embed="rId3">
            <a:alphaModFix/>
          </a:blip>
          <a:stretch>
            <a:fillRect/>
          </a:stretch>
        </p:blipFill>
        <p:spPr>
          <a:xfrm>
            <a:off x="1032325" y="1067225"/>
            <a:ext cx="7079351" cy="3981275"/>
          </a:xfrm>
          <a:prstGeom prst="rect">
            <a:avLst/>
          </a:prstGeom>
          <a:noFill/>
          <a:ln>
            <a:noFill/>
          </a:ln>
        </p:spPr>
      </p:pic>
      <p:sp>
        <p:nvSpPr>
          <p:cNvPr id="297" name="Google Shape;297;p49"/>
          <p:cNvSpPr/>
          <p:nvPr/>
        </p:nvSpPr>
        <p:spPr>
          <a:xfrm>
            <a:off x="1254972" y="3396664"/>
            <a:ext cx="2153100" cy="3045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50"/>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Discussions</a:t>
            </a:r>
            <a:endParaRPr/>
          </a:p>
        </p:txBody>
      </p:sp>
      <p:pic>
        <p:nvPicPr>
          <p:cNvPr id="303" name="Google Shape;303;p50" title="My Classes Student Discussions.png"/>
          <p:cNvPicPr preferRelativeResize="0"/>
          <p:nvPr/>
        </p:nvPicPr>
        <p:blipFill>
          <a:blip r:embed="rId3">
            <a:alphaModFix/>
          </a:blip>
          <a:stretch>
            <a:fillRect/>
          </a:stretch>
        </p:blipFill>
        <p:spPr>
          <a:xfrm>
            <a:off x="1059288" y="1050691"/>
            <a:ext cx="7025424" cy="3948550"/>
          </a:xfrm>
          <a:prstGeom prst="rect">
            <a:avLst/>
          </a:prstGeom>
          <a:noFill/>
          <a:ln cap="flat" cmpd="sng" w="9525">
            <a:solidFill>
              <a:schemeClr val="dk1"/>
            </a:solidFill>
            <a:prstDash val="solid"/>
            <a:round/>
            <a:headEnd len="sm" w="sm" type="none"/>
            <a:tailEnd len="sm" w="sm" type="none"/>
          </a:ln>
        </p:spPr>
      </p:pic>
      <p:sp>
        <p:nvSpPr>
          <p:cNvPr id="304" name="Google Shape;304;p50"/>
          <p:cNvSpPr/>
          <p:nvPr/>
        </p:nvSpPr>
        <p:spPr>
          <a:xfrm>
            <a:off x="1472900" y="3684875"/>
            <a:ext cx="2145000" cy="3045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a:p>
            <a:pPr indent="0" lvl="0" marL="0" rtl="0" algn="ctr">
              <a:spcBef>
                <a:spcPts val="0"/>
              </a:spcBef>
              <a:spcAft>
                <a:spcPts val="0"/>
              </a:spcAft>
              <a:buNone/>
            </a:pPr>
            <a:r>
              <a:t/>
            </a:r>
            <a:endParaRPr>
              <a:latin typeface="Lato"/>
              <a:ea typeface="Lato"/>
              <a:cs typeface="Lato"/>
              <a:sym typeface="Lato"/>
            </a:endParaRPr>
          </a:p>
        </p:txBody>
      </p:sp>
      <p:sp>
        <p:nvSpPr>
          <p:cNvPr id="305" name="Google Shape;305;p50"/>
          <p:cNvSpPr txBox="1"/>
          <p:nvPr/>
        </p:nvSpPr>
        <p:spPr>
          <a:xfrm>
            <a:off x="0" y="1700200"/>
            <a:ext cx="2017200" cy="10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FF0000"/>
                </a:solidFill>
                <a:latin typeface="Lato"/>
                <a:ea typeface="Lato"/>
                <a:cs typeface="Lato"/>
                <a:sym typeface="Lato"/>
              </a:rPr>
              <a:t>Hide this slide if you don’t allow this action. If using this action, remove this text box.</a:t>
            </a:r>
            <a:r>
              <a:rPr lang="en" sz="1500">
                <a:solidFill>
                  <a:schemeClr val="lt1"/>
                </a:solidFill>
                <a:latin typeface="Lato"/>
                <a:ea typeface="Lato"/>
                <a:cs typeface="Lato"/>
                <a:sym typeface="Lato"/>
              </a:rPr>
              <a:t> </a:t>
            </a:r>
            <a:endParaRPr sz="1500">
              <a:solidFill>
                <a:schemeClr val="lt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4"/>
          <p:cNvSpPr txBox="1"/>
          <p:nvPr>
            <p:ph type="ctrTitle"/>
          </p:nvPr>
        </p:nvSpPr>
        <p:spPr>
          <a:xfrm>
            <a:off x="311708" y="1030268"/>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My Classes Overview</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grpSp>
        <p:nvGrpSpPr>
          <p:cNvPr id="310" name="Google Shape;310;p51"/>
          <p:cNvGrpSpPr/>
          <p:nvPr/>
        </p:nvGrpSpPr>
        <p:grpSpPr>
          <a:xfrm>
            <a:off x="208001" y="1176413"/>
            <a:ext cx="2743200" cy="3365100"/>
            <a:chOff x="154876" y="1203850"/>
            <a:chExt cx="2743200" cy="3365100"/>
          </a:xfrm>
        </p:grpSpPr>
        <p:sp>
          <p:nvSpPr>
            <p:cNvPr id="311" name="Google Shape;311;p51"/>
            <p:cNvSpPr/>
            <p:nvPr/>
          </p:nvSpPr>
          <p:spPr>
            <a:xfrm>
              <a:off x="154876" y="1203850"/>
              <a:ext cx="2743200" cy="3365100"/>
            </a:xfrm>
            <a:prstGeom prst="roundRect">
              <a:avLst>
                <a:gd fmla="val 2667" name="adj"/>
              </a:avLst>
            </a:prstGeom>
            <a:solidFill>
              <a:schemeClr val="dk1"/>
            </a:solidFill>
            <a:ln cap="flat" cmpd="sng" w="10150">
              <a:solidFill>
                <a:schemeClr val="dk1"/>
              </a:solidFill>
              <a:prstDash val="solid"/>
              <a:round/>
              <a:headEnd len="sm" w="sm" type="none"/>
              <a:tailEnd len="sm" w="sm" type="none"/>
            </a:ln>
          </p:spPr>
          <p:txBody>
            <a:bodyPr anchorCtr="0" anchor="ctr" bIns="73150" lIns="73150" spcFirstLastPara="1" rIns="73150" wrap="square" tIns="73150">
              <a:noAutofit/>
            </a:bodyPr>
            <a:lstStyle/>
            <a:p>
              <a:pPr indent="0" lvl="0" marL="0" rtl="0" algn="l">
                <a:spcBef>
                  <a:spcPts val="0"/>
                </a:spcBef>
                <a:spcAft>
                  <a:spcPts val="0"/>
                </a:spcAft>
                <a:buNone/>
              </a:pPr>
              <a:r>
                <a:t/>
              </a:r>
              <a:endParaRPr/>
            </a:p>
          </p:txBody>
        </p:sp>
        <p:pic>
          <p:nvPicPr>
            <p:cNvPr descr="/mnt/data/classlink_assets/apps_graphic.png" id="312" name="Google Shape;312;p51"/>
            <p:cNvPicPr preferRelativeResize="0"/>
            <p:nvPr/>
          </p:nvPicPr>
          <p:blipFill rotWithShape="1">
            <a:blip r:embed="rId3">
              <a:alphaModFix/>
            </a:blip>
            <a:srcRect b="0" l="0" r="0" t="0"/>
            <a:stretch/>
          </p:blipFill>
          <p:spPr>
            <a:xfrm>
              <a:off x="833726" y="1368442"/>
              <a:ext cx="1385500" cy="1207064"/>
            </a:xfrm>
            <a:prstGeom prst="rect">
              <a:avLst/>
            </a:prstGeom>
            <a:noFill/>
            <a:ln>
              <a:noFill/>
            </a:ln>
          </p:spPr>
        </p:pic>
        <p:sp>
          <p:nvSpPr>
            <p:cNvPr id="313" name="Google Shape;313;p51"/>
            <p:cNvSpPr/>
            <p:nvPr/>
          </p:nvSpPr>
          <p:spPr>
            <a:xfrm>
              <a:off x="301126" y="2776693"/>
              <a:ext cx="2450700" cy="43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40"/>
                <a:buFont typeface="Arial"/>
                <a:buNone/>
              </a:pPr>
              <a:r>
                <a:rPr b="1" lang="en" sz="1440">
                  <a:solidFill>
                    <a:srgbClr val="FFFFFF"/>
                  </a:solidFill>
                </a:rPr>
                <a:t>Organize</a:t>
              </a:r>
              <a:endParaRPr b="0" i="0" sz="1440" u="none" cap="none" strike="noStrike">
                <a:solidFill>
                  <a:srgbClr val="000000"/>
                </a:solidFill>
                <a:latin typeface="Arial"/>
                <a:ea typeface="Arial"/>
                <a:cs typeface="Arial"/>
                <a:sym typeface="Arial"/>
              </a:endParaRPr>
            </a:p>
          </p:txBody>
        </p:sp>
        <p:sp>
          <p:nvSpPr>
            <p:cNvPr id="314" name="Google Shape;314;p51"/>
            <p:cNvSpPr/>
            <p:nvPr/>
          </p:nvSpPr>
          <p:spPr>
            <a:xfrm>
              <a:off x="337726" y="3429643"/>
              <a:ext cx="2377500" cy="69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7EAFB"/>
                </a:buClr>
                <a:buSzPts val="1160"/>
                <a:buFont typeface="Arial"/>
                <a:buNone/>
              </a:pPr>
              <a:r>
                <a:rPr lang="en" sz="1160">
                  <a:solidFill>
                    <a:srgbClr val="D7EAFB"/>
                  </a:solidFill>
                </a:rPr>
                <a:t>Keep all your apps for each class together.</a:t>
              </a:r>
              <a:endParaRPr b="0" i="0" sz="1160" u="none" cap="none" strike="noStrike">
                <a:solidFill>
                  <a:srgbClr val="000000"/>
                </a:solidFill>
                <a:latin typeface="Arial"/>
                <a:ea typeface="Arial"/>
                <a:cs typeface="Arial"/>
                <a:sym typeface="Arial"/>
              </a:endParaRPr>
            </a:p>
          </p:txBody>
        </p:sp>
      </p:grpSp>
      <p:grpSp>
        <p:nvGrpSpPr>
          <p:cNvPr id="315" name="Google Shape;315;p51"/>
          <p:cNvGrpSpPr/>
          <p:nvPr/>
        </p:nvGrpSpPr>
        <p:grpSpPr>
          <a:xfrm>
            <a:off x="3197579" y="1176413"/>
            <a:ext cx="2743200" cy="3365100"/>
            <a:chOff x="3273492" y="1148975"/>
            <a:chExt cx="2743200" cy="3365100"/>
          </a:xfrm>
        </p:grpSpPr>
        <p:sp>
          <p:nvSpPr>
            <p:cNvPr id="316" name="Google Shape;316;p51"/>
            <p:cNvSpPr/>
            <p:nvPr/>
          </p:nvSpPr>
          <p:spPr>
            <a:xfrm>
              <a:off x="3273492" y="1148975"/>
              <a:ext cx="2743200" cy="3365100"/>
            </a:xfrm>
            <a:prstGeom prst="roundRect">
              <a:avLst>
                <a:gd fmla="val 2667" name="adj"/>
              </a:avLst>
            </a:prstGeom>
            <a:solidFill>
              <a:schemeClr val="dk1"/>
            </a:solidFill>
            <a:ln cap="flat" cmpd="sng" w="10150">
              <a:solidFill>
                <a:schemeClr val="dk1"/>
              </a:solidFill>
              <a:prstDash val="solid"/>
              <a:round/>
              <a:headEnd len="sm" w="sm" type="none"/>
              <a:tailEnd len="sm" w="sm" type="none"/>
            </a:ln>
          </p:spPr>
          <p:txBody>
            <a:bodyPr anchorCtr="0" anchor="ctr" bIns="73150" lIns="73150" spcFirstLastPara="1" rIns="73150" wrap="square" tIns="73150">
              <a:noAutofit/>
            </a:bodyPr>
            <a:lstStyle/>
            <a:p>
              <a:pPr indent="0" lvl="0" marL="0" rtl="0" algn="l">
                <a:spcBef>
                  <a:spcPts val="0"/>
                </a:spcBef>
                <a:spcAft>
                  <a:spcPts val="0"/>
                </a:spcAft>
                <a:buNone/>
              </a:pPr>
              <a:r>
                <a:t/>
              </a:r>
              <a:endParaRPr/>
            </a:p>
          </p:txBody>
        </p:sp>
        <p:pic>
          <p:nvPicPr>
            <p:cNvPr descr="/mnt/data/classlink_assets/customization_graphic.png" id="317" name="Google Shape;317;p51"/>
            <p:cNvPicPr preferRelativeResize="0"/>
            <p:nvPr/>
          </p:nvPicPr>
          <p:blipFill rotWithShape="1">
            <a:blip r:embed="rId4">
              <a:alphaModFix/>
            </a:blip>
            <a:srcRect b="0" l="0" r="0" t="0"/>
            <a:stretch/>
          </p:blipFill>
          <p:spPr>
            <a:xfrm>
              <a:off x="3932796" y="1368442"/>
              <a:ext cx="1424616" cy="1207064"/>
            </a:xfrm>
            <a:prstGeom prst="rect">
              <a:avLst/>
            </a:prstGeom>
            <a:noFill/>
            <a:ln>
              <a:noFill/>
            </a:ln>
          </p:spPr>
        </p:pic>
        <p:sp>
          <p:nvSpPr>
            <p:cNvPr id="318" name="Google Shape;318;p51"/>
            <p:cNvSpPr/>
            <p:nvPr/>
          </p:nvSpPr>
          <p:spPr>
            <a:xfrm>
              <a:off x="3351767" y="2828243"/>
              <a:ext cx="2450700" cy="43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40"/>
                <a:buFont typeface="Arial"/>
                <a:buNone/>
              </a:pPr>
              <a:r>
                <a:rPr b="1" lang="en" sz="1440">
                  <a:solidFill>
                    <a:srgbClr val="FFFFFF"/>
                  </a:solidFill>
                </a:rPr>
                <a:t>Communicate</a:t>
              </a:r>
              <a:endParaRPr b="0" i="0" sz="1440" u="none" cap="none" strike="noStrike">
                <a:solidFill>
                  <a:srgbClr val="000000"/>
                </a:solidFill>
                <a:latin typeface="Arial"/>
                <a:ea typeface="Arial"/>
                <a:cs typeface="Arial"/>
                <a:sym typeface="Arial"/>
              </a:endParaRPr>
            </a:p>
          </p:txBody>
        </p:sp>
        <p:sp>
          <p:nvSpPr>
            <p:cNvPr id="319" name="Google Shape;319;p51"/>
            <p:cNvSpPr/>
            <p:nvPr/>
          </p:nvSpPr>
          <p:spPr>
            <a:xfrm>
              <a:off x="3388367" y="3405827"/>
              <a:ext cx="2377500" cy="69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7EAFB"/>
                </a:buClr>
                <a:buSzPts val="1160"/>
                <a:buFont typeface="Arial"/>
                <a:buNone/>
              </a:pPr>
              <a:r>
                <a:rPr lang="en" sz="1160">
                  <a:solidFill>
                    <a:srgbClr val="D7EAFB"/>
                  </a:solidFill>
                </a:rPr>
                <a:t>Share a</a:t>
              </a:r>
              <a:r>
                <a:rPr lang="en" sz="1160">
                  <a:solidFill>
                    <a:srgbClr val="D7EAFB"/>
                  </a:solidFill>
                </a:rPr>
                <a:t>nnouncements</a:t>
              </a:r>
              <a:r>
                <a:rPr lang="en" sz="1160">
                  <a:solidFill>
                    <a:srgbClr val="D7EAFB"/>
                  </a:solidFill>
                </a:rPr>
                <a:t> and guide discussions.</a:t>
              </a:r>
              <a:endParaRPr b="0" i="0" sz="1160" u="none" cap="none" strike="noStrike">
                <a:solidFill>
                  <a:srgbClr val="000000"/>
                </a:solidFill>
                <a:latin typeface="Arial"/>
                <a:ea typeface="Arial"/>
                <a:cs typeface="Arial"/>
                <a:sym typeface="Arial"/>
              </a:endParaRPr>
            </a:p>
          </p:txBody>
        </p:sp>
      </p:grpSp>
      <p:grpSp>
        <p:nvGrpSpPr>
          <p:cNvPr id="320" name="Google Shape;320;p51"/>
          <p:cNvGrpSpPr/>
          <p:nvPr/>
        </p:nvGrpSpPr>
        <p:grpSpPr>
          <a:xfrm>
            <a:off x="6187156" y="1176413"/>
            <a:ext cx="2743200" cy="3365100"/>
            <a:chOff x="6256181" y="1148975"/>
            <a:chExt cx="2743200" cy="3365100"/>
          </a:xfrm>
        </p:grpSpPr>
        <p:sp>
          <p:nvSpPr>
            <p:cNvPr id="321" name="Google Shape;321;p51"/>
            <p:cNvSpPr/>
            <p:nvPr/>
          </p:nvSpPr>
          <p:spPr>
            <a:xfrm>
              <a:off x="6256181" y="1148975"/>
              <a:ext cx="2743200" cy="3365100"/>
            </a:xfrm>
            <a:prstGeom prst="roundRect">
              <a:avLst>
                <a:gd fmla="val 2667" name="adj"/>
              </a:avLst>
            </a:prstGeom>
            <a:solidFill>
              <a:schemeClr val="dk1"/>
            </a:solidFill>
            <a:ln cap="flat" cmpd="sng" w="10150">
              <a:solidFill>
                <a:schemeClr val="dk1"/>
              </a:solidFill>
              <a:prstDash val="solid"/>
              <a:round/>
              <a:headEnd len="sm" w="sm" type="none"/>
              <a:tailEnd len="sm" w="sm" type="none"/>
            </a:ln>
          </p:spPr>
          <p:txBody>
            <a:bodyPr anchorCtr="0" anchor="ctr" bIns="73150" lIns="73150" spcFirstLastPara="1" rIns="73150" wrap="square" tIns="73150">
              <a:noAutofit/>
            </a:bodyPr>
            <a:lstStyle/>
            <a:p>
              <a:pPr indent="0" lvl="0" marL="0" rtl="0" algn="l">
                <a:spcBef>
                  <a:spcPts val="0"/>
                </a:spcBef>
                <a:spcAft>
                  <a:spcPts val="0"/>
                </a:spcAft>
                <a:buNone/>
              </a:pPr>
              <a:r>
                <a:t/>
              </a:r>
              <a:endParaRPr/>
            </a:p>
          </p:txBody>
        </p:sp>
        <p:pic>
          <p:nvPicPr>
            <p:cNvPr descr="/mnt/data/classlink_assets/my_classes_graphic.png" id="322" name="Google Shape;322;p51"/>
            <p:cNvPicPr preferRelativeResize="0"/>
            <p:nvPr/>
          </p:nvPicPr>
          <p:blipFill rotWithShape="1">
            <a:blip r:embed="rId5">
              <a:alphaModFix/>
            </a:blip>
            <a:srcRect b="0" l="0" r="0" t="0"/>
            <a:stretch/>
          </p:blipFill>
          <p:spPr>
            <a:xfrm>
              <a:off x="6938573" y="1368442"/>
              <a:ext cx="1378422" cy="1207064"/>
            </a:xfrm>
            <a:prstGeom prst="rect">
              <a:avLst/>
            </a:prstGeom>
            <a:noFill/>
            <a:ln>
              <a:noFill/>
            </a:ln>
          </p:spPr>
        </p:pic>
        <p:sp>
          <p:nvSpPr>
            <p:cNvPr id="323" name="Google Shape;323;p51"/>
            <p:cNvSpPr/>
            <p:nvPr/>
          </p:nvSpPr>
          <p:spPr>
            <a:xfrm>
              <a:off x="6402347" y="2835684"/>
              <a:ext cx="2450700" cy="43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40"/>
                <a:buFont typeface="Arial"/>
                <a:buNone/>
              </a:pPr>
              <a:r>
                <a:rPr b="1" lang="en" sz="1440">
                  <a:solidFill>
                    <a:srgbClr val="FFFFFF"/>
                  </a:solidFill>
                </a:rPr>
                <a:t>Support</a:t>
              </a:r>
              <a:endParaRPr b="0" i="0" sz="1440" u="none" cap="none" strike="noStrike">
                <a:solidFill>
                  <a:srgbClr val="000000"/>
                </a:solidFill>
                <a:latin typeface="Arial"/>
                <a:ea typeface="Arial"/>
                <a:cs typeface="Arial"/>
                <a:sym typeface="Arial"/>
              </a:endParaRPr>
            </a:p>
          </p:txBody>
        </p:sp>
        <p:sp>
          <p:nvSpPr>
            <p:cNvPr id="324" name="Google Shape;324;p51"/>
            <p:cNvSpPr/>
            <p:nvPr/>
          </p:nvSpPr>
          <p:spPr>
            <a:xfrm>
              <a:off x="6438947" y="3445609"/>
              <a:ext cx="2377500" cy="69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7EAFB"/>
                </a:buClr>
                <a:buSzPts val="1160"/>
                <a:buFont typeface="Arial"/>
                <a:buNone/>
              </a:pPr>
              <a:r>
                <a:rPr lang="en" sz="1160">
                  <a:solidFill>
                    <a:srgbClr val="D7EAFB"/>
                  </a:solidFill>
                </a:rPr>
                <a:t>Print QuickCards and reset student passwords, when enabled.</a:t>
              </a:r>
              <a:endParaRPr b="0" i="0" sz="1160" u="none" cap="none" strike="noStrike">
                <a:solidFill>
                  <a:srgbClr val="000000"/>
                </a:solidFill>
                <a:latin typeface="Arial"/>
                <a:ea typeface="Arial"/>
                <a:cs typeface="Arial"/>
                <a:sym typeface="Arial"/>
              </a:endParaRPr>
            </a:p>
          </p:txBody>
        </p:sp>
      </p:grpSp>
      <p:sp>
        <p:nvSpPr>
          <p:cNvPr id="325" name="Google Shape;325;p51"/>
          <p:cNvSpPr txBox="1"/>
          <p:nvPr>
            <p:ph type="title"/>
          </p:nvPr>
        </p:nvSpPr>
        <p:spPr>
          <a:xfrm>
            <a:off x="1184000" y="117600"/>
            <a:ext cx="7132800" cy="943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Recap</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2"/>
          <p:cNvSpPr txBox="1"/>
          <p:nvPr>
            <p:ph type="title"/>
          </p:nvPr>
        </p:nvSpPr>
        <p:spPr>
          <a:xfrm>
            <a:off x="578250" y="504850"/>
            <a:ext cx="7987500" cy="1935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9600">
                <a:latin typeface="Great Vibes"/>
                <a:ea typeface="Great Vibes"/>
                <a:cs typeface="Great Vibes"/>
                <a:sym typeface="Great Vibes"/>
              </a:rPr>
              <a:t>Thank You</a:t>
            </a:r>
            <a:endParaRPr sz="9600">
              <a:latin typeface="Great Vibes"/>
              <a:ea typeface="Great Vibes"/>
              <a:cs typeface="Great Vibes"/>
              <a:sym typeface="Great Vibes"/>
            </a:endParaRPr>
          </a:p>
        </p:txBody>
      </p:sp>
      <p:pic>
        <p:nvPicPr>
          <p:cNvPr descr="File:DH overview QR code example.png - Wikimedia Commons" id="331" name="Google Shape;331;p52"/>
          <p:cNvPicPr preferRelativeResize="0"/>
          <p:nvPr/>
        </p:nvPicPr>
        <p:blipFill>
          <a:blip r:embed="rId3">
            <a:alphaModFix/>
          </a:blip>
          <a:stretch>
            <a:fillRect/>
          </a:stretch>
        </p:blipFill>
        <p:spPr>
          <a:xfrm>
            <a:off x="3646800" y="2902575"/>
            <a:ext cx="1850400" cy="1850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5"/>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What Is My Classes?</a:t>
            </a:r>
            <a:endParaRPr/>
          </a:p>
        </p:txBody>
      </p:sp>
      <p:sp>
        <p:nvSpPr>
          <p:cNvPr id="117" name="Google Shape;117;p25"/>
          <p:cNvSpPr txBox="1"/>
          <p:nvPr>
            <p:ph idx="1" type="body"/>
          </p:nvPr>
        </p:nvSpPr>
        <p:spPr>
          <a:xfrm>
            <a:off x="311700" y="772456"/>
            <a:ext cx="8238300" cy="897600"/>
          </a:xfrm>
          <a:prstGeom prst="rect">
            <a:avLst/>
          </a:prstGeom>
        </p:spPr>
        <p:txBody>
          <a:bodyPr anchorCtr="0" anchor="ctr" bIns="91425" lIns="91425" spcFirstLastPara="1" rIns="91425" wrap="square" tIns="91425">
            <a:normAutofit/>
          </a:bodyPr>
          <a:lstStyle/>
          <a:p>
            <a:pPr indent="0" lvl="0" marL="0" rtl="0" algn="ctr">
              <a:lnSpc>
                <a:spcPct val="100000"/>
              </a:lnSpc>
              <a:spcBef>
                <a:spcPts val="0"/>
              </a:spcBef>
              <a:spcAft>
                <a:spcPts val="0"/>
              </a:spcAft>
              <a:buNone/>
            </a:pPr>
            <a:r>
              <a:rPr b="1" lang="en" sz="2000">
                <a:solidFill>
                  <a:schemeClr val="dk1"/>
                </a:solidFill>
                <a:latin typeface="Arial"/>
                <a:ea typeface="Arial"/>
                <a:cs typeface="Arial"/>
                <a:sym typeface="Arial"/>
              </a:rPr>
              <a:t>Your hub for class apps, announcements, and discussions.</a:t>
            </a:r>
            <a:endParaRPr b="1" sz="2000">
              <a:solidFill>
                <a:schemeClr val="dk1"/>
              </a:solidFill>
              <a:latin typeface="Arial"/>
              <a:ea typeface="Arial"/>
              <a:cs typeface="Arial"/>
              <a:sym typeface="Arial"/>
            </a:endParaRPr>
          </a:p>
        </p:txBody>
      </p:sp>
      <p:pic>
        <p:nvPicPr>
          <p:cNvPr id="118" name="Google Shape;118;p25" title="1-MyClasses-Base.png"/>
          <p:cNvPicPr preferRelativeResize="0"/>
          <p:nvPr/>
        </p:nvPicPr>
        <p:blipFill>
          <a:blip r:embed="rId3">
            <a:alphaModFix/>
          </a:blip>
          <a:stretch>
            <a:fillRect/>
          </a:stretch>
        </p:blipFill>
        <p:spPr>
          <a:xfrm>
            <a:off x="1462434" y="1582450"/>
            <a:ext cx="5936849" cy="3342225"/>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6"/>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Launch My Classes</a:t>
            </a:r>
            <a:endParaRPr/>
          </a:p>
        </p:txBody>
      </p:sp>
      <p:pic>
        <p:nvPicPr>
          <p:cNvPr id="124" name="Google Shape;124;p26"/>
          <p:cNvPicPr preferRelativeResize="0"/>
          <p:nvPr/>
        </p:nvPicPr>
        <p:blipFill>
          <a:blip r:embed="rId3">
            <a:alphaModFix/>
          </a:blip>
          <a:stretch>
            <a:fillRect/>
          </a:stretch>
        </p:blipFill>
        <p:spPr>
          <a:xfrm>
            <a:off x="879300" y="1229600"/>
            <a:ext cx="7761149" cy="3492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7"/>
          <p:cNvSpPr txBox="1"/>
          <p:nvPr>
            <p:ph type="ctrTitle"/>
          </p:nvPr>
        </p:nvSpPr>
        <p:spPr>
          <a:xfrm>
            <a:off x="311708" y="1360918"/>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My Classes: </a:t>
            </a:r>
            <a:br>
              <a:rPr lang="en"/>
            </a:br>
            <a:r>
              <a:rPr lang="en"/>
              <a:t>Teacher View</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28" title="1-MyClasses-Base.png"/>
          <p:cNvPicPr preferRelativeResize="0"/>
          <p:nvPr/>
        </p:nvPicPr>
        <p:blipFill>
          <a:blip r:embed="rId3">
            <a:alphaModFix/>
          </a:blip>
          <a:stretch>
            <a:fillRect/>
          </a:stretch>
        </p:blipFill>
        <p:spPr>
          <a:xfrm>
            <a:off x="1156475" y="1057300"/>
            <a:ext cx="6831051" cy="3845624"/>
          </a:xfrm>
          <a:prstGeom prst="rect">
            <a:avLst/>
          </a:prstGeom>
          <a:noFill/>
          <a:ln cap="flat" cmpd="sng" w="9525">
            <a:solidFill>
              <a:schemeClr val="dk1"/>
            </a:solidFill>
            <a:prstDash val="solid"/>
            <a:round/>
            <a:headEnd len="sm" w="sm" type="none"/>
            <a:tailEnd len="sm" w="sm" type="none"/>
          </a:ln>
        </p:spPr>
      </p:pic>
      <p:sp>
        <p:nvSpPr>
          <p:cNvPr id="135" name="Google Shape;135;p28"/>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My Classes Dashboard</a:t>
            </a:r>
            <a:endParaRPr/>
          </a:p>
        </p:txBody>
      </p:sp>
      <p:sp>
        <p:nvSpPr>
          <p:cNvPr id="136" name="Google Shape;136;p28"/>
          <p:cNvSpPr/>
          <p:nvPr/>
        </p:nvSpPr>
        <p:spPr>
          <a:xfrm>
            <a:off x="1743150" y="1057300"/>
            <a:ext cx="921300" cy="3090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82325" lIns="82325" spcFirstLastPara="1" rIns="82325" wrap="square" tIns="82325">
            <a:noAutofit/>
          </a:bodyPr>
          <a:lstStyle/>
          <a:p>
            <a:pPr indent="0" lvl="0" marL="0" rtl="0" algn="ctr">
              <a:spcBef>
                <a:spcPts val="0"/>
              </a:spcBef>
              <a:spcAft>
                <a:spcPts val="0"/>
              </a:spcAft>
              <a:buNone/>
            </a:pPr>
            <a:r>
              <a:t/>
            </a:r>
            <a:endParaRPr sz="1261"/>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p29" title="1-MyClasses-Base.png"/>
          <p:cNvPicPr preferRelativeResize="0"/>
          <p:nvPr/>
        </p:nvPicPr>
        <p:blipFill>
          <a:blip r:embed="rId3">
            <a:alphaModFix/>
          </a:blip>
          <a:stretch>
            <a:fillRect/>
          </a:stretch>
        </p:blipFill>
        <p:spPr>
          <a:xfrm>
            <a:off x="1156475" y="1057300"/>
            <a:ext cx="6831051" cy="3845624"/>
          </a:xfrm>
          <a:prstGeom prst="rect">
            <a:avLst/>
          </a:prstGeom>
          <a:noFill/>
          <a:ln cap="flat" cmpd="sng" w="9525">
            <a:solidFill>
              <a:schemeClr val="dk1"/>
            </a:solidFill>
            <a:prstDash val="solid"/>
            <a:round/>
            <a:headEnd len="sm" w="sm" type="none"/>
            <a:tailEnd len="sm" w="sm" type="none"/>
          </a:ln>
        </p:spPr>
      </p:pic>
      <p:sp>
        <p:nvSpPr>
          <p:cNvPr id="142" name="Google Shape;142;p29"/>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Navigation Bar</a:t>
            </a:r>
            <a:endParaRPr/>
          </a:p>
        </p:txBody>
      </p:sp>
      <p:sp>
        <p:nvSpPr>
          <p:cNvPr id="143" name="Google Shape;143;p29"/>
          <p:cNvSpPr/>
          <p:nvPr/>
        </p:nvSpPr>
        <p:spPr>
          <a:xfrm>
            <a:off x="1138575" y="1045325"/>
            <a:ext cx="6864300" cy="329100"/>
          </a:xfrm>
          <a:prstGeom prst="roundRect">
            <a:avLst>
              <a:gd fmla="val 16667" name="adj"/>
            </a:avLst>
          </a:prstGeom>
          <a:noFill/>
          <a:ln cap="flat" cmpd="sng" w="38100">
            <a:solidFill>
              <a:srgbClr val="FFAB40"/>
            </a:solidFill>
            <a:prstDash val="solid"/>
            <a:round/>
            <a:headEnd len="sm" w="sm" type="none"/>
            <a:tailEnd len="sm" w="sm" type="none"/>
          </a:ln>
        </p:spPr>
        <p:txBody>
          <a:bodyPr anchorCtr="0" anchor="ctr" bIns="82325" lIns="82325" spcFirstLastPara="1" rIns="82325" wrap="square" tIns="82325">
            <a:noAutofit/>
          </a:bodyPr>
          <a:lstStyle/>
          <a:p>
            <a:pPr indent="0" lvl="0" marL="0" rtl="0" algn="ctr">
              <a:spcBef>
                <a:spcPts val="0"/>
              </a:spcBef>
              <a:spcAft>
                <a:spcPts val="0"/>
              </a:spcAft>
              <a:buNone/>
            </a:pPr>
            <a:r>
              <a:t/>
            </a:r>
            <a:endParaRPr sz="1261"/>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30" title="Login-Summary-5.png"/>
          <p:cNvPicPr preferRelativeResize="0"/>
          <p:nvPr/>
        </p:nvPicPr>
        <p:blipFill rotWithShape="1">
          <a:blip r:embed="rId3">
            <a:alphaModFix/>
          </a:blip>
          <a:srcRect b="0" l="0" r="0" t="0"/>
          <a:stretch/>
        </p:blipFill>
        <p:spPr>
          <a:xfrm>
            <a:off x="1278688" y="1233775"/>
            <a:ext cx="6586626" cy="3708025"/>
          </a:xfrm>
          <a:prstGeom prst="rect">
            <a:avLst/>
          </a:prstGeom>
          <a:noFill/>
          <a:ln cap="flat" cmpd="sng" w="9525">
            <a:solidFill>
              <a:schemeClr val="dk1"/>
            </a:solidFill>
            <a:prstDash val="solid"/>
            <a:round/>
            <a:headEnd len="sm" w="sm" type="none"/>
            <a:tailEnd len="sm" w="sm" type="none"/>
          </a:ln>
        </p:spPr>
      </p:pic>
      <p:sp>
        <p:nvSpPr>
          <p:cNvPr id="149" name="Google Shape;149;p30"/>
          <p:cNvSpPr txBox="1"/>
          <p:nvPr>
            <p:ph type="title"/>
          </p:nvPr>
        </p:nvSpPr>
        <p:spPr>
          <a:xfrm>
            <a:off x="311700" y="1997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Login Summary</a:t>
            </a:r>
            <a:endParaRPr/>
          </a:p>
        </p:txBody>
      </p:sp>
      <p:sp>
        <p:nvSpPr>
          <p:cNvPr id="150" name="Google Shape;150;p30"/>
          <p:cNvSpPr/>
          <p:nvPr/>
        </p:nvSpPr>
        <p:spPr>
          <a:xfrm>
            <a:off x="2719875" y="1233775"/>
            <a:ext cx="1069200" cy="321900"/>
          </a:xfrm>
          <a:prstGeom prst="roundRect">
            <a:avLst>
              <a:gd fmla="val 16667" name="adj"/>
            </a:avLst>
          </a:prstGeom>
          <a:noFill/>
          <a:ln cap="flat" cmpd="sng" w="38100">
            <a:solidFill>
              <a:srgbClr val="F4B400"/>
            </a:solidFill>
            <a:prstDash val="solid"/>
            <a:round/>
            <a:headEnd len="sm" w="sm" type="none"/>
            <a:tailEnd len="sm" w="sm" type="none"/>
          </a:ln>
        </p:spPr>
        <p:txBody>
          <a:bodyPr anchorCtr="0" anchor="ctr" bIns="82325" lIns="82325" spcFirstLastPara="1" rIns="82325" wrap="square" tIns="82325">
            <a:noAutofit/>
          </a:bodyPr>
          <a:lstStyle/>
          <a:p>
            <a:pPr indent="0" lvl="0" marL="0" rtl="0" algn="ctr">
              <a:spcBef>
                <a:spcPts val="0"/>
              </a:spcBef>
              <a:spcAft>
                <a:spcPts val="0"/>
              </a:spcAft>
              <a:buNone/>
            </a:pPr>
            <a:r>
              <a:t/>
            </a:r>
            <a:endParaRPr sz="1261"/>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LdrkblueV3">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