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embeddedFontLst>
    <p:embeddedFont>
      <p:font typeface="Inter" panose="020B0604020202020204" charset="0"/>
      <p:regular r:id="rId13"/>
    </p:embeddedFont>
    <p:embeddedFont>
      <p:font typeface="Inter Bold" panose="020B0604020202020204" charset="0"/>
      <p:regular r:id="rId14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66" d="100"/>
          <a:sy n="66" d="100"/>
        </p:scale>
        <p:origin x="3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6162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6875" y="65589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2802930"/>
            <a:ext cx="629686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b="1" kern="0" spc="-112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Navegador y Buscador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5233360" y="3677047"/>
            <a:ext cx="6906444" cy="377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850" kern="0" spc="-3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Formación Tecnológica · Sétimo Año</a:t>
            </a:r>
            <a:endParaRPr lang="en-US" sz="1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698327"/>
            <a:ext cx="10868745" cy="5969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b="1" kern="0" spc="-112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¿Navegador o Buscador? </a:t>
            </a:r>
            <a:r>
              <a:rPr lang="en-US" sz="3700" b="1" kern="0" spc="-112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🎮</a:t>
            </a:r>
            <a:endParaRPr lang="en-US" sz="3700" dirty="0"/>
          </a:p>
        </p:txBody>
      </p:sp>
      <p:sp>
        <p:nvSpPr>
          <p:cNvPr id="3" name="Shape 1"/>
          <p:cNvSpPr/>
          <p:nvPr/>
        </p:nvSpPr>
        <p:spPr>
          <a:xfrm>
            <a:off x="661475" y="2673350"/>
            <a:ext cx="10868745" cy="2486223"/>
          </a:xfrm>
          <a:prstGeom prst="roundRect">
            <a:avLst>
              <a:gd name="adj" fmla="val 3193"/>
            </a:avLst>
          </a:prstGeom>
          <a:solidFill>
            <a:srgbClr val="DADBF1"/>
          </a:solidFill>
          <a:ln w="6350">
            <a:solidFill>
              <a:srgbClr val="C0C1D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67825" y="2679700"/>
            <a:ext cx="3618616" cy="1384399"/>
          </a:xfrm>
          <a:custGeom>
            <a:avLst/>
            <a:gdLst/>
            <a:ahLst/>
            <a:cxnLst/>
            <a:rect l="l" t="t" r="r" b="b"/>
            <a:pathLst>
              <a:path w="3618616" h="1384399">
                <a:moveTo>
                  <a:pt x="66156" y="0"/>
                </a:moveTo>
                <a:lnTo>
                  <a:pt x="3618616" y="0"/>
                </a:lnTo>
                <a:lnTo>
                  <a:pt x="3618616" y="1384399"/>
                </a:lnTo>
                <a:lnTo>
                  <a:pt x="0" y="1384399"/>
                </a:lnTo>
                <a:lnTo>
                  <a:pt x="0" y="66158"/>
                </a:lnTo>
                <a:arcTo wR="66156" hR="66158" stAng="10800000" swAng="5400000"/>
                <a:close/>
              </a:path>
            </a:pathLst>
          </a:custGeom>
          <a:solidFill>
            <a:srgbClr val="DADBF1"/>
          </a:solidFill>
          <a:ln/>
        </p:spPr>
      </p:sp>
      <p:sp>
        <p:nvSpPr>
          <p:cNvPr id="5" name="Text 3"/>
          <p:cNvSpPr/>
          <p:nvPr/>
        </p:nvSpPr>
        <p:spPr>
          <a:xfrm>
            <a:off x="856832" y="2868712"/>
            <a:ext cx="2957141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kern="0" spc="-56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Abrir varias páginas a la vez</a:t>
            </a:r>
            <a:endParaRPr lang="en-US" sz="1850" dirty="0"/>
          </a:p>
        </p:txBody>
      </p:sp>
      <p:sp>
        <p:nvSpPr>
          <p:cNvPr id="6" name="Text 4"/>
          <p:cNvSpPr/>
          <p:nvPr/>
        </p:nvSpPr>
        <p:spPr>
          <a:xfrm>
            <a:off x="856832" y="3572669"/>
            <a:ext cx="2957141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kern="0" spc="-3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→ </a:t>
            </a:r>
            <a:r>
              <a:rPr lang="en-US" sz="1450" b="1" kern="0" spc="-3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Navegador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4286440" y="2679700"/>
            <a:ext cx="3618715" cy="1384399"/>
          </a:xfrm>
          <a:prstGeom prst="rect">
            <a:avLst/>
          </a:prstGeom>
          <a:solidFill>
            <a:srgbClr val="DADBF1"/>
          </a:solidFill>
          <a:ln/>
        </p:spPr>
      </p:sp>
      <p:sp>
        <p:nvSpPr>
          <p:cNvPr id="8" name="Shape 6"/>
          <p:cNvSpPr/>
          <p:nvPr/>
        </p:nvSpPr>
        <p:spPr>
          <a:xfrm>
            <a:off x="4286440" y="2679700"/>
            <a:ext cx="25399" cy="1384399"/>
          </a:xfrm>
          <a:prstGeom prst="roundRect">
            <a:avLst>
              <a:gd name="adj" fmla="val 50001"/>
            </a:avLst>
          </a:prstGeom>
          <a:solidFill>
            <a:srgbClr val="C0C1D7"/>
          </a:solidFill>
          <a:ln/>
        </p:spPr>
      </p:sp>
      <p:sp>
        <p:nvSpPr>
          <p:cNvPr id="9" name="Text 7"/>
          <p:cNvSpPr/>
          <p:nvPr/>
        </p:nvSpPr>
        <p:spPr>
          <a:xfrm>
            <a:off x="4758908" y="2868712"/>
            <a:ext cx="2673779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kern="0" spc="-56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Encontrar info sobre volcanes de Costa Rica</a:t>
            </a:r>
            <a:endParaRPr lang="en-US" sz="1850" dirty="0"/>
          </a:p>
        </p:txBody>
      </p:sp>
      <p:sp>
        <p:nvSpPr>
          <p:cNvPr id="10" name="Text 8"/>
          <p:cNvSpPr/>
          <p:nvPr/>
        </p:nvSpPr>
        <p:spPr>
          <a:xfrm>
            <a:off x="4758908" y="3572669"/>
            <a:ext cx="2673779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kern="0" spc="-3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→ </a:t>
            </a:r>
            <a:r>
              <a:rPr lang="en-US" sz="1450" b="1" kern="0" spc="-3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Buscador</a:t>
            </a:r>
            <a:endParaRPr lang="en-US" sz="1450" dirty="0"/>
          </a:p>
        </p:txBody>
      </p:sp>
      <p:sp>
        <p:nvSpPr>
          <p:cNvPr id="11" name="Shape 9"/>
          <p:cNvSpPr/>
          <p:nvPr/>
        </p:nvSpPr>
        <p:spPr>
          <a:xfrm>
            <a:off x="4050206" y="3135610"/>
            <a:ext cx="472468" cy="472480"/>
          </a:xfrm>
          <a:prstGeom prst="roundRect">
            <a:avLst>
              <a:gd name="adj" fmla="val 16803"/>
            </a:avLst>
          </a:prstGeom>
          <a:solidFill>
            <a:srgbClr val="FFFFFF"/>
          </a:solidFill>
          <a:ln w="25399">
            <a:solidFill>
              <a:srgbClr val="C0C1D7"/>
            </a:solidFill>
            <a:prstDash val="solid"/>
          </a:ln>
        </p:spPr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68274" y="3253680"/>
            <a:ext cx="236234" cy="236240"/>
          </a:xfrm>
          <a:prstGeom prst="rect">
            <a:avLst/>
          </a:prstGeom>
        </p:spPr>
      </p:pic>
      <p:sp>
        <p:nvSpPr>
          <p:cNvPr id="13" name="Shape 10"/>
          <p:cNvSpPr/>
          <p:nvPr/>
        </p:nvSpPr>
        <p:spPr>
          <a:xfrm>
            <a:off x="7905155" y="2679700"/>
            <a:ext cx="3618715" cy="1384399"/>
          </a:xfrm>
          <a:custGeom>
            <a:avLst/>
            <a:gdLst/>
            <a:ahLst/>
            <a:cxnLst/>
            <a:rect l="l" t="t" r="r" b="b"/>
            <a:pathLst>
              <a:path w="3618715" h="1384399">
                <a:moveTo>
                  <a:pt x="0" y="0"/>
                </a:moveTo>
                <a:lnTo>
                  <a:pt x="3552558" y="0"/>
                </a:lnTo>
                <a:arcTo wR="66156" hR="66158" stAng="16200000" swAng="5400000"/>
                <a:lnTo>
                  <a:pt x="3618715" y="1384399"/>
                </a:lnTo>
                <a:lnTo>
                  <a:pt x="0" y="1384399"/>
                </a:lnTo>
                <a:lnTo>
                  <a:pt x="0" y="0"/>
                </a:lnTo>
                <a:close/>
              </a:path>
            </a:pathLst>
          </a:custGeom>
          <a:solidFill>
            <a:srgbClr val="DADBF1"/>
          </a:solidFill>
          <a:ln/>
        </p:spPr>
      </p:sp>
      <p:sp>
        <p:nvSpPr>
          <p:cNvPr id="14" name="Shape 11"/>
          <p:cNvSpPr/>
          <p:nvPr/>
        </p:nvSpPr>
        <p:spPr>
          <a:xfrm>
            <a:off x="7905155" y="2679700"/>
            <a:ext cx="25399" cy="1384399"/>
          </a:xfrm>
          <a:prstGeom prst="roundRect">
            <a:avLst>
              <a:gd name="adj" fmla="val 50001"/>
            </a:avLst>
          </a:prstGeom>
          <a:solidFill>
            <a:srgbClr val="C0C1D7"/>
          </a:solidFill>
          <a:ln/>
        </p:spPr>
      </p:sp>
      <p:sp>
        <p:nvSpPr>
          <p:cNvPr id="15" name="Text 12"/>
          <p:cNvSpPr/>
          <p:nvPr/>
        </p:nvSpPr>
        <p:spPr>
          <a:xfrm>
            <a:off x="8377623" y="2868712"/>
            <a:ext cx="2957240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kern="0" spc="-56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Usar el botón Atrás</a:t>
            </a:r>
            <a:endParaRPr lang="en-US" sz="1850" dirty="0"/>
          </a:p>
        </p:txBody>
      </p:sp>
      <p:sp>
        <p:nvSpPr>
          <p:cNvPr id="16" name="Text 13"/>
          <p:cNvSpPr/>
          <p:nvPr/>
        </p:nvSpPr>
        <p:spPr>
          <a:xfrm>
            <a:off x="8377623" y="3277394"/>
            <a:ext cx="295724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kern="0" spc="-3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→ </a:t>
            </a:r>
            <a:r>
              <a:rPr lang="en-US" sz="1450" b="1" kern="0" spc="-3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Navegador</a:t>
            </a:r>
            <a:endParaRPr lang="en-US" sz="1450" dirty="0"/>
          </a:p>
        </p:txBody>
      </p:sp>
      <p:sp>
        <p:nvSpPr>
          <p:cNvPr id="17" name="Shape 14"/>
          <p:cNvSpPr/>
          <p:nvPr/>
        </p:nvSpPr>
        <p:spPr>
          <a:xfrm>
            <a:off x="7668921" y="3135610"/>
            <a:ext cx="472468" cy="472480"/>
          </a:xfrm>
          <a:prstGeom prst="roundRect">
            <a:avLst>
              <a:gd name="adj" fmla="val 16803"/>
            </a:avLst>
          </a:prstGeom>
          <a:solidFill>
            <a:srgbClr val="FFFFFF"/>
          </a:solidFill>
          <a:ln w="25399">
            <a:solidFill>
              <a:srgbClr val="C0C1D7"/>
            </a:solidFill>
            <a:prstDash val="solid"/>
          </a:ln>
        </p:spPr>
      </p:sp>
      <p:pic>
        <p:nvPicPr>
          <p:cNvPr id="18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86989" y="3253680"/>
            <a:ext cx="236234" cy="236240"/>
          </a:xfrm>
          <a:prstGeom prst="rect">
            <a:avLst/>
          </a:prstGeom>
        </p:spPr>
      </p:pic>
      <p:sp>
        <p:nvSpPr>
          <p:cNvPr id="19" name="Shape 15"/>
          <p:cNvSpPr/>
          <p:nvPr/>
        </p:nvSpPr>
        <p:spPr>
          <a:xfrm>
            <a:off x="667825" y="4064099"/>
            <a:ext cx="5428023" cy="1089124"/>
          </a:xfrm>
          <a:custGeom>
            <a:avLst/>
            <a:gdLst/>
            <a:ahLst/>
            <a:cxnLst/>
            <a:rect l="l" t="t" r="r" b="b"/>
            <a:pathLst>
              <a:path w="5428023" h="1089124">
                <a:moveTo>
                  <a:pt x="0" y="0"/>
                </a:moveTo>
                <a:lnTo>
                  <a:pt x="5428023" y="0"/>
                </a:lnTo>
                <a:lnTo>
                  <a:pt x="5428023" y="1089124"/>
                </a:lnTo>
                <a:lnTo>
                  <a:pt x="66156" y="1089124"/>
                </a:lnTo>
                <a:arcTo wR="66156" hR="66158" stAng="5400000" swAng="5400000"/>
                <a:lnTo>
                  <a:pt x="0" y="0"/>
                </a:lnTo>
                <a:close/>
              </a:path>
            </a:pathLst>
          </a:custGeom>
          <a:solidFill>
            <a:srgbClr val="DADBF1"/>
          </a:solidFill>
          <a:ln/>
        </p:spPr>
      </p:sp>
      <p:sp>
        <p:nvSpPr>
          <p:cNvPr id="20" name="Shape 16"/>
          <p:cNvSpPr/>
          <p:nvPr/>
        </p:nvSpPr>
        <p:spPr>
          <a:xfrm>
            <a:off x="667825" y="4064099"/>
            <a:ext cx="5428023" cy="25400"/>
          </a:xfrm>
          <a:prstGeom prst="roundRect">
            <a:avLst>
              <a:gd name="adj" fmla="val 49999"/>
            </a:avLst>
          </a:prstGeom>
          <a:solidFill>
            <a:srgbClr val="C0C1D7"/>
          </a:solidFill>
          <a:ln/>
        </p:spPr>
      </p:sp>
      <p:sp>
        <p:nvSpPr>
          <p:cNvPr id="21" name="Text 17"/>
          <p:cNvSpPr/>
          <p:nvPr/>
        </p:nvSpPr>
        <p:spPr>
          <a:xfrm>
            <a:off x="856832" y="4253111"/>
            <a:ext cx="4766548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kern="0" spc="-56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Escribir palabras clave</a:t>
            </a:r>
            <a:endParaRPr lang="en-US" sz="1850" dirty="0"/>
          </a:p>
        </p:txBody>
      </p:sp>
      <p:sp>
        <p:nvSpPr>
          <p:cNvPr id="22" name="Text 18"/>
          <p:cNvSpPr/>
          <p:nvPr/>
        </p:nvSpPr>
        <p:spPr>
          <a:xfrm>
            <a:off x="856832" y="4661793"/>
            <a:ext cx="476654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kern="0" spc="-3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→ </a:t>
            </a:r>
            <a:r>
              <a:rPr lang="en-US" sz="1450" b="1" kern="0" spc="-3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Buscador</a:t>
            </a:r>
            <a:endParaRPr lang="en-US" sz="1450" dirty="0"/>
          </a:p>
        </p:txBody>
      </p:sp>
      <p:sp>
        <p:nvSpPr>
          <p:cNvPr id="23" name="Shape 19"/>
          <p:cNvSpPr/>
          <p:nvPr/>
        </p:nvSpPr>
        <p:spPr>
          <a:xfrm>
            <a:off x="6095848" y="4064099"/>
            <a:ext cx="5428023" cy="1089124"/>
          </a:xfrm>
          <a:custGeom>
            <a:avLst/>
            <a:gdLst/>
            <a:ahLst/>
            <a:cxnLst/>
            <a:rect l="l" t="t" r="r" b="b"/>
            <a:pathLst>
              <a:path w="5428023" h="1089124">
                <a:moveTo>
                  <a:pt x="0" y="0"/>
                </a:moveTo>
                <a:lnTo>
                  <a:pt x="5428023" y="0"/>
                </a:lnTo>
                <a:lnTo>
                  <a:pt x="5428023" y="1022966"/>
                </a:lnTo>
                <a:arcTo wR="66156" hR="66158" stAng="0" swAng="5400000"/>
                <a:lnTo>
                  <a:pt x="0" y="1089124"/>
                </a:lnTo>
                <a:lnTo>
                  <a:pt x="0" y="0"/>
                </a:lnTo>
                <a:close/>
              </a:path>
            </a:pathLst>
          </a:custGeom>
          <a:solidFill>
            <a:srgbClr val="DADBF1"/>
          </a:solidFill>
          <a:ln/>
        </p:spPr>
      </p:sp>
      <p:sp>
        <p:nvSpPr>
          <p:cNvPr id="24" name="Shape 20"/>
          <p:cNvSpPr/>
          <p:nvPr/>
        </p:nvSpPr>
        <p:spPr>
          <a:xfrm>
            <a:off x="6095848" y="4064099"/>
            <a:ext cx="25399" cy="1089124"/>
          </a:xfrm>
          <a:prstGeom prst="roundRect">
            <a:avLst>
              <a:gd name="adj" fmla="val 50001"/>
            </a:avLst>
          </a:prstGeom>
          <a:solidFill>
            <a:srgbClr val="C0C1D7"/>
          </a:solidFill>
          <a:ln/>
        </p:spPr>
      </p:sp>
      <p:sp>
        <p:nvSpPr>
          <p:cNvPr id="25" name="Shape 21"/>
          <p:cNvSpPr/>
          <p:nvPr/>
        </p:nvSpPr>
        <p:spPr>
          <a:xfrm>
            <a:off x="6095848" y="4064099"/>
            <a:ext cx="5428023" cy="25400"/>
          </a:xfrm>
          <a:prstGeom prst="roundRect">
            <a:avLst>
              <a:gd name="adj" fmla="val 49999"/>
            </a:avLst>
          </a:prstGeom>
          <a:solidFill>
            <a:srgbClr val="C0C1D7"/>
          </a:solidFill>
          <a:ln/>
        </p:spPr>
      </p:sp>
      <p:sp>
        <p:nvSpPr>
          <p:cNvPr id="26" name="Text 22"/>
          <p:cNvSpPr/>
          <p:nvPr/>
        </p:nvSpPr>
        <p:spPr>
          <a:xfrm>
            <a:off x="6568315" y="4253111"/>
            <a:ext cx="4766548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kern="0" spc="-56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Guardar página en favoritos</a:t>
            </a:r>
            <a:endParaRPr lang="en-US" sz="1850" dirty="0"/>
          </a:p>
        </p:txBody>
      </p:sp>
      <p:sp>
        <p:nvSpPr>
          <p:cNvPr id="27" name="Text 23"/>
          <p:cNvSpPr/>
          <p:nvPr/>
        </p:nvSpPr>
        <p:spPr>
          <a:xfrm>
            <a:off x="6568315" y="4661793"/>
            <a:ext cx="476654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kern="0" spc="-3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→ </a:t>
            </a:r>
            <a:r>
              <a:rPr lang="en-US" sz="1450" b="1" kern="0" spc="-3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Navegador</a:t>
            </a:r>
            <a:endParaRPr lang="en-US" sz="1450" dirty="0"/>
          </a:p>
        </p:txBody>
      </p:sp>
      <p:sp>
        <p:nvSpPr>
          <p:cNvPr id="28" name="Shape 24"/>
          <p:cNvSpPr/>
          <p:nvPr/>
        </p:nvSpPr>
        <p:spPr>
          <a:xfrm>
            <a:off x="5859614" y="4372372"/>
            <a:ext cx="472468" cy="472480"/>
          </a:xfrm>
          <a:prstGeom prst="roundRect">
            <a:avLst>
              <a:gd name="adj" fmla="val 16803"/>
            </a:avLst>
          </a:prstGeom>
          <a:solidFill>
            <a:srgbClr val="FFFFFF"/>
          </a:solidFill>
          <a:ln w="25399">
            <a:solidFill>
              <a:srgbClr val="C0C1D7"/>
            </a:solidFill>
            <a:prstDash val="solid"/>
          </a:ln>
        </p:spPr>
      </p:sp>
      <p:pic>
        <p:nvPicPr>
          <p:cNvPr id="29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977681" y="4490442"/>
            <a:ext cx="236234" cy="23624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2060575"/>
            <a:ext cx="6296860" cy="5969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b="1" kern="0" spc="-112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¿Son lo mismo? </a:t>
            </a:r>
            <a:r>
              <a:rPr lang="en-US" sz="3700" b="1" kern="0" spc="-112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🤔</a:t>
            </a:r>
            <a:endParaRPr lang="en-US" sz="3700" dirty="0"/>
          </a:p>
        </p:txBody>
      </p:sp>
      <p:sp>
        <p:nvSpPr>
          <p:cNvPr id="4" name="Shape 1"/>
          <p:cNvSpPr/>
          <p:nvPr/>
        </p:nvSpPr>
        <p:spPr>
          <a:xfrm>
            <a:off x="5233360" y="2941042"/>
            <a:ext cx="3053877" cy="981273"/>
          </a:xfrm>
          <a:prstGeom prst="roundRect">
            <a:avLst>
              <a:gd name="adj" fmla="val 8090"/>
            </a:avLst>
          </a:prstGeom>
          <a:solidFill>
            <a:srgbClr val="DADBF1"/>
          </a:solidFill>
          <a:ln w="6350">
            <a:solidFill>
              <a:srgbClr val="C0C1D7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428717" y="3136404"/>
            <a:ext cx="2663163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kern="0" spc="-56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¿Chrome y Google son lo mismo?</a:t>
            </a:r>
            <a:endParaRPr lang="en-US" sz="1850" dirty="0"/>
          </a:p>
        </p:txBody>
      </p:sp>
      <p:sp>
        <p:nvSpPr>
          <p:cNvPr id="6" name="Shape 3"/>
          <p:cNvSpPr/>
          <p:nvPr/>
        </p:nvSpPr>
        <p:spPr>
          <a:xfrm>
            <a:off x="8476244" y="2941042"/>
            <a:ext cx="3053976" cy="981273"/>
          </a:xfrm>
          <a:prstGeom prst="roundRect">
            <a:avLst>
              <a:gd name="adj" fmla="val 8090"/>
            </a:avLst>
          </a:prstGeom>
          <a:solidFill>
            <a:srgbClr val="DADBF1"/>
          </a:solidFill>
          <a:ln w="6350">
            <a:solidFill>
              <a:srgbClr val="C0C1D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671601" y="3136404"/>
            <a:ext cx="266326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kern="0" spc="-56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¿Cuál es el navegador?</a:t>
            </a:r>
            <a:endParaRPr lang="en-US" sz="1850" dirty="0"/>
          </a:p>
        </p:txBody>
      </p:sp>
      <p:sp>
        <p:nvSpPr>
          <p:cNvPr id="8" name="Shape 5"/>
          <p:cNvSpPr/>
          <p:nvPr/>
        </p:nvSpPr>
        <p:spPr>
          <a:xfrm>
            <a:off x="5233360" y="4111327"/>
            <a:ext cx="6296860" cy="685998"/>
          </a:xfrm>
          <a:prstGeom prst="roundRect">
            <a:avLst>
              <a:gd name="adj" fmla="val 11573"/>
            </a:avLst>
          </a:prstGeom>
          <a:solidFill>
            <a:srgbClr val="DADBF1"/>
          </a:solidFill>
          <a:ln w="6350">
            <a:solidFill>
              <a:srgbClr val="C0C1D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428717" y="4306689"/>
            <a:ext cx="590614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kern="0" spc="-56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¿Cuál es el buscador?</a:t>
            </a:r>
            <a:endParaRPr lang="en-US" sz="1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089124"/>
            <a:ext cx="10868745" cy="531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300" b="1" kern="0" spc="-100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Navegador vs. Buscador</a:t>
            </a:r>
            <a:endParaRPr lang="en-US" sz="33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442" y="2045097"/>
            <a:ext cx="6227408" cy="3528913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02189" y="2022574"/>
            <a:ext cx="3534282" cy="171043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267493" y="2211685"/>
            <a:ext cx="3079871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50" b="1" kern="0" spc="-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🌐</a:t>
            </a:r>
            <a:r>
              <a:rPr lang="en-US" sz="1650" b="1" kern="0" spc="-5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Navegador</a:t>
            </a:r>
            <a:endParaRPr lang="en-US" sz="1650" dirty="0"/>
          </a:p>
        </p:txBody>
      </p:sp>
      <p:sp>
        <p:nvSpPr>
          <p:cNvPr id="6" name="Text 2"/>
          <p:cNvSpPr/>
          <p:nvPr/>
        </p:nvSpPr>
        <p:spPr>
          <a:xfrm>
            <a:off x="8267493" y="2630488"/>
            <a:ext cx="3079871" cy="9134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spcAft>
                <a:spcPts val="1050"/>
              </a:spcAft>
              <a:buNone/>
            </a:pPr>
            <a:r>
              <a:rPr lang="en-US" sz="1300" kern="0" spc="-27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Programa que permite </a:t>
            </a:r>
            <a:r>
              <a:rPr lang="en-US" sz="1300" b="1" kern="0" spc="-2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acceder y desplazarse</a:t>
            </a:r>
            <a:r>
              <a:rPr lang="en-US" sz="1300" kern="0" spc="-27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por sitios de Internet.</a:t>
            </a:r>
            <a:endParaRPr lang="en-US" sz="1300" dirty="0"/>
          </a:p>
          <a:p>
            <a:pPr marL="0" indent="0" algn="l">
              <a:lnSpc>
                <a:spcPct val="127000"/>
              </a:lnSpc>
              <a:buNone/>
            </a:pPr>
            <a:r>
              <a:rPr lang="en-US" sz="1300" i="1" kern="0" spc="-27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Ejemplos: Chrome, Edge, Firefox</a:t>
            </a:r>
            <a:endParaRPr lang="en-US" sz="13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02189" y="3886101"/>
            <a:ext cx="3534282" cy="1710432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8267493" y="4075212"/>
            <a:ext cx="3079871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50" b="1" kern="0" spc="-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🔍</a:t>
            </a:r>
            <a:r>
              <a:rPr lang="en-US" sz="1650" b="1" kern="0" spc="-5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Buscador</a:t>
            </a:r>
            <a:endParaRPr lang="en-US" sz="1650" dirty="0"/>
          </a:p>
        </p:txBody>
      </p:sp>
      <p:sp>
        <p:nvSpPr>
          <p:cNvPr id="9" name="Text 4"/>
          <p:cNvSpPr/>
          <p:nvPr/>
        </p:nvSpPr>
        <p:spPr>
          <a:xfrm>
            <a:off x="8267493" y="4494014"/>
            <a:ext cx="3079871" cy="9134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spcAft>
                <a:spcPts val="1050"/>
              </a:spcAft>
              <a:buNone/>
            </a:pPr>
            <a:r>
              <a:rPr lang="en-US" sz="1300" kern="0" spc="-27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Herramienta para </a:t>
            </a:r>
            <a:r>
              <a:rPr lang="en-US" sz="1300" b="1" kern="0" spc="-2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localizar información</a:t>
            </a:r>
            <a:r>
              <a:rPr lang="en-US" sz="1300" kern="0" spc="-27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mediante palabras clave.</a:t>
            </a:r>
            <a:endParaRPr lang="en-US" sz="1300" dirty="0"/>
          </a:p>
          <a:p>
            <a:pPr marL="0" indent="0" algn="l">
              <a:lnSpc>
                <a:spcPct val="127000"/>
              </a:lnSpc>
              <a:buNone/>
            </a:pPr>
            <a:r>
              <a:rPr lang="en-US" sz="1300" i="1" kern="0" spc="-27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Ejemplos: Google, Bing, DuckDuckGo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53145"/>
            <a:ext cx="10868745" cy="561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500" b="1" kern="0" spc="-106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Partes del Navegador</a:t>
            </a:r>
            <a:endParaRPr lang="en-US" sz="35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5" y="1455440"/>
            <a:ext cx="8688468" cy="484941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609798"/>
            <a:ext cx="6296860" cy="561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500" b="1" kern="0" spc="-106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Gestión de Pestañas</a:t>
            </a:r>
            <a:endParaRPr lang="en-US" sz="3500" dirty="0"/>
          </a:p>
        </p:txBody>
      </p:sp>
      <p:sp>
        <p:nvSpPr>
          <p:cNvPr id="4" name="Shape 1"/>
          <p:cNvSpPr/>
          <p:nvPr/>
        </p:nvSpPr>
        <p:spPr>
          <a:xfrm>
            <a:off x="5233360" y="1426865"/>
            <a:ext cx="718227" cy="1077416"/>
          </a:xfrm>
          <a:prstGeom prst="roundRect">
            <a:avLst>
              <a:gd name="adj" fmla="val 50000"/>
            </a:avLst>
          </a:prstGeom>
          <a:solidFill>
            <a:srgbClr val="DADBF1"/>
          </a:solidFill>
          <a:ln w="6350">
            <a:solidFill>
              <a:srgbClr val="C0C1D7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457788" y="1797248"/>
            <a:ext cx="269273" cy="3366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100" b="1" kern="0" spc="-64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</a:t>
            </a:r>
            <a:endParaRPr lang="en-US" sz="2100" dirty="0"/>
          </a:p>
        </p:txBody>
      </p:sp>
      <p:sp>
        <p:nvSpPr>
          <p:cNvPr id="6" name="Text 3"/>
          <p:cNvSpPr/>
          <p:nvPr/>
        </p:nvSpPr>
        <p:spPr>
          <a:xfrm>
            <a:off x="6122140" y="1606352"/>
            <a:ext cx="5408080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b="1" kern="0" spc="-53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Abrir nueva pestaña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6122140" y="1989138"/>
            <a:ext cx="5408080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kern="0" spc="-2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Ctrl + T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5233360" y="2674838"/>
            <a:ext cx="718227" cy="1077416"/>
          </a:xfrm>
          <a:prstGeom prst="roundRect">
            <a:avLst>
              <a:gd name="adj" fmla="val 50000"/>
            </a:avLst>
          </a:prstGeom>
          <a:solidFill>
            <a:srgbClr val="DADBF1"/>
          </a:solidFill>
          <a:ln w="6350">
            <a:solidFill>
              <a:srgbClr val="C0C1D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457788" y="3045222"/>
            <a:ext cx="269273" cy="3366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100" b="1" kern="0" spc="-64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6122140" y="2854325"/>
            <a:ext cx="5408080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b="1" kern="0" spc="-53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Cambiar entre pestañas</a:t>
            </a:r>
            <a:endParaRPr lang="en-US" sz="1750" dirty="0"/>
          </a:p>
        </p:txBody>
      </p:sp>
      <p:sp>
        <p:nvSpPr>
          <p:cNvPr id="11" name="Text 8"/>
          <p:cNvSpPr/>
          <p:nvPr/>
        </p:nvSpPr>
        <p:spPr>
          <a:xfrm>
            <a:off x="6122140" y="3237111"/>
            <a:ext cx="5408080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kern="0" spc="-2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Clic sobre la pestaña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5233360" y="3922812"/>
            <a:ext cx="718227" cy="1077416"/>
          </a:xfrm>
          <a:prstGeom prst="roundRect">
            <a:avLst>
              <a:gd name="adj" fmla="val 50000"/>
            </a:avLst>
          </a:prstGeom>
          <a:solidFill>
            <a:srgbClr val="DADBF1"/>
          </a:solidFill>
          <a:ln w="6350">
            <a:solidFill>
              <a:srgbClr val="C0C1D7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457788" y="4293195"/>
            <a:ext cx="269273" cy="3366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100" b="1" kern="0" spc="-64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</a:t>
            </a:r>
            <a:endParaRPr lang="en-US" sz="2100" dirty="0"/>
          </a:p>
        </p:txBody>
      </p:sp>
      <p:sp>
        <p:nvSpPr>
          <p:cNvPr id="14" name="Text 11"/>
          <p:cNvSpPr/>
          <p:nvPr/>
        </p:nvSpPr>
        <p:spPr>
          <a:xfrm>
            <a:off x="6122140" y="4102298"/>
            <a:ext cx="5408080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b="1" kern="0" spc="-53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Cerrar una pestaña</a:t>
            </a:r>
            <a:endParaRPr lang="en-US" sz="1750" dirty="0"/>
          </a:p>
        </p:txBody>
      </p:sp>
      <p:sp>
        <p:nvSpPr>
          <p:cNvPr id="15" name="Text 12"/>
          <p:cNvSpPr/>
          <p:nvPr/>
        </p:nvSpPr>
        <p:spPr>
          <a:xfrm>
            <a:off x="6122140" y="4485084"/>
            <a:ext cx="5408080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kern="0" spc="-2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Ctrl + W</a:t>
            </a:r>
            <a:endParaRPr lang="en-US" sz="1400" dirty="0"/>
          </a:p>
        </p:txBody>
      </p:sp>
      <p:sp>
        <p:nvSpPr>
          <p:cNvPr id="16" name="Shape 13"/>
          <p:cNvSpPr/>
          <p:nvPr/>
        </p:nvSpPr>
        <p:spPr>
          <a:xfrm>
            <a:off x="5233360" y="5170785"/>
            <a:ext cx="718227" cy="1077416"/>
          </a:xfrm>
          <a:prstGeom prst="roundRect">
            <a:avLst>
              <a:gd name="adj" fmla="val 50000"/>
            </a:avLst>
          </a:prstGeom>
          <a:solidFill>
            <a:srgbClr val="DADBF1"/>
          </a:solidFill>
          <a:ln w="6350">
            <a:solidFill>
              <a:srgbClr val="C0C1D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5457788" y="5541169"/>
            <a:ext cx="269273" cy="3366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100" b="1" kern="0" spc="-64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4</a:t>
            </a:r>
            <a:endParaRPr lang="en-US" sz="2100" dirty="0"/>
          </a:p>
        </p:txBody>
      </p:sp>
      <p:sp>
        <p:nvSpPr>
          <p:cNvPr id="18" name="Text 15"/>
          <p:cNvSpPr/>
          <p:nvPr/>
        </p:nvSpPr>
        <p:spPr>
          <a:xfrm>
            <a:off x="6122140" y="5350272"/>
            <a:ext cx="5408080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b="1" kern="0" spc="-53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Guardar en favoritos</a:t>
            </a:r>
            <a:endParaRPr lang="en-US" sz="1750" dirty="0"/>
          </a:p>
        </p:txBody>
      </p:sp>
      <p:sp>
        <p:nvSpPr>
          <p:cNvPr id="19" name="Text 16"/>
          <p:cNvSpPr/>
          <p:nvPr/>
        </p:nvSpPr>
        <p:spPr>
          <a:xfrm>
            <a:off x="6122140" y="5733058"/>
            <a:ext cx="5408080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kern="0" spc="-2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Ctrl + D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1571228"/>
            <a:ext cx="6296860" cy="5969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b="1" kern="0" spc="-112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Seguridad al Navegar </a:t>
            </a:r>
            <a:r>
              <a:rPr lang="en-US" sz="3700" b="1" kern="0" spc="-112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🔒</a:t>
            </a:r>
            <a:endParaRPr lang="en-US" sz="3700" dirty="0"/>
          </a:p>
        </p:txBody>
      </p:sp>
      <p:sp>
        <p:nvSpPr>
          <p:cNvPr id="4" name="Shape 1"/>
          <p:cNvSpPr/>
          <p:nvPr/>
        </p:nvSpPr>
        <p:spPr>
          <a:xfrm>
            <a:off x="5233360" y="2451695"/>
            <a:ext cx="425241" cy="425252"/>
          </a:xfrm>
          <a:prstGeom prst="roundRect">
            <a:avLst>
              <a:gd name="adj" fmla="val 18669"/>
            </a:avLst>
          </a:prstGeom>
          <a:solidFill>
            <a:srgbClr val="DADBF1"/>
          </a:solidFill>
          <a:ln w="6350">
            <a:solidFill>
              <a:srgbClr val="C0C1D7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847608" y="2516584"/>
            <a:ext cx="568261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kern="0" spc="-56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Verificá la dirección del sitio</a:t>
            </a:r>
            <a:endParaRPr lang="en-US" sz="1850" dirty="0"/>
          </a:p>
        </p:txBody>
      </p:sp>
      <p:sp>
        <p:nvSpPr>
          <p:cNvPr id="6" name="Shape 3"/>
          <p:cNvSpPr/>
          <p:nvPr/>
        </p:nvSpPr>
        <p:spPr>
          <a:xfrm>
            <a:off x="5233360" y="3254970"/>
            <a:ext cx="425241" cy="425252"/>
          </a:xfrm>
          <a:prstGeom prst="roundRect">
            <a:avLst>
              <a:gd name="adj" fmla="val 18669"/>
            </a:avLst>
          </a:prstGeom>
          <a:solidFill>
            <a:srgbClr val="DADBF1"/>
          </a:solidFill>
          <a:ln w="6350">
            <a:solidFill>
              <a:srgbClr val="C0C1D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847608" y="3319859"/>
            <a:ext cx="568261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kern="0" spc="-56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Evitá enlaces desconocidos</a:t>
            </a:r>
            <a:endParaRPr lang="en-US" sz="1850" dirty="0"/>
          </a:p>
        </p:txBody>
      </p:sp>
      <p:sp>
        <p:nvSpPr>
          <p:cNvPr id="8" name="Shape 5"/>
          <p:cNvSpPr/>
          <p:nvPr/>
        </p:nvSpPr>
        <p:spPr>
          <a:xfrm>
            <a:off x="5233360" y="4058245"/>
            <a:ext cx="425241" cy="425252"/>
          </a:xfrm>
          <a:prstGeom prst="roundRect">
            <a:avLst>
              <a:gd name="adj" fmla="val 18669"/>
            </a:avLst>
          </a:prstGeom>
          <a:solidFill>
            <a:srgbClr val="DADBF1"/>
          </a:solidFill>
          <a:ln w="6350">
            <a:solidFill>
              <a:srgbClr val="C0C1D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847608" y="4123134"/>
            <a:ext cx="568261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kern="0" spc="-56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No compartás datos personales</a:t>
            </a:r>
            <a:endParaRPr lang="en-US" sz="1850" dirty="0"/>
          </a:p>
        </p:txBody>
      </p:sp>
      <p:sp>
        <p:nvSpPr>
          <p:cNvPr id="10" name="Shape 7"/>
          <p:cNvSpPr/>
          <p:nvPr/>
        </p:nvSpPr>
        <p:spPr>
          <a:xfrm>
            <a:off x="5233360" y="4861520"/>
            <a:ext cx="425241" cy="425252"/>
          </a:xfrm>
          <a:prstGeom prst="roundRect">
            <a:avLst>
              <a:gd name="adj" fmla="val 18669"/>
            </a:avLst>
          </a:prstGeom>
          <a:solidFill>
            <a:srgbClr val="DADBF1"/>
          </a:solidFill>
          <a:ln w="6350">
            <a:solidFill>
              <a:srgbClr val="C0C1D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847608" y="4926409"/>
            <a:ext cx="568261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kern="0" spc="-56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Cerrá sesión en equipos compartidos</a:t>
            </a:r>
            <a:endParaRPr lang="en-US" sz="1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65150"/>
            <a:ext cx="10868745" cy="561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500" b="1" kern="0" spc="-106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Palabras Clave: Del General al Específico</a:t>
            </a:r>
            <a:endParaRPr lang="en-US" sz="35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8367" y="1467445"/>
            <a:ext cx="7954863" cy="434697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167339" y="3504260"/>
            <a:ext cx="1843209" cy="2507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550" b="1" kern="0" spc="-47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Animales</a:t>
            </a:r>
            <a:endParaRPr lang="en-US" sz="1550" dirty="0"/>
          </a:p>
        </p:txBody>
      </p:sp>
      <p:sp>
        <p:nvSpPr>
          <p:cNvPr id="5" name="Text 2"/>
          <p:cNvSpPr/>
          <p:nvPr/>
        </p:nvSpPr>
        <p:spPr>
          <a:xfrm>
            <a:off x="7821755" y="3350585"/>
            <a:ext cx="1843210" cy="5015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550" b="1" kern="0" spc="-47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Animales de Costa Rica</a:t>
            </a:r>
            <a:endParaRPr lang="en-US" sz="1550" dirty="0"/>
          </a:p>
        </p:txBody>
      </p:sp>
      <p:sp>
        <p:nvSpPr>
          <p:cNvPr id="6" name="Text 3"/>
          <p:cNvSpPr/>
          <p:nvPr/>
        </p:nvSpPr>
        <p:spPr>
          <a:xfrm>
            <a:off x="5548046" y="3359641"/>
            <a:ext cx="1843209" cy="5015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550" b="1" kern="0" spc="-47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Animales en peligro de extinción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661475" y="6006306"/>
            <a:ext cx="11478330" cy="286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kern="0" spc="-2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Una búsqueda más específica = resultados más útiles </a:t>
            </a:r>
            <a:r>
              <a:rPr lang="en-US" sz="1400" kern="0" spc="-28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✅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43830"/>
            <a:ext cx="10868745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950" b="1" kern="0" spc="-89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¿Cómo Reconocer un Resultado Confiable?</a:t>
            </a:r>
            <a:endParaRPr lang="en-US" sz="29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997" y="2183805"/>
            <a:ext cx="5548372" cy="3144143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72226" y="1433711"/>
            <a:ext cx="3564245" cy="101133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9663664" y="1547118"/>
            <a:ext cx="18136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b="1" kern="0" spc="-36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</a:t>
            </a:r>
            <a:endParaRPr lang="en-US" sz="1400" dirty="0"/>
          </a:p>
        </p:txBody>
      </p:sp>
      <p:sp>
        <p:nvSpPr>
          <p:cNvPr id="6" name="Text 2"/>
          <p:cNvSpPr/>
          <p:nvPr/>
        </p:nvSpPr>
        <p:spPr>
          <a:xfrm>
            <a:off x="8142481" y="2038548"/>
            <a:ext cx="3223735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b="1" kern="0" spc="-45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¿Quién publica la información?</a:t>
            </a:r>
            <a:endParaRPr lang="en-US" sz="14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72226" y="2565995"/>
            <a:ext cx="3564245" cy="1247577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9663664" y="2679402"/>
            <a:ext cx="18136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b="1" kern="0" spc="-36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</a:t>
            </a:r>
            <a:endParaRPr lang="en-US" sz="1400" dirty="0"/>
          </a:p>
        </p:txBody>
      </p:sp>
      <p:sp>
        <p:nvSpPr>
          <p:cNvPr id="9" name="Text 4"/>
          <p:cNvSpPr/>
          <p:nvPr/>
        </p:nvSpPr>
        <p:spPr>
          <a:xfrm>
            <a:off x="8142481" y="3170833"/>
            <a:ext cx="3223735" cy="472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b="1" kern="0" spc="-45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¿Es página oficial, educativa o reconocida?</a:t>
            </a:r>
            <a:endParaRPr lang="en-US" sz="14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72226" y="3934520"/>
            <a:ext cx="3564245" cy="1011337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663664" y="4047927"/>
            <a:ext cx="18136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b="1" kern="0" spc="-36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</a:t>
            </a:r>
            <a:endParaRPr lang="en-US" sz="1400" dirty="0"/>
          </a:p>
        </p:txBody>
      </p:sp>
      <p:sp>
        <p:nvSpPr>
          <p:cNvPr id="12" name="Text 6"/>
          <p:cNvSpPr/>
          <p:nvPr/>
        </p:nvSpPr>
        <p:spPr>
          <a:xfrm>
            <a:off x="8142481" y="4539357"/>
            <a:ext cx="3223735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b="1" kern="0" spc="-45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¿Responde al tema buscado?</a:t>
            </a:r>
            <a:endParaRPr lang="en-US" sz="14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72226" y="5066804"/>
            <a:ext cx="3564245" cy="1011337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9663664" y="5180211"/>
            <a:ext cx="18136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b="1" kern="0" spc="-36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4</a:t>
            </a:r>
            <a:endParaRPr lang="en-US" sz="1400" dirty="0"/>
          </a:p>
        </p:txBody>
      </p:sp>
      <p:sp>
        <p:nvSpPr>
          <p:cNvPr id="15" name="Text 8"/>
          <p:cNvSpPr/>
          <p:nvPr/>
        </p:nvSpPr>
        <p:spPr>
          <a:xfrm>
            <a:off x="8142481" y="5671641"/>
            <a:ext cx="3223735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b="1" kern="0" spc="-45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¿El enlace parece seguro?</a:t>
            </a:r>
            <a:endParaRPr lang="en-US" sz="14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755080"/>
            <a:ext cx="10868745" cy="5969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b="1" kern="0" spc="-112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¡Hora del Reto! </a:t>
            </a:r>
            <a:r>
              <a:rPr lang="en-US" sz="3700" b="1" kern="0" spc="-112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💻</a:t>
            </a:r>
            <a:endParaRPr lang="en-US" sz="3700" dirty="0"/>
          </a:p>
        </p:txBody>
      </p:sp>
      <p:sp>
        <p:nvSpPr>
          <p:cNvPr id="3" name="Shape 1"/>
          <p:cNvSpPr/>
          <p:nvPr/>
        </p:nvSpPr>
        <p:spPr>
          <a:xfrm>
            <a:off x="661475" y="2730103"/>
            <a:ext cx="5339820" cy="1404243"/>
          </a:xfrm>
          <a:prstGeom prst="roundRect">
            <a:avLst>
              <a:gd name="adj" fmla="val 5653"/>
            </a:avLst>
          </a:prstGeom>
          <a:solidFill>
            <a:srgbClr val="DADBF1"/>
          </a:solidFill>
          <a:ln w="6350">
            <a:solidFill>
              <a:srgbClr val="C0C1D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6832" y="2925465"/>
            <a:ext cx="494910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kern="0" spc="-56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🌐</a:t>
            </a:r>
            <a:r>
              <a:rPr lang="en-US" sz="1850" b="1" kern="0" spc="-56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Reto Navegador</a:t>
            </a:r>
            <a:endParaRPr lang="en-US" sz="1850" dirty="0"/>
          </a:p>
        </p:txBody>
      </p:sp>
      <p:sp>
        <p:nvSpPr>
          <p:cNvPr id="5" name="Text 3"/>
          <p:cNvSpPr/>
          <p:nvPr/>
        </p:nvSpPr>
        <p:spPr>
          <a:xfrm>
            <a:off x="856832" y="3334147"/>
            <a:ext cx="4949106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kern="0" spc="-3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Abrir sitio → nueva pestaña → navegar atrás/adelante → guardar en favoritos → cerrar pestaña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6190301" y="2730103"/>
            <a:ext cx="5339919" cy="1404243"/>
          </a:xfrm>
          <a:prstGeom prst="roundRect">
            <a:avLst>
              <a:gd name="adj" fmla="val 5653"/>
            </a:avLst>
          </a:prstGeom>
          <a:solidFill>
            <a:srgbClr val="DADBF1"/>
          </a:solidFill>
          <a:ln w="6350">
            <a:solidFill>
              <a:srgbClr val="C0C1D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385658" y="2925465"/>
            <a:ext cx="4949205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kern="0" spc="-56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🔍</a:t>
            </a:r>
            <a:r>
              <a:rPr lang="en-US" sz="1850" b="1" kern="0" spc="-56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Reto Buscador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6385658" y="3334147"/>
            <a:ext cx="4949205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kern="0" spc="-3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Buscar "reciclaje" → mejorar a "reciclaje Costa Rica" → elegir resultado confiable → registrar hallazgos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661475" y="4346972"/>
            <a:ext cx="10868745" cy="755948"/>
          </a:xfrm>
          <a:prstGeom prst="roundRect">
            <a:avLst>
              <a:gd name="adj" fmla="val 10502"/>
            </a:avLst>
          </a:prstGeom>
          <a:solidFill>
            <a:srgbClr val="DADBF1"/>
          </a:solidFill>
          <a:ln/>
        </p:spPr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482" y="4614664"/>
            <a:ext cx="236234" cy="189012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275723" y="4583212"/>
            <a:ext cx="10675075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kern="0" spc="-3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Trabajen en parejas · Tiempo: 50 minutos en total</a:t>
            </a:r>
            <a:endParaRPr lang="en-US" sz="14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303</Words>
  <Application>Microsoft Office PowerPoint</Application>
  <PresentationFormat>Panorámica</PresentationFormat>
  <Paragraphs>73</Paragraphs>
  <Slides>10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Arial</vt:lpstr>
      <vt:lpstr>Inter Bold</vt:lpstr>
      <vt:lpstr>Inter</vt:lpstr>
      <vt:lpstr>Twemoji Mozilla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Cristian Humberto Porras Rodriguez</cp:lastModifiedBy>
  <cp:revision>2</cp:revision>
  <dcterms:created xsi:type="dcterms:W3CDTF">2026-08-16T23:07:40Z</dcterms:created>
  <dcterms:modified xsi:type="dcterms:W3CDTF">2026-08-16T23:10:15Z</dcterms:modified>
</cp:coreProperties>
</file>