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68" r:id="rId20"/>
  </p:sldIdLst>
  <p:sldSz cx="12188825" cy="6858000"/>
  <p:notesSz cx="6858000" cy="9144000"/>
  <p:embeddedFontLst>
    <p:embeddedFont>
      <p:font typeface="Grandstander" pitchFamily="2" charset="0"/>
      <p:regular r:id="rId22"/>
      <p:bold r:id="rId23"/>
      <p:italic r:id="rId24"/>
      <p:boldItalic r:id="rId25"/>
    </p:embeddedFont>
    <p:embeddedFont>
      <p:font typeface="Grandstander Medium" pitchFamily="2" charset="0"/>
      <p:regular r:id="rId26"/>
      <p:bold r:id="rId27"/>
      <p:italic r:id="rId28"/>
      <p:boldItalic r:id="rId29"/>
    </p:embeddedFont>
    <p:embeddedFont>
      <p:font typeface="Grandstander SemiBold" pitchFamily="2" charset="0"/>
      <p:regular r:id="rId30"/>
      <p:bold r:id="rId31"/>
      <p:italic r:id="rId32"/>
      <p:boldItalic r:id="rId33"/>
    </p:embeddedFont>
    <p:embeddedFont>
      <p:font typeface="Lato" panose="020F0502020204030203" pitchFamily="34" charset="0"/>
      <p:regular r:id="rId34"/>
      <p:bold r:id="rId35"/>
      <p:italic r:id="rId36"/>
      <p:boldItalic r:id="rId37"/>
    </p:embeddedFont>
    <p:embeddedFont>
      <p:font typeface="Open Sans" panose="020B0606030504020204" pitchFamily="34" charset="0"/>
      <p:regular r:id="rId38"/>
      <p:bold r:id="rId39"/>
      <p:italic r:id="rId40"/>
      <p:boldItalic r:id="rId41"/>
    </p:embeddedFont>
    <p:embeddedFont>
      <p:font typeface="Verdana" panose="020B0604030504040204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39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6" roundtripDataSignature="AMtx7mhwGs+CCOJxLD9HfML+r3c43nUYg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A37A08-69FF-1E87-5134-F146AC084A84}" name="Luã Santos Dias" initials="LS" userId="S::lua_dias@vanzolini-ead.org.br::5ba061cc-bd70-40d5-a037-2a2a36284974" providerId="AD"/>
  <p188:author id="{5BDC1EE6-0CE0-2F6E-C75A-5AF6F78AAE01}" name="Alice" initials="A" userId="Alice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3E74499-BE55-4DEA-A49F-5FE750B86985}">
  <a:tblStyle styleId="{73E74499-BE55-4DEA-A49F-5FE750B8698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7"/>
    <p:restoredTop sz="93763" autoAdjust="0"/>
  </p:normalViewPr>
  <p:slideViewPr>
    <p:cSldViewPr snapToGrid="0">
      <p:cViewPr varScale="1">
        <p:scale>
          <a:sx n="115" d="100"/>
          <a:sy n="115" d="100"/>
        </p:scale>
        <p:origin x="84" y="10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8.fntdata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57" Type="http://schemas.openxmlformats.org/officeDocument/2006/relationships/presProps" Target="presProps.xml"/><Relationship Id="rId61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56" Type="http://customschemas.google.com/relationships/presentationmetadata" Target="meta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aves.com.br/120666&amp;tm=s&amp;t=s&amp;s=10070" TargetMode="External"/><Relationship Id="rId7" Type="http://schemas.openxmlformats.org/officeDocument/2006/relationships/hyperlink" Target="https://www.youtube.com/watch?v=W7Z5gu9Jo88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ixabay.com/pt/photos/p%C3%A1ssaros-mutum-de-cara-nua-6954347/" TargetMode="External"/><Relationship Id="rId5" Type="http://schemas.openxmlformats.org/officeDocument/2006/relationships/hyperlink" Target="https://pixabay.com/pt/photos/grande-mutum-p%C3%A1ssaro-costa-rica-1080725/" TargetMode="External"/><Relationship Id="rId4" Type="http://schemas.openxmlformats.org/officeDocument/2006/relationships/hyperlink" Target="https://br.freepik.com/vetores-gratis/fundo-de-notas-musicais-de-ondas-sonoras-de-pentagrama_18786659.htm#query=NOTAS%20MUSICAIS&amp;position=4&amp;from_view=search&amp;track=ais&amp;uuid=774cae0f-bdd9-4f90-ac77-cee3002747b6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aves.com.br/120666&amp;tm=s&amp;t=s&amp;s=10070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fundo-de-notas-musicais-de-ondas-sonoras-de-pentagrama_18786659.htm#query=NOTAS%20MUSICAIS&amp;position=4&amp;from_view=search&amp;track=ais&amp;uuid=774cae0f-bdd9-4f90-ac77-cee3002747b6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t/photos/grande-mutum-p%C3%A1ssaro-costa-rica-1080725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t/photos/p%C3%A1ssaros-mutum-de-cara-nua-6954347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7Z5gu9Jo88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0" dirty="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e123c0328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3" name="Google Shape;193;g2e123c0328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Slide 3</a:t>
            </a:r>
            <a:r>
              <a:rPr lang="pt-BR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pt-BR" sz="11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– https://br.freepik.com/vetores-gratis/colecao-colorida-de-robin-desenhada-a-mao_18895187.htm#fromView=search&amp;page=1&amp;position=17&amp;uuid=90b3ea7f-8420-4c55-93f1-74a7b4ae2f39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Slide </a:t>
            </a:r>
            <a:r>
              <a:rPr lang="pt-BR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4 </a:t>
            </a:r>
            <a:r>
              <a:rPr lang="pt-BR" sz="110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–</a:t>
            </a:r>
            <a:r>
              <a:rPr lang="pt-BR" sz="11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pt-BR" sz="1100" u="sng" dirty="0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https://www.wikiaves.com.br/120666&amp;tm=s&amp;t=s&amp;s=10070</a:t>
            </a:r>
            <a:endParaRPr sz="1100" dirty="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100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https://br.freepik.com/vetores-gratis/fundo-de-notas-musicais-de-ondas-sonoras-de-pentagrama_18786659.htm#query=NOTAS%20MUSICAIS&amp;position=4&amp;from_view=search&amp;track=ais&amp;uuid=774cae0f-bdd9-4f90-ac77-cee3002747b6</a:t>
            </a:r>
            <a:br>
              <a:rPr lang="pt-BR" sz="1100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</a:br>
            <a:br>
              <a:rPr lang="pt-BR" sz="1100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pt-BR" sz="11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Lista de imagens e vídeos</a:t>
            </a:r>
            <a:endParaRPr sz="11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Slide 5</a:t>
            </a:r>
            <a:r>
              <a:rPr lang="pt-BR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– </a:t>
            </a:r>
            <a:r>
              <a:rPr lang="pt-BR" sz="1100" u="sng" dirty="0">
                <a:solidFill>
                  <a:srgbClr val="0097A7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https://pixabay.com/pt/photos/grande-mutum-p%C3%A1ssaro-costa-rica-1080725/</a:t>
            </a:r>
            <a:endParaRPr sz="1100" u="none" dirty="0">
              <a:solidFill>
                <a:srgbClr val="0097A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Slide </a:t>
            </a:r>
            <a:r>
              <a:rPr lang="pt-BR" sz="1100" b="1" dirty="0">
                <a:latin typeface="Verdana"/>
                <a:ea typeface="Verdana"/>
                <a:cs typeface="Verdana"/>
                <a:sym typeface="Verdana"/>
              </a:rPr>
              <a:t>6</a:t>
            </a:r>
            <a:r>
              <a:rPr lang="pt-BR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– </a:t>
            </a:r>
            <a:r>
              <a:rPr lang="pt-BR" sz="11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https://pixabay.com/pt/photos/p%C3%A1ssaro-grande-mutum-penas-animal-8247917/</a:t>
            </a:r>
            <a:endParaRPr sz="1100" dirty="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Slide </a:t>
            </a:r>
            <a:r>
              <a:rPr lang="pt-BR" sz="1100" b="1" dirty="0">
                <a:latin typeface="Verdana"/>
                <a:ea typeface="Verdana"/>
                <a:cs typeface="Verdana"/>
                <a:sym typeface="Verdana"/>
              </a:rPr>
              <a:t>7</a:t>
            </a:r>
            <a:r>
              <a:rPr lang="pt-BR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– </a:t>
            </a:r>
            <a:r>
              <a:rPr lang="pt-BR" sz="1100" u="sng" dirty="0">
                <a:solidFill>
                  <a:srgbClr val="0097A7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https://pixabay.com/pt/photos/p%C3%A1ssaros-mutum-de-cara-nua-6954347/</a:t>
            </a:r>
            <a:r>
              <a:rPr lang="pt-BR" sz="1100" b="1" i="0" u="none" strike="noStrike" cap="none" dirty="0">
                <a:solidFill>
                  <a:srgbClr val="0097A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100" b="0" i="0" u="none" strike="noStrike" cap="none" dirty="0">
              <a:solidFill>
                <a:srgbClr val="0097A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Slide </a:t>
            </a:r>
            <a:r>
              <a:rPr lang="pt-BR" sz="1100" b="1" dirty="0">
                <a:latin typeface="Verdana"/>
                <a:ea typeface="Verdana"/>
                <a:cs typeface="Verdana"/>
                <a:sym typeface="Verdana"/>
              </a:rPr>
              <a:t>8</a:t>
            </a:r>
            <a:r>
              <a:rPr lang="pt-BR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– </a:t>
            </a:r>
            <a:r>
              <a:rPr lang="pt-BR" sz="1100" u="sng" dirty="0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https://www.youtube.com/watch?v=W7Z5gu9Jo88</a:t>
            </a:r>
            <a:endParaRPr sz="11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 dirty="0">
              <a:solidFill>
                <a:srgbClr val="5097C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04" name="Google Shape;20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7" name="Google Shape;21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8a2acf601d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7" name="Google Shape;227;g38a2acf601d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8a2acf601d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1" name="Google Shape;241;g38a2acf601d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8a2acf601d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1" name="Google Shape;251;g38a2acf601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8a2acf601d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1" name="Google Shape;261;g38a2acf601d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b="0" i="0" dirty="0">
                <a:solidFill>
                  <a:srgbClr val="7F53A5"/>
                </a:solidFill>
                <a:latin typeface="Open Sans"/>
                <a:ea typeface="Open Sans"/>
                <a:cs typeface="Open Sans"/>
                <a:sym typeface="Open Sans"/>
              </a:rPr>
              <a:t>https://br.freepik.com/vetores-gratis/colecao-colorida-de-robin-desenhada-a-mao_18895187.htm#fromView=search&amp;page=1&amp;position=17&amp;uuid=90b3ea7f-8420-4c55-93f1-74a7b4ae2f39</a:t>
            </a:r>
            <a:endParaRPr b="0" i="0" dirty="0">
              <a:solidFill>
                <a:srgbClr val="7F53A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9" name="Google Shape;1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e0cacad54c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u="sng" dirty="0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https://www.wikiaves.com.br/120666&amp;tm=s&amp;t=s&amp;s=10070</a:t>
            </a:r>
            <a:endParaRPr sz="1100" u="sng" dirty="0">
              <a:solidFill>
                <a:schemeClr val="accent5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dirty="0"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https://br.freepik.com/vetores-gratis/fundo-de-notas-musicais-de-ondas-sonoras-de-pentagrama_18786659.htm#query=NOTAS%20MUSICAIS&amp;position=4&amp;from_view=search&amp;track=ais&amp;uuid=774cae0f-bdd9-4f90-ac77-cee3002747b6</a:t>
            </a:r>
            <a:endParaRPr sz="1100" b="0" i="0" u="none" strike="noStrike" cap="none" dirty="0">
              <a:solidFill>
                <a:srgbClr val="5097C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1" name="Google Shape;141;g2e0cacad54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u="sng" dirty="0">
                <a:solidFill>
                  <a:srgbClr val="0097A7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https://pixabay.com/pt/photos/grande-mutum-p%C3%A1ssaro-costa-rica-1080725/</a:t>
            </a:r>
            <a:endParaRPr sz="1100" u="sng" dirty="0">
              <a:solidFill>
                <a:srgbClr val="0097A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15371da58b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g215371da58b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– </a:t>
            </a:r>
            <a:r>
              <a:rPr lang="pt-BR" sz="11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https://pixabay.com/pt/photos/p%C3%A1ssaro-grande-mutum-penas-animal-8247917/</a:t>
            </a:r>
            <a:endParaRPr sz="1100" dirty="0">
              <a:latin typeface="Verdana"/>
              <a:ea typeface="Verdana"/>
              <a:cs typeface="Verdana"/>
              <a:sym typeface="Verdana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e5cd4608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g2e5cd4608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u="sng" dirty="0">
                <a:solidFill>
                  <a:srgbClr val="0097A7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https://pixabay.com/pt/photos/p%C3%A1ssaros-mutum-de-cara-nua-6954347/</a:t>
            </a:r>
            <a:r>
              <a:rPr lang="pt-BR" sz="1100" b="1" i="0" u="none" strike="noStrike" cap="none" dirty="0">
                <a:solidFill>
                  <a:srgbClr val="0097A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 dirty="0">
              <a:solidFill>
                <a:srgbClr val="0097A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u="sng" dirty="0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https://www.youtube.com/watch?v=W7Z5gu9Jo88</a:t>
            </a:r>
            <a:endParaRPr lang="pt-BR" dirty="0"/>
          </a:p>
        </p:txBody>
      </p:sp>
      <p:sp>
        <p:nvSpPr>
          <p:cNvPr id="175" name="Google Shape;1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0e01b5602a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4" name="Google Shape;184;g20e01b5602a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4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3"/>
          <p:cNvSpPr txBox="1"/>
          <p:nvPr/>
        </p:nvSpPr>
        <p:spPr>
          <a:xfrm rot="-5400000">
            <a:off x="11493153" y="1477384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23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8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3"/>
          <p:cNvSpPr/>
          <p:nvPr/>
        </p:nvSpPr>
        <p:spPr>
          <a:xfrm rot="-48255" flipH="1">
            <a:off x="10673069" y="1045338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33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5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8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33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82" name="Google Shape;82;p33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6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33"/>
          <p:cNvSpPr/>
          <p:nvPr/>
        </p:nvSpPr>
        <p:spPr>
          <a:xfrm rot="-48255" flipH="1">
            <a:off x="799839" y="1071806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userDrawn="1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2" name="Google Shape;92;p3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5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CF455829-86FF-021F-DA93-D406652F4784}"/>
              </a:ext>
            </a:extLst>
          </p:cNvPr>
          <p:cNvSpPr/>
          <p:nvPr userDrawn="1"/>
        </p:nvSpPr>
        <p:spPr>
          <a:xfrm rot="21480000">
            <a:off x="181764" y="187003"/>
            <a:ext cx="166773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600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" name="Google Shape;68;p17">
            <a:extLst>
              <a:ext uri="{FF2B5EF4-FFF2-40B4-BE49-F238E27FC236}">
                <a16:creationId xmlns:a16="http://schemas.microsoft.com/office/drawing/2014/main" id="{2CC1DEC8-5233-989B-1C0B-E1EEAD229515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500" y="172556"/>
            <a:ext cx="1662957" cy="54551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  <p:sp>
        <p:nvSpPr>
          <p:cNvPr id="4" name="CaixaDeTexto 7">
            <a:extLst>
              <a:ext uri="{FF2B5EF4-FFF2-40B4-BE49-F238E27FC236}">
                <a16:creationId xmlns:a16="http://schemas.microsoft.com/office/drawing/2014/main" id="{043F908C-62A1-A6B8-B920-7D34BF6DD1C5}"/>
              </a:ext>
            </a:extLst>
          </p:cNvPr>
          <p:cNvSpPr txBox="1"/>
          <p:nvPr userDrawn="1"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5" name="Espaço Reservado para Imagem 28">
            <a:extLst>
              <a:ext uri="{FF2B5EF4-FFF2-40B4-BE49-F238E27FC236}">
                <a16:creationId xmlns:a16="http://schemas.microsoft.com/office/drawing/2014/main" id="{D762D146-D731-803F-4D31-E3035BCB4E2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91200" y="826801"/>
            <a:ext cx="5914074" cy="3320438"/>
          </a:xfrm>
          <a:solidFill>
            <a:schemeClr val="tx2"/>
          </a:solid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3" name="Google Shape;103;p37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6" name="Google Shape;106;p3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7" name="Google Shape;107;p38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8" name="Google Shape;108;p38"/>
          <p:cNvSpPr txBox="1">
            <a:spLocks noGrp="1"/>
          </p:cNvSpPr>
          <p:nvPr>
            <p:ph type="subTitle" idx="2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8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2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4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4"/>
          <p:cNvSpPr txBox="1">
            <a:spLocks noGrp="1"/>
          </p:cNvSpPr>
          <p:nvPr>
            <p:ph type="body" idx="1"/>
          </p:nvPr>
        </p:nvSpPr>
        <p:spPr>
          <a:xfrm>
            <a:off x="6423494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p24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7" name="Google Shape;27;p24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0E09E5D1-D47E-804D-D819-A7C3A73F5EC5}"/>
              </a:ext>
            </a:extLst>
          </p:cNvPr>
          <p:cNvSpPr/>
          <p:nvPr userDrawn="1"/>
        </p:nvSpPr>
        <p:spPr>
          <a:xfrm rot="21480000">
            <a:off x="181664" y="211658"/>
            <a:ext cx="200152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48F717B3-04F2-BA6D-7548-A2BA164A5973}"/>
              </a:ext>
            </a:extLst>
          </p:cNvPr>
          <p:cNvSpPr/>
          <p:nvPr userDrawn="1"/>
        </p:nvSpPr>
        <p:spPr>
          <a:xfrm rot="21540000">
            <a:off x="6032131" y="197578"/>
            <a:ext cx="470761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0" name="Google Shape;30;p2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26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5" name="Google Shape;35;p26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6A8E7B31-B208-5313-F01F-DAA39BB4077F}"/>
              </a:ext>
            </a:extLst>
          </p:cNvPr>
          <p:cNvSpPr/>
          <p:nvPr userDrawn="1"/>
        </p:nvSpPr>
        <p:spPr>
          <a:xfrm rot="21480000">
            <a:off x="181505" y="172092"/>
            <a:ext cx="252224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8" name="Google Shape;38;p2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7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" name="Google Shape;41;p27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7BCA8A12-9FB6-55DD-ADEB-FD29A747B00B}"/>
              </a:ext>
            </a:extLst>
          </p:cNvPr>
          <p:cNvSpPr/>
          <p:nvPr userDrawn="1"/>
        </p:nvSpPr>
        <p:spPr>
          <a:xfrm rot="21480000">
            <a:off x="181713" y="183969"/>
            <a:ext cx="184158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5" name="Google Shape;45;p2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28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8" name="Google Shape;48;p28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1105DA9E-B95D-07DD-8D67-92CE7A126A14}"/>
              </a:ext>
            </a:extLst>
          </p:cNvPr>
          <p:cNvSpPr/>
          <p:nvPr userDrawn="1"/>
        </p:nvSpPr>
        <p:spPr>
          <a:xfrm rot="21480000">
            <a:off x="181592" y="177046"/>
            <a:ext cx="223829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2" name="Google Shape;52;p2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9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p29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5" name="Google Shape;55;p29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21F6740-70D0-5987-89A8-CFA6C6FDB10A}"/>
              </a:ext>
            </a:extLst>
          </p:cNvPr>
          <p:cNvSpPr/>
          <p:nvPr userDrawn="1"/>
        </p:nvSpPr>
        <p:spPr>
          <a:xfrm rot="21480000">
            <a:off x="181413" y="166863"/>
            <a:ext cx="282196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0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9" name="Google Shape;59;p3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30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2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30"/>
          <p:cNvSpPr txBox="1">
            <a:spLocks noGrp="1"/>
          </p:cNvSpPr>
          <p:nvPr>
            <p:ph type="body" idx="1"/>
          </p:nvPr>
        </p:nvSpPr>
        <p:spPr>
          <a:xfrm>
            <a:off x="4694294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" name="Google Shape;62;p30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4" name="Google Shape;64;p30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D267CEA6-E449-32EC-2971-C698832F5B9A}"/>
              </a:ext>
            </a:extLst>
          </p:cNvPr>
          <p:cNvSpPr/>
          <p:nvPr userDrawn="1"/>
        </p:nvSpPr>
        <p:spPr>
          <a:xfrm rot="21480000">
            <a:off x="174982" y="171869"/>
            <a:ext cx="429623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7" name="Google Shape;67;p3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31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19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9" name="Google Shape;69;p31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1" name="Google Shape;71;p31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7833FEC-1FED-34AC-8A12-C750F67DE631}"/>
              </a:ext>
            </a:extLst>
          </p:cNvPr>
          <p:cNvSpPr/>
          <p:nvPr userDrawn="1"/>
        </p:nvSpPr>
        <p:spPr>
          <a:xfrm rot="21480000">
            <a:off x="181603" y="177694"/>
            <a:ext cx="220116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32"/>
          <p:cNvGrpSpPr/>
          <p:nvPr/>
        </p:nvGrpSpPr>
        <p:grpSpPr>
          <a:xfrm>
            <a:off x="4282919" y="1616689"/>
            <a:ext cx="4029283" cy="3987200"/>
            <a:chOff x="3060625" y="1076550"/>
            <a:chExt cx="3022750" cy="2990400"/>
          </a:xfrm>
        </p:grpSpPr>
        <p:pic>
          <p:nvPicPr>
            <p:cNvPr id="74" name="Google Shape;74;p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Google Shape;75;p3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" name="Google Shape;76;p32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415492" y="593368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2" r:id="rId12"/>
    <p:sldLayoutId id="214748366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aves.com.br/120666&amp;tm=s&amp;t=s&amp;s=10070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youtube.com/watch?v=W7Z5gu9Jo88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hyperlink" Target="https://www.wikiaves.com.br/120666&amp;tm=s&amp;t=s&amp;s=1007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7.sv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W7Z5gu9Jo88?feature=oembed" TargetMode="External"/><Relationship Id="rId6" Type="http://schemas.openxmlformats.org/officeDocument/2006/relationships/image" Target="../media/image26.png"/><Relationship Id="rId5" Type="http://schemas.openxmlformats.org/officeDocument/2006/relationships/hyperlink" Target="https://www.youtube.com/watch?v=W7Z5gu9Jo88" TargetMode="Externa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745"/>
              </a:srgbClr>
            </a:outerShdw>
          </a:effectLst>
        </p:spPr>
        <p:txBody>
          <a:bodyPr spcFirstLastPara="1" wrap="square" lIns="119950" tIns="23975" rIns="121850" bIns="23975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799" b="1" i="0" u="none" strike="noStrike" cap="non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PIÁ DO MUTUM</a:t>
            </a:r>
            <a:endParaRPr sz="248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99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b="0" i="0" u="sng" strike="noStrike" cap="none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b="0" i="0" u="sng" strike="noStrike" cap="none" baseline="30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6" name="Google Shape;116;p1"/>
          <p:cNvCxnSpPr>
            <a:stCxn id="115" idx="1"/>
          </p:cNvCxnSpPr>
          <p:nvPr/>
        </p:nvCxnSpPr>
        <p:spPr>
          <a:xfrm>
            <a:off x="11819085" y="846606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7" name="Google Shape;117;p1"/>
          <p:cNvSpPr/>
          <p:nvPr/>
        </p:nvSpPr>
        <p:spPr>
          <a:xfrm flipH="1">
            <a:off x="315420" y="5453843"/>
            <a:ext cx="1977613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08</a:t>
            </a:r>
            <a:endParaRPr/>
          </a:p>
        </p:txBody>
      </p:sp>
      <p:sp>
        <p:nvSpPr>
          <p:cNvPr id="120" name="Google Shape;120;p1"/>
          <p:cNvSpPr/>
          <p:nvPr/>
        </p:nvSpPr>
        <p:spPr>
          <a:xfrm rot="-60000">
            <a:off x="4283288" y="4638226"/>
            <a:ext cx="3633824" cy="498955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e123c0328c_0_9"/>
          <p:cNvSpPr txBox="1">
            <a:spLocks noGrp="1"/>
          </p:cNvSpPr>
          <p:nvPr>
            <p:ph type="body" idx="1"/>
          </p:nvPr>
        </p:nvSpPr>
        <p:spPr>
          <a:xfrm>
            <a:off x="4694294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622832"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00000"/>
              <a:buFont typeface="Fonte do Sistema Regular"/>
              <a:buChar char="●"/>
            </a:pPr>
            <a:r>
              <a:rPr lang="pt-BR">
                <a:solidFill>
                  <a:schemeClr val="dk1"/>
                </a:solidFill>
              </a:rPr>
              <a:t>APRECIAMOS E CANTAMOS A CANÇÃO “PIÁ DO MUTUM”.</a:t>
            </a:r>
            <a:endParaRPr/>
          </a:p>
        </p:txBody>
      </p:sp>
      <p:pic>
        <p:nvPicPr>
          <p:cNvPr id="196" name="Google Shape;196;g2e123c0328c_0_9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8961" y="270444"/>
            <a:ext cx="4000325" cy="568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"/>
          <p:cNvSpPr txBox="1">
            <a:spLocks noGrp="1"/>
          </p:cNvSpPr>
          <p:nvPr>
            <p:ph type="body" idx="1"/>
          </p:nvPr>
        </p:nvSpPr>
        <p:spPr>
          <a:xfrm>
            <a:off x="495431" y="894755"/>
            <a:ext cx="11236313" cy="458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2100" dirty="0">
                <a:effectLst/>
              </a:rPr>
              <a:t>LEMOV, Doug. </a:t>
            </a:r>
            <a:r>
              <a:rPr lang="pt-BR" sz="2100" b="1" dirty="0">
                <a:effectLst/>
              </a:rPr>
              <a:t>Aula nota 10 3.0</a:t>
            </a:r>
            <a:r>
              <a:rPr lang="pt-BR" sz="2100" dirty="0">
                <a:effectLst/>
              </a:rPr>
              <a:t>: 63 técnicas para melhorar a gestão da sala de aula / Doug </a:t>
            </a:r>
            <a:r>
              <a:rPr lang="pt-BR" sz="2100" dirty="0" err="1">
                <a:effectLst/>
              </a:rPr>
              <a:t>Lemov</a:t>
            </a:r>
            <a:r>
              <a:rPr lang="pt-BR" sz="2100" dirty="0">
                <a:effectLst/>
              </a:rPr>
              <a:t>; tradução: Daniel Vieira, Sandra Maria </a:t>
            </a:r>
            <a:r>
              <a:rPr lang="pt-BR" sz="2100" dirty="0" err="1">
                <a:effectLst/>
              </a:rPr>
              <a:t>Mallmann</a:t>
            </a:r>
            <a:r>
              <a:rPr lang="pt-BR" sz="2100" dirty="0">
                <a:effectLst/>
              </a:rPr>
              <a:t> da Rosa; revisão técnica: Fausta Camargo, </a:t>
            </a:r>
            <a:r>
              <a:rPr lang="pt-BR" sz="2100" dirty="0" err="1">
                <a:effectLst/>
              </a:rPr>
              <a:t>Thuinie</a:t>
            </a:r>
            <a:r>
              <a:rPr lang="pt-BR" sz="2100" dirty="0">
                <a:effectLst/>
              </a:rPr>
              <a:t> </a:t>
            </a:r>
            <a:r>
              <a:rPr lang="pt-BR" sz="2100" dirty="0" err="1">
                <a:effectLst/>
              </a:rPr>
              <a:t>Daros</a:t>
            </a:r>
            <a:r>
              <a:rPr lang="pt-BR" sz="2100" dirty="0">
                <a:effectLst/>
              </a:rPr>
              <a:t>. 3. ed. Porto Alegre: Penso, 2023. </a:t>
            </a:r>
            <a:endParaRPr lang="pt-BR" sz="2100"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2100" dirty="0"/>
              <a:t>SÃO PAULO (Estado). Secretaria da Educação. </a:t>
            </a:r>
            <a:r>
              <a:rPr lang="pt-BR" sz="2100" b="1" dirty="0"/>
              <a:t>Currículo em Ação</a:t>
            </a:r>
            <a:r>
              <a:rPr lang="pt-BR" sz="2100" dirty="0"/>
              <a:t>. Caderno do Professor, Arte,  Ensino Fundamental – Anos Iniciais, v. 2. 2023. Disponível em: </a:t>
            </a:r>
            <a:r>
              <a:rPr lang="pt-BR" sz="2100" u="sng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https://efape.educacao.sp.gov.br/curriculopaulista/wp-content/uploads/2022/06/PROF_miolo_EF_AI_ARTE_V2_01a05.pdf</a:t>
            </a:r>
            <a:r>
              <a:rPr lang="pt-BR" sz="2100" dirty="0"/>
              <a:t>. Acesso em: 4 out. 2025.</a:t>
            </a: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600"/>
              <a:buNone/>
            </a:pPr>
            <a:r>
              <a:rPr lang="pt-BR" sz="2100" dirty="0">
                <a:solidFill>
                  <a:srgbClr val="000000"/>
                </a:solidFill>
              </a:rPr>
              <a:t>SÃO PAULO (Estado). Secretaria da Educação. </a:t>
            </a:r>
            <a:r>
              <a:rPr lang="pt-BR" sz="2100" b="1" dirty="0">
                <a:solidFill>
                  <a:srgbClr val="000000"/>
                </a:solidFill>
              </a:rPr>
              <a:t>Currículo Paulista</a:t>
            </a:r>
            <a:r>
              <a:rPr lang="pt-BR" sz="2100" dirty="0">
                <a:solidFill>
                  <a:srgbClr val="000000"/>
                </a:solidFill>
              </a:rPr>
              <a:t>, 2019. Disponível em: </a:t>
            </a:r>
            <a:r>
              <a:rPr lang="pt-BR" sz="2100" u="sng" dirty="0">
                <a:solidFill>
                  <a:srgbClr val="0C5ADB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sz="2100" dirty="0">
                <a:solidFill>
                  <a:srgbClr val="000000"/>
                </a:solidFill>
              </a:rPr>
              <a:t>. Acesso em: </a:t>
            </a:r>
            <a:r>
              <a:rPr lang="pt-BR" sz="2100" dirty="0"/>
              <a:t>4 out. 2025.</a:t>
            </a:r>
            <a:endParaRPr sz="21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5"/>
          <p:cNvSpPr txBox="1">
            <a:spLocks noGrp="1"/>
          </p:cNvSpPr>
          <p:nvPr>
            <p:ph type="body" idx="1"/>
          </p:nvPr>
        </p:nvSpPr>
        <p:spPr>
          <a:xfrm>
            <a:off x="430802" y="965057"/>
            <a:ext cx="10585859" cy="4074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b="1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Lista de imagens e vídeos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b="1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Slide 1 –</a:t>
            </a:r>
            <a:r>
              <a:rPr lang="pt-BR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 Imagem de capa: SEDUC-SP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b="1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Slides 3 e 4 </a:t>
            </a:r>
            <a:r>
              <a:rPr lang="pt-BR" sz="2133" b="1" dirty="0"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pt-BR" b="1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 </a:t>
            </a:r>
            <a:r>
              <a:rPr lang="pt-BR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© </a:t>
            </a:r>
            <a:r>
              <a:rPr lang="pt-BR" dirty="0" err="1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Freepi</a:t>
            </a:r>
            <a:r>
              <a:rPr lang="pt-BR" dirty="0" err="1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k</a:t>
            </a:r>
            <a:endParaRPr dirty="0"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</a:ext>
              </a:extLst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b="1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</a:ext>
                </a:extLst>
              </a:rPr>
              <a:t>Slides 5, 6 e 7 </a:t>
            </a:r>
            <a:r>
              <a:rPr lang="pt-BR" sz="2133" b="1" dirty="0"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pt-BR" b="1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</a:ext>
                </a:extLst>
              </a:rPr>
              <a:t> </a:t>
            </a:r>
            <a:r>
              <a:rPr lang="pt-BR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© </a:t>
            </a:r>
            <a:r>
              <a:rPr lang="pt-BR" dirty="0" err="1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Pixaba</a:t>
            </a:r>
            <a:r>
              <a:rPr lang="pt-BR" dirty="0" err="1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y</a:t>
            </a:r>
            <a:endParaRPr lang="pt-BR" dirty="0"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</a:ext>
              </a:extLst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b="1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Slide 4</a:t>
            </a:r>
            <a:r>
              <a:rPr lang="pt-BR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  </a:ext>
                </a:extLst>
              </a:rPr>
              <a:t> </a:t>
            </a:r>
            <a:r>
              <a:rPr lang="pt-BR" sz="2133" b="1" dirty="0"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pt-BR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 </a:t>
            </a:r>
            <a:r>
              <a:rPr lang="pt-BR" dirty="0" err="1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Wikiaves</a:t>
            </a:r>
            <a:r>
              <a:rPr lang="pt-BR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. </a:t>
            </a:r>
            <a:r>
              <a:rPr lang="pt-BR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Disponível em: </a:t>
            </a:r>
            <a:r>
              <a:rPr lang="pt-BR" u="sng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https://www.wikiaves.com.br/120666&amp;tm=s&amp;t=s&amp;s=10070</a:t>
            </a:r>
            <a:r>
              <a:rPr lang="pt-BR" sz="2133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pt-BR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Acesso em: </a:t>
            </a:r>
            <a:r>
              <a:rPr lang="pt-BR" sz="2133" dirty="0"/>
              <a:t>4 out. 2025.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b="1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3"/>
                  </a:ext>
                </a:extLst>
              </a:rPr>
              <a:t>Slide 8 </a:t>
            </a:r>
            <a:r>
              <a:rPr lang="pt-BR" sz="2133" b="1" dirty="0"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pt-BR" b="1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 </a:t>
            </a:r>
            <a:r>
              <a:rPr lang="pt-BR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5"/>
                  </a:ext>
                </a:extLst>
              </a:rPr>
              <a:t>QUINTAL DA CULTURA. Quintal Musical </a:t>
            </a:r>
            <a:r>
              <a:rPr lang="pt-BR" sz="2133" dirty="0"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pt-BR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6"/>
                  </a:ext>
                </a:extLst>
              </a:rPr>
              <a:t> Mutum </a:t>
            </a:r>
            <a:r>
              <a:rPr lang="pt-BR" sz="2133" dirty="0"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pt-BR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 31/12/13. </a:t>
            </a:r>
            <a:r>
              <a:rPr lang="pt-BR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YouTube, 08 jan. 2014.</a:t>
            </a:r>
            <a:r>
              <a:rPr lang="pt-BR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 </a:t>
            </a:r>
            <a:r>
              <a:rPr lang="pt-BR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Disponível em: </a:t>
            </a:r>
            <a:r>
              <a:rPr lang="pt-BR" u="sng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https://www.youtube.com/watch?v=W7Z5gu9Jo88</a:t>
            </a:r>
            <a:r>
              <a:rPr lang="pt-BR" sz="2133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pt-BR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Acesso em: </a:t>
            </a:r>
            <a:r>
              <a:rPr lang="pt-BR" sz="2133" dirty="0"/>
              <a:t>4 out. 2025.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u="sng" dirty="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dirty="0"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8"/>
                </a:ext>
              </a:extLst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1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"/>
          <p:cNvSpPr txBox="1">
            <a:spLocks noGrp="1"/>
          </p:cNvSpPr>
          <p:nvPr>
            <p:ph type="subTitle" idx="26"/>
          </p:nvPr>
        </p:nvSpPr>
        <p:spPr>
          <a:xfrm rot="21480000">
            <a:off x="176500" y="172556"/>
            <a:ext cx="1662957" cy="545516"/>
          </a:xfr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lvl="0"/>
            <a:r>
              <a:rPr lang="pt-BR" dirty="0"/>
              <a:t>SLIDE 1</a:t>
            </a:r>
          </a:p>
        </p:txBody>
      </p:sp>
      <p:pic>
        <p:nvPicPr>
          <p:cNvPr id="219" name="Google Shape;219;p10"/>
          <p:cNvPicPr preferRelativeResize="0">
            <a:picLocks noGrp="1"/>
          </p:cNvPicPr>
          <p:nvPr>
            <p:ph type="pic" sz="quarter" idx="27"/>
          </p:nvPr>
        </p:nvPicPr>
        <p:blipFill>
          <a:blip r:embed="rId3"/>
          <a:srcRect l="45" r="45"/>
          <a:stretch/>
        </p:blipFill>
        <p:spPr>
          <a:xfrm>
            <a:off x="5791200" y="827088"/>
            <a:ext cx="5913438" cy="3319462"/>
          </a:xfrm>
          <a:solidFill>
            <a:schemeClr val="lt2"/>
          </a:solidFill>
          <a:ln>
            <a:noFill/>
          </a:ln>
        </p:spPr>
      </p:pic>
      <p:sp>
        <p:nvSpPr>
          <p:cNvPr id="221" name="Google Shape;221;p10"/>
          <p:cNvSpPr txBox="1"/>
          <p:nvPr/>
        </p:nvSpPr>
        <p:spPr>
          <a:xfrm>
            <a:off x="1124774" y="789129"/>
            <a:ext cx="4652241" cy="43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</a:t>
            </a:r>
            <a:r>
              <a:rPr lang="pt-BR" sz="16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pt-BR" sz="1600" dirty="0">
                <a:solidFill>
                  <a:schemeClr val="dk1"/>
                </a:solidFill>
              </a:rPr>
              <a:t>Caro professor, esta aula tem como foco a canção “Piá do mutum”. É interessante contextualizar para os estudantes, que pássaro é citado na canção, onde vive, quais suas características marcantes e, se possível, mostrar diferentes imagens para garantir que todos o conheçam.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Durante a leitura da história do pássaro, presente nos slides 5, 6 e 7, faça pausas e perguntas, reforçando os conceitos trabalhados na atividade anterior, como o uso de diferentes objetos para produzir sons e a sonorização de histórias.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Você poderá acrescentar ou utilizar outras referências, de acordo com sua necessidade e/ou realidade. Para despertar o interesse e estimular a imaginação da turma, conte a história do pássaro de forma poética. 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Na sequência, apresente a letra e a canção “Piá do mutum”, de forma que os estudantes a aprendam e cantem juntos.</a:t>
            </a:r>
            <a:endParaRPr sz="1600" i="0" u="none" strike="noStrike" cap="none" dirty="0">
              <a:solidFill>
                <a:schemeClr val="dk1"/>
              </a:solidFill>
            </a:endParaRPr>
          </a:p>
        </p:txBody>
      </p:sp>
      <p:grpSp>
        <p:nvGrpSpPr>
          <p:cNvPr id="222" name="Google Shape;222;p10"/>
          <p:cNvGrpSpPr/>
          <p:nvPr/>
        </p:nvGrpSpPr>
        <p:grpSpPr>
          <a:xfrm>
            <a:off x="432663" y="789121"/>
            <a:ext cx="692100" cy="719784"/>
            <a:chOff x="512793" y="2412643"/>
            <a:chExt cx="692308" cy="720000"/>
          </a:xfrm>
        </p:grpSpPr>
        <p:pic>
          <p:nvPicPr>
            <p:cNvPr id="223" name="Google Shape;223;p1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4" name="Google Shape;224;p1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8a2acf601d_0_42"/>
          <p:cNvSpPr txBox="1">
            <a:spLocks noGrp="1"/>
          </p:cNvSpPr>
          <p:nvPr>
            <p:ph type="subTitle" idx="26"/>
          </p:nvPr>
        </p:nvSpPr>
        <p:spPr>
          <a:xfrm rot="21480000">
            <a:off x="176500" y="172556"/>
            <a:ext cx="1662957" cy="545516"/>
          </a:xfr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lvl="0"/>
            <a:r>
              <a:rPr lang="pt-BR" dirty="0"/>
              <a:t>SLIDE 2</a:t>
            </a:r>
          </a:p>
        </p:txBody>
      </p:sp>
      <p:pic>
        <p:nvPicPr>
          <p:cNvPr id="229" name="Google Shape;229;g38a2acf601d_0_42"/>
          <p:cNvPicPr preferRelativeResize="0">
            <a:picLocks noGrp="1"/>
          </p:cNvPicPr>
          <p:nvPr>
            <p:ph type="pic" sz="quarter" idx="27"/>
          </p:nvPr>
        </p:nvPicPr>
        <p:blipFill>
          <a:blip r:embed="rId3"/>
          <a:srcRect l="412" r="412"/>
          <a:stretch/>
        </p:blipFill>
        <p:spPr>
          <a:xfrm>
            <a:off x="5791200" y="826801"/>
            <a:ext cx="5914074" cy="3320438"/>
          </a:xfrm>
          <a:solidFill>
            <a:schemeClr val="lt2"/>
          </a:solidFill>
          <a:ln>
            <a:noFill/>
          </a:ln>
        </p:spPr>
      </p:pic>
      <p:sp>
        <p:nvSpPr>
          <p:cNvPr id="231" name="Google Shape;231;g38a2acf601d_0_42"/>
          <p:cNvSpPr txBox="1"/>
          <p:nvPr/>
        </p:nvSpPr>
        <p:spPr>
          <a:xfrm>
            <a:off x="1259972" y="2537615"/>
            <a:ext cx="3895500" cy="5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Conceito-base: </a:t>
            </a:r>
            <a:r>
              <a:rPr lang="pt-BR" sz="1600" dirty="0"/>
              <a:t>Música. Conhecimento e prática.</a:t>
            </a:r>
            <a:endParaRPr sz="1600" dirty="0"/>
          </a:p>
          <a:p>
            <a:pPr marL="0" marR="0" lvl="0" indent="0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g38a2acf601d_0_42"/>
          <p:cNvGrpSpPr/>
          <p:nvPr/>
        </p:nvGrpSpPr>
        <p:grpSpPr>
          <a:xfrm>
            <a:off x="500888" y="2439773"/>
            <a:ext cx="692100" cy="719784"/>
            <a:chOff x="512793" y="4882793"/>
            <a:chExt cx="692308" cy="720000"/>
          </a:xfrm>
        </p:grpSpPr>
        <p:pic>
          <p:nvPicPr>
            <p:cNvPr id="233" name="Google Shape;233;g38a2acf601d_0_4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488279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4" name="Google Shape;234;g38a2acf601d_0_4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35756" y="4989529"/>
              <a:ext cx="477821" cy="47782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5" name="Google Shape;235;g38a2acf601d_0_42"/>
          <p:cNvGrpSpPr/>
          <p:nvPr/>
        </p:nvGrpSpPr>
        <p:grpSpPr>
          <a:xfrm>
            <a:off x="419592" y="789121"/>
            <a:ext cx="692100" cy="719784"/>
            <a:chOff x="512793" y="747344"/>
            <a:chExt cx="692308" cy="720000"/>
          </a:xfrm>
        </p:grpSpPr>
        <p:pic>
          <p:nvPicPr>
            <p:cNvPr id="236" name="Google Shape;236;g38a2acf601d_0_4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g38a2acf601d_0_4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8" name="Google Shape;238;g38a2acf601d_0_42"/>
          <p:cNvSpPr txBox="1"/>
          <p:nvPr/>
        </p:nvSpPr>
        <p:spPr>
          <a:xfrm>
            <a:off x="1259970" y="789121"/>
            <a:ext cx="4224900" cy="10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</a:rPr>
              <a:t>Habilidade:</a:t>
            </a:r>
            <a:r>
              <a:rPr lang="pt-BR" sz="1600" dirty="0"/>
              <a:t> </a:t>
            </a:r>
            <a:r>
              <a:rPr lang="pt-BR" sz="1600" b="1" dirty="0">
                <a:solidFill>
                  <a:schemeClr val="dk1"/>
                </a:solidFill>
              </a:rPr>
              <a:t>(EF01AR17) </a:t>
            </a:r>
            <a:r>
              <a:rPr lang="pt-BR" sz="1600" dirty="0">
                <a:solidFill>
                  <a:schemeClr val="dk1"/>
                </a:solidFill>
              </a:rPr>
              <a:t>Apreciar e experimentar sonorização de histórias, utilizando vozes e sons corporais e/ou instrumentos musicais convencionais ou não convencionais.</a:t>
            </a:r>
            <a:endParaRPr sz="1600" b="1" i="0" u="none" strike="noStrike" cap="none" dirty="0">
              <a:solidFill>
                <a:srgbClr val="000000"/>
              </a:solidFill>
            </a:endParaRPr>
          </a:p>
          <a:p>
            <a:pPr marL="0" marR="0" lvl="0" indent="0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i="0" u="none" strike="noStrike" cap="none" dirty="0">
                <a:solidFill>
                  <a:srgbClr val="000000"/>
                </a:solidFill>
              </a:rPr>
              <a:t> </a:t>
            </a:r>
            <a:endParaRPr sz="1600" i="0" u="none" strike="noStrike" cap="none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8a2acf601d_0_63"/>
          <p:cNvSpPr txBox="1">
            <a:spLocks noGrp="1"/>
          </p:cNvSpPr>
          <p:nvPr>
            <p:ph type="subTitle" idx="26"/>
          </p:nvPr>
        </p:nvSpPr>
        <p:spPr>
          <a:xfrm rot="21480000">
            <a:off x="176500" y="172556"/>
            <a:ext cx="1662957" cy="545516"/>
          </a:xfr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lvl="0"/>
            <a:r>
              <a:rPr lang="pt-BR" dirty="0"/>
              <a:t>SLIDE 3</a:t>
            </a:r>
          </a:p>
        </p:txBody>
      </p:sp>
      <p:pic>
        <p:nvPicPr>
          <p:cNvPr id="243" name="Google Shape;243;g38a2acf601d_0_63"/>
          <p:cNvPicPr preferRelativeResize="0">
            <a:picLocks noGrp="1"/>
          </p:cNvPicPr>
          <p:nvPr>
            <p:ph type="pic" sz="quarter" idx="27"/>
          </p:nvPr>
        </p:nvPicPr>
        <p:blipFill>
          <a:blip r:embed="rId3"/>
          <a:srcRect l="194" r="194"/>
          <a:stretch/>
        </p:blipFill>
        <p:spPr>
          <a:xfrm>
            <a:off x="5791200" y="826801"/>
            <a:ext cx="5914074" cy="3320438"/>
          </a:xfrm>
          <a:solidFill>
            <a:schemeClr val="lt2"/>
          </a:solidFill>
          <a:ln>
            <a:noFill/>
          </a:ln>
        </p:spPr>
      </p:pic>
      <p:sp>
        <p:nvSpPr>
          <p:cNvPr id="245" name="Google Shape;245;g38a2acf601d_0_63"/>
          <p:cNvSpPr txBox="1"/>
          <p:nvPr/>
        </p:nvSpPr>
        <p:spPr>
          <a:xfrm>
            <a:off x="1277025" y="789121"/>
            <a:ext cx="4308000" cy="41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</a:rPr>
              <a:t>Dinâmica de condução: </a:t>
            </a:r>
            <a:r>
              <a:rPr lang="pt-BR" sz="1600" dirty="0">
                <a:solidFill>
                  <a:schemeClr val="dk1"/>
                </a:solidFill>
              </a:rPr>
              <a:t>Caro professor, a técnica “Discussão disciplinada” ajuda a manter o foco em discussões pessoais, incentivando os estudantes a desenvolverem suas respostas, mas também a ouvirem os outros, sem fugir do tema proposto.</a:t>
            </a:r>
            <a:endParaRPr sz="1600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Você deverá orientar uma discussão coletiva estruturada, a partir do tema central, e incentivar os estudantes a darem respostas pessoais concisas e com base em reflexões. Cada um terá espaço para expressar suas emoções ou experiências.</a:t>
            </a:r>
            <a:endParaRPr sz="1600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Ao compartilharem as canções sobre pássaros que já conheçam, incentive que cantem e ensinem os colegas.</a:t>
            </a:r>
            <a:endParaRPr sz="1600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600" dirty="0"/>
          </a:p>
        </p:txBody>
      </p:sp>
      <p:grpSp>
        <p:nvGrpSpPr>
          <p:cNvPr id="2" name="Google Shape;222;p10">
            <a:extLst>
              <a:ext uri="{FF2B5EF4-FFF2-40B4-BE49-F238E27FC236}">
                <a16:creationId xmlns:a16="http://schemas.microsoft.com/office/drawing/2014/main" id="{54525810-9AFE-BA1A-19C4-C6E6A4ADC3F2}"/>
              </a:ext>
            </a:extLst>
          </p:cNvPr>
          <p:cNvGrpSpPr/>
          <p:nvPr/>
        </p:nvGrpSpPr>
        <p:grpSpPr>
          <a:xfrm>
            <a:off x="432663" y="789121"/>
            <a:ext cx="692100" cy="719784"/>
            <a:chOff x="512793" y="2412643"/>
            <a:chExt cx="692308" cy="720000"/>
          </a:xfrm>
        </p:grpSpPr>
        <p:pic>
          <p:nvPicPr>
            <p:cNvPr id="3" name="Google Shape;223;p10">
              <a:extLst>
                <a:ext uri="{FF2B5EF4-FFF2-40B4-BE49-F238E27FC236}">
                  <a16:creationId xmlns:a16="http://schemas.microsoft.com/office/drawing/2014/main" id="{AA559111-590F-82D4-3084-37C0324572C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224;p10">
              <a:extLst>
                <a:ext uri="{FF2B5EF4-FFF2-40B4-BE49-F238E27FC236}">
                  <a16:creationId xmlns:a16="http://schemas.microsoft.com/office/drawing/2014/main" id="{571EB79D-F0AF-763D-8E67-E69DF39E50D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8a2acf601d_0_21"/>
          <p:cNvSpPr txBox="1">
            <a:spLocks noGrp="1"/>
          </p:cNvSpPr>
          <p:nvPr>
            <p:ph type="subTitle" idx="26"/>
          </p:nvPr>
        </p:nvSpPr>
        <p:spPr>
          <a:xfrm rot="21480000">
            <a:off x="176500" y="172556"/>
            <a:ext cx="1662957" cy="545516"/>
          </a:xfr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lvl="0"/>
            <a:r>
              <a:rPr lang="pt-BR" dirty="0"/>
              <a:t>SLIDE 8</a:t>
            </a:r>
          </a:p>
        </p:txBody>
      </p:sp>
      <p:pic>
        <p:nvPicPr>
          <p:cNvPr id="253" name="Google Shape;253;g38a2acf601d_0_21"/>
          <p:cNvPicPr preferRelativeResize="0">
            <a:picLocks noGrp="1"/>
          </p:cNvPicPr>
          <p:nvPr>
            <p:ph type="pic" sz="quarter" idx="27"/>
          </p:nvPr>
        </p:nvPicPr>
        <p:blipFill>
          <a:blip r:embed="rId3"/>
          <a:srcRect t="13" b="13"/>
          <a:stretch/>
        </p:blipFill>
        <p:spPr>
          <a:xfrm>
            <a:off x="5791200" y="826801"/>
            <a:ext cx="5914074" cy="3320438"/>
          </a:xfrm>
          <a:solidFill>
            <a:schemeClr val="lt2"/>
          </a:solidFill>
          <a:ln>
            <a:noFill/>
          </a:ln>
        </p:spPr>
      </p:pic>
      <p:sp>
        <p:nvSpPr>
          <p:cNvPr id="255" name="Google Shape;255;g38a2acf601d_0_21"/>
          <p:cNvSpPr txBox="1"/>
          <p:nvPr/>
        </p:nvSpPr>
        <p:spPr>
          <a:xfrm>
            <a:off x="1173812" y="789121"/>
            <a:ext cx="4142400" cy="3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Caro professor, apresente aos estudantes o programa do Quintal da Cultura, mostre seus integrantes e conte que eles encerraram um episódio de 2014 com a canção que será apreciada.</a:t>
            </a:r>
            <a:endParaRPr sz="1600" dirty="0"/>
          </a:p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/>
              <a:t>Peça para que prestem atenção nos instrumentos usados, no som que juntos produzem e na letra da canção. </a:t>
            </a:r>
            <a:endParaRPr sz="1600" dirty="0"/>
          </a:p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/>
              <a:t>Ao final do vídeo pergunte o que acharam, se já conheciam a música e se lembram do trecho da canção de que mais gostaram.</a:t>
            </a:r>
            <a:endParaRPr sz="1600" dirty="0"/>
          </a:p>
        </p:txBody>
      </p:sp>
      <p:grpSp>
        <p:nvGrpSpPr>
          <p:cNvPr id="2" name="Google Shape;222;p10">
            <a:extLst>
              <a:ext uri="{FF2B5EF4-FFF2-40B4-BE49-F238E27FC236}">
                <a16:creationId xmlns:a16="http://schemas.microsoft.com/office/drawing/2014/main" id="{E6BB6019-F6C9-CA27-12F6-92AC7111A0AC}"/>
              </a:ext>
            </a:extLst>
          </p:cNvPr>
          <p:cNvGrpSpPr/>
          <p:nvPr/>
        </p:nvGrpSpPr>
        <p:grpSpPr>
          <a:xfrm>
            <a:off x="432663" y="789121"/>
            <a:ext cx="692100" cy="719784"/>
            <a:chOff x="512793" y="2412643"/>
            <a:chExt cx="692308" cy="720000"/>
          </a:xfrm>
        </p:grpSpPr>
        <p:pic>
          <p:nvPicPr>
            <p:cNvPr id="3" name="Google Shape;223;p10">
              <a:extLst>
                <a:ext uri="{FF2B5EF4-FFF2-40B4-BE49-F238E27FC236}">
                  <a16:creationId xmlns:a16="http://schemas.microsoft.com/office/drawing/2014/main" id="{52A476B5-50BB-A729-0675-99F296154F5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224;p10">
              <a:extLst>
                <a:ext uri="{FF2B5EF4-FFF2-40B4-BE49-F238E27FC236}">
                  <a16:creationId xmlns:a16="http://schemas.microsoft.com/office/drawing/2014/main" id="{B62A0945-73A8-2439-6B08-03533B886B6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8a2acf601d_0_111"/>
          <p:cNvSpPr txBox="1">
            <a:spLocks noGrp="1"/>
          </p:cNvSpPr>
          <p:nvPr>
            <p:ph type="subTitle" idx="26"/>
          </p:nvPr>
        </p:nvSpPr>
        <p:spPr>
          <a:xfrm rot="21480000">
            <a:off x="176500" y="172556"/>
            <a:ext cx="1662957" cy="545516"/>
          </a:xfr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lvl="0"/>
            <a:r>
              <a:rPr lang="en-US" dirty="0"/>
              <a:t>SLIDE 10</a:t>
            </a:r>
          </a:p>
        </p:txBody>
      </p:sp>
      <p:pic>
        <p:nvPicPr>
          <p:cNvPr id="263" name="Google Shape;263;g38a2acf601d_0_111"/>
          <p:cNvPicPr preferRelativeResize="0">
            <a:picLocks noGrp="1"/>
          </p:cNvPicPr>
          <p:nvPr>
            <p:ph type="pic" sz="quarter" idx="27"/>
          </p:nvPr>
        </p:nvPicPr>
        <p:blipFill>
          <a:blip r:embed="rId3"/>
          <a:srcRect t="329" b="329"/>
          <a:stretch/>
        </p:blipFill>
        <p:spPr>
          <a:xfrm>
            <a:off x="5791200" y="826801"/>
            <a:ext cx="5914074" cy="3320438"/>
          </a:xfrm>
          <a:solidFill>
            <a:schemeClr val="lt2"/>
          </a:solidFill>
          <a:ln>
            <a:noFill/>
          </a:ln>
        </p:spPr>
      </p:pic>
      <p:sp>
        <p:nvSpPr>
          <p:cNvPr id="265" name="Google Shape;265;g38a2acf601d_0_111"/>
          <p:cNvSpPr txBox="1"/>
          <p:nvPr/>
        </p:nvSpPr>
        <p:spPr>
          <a:xfrm>
            <a:off x="1246850" y="790287"/>
            <a:ext cx="4142400" cy="34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>
                <a:solidFill>
                  <a:schemeClr val="dk1"/>
                </a:solidFill>
              </a:rPr>
              <a:t>Caro professor, antes de ler o registro das aprendizagens do slide, para os estudantes, peça que compartilhem oralmente suas aprendizagens nesta aula:</a:t>
            </a:r>
            <a:endParaRPr sz="1600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“Quem gostaria de dizer o que aprendeu hoje em nossa aula?”.</a:t>
            </a:r>
            <a:endParaRPr sz="1600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Ouça os estudantes e só depois leia o item do slide.</a:t>
            </a: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Lembre-se: retomar o que foi trabalhado, tendo as atividades presentes, é algo que ajuda a revisitar o que foi aprendido.</a:t>
            </a:r>
            <a:endParaRPr sz="1600" dirty="0"/>
          </a:p>
        </p:txBody>
      </p:sp>
      <p:grpSp>
        <p:nvGrpSpPr>
          <p:cNvPr id="2" name="Google Shape;222;p10">
            <a:extLst>
              <a:ext uri="{FF2B5EF4-FFF2-40B4-BE49-F238E27FC236}">
                <a16:creationId xmlns:a16="http://schemas.microsoft.com/office/drawing/2014/main" id="{6118AF71-D005-F81C-3AE9-E73CF46CD7C9}"/>
              </a:ext>
            </a:extLst>
          </p:cNvPr>
          <p:cNvGrpSpPr/>
          <p:nvPr/>
        </p:nvGrpSpPr>
        <p:grpSpPr>
          <a:xfrm>
            <a:off x="432663" y="789121"/>
            <a:ext cx="692100" cy="719784"/>
            <a:chOff x="512793" y="2412643"/>
            <a:chExt cx="692308" cy="720000"/>
          </a:xfrm>
        </p:grpSpPr>
        <p:pic>
          <p:nvPicPr>
            <p:cNvPr id="3" name="Google Shape;223;p10">
              <a:extLst>
                <a:ext uri="{FF2B5EF4-FFF2-40B4-BE49-F238E27FC236}">
                  <a16:creationId xmlns:a16="http://schemas.microsoft.com/office/drawing/2014/main" id="{B600AC98-F3F3-3BF3-ABE1-93EC2CCC7D9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224;p10">
              <a:extLst>
                <a:ext uri="{FF2B5EF4-FFF2-40B4-BE49-F238E27FC236}">
                  <a16:creationId xmlns:a16="http://schemas.microsoft.com/office/drawing/2014/main" id="{6EEC6253-3FA3-39AB-B1C7-36A1500FEA3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9bff5210c6_0_217"/>
          <p:cNvSpPr txBox="1">
            <a:spLocks noGrp="1"/>
          </p:cNvSpPr>
          <p:nvPr>
            <p:ph type="body" idx="1"/>
          </p:nvPr>
        </p:nvSpPr>
        <p:spPr>
          <a:xfrm>
            <a:off x="6426762" y="987721"/>
            <a:ext cx="5460611" cy="4958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00000"/>
              <a:buFont typeface="Fonte do Sistema Regular"/>
              <a:buChar char="●"/>
            </a:pPr>
            <a:r>
              <a:rPr lang="pt-BR"/>
              <a:t>APRECIAR E CONHECER MÚSICAS DO UNIVERSO INFANTIL.</a:t>
            </a:r>
            <a:endParaRPr/>
          </a:p>
        </p:txBody>
      </p:sp>
      <p:sp>
        <p:nvSpPr>
          <p:cNvPr id="126" name="Google Shape;126;g29bff5210c6_0_217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Fonte do Sistema Regular"/>
              <a:buChar char="●"/>
            </a:pPr>
            <a:r>
              <a:rPr lang="pt-BR" dirty="0"/>
              <a:t>MÚSICA BRASILEIRA DO UNIVERSO INFANTIL – “PIÁ DO MUTUM”.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"/>
          <p:cNvSpPr txBox="1">
            <a:spLocks noGrp="1"/>
          </p:cNvSpPr>
          <p:nvPr>
            <p:ph type="body" idx="1"/>
          </p:nvPr>
        </p:nvSpPr>
        <p:spPr>
          <a:xfrm>
            <a:off x="473272" y="1870497"/>
            <a:ext cx="6141704" cy="39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Fonte do Sistema Regular"/>
              <a:buChar char="●"/>
            </a:pPr>
            <a:r>
              <a:rPr lang="pt-BR" dirty="0">
                <a:solidFill>
                  <a:schemeClr val="tx1"/>
                </a:solidFill>
              </a:rPr>
              <a:t>QUAIS PÁSSAROS VOCÊ CONHECE? VAMOS FAZER UM DESAFIO DE ASSOVIOS? PENSE EM UM PÁSSARO QUE VOCÊ CONHEÇA. AGORA, TENTE ASSOVIAR, IMITANDO O SEU CANTO. </a:t>
            </a:r>
            <a:endParaRPr dirty="0">
              <a:solidFill>
                <a:schemeClr val="tx1"/>
              </a:solidFill>
            </a:endParaRPr>
          </a:p>
          <a:p>
            <a:pPr lvl="0" indent="-4572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Fonte do Sistema Regular"/>
              <a:buChar char="●"/>
            </a:pPr>
            <a:r>
              <a:rPr lang="pt-BR" dirty="0">
                <a:solidFill>
                  <a:schemeClr val="tx1"/>
                </a:solidFill>
              </a:rPr>
              <a:t>VOCÊ CONHECE MÚSICAS QUE FALEM DE PÁSSAROS?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32" name="Google Shape;132;p2"/>
          <p:cNvSpPr/>
          <p:nvPr/>
        </p:nvSpPr>
        <p:spPr>
          <a:xfrm>
            <a:off x="12031265" y="893"/>
            <a:ext cx="139164" cy="1618778"/>
          </a:xfrm>
          <a:prstGeom prst="rect">
            <a:avLst/>
          </a:prstGeom>
          <a:solidFill>
            <a:srgbClr val="FFC20E"/>
          </a:solidFill>
          <a:ln w="9525" cap="flat" cmpd="sng">
            <a:solidFill>
              <a:srgbClr val="FFC5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3" name="Google Shape;133;p2"/>
          <p:cNvSpPr txBox="1"/>
          <p:nvPr/>
        </p:nvSpPr>
        <p:spPr>
          <a:xfrm>
            <a:off x="473272" y="1090700"/>
            <a:ext cx="6732246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CONVERSAR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47367" y="1459915"/>
            <a:ext cx="4393356" cy="4393356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"/>
          <p:cNvSpPr txBox="1"/>
          <p:nvPr/>
        </p:nvSpPr>
        <p:spPr>
          <a:xfrm rot="-5400000">
            <a:off x="11493306" y="483615"/>
            <a:ext cx="1178493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C5800F8-342C-58DB-9596-1D302A467D71}"/>
              </a:ext>
            </a:extLst>
          </p:cNvPr>
          <p:cNvGrpSpPr/>
          <p:nvPr/>
        </p:nvGrpSpPr>
        <p:grpSpPr>
          <a:xfrm>
            <a:off x="8976591" y="454690"/>
            <a:ext cx="2804155" cy="447532"/>
            <a:chOff x="305605" y="2234344"/>
            <a:chExt cx="2804155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54C2779F-6694-D538-F9E6-DB22796F295A}"/>
                </a:ext>
              </a:extLst>
            </p:cNvPr>
            <p:cNvSpPr txBox="1"/>
            <p:nvPr/>
          </p:nvSpPr>
          <p:spPr>
            <a:xfrm>
              <a:off x="428150" y="2362131"/>
              <a:ext cx="268161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DISCUSSÃO DISCIPLINADA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1DBCBAD7-175D-7A77-35DD-30230EB17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e0cacad54c_0_16"/>
          <p:cNvSpPr txBox="1">
            <a:spLocks noGrp="1"/>
          </p:cNvSpPr>
          <p:nvPr>
            <p:ph type="body" idx="1"/>
          </p:nvPr>
        </p:nvSpPr>
        <p:spPr>
          <a:xfrm>
            <a:off x="497894" y="2673129"/>
            <a:ext cx="11007933" cy="1676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Fonte do Sistema Regular"/>
              <a:buChar char="●"/>
            </a:pPr>
            <a:r>
              <a:rPr lang="pt-BR" dirty="0"/>
              <a:t>VOCÊ JÁ OUVIU FALAR DO PÁSSARO MUTUM?</a:t>
            </a:r>
            <a:endParaRPr dirty="0"/>
          </a:p>
          <a:p>
            <a:pPr lvl="0" indent="-4572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Fonte do Sistema Regular"/>
              <a:buChar char="●"/>
            </a:pPr>
            <a:r>
              <a:rPr lang="pt-BR" dirty="0"/>
              <a:t>SABE COMO É O SEU CANTO? </a:t>
            </a:r>
            <a:endParaRPr dirty="0"/>
          </a:p>
          <a:p>
            <a:pPr lvl="0" indent="-457200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Fonte do Sistema Regular"/>
              <a:buChar char="●"/>
            </a:pPr>
            <a:r>
              <a:rPr lang="pt-BR" dirty="0"/>
              <a:t>VAMOS ESCUTÁ-LO? </a:t>
            </a:r>
            <a:endParaRPr dirty="0"/>
          </a:p>
        </p:txBody>
      </p:sp>
      <p:pic>
        <p:nvPicPr>
          <p:cNvPr id="144" name="Google Shape;144;g2e0cacad54c_0_16"/>
          <p:cNvPicPr preferRelativeResize="0"/>
          <p:nvPr/>
        </p:nvPicPr>
        <p:blipFill rotWithShape="1">
          <a:blip r:embed="rId3">
            <a:alphaModFix/>
          </a:blip>
          <a:srcRect t="10511"/>
          <a:stretch/>
        </p:blipFill>
        <p:spPr>
          <a:xfrm>
            <a:off x="7294398" y="491218"/>
            <a:ext cx="4039786" cy="2026519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2e0cacad54c_0_16"/>
          <p:cNvSpPr txBox="1"/>
          <p:nvPr/>
        </p:nvSpPr>
        <p:spPr>
          <a:xfrm>
            <a:off x="497894" y="1467659"/>
            <a:ext cx="7501646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ESCUTE BEM</a:t>
            </a: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4F5C8421-A783-736A-6231-DF22478367E1}"/>
              </a:ext>
            </a:extLst>
          </p:cNvPr>
          <p:cNvGrpSpPr/>
          <p:nvPr/>
        </p:nvGrpSpPr>
        <p:grpSpPr>
          <a:xfrm>
            <a:off x="893250" y="4914097"/>
            <a:ext cx="5859243" cy="470535"/>
            <a:chOff x="4213225" y="4355276"/>
            <a:chExt cx="5859243" cy="470535"/>
          </a:xfrm>
        </p:grpSpPr>
        <p:sp>
          <p:nvSpPr>
            <p:cNvPr id="6" name="CaixaDeTexto 7">
              <a:extLst>
                <a:ext uri="{FF2B5EF4-FFF2-40B4-BE49-F238E27FC236}">
                  <a16:creationId xmlns:a16="http://schemas.microsoft.com/office/drawing/2014/main" id="{9A3BC9EE-6DA9-7CC3-8313-9D7CAC101417}"/>
                </a:ext>
              </a:extLst>
            </p:cNvPr>
            <p:cNvSpPr txBox="1"/>
            <p:nvPr/>
          </p:nvSpPr>
          <p:spPr>
            <a:xfrm>
              <a:off x="4247613" y="4465251"/>
              <a:ext cx="5824855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0" i="0" u="sng" strike="noStrike" cap="none" dirty="0">
                  <a:solidFill>
                    <a:srgbClr val="0097A7"/>
                  </a:solidFill>
                  <a:latin typeface="Arial"/>
                  <a:ea typeface="Arial"/>
                  <a:cs typeface="Arial"/>
                  <a:sym typeface="Arial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https://www.wikiaves.com.br/120666&amp;tm=s&amp;t=s&amp;s=10070</a:t>
              </a:r>
              <a:endParaRPr lang="pt-B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" name="Gráfico 12">
              <a:extLst>
                <a:ext uri="{FF2B5EF4-FFF2-40B4-BE49-F238E27FC236}">
                  <a16:creationId xmlns:a16="http://schemas.microsoft.com/office/drawing/2014/main" id="{97920C97-C536-4DAD-94E6-9C0260B3D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13225" y="4355276"/>
              <a:ext cx="470535" cy="4705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"/>
          <p:cNvSpPr txBox="1">
            <a:spLocks noGrp="1"/>
          </p:cNvSpPr>
          <p:nvPr>
            <p:ph type="body" idx="1"/>
          </p:nvPr>
        </p:nvSpPr>
        <p:spPr>
          <a:xfrm>
            <a:off x="404822" y="2984080"/>
            <a:ext cx="11225704" cy="3416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135433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000"/>
              <a:buNone/>
            </a:pPr>
            <a:r>
              <a:rPr lang="pt-BR" dirty="0">
                <a:solidFill>
                  <a:schemeClr val="tx1"/>
                </a:solidFill>
              </a:rPr>
              <a:t>SOU UM PÁSSARO E VIVO PRÓXIMO AOS RIOS DA MATA ATLÂNTICA. EU CANTO O ANO INTEIRO, MAS, DE JULHO A DEZEMBRO, EU CANTO MUITO MAIS. QUANDO A LUA AINDA SE PREPARA PARA DAR LUGAR AOS PRIMEIROS RAIOS DE SOL, EU CANTO ALTO COMO MEU PRIMO GALO. E SÓ VOU PARAR LÁ PELAS DEZ DA MANHÃ!</a:t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>QUANDO PRESSINTO UM PERIGO, ASSOBIO ALTO E CURTO, PARA AVISAR MEUS COMPANHEIROS.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56" name="Google Shape;156;p3"/>
          <p:cNvSpPr txBox="1"/>
          <p:nvPr/>
        </p:nvSpPr>
        <p:spPr>
          <a:xfrm>
            <a:off x="545417" y="869427"/>
            <a:ext cx="7720094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HISTÓRIA DO PÁSSARO MUTUM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4928" y="660949"/>
            <a:ext cx="3487803" cy="23231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AF1713F9-12DB-FCFA-A9D8-2711EDC678BF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7F99F9E3-B7D0-1AD3-B6B5-5276E1850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CB2FB1EE-7A7B-BEEF-20F5-4365A8B94E1B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15371da58b_2_0"/>
          <p:cNvSpPr txBox="1">
            <a:spLocks noGrp="1"/>
          </p:cNvSpPr>
          <p:nvPr>
            <p:ph type="body" idx="1"/>
          </p:nvPr>
        </p:nvSpPr>
        <p:spPr>
          <a:xfrm>
            <a:off x="482474" y="2775349"/>
            <a:ext cx="11097909" cy="33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dirty="0"/>
              <a:t>SE VOCÊ IMITAR O MEU PIADO, EU RESPONDEREI TAMBÉM. VAMOS TENTAR? </a:t>
            </a: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dirty="0"/>
              <a:t>ADORO CISCAR, COMER FRUTOS, FOLHAS E BROTINHOS DE PLANTAS. ÀS VEZES, EU CAÇO UM GAFANHOTO, UMA PERERECA.</a:t>
            </a: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dirty="0"/>
              <a:t>AH, EU NÃO VIVO SOZINHO. EU TENHO UMA COMPANHEIRA E COM ELA VIVEREI PARA SEMPRE. NO ENTANTO, QUANDO BRIGAMOS, “SAI DE BAIXO”!</a:t>
            </a:r>
            <a:endParaRPr sz="2399" dirty="0"/>
          </a:p>
        </p:txBody>
      </p:sp>
      <p:sp>
        <p:nvSpPr>
          <p:cNvPr id="163" name="Google Shape;163;g215371da58b_2_0"/>
          <p:cNvSpPr txBox="1"/>
          <p:nvPr/>
        </p:nvSpPr>
        <p:spPr>
          <a:xfrm>
            <a:off x="482474" y="1539189"/>
            <a:ext cx="6832726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HISTÓRIA DO PÁSSARO MUTUM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g215371da58b_2_0"/>
          <p:cNvPicPr preferRelativeResize="0"/>
          <p:nvPr/>
        </p:nvPicPr>
        <p:blipFill rotWithShape="1">
          <a:blip r:embed="rId3">
            <a:alphaModFix/>
          </a:blip>
          <a:srcRect l="25892"/>
          <a:stretch/>
        </p:blipFill>
        <p:spPr>
          <a:xfrm>
            <a:off x="8662563" y="487998"/>
            <a:ext cx="2917820" cy="25255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A2F7C74B-3223-05FC-8C64-EDE25355A20B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2DD33295-F16D-C1B5-E3BE-93E9F3032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D93D9352-5208-0FB5-9B9B-CECA0D32AFC9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e5cd4608f4_0_0"/>
          <p:cNvSpPr txBox="1">
            <a:spLocks noGrp="1"/>
          </p:cNvSpPr>
          <p:nvPr>
            <p:ph type="body" idx="1"/>
          </p:nvPr>
        </p:nvSpPr>
        <p:spPr>
          <a:xfrm>
            <a:off x="517529" y="2382492"/>
            <a:ext cx="11097909" cy="386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2000"/>
              <a:buNone/>
            </a:pPr>
            <a:r>
              <a:rPr lang="pt-BR" dirty="0"/>
              <a:t>NOS MESES DE NOVEMBRO E DEZEMBRO, VIVEMOS UM MOMENTO ESPECIAL. COMO MINHA COMPANHEIRA SE MANTÉM OCUPADA EM CUIDAR DOS NOSSOS BEBÊS QUE AINDA ESTÃO NOS OVOS (A FÊMEA PÕE DE DOIS A CINCO OVOS), EU A ALIMENTO.</a:t>
            </a: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2000"/>
              <a:buNone/>
            </a:pPr>
            <a:r>
              <a:rPr lang="pt-BR" dirty="0"/>
              <a:t>NO FINAL DE JULHO, NASCEM NOSSOS FILHOTES, DE QUE CUIDAMOS ATÉ QUE ELES COMPLETEM QUATRO MESES E GANHEM O MUNDO. </a:t>
            </a:r>
            <a:br>
              <a:rPr lang="pt-BR" dirty="0"/>
            </a:br>
            <a:r>
              <a:rPr lang="pt-BR" dirty="0"/>
              <a:t>AH, ESQUECI-ME DE LHES DIZER, MEU NOME É </a:t>
            </a:r>
            <a:r>
              <a:rPr lang="pt-BR" b="1" dirty="0"/>
              <a:t>MUTUM</a:t>
            </a:r>
            <a:r>
              <a:rPr lang="pt-BR" dirty="0"/>
              <a:t>.</a:t>
            </a:r>
            <a:endParaRPr dirty="0"/>
          </a:p>
        </p:txBody>
      </p:sp>
      <p:sp>
        <p:nvSpPr>
          <p:cNvPr id="171" name="Google Shape;171;g2e5cd4608f4_0_0"/>
          <p:cNvSpPr txBox="1"/>
          <p:nvPr/>
        </p:nvSpPr>
        <p:spPr>
          <a:xfrm>
            <a:off x="517529" y="1303712"/>
            <a:ext cx="7354548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HISTÓRIA DO PÁSSARO MUTUM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g2e5cd4608f4_0_0"/>
          <p:cNvPicPr preferRelativeResize="0"/>
          <p:nvPr/>
        </p:nvPicPr>
        <p:blipFill rotWithShape="1">
          <a:blip r:embed="rId3">
            <a:alphaModFix/>
          </a:blip>
          <a:srcRect r="7302"/>
          <a:stretch/>
        </p:blipFill>
        <p:spPr>
          <a:xfrm>
            <a:off x="8236013" y="432881"/>
            <a:ext cx="3166954" cy="2045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ídia Online 4" descr="Quintal Musical - Mutum - 31/12/13">
            <a:hlinkClick r:id="" action="ppaction://media"/>
            <a:extLst>
              <a:ext uri="{FF2B5EF4-FFF2-40B4-BE49-F238E27FC236}">
                <a16:creationId xmlns:a16="http://schemas.microsoft.com/office/drawing/2014/main" id="{E19865F8-1B23-845C-A675-D56721929A6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980317" y="2944572"/>
            <a:ext cx="5442649" cy="3075097"/>
          </a:xfrm>
          <a:prstGeom prst="rect">
            <a:avLst/>
          </a:prstGeom>
        </p:spPr>
      </p:pic>
      <p:sp>
        <p:nvSpPr>
          <p:cNvPr id="177" name="Google Shape;177;p12"/>
          <p:cNvSpPr txBox="1">
            <a:spLocks noGrp="1"/>
          </p:cNvSpPr>
          <p:nvPr>
            <p:ph type="body" idx="1"/>
          </p:nvPr>
        </p:nvSpPr>
        <p:spPr>
          <a:xfrm>
            <a:off x="609514" y="1448787"/>
            <a:ext cx="11097909" cy="198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2F7C"/>
              </a:buClr>
              <a:buSzPts val="2000"/>
              <a:buNone/>
            </a:pPr>
            <a:r>
              <a:rPr lang="pt-BR" dirty="0"/>
              <a:t>O PÁSSARO </a:t>
            </a:r>
            <a:r>
              <a:rPr lang="pt-BR" b="1" dirty="0"/>
              <a:t>MUTUM </a:t>
            </a:r>
            <a:r>
              <a:rPr lang="pt-BR" dirty="0"/>
              <a:t>FOI INSPIRAÇÃO E VIROU CANÇÃO.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2F7C"/>
              </a:buClr>
              <a:buSzPts val="2000"/>
              <a:buNone/>
            </a:pPr>
            <a:r>
              <a:rPr lang="pt-BR" dirty="0"/>
              <a:t>VOCÊ CONHECE A CANÇÃO “PIÁ DO MUTUM”?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2F7C"/>
              </a:buClr>
              <a:buSzPts val="20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B72F7C"/>
              </a:buClr>
              <a:buSzPts val="2000"/>
              <a:buNone/>
            </a:pPr>
            <a:r>
              <a:rPr lang="pt-BR" dirty="0"/>
              <a:t>VAMOS APRECIÁ-LA?</a:t>
            </a:r>
            <a:endParaRPr b="1" dirty="0"/>
          </a:p>
        </p:txBody>
      </p:sp>
      <p:sp>
        <p:nvSpPr>
          <p:cNvPr id="178" name="Google Shape;178;p12"/>
          <p:cNvSpPr txBox="1"/>
          <p:nvPr/>
        </p:nvSpPr>
        <p:spPr>
          <a:xfrm>
            <a:off x="481402" y="740260"/>
            <a:ext cx="10137818" cy="820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75" tIns="162475" rIns="162475" bIns="1624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CANÇÃO – “PIÁ DO MUTUM”</a:t>
            </a:r>
            <a:r>
              <a:rPr lang="pt-BR" sz="3100" b="1" i="0" u="none" strike="noStrike" cap="none" dirty="0">
                <a:solidFill>
                  <a:srgbClr val="B72F7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100" b="0" i="0" u="none" strike="noStrike" cap="none" dirty="0">
              <a:solidFill>
                <a:srgbClr val="B72F7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15D22BDF-AE74-B5B7-C28F-CA20506AFBC2}"/>
              </a:ext>
            </a:extLst>
          </p:cNvPr>
          <p:cNvGrpSpPr/>
          <p:nvPr/>
        </p:nvGrpSpPr>
        <p:grpSpPr>
          <a:xfrm>
            <a:off x="5455330" y="5944330"/>
            <a:ext cx="6252093" cy="459364"/>
            <a:chOff x="4187825" y="3626245"/>
            <a:chExt cx="6252093" cy="459364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D0C33A78-26D0-7935-6E5A-D4B1C1B0D696}"/>
                </a:ext>
              </a:extLst>
            </p:cNvPr>
            <p:cNvSpPr txBox="1"/>
            <p:nvPr/>
          </p:nvSpPr>
          <p:spPr>
            <a:xfrm>
              <a:off x="4289889" y="3708331"/>
              <a:ext cx="6150029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0" i="0" u="sng" strike="noStrike" cap="none" dirty="0">
                  <a:solidFill>
                    <a:srgbClr val="0C5ADB"/>
                  </a:solidFill>
                  <a:latin typeface="Arial"/>
                  <a:ea typeface="Arial"/>
                  <a:cs typeface="Arial"/>
                  <a:sym typeface="Arial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https://www.youtube.com/watch?v=W7Z5gu9Jo88</a:t>
              </a:r>
              <a:endParaRPr lang="pt-BR" sz="1400" b="0" i="0" u="none" strike="noStrike" cap="none" dirty="0">
                <a:solidFill>
                  <a:srgbClr val="0C5AD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ráfico 10">
              <a:extLst>
                <a:ext uri="{FF2B5EF4-FFF2-40B4-BE49-F238E27FC236}">
                  <a16:creationId xmlns:a16="http://schemas.microsoft.com/office/drawing/2014/main" id="{6A140438-EE2B-08B4-38DF-9438B4A76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0e01b5602a_0_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00" b="1" dirty="0">
                <a:solidFill>
                  <a:srgbClr val="7F53A5"/>
                </a:solidFill>
              </a:rPr>
              <a:t> PIÁ DO MUTUM</a:t>
            </a:r>
            <a:br>
              <a:rPr lang="pt-BR" sz="2600" b="1" dirty="0">
                <a:solidFill>
                  <a:srgbClr val="7F53A5"/>
                </a:solidFill>
              </a:rPr>
            </a:br>
            <a:endParaRPr sz="2600" b="1" dirty="0">
              <a:solidFill>
                <a:srgbClr val="7F53A5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pt-BR" sz="2600" b="1" dirty="0"/>
              <a:t>NO MEIO DA MATA EU VI</a:t>
            </a:r>
            <a:endParaRPr sz="2600" dirty="0"/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pt-BR" sz="2600" b="1" dirty="0"/>
              <a:t>UM PIÁ DE DOIS MUTUM</a:t>
            </a:r>
            <a:endParaRPr sz="2600" dirty="0"/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pt-BR" sz="2600" b="1" dirty="0"/>
              <a:t>PIAVA QUE ARRETUMBAVA, Ô MANINHA </a:t>
            </a:r>
            <a:endParaRPr sz="2600" dirty="0"/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pt-BR" sz="2600" b="1" dirty="0"/>
              <a:t>TUM, TUM, TUM</a:t>
            </a:r>
            <a:endParaRPr sz="2600" dirty="0"/>
          </a:p>
          <a:p>
            <a:pPr marL="1218895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 sz="2600" dirty="0"/>
          </a:p>
        </p:txBody>
      </p:sp>
      <p:sp>
        <p:nvSpPr>
          <p:cNvPr id="188" name="Google Shape;188;g20e01b5602a_0_4"/>
          <p:cNvSpPr txBox="1"/>
          <p:nvPr/>
        </p:nvSpPr>
        <p:spPr>
          <a:xfrm>
            <a:off x="608442" y="815377"/>
            <a:ext cx="9626692" cy="820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75" tIns="162475" rIns="162475" bIns="1624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CANTAR JUNTOS</a:t>
            </a: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20e01b5602a_0_4"/>
          <p:cNvSpPr txBox="1"/>
          <p:nvPr/>
        </p:nvSpPr>
        <p:spPr>
          <a:xfrm>
            <a:off x="7644513" y="5199339"/>
            <a:ext cx="3682327" cy="399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DOMÍNIO PÚBLICO.</a:t>
            </a:r>
            <a:endParaRPr sz="1800" dirty="0"/>
          </a:p>
        </p:txBody>
      </p:sp>
      <p:pic>
        <p:nvPicPr>
          <p:cNvPr id="2" name="Google Shape;203;p6">
            <a:extLst>
              <a:ext uri="{FF2B5EF4-FFF2-40B4-BE49-F238E27FC236}">
                <a16:creationId xmlns:a16="http://schemas.microsoft.com/office/drawing/2014/main" id="{F54DF7D2-FB21-7CE5-1F93-7646BE44D19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3655" y="636428"/>
            <a:ext cx="32636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rte_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1554</Words>
  <Application>Microsoft Office PowerPoint</Application>
  <PresentationFormat>Personalizar</PresentationFormat>
  <Paragraphs>99</Paragraphs>
  <Slides>19</Slides>
  <Notes>19</Notes>
  <HiddenSlides>0</HiddenSlides>
  <MMClips>1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8" baseType="lpstr">
      <vt:lpstr>Grandstander Medium</vt:lpstr>
      <vt:lpstr>Verdana</vt:lpstr>
      <vt:lpstr>Arial</vt:lpstr>
      <vt:lpstr>Fonte do Sistema Regular</vt:lpstr>
      <vt:lpstr>Grandstander</vt:lpstr>
      <vt:lpstr>Open Sans</vt:lpstr>
      <vt:lpstr>Grandstander SemiBold</vt:lpstr>
      <vt:lpstr>Lato</vt:lpstr>
      <vt:lpstr>Arte_2026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Juliana Vilas Boas Carpi</dc:creator>
  <cp:lastModifiedBy>Juliana Rodrigues Cavalli</cp:lastModifiedBy>
  <cp:revision>16</cp:revision>
  <dcterms:modified xsi:type="dcterms:W3CDTF">2025-10-16T15:04:54Z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0x010100408EE817DB53524E868F271A9F207EC3</vt:lpwstr>
  </property>
  <property fmtid="{D5CDD505-2E9C-101B-9397-08002B2CF9AE}" pid="3" name="MediaServiceImageTags">
    <vt:lpwstr/>
  </property>
</Properties>
</file>