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5A385F0-C129-4EBB-8661-5D9DC185A81F}">
  <a:tblStyle styleId="{C5A385F0-C129-4EBB-8661-5D9DC185A8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a6f6e313_0_6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a6f6e313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0fc6da6af_2_1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0fc6da6af_2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3.jp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51126" y="167885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Oswald"/>
              <a:buAutoNum type="arabicPeriod"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Aprende a identificar a las ranas de acuerdo a su sonido o llamado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: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2750663" y="2210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{C5A385F0-C129-4EBB-8661-5D9DC185A81F}</a:tableStyleId>
              </a:tblPr>
              <a:tblGrid>
                <a:gridCol w="1087425"/>
                <a:gridCol w="3171300"/>
              </a:tblGrid>
              <a:tr h="7339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Tipos de ranas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Escribe algunas palabras para acordarte que sonido hace</a:t>
                      </a:r>
                      <a:endParaRPr sz="2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78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Rana de bosque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crucífera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40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toro americana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leopardo 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5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Sapo americano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446000" y="558475"/>
            <a:ext cx="69708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Oswald"/>
                <a:ea typeface="Oswald"/>
                <a:cs typeface="Oswald"/>
                <a:sym typeface="Oswald"/>
              </a:rPr>
              <a:t>¿A quién pertenece el llamado</a:t>
            </a:r>
            <a:r>
              <a:rPr lang="en" sz="4600">
                <a:latin typeface="Oswald"/>
                <a:ea typeface="Oswald"/>
                <a:cs typeface="Oswald"/>
                <a:sym typeface="Oswald"/>
              </a:rPr>
              <a:t>?</a:t>
            </a:r>
            <a:endParaRPr sz="46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flipH="1" rot="10800000">
            <a:off x="446000" y="1385200"/>
            <a:ext cx="6858000" cy="16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660851" y="7389825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2.   ¿Qué tipo de rana escuchas en el Reto #1?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__________________________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____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___________________________________________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60851" y="825945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3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.   ¿Qué tipo de rana escuchas en el Reto #2?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__________________________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____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___________________________________________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___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10426" t="0"/>
          <a:stretch/>
        </p:blipFill>
        <p:spPr>
          <a:xfrm>
            <a:off x="1571569" y="3067662"/>
            <a:ext cx="1142367" cy="627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5525" y="5487211"/>
            <a:ext cx="1637771" cy="914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b="4367" l="0" r="0" t="5216"/>
          <a:stretch/>
        </p:blipFill>
        <p:spPr>
          <a:xfrm>
            <a:off x="819200" y="4398275"/>
            <a:ext cx="1871000" cy="107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74775" y="6477730"/>
            <a:ext cx="1251225" cy="745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882075" y="3819775"/>
            <a:ext cx="695625" cy="4838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/>
          <p:nvPr/>
        </p:nvSpPr>
        <p:spPr>
          <a:xfrm>
            <a:off x="3796350" y="273300"/>
            <a:ext cx="3615000" cy="5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       Nombre:  _____________________</a:t>
            </a:r>
            <a:endParaRPr sz="1200"/>
          </a:p>
        </p:txBody>
      </p:sp>
      <p:grpSp>
        <p:nvGrpSpPr>
          <p:cNvPr id="66" name="Google Shape;66;p13"/>
          <p:cNvGrpSpPr/>
          <p:nvPr/>
        </p:nvGrpSpPr>
        <p:grpSpPr>
          <a:xfrm>
            <a:off x="2920500" y="9340788"/>
            <a:ext cx="1931400" cy="419713"/>
            <a:chOff x="4063500" y="7080400"/>
            <a:chExt cx="1931400" cy="419713"/>
          </a:xfrm>
        </p:grpSpPr>
        <p:sp>
          <p:nvSpPr>
            <p:cNvPr id="67" name="Google Shape;67;p13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frogs say “ribbit”?</a:t>
              </a:r>
              <a:endParaRPr sz="900"/>
            </a:p>
          </p:txBody>
        </p:sp>
        <p:pic>
          <p:nvPicPr>
            <p:cNvPr id="68" name="Google Shape;68;p13"/>
            <p:cNvPicPr preferRelativeResize="0"/>
            <p:nvPr/>
          </p:nvPicPr>
          <p:blipFill rotWithShape="1">
            <a:blip r:embed="rId8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/>
        </p:nvSpPr>
        <p:spPr>
          <a:xfrm>
            <a:off x="455125" y="670575"/>
            <a:ext cx="73389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¿Cuántos tipos de ranas hay?</a:t>
            </a:r>
            <a:endParaRPr sz="4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4345000" y="3302300"/>
            <a:ext cx="2733900" cy="948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551126" y="187870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4.   Escucha el tipo de rana que hay en cada lugar: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1028300" y="3303600"/>
            <a:ext cx="2733900" cy="948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7" name="Google Shape;77;p14"/>
          <p:cNvGraphicFramePr/>
          <p:nvPr/>
        </p:nvGraphicFramePr>
        <p:xfrm>
          <a:off x="4478375" y="4466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{C5A385F0-C129-4EBB-8661-5D9DC185A81F}</a:tableStyleId>
              </a:tblPr>
              <a:tblGrid>
                <a:gridCol w="2029375"/>
                <a:gridCol w="443450"/>
              </a:tblGrid>
              <a:tr h="6632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Lago </a:t>
                      </a: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Swede: marca qué tipos de ranas escuchas</a:t>
                      </a:r>
                      <a:endParaRPr sz="16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Rana de bosque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crucífera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toro americana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Rana leopardo </a:t>
                      </a:r>
                      <a:endParaRPr b="1"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Sapo americano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Google Shape;78;p14"/>
          <p:cNvGraphicFramePr/>
          <p:nvPr/>
        </p:nvGraphicFramePr>
        <p:xfrm>
          <a:off x="1168700" y="4466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{C5A385F0-C129-4EBB-8661-5D9DC185A81F}</a:tableStyleId>
              </a:tblPr>
              <a:tblGrid>
                <a:gridCol w="2015025"/>
                <a:gridCol w="457800"/>
              </a:tblGrid>
              <a:tr h="6632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Estanque </a:t>
                      </a:r>
                      <a:r>
                        <a:rPr lang="en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Oakwood:</a:t>
                      </a: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marca qué tipos de ranas escuchas</a:t>
                      </a:r>
                      <a:endParaRPr b="1" sz="16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Rana de bosque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crucífera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Rana toro americana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Rana leopardo </a:t>
                      </a:r>
                      <a:endParaRPr b="1"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Sapo americano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9" name="Google Shape;79;p14"/>
          <p:cNvCxnSpPr/>
          <p:nvPr/>
        </p:nvCxnSpPr>
        <p:spPr>
          <a:xfrm flipH="1">
            <a:off x="4058775" y="2565125"/>
            <a:ext cx="22200" cy="4591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4"/>
          <p:cNvSpPr txBox="1"/>
          <p:nvPr/>
        </p:nvSpPr>
        <p:spPr>
          <a:xfrm>
            <a:off x="1088138" y="2314150"/>
            <a:ext cx="27066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ESTANQUE </a:t>
            </a:r>
            <a:r>
              <a:rPr lang="en" sz="2600">
                <a:latin typeface="Oswald"/>
                <a:ea typeface="Oswald"/>
                <a:cs typeface="Oswald"/>
                <a:sym typeface="Oswald"/>
              </a:rPr>
              <a:t>OAKWOOD</a:t>
            </a:r>
            <a:endParaRPr sz="2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4242051" y="2393475"/>
            <a:ext cx="28524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LAGO </a:t>
            </a:r>
            <a:r>
              <a:rPr lang="en" sz="2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SWEDE</a:t>
            </a:r>
            <a:endParaRPr sz="2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1088150" y="3309375"/>
            <a:ext cx="27066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En primavera, este pequeño estanque es un charco en el bosque.  En verano se seca. No tiene riachuelos o pantanos.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3" name="Google Shape;83;p14"/>
          <p:cNvSpPr txBox="1"/>
          <p:nvPr/>
        </p:nvSpPr>
        <p:spPr>
          <a:xfrm>
            <a:off x="582000" y="7483900"/>
            <a:ext cx="70803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5. 	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¿Qué lugar tiene más tipos de ranas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?</a:t>
            </a:r>
            <a:endParaRPr sz="18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Yo pienso que el 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______________________________________________________________________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 tiene más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tipos de ranas. Mi evidencia es que 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_________________________________________________________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_______________________________________________________________________________________________________________.</a:t>
            </a:r>
            <a:endParaRPr sz="1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</p:txBody>
      </p:sp>
      <p:cxnSp>
        <p:nvCxnSpPr>
          <p:cNvPr id="84" name="Google Shape;84;p14"/>
          <p:cNvCxnSpPr/>
          <p:nvPr/>
        </p:nvCxnSpPr>
        <p:spPr>
          <a:xfrm>
            <a:off x="963925" y="3016750"/>
            <a:ext cx="6125400" cy="12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" name="Google Shape;85;p14"/>
          <p:cNvSpPr txBox="1"/>
          <p:nvPr/>
        </p:nvSpPr>
        <p:spPr>
          <a:xfrm>
            <a:off x="3796350" y="273300"/>
            <a:ext cx="3615000" cy="5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       Nombre:  _____________________</a:t>
            </a:r>
            <a:endParaRPr sz="1200"/>
          </a:p>
        </p:txBody>
      </p:sp>
      <p:cxnSp>
        <p:nvCxnSpPr>
          <p:cNvPr id="86" name="Google Shape;86;p14"/>
          <p:cNvCxnSpPr/>
          <p:nvPr/>
        </p:nvCxnSpPr>
        <p:spPr>
          <a:xfrm flipH="1" rot="10800000">
            <a:off x="446000" y="1537600"/>
            <a:ext cx="6858000" cy="16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" name="Google Shape;87;p14"/>
          <p:cNvSpPr txBox="1"/>
          <p:nvPr/>
        </p:nvSpPr>
        <p:spPr>
          <a:xfrm>
            <a:off x="4389850" y="3311150"/>
            <a:ext cx="28284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Este lago tiene lugares pantanosos con muchas plantas, lugares poco profundos y riachuelos que llegan al lago. Aquí hay agua todo el año.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grpSp>
        <p:nvGrpSpPr>
          <p:cNvPr id="88" name="Google Shape;88;p14"/>
          <p:cNvGrpSpPr/>
          <p:nvPr/>
        </p:nvGrpSpPr>
        <p:grpSpPr>
          <a:xfrm>
            <a:off x="2920500" y="9340788"/>
            <a:ext cx="1931400" cy="419713"/>
            <a:chOff x="4063500" y="7080400"/>
            <a:chExt cx="1931400" cy="419713"/>
          </a:xfrm>
        </p:grpSpPr>
        <p:sp>
          <p:nvSpPr>
            <p:cNvPr id="89" name="Google Shape;89;p14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frogs say “ribbit”?</a:t>
              </a:r>
              <a:endParaRPr sz="900"/>
            </a:p>
          </p:txBody>
        </p:sp>
        <p:pic>
          <p:nvPicPr>
            <p:cNvPr id="90" name="Google Shape;90;p14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