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3" r:id="rId4"/>
    <p:sldMasterId id="214748367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89C4C49-C62F-485B-8680-BF8175F7469C}">
  <a:tblStyle styleId="{C89C4C49-C62F-485B-8680-BF8175F7469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BCB8F6C-7BE4-4862-AD68-C7AE1B8FFB3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ocs.google.com/presentation/d/1G3xTyq9OvQVa-Q5mW-APFI9g07UQ0ck8R9qwY1XIagw/edit?usp=sharing" TargetMode="Externa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http://l.pulipuli.info/16/9/sa/slide</a:t>
            </a:r>
            <a:endParaRPr/>
          </a:p>
        </p:txBody>
      </p:sp>
      <p:sp>
        <p:nvSpPr>
          <p:cNvPr id="144" name="Google Shape;14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4b01bf3bb056a4ae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4b01bf3bb056a4ae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4b01bf3bb056a4ae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4b01bf3bb056a4ae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4b01bf3bb056a4ae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4b01bf3bb056a4ae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86fedac5b_1_1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86fedac5b_1_1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186fedac5b_1_1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96258b12a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96258b12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196258b12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86fedac5b_1_1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86fedac5b_1_1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186fedac5b_1_1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86fedac5b_1_1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186fedac5b_1_1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86fedac5b_1_1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186fedac5b_1_3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186fedac5b_1_3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g186fedac5b_1_3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86fedac5b_1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186fedac5b_1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86fedac5b_1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250ee8a935f77484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250ee8a935f77484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http://www.aicepsych.com/unit-1-research-methods.html</a:t>
            </a:r>
            <a:endParaRPr/>
          </a:p>
        </p:txBody>
      </p:sp>
      <p:sp>
        <p:nvSpPr>
          <p:cNvPr id="463" name="Google Shape;463;g250ee8a935f77484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186fedac5b_1_3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186fedac5b_1_3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186fedac5b_1_3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d9ec9c0bb18a1c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d9ec9c0bb18a1c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4d9ec9c0bb18a1c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86fedac5b_1_38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186fedac5b_1_3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186fedac5b_1_3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86fedac5b_1_4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186fedac5b_1_4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g186fedac5b_1_4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86fedac5b_1_3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186fedac5b_1_3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186fedac5b_1_3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86fedac5b_1_36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86fedac5b_1_3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g186fedac5b_1_3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86fedac5b_1_39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86fedac5b_1_3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186fedac5b_1_3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186fedac5b_1_4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186fedac5b_1_4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186fedac5b_1_4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186fedac5b_1_4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186fedac5b_1_4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g186fedac5b_1_4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86fedac5b_1_40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86fedac5b_1_40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186fedac5b_1_40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86fedac5b_1_4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186fedac5b_1_4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186fedac5b_1_4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86fedac5b_1_4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86fedac5b_1_4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186fedac5b_1_4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86fedac5b_1_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86fedac5b_1_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186fedac5b_1_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86fedac5b_1_4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186fedac5b_1_4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g186fedac5b_1_4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186fedac5b_1_4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" name="Google Shape;599;g186fedac5b_1_4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g186fedac5b_1_44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186fedac5b_1_4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186fedac5b_1_4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186fedac5b_1_4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187daf8cd3_0_10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187daf8cd3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187daf8cd3_0_1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187daf8cd3_0_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187daf8cd3_0_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187daf8cd3_0_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535f1a1e4a70b9b5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535f1a1e4a70b9b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g535f1a1e4a70b9b5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87daf8cd3_0_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87daf8cd3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g187daf8cd3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87daf8cd3_0_17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87daf8cd3_0_1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g187daf8cd3_0_1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535f1a1e4a70b9b5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535f1a1e4a70b9b5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g535f1a1e4a70b9b5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187daf8cd3_0_1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187daf8cd3_0_1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g187daf8cd3_0_1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d9ec9c0bb18a1c1_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d9ec9c0bb18a1c1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4d9ec9c0bb18a1c1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87daf8cd3_0_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187daf8cd3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g187daf8cd3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187daf8cd3_0_7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187daf8cd3_0_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187daf8cd3_0_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187daf8cd3_0_8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187daf8cd3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g187daf8cd3_0_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187daf8cd3_0_15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187daf8cd3_0_1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g187daf8cd3_0_15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535f1a1e4a70b9b5_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535f1a1e4a70b9b5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g535f1a1e4a70b9b5_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187866d27c_0_72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187866d27c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2"/>
              </a:rPr>
              <a:t>https://docs.google.com/presentation/d/1G3xTyq9OvQVa-Q5mW-APFI9g07UQ0ck8R9qwY1XIagw/edit?usp=sharing</a:t>
            </a:r>
            <a:r>
              <a:rPr lang="zh-TW"/>
              <a:t> 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p9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7866d27c_0_1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7866d27c_0_1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187866d27c_0_1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4d9ec9c0bb18a1c1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4d9ec9c0bb18a1c1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4d9ec9c0bb18a1c1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186fedac5b_1_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186fedac5b_1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186fedac5b_1_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86fedac5b_1_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186fedac5b_1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186fedac5b_1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87866d27c_1_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87866d27c_1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187866d27c_1_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jpg"/><Relationship Id="rId4" Type="http://schemas.openxmlformats.org/officeDocument/2006/relationships/image" Target="../media/image10.png"/><Relationship Id="rId5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282850" y="4910000"/>
            <a:ext cx="43407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None/>
              <a:defRPr sz="2400"/>
            </a:lvl1pPr>
            <a:lvl2pPr indent="-273050" lvl="1" marL="742950" marR="0" rtl="0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228600" lvl="2" marL="1143000" marR="0" rtl="0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254000" lvl="3" marL="1600200" marR="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254000" lvl="4" marL="2057400" marR="0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266700" lvl="5" marL="25146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266700" lvl="6" marL="29718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266700" lvl="7" marL="34290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266700" lvl="8" marL="3886200" marR="0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762000" y="2895750"/>
            <a:ext cx="538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54000" lvl="0" marL="0" marR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Char char="●"/>
              <a:defRPr>
                <a:solidFill>
                  <a:srgbClr val="000000"/>
                </a:solidFill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16" name="Google Shape;16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2898" y="0"/>
            <a:ext cx="47711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" y="0"/>
            <a:ext cx="302342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00" y="4942747"/>
            <a:ext cx="447525" cy="464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560"/>
              </a:spcBef>
              <a:spcAft>
                <a:spcPts val="0"/>
              </a:spcAft>
              <a:buSzPts val="2400"/>
              <a:buFont typeface="Cambria"/>
              <a:buNone/>
              <a:defRPr/>
            </a:lvl1pPr>
            <a:lvl2pPr indent="-228600" lvl="1" marL="914400" rtl="0">
              <a:spcBef>
                <a:spcPts val="520"/>
              </a:spcBef>
              <a:spcAft>
                <a:spcPts val="0"/>
              </a:spcAft>
              <a:buSzPts val="2400"/>
              <a:buFont typeface="Cambria"/>
              <a:buNone/>
              <a:defRPr/>
            </a:lvl2pPr>
            <a:lvl3pPr indent="-228600" lvl="2" marL="1371600" rtl="0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None/>
              <a:defRPr/>
            </a:lvl3pPr>
            <a:lvl4pPr indent="-228600" lvl="3" marL="18288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4pPr>
            <a:lvl5pPr indent="-228600" lvl="4" marL="22860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5pPr>
            <a:lvl6pPr indent="-228600" lvl="5" marL="27432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6pPr>
            <a:lvl7pPr indent="-228600" lvl="6" marL="32004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7pPr>
            <a:lvl8pPr indent="-228600" lvl="7" marL="36576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8pPr>
            <a:lvl9pPr indent="-228600" lvl="8" marL="41148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12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560"/>
              </a:spcBef>
              <a:spcAft>
                <a:spcPts val="0"/>
              </a:spcAft>
              <a:buSzPts val="2400"/>
              <a:buFont typeface="Cambria"/>
              <a:buNone/>
              <a:defRPr/>
            </a:lvl1pPr>
            <a:lvl2pPr indent="-228600" lvl="1" marL="914400" rtl="0">
              <a:spcBef>
                <a:spcPts val="520"/>
              </a:spcBef>
              <a:spcAft>
                <a:spcPts val="0"/>
              </a:spcAft>
              <a:buSzPts val="2400"/>
              <a:buFont typeface="Cambria"/>
              <a:buNone/>
              <a:defRPr/>
            </a:lvl2pPr>
            <a:lvl3pPr indent="-228600" lvl="2" marL="1371600" rtl="0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None/>
              <a:defRPr/>
            </a:lvl3pPr>
            <a:lvl4pPr indent="-228600" lvl="3" marL="18288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4pPr>
            <a:lvl5pPr indent="-228600" lvl="4" marL="2286000" rtl="0">
              <a:spcBef>
                <a:spcPts val="400"/>
              </a:spcBef>
              <a:spcAft>
                <a:spcPts val="0"/>
              </a:spcAft>
              <a:buSzPts val="2400"/>
              <a:buFont typeface="Cambria"/>
              <a:buNone/>
              <a:defRPr/>
            </a:lvl5pPr>
            <a:lvl6pPr indent="-228600" lvl="5" marL="27432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6pPr>
            <a:lvl7pPr indent="-228600" lvl="6" marL="32004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7pPr>
            <a:lvl8pPr indent="-228600" lvl="7" marL="36576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8pPr>
            <a:lvl9pPr indent="-228600" lvl="8" marL="4114800" rtl="0">
              <a:spcBef>
                <a:spcPts val="500"/>
              </a:spcBef>
              <a:spcAft>
                <a:spcPts val="0"/>
              </a:spcAft>
              <a:buSzPts val="2400"/>
              <a:buFont typeface="Cambria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" type="body"/>
          </p:nvPr>
        </p:nvSpPr>
        <p:spPr>
          <a:xfrm rot="5400000">
            <a:off x="2190750" y="-209550"/>
            <a:ext cx="4876800" cy="81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❖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/>
          <p:nvPr>
            <p:ph type="title"/>
          </p:nvPr>
        </p:nvSpPr>
        <p:spPr>
          <a:xfrm rot="5400000">
            <a:off x="4824412" y="2424113"/>
            <a:ext cx="5753100" cy="204787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" type="body"/>
          </p:nvPr>
        </p:nvSpPr>
        <p:spPr>
          <a:xfrm rot="5400000">
            <a:off x="652462" y="452438"/>
            <a:ext cx="575310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❖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▪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Cambria"/>
              <a:buChar char="•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–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»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/>
            </a:lvl9pPr>
          </a:lstStyle>
          <a:p/>
        </p:txBody>
      </p:sp>
      <p:sp>
        <p:nvSpPr>
          <p:cNvPr id="78" name="Google Shape;78;p14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表格" type="tbl">
  <p:cSld name="TABLE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type="title"/>
          </p:nvPr>
        </p:nvSpPr>
        <p:spPr>
          <a:xfrm>
            <a:off x="838200" y="571500"/>
            <a:ext cx="7162800" cy="48736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1" type="ftr"/>
          </p:nvPr>
        </p:nvSpPr>
        <p:spPr>
          <a:xfrm>
            <a:off x="7086600" y="6537325"/>
            <a:ext cx="1752600" cy="3206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4" name="Google Shape;84;p15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Google Shape;90;p17"/>
          <p:cNvCxnSpPr/>
          <p:nvPr/>
        </p:nvCxnSpPr>
        <p:spPr>
          <a:xfrm>
            <a:off x="7007735" y="4235850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1" name="Google Shape;91;p17"/>
          <p:cNvCxnSpPr/>
          <p:nvPr/>
        </p:nvCxnSpPr>
        <p:spPr>
          <a:xfrm>
            <a:off x="1575035" y="421100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2" name="Google Shape;92;p17"/>
          <p:cNvGrpSpPr/>
          <p:nvPr/>
        </p:nvGrpSpPr>
        <p:grpSpPr>
          <a:xfrm>
            <a:off x="1004144" y="1362666"/>
            <a:ext cx="7136668" cy="203195"/>
            <a:chOff x="1346429" y="1011300"/>
            <a:chExt cx="6452100" cy="152400"/>
          </a:xfrm>
        </p:grpSpPr>
        <p:cxnSp>
          <p:nvCxnSpPr>
            <p:cNvPr id="93" name="Google Shape;93;p17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17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95" name="Google Shape;95;p17"/>
          <p:cNvGrpSpPr/>
          <p:nvPr/>
        </p:nvGrpSpPr>
        <p:grpSpPr>
          <a:xfrm>
            <a:off x="1004151" y="5292001"/>
            <a:ext cx="7136668" cy="203195"/>
            <a:chOff x="1346435" y="3969088"/>
            <a:chExt cx="6452100" cy="152400"/>
          </a:xfrm>
        </p:grpSpPr>
        <p:cxnSp>
          <p:nvCxnSpPr>
            <p:cNvPr id="96" name="Google Shape;96;p17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7" name="Google Shape;97;p17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8" name="Google Shape;98;p17"/>
          <p:cNvSpPr txBox="1"/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99" name="Google Shape;99;p17"/>
          <p:cNvSpPr txBox="1"/>
          <p:nvPr>
            <p:ph idx="1" type="subTitle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00" name="Google Shape;100;p1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/>
          <p:nvPr/>
        </p:nvSpPr>
        <p:spPr>
          <a:xfrm>
            <a:off x="-50" y="3429200"/>
            <a:ext cx="9144000" cy="3428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 txBox="1"/>
          <p:nvPr>
            <p:ph type="title"/>
          </p:nvPr>
        </p:nvSpPr>
        <p:spPr>
          <a:xfrm>
            <a:off x="311700" y="1086400"/>
            <a:ext cx="8571300" cy="125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4" name="Google Shape;104;p1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9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08" name="Google Shape;108;p19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1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117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832400" y="1688233"/>
            <a:ext cx="3999900" cy="440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117" name="Google Shape;117;p2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bg>
      <p:bgPr>
        <a:solidFill>
          <a:srgbClr val="FFFFFF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1392087" y="-899287"/>
            <a:ext cx="6365201" cy="9149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3"/>
          <p:cNvSpPr txBox="1"/>
          <p:nvPr>
            <p:ph type="title"/>
          </p:nvPr>
        </p:nvSpPr>
        <p:spPr>
          <a:xfrm>
            <a:off x="476250" y="5057425"/>
            <a:ext cx="8191500" cy="5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540575" y="40744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56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56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56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56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56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56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56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56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56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90250" y="701800"/>
            <a:ext cx="56136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7" name="Google Shape;127;p24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24"/>
          <p:cNvSpPr txBox="1"/>
          <p:nvPr>
            <p:ph type="title"/>
          </p:nvPr>
        </p:nvSpPr>
        <p:spPr>
          <a:xfrm>
            <a:off x="265500" y="1386233"/>
            <a:ext cx="4045200" cy="2234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9" name="Google Shape;129;p24"/>
          <p:cNvSpPr txBox="1"/>
          <p:nvPr>
            <p:ph idx="1" type="subTitle"/>
          </p:nvPr>
        </p:nvSpPr>
        <p:spPr>
          <a:xfrm>
            <a:off x="265500" y="36358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0" name="Google Shape;130;p24"/>
          <p:cNvSpPr txBox="1"/>
          <p:nvPr>
            <p:ph idx="2" type="body"/>
          </p:nvPr>
        </p:nvSpPr>
        <p:spPr>
          <a:xfrm>
            <a:off x="4939500" y="965600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idx="1" type="body"/>
          </p:nvPr>
        </p:nvSpPr>
        <p:spPr>
          <a:xfrm>
            <a:off x="311700" y="5640967"/>
            <a:ext cx="59988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134" name="Google Shape;134;p2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/>
          <p:nvPr/>
        </p:nvSpPr>
        <p:spPr>
          <a:xfrm>
            <a:off x="-75" y="6727600"/>
            <a:ext cx="9144000" cy="130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6"/>
          <p:cNvSpPr txBox="1"/>
          <p:nvPr>
            <p:ph hasCustomPrompt="1" type="title"/>
          </p:nvPr>
        </p:nvSpPr>
        <p:spPr>
          <a:xfrm>
            <a:off x="311700" y="1739800"/>
            <a:ext cx="8520600" cy="20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11700" y="3994200"/>
            <a:ext cx="8520600" cy="14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 1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" name="Google Shape;26;p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subTitle"/>
          </p:nvPr>
        </p:nvSpPr>
        <p:spPr>
          <a:xfrm>
            <a:off x="1186025" y="33481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56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56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56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56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56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56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56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630238" y="365125"/>
            <a:ext cx="7886700" cy="78295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630238" y="2439813"/>
            <a:ext cx="3868800" cy="4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2" type="body"/>
          </p:nvPr>
        </p:nvSpPr>
        <p:spPr>
          <a:xfrm>
            <a:off x="4629150" y="2439813"/>
            <a:ext cx="3887700" cy="40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>
              <a:spcBef>
                <a:spcPts val="56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52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48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4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4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5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5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50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3" type="subTitle"/>
          </p:nvPr>
        </p:nvSpPr>
        <p:spPr>
          <a:xfrm>
            <a:off x="629325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2" name="Google Shape;42;p7"/>
          <p:cNvSpPr txBox="1"/>
          <p:nvPr>
            <p:ph idx="4" type="subTitle"/>
          </p:nvPr>
        </p:nvSpPr>
        <p:spPr>
          <a:xfrm>
            <a:off x="4632600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>
                <a:solidFill>
                  <a:schemeClr val="dk2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" type="body"/>
          </p:nvPr>
        </p:nvSpPr>
        <p:spPr>
          <a:xfrm>
            <a:off x="533400" y="1791150"/>
            <a:ext cx="40194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2" type="body"/>
          </p:nvPr>
        </p:nvSpPr>
        <p:spPr>
          <a:xfrm>
            <a:off x="4705350" y="1791150"/>
            <a:ext cx="40194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ymbol"/>
              <a:buChar char="●"/>
              <a:defRPr/>
            </a:lvl1pPr>
            <a:lvl2pPr indent="-381000" lvl="1" marL="91440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ymbol"/>
              <a:buChar char="○"/>
              <a:defRPr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SzPts val="2400"/>
              <a:buFont typeface="Cambria"/>
              <a:buChar char="■"/>
              <a:defRPr/>
            </a:lvl3pPr>
            <a:lvl4pPr indent="-3810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●"/>
              <a:defRPr/>
            </a:lvl4pPr>
            <a:lvl5pPr indent="-3810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mbria"/>
              <a:buChar char="○"/>
              <a:defRPr/>
            </a:lvl5pPr>
            <a:lvl6pPr indent="-3810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6pPr>
            <a:lvl7pPr indent="-3810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/>
            </a:lvl7pPr>
            <a:lvl8pPr indent="-3810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/>
            </a:lvl8pPr>
            <a:lvl9pPr indent="-3810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章節標題">
  <p:cSld name="1_章節標題">
    <p:bg>
      <p:bgPr>
        <a:solidFill>
          <a:srgbClr val="FFFFFF"/>
        </a:solid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-2" y="0"/>
            <a:ext cx="4771103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9"/>
          <p:cNvPicPr preferRelativeResize="0"/>
          <p:nvPr/>
        </p:nvPicPr>
        <p:blipFill rotWithShape="1">
          <a:blip r:embed="rId3">
            <a:alphaModFix/>
          </a:blip>
          <a:srcRect b="10231" l="0" r="5239" t="0"/>
          <a:stretch/>
        </p:blipFill>
        <p:spPr>
          <a:xfrm>
            <a:off x="5796136" y="4293096"/>
            <a:ext cx="3347864" cy="255833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9"/>
          <p:cNvSpPr txBox="1"/>
          <p:nvPr>
            <p:ph type="title"/>
          </p:nvPr>
        </p:nvSpPr>
        <p:spPr>
          <a:xfrm>
            <a:off x="3379396" y="1709750"/>
            <a:ext cx="5131200" cy="148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0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2" name="Google Shape;52;p9"/>
          <p:cNvPicPr preferRelativeResize="0"/>
          <p:nvPr/>
        </p:nvPicPr>
        <p:blipFill rotWithShape="1">
          <a:blip r:embed="rId4">
            <a:alphaModFix/>
          </a:blip>
          <a:srcRect b="0" l="0" r="0" t="59028"/>
          <a:stretch/>
        </p:blipFill>
        <p:spPr>
          <a:xfrm>
            <a:off x="1237539" y="4680205"/>
            <a:ext cx="5131280" cy="764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9"/>
          <p:cNvPicPr preferRelativeResize="0"/>
          <p:nvPr/>
        </p:nvPicPr>
        <p:blipFill rotWithShape="1">
          <a:blip r:embed="rId4">
            <a:alphaModFix/>
          </a:blip>
          <a:srcRect b="53230" l="0" r="0" t="0"/>
          <a:stretch/>
        </p:blipFill>
        <p:spPr>
          <a:xfrm>
            <a:off x="2843281" y="4004555"/>
            <a:ext cx="5131200" cy="8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41654" y="0"/>
            <a:ext cx="302342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idx="10" type="dt"/>
          </p:nvPr>
        </p:nvSpPr>
        <p:spPr>
          <a:xfrm>
            <a:off x="381000" y="6553200"/>
            <a:ext cx="1905000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88900" lvl="0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8890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7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81000" lvl="1" marL="91440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3810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-3810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-3810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-3810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●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-3810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○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-3810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icrosoft JhengHei"/>
              <a:buChar char="■"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800" u="none" cap="none" strike="noStrik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54000" lvl="0" marL="0" marR="0" rtl="0" algn="ctr">
              <a:spcBef>
                <a:spcPts val="0"/>
              </a:spcBef>
              <a:spcAft>
                <a:spcPts val="0"/>
              </a:spcAft>
              <a:buSzPts val="4000"/>
              <a:buFont typeface="Microsoft JhengHei"/>
              <a:buChar char="●"/>
              <a:defRPr b="1"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88900" lvl="1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88900" lvl="2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88900" lvl="3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●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-88900" lvl="4" marL="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-88900" lvl="5" marL="4572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-88900" lvl="6" marL="9144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●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-88900" lvl="7" marL="13716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○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-88900" lvl="8" marL="1828800" marR="0" rtl="0" algn="r">
              <a:spcBef>
                <a:spcPts val="0"/>
              </a:spcBef>
              <a:spcAft>
                <a:spcPts val="0"/>
              </a:spcAft>
              <a:buSzPts val="1400"/>
              <a:buFont typeface="Microsoft JhengHei"/>
              <a:buChar char="■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/>
          <p:nvPr>
            <p:ph type="title"/>
          </p:nvPr>
        </p:nvSpPr>
        <p:spPr>
          <a:xfrm>
            <a:off x="311700" y="593367"/>
            <a:ext cx="8520600" cy="9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87" name="Google Shape;87;p16"/>
          <p:cNvSpPr txBox="1"/>
          <p:nvPr>
            <p:ph idx="1" type="body"/>
          </p:nvPr>
        </p:nvSpPr>
        <p:spPr>
          <a:xfrm>
            <a:off x="311700" y="1688433"/>
            <a:ext cx="8520600" cy="44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 algn="r">
              <a:buNone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pudding@nccu.edu.tw" TargetMode="External"/><Relationship Id="rId4" Type="http://schemas.openxmlformats.org/officeDocument/2006/relationships/hyperlink" Target="http://l.pulipuli.info/16/sats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hyperlink" Target="http://l.pulipuli.info/160905-sa-php-temp" TargetMode="External"/><Relationship Id="rId5" Type="http://schemas.openxmlformats.org/officeDocument/2006/relationships/hyperlink" Target="http://l.pulipuli.info/160905-sa-php-temp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hyperlink" Target="http://www.aicepsych.com/unit-1-research-methods.html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jpg"/><Relationship Id="rId4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://blog.pulipuli.info/2016/10/r-cross-correlation-with-r.html" TargetMode="External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8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5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5.xml"/><Relationship Id="rId3" Type="http://schemas.openxmlformats.org/officeDocument/2006/relationships/hyperlink" Target="mailto:pudding@nccu.edu.tw" TargetMode="Externa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://blog.pulipuli.info/" TargetMode="External"/><Relationship Id="rId4" Type="http://schemas.openxmlformats.org/officeDocument/2006/relationships/hyperlink" Target="http://blog.pulipuli.info/" TargetMode="External"/><Relationship Id="rId5" Type="http://schemas.openxmlformats.org/officeDocument/2006/relationships/hyperlink" Target="http://blog.pulipuli.info/" TargetMode="External"/><Relationship Id="rId6" Type="http://schemas.openxmlformats.org/officeDocument/2006/relationships/hyperlink" Target="http://blog.pulipuli.info/" TargetMode="External"/><Relationship Id="rId7" Type="http://schemas.openxmlformats.org/officeDocument/2006/relationships/hyperlink" Target="http://blog.pulipuli.info/" TargetMode="External"/><Relationship Id="rId8" Type="http://schemas.openxmlformats.org/officeDocument/2006/relationships/image" Target="../media/image34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1" type="subTitle"/>
          </p:nvPr>
        </p:nvSpPr>
        <p:spPr>
          <a:xfrm>
            <a:off x="1282850" y="4910000"/>
            <a:ext cx="43407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b="1" i="0" lang="zh-TW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陳勇汀</a:t>
            </a:r>
            <a:r>
              <a:rPr b="0" i="0" lang="zh-TW" sz="1800" u="sng" cap="none" strike="noStrike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pudding@nccu.edu.tw</a:t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政大圖檔所DLLL實驗室</a:t>
            </a:r>
            <a:b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投影片 </a:t>
            </a:r>
            <a:r>
              <a:rPr lang="zh-TW" sz="1400" u="sng">
                <a:solidFill>
                  <a:schemeClr val="hlink"/>
                </a:solidFill>
                <a:hlinkClick r:id="rId4"/>
              </a:rPr>
              <a:t>http://l.pulipuli.info/16/sats</a:t>
            </a:r>
            <a:endParaRPr sz="14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Noto Symbol"/>
              <a:buNone/>
            </a:pPr>
            <a:r>
              <a:rPr lang="zh-TW" sz="1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2016/10/27</a:t>
            </a:r>
            <a:r>
              <a:rPr b="0" i="0" lang="zh-TW" sz="18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7" name="Google Shape;147;p28"/>
          <p:cNvSpPr txBox="1"/>
          <p:nvPr>
            <p:ph type="ctrTitle"/>
          </p:nvPr>
        </p:nvSpPr>
        <p:spPr>
          <a:xfrm>
            <a:off x="762000" y="2895750"/>
            <a:ext cx="5385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700"/>
              <a:t>行為</a:t>
            </a:r>
            <a:r>
              <a:rPr lang="zh-TW" sz="3700"/>
              <a:t>分析之時間序列分析</a:t>
            </a:r>
            <a:endParaRPr sz="3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序列分析工具PHP版</a:t>
            </a:r>
            <a:endParaRPr/>
          </a:p>
        </p:txBody>
      </p:sp>
      <p:sp>
        <p:nvSpPr>
          <p:cNvPr id="233" name="Google Shape;233;p3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35" name="Google Shape;23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0999" y="1926391"/>
            <a:ext cx="5099100" cy="485541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7"/>
          <p:cNvSpPr/>
          <p:nvPr/>
        </p:nvSpPr>
        <p:spPr>
          <a:xfrm>
            <a:off x="802575" y="6159625"/>
            <a:ext cx="7613400" cy="583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2700">
            <a:solidFill>
              <a:srgbClr val="4F81BD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http://l.pu</a:t>
            </a:r>
            <a:r>
              <a:rPr lang="zh-TW" sz="24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lipuli.info/160905-sa-php-temp</a:t>
            </a:r>
            <a:endParaRPr sz="2400"/>
          </a:p>
        </p:txBody>
      </p:sp>
      <p:sp>
        <p:nvSpPr>
          <p:cNvPr id="237" name="Google Shape;237;p37"/>
          <p:cNvSpPr/>
          <p:nvPr/>
        </p:nvSpPr>
        <p:spPr>
          <a:xfrm>
            <a:off x="3240675" y="2767600"/>
            <a:ext cx="5099100" cy="11250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7"/>
          <p:cNvSpPr/>
          <p:nvPr/>
        </p:nvSpPr>
        <p:spPr>
          <a:xfrm>
            <a:off x="283925" y="2697300"/>
            <a:ext cx="2655600" cy="1053900"/>
          </a:xfrm>
          <a:prstGeom prst="wedgeRoundRectCallout">
            <a:avLst>
              <a:gd fmla="val 64433" name="adj1"/>
              <a:gd fmla="val -12333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/>
              <a:t>貼上序列編碼</a:t>
            </a:r>
            <a:endParaRPr sz="3000"/>
          </a:p>
        </p:txBody>
      </p:sp>
      <p:sp>
        <p:nvSpPr>
          <p:cNvPr id="239" name="Google Shape;239;p37"/>
          <p:cNvSpPr/>
          <p:nvPr/>
        </p:nvSpPr>
        <p:spPr>
          <a:xfrm>
            <a:off x="5143400" y="4005500"/>
            <a:ext cx="1286700" cy="34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7"/>
          <p:cNvSpPr/>
          <p:nvPr/>
        </p:nvSpPr>
        <p:spPr>
          <a:xfrm>
            <a:off x="1734925" y="4052475"/>
            <a:ext cx="1683600" cy="1053900"/>
          </a:xfrm>
          <a:prstGeom prst="wedgeRoundRectCallout">
            <a:avLst>
              <a:gd fmla="val 145946" name="adj1"/>
              <a:gd fmla="val -38310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/>
              <a:t>送出</a:t>
            </a:r>
            <a:endParaRPr sz="3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帶有時間的時間序列</a:t>
            </a:r>
            <a:endParaRPr/>
          </a:p>
        </p:txBody>
      </p:sp>
      <p:sp>
        <p:nvSpPr>
          <p:cNvPr id="247" name="Google Shape;247;p3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轉換成時間單位為t的固定間隔時間編碼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計算編碼的轉換次數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進行原本的序列分析</a:t>
            </a:r>
            <a:endParaRPr/>
          </a:p>
        </p:txBody>
      </p:sp>
      <p:sp>
        <p:nvSpPr>
          <p:cNvPr id="248" name="Google Shape;248;p3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5" name="Google Shape;255;p3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如何分析：轉換成固定間隔編碼</a:t>
            </a:r>
            <a:endParaRPr/>
          </a:p>
        </p:txBody>
      </p:sp>
      <p:pic>
        <p:nvPicPr>
          <p:cNvPr id="256" name="Google Shape;25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8663" y="1783074"/>
            <a:ext cx="4946676" cy="22785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7" name="Google Shape;257;p39"/>
          <p:cNvSpPr/>
          <p:nvPr/>
        </p:nvSpPr>
        <p:spPr>
          <a:xfrm rot="-5400000">
            <a:off x="3271900" y="3152425"/>
            <a:ext cx="314400" cy="12753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9"/>
          <p:cNvSpPr/>
          <p:nvPr/>
        </p:nvSpPr>
        <p:spPr>
          <a:xfrm>
            <a:off x="34333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59" name="Google Shape;259;p39"/>
          <p:cNvSpPr/>
          <p:nvPr/>
        </p:nvSpPr>
        <p:spPr>
          <a:xfrm>
            <a:off x="42561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0" name="Google Shape;260;p39"/>
          <p:cNvSpPr/>
          <p:nvPr/>
        </p:nvSpPr>
        <p:spPr>
          <a:xfrm>
            <a:off x="4256125" y="50314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1" name="Google Shape;261;p39"/>
          <p:cNvSpPr/>
          <p:nvPr/>
        </p:nvSpPr>
        <p:spPr>
          <a:xfrm>
            <a:off x="512200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2" name="Google Shape;262;p39"/>
          <p:cNvSpPr/>
          <p:nvPr/>
        </p:nvSpPr>
        <p:spPr>
          <a:xfrm>
            <a:off x="184645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263" name="Google Shape;263;p39"/>
          <p:cNvSpPr/>
          <p:nvPr/>
        </p:nvSpPr>
        <p:spPr>
          <a:xfrm>
            <a:off x="6005050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4" name="Google Shape;264;p39"/>
          <p:cNvSpPr/>
          <p:nvPr/>
        </p:nvSpPr>
        <p:spPr>
          <a:xfrm>
            <a:off x="6870925" y="54881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65" name="Google Shape;265;p39"/>
          <p:cNvSpPr/>
          <p:nvPr/>
        </p:nvSpPr>
        <p:spPr>
          <a:xfrm>
            <a:off x="6870925" y="50142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266" name="Google Shape;266;p39"/>
          <p:cNvGrpSpPr/>
          <p:nvPr/>
        </p:nvGrpSpPr>
        <p:grpSpPr>
          <a:xfrm>
            <a:off x="6797725" y="4523175"/>
            <a:ext cx="611700" cy="1438800"/>
            <a:chOff x="5393350" y="4807500"/>
            <a:chExt cx="611700" cy="1438800"/>
          </a:xfrm>
        </p:grpSpPr>
        <p:cxnSp>
          <p:nvCxnSpPr>
            <p:cNvPr id="267" name="Google Shape;267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8" name="Google Shape;268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9" name="Google Shape;269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0" name="Google Shape;270;p39"/>
          <p:cNvGrpSpPr/>
          <p:nvPr/>
        </p:nvGrpSpPr>
        <p:grpSpPr>
          <a:xfrm>
            <a:off x="5931850" y="4523175"/>
            <a:ext cx="611700" cy="1438800"/>
            <a:chOff x="5393350" y="4807500"/>
            <a:chExt cx="611700" cy="1438800"/>
          </a:xfrm>
        </p:grpSpPr>
        <p:cxnSp>
          <p:nvCxnSpPr>
            <p:cNvPr id="271" name="Google Shape;271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2" name="Google Shape;272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3" name="Google Shape;273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4" name="Google Shape;274;p39"/>
          <p:cNvGrpSpPr/>
          <p:nvPr/>
        </p:nvGrpSpPr>
        <p:grpSpPr>
          <a:xfrm>
            <a:off x="5048800" y="4523175"/>
            <a:ext cx="611700" cy="1438800"/>
            <a:chOff x="5393350" y="4807500"/>
            <a:chExt cx="611700" cy="1438800"/>
          </a:xfrm>
        </p:grpSpPr>
        <p:cxnSp>
          <p:nvCxnSpPr>
            <p:cNvPr id="275" name="Google Shape;275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6" name="Google Shape;276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7" name="Google Shape;277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78" name="Google Shape;278;p39"/>
          <p:cNvGrpSpPr/>
          <p:nvPr/>
        </p:nvGrpSpPr>
        <p:grpSpPr>
          <a:xfrm>
            <a:off x="4182925" y="4523175"/>
            <a:ext cx="611700" cy="1438800"/>
            <a:chOff x="5393350" y="4807500"/>
            <a:chExt cx="611700" cy="1438800"/>
          </a:xfrm>
        </p:grpSpPr>
        <p:cxnSp>
          <p:nvCxnSpPr>
            <p:cNvPr id="279" name="Google Shape;279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0" name="Google Shape;280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1" name="Google Shape;281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82" name="Google Shape;282;p39"/>
          <p:cNvGrpSpPr/>
          <p:nvPr/>
        </p:nvGrpSpPr>
        <p:grpSpPr>
          <a:xfrm>
            <a:off x="3360125" y="4523175"/>
            <a:ext cx="611700" cy="1438800"/>
            <a:chOff x="5393350" y="4807500"/>
            <a:chExt cx="611700" cy="1438800"/>
          </a:xfrm>
        </p:grpSpPr>
        <p:cxnSp>
          <p:nvCxnSpPr>
            <p:cNvPr id="283" name="Google Shape;283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4" name="Google Shape;284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5" name="Google Shape;285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286" name="Google Shape;286;p39"/>
          <p:cNvGrpSpPr/>
          <p:nvPr/>
        </p:nvGrpSpPr>
        <p:grpSpPr>
          <a:xfrm>
            <a:off x="2494250" y="4523175"/>
            <a:ext cx="611700" cy="1438800"/>
            <a:chOff x="5393350" y="4807500"/>
            <a:chExt cx="611700" cy="1438800"/>
          </a:xfrm>
        </p:grpSpPr>
        <p:cxnSp>
          <p:nvCxnSpPr>
            <p:cNvPr id="287" name="Google Shape;287;p39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8" name="Google Shape;288;p39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9" name="Google Shape;289;p39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90" name="Google Shape;290;p39"/>
          <p:cNvSpPr txBox="1"/>
          <p:nvPr/>
        </p:nvSpPr>
        <p:spPr>
          <a:xfrm>
            <a:off x="252875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291" name="Google Shape;291;p39"/>
          <p:cNvSpPr txBox="1"/>
          <p:nvPr/>
        </p:nvSpPr>
        <p:spPr>
          <a:xfrm>
            <a:off x="33946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292" name="Google Shape;292;p39"/>
          <p:cNvSpPr txBox="1"/>
          <p:nvPr/>
        </p:nvSpPr>
        <p:spPr>
          <a:xfrm>
            <a:off x="42174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293" name="Google Shape;293;p39"/>
          <p:cNvSpPr txBox="1"/>
          <p:nvPr/>
        </p:nvSpPr>
        <p:spPr>
          <a:xfrm>
            <a:off x="508330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294" name="Google Shape;294;p39"/>
          <p:cNvSpPr txBox="1"/>
          <p:nvPr/>
        </p:nvSpPr>
        <p:spPr>
          <a:xfrm>
            <a:off x="5966350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295" name="Google Shape;295;p39"/>
          <p:cNvSpPr txBox="1"/>
          <p:nvPr/>
        </p:nvSpPr>
        <p:spPr>
          <a:xfrm>
            <a:off x="6832225" y="5961975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sp>
        <p:nvSpPr>
          <p:cNvPr id="296" name="Google Shape;296;p39"/>
          <p:cNvSpPr/>
          <p:nvPr/>
        </p:nvSpPr>
        <p:spPr>
          <a:xfrm>
            <a:off x="1846450" y="1911775"/>
            <a:ext cx="314400" cy="3144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9"/>
          <p:cNvSpPr/>
          <p:nvPr/>
        </p:nvSpPr>
        <p:spPr>
          <a:xfrm>
            <a:off x="1846450" y="2687175"/>
            <a:ext cx="314400" cy="3144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9"/>
          <p:cNvSpPr/>
          <p:nvPr/>
        </p:nvSpPr>
        <p:spPr>
          <a:xfrm>
            <a:off x="1288050" y="18837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299" name="Google Shape;299;p39"/>
          <p:cNvSpPr/>
          <p:nvPr/>
        </p:nvSpPr>
        <p:spPr>
          <a:xfrm>
            <a:off x="1288050" y="265912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06" name="Google Shape;306;p40"/>
          <p:cNvSpPr/>
          <p:nvPr/>
        </p:nvSpPr>
        <p:spPr>
          <a:xfrm>
            <a:off x="34333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7" name="Google Shape;307;p40"/>
          <p:cNvSpPr/>
          <p:nvPr/>
        </p:nvSpPr>
        <p:spPr>
          <a:xfrm>
            <a:off x="42561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8" name="Google Shape;308;p40"/>
          <p:cNvSpPr/>
          <p:nvPr/>
        </p:nvSpPr>
        <p:spPr>
          <a:xfrm>
            <a:off x="4256125" y="254615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09" name="Google Shape;309;p40"/>
          <p:cNvSpPr/>
          <p:nvPr/>
        </p:nvSpPr>
        <p:spPr>
          <a:xfrm>
            <a:off x="512200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0" name="Google Shape;310;p40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311" name="Google Shape;311;p40"/>
          <p:cNvSpPr/>
          <p:nvPr/>
        </p:nvSpPr>
        <p:spPr>
          <a:xfrm>
            <a:off x="60050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2" name="Google Shape;312;p40"/>
          <p:cNvSpPr/>
          <p:nvPr/>
        </p:nvSpPr>
        <p:spPr>
          <a:xfrm>
            <a:off x="68709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13" name="Google Shape;313;p40"/>
          <p:cNvSpPr/>
          <p:nvPr/>
        </p:nvSpPr>
        <p:spPr>
          <a:xfrm>
            <a:off x="6870925" y="25289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314" name="Google Shape;314;p40"/>
          <p:cNvGrpSpPr/>
          <p:nvPr/>
        </p:nvGrpSpPr>
        <p:grpSpPr>
          <a:xfrm>
            <a:off x="6797725" y="2037850"/>
            <a:ext cx="611700" cy="1438800"/>
            <a:chOff x="5393350" y="4807500"/>
            <a:chExt cx="611700" cy="1438800"/>
          </a:xfrm>
        </p:grpSpPr>
        <p:cxnSp>
          <p:nvCxnSpPr>
            <p:cNvPr id="315" name="Google Shape;315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6" name="Google Shape;316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17" name="Google Shape;317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18" name="Google Shape;318;p40"/>
          <p:cNvGrpSpPr/>
          <p:nvPr/>
        </p:nvGrpSpPr>
        <p:grpSpPr>
          <a:xfrm>
            <a:off x="5931850" y="2037850"/>
            <a:ext cx="611700" cy="1438800"/>
            <a:chOff x="5393350" y="4807500"/>
            <a:chExt cx="611700" cy="1438800"/>
          </a:xfrm>
        </p:grpSpPr>
        <p:cxnSp>
          <p:nvCxnSpPr>
            <p:cNvPr id="319" name="Google Shape;319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0" name="Google Shape;320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1" name="Google Shape;321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2" name="Google Shape;322;p40"/>
          <p:cNvGrpSpPr/>
          <p:nvPr/>
        </p:nvGrpSpPr>
        <p:grpSpPr>
          <a:xfrm>
            <a:off x="5048800" y="2037850"/>
            <a:ext cx="611700" cy="1438800"/>
            <a:chOff x="5393350" y="4807500"/>
            <a:chExt cx="611700" cy="1438800"/>
          </a:xfrm>
        </p:grpSpPr>
        <p:cxnSp>
          <p:nvCxnSpPr>
            <p:cNvPr id="323" name="Google Shape;323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4" name="Google Shape;324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5" name="Google Shape;325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26" name="Google Shape;326;p40"/>
          <p:cNvGrpSpPr/>
          <p:nvPr/>
        </p:nvGrpSpPr>
        <p:grpSpPr>
          <a:xfrm>
            <a:off x="4182925" y="2037850"/>
            <a:ext cx="611700" cy="1438800"/>
            <a:chOff x="5393350" y="4807500"/>
            <a:chExt cx="611700" cy="1438800"/>
          </a:xfrm>
        </p:grpSpPr>
        <p:cxnSp>
          <p:nvCxnSpPr>
            <p:cNvPr id="327" name="Google Shape;327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8" name="Google Shape;328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9" name="Google Shape;329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0" name="Google Shape;330;p40"/>
          <p:cNvGrpSpPr/>
          <p:nvPr/>
        </p:nvGrpSpPr>
        <p:grpSpPr>
          <a:xfrm>
            <a:off x="3360125" y="2037850"/>
            <a:ext cx="611700" cy="1438800"/>
            <a:chOff x="5393350" y="4807500"/>
            <a:chExt cx="611700" cy="1438800"/>
          </a:xfrm>
        </p:grpSpPr>
        <p:cxnSp>
          <p:nvCxnSpPr>
            <p:cNvPr id="331" name="Google Shape;331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2" name="Google Shape;332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3" name="Google Shape;333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34" name="Google Shape;334;p40"/>
          <p:cNvGrpSpPr/>
          <p:nvPr/>
        </p:nvGrpSpPr>
        <p:grpSpPr>
          <a:xfrm>
            <a:off x="2494250" y="2037850"/>
            <a:ext cx="611700" cy="1438800"/>
            <a:chOff x="5393350" y="4807500"/>
            <a:chExt cx="611700" cy="1438800"/>
          </a:xfrm>
        </p:grpSpPr>
        <p:cxnSp>
          <p:nvCxnSpPr>
            <p:cNvPr id="335" name="Google Shape;335;p40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6" name="Google Shape;336;p40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37" name="Google Shape;337;p40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38" name="Google Shape;338;p40"/>
          <p:cNvSpPr txBox="1"/>
          <p:nvPr/>
        </p:nvSpPr>
        <p:spPr>
          <a:xfrm>
            <a:off x="25287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339" name="Google Shape;339;p40"/>
          <p:cNvSpPr txBox="1"/>
          <p:nvPr/>
        </p:nvSpPr>
        <p:spPr>
          <a:xfrm>
            <a:off x="33946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340" name="Google Shape;340;p40"/>
          <p:cNvSpPr txBox="1"/>
          <p:nvPr/>
        </p:nvSpPr>
        <p:spPr>
          <a:xfrm>
            <a:off x="4217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341" name="Google Shape;341;p40"/>
          <p:cNvSpPr txBox="1"/>
          <p:nvPr/>
        </p:nvSpPr>
        <p:spPr>
          <a:xfrm>
            <a:off x="508330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342" name="Google Shape;342;p40"/>
          <p:cNvSpPr txBox="1"/>
          <p:nvPr/>
        </p:nvSpPr>
        <p:spPr>
          <a:xfrm>
            <a:off x="59663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343" name="Google Shape;343;p40"/>
          <p:cNvSpPr txBox="1"/>
          <p:nvPr/>
        </p:nvSpPr>
        <p:spPr>
          <a:xfrm>
            <a:off x="68322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cxnSp>
        <p:nvCxnSpPr>
          <p:cNvPr id="344" name="Google Shape;344;p40"/>
          <p:cNvCxnSpPr>
            <a:endCxn id="307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5" name="Google Shape;345;p40"/>
          <p:cNvCxnSpPr>
            <a:stCxn id="306" idx="3"/>
            <a:endCxn id="308" idx="1"/>
          </p:cNvCxnSpPr>
          <p:nvPr/>
        </p:nvCxnSpPr>
        <p:spPr>
          <a:xfrm flipH="1" rot="10800000">
            <a:off x="3898625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6" name="Google Shape;346;p40"/>
          <p:cNvCxnSpPr>
            <a:stCxn id="308" idx="3"/>
            <a:endCxn id="309" idx="1"/>
          </p:cNvCxnSpPr>
          <p:nvPr/>
        </p:nvCxnSpPr>
        <p:spPr>
          <a:xfrm>
            <a:off x="4721425" y="2731400"/>
            <a:ext cx="4005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7" name="Google Shape;347;p40"/>
          <p:cNvCxnSpPr>
            <a:endCxn id="309" idx="1"/>
          </p:cNvCxnSpPr>
          <p:nvPr/>
        </p:nvCxnSpPr>
        <p:spPr>
          <a:xfrm>
            <a:off x="472150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8" name="Google Shape;348;p40"/>
          <p:cNvCxnSpPr>
            <a:endCxn id="311" idx="1"/>
          </p:cNvCxnSpPr>
          <p:nvPr/>
        </p:nvCxnSpPr>
        <p:spPr>
          <a:xfrm>
            <a:off x="5587150" y="3188025"/>
            <a:ext cx="417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9" name="Google Shape;349;p40"/>
          <p:cNvCxnSpPr>
            <a:stCxn id="311" idx="3"/>
            <a:endCxn id="312" idx="1"/>
          </p:cNvCxnSpPr>
          <p:nvPr/>
        </p:nvCxnSpPr>
        <p:spPr>
          <a:xfrm>
            <a:off x="647035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0" name="Google Shape;350;p40"/>
          <p:cNvCxnSpPr/>
          <p:nvPr/>
        </p:nvCxnSpPr>
        <p:spPr>
          <a:xfrm flipH="1" rot="10800000">
            <a:off x="6470350" y="2748225"/>
            <a:ext cx="370500" cy="439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351" name="Google Shape;351;p40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3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52" name="Google Shape;352;p40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套用原本的序列分析方法</a:t>
            </a:r>
            <a:endParaRPr/>
          </a:p>
        </p:txBody>
      </p:sp>
      <p:sp>
        <p:nvSpPr>
          <p:cNvPr id="359" name="Google Shape;359;p4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60" name="Google Shape;360;p41"/>
          <p:cNvSpPr/>
          <p:nvPr/>
        </p:nvSpPr>
        <p:spPr>
          <a:xfrm>
            <a:off x="34333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1" name="Google Shape;361;p41"/>
          <p:cNvSpPr/>
          <p:nvPr/>
        </p:nvSpPr>
        <p:spPr>
          <a:xfrm>
            <a:off x="42561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2" name="Google Shape;362;p41"/>
          <p:cNvSpPr/>
          <p:nvPr/>
        </p:nvSpPr>
        <p:spPr>
          <a:xfrm>
            <a:off x="4256125" y="254615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3" name="Google Shape;363;p41"/>
          <p:cNvSpPr/>
          <p:nvPr/>
        </p:nvSpPr>
        <p:spPr>
          <a:xfrm>
            <a:off x="512200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4" name="Google Shape;364;p41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365" name="Google Shape;365;p41"/>
          <p:cNvSpPr/>
          <p:nvPr/>
        </p:nvSpPr>
        <p:spPr>
          <a:xfrm>
            <a:off x="60050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6" name="Google Shape;366;p41"/>
          <p:cNvSpPr/>
          <p:nvPr/>
        </p:nvSpPr>
        <p:spPr>
          <a:xfrm>
            <a:off x="6870925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367" name="Google Shape;367;p41"/>
          <p:cNvSpPr/>
          <p:nvPr/>
        </p:nvSpPr>
        <p:spPr>
          <a:xfrm>
            <a:off x="6870925" y="2528900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grpSp>
        <p:nvGrpSpPr>
          <p:cNvPr id="368" name="Google Shape;368;p41"/>
          <p:cNvGrpSpPr/>
          <p:nvPr/>
        </p:nvGrpSpPr>
        <p:grpSpPr>
          <a:xfrm>
            <a:off x="6797725" y="2037850"/>
            <a:ext cx="611700" cy="1438800"/>
            <a:chOff x="5393350" y="4807500"/>
            <a:chExt cx="611700" cy="1438800"/>
          </a:xfrm>
        </p:grpSpPr>
        <p:cxnSp>
          <p:nvCxnSpPr>
            <p:cNvPr id="369" name="Google Shape;369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0" name="Google Shape;370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1" name="Google Shape;371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72" name="Google Shape;372;p41"/>
          <p:cNvGrpSpPr/>
          <p:nvPr/>
        </p:nvGrpSpPr>
        <p:grpSpPr>
          <a:xfrm>
            <a:off x="5931850" y="2037850"/>
            <a:ext cx="611700" cy="1438800"/>
            <a:chOff x="5393350" y="4807500"/>
            <a:chExt cx="611700" cy="1438800"/>
          </a:xfrm>
        </p:grpSpPr>
        <p:cxnSp>
          <p:nvCxnSpPr>
            <p:cNvPr id="373" name="Google Shape;373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4" name="Google Shape;374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5" name="Google Shape;375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76" name="Google Shape;376;p41"/>
          <p:cNvGrpSpPr/>
          <p:nvPr/>
        </p:nvGrpSpPr>
        <p:grpSpPr>
          <a:xfrm>
            <a:off x="5048800" y="2037850"/>
            <a:ext cx="611700" cy="1438800"/>
            <a:chOff x="5393350" y="4807500"/>
            <a:chExt cx="611700" cy="1438800"/>
          </a:xfrm>
        </p:grpSpPr>
        <p:cxnSp>
          <p:nvCxnSpPr>
            <p:cNvPr id="377" name="Google Shape;377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8" name="Google Shape;378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9" name="Google Shape;379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0" name="Google Shape;380;p41"/>
          <p:cNvGrpSpPr/>
          <p:nvPr/>
        </p:nvGrpSpPr>
        <p:grpSpPr>
          <a:xfrm>
            <a:off x="4182925" y="2037850"/>
            <a:ext cx="611700" cy="1438800"/>
            <a:chOff x="5393350" y="4807500"/>
            <a:chExt cx="611700" cy="1438800"/>
          </a:xfrm>
        </p:grpSpPr>
        <p:cxnSp>
          <p:nvCxnSpPr>
            <p:cNvPr id="381" name="Google Shape;381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2" name="Google Shape;382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3" name="Google Shape;383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4" name="Google Shape;384;p41"/>
          <p:cNvGrpSpPr/>
          <p:nvPr/>
        </p:nvGrpSpPr>
        <p:grpSpPr>
          <a:xfrm>
            <a:off x="3360125" y="2037850"/>
            <a:ext cx="611700" cy="1438800"/>
            <a:chOff x="5393350" y="4807500"/>
            <a:chExt cx="611700" cy="1438800"/>
          </a:xfrm>
        </p:grpSpPr>
        <p:cxnSp>
          <p:nvCxnSpPr>
            <p:cNvPr id="385" name="Google Shape;385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6" name="Google Shape;386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7" name="Google Shape;387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388" name="Google Shape;388;p41"/>
          <p:cNvGrpSpPr/>
          <p:nvPr/>
        </p:nvGrpSpPr>
        <p:grpSpPr>
          <a:xfrm>
            <a:off x="2494250" y="2037850"/>
            <a:ext cx="611700" cy="1438800"/>
            <a:chOff x="5393350" y="4807500"/>
            <a:chExt cx="611700" cy="1438800"/>
          </a:xfrm>
        </p:grpSpPr>
        <p:cxnSp>
          <p:nvCxnSpPr>
            <p:cNvPr id="389" name="Google Shape;389;p41"/>
            <p:cNvCxnSpPr/>
            <p:nvPr/>
          </p:nvCxnSpPr>
          <p:spPr>
            <a:xfrm>
              <a:off x="53933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0" name="Google Shape;390;p41"/>
            <p:cNvCxnSpPr/>
            <p:nvPr/>
          </p:nvCxnSpPr>
          <p:spPr>
            <a:xfrm>
              <a:off x="5393350" y="6237675"/>
              <a:ext cx="611700" cy="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1" name="Google Shape;391;p41"/>
            <p:cNvCxnSpPr/>
            <p:nvPr/>
          </p:nvCxnSpPr>
          <p:spPr>
            <a:xfrm>
              <a:off x="6005050" y="4807500"/>
              <a:ext cx="0" cy="14388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92" name="Google Shape;392;p41"/>
          <p:cNvSpPr txBox="1"/>
          <p:nvPr/>
        </p:nvSpPr>
        <p:spPr>
          <a:xfrm>
            <a:off x="25287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393" name="Google Shape;393;p41"/>
          <p:cNvSpPr txBox="1"/>
          <p:nvPr/>
        </p:nvSpPr>
        <p:spPr>
          <a:xfrm>
            <a:off x="33946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394" name="Google Shape;394;p41"/>
          <p:cNvSpPr txBox="1"/>
          <p:nvPr/>
        </p:nvSpPr>
        <p:spPr>
          <a:xfrm>
            <a:off x="4217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sp>
        <p:nvSpPr>
          <p:cNvPr id="395" name="Google Shape;395;p41"/>
          <p:cNvSpPr txBox="1"/>
          <p:nvPr/>
        </p:nvSpPr>
        <p:spPr>
          <a:xfrm>
            <a:off x="508330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4</a:t>
            </a:r>
            <a:endParaRPr sz="2000"/>
          </a:p>
        </p:txBody>
      </p:sp>
      <p:sp>
        <p:nvSpPr>
          <p:cNvPr id="396" name="Google Shape;396;p41"/>
          <p:cNvSpPr txBox="1"/>
          <p:nvPr/>
        </p:nvSpPr>
        <p:spPr>
          <a:xfrm>
            <a:off x="5966350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5</a:t>
            </a:r>
            <a:endParaRPr sz="2000"/>
          </a:p>
        </p:txBody>
      </p:sp>
      <p:sp>
        <p:nvSpPr>
          <p:cNvPr id="397" name="Google Shape;397;p41"/>
          <p:cNvSpPr txBox="1"/>
          <p:nvPr/>
        </p:nvSpPr>
        <p:spPr>
          <a:xfrm>
            <a:off x="68322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6</a:t>
            </a:r>
            <a:endParaRPr sz="2000"/>
          </a:p>
        </p:txBody>
      </p:sp>
      <p:cxnSp>
        <p:nvCxnSpPr>
          <p:cNvPr id="398" name="Google Shape;398;p41"/>
          <p:cNvCxnSpPr>
            <a:endCxn id="361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99" name="Google Shape;399;p41"/>
          <p:cNvCxnSpPr>
            <a:stCxn id="360" idx="3"/>
            <a:endCxn id="362" idx="1"/>
          </p:cNvCxnSpPr>
          <p:nvPr/>
        </p:nvCxnSpPr>
        <p:spPr>
          <a:xfrm flipH="1" rot="10800000">
            <a:off x="3898625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0" name="Google Shape;400;p41"/>
          <p:cNvCxnSpPr>
            <a:stCxn id="362" idx="3"/>
            <a:endCxn id="363" idx="1"/>
          </p:cNvCxnSpPr>
          <p:nvPr/>
        </p:nvCxnSpPr>
        <p:spPr>
          <a:xfrm>
            <a:off x="4721425" y="2731400"/>
            <a:ext cx="4005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1" name="Google Shape;401;p41"/>
          <p:cNvCxnSpPr>
            <a:endCxn id="363" idx="1"/>
          </p:cNvCxnSpPr>
          <p:nvPr/>
        </p:nvCxnSpPr>
        <p:spPr>
          <a:xfrm>
            <a:off x="472150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2" name="Google Shape;402;p41"/>
          <p:cNvCxnSpPr>
            <a:endCxn id="365" idx="1"/>
          </p:cNvCxnSpPr>
          <p:nvPr/>
        </p:nvCxnSpPr>
        <p:spPr>
          <a:xfrm>
            <a:off x="5587150" y="3188025"/>
            <a:ext cx="417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3" name="Google Shape;403;p41"/>
          <p:cNvCxnSpPr>
            <a:stCxn id="365" idx="3"/>
            <a:endCxn id="366" idx="1"/>
          </p:cNvCxnSpPr>
          <p:nvPr/>
        </p:nvCxnSpPr>
        <p:spPr>
          <a:xfrm>
            <a:off x="6470350" y="3188025"/>
            <a:ext cx="4005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04" name="Google Shape;404;p41"/>
          <p:cNvCxnSpPr/>
          <p:nvPr/>
        </p:nvCxnSpPr>
        <p:spPr>
          <a:xfrm flipH="1" rot="10800000">
            <a:off x="6470350" y="2748225"/>
            <a:ext cx="370500" cy="4398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405" name="Google Shape;405;p41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3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06" name="Google Shape;406;p41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換個時間單位再來分析</a:t>
            </a:r>
            <a:endParaRPr/>
          </a:p>
        </p:txBody>
      </p:sp>
      <p:sp>
        <p:nvSpPr>
          <p:cNvPr id="413" name="Google Shape;413;p4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4" name="Google Shape;414;p42"/>
          <p:cNvSpPr/>
          <p:nvPr/>
        </p:nvSpPr>
        <p:spPr>
          <a:xfrm>
            <a:off x="2569600" y="3002775"/>
            <a:ext cx="13290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5" name="Google Shape;415;p42"/>
          <p:cNvSpPr/>
          <p:nvPr/>
        </p:nvSpPr>
        <p:spPr>
          <a:xfrm>
            <a:off x="4256125" y="3002775"/>
            <a:ext cx="13149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6" name="Google Shape;416;p42"/>
          <p:cNvSpPr/>
          <p:nvPr/>
        </p:nvSpPr>
        <p:spPr>
          <a:xfrm>
            <a:off x="4256125" y="2546150"/>
            <a:ext cx="13149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7" name="Google Shape;417;p42"/>
          <p:cNvSpPr/>
          <p:nvPr/>
        </p:nvSpPr>
        <p:spPr>
          <a:xfrm>
            <a:off x="1846450" y="3002775"/>
            <a:ext cx="465300" cy="3705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274E13"/>
                </a:solidFill>
              </a:rPr>
              <a:t>A</a:t>
            </a:r>
            <a:endParaRPr b="1" sz="2800">
              <a:solidFill>
                <a:srgbClr val="274E13"/>
              </a:solidFill>
            </a:endParaRPr>
          </a:p>
        </p:txBody>
      </p:sp>
      <p:sp>
        <p:nvSpPr>
          <p:cNvPr id="418" name="Google Shape;418;p42"/>
          <p:cNvSpPr/>
          <p:nvPr/>
        </p:nvSpPr>
        <p:spPr>
          <a:xfrm>
            <a:off x="6073963" y="3002775"/>
            <a:ext cx="12624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t</a:t>
            </a:r>
            <a:endParaRPr b="1" sz="2800">
              <a:solidFill>
                <a:srgbClr val="FFFFFF"/>
              </a:solidFill>
            </a:endParaRPr>
          </a:p>
        </p:txBody>
      </p:sp>
      <p:sp>
        <p:nvSpPr>
          <p:cNvPr id="419" name="Google Shape;419;p42"/>
          <p:cNvSpPr/>
          <p:nvPr/>
        </p:nvSpPr>
        <p:spPr>
          <a:xfrm>
            <a:off x="6073963" y="2528900"/>
            <a:ext cx="1262400" cy="370500"/>
          </a:xfrm>
          <a:prstGeom prst="roundRect">
            <a:avLst>
              <a:gd fmla="val 16667" name="adj"/>
            </a:avLst>
          </a:prstGeom>
          <a:solidFill>
            <a:srgbClr val="274E13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FFFFFF"/>
                </a:solidFill>
              </a:rPr>
              <a:t>l</a:t>
            </a:r>
            <a:endParaRPr b="1" sz="2800">
              <a:solidFill>
                <a:srgbClr val="FFFFFF"/>
              </a:solidFill>
            </a:endParaRPr>
          </a:p>
        </p:txBody>
      </p:sp>
      <p:cxnSp>
        <p:nvCxnSpPr>
          <p:cNvPr id="420" name="Google Shape;420;p42"/>
          <p:cNvCxnSpPr/>
          <p:nvPr/>
        </p:nvCxnSpPr>
        <p:spPr>
          <a:xfrm>
            <a:off x="6466000" y="3468025"/>
            <a:ext cx="943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1" name="Google Shape;421;p42"/>
          <p:cNvCxnSpPr/>
          <p:nvPr/>
        </p:nvCxnSpPr>
        <p:spPr>
          <a:xfrm>
            <a:off x="74094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2" name="Google Shape;422;p42"/>
          <p:cNvCxnSpPr/>
          <p:nvPr/>
        </p:nvCxnSpPr>
        <p:spPr>
          <a:xfrm>
            <a:off x="504880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3" name="Google Shape;423;p42"/>
          <p:cNvCxnSpPr/>
          <p:nvPr/>
        </p:nvCxnSpPr>
        <p:spPr>
          <a:xfrm>
            <a:off x="566050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4" name="Google Shape;424;p42"/>
          <p:cNvCxnSpPr/>
          <p:nvPr/>
        </p:nvCxnSpPr>
        <p:spPr>
          <a:xfrm>
            <a:off x="41829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5" name="Google Shape;425;p42"/>
          <p:cNvCxnSpPr/>
          <p:nvPr/>
        </p:nvCxnSpPr>
        <p:spPr>
          <a:xfrm>
            <a:off x="593185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6" name="Google Shape;426;p42"/>
          <p:cNvCxnSpPr/>
          <p:nvPr/>
        </p:nvCxnSpPr>
        <p:spPr>
          <a:xfrm>
            <a:off x="593185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7" name="Google Shape;427;p42"/>
          <p:cNvCxnSpPr/>
          <p:nvPr/>
        </p:nvCxnSpPr>
        <p:spPr>
          <a:xfrm>
            <a:off x="4182925" y="3468025"/>
            <a:ext cx="1475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8" name="Google Shape;428;p42"/>
          <p:cNvCxnSpPr/>
          <p:nvPr/>
        </p:nvCxnSpPr>
        <p:spPr>
          <a:xfrm>
            <a:off x="3080075" y="3468025"/>
            <a:ext cx="891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9" name="Google Shape;429;p42"/>
          <p:cNvCxnSpPr/>
          <p:nvPr/>
        </p:nvCxnSpPr>
        <p:spPr>
          <a:xfrm>
            <a:off x="3971825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0" name="Google Shape;430;p42"/>
          <p:cNvCxnSpPr/>
          <p:nvPr/>
        </p:nvCxnSpPr>
        <p:spPr>
          <a:xfrm>
            <a:off x="2494250" y="2037850"/>
            <a:ext cx="0" cy="1438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1" name="Google Shape;431;p42"/>
          <p:cNvCxnSpPr/>
          <p:nvPr/>
        </p:nvCxnSpPr>
        <p:spPr>
          <a:xfrm>
            <a:off x="2494250" y="3468025"/>
            <a:ext cx="6117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2" name="Google Shape;432;p42"/>
          <p:cNvSpPr txBox="1"/>
          <p:nvPr/>
        </p:nvSpPr>
        <p:spPr>
          <a:xfrm>
            <a:off x="2961688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1</a:t>
            </a:r>
            <a:endParaRPr sz="2000"/>
          </a:p>
        </p:txBody>
      </p:sp>
      <p:sp>
        <p:nvSpPr>
          <p:cNvPr id="433" name="Google Shape;433;p42"/>
          <p:cNvSpPr txBox="1"/>
          <p:nvPr/>
        </p:nvSpPr>
        <p:spPr>
          <a:xfrm>
            <a:off x="47214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2</a:t>
            </a:r>
            <a:endParaRPr sz="2000"/>
          </a:p>
        </p:txBody>
      </p:sp>
      <p:sp>
        <p:nvSpPr>
          <p:cNvPr id="434" name="Google Shape;434;p42"/>
          <p:cNvSpPr txBox="1"/>
          <p:nvPr/>
        </p:nvSpPr>
        <p:spPr>
          <a:xfrm>
            <a:off x="6433825" y="3476650"/>
            <a:ext cx="542700" cy="4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3</a:t>
            </a:r>
            <a:endParaRPr sz="2000"/>
          </a:p>
        </p:txBody>
      </p:sp>
      <p:cxnSp>
        <p:nvCxnSpPr>
          <p:cNvPr id="435" name="Google Shape;435;p42"/>
          <p:cNvCxnSpPr>
            <a:endCxn id="415" idx="1"/>
          </p:cNvCxnSpPr>
          <p:nvPr/>
        </p:nvCxnSpPr>
        <p:spPr>
          <a:xfrm>
            <a:off x="3898525" y="3188025"/>
            <a:ext cx="3576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6" name="Google Shape;436;p42"/>
          <p:cNvCxnSpPr>
            <a:stCxn id="414" idx="3"/>
            <a:endCxn id="416" idx="1"/>
          </p:cNvCxnSpPr>
          <p:nvPr/>
        </p:nvCxnSpPr>
        <p:spPr>
          <a:xfrm flipH="1" rot="10800000">
            <a:off x="3898600" y="2731425"/>
            <a:ext cx="3576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7" name="Google Shape;437;p42"/>
          <p:cNvCxnSpPr>
            <a:endCxn id="418" idx="1"/>
          </p:cNvCxnSpPr>
          <p:nvPr/>
        </p:nvCxnSpPr>
        <p:spPr>
          <a:xfrm>
            <a:off x="5587063" y="3188025"/>
            <a:ext cx="486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aphicFrame>
        <p:nvGraphicFramePr>
          <p:cNvPr id="438" name="Google Shape;438;p42"/>
          <p:cNvGraphicFramePr/>
          <p:nvPr/>
        </p:nvGraphicFramePr>
        <p:xfrm>
          <a:off x="1906975" y="4282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Target Code (Lag 1)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 hMerge="1"/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Given Code (Lag 0)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looks (l)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2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</a:rPr>
                        <a:t>talks (t)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1</a:t>
                      </a:r>
                      <a:endParaRPr sz="1800"/>
                    </a:p>
                  </a:txBody>
                  <a:tcPr marT="91425" marB="91425" marR="91425" marL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9" name="Google Shape;439;p42"/>
          <p:cNvSpPr/>
          <p:nvPr/>
        </p:nvSpPr>
        <p:spPr>
          <a:xfrm>
            <a:off x="4279825" y="3895600"/>
            <a:ext cx="417900" cy="310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0" name="Google Shape;440;p42"/>
          <p:cNvCxnSpPr>
            <a:endCxn id="419" idx="1"/>
          </p:cNvCxnSpPr>
          <p:nvPr/>
        </p:nvCxnSpPr>
        <p:spPr>
          <a:xfrm flipH="1" rot="10800000">
            <a:off x="5574163" y="2714150"/>
            <a:ext cx="499800" cy="474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1" name="Google Shape;441;p42"/>
          <p:cNvCxnSpPr>
            <a:stCxn id="416" idx="3"/>
            <a:endCxn id="418" idx="1"/>
          </p:cNvCxnSpPr>
          <p:nvPr/>
        </p:nvCxnSpPr>
        <p:spPr>
          <a:xfrm>
            <a:off x="5571025" y="2731400"/>
            <a:ext cx="502800" cy="4566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2" name="Google Shape;442;p42"/>
          <p:cNvCxnSpPr/>
          <p:nvPr/>
        </p:nvCxnSpPr>
        <p:spPr>
          <a:xfrm>
            <a:off x="5587063" y="2748625"/>
            <a:ext cx="486900" cy="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3" name="Google Shape;443;p42"/>
          <p:cNvSpPr/>
          <p:nvPr/>
        </p:nvSpPr>
        <p:spPr>
          <a:xfrm>
            <a:off x="6543550" y="4816100"/>
            <a:ext cx="2408100" cy="1370700"/>
          </a:xfrm>
          <a:prstGeom prst="wedgeRoundRectCallout">
            <a:avLst>
              <a:gd fmla="val -39089" name="adj1"/>
              <a:gd fmla="val -99026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只要詳細記錄時間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就能夠從不同尺度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去做分析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0" name="Google Shape;450;p4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從微觀到宏觀</a:t>
            </a:r>
            <a:endParaRPr/>
          </a:p>
        </p:txBody>
      </p:sp>
      <p:sp>
        <p:nvSpPr>
          <p:cNvPr id="451" name="Google Shape;451;p4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不要拘泥從每個編碼資料中找尋模式</a:t>
            </a:r>
            <a:br>
              <a:rPr lang="zh-TW"/>
            </a:br>
            <a:r>
              <a:rPr lang="zh-TW"/>
              <a:t>	試著從更宏觀的角度來看資料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更大的時間單位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以抽象、廣泛的編碼系統 取代 具體、細微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宏觀編碼系統的好處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比微觀系統更容易使用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可以發掘原本看不到的模式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試著應用統計的探索性分析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回歸資料本身所帶有的知識模式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用宏觀角度重新檢查資料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</a:t>
            </a:r>
            <a:endParaRPr/>
          </a:p>
        </p:txBody>
      </p:sp>
      <p:sp>
        <p:nvSpPr>
          <p:cNvPr id="458" name="Google Shape;458;p44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 startAt="4"/>
            </a:pPr>
            <a:r>
              <a:rPr lang="zh-TW"/>
              <a:t>Time-series analysis</a:t>
            </a:r>
            <a:br>
              <a:rPr lang="zh-TW"/>
            </a:br>
            <a:r>
              <a:rPr lang="zh-TW"/>
              <a:t>時間序列分析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 startAt="4"/>
            </a:pPr>
            <a:r>
              <a:rPr lang="zh-TW"/>
              <a:t>Autocorrelation and time-series analysis</a:t>
            </a:r>
            <a:br>
              <a:rPr lang="zh-TW"/>
            </a:br>
            <a:r>
              <a:rPr lang="zh-TW"/>
              <a:t>自相關與時間序列分析</a:t>
            </a:r>
            <a:endParaRPr/>
          </a:p>
        </p:txBody>
      </p:sp>
      <p:sp>
        <p:nvSpPr>
          <p:cNvPr id="459" name="Google Shape;459;p4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行為記錄的時間序列</a:t>
            </a:r>
            <a:endParaRPr/>
          </a:p>
        </p:txBody>
      </p:sp>
      <p:sp>
        <p:nvSpPr>
          <p:cNvPr id="466" name="Google Shape;466;p4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68" name="Google Shape;46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4900" y="1783075"/>
            <a:ext cx="7179105" cy="4770125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5"/>
          <p:cNvSpPr txBox="1"/>
          <p:nvPr/>
        </p:nvSpPr>
        <p:spPr>
          <a:xfrm>
            <a:off x="476250" y="6506550"/>
            <a:ext cx="6499200" cy="35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http://www.aicepsych.com/unit-1-research-methods.html</a:t>
            </a:r>
            <a:r>
              <a:rPr lang="zh-TW">
                <a:solidFill>
                  <a:srgbClr val="FFFFFF"/>
                </a:solidFill>
              </a:rPr>
              <a:t>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70" name="Google Shape;470;p45"/>
          <p:cNvSpPr/>
          <p:nvPr/>
        </p:nvSpPr>
        <p:spPr>
          <a:xfrm>
            <a:off x="163500" y="2392125"/>
            <a:ext cx="1806900" cy="9378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時間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(開始/結束)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471" name="Google Shape;471;p45"/>
          <p:cNvSpPr/>
          <p:nvPr/>
        </p:nvSpPr>
        <p:spPr>
          <a:xfrm>
            <a:off x="163500" y="3639829"/>
            <a:ext cx="1806900" cy="7227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行為類型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472" name="Google Shape;472;p45"/>
          <p:cNvSpPr/>
          <p:nvPr/>
        </p:nvSpPr>
        <p:spPr>
          <a:xfrm>
            <a:off x="163500" y="4754822"/>
            <a:ext cx="1806900" cy="722700"/>
          </a:xfrm>
          <a:prstGeom prst="wedgeRoundRectCallout">
            <a:avLst>
              <a:gd fmla="val 68332" name="adj1"/>
              <a:gd fmla="val 3691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000">
                <a:solidFill>
                  <a:srgbClr val="FFFFFF"/>
                </a:solidFill>
              </a:rPr>
              <a:t>程度</a:t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/>
              <a:t>從類別編碼轉換成時間序列的方法(1/2)</a:t>
            </a:r>
            <a:endParaRPr sz="3600"/>
          </a:p>
        </p:txBody>
      </p:sp>
      <p:sp>
        <p:nvSpPr>
          <p:cNvPr id="479" name="Google Shape;479;p4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事件間隔法 (the Interevent Interval)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4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481" name="Google Shape;48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7625" y="2414550"/>
            <a:ext cx="5715000" cy="440055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46"/>
          <p:cNvSpPr txBox="1"/>
          <p:nvPr/>
        </p:nvSpPr>
        <p:spPr>
          <a:xfrm>
            <a:off x="1731725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吸菸時間</a:t>
            </a:r>
            <a:endParaRPr/>
          </a:p>
        </p:txBody>
      </p:sp>
      <p:sp>
        <p:nvSpPr>
          <p:cNvPr id="483" name="Google Shape;483;p46"/>
          <p:cNvSpPr txBox="1"/>
          <p:nvPr/>
        </p:nvSpPr>
        <p:spPr>
          <a:xfrm>
            <a:off x="3787600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吸菸</a:t>
            </a:r>
            <a:r>
              <a:rPr lang="zh-TW"/>
              <a:t>長度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(換算小時)</a:t>
            </a:r>
            <a:endParaRPr/>
          </a:p>
        </p:txBody>
      </p:sp>
      <p:sp>
        <p:nvSpPr>
          <p:cNvPr id="484" name="Google Shape;484;p46"/>
          <p:cNvSpPr txBox="1"/>
          <p:nvPr/>
        </p:nvSpPr>
        <p:spPr>
          <a:xfrm>
            <a:off x="5648575" y="2843150"/>
            <a:ext cx="10425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時間區間</a:t>
            </a:r>
            <a:endParaRPr/>
          </a:p>
        </p:txBody>
      </p:sp>
      <p:sp>
        <p:nvSpPr>
          <p:cNvPr id="485" name="Google Shape;485;p46"/>
          <p:cNvSpPr txBox="1"/>
          <p:nvPr/>
        </p:nvSpPr>
        <p:spPr>
          <a:xfrm>
            <a:off x="7354450" y="2843150"/>
            <a:ext cx="1433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</a:t>
            </a:r>
            <a:r>
              <a:rPr lang="zh-TW"/>
              <a:t>平均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(每小時平均)</a:t>
            </a:r>
            <a:endParaRPr/>
          </a:p>
        </p:txBody>
      </p:sp>
      <p:sp>
        <p:nvSpPr>
          <p:cNvPr id="486" name="Google Shape;486;p46"/>
          <p:cNvSpPr/>
          <p:nvPr/>
        </p:nvSpPr>
        <p:spPr>
          <a:xfrm>
            <a:off x="6668450" y="3877000"/>
            <a:ext cx="594600" cy="23262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46"/>
          <p:cNvSpPr/>
          <p:nvPr/>
        </p:nvSpPr>
        <p:spPr>
          <a:xfrm>
            <a:off x="7659250" y="3575475"/>
            <a:ext cx="1344000" cy="1051200"/>
          </a:xfrm>
          <a:prstGeom prst="wedgeRoundRectCallout">
            <a:avLst>
              <a:gd fmla="val -74360" name="adj1"/>
              <a:gd fmla="val 15566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繪製時間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序列圖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資料來源</a:t>
            </a:r>
            <a:endParaRPr/>
          </a:p>
        </p:txBody>
      </p:sp>
      <p:sp>
        <p:nvSpPr>
          <p:cNvPr id="154" name="Google Shape;154;p29"/>
          <p:cNvSpPr txBox="1"/>
          <p:nvPr>
            <p:ph idx="1" type="body"/>
          </p:nvPr>
        </p:nvSpPr>
        <p:spPr>
          <a:xfrm>
            <a:off x="533400" y="179130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800"/>
              <a:t>Bakeman, R., &amp; Gottman, J. M. (1997). </a:t>
            </a:r>
            <a:r>
              <a:rPr lang="zh-TW" sz="1800">
                <a:solidFill>
                  <a:schemeClr val="dk1"/>
                </a:solidFill>
              </a:rPr>
              <a:t>Observing interaction: an introduction to sequential analysis.</a:t>
            </a:r>
            <a:r>
              <a:rPr lang="zh-TW" sz="1800"/>
              <a:t> Cambridge University Press.</a:t>
            </a:r>
            <a:endParaRPr sz="1800"/>
          </a:p>
        </p:txBody>
      </p:sp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6" name="Google Shape;156;p29"/>
          <p:cNvSpPr txBox="1"/>
          <p:nvPr>
            <p:ph idx="2" type="body"/>
          </p:nvPr>
        </p:nvSpPr>
        <p:spPr>
          <a:xfrm>
            <a:off x="4027725" y="1791150"/>
            <a:ext cx="49686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</a:rPr>
              <a:t>Bakeman, R., &amp; Quera, V. (2011). </a:t>
            </a:r>
            <a:r>
              <a:rPr i="1" lang="zh-TW" sz="1800">
                <a:solidFill>
                  <a:schemeClr val="dk1"/>
                </a:solidFill>
              </a:rPr>
              <a:t>Sequential analysis and observational methods for the behavioral sciences</a:t>
            </a:r>
            <a:r>
              <a:rPr lang="zh-TW" sz="1800">
                <a:solidFill>
                  <a:schemeClr val="dk1"/>
                </a:solidFill>
              </a:rPr>
              <a:t>. Cambridge University Press.</a:t>
            </a:r>
            <a:endParaRPr sz="1800"/>
          </a:p>
        </p:txBody>
      </p:sp>
      <p:pic>
        <p:nvPicPr>
          <p:cNvPr id="157" name="Google Shape;15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5852" y="3181025"/>
            <a:ext cx="1714500" cy="2608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4725" y="3181025"/>
            <a:ext cx="171450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/>
          <p:nvPr/>
        </p:nvSpPr>
        <p:spPr>
          <a:xfrm>
            <a:off x="810575" y="5960250"/>
            <a:ext cx="3465000" cy="542700"/>
          </a:xfrm>
          <a:prstGeom prst="wedgeRoundRectCallout">
            <a:avLst>
              <a:gd fmla="val 11314" name="adj1"/>
              <a:gd fmla="val -102391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800"/>
              <a:t>9. Analyzing time sequences</a:t>
            </a:r>
            <a:endParaRPr sz="1800"/>
          </a:p>
        </p:txBody>
      </p:sp>
      <p:sp>
        <p:nvSpPr>
          <p:cNvPr id="160" name="Google Shape;160;p29"/>
          <p:cNvSpPr/>
          <p:nvPr/>
        </p:nvSpPr>
        <p:spPr>
          <a:xfrm>
            <a:off x="4672175" y="5818038"/>
            <a:ext cx="3679500" cy="669900"/>
          </a:xfrm>
          <a:prstGeom prst="wedgeRoundRectCallout">
            <a:avLst>
              <a:gd fmla="val 11314" name="adj1"/>
              <a:gd fmla="val -102391" name="adj2"/>
              <a:gd fmla="val 0" name="adj3"/>
            </a:avLst>
          </a:prstGeom>
          <a:solidFill>
            <a:srgbClr val="FFFFF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11. Time-window and log-linear sequential analysis</a:t>
            </a:r>
            <a:endParaRPr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3600">
                <a:solidFill>
                  <a:schemeClr val="dk1"/>
                </a:solidFill>
              </a:rPr>
              <a:t>從類別編碼轉換成時間序列的方法(2/2)</a:t>
            </a:r>
            <a:endParaRPr/>
          </a:p>
        </p:txBody>
      </p:sp>
      <p:sp>
        <p:nvSpPr>
          <p:cNvPr id="494" name="Google Shape;494;p4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 startAt="2"/>
            </a:pPr>
            <a:r>
              <a:rPr lang="zh-TW"/>
              <a:t>移動機率視窗法 (Moving probability-window)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1. 設定一個觀察範圍(視窗)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2. 計算出現在該視窗內的編碼時間長度，得到機率值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3. 向前移動一個時間單位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可以得到平滑的時間序列，但大多時候沒必要這樣做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AutoNum type="arabicPeriod" startAt="2"/>
            </a:pPr>
            <a:r>
              <a:rPr lang="zh-TW"/>
              <a:t>編碼系統的單變量縮放法 (univariate scaling)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將每一個變項、每一個人都做成各別的時間序列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使用統計計算變異數或迴歸</a:t>
            </a:r>
            <a:endParaRPr/>
          </a:p>
          <a:p>
            <a:pPr indent="0" lvl="0" marL="1778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4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轉換成時間序列的其他方法</a:t>
            </a:r>
            <a:endParaRPr/>
          </a:p>
        </p:txBody>
      </p:sp>
      <p:sp>
        <p:nvSpPr>
          <p:cNvPr id="502" name="Google Shape;502;p4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觀察資料加上正面影響的評分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聲音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臉部表情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肢體動作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講話方式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結合不同編碼維度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參與/不參與 + 正面/負面：參與=+1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夫妻互動對談：正面程度/負面程度</a:t>
            </a:r>
            <a:br>
              <a:rPr lang="zh-TW">
                <a:solidFill>
                  <a:schemeClr val="dk1"/>
                </a:solidFill>
              </a:rPr>
            </a:br>
            <a:r>
              <a:rPr lang="zh-TW">
                <a:solidFill>
                  <a:schemeClr val="dk1"/>
                </a:solidFill>
              </a:rPr>
              <a:t>-&gt;累計的時間序列 (time series cumulated)</a:t>
            </a:r>
            <a:endParaRPr>
              <a:solidFill>
                <a:schemeClr val="dk1"/>
              </a:solidFill>
            </a:endParaRPr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zh-TW">
                <a:solidFill>
                  <a:schemeClr val="dk1"/>
                </a:solidFill>
              </a:rPr>
              <a:t>社群互動的程度：moving socimetric</a:t>
            </a:r>
            <a:endParaRPr/>
          </a:p>
        </p:txBody>
      </p:sp>
      <p:sp>
        <p:nvSpPr>
          <p:cNvPr id="503" name="Google Shape;503;p4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0" name="Google Shape;510;p4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使用時間序列分析的好處 (1/2)</a:t>
            </a:r>
            <a:endParaRPr/>
          </a:p>
        </p:txBody>
      </p:sp>
      <p:sp>
        <p:nvSpPr>
          <p:cNvPr id="511" name="Google Shape;511;p49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B45F06"/>
                </a:solidFill>
              </a:rPr>
              <a:t>可以看到整體視覺化的圖形</a:t>
            </a:r>
            <a:endParaRPr b="1" sz="2800">
              <a:solidFill>
                <a:srgbClr val="B45F06"/>
              </a:solidFill>
            </a:endParaRPr>
          </a:p>
        </p:txBody>
      </p:sp>
      <p:pic>
        <p:nvPicPr>
          <p:cNvPr id="512" name="Google Shape;51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975" y="2539684"/>
            <a:ext cx="4290850" cy="297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833" y="2539688"/>
            <a:ext cx="4152993" cy="297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9"/>
          <p:cNvSpPr txBox="1"/>
          <p:nvPr/>
        </p:nvSpPr>
        <p:spPr>
          <a:xfrm>
            <a:off x="2090700" y="5615463"/>
            <a:ext cx="49626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兩對門診情侶的互動狀況</a:t>
            </a:r>
            <a:r>
              <a:rPr lang="zh-TW" sz="2000">
                <a:solidFill>
                  <a:schemeClr val="dk1"/>
                </a:solidFill>
              </a:rPr>
              <a:t>時間序列</a:t>
            </a:r>
            <a:r>
              <a:rPr lang="zh-TW" sz="2000"/>
              <a:t>記錄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50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使用時間序列分析的好處 (2/2)</a:t>
            </a:r>
            <a:endParaRPr/>
          </a:p>
        </p:txBody>
      </p:sp>
      <p:sp>
        <p:nvSpPr>
          <p:cNvPr id="521" name="Google Shape;521;p50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 sz="2800">
                <a:solidFill>
                  <a:srgbClr val="B45F06"/>
                </a:solidFill>
              </a:rPr>
              <a:t>時間序列分析可以超越編碼系統的限制</a:t>
            </a:r>
            <a:endParaRPr b="1" sz="2800">
              <a:solidFill>
                <a:srgbClr val="B45F06"/>
              </a:solidFill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瀏覽圖表就能夠觀察資料的斜率(slope)與水平(level)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可以找到罕見關鍵事件 (rare critical events)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可以看到整體的趨勢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可以找到改變的時間點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可以建構數學模型來發展新的理論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可以用來預測行為 (預測離婚)</a:t>
            </a:r>
            <a:endParaRPr/>
          </a:p>
        </p:txBody>
      </p:sp>
      <p:sp>
        <p:nvSpPr>
          <p:cNvPr id="522" name="Google Shape;522;p5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5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時間序列分析法的用途</a:t>
            </a:r>
            <a:endParaRPr/>
          </a:p>
        </p:txBody>
      </p:sp>
      <p:sp>
        <p:nvSpPr>
          <p:cNvPr id="529" name="Google Shape;529;p51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200000"/>
              </a:lnSpc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週期性分析 (cyclicity) = 光譜分析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罕見事件分析：中斷時間序列實驗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zh-TW">
                <a:solidFill>
                  <a:schemeClr val="dk2"/>
                </a:solidFill>
              </a:rPr>
              <a:t>雙時間序列關係的分析 (cross correlation)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同步性分析 (synchronicity)</a:t>
            </a:r>
            <a:endParaRPr/>
          </a:p>
          <a:p>
            <a:pPr indent="-3810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規律性分析 (autocorrelation)</a:t>
            </a:r>
            <a:endParaRPr/>
          </a:p>
        </p:txBody>
      </p:sp>
      <p:sp>
        <p:nvSpPr>
          <p:cNvPr id="530" name="Google Shape;530;p5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5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時間序列分析工具</a:t>
            </a:r>
            <a:endParaRPr/>
          </a:p>
        </p:txBody>
      </p:sp>
      <p:sp>
        <p:nvSpPr>
          <p:cNvPr id="537" name="Google Shape;537;p52"/>
          <p:cNvSpPr txBox="1"/>
          <p:nvPr>
            <p:ph idx="1" type="body"/>
          </p:nvPr>
        </p:nvSpPr>
        <p:spPr>
          <a:xfrm>
            <a:off x="211525" y="1791150"/>
            <a:ext cx="38298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Williams, E. A., &amp; Gottman, J. M.  (1982)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i="1"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User’s Guide to the Gottman-Williams Time-Series Analysis Computer Programs for Social Scientists</a:t>
            </a: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zh-TW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Cambridge: Cambridge University Press.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5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39" name="Google Shape;539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400" y="2308025"/>
            <a:ext cx="253365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52"/>
          <p:cNvSpPr/>
          <p:nvPr/>
        </p:nvSpPr>
        <p:spPr>
          <a:xfrm>
            <a:off x="6980450" y="4780200"/>
            <a:ext cx="1924200" cy="1532400"/>
          </a:xfrm>
          <a:prstGeom prst="wedgeRoundRectCallout">
            <a:avLst>
              <a:gd fmla="val -57521" name="adj1"/>
              <a:gd fmla="val -93132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SPEC</a:t>
            </a:r>
            <a:endParaRPr sz="2800">
              <a:solidFill>
                <a:srgbClr val="FFFFFF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ITSE</a:t>
            </a:r>
            <a:endParaRPr sz="2800">
              <a:solidFill>
                <a:srgbClr val="FFFFFF"/>
              </a:solidFill>
            </a:endParaRPr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Char char="●"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5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週期性分析 (Cyclicity)</a:t>
            </a:r>
            <a:endParaRPr/>
          </a:p>
        </p:txBody>
      </p:sp>
      <p:sp>
        <p:nvSpPr>
          <p:cNvPr id="547" name="Google Shape;547;p53"/>
          <p:cNvSpPr txBox="1"/>
          <p:nvPr>
            <p:ph idx="1" type="body"/>
          </p:nvPr>
        </p:nvSpPr>
        <p:spPr>
          <a:xfrm>
            <a:off x="476250" y="1783075"/>
            <a:ext cx="2676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驗證這個資料是否具有週期性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又稱光譜分析</a:t>
            </a:r>
            <a:br>
              <a:rPr lang="zh-TW"/>
            </a:br>
            <a:r>
              <a:rPr lang="zh-TW"/>
              <a:t>(Spectral Analysis)</a:t>
            </a:r>
            <a:endParaRPr/>
          </a:p>
        </p:txBody>
      </p:sp>
      <p:sp>
        <p:nvSpPr>
          <p:cNvPr id="548" name="Google Shape;548;p5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49" name="Google Shape;549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100" y="1781525"/>
            <a:ext cx="3943350" cy="471487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53"/>
          <p:cNvSpPr/>
          <p:nvPr/>
        </p:nvSpPr>
        <p:spPr>
          <a:xfrm>
            <a:off x="7032450" y="4902275"/>
            <a:ext cx="1899600" cy="697800"/>
          </a:xfrm>
          <a:prstGeom prst="wedgeRoundRectCallout">
            <a:avLst>
              <a:gd fmla="val -60665" name="adj1"/>
              <a:gd fmla="val 12492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虛線：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0.95</a:t>
            </a:r>
            <a:r>
              <a:rPr lang="zh-TW" sz="2000">
                <a:solidFill>
                  <a:srgbClr val="FFFFFF"/>
                </a:solidFill>
              </a:rPr>
              <a:t>信賴區間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51" name="Google Shape;551;p53"/>
          <p:cNvSpPr/>
          <p:nvPr/>
        </p:nvSpPr>
        <p:spPr>
          <a:xfrm>
            <a:off x="6171400" y="2524375"/>
            <a:ext cx="2676900" cy="1525200"/>
          </a:xfrm>
          <a:prstGeom prst="wedgeRoundRectCallout">
            <a:avLst>
              <a:gd fmla="val -34328" name="adj1"/>
              <a:gd fmla="val 89524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如果整個信賴區間在水平線</a:t>
            </a:r>
            <a:r>
              <a:rPr lang="zh-TW" sz="2000">
                <a:solidFill>
                  <a:srgbClr val="FFFFFF"/>
                </a:solidFill>
              </a:rPr>
              <a:t>虛線</a:t>
            </a:r>
            <a:r>
              <a:rPr lang="zh-TW" sz="2000">
                <a:solidFill>
                  <a:srgbClr val="FFFFFF"/>
                </a:solidFill>
              </a:rPr>
              <a:t>之前，則表示有顯著週期性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52" name="Google Shape;552;p53"/>
          <p:cNvSpPr/>
          <p:nvPr/>
        </p:nvSpPr>
        <p:spPr>
          <a:xfrm rot="804524">
            <a:off x="7460679" y="404855"/>
            <a:ext cx="1421756" cy="594927"/>
          </a:xfrm>
          <a:prstGeom prst="wedgeRoundRectCallout">
            <a:avLst>
              <a:gd fmla="val -46260" name="adj1"/>
              <a:gd fmla="val 76205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SPEC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4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罕見事件分析：中斷時間序列實驗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/>
              <a:t> (interrupted time-series experiment)</a:t>
            </a:r>
            <a:endParaRPr sz="2000"/>
          </a:p>
        </p:txBody>
      </p:sp>
      <p:sp>
        <p:nvSpPr>
          <p:cNvPr id="559" name="Google Shape;559;p54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時間30前後的斜率沒有顯著差異，但是水平有顯著差異</a:t>
            </a:r>
            <a:endParaRPr/>
          </a:p>
        </p:txBody>
      </p:sp>
      <p:sp>
        <p:nvSpPr>
          <p:cNvPr id="560" name="Google Shape;560;p5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561" name="Google Shape;561;p54"/>
          <p:cNvGrpSpPr/>
          <p:nvPr/>
        </p:nvGrpSpPr>
        <p:grpSpPr>
          <a:xfrm>
            <a:off x="2117247" y="2498143"/>
            <a:ext cx="4909498" cy="3386389"/>
            <a:chOff x="1156463" y="788024"/>
            <a:chExt cx="6831081" cy="4711825"/>
          </a:xfrm>
        </p:grpSpPr>
        <p:pic>
          <p:nvPicPr>
            <p:cNvPr id="562" name="Google Shape;562;p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56463" y="788049"/>
              <a:ext cx="6831081" cy="47118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63" name="Google Shape;563;p54"/>
            <p:cNvCxnSpPr/>
            <p:nvPr/>
          </p:nvCxnSpPr>
          <p:spPr>
            <a:xfrm rot="10800000">
              <a:off x="4764425" y="788024"/>
              <a:ext cx="0" cy="40494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564" name="Google Shape;564;p54"/>
          <p:cNvSpPr/>
          <p:nvPr/>
        </p:nvSpPr>
        <p:spPr>
          <a:xfrm rot="804524">
            <a:off x="7460679" y="1249180"/>
            <a:ext cx="1421756" cy="594927"/>
          </a:xfrm>
          <a:prstGeom prst="wedgeRoundRectCallout">
            <a:avLst>
              <a:gd fmla="val -69267" name="adj1"/>
              <a:gd fmla="val -48884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ITSE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5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多變量時間序列分析 (1/3)</a:t>
            </a:r>
            <a:endParaRPr/>
          </a:p>
        </p:txBody>
      </p:sp>
      <p:sp>
        <p:nvSpPr>
          <p:cNvPr id="571" name="Google Shape;571;p5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丈夫會影響太太？或是太太會影響丈夫呢？</a:t>
            </a:r>
            <a:endParaRPr/>
          </a:p>
        </p:txBody>
      </p:sp>
      <p:sp>
        <p:nvSpPr>
          <p:cNvPr id="572" name="Google Shape;572;p5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73" name="Google Shape;573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8800" y="1783074"/>
            <a:ext cx="5826399" cy="3997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55"/>
          <p:cNvSpPr/>
          <p:nvPr/>
        </p:nvSpPr>
        <p:spPr>
          <a:xfrm rot="804524">
            <a:off x="7460679" y="213805"/>
            <a:ext cx="1421756" cy="594927"/>
          </a:xfrm>
          <a:prstGeom prst="wedgeRoundRectCallout">
            <a:avLst>
              <a:gd fmla="val -34352" name="adj1"/>
              <a:gd fmla="val 83206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多變量時間序列分析 (2/3)</a:t>
            </a:r>
            <a:endParaRPr/>
          </a:p>
        </p:txBody>
      </p:sp>
      <p:sp>
        <p:nvSpPr>
          <p:cNvPr id="581" name="Google Shape;581;p5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5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83" name="Google Shape;583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3750" y="2112588"/>
            <a:ext cx="5156500" cy="4052775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6"/>
          <p:cNvSpPr/>
          <p:nvPr/>
        </p:nvSpPr>
        <p:spPr>
          <a:xfrm>
            <a:off x="4497325" y="5462275"/>
            <a:ext cx="838200" cy="2082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56"/>
          <p:cNvSpPr/>
          <p:nvPr/>
        </p:nvSpPr>
        <p:spPr>
          <a:xfrm>
            <a:off x="6530600" y="5221050"/>
            <a:ext cx="2326200" cy="749700"/>
          </a:xfrm>
          <a:prstGeom prst="wedgeRoundRectCallout">
            <a:avLst>
              <a:gd fmla="val -98148" name="adj1"/>
              <a:gd fmla="val -4032" name="adj2"/>
              <a:gd fmla="val 0" name="adj3"/>
            </a:avLst>
          </a:prstGeom>
          <a:solidFill>
            <a:srgbClr val="FF0000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z值顯著，表示丈夫確實影響太太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586" name="Google Shape;586;p56"/>
          <p:cNvSpPr/>
          <p:nvPr/>
        </p:nvSpPr>
        <p:spPr>
          <a:xfrm rot="804524">
            <a:off x="7460679" y="213805"/>
            <a:ext cx="1421756" cy="594927"/>
          </a:xfrm>
          <a:prstGeom prst="wedgeRoundRectCallout">
            <a:avLst>
              <a:gd fmla="val -34352" name="adj1"/>
              <a:gd fmla="val 83206" name="adj2"/>
              <a:gd fmla="val 0" name="adj3"/>
            </a:avLst>
          </a:prstGeom>
          <a:solidFill>
            <a:srgbClr val="A64D79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rgbClr val="FFFFFF"/>
                </a:solidFill>
              </a:rPr>
              <a:t>BIVAR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type="title"/>
          </p:nvPr>
        </p:nvSpPr>
        <p:spPr>
          <a:xfrm>
            <a:off x="1559425" y="829675"/>
            <a:ext cx="7108200" cy="58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800"/>
              <a:t>Chapter 9.</a:t>
            </a:r>
            <a:endParaRPr b="0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Analyzing time sequences</a:t>
            </a:r>
            <a:endParaRPr/>
          </a:p>
        </p:txBody>
      </p:sp>
      <p:sp>
        <p:nvSpPr>
          <p:cNvPr id="167" name="Google Shape;167;p30"/>
          <p:cNvSpPr txBox="1"/>
          <p:nvPr>
            <p:ph idx="1" type="body"/>
          </p:nvPr>
        </p:nvSpPr>
        <p:spPr>
          <a:xfrm>
            <a:off x="1559425" y="1783075"/>
            <a:ext cx="3795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考量時間的滯後序列分析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The tyranny of time </a:t>
            </a:r>
            <a:br>
              <a:rPr lang="zh-TW"/>
            </a:br>
            <a:r>
              <a:rPr lang="zh-TW"/>
              <a:t>時間的暴政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Taking time into account </a:t>
            </a:r>
            <a:br>
              <a:rPr lang="zh-TW"/>
            </a:br>
            <a:r>
              <a:rPr lang="zh-TW"/>
              <a:t>考量時間的編碼方式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Micro to macro </a:t>
            </a:r>
            <a:br>
              <a:rPr lang="zh-TW"/>
            </a:br>
            <a:r>
              <a:rPr lang="zh-TW"/>
              <a:t>微觀到宏觀考量世界的</a:t>
            </a:r>
            <a:endParaRPr/>
          </a:p>
        </p:txBody>
      </p:sp>
      <p:sp>
        <p:nvSpPr>
          <p:cNvPr id="168" name="Google Shape;168;p3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0" l="0" r="65406" t="0"/>
          <a:stretch/>
        </p:blipFill>
        <p:spPr>
          <a:xfrm>
            <a:off x="0" y="0"/>
            <a:ext cx="155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 txBox="1"/>
          <p:nvPr>
            <p:ph idx="1" type="body"/>
          </p:nvPr>
        </p:nvSpPr>
        <p:spPr>
          <a:xfrm>
            <a:off x="5355325" y="1783075"/>
            <a:ext cx="3795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時間序列分析</a:t>
            </a:r>
            <a:endParaRPr b="1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Time-series analysis </a:t>
            </a:r>
            <a:br>
              <a:rPr lang="zh-TW"/>
            </a:br>
            <a:r>
              <a:rPr lang="zh-TW"/>
              <a:t>時間序列分析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rabicPeriod" startAt="4"/>
            </a:pPr>
            <a:r>
              <a:rPr lang="zh-TW"/>
              <a:t>Autocorrelation and time-series analysis</a:t>
            </a:r>
            <a:br>
              <a:rPr lang="zh-TW"/>
            </a:br>
            <a:r>
              <a:rPr lang="zh-TW"/>
              <a:t>自相關與時間序列分析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多變量時間序列分析 (3/3)</a:t>
            </a:r>
            <a:endParaRPr/>
          </a:p>
        </p:txBody>
      </p:sp>
      <p:sp>
        <p:nvSpPr>
          <p:cNvPr id="593" name="Google Shape;593;p5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2000" u="sng">
                <a:solidFill>
                  <a:schemeClr val="hlink"/>
                </a:solidFill>
                <a:hlinkClick r:id="rId3"/>
              </a:rPr>
              <a:t>http://blog.pulipuli.info/2016/10/r-cross-correlation-with-r.html</a:t>
            </a:r>
            <a:r>
              <a:rPr lang="zh-TW" sz="2000"/>
              <a:t> </a:t>
            </a:r>
            <a:endParaRPr sz="2000"/>
          </a:p>
        </p:txBody>
      </p:sp>
      <p:sp>
        <p:nvSpPr>
          <p:cNvPr id="594" name="Google Shape;594;p5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95" name="Google Shape;59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50" y="2334450"/>
            <a:ext cx="5448700" cy="343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62800" y="2665113"/>
            <a:ext cx="2857500" cy="285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事件間的間隔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(Interevent Interval)</a:t>
            </a:r>
            <a:endParaRPr/>
          </a:p>
        </p:txBody>
      </p:sp>
      <p:sp>
        <p:nvSpPr>
          <p:cNvPr id="603" name="Google Shape;603;p58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心跳間隔時間 (Interbeat Interval, IBI)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計算兩次出現峰值之間的時間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通常用於心電圖 (情緒)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這種心理學的研究方法可以讓我們重新詮釋行為的時間序列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計算發生事件與事件之間的時間長度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將每次改變繪製為時間序列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關注這個時間序列的改變</a:t>
            </a:r>
            <a:endParaRPr/>
          </a:p>
        </p:txBody>
      </p:sp>
      <p:sp>
        <p:nvSpPr>
          <p:cNvPr id="604" name="Google Shape;604;p5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800"/>
              <a:t>事件間隔應用</a:t>
            </a:r>
            <a:endParaRPr b="0"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階段空間圖 (Phase-space plots)</a:t>
            </a:r>
            <a:endParaRPr/>
          </a:p>
        </p:txBody>
      </p:sp>
      <p:sp>
        <p:nvSpPr>
          <p:cNvPr id="611" name="Google Shape;611;p5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12" name="Google Shape;61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9325" y="2170175"/>
            <a:ext cx="3995100" cy="341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59"/>
          <p:cNvPicPr preferRelativeResize="0"/>
          <p:nvPr/>
        </p:nvPicPr>
        <p:blipFill rotWithShape="1">
          <a:blip r:embed="rId4">
            <a:alphaModFix/>
          </a:blip>
          <a:srcRect b="0" l="0" r="2997" t="0"/>
          <a:stretch/>
        </p:blipFill>
        <p:spPr>
          <a:xfrm>
            <a:off x="4924425" y="2833875"/>
            <a:ext cx="2873475" cy="2085975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59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事件之間的散佈圖 與 連續點的連結</a:t>
            </a:r>
            <a:endParaRPr/>
          </a:p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最終會離婚的夫妻的負面互動序列</a:t>
            </a:r>
            <a:endParaRPr/>
          </a:p>
        </p:txBody>
      </p:sp>
      <p:sp>
        <p:nvSpPr>
          <p:cNvPr id="615" name="Google Shape;615;p59"/>
          <p:cNvSpPr/>
          <p:nvPr/>
        </p:nvSpPr>
        <p:spPr>
          <a:xfrm>
            <a:off x="3373075" y="2022125"/>
            <a:ext cx="2073600" cy="576600"/>
          </a:xfrm>
          <a:prstGeom prst="wedgeRoundRectCallout">
            <a:avLst>
              <a:gd fmla="val -36721" name="adj1"/>
              <a:gd fmla="val 139525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(X1, X2) = (13,13)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16" name="Google Shape;616;p59"/>
          <p:cNvSpPr/>
          <p:nvPr/>
        </p:nvSpPr>
        <p:spPr>
          <a:xfrm>
            <a:off x="6952775" y="3609925"/>
            <a:ext cx="680700" cy="6633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60"/>
          <p:cNvPicPr preferRelativeResize="0"/>
          <p:nvPr/>
        </p:nvPicPr>
        <p:blipFill rotWithShape="1">
          <a:blip r:embed="rId3">
            <a:alphaModFix/>
          </a:blip>
          <a:srcRect b="0" l="0" r="65891" t="0"/>
          <a:stretch/>
        </p:blipFill>
        <p:spPr>
          <a:xfrm>
            <a:off x="0" y="0"/>
            <a:ext cx="15594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60"/>
          <p:cNvSpPr txBox="1"/>
          <p:nvPr>
            <p:ph type="title"/>
          </p:nvPr>
        </p:nvSpPr>
        <p:spPr>
          <a:xfrm>
            <a:off x="1559425" y="169425"/>
            <a:ext cx="71082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zh-TW" sz="2400"/>
              <a:t>Chapter 11.</a:t>
            </a:r>
            <a:endParaRPr b="0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/>
              <a:t>Time-window and </a:t>
            </a:r>
            <a:endParaRPr sz="2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/>
              <a:t>log-linear sequential analysis</a:t>
            </a:r>
            <a:endParaRPr sz="2800"/>
          </a:p>
        </p:txBody>
      </p:sp>
      <p:sp>
        <p:nvSpPr>
          <p:cNvPr id="624" name="Google Shape;624;p60"/>
          <p:cNvSpPr txBox="1"/>
          <p:nvPr>
            <p:ph idx="1" type="body"/>
          </p:nvPr>
        </p:nvSpPr>
        <p:spPr>
          <a:xfrm>
            <a:off x="1616550" y="1791150"/>
            <a:ext cx="28119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時間窗格序列分析</a:t>
            </a:r>
            <a:endParaRPr b="1">
              <a:solidFill>
                <a:schemeClr val="dk2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11.1 Time-Window Sequential Analysis of Timed-Event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時間序列資料的時間窗格序列分析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11.2 The Sign Test: A Nonparametric Alternative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顯著性檢定：無母數的替代方案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625" name="Google Shape;625;p6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26" name="Google Shape;626;p60"/>
          <p:cNvSpPr txBox="1"/>
          <p:nvPr>
            <p:ph idx="2" type="body"/>
          </p:nvPr>
        </p:nvSpPr>
        <p:spPr>
          <a:xfrm>
            <a:off x="4428450" y="1791150"/>
            <a:ext cx="42963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b="1" lang="zh-TW">
                <a:solidFill>
                  <a:schemeClr val="dk2"/>
                </a:solidFill>
              </a:rPr>
              <a:t>對數線性分析</a:t>
            </a:r>
            <a:endParaRPr b="1">
              <a:solidFill>
                <a:schemeClr val="dk2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11.3 Lag-Sequential and Log-Linear Analysis of Single-code 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單一編碼資料的滯後序列與對數線性分析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11.4 Overlapped and Nonoverlapped Tallying of m-Event Chains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多事件序列中重疊與非重疊的表示法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1600">
                <a:solidFill>
                  <a:schemeClr val="dk1"/>
                </a:solidFill>
              </a:rPr>
              <a:t>11.5 An Illustration of Log-Linear Basics 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對數線性分析做法的概述</a:t>
            </a:r>
            <a:endParaRPr sz="1600">
              <a:solidFill>
                <a:schemeClr val="dk1"/>
              </a:solidFill>
            </a:endParaRPr>
          </a:p>
          <a:p>
            <a:pPr indent="-165100" lvl="0" marL="342900" rtl="0" algn="l">
              <a:lnSpc>
                <a:spcPct val="115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</a:rPr>
              <a:t>11.6 Log-Linear Analysis of Interval and Multicode Event Data</a:t>
            </a:r>
            <a:br>
              <a:rPr lang="zh-TW" sz="1600">
                <a:solidFill>
                  <a:schemeClr val="dk1"/>
                </a:solidFill>
              </a:rPr>
            </a:br>
            <a:r>
              <a:rPr lang="zh-TW" sz="1600">
                <a:solidFill>
                  <a:schemeClr val="dk1"/>
                </a:solidFill>
              </a:rPr>
              <a:t>間隔與多重事件資料的對數線性分析做法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61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時間窗格序列分析</a:t>
            </a:r>
            <a:endParaRPr/>
          </a:p>
        </p:txBody>
      </p:sp>
      <p:sp>
        <p:nvSpPr>
          <p:cNvPr id="633" name="Google Shape;633;p61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Time-Window Sequential Analysis of</a:t>
            </a:r>
            <a:r>
              <a:rPr lang="zh-TW"/>
              <a:t> </a:t>
            </a:r>
            <a:r>
              <a:rPr lang="zh-TW"/>
              <a:t>Timed-Event Data</a:t>
            </a:r>
            <a:br>
              <a:rPr lang="zh-TW"/>
            </a:br>
            <a:r>
              <a:rPr lang="zh-TW"/>
              <a:t>時間序列資料的時間窗格序列分析</a:t>
            </a:r>
            <a:endParaRPr/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The Sign Test: A Nonparametric Alternative</a:t>
            </a:r>
            <a:br>
              <a:rPr lang="zh-TW"/>
            </a:br>
            <a:r>
              <a:rPr lang="zh-TW"/>
              <a:t>顯著性檢定：無母數的替代方案</a:t>
            </a:r>
            <a:endParaRPr/>
          </a:p>
        </p:txBody>
      </p:sp>
      <p:sp>
        <p:nvSpPr>
          <p:cNvPr id="634" name="Google Shape;634;p6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6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時間窗格序列分析</a:t>
            </a:r>
            <a:endParaRPr/>
          </a:p>
        </p:txBody>
      </p:sp>
      <p:sp>
        <p:nvSpPr>
          <p:cNvPr id="641" name="Google Shape;641;p62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6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43" name="Google Shape;643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9725" y="4038850"/>
            <a:ext cx="5957225" cy="17861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4" name="Google Shape;644;p62"/>
          <p:cNvGraphicFramePr/>
          <p:nvPr/>
        </p:nvGraphicFramePr>
        <p:xfrm>
          <a:off x="476250" y="2373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11090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  <a:gridCol w="5845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2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3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4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5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6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7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8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9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10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11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/>
                        <a:t>12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嬰兒發聲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母親發聲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/>
                        <a:t>v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645" name="Google Shape;645;p62"/>
          <p:cNvSpPr/>
          <p:nvPr/>
        </p:nvSpPr>
        <p:spPr>
          <a:xfrm rot="5400000">
            <a:off x="3453925" y="728100"/>
            <a:ext cx="356400" cy="2933700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2857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2"/>
          <p:cNvSpPr/>
          <p:nvPr/>
        </p:nvSpPr>
        <p:spPr>
          <a:xfrm>
            <a:off x="1792175" y="1491150"/>
            <a:ext cx="1302900" cy="576600"/>
          </a:xfrm>
          <a:prstGeom prst="wedgeRoundRectCallout">
            <a:avLst>
              <a:gd fmla="val 91010" name="adj1"/>
              <a:gd fmla="val 44728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5秒窗格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47" name="Google Shape;647;p62"/>
          <p:cNvSpPr/>
          <p:nvPr/>
        </p:nvSpPr>
        <p:spPr>
          <a:xfrm>
            <a:off x="4437025" y="5976600"/>
            <a:ext cx="3342900" cy="683400"/>
          </a:xfrm>
          <a:prstGeom prst="wedgeRoundRectCallout">
            <a:avLst>
              <a:gd fmla="val -15465" name="adj1"/>
              <a:gd fmla="val -91220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回應勝負比 = (有回應:沒回應)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48" name="Google Shape;648;p62"/>
          <p:cNvSpPr txBox="1"/>
          <p:nvPr/>
        </p:nvSpPr>
        <p:spPr>
          <a:xfrm>
            <a:off x="741950" y="4671775"/>
            <a:ext cx="968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母親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回應嬰兒</a:t>
            </a:r>
            <a:endParaRPr/>
          </a:p>
        </p:txBody>
      </p:sp>
      <p:sp>
        <p:nvSpPr>
          <p:cNvPr id="649" name="Google Shape;649;p62"/>
          <p:cNvSpPr txBox="1"/>
          <p:nvPr/>
        </p:nvSpPr>
        <p:spPr>
          <a:xfrm>
            <a:off x="741950" y="5248375"/>
            <a:ext cx="968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嬰兒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回應</a:t>
            </a:r>
            <a:r>
              <a:rPr lang="zh-TW"/>
              <a:t>母親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時間窗格序列分析：如何檢定?</a:t>
            </a:r>
            <a:endParaRPr/>
          </a:p>
        </p:txBody>
      </p:sp>
      <p:sp>
        <p:nvSpPr>
          <p:cNvPr id="656" name="Google Shape;656;p6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換成預測機率 (比例)，跟0.5機率作差異檢定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使用無母數統計法中的「置換檢定」 (Permutation tests = </a:t>
            </a:r>
            <a:r>
              <a:rPr lang="zh-TW"/>
              <a:t>randomization test of mean</a:t>
            </a:r>
            <a:r>
              <a:rPr lang="zh-TW"/>
              <a:t>)，類似Bootstrap重抽法 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18月大的</a:t>
            </a:r>
            <a:r>
              <a:rPr lang="zh-TW"/>
              <a:t>嬰兒是否顯著傾向回應母親？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儘管平均數沒有超過1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挑出回應勝負比高於1的嬰兒，發現有顯著超過1</a:t>
            </a:r>
            <a:endParaRPr/>
          </a:p>
        </p:txBody>
      </p:sp>
      <p:sp>
        <p:nvSpPr>
          <p:cNvPr id="657" name="Google Shape;657;p6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58" name="Google Shape;658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9487" y="4885025"/>
            <a:ext cx="6125025" cy="183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4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對數線性分析</a:t>
            </a:r>
            <a:endParaRPr/>
          </a:p>
        </p:txBody>
      </p:sp>
      <p:sp>
        <p:nvSpPr>
          <p:cNvPr id="665" name="Google Shape;665;p64"/>
          <p:cNvSpPr txBox="1"/>
          <p:nvPr>
            <p:ph idx="1" type="subTitle"/>
          </p:nvPr>
        </p:nvSpPr>
        <p:spPr>
          <a:xfrm>
            <a:off x="1186025" y="3348150"/>
            <a:ext cx="74295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Lag-Sequential and Log-Linear Analysis of Single-code Event Data</a:t>
            </a:r>
            <a:br>
              <a:rPr lang="zh-TW" sz="1800"/>
            </a:br>
            <a:r>
              <a:rPr lang="zh-TW" sz="1800"/>
              <a:t>單一編碼資料的滯後序列與對數線性分析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Overlapped and Nonoverlapped Tallying of m-Event Chains</a:t>
            </a:r>
            <a:br>
              <a:rPr lang="zh-TW" sz="1800"/>
            </a:br>
            <a:r>
              <a:rPr lang="zh-TW" sz="1800"/>
              <a:t>多事件序列中重疊與非重疊的表示法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An Illustration of Log-Linear Basics </a:t>
            </a:r>
            <a:br>
              <a:rPr lang="zh-TW" sz="1800"/>
            </a:br>
            <a:r>
              <a:rPr lang="zh-TW" sz="1800"/>
              <a:t>對數線性分析做法的概述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AutoNum type="arabicPeriod" startAt="3"/>
            </a:pPr>
            <a:r>
              <a:rPr lang="zh-TW" sz="1800"/>
              <a:t>Log-Linear Analysis of Interval and Multicode Event Data</a:t>
            </a:r>
            <a:br>
              <a:rPr lang="zh-TW" sz="1800"/>
            </a:br>
            <a:r>
              <a:rPr lang="zh-TW" sz="1800"/>
              <a:t>間隔與多重事件資料的對數線性分析做法</a:t>
            </a:r>
            <a:endParaRPr sz="1800"/>
          </a:p>
        </p:txBody>
      </p:sp>
      <p:sp>
        <p:nvSpPr>
          <p:cNvPr id="666" name="Google Shape;666;p6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65"/>
          <p:cNvSpPr txBox="1"/>
          <p:nvPr>
            <p:ph type="title"/>
          </p:nvPr>
        </p:nvSpPr>
        <p:spPr>
          <a:xfrm>
            <a:off x="630238" y="365125"/>
            <a:ext cx="7886700" cy="783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從滯後序列分析到對數線性分析</a:t>
            </a:r>
            <a:endParaRPr/>
          </a:p>
        </p:txBody>
      </p:sp>
      <p:sp>
        <p:nvSpPr>
          <p:cNvPr id="673" name="Google Shape;673;p65"/>
          <p:cNvSpPr txBox="1"/>
          <p:nvPr>
            <p:ph idx="3" type="subTitle"/>
          </p:nvPr>
        </p:nvSpPr>
        <p:spPr>
          <a:xfrm>
            <a:off x="629325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 sz="2200"/>
              <a:t>Lag-1 Sequential Analysis</a:t>
            </a:r>
            <a:endParaRPr sz="2200"/>
          </a:p>
        </p:txBody>
      </p:sp>
      <p:sp>
        <p:nvSpPr>
          <p:cNvPr id="674" name="Google Shape;674;p6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75" name="Google Shape;675;p65"/>
          <p:cNvSpPr txBox="1"/>
          <p:nvPr>
            <p:ph idx="1" type="body"/>
          </p:nvPr>
        </p:nvSpPr>
        <p:spPr>
          <a:xfrm>
            <a:off x="630238" y="2439813"/>
            <a:ext cx="3868800" cy="40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65"/>
          <p:cNvSpPr txBox="1"/>
          <p:nvPr>
            <p:ph idx="2" type="body"/>
          </p:nvPr>
        </p:nvSpPr>
        <p:spPr>
          <a:xfrm>
            <a:off x="4629150" y="2439813"/>
            <a:ext cx="3887700" cy="403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65"/>
          <p:cNvSpPr txBox="1"/>
          <p:nvPr>
            <p:ph idx="4" type="subTitle"/>
          </p:nvPr>
        </p:nvSpPr>
        <p:spPr>
          <a:xfrm>
            <a:off x="4632600" y="1871825"/>
            <a:ext cx="3880800" cy="5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678" name="Google Shape;678;p65"/>
          <p:cNvGraphicFramePr/>
          <p:nvPr/>
        </p:nvGraphicFramePr>
        <p:xfrm>
          <a:off x="813956" y="307201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{C89C4C49-C62F-485B-8680-BF8175F7469C}</a:tableStyleId>
              </a:tblPr>
              <a:tblGrid>
                <a:gridCol w="1223650"/>
                <a:gridCol w="762625"/>
                <a:gridCol w="762625"/>
                <a:gridCol w="762625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E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25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48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E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26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21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50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19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15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679" name="Google Shape;679;p65"/>
          <p:cNvSpPr/>
          <p:nvPr/>
        </p:nvSpPr>
        <p:spPr>
          <a:xfrm>
            <a:off x="4475525" y="4052450"/>
            <a:ext cx="601200" cy="657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65"/>
          <p:cNvSpPr txBox="1"/>
          <p:nvPr>
            <p:ph idx="4" type="subTitle"/>
          </p:nvPr>
        </p:nvSpPr>
        <p:spPr>
          <a:xfrm>
            <a:off x="4632600" y="1081375"/>
            <a:ext cx="3880800" cy="7830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LOG-LINEAR ANALYSIS</a:t>
            </a:r>
            <a:endParaRPr/>
          </a:p>
        </p:txBody>
      </p:sp>
      <p:pic>
        <p:nvPicPr>
          <p:cNvPr id="681" name="Google Shape;681;p65"/>
          <p:cNvPicPr preferRelativeResize="0"/>
          <p:nvPr/>
        </p:nvPicPr>
        <p:blipFill rotWithShape="1">
          <a:blip r:embed="rId3">
            <a:alphaModFix/>
          </a:blip>
          <a:srcRect b="0" l="0" r="50473" t="0"/>
          <a:stretch/>
        </p:blipFill>
        <p:spPr>
          <a:xfrm>
            <a:off x="5194538" y="1683450"/>
            <a:ext cx="2756925" cy="513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6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m-event chains</a:t>
            </a:r>
            <a:endParaRPr/>
          </a:p>
        </p:txBody>
      </p:sp>
      <p:sp>
        <p:nvSpPr>
          <p:cNvPr id="688" name="Google Shape;688;p6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89" name="Google Shape;689;p66"/>
          <p:cNvPicPr preferRelativeResize="0"/>
          <p:nvPr/>
        </p:nvPicPr>
        <p:blipFill rotWithShape="1">
          <a:blip r:embed="rId3">
            <a:alphaModFix/>
          </a:blip>
          <a:srcRect b="0" l="0" r="50473" t="65817"/>
          <a:stretch/>
        </p:blipFill>
        <p:spPr>
          <a:xfrm>
            <a:off x="4576775" y="1783075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0" name="Google Shape;690;p66"/>
          <p:cNvPicPr preferRelativeResize="0"/>
          <p:nvPr/>
        </p:nvPicPr>
        <p:blipFill rotWithShape="1">
          <a:blip r:embed="rId3">
            <a:alphaModFix/>
          </a:blip>
          <a:srcRect b="32908" l="0" r="50473" t="32908"/>
          <a:stretch/>
        </p:blipFill>
        <p:spPr>
          <a:xfrm>
            <a:off x="3094900" y="2953525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91" name="Google Shape;691;p66"/>
          <p:cNvPicPr preferRelativeResize="0"/>
          <p:nvPr/>
        </p:nvPicPr>
        <p:blipFill rotWithShape="1">
          <a:blip r:embed="rId3">
            <a:alphaModFix/>
          </a:blip>
          <a:srcRect b="65817" l="0" r="50473" t="0"/>
          <a:stretch/>
        </p:blipFill>
        <p:spPr>
          <a:xfrm>
            <a:off x="1199950" y="3935700"/>
            <a:ext cx="4022050" cy="2559174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92" name="Google Shape;692;p66"/>
          <p:cNvSpPr/>
          <p:nvPr/>
        </p:nvSpPr>
        <p:spPr>
          <a:xfrm>
            <a:off x="249850" y="5115050"/>
            <a:ext cx="1025400" cy="683400"/>
          </a:xfrm>
          <a:prstGeom prst="wedgeRoundRectCallout">
            <a:avLst>
              <a:gd fmla="val 57548" name="adj1"/>
              <a:gd fmla="val -77356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Lag-0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3" name="Google Shape;693;p66"/>
          <p:cNvSpPr/>
          <p:nvPr/>
        </p:nvSpPr>
        <p:spPr>
          <a:xfrm>
            <a:off x="844325" y="5976600"/>
            <a:ext cx="1025400" cy="683400"/>
          </a:xfrm>
          <a:prstGeom prst="wedgeRoundRectCallout">
            <a:avLst>
              <a:gd fmla="val 57548" name="adj1"/>
              <a:gd fmla="val -77356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Lag-1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4" name="Google Shape;694;p66"/>
          <p:cNvSpPr/>
          <p:nvPr/>
        </p:nvSpPr>
        <p:spPr>
          <a:xfrm>
            <a:off x="1275250" y="3087300"/>
            <a:ext cx="1025400" cy="683400"/>
          </a:xfrm>
          <a:prstGeom prst="wedgeRoundRectCallout">
            <a:avLst>
              <a:gd fmla="val 60055" name="adj1"/>
              <a:gd fmla="val 84467" name="adj2"/>
              <a:gd fmla="val 0" name="adj3"/>
            </a:avLst>
          </a:prstGeom>
          <a:solidFill>
            <a:schemeClr val="dk2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FFFF"/>
                </a:solidFill>
              </a:rPr>
              <a:t>Lag-2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695" name="Google Shape;695;p66"/>
          <p:cNvSpPr/>
          <p:nvPr/>
        </p:nvSpPr>
        <p:spPr>
          <a:xfrm>
            <a:off x="3971775" y="5470900"/>
            <a:ext cx="499800" cy="422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66"/>
          <p:cNvSpPr/>
          <p:nvPr/>
        </p:nvSpPr>
        <p:spPr>
          <a:xfrm>
            <a:off x="5289975" y="5382125"/>
            <a:ext cx="1585200" cy="683400"/>
          </a:xfrm>
          <a:prstGeom prst="wedgeRoundRectCallout">
            <a:avLst>
              <a:gd fmla="val -94024" name="adj1"/>
              <a:gd fmla="val -13056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A-C-C</a:t>
            </a:r>
            <a:endParaRPr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/>
          <p:nvPr>
            <p:ph type="title"/>
          </p:nvPr>
        </p:nvSpPr>
        <p:spPr>
          <a:xfrm>
            <a:off x="1186025" y="4227750"/>
            <a:ext cx="7481700" cy="2232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考量時間的滯後序列分析</a:t>
            </a:r>
            <a:endParaRPr/>
          </a:p>
        </p:txBody>
      </p:sp>
      <p:sp>
        <p:nvSpPr>
          <p:cNvPr id="177" name="Google Shape;177;p31"/>
          <p:cNvSpPr txBox="1"/>
          <p:nvPr>
            <p:ph idx="1" type="subTitle"/>
          </p:nvPr>
        </p:nvSpPr>
        <p:spPr>
          <a:xfrm>
            <a:off x="1186025" y="3348150"/>
            <a:ext cx="5050800" cy="879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The tyranny of time </a:t>
            </a:r>
            <a:br>
              <a:rPr lang="zh-TW"/>
            </a:br>
            <a:r>
              <a:rPr lang="zh-TW"/>
              <a:t>時間的暴政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Taking time into account </a:t>
            </a:r>
            <a:br>
              <a:rPr lang="zh-TW"/>
            </a:br>
            <a:r>
              <a:rPr lang="zh-TW"/>
              <a:t>考量時間的編碼方式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AutoNum type="arabicPeriod"/>
            </a:pPr>
            <a:r>
              <a:rPr lang="zh-TW"/>
              <a:t>Micro to macro </a:t>
            </a:r>
            <a:br>
              <a:rPr lang="zh-TW"/>
            </a:br>
            <a:r>
              <a:rPr lang="zh-TW"/>
              <a:t>微觀到宏觀</a:t>
            </a:r>
            <a:endParaRPr/>
          </a:p>
        </p:txBody>
      </p:sp>
      <p:sp>
        <p:nvSpPr>
          <p:cNvPr id="178" name="Google Shape;178;p3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7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sz="3600"/>
              <a:t>LOG-LINEAR ANALYSIS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對數線性分析</a:t>
            </a:r>
            <a:endParaRPr/>
          </a:p>
        </p:txBody>
      </p:sp>
      <p:sp>
        <p:nvSpPr>
          <p:cNvPr id="703" name="Google Shape;703;p67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4" name="Google Shape;704;p67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對數線性模型可以視為是傳統二元卡方檢定的延伸，用來檢定變數之間是否獨立或是有所關聯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傳統的卡方檢定受限於列聯表只能適用兩項變數，但是對數線性分析可以使用更多項的變數</a:t>
            </a:r>
            <a:endParaRPr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zh-TW"/>
              <a:t>因此可以用來</a:t>
            </a:r>
            <a:r>
              <a:rPr lang="zh-TW" u="sng"/>
              <a:t>分析</a:t>
            </a:r>
            <a:r>
              <a:rPr lang="zh-TW" u="sng">
                <a:solidFill>
                  <a:srgbClr val="FF0000"/>
                </a:solidFill>
              </a:rPr>
              <a:t>更長</a:t>
            </a:r>
            <a:r>
              <a:rPr lang="zh-TW" u="sng"/>
              <a:t>的事件序列</a:t>
            </a:r>
            <a:endParaRPr u="sng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8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取樣方式：可重疊</a:t>
            </a:r>
            <a:endParaRPr/>
          </a:p>
        </p:txBody>
      </p:sp>
      <p:sp>
        <p:nvSpPr>
          <p:cNvPr id="711" name="Google Shape;711;p68"/>
          <p:cNvSpPr txBox="1"/>
          <p:nvPr>
            <p:ph idx="1" type="body"/>
          </p:nvPr>
        </p:nvSpPr>
        <p:spPr>
          <a:xfrm>
            <a:off x="533400" y="4876425"/>
            <a:ext cx="4019400" cy="16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A-C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C-A</a:t>
            </a:r>
            <a:endParaRPr/>
          </a:p>
        </p:txBody>
      </p:sp>
      <p:sp>
        <p:nvSpPr>
          <p:cNvPr id="712" name="Google Shape;712;p68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13" name="Google Shape;713;p68"/>
          <p:cNvPicPr preferRelativeResize="0"/>
          <p:nvPr/>
        </p:nvPicPr>
        <p:blipFill rotWithShape="1">
          <a:blip r:embed="rId3">
            <a:alphaModFix/>
          </a:blip>
          <a:srcRect b="0" l="0" r="50473" t="0"/>
          <a:stretch/>
        </p:blipFill>
        <p:spPr>
          <a:xfrm>
            <a:off x="5360463" y="1657113"/>
            <a:ext cx="2717225" cy="50577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14" name="Google Shape;714;p68"/>
          <p:cNvGraphicFramePr/>
          <p:nvPr/>
        </p:nvGraphicFramePr>
        <p:xfrm>
          <a:off x="607375" y="288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572825"/>
                <a:gridCol w="572825"/>
                <a:gridCol w="572825"/>
                <a:gridCol w="572825"/>
                <a:gridCol w="572825"/>
                <a:gridCol w="572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E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C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E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715" name="Google Shape;715;p68"/>
          <p:cNvSpPr/>
          <p:nvPr/>
        </p:nvSpPr>
        <p:spPr>
          <a:xfrm>
            <a:off x="7168150" y="52813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68"/>
          <p:cNvSpPr/>
          <p:nvPr/>
        </p:nvSpPr>
        <p:spPr>
          <a:xfrm>
            <a:off x="6160125" y="589305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68"/>
          <p:cNvSpPr/>
          <p:nvPr/>
        </p:nvSpPr>
        <p:spPr>
          <a:xfrm>
            <a:off x="7655600" y="266220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49</a:t>
            </a:r>
            <a:endParaRPr/>
          </a:p>
        </p:txBody>
      </p:sp>
      <p:sp>
        <p:nvSpPr>
          <p:cNvPr id="718" name="Google Shape;718;p68"/>
          <p:cNvSpPr/>
          <p:nvPr/>
        </p:nvSpPr>
        <p:spPr>
          <a:xfrm>
            <a:off x="7655600" y="52813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50</a:t>
            </a:r>
            <a:endParaRPr/>
          </a:p>
        </p:txBody>
      </p:sp>
      <p:sp>
        <p:nvSpPr>
          <p:cNvPr id="719" name="Google Shape;719;p68"/>
          <p:cNvSpPr/>
          <p:nvPr/>
        </p:nvSpPr>
        <p:spPr>
          <a:xfrm>
            <a:off x="7168150" y="365297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68"/>
          <p:cNvSpPr/>
          <p:nvPr/>
        </p:nvSpPr>
        <p:spPr>
          <a:xfrm>
            <a:off x="6160125" y="426470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68"/>
          <p:cNvSpPr/>
          <p:nvPr/>
        </p:nvSpPr>
        <p:spPr>
          <a:xfrm>
            <a:off x="7168150" y="202462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p68"/>
          <p:cNvSpPr/>
          <p:nvPr/>
        </p:nvSpPr>
        <p:spPr>
          <a:xfrm>
            <a:off x="6160125" y="2636350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69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取樣方式：不可重疊</a:t>
            </a:r>
            <a:endParaRPr/>
          </a:p>
        </p:txBody>
      </p:sp>
      <p:sp>
        <p:nvSpPr>
          <p:cNvPr id="729" name="Google Shape;729;p69"/>
          <p:cNvSpPr txBox="1"/>
          <p:nvPr>
            <p:ph idx="1" type="body"/>
          </p:nvPr>
        </p:nvSpPr>
        <p:spPr>
          <a:xfrm>
            <a:off x="533400" y="1791150"/>
            <a:ext cx="4019400" cy="15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序列中三個事件都不重複</a:t>
            </a:r>
            <a:endParaRPr/>
          </a:p>
        </p:txBody>
      </p:sp>
      <p:sp>
        <p:nvSpPr>
          <p:cNvPr id="730" name="Google Shape;730;p69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731" name="Google Shape;731;p69"/>
          <p:cNvGraphicFramePr/>
          <p:nvPr/>
        </p:nvGraphicFramePr>
        <p:xfrm>
          <a:off x="607375" y="288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{3BCB8F6C-7BE4-4862-AD68-C7AE1B8FFB3B}</a:tableStyleId>
              </a:tblPr>
              <a:tblGrid>
                <a:gridCol w="572825"/>
                <a:gridCol w="572825"/>
                <a:gridCol w="572825"/>
                <a:gridCol w="572825"/>
                <a:gridCol w="572825"/>
                <a:gridCol w="5728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F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C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F</a:t>
                      </a:r>
                      <a:endParaRPr b="1" sz="18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1800"/>
                        <a:t>A</a:t>
                      </a:r>
                      <a:endParaRPr b="1" sz="18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1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2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/>
                        <a:t>e</a:t>
                      </a:r>
                      <a:r>
                        <a:rPr baseline="-25000" lang="zh-TW" sz="1800"/>
                        <a:t>3</a:t>
                      </a:r>
                      <a:endParaRPr baseline="-25000" sz="1800"/>
                    </a:p>
                  </a:txBody>
                  <a:tcPr marT="91425" marB="91425" marR="91425" marL="91425"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pic>
        <p:nvPicPr>
          <p:cNvPr id="732" name="Google Shape;732;p69"/>
          <p:cNvPicPr preferRelativeResize="0"/>
          <p:nvPr/>
        </p:nvPicPr>
        <p:blipFill rotWithShape="1">
          <a:blip r:embed="rId3">
            <a:alphaModFix/>
          </a:blip>
          <a:srcRect b="0" l="50473" r="0" t="0"/>
          <a:stretch/>
        </p:blipFill>
        <p:spPr>
          <a:xfrm>
            <a:off x="5214388" y="1757325"/>
            <a:ext cx="2717225" cy="5057775"/>
          </a:xfrm>
          <a:prstGeom prst="rect">
            <a:avLst/>
          </a:prstGeom>
          <a:noFill/>
          <a:ln>
            <a:noFill/>
          </a:ln>
        </p:spPr>
      </p:pic>
      <p:sp>
        <p:nvSpPr>
          <p:cNvPr id="733" name="Google Shape;733;p69"/>
          <p:cNvSpPr/>
          <p:nvPr/>
        </p:nvSpPr>
        <p:spPr>
          <a:xfrm>
            <a:off x="5531200" y="2110825"/>
            <a:ext cx="1886700" cy="344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69"/>
          <p:cNvSpPr/>
          <p:nvPr/>
        </p:nvSpPr>
        <p:spPr>
          <a:xfrm rot="1800360">
            <a:off x="5869865" y="2455209"/>
            <a:ext cx="1551319" cy="287231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69"/>
          <p:cNvSpPr/>
          <p:nvPr/>
        </p:nvSpPr>
        <p:spPr>
          <a:xfrm>
            <a:off x="7728175" y="2086575"/>
            <a:ext cx="1094100" cy="363600"/>
          </a:xfrm>
          <a:prstGeom prst="wedgeRoundRectCallout">
            <a:avLst>
              <a:gd fmla="val -70473" name="adj1"/>
              <a:gd fmla="val -681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AA-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36" name="Google Shape;736;p69"/>
          <p:cNvSpPr/>
          <p:nvPr/>
        </p:nvSpPr>
        <p:spPr>
          <a:xfrm>
            <a:off x="7728175" y="2607775"/>
            <a:ext cx="1094100" cy="363600"/>
          </a:xfrm>
          <a:prstGeom prst="wedgeRoundRectCallout">
            <a:avLst>
              <a:gd fmla="val -72836" name="adj1"/>
              <a:gd fmla="val 26581" name="adj2"/>
              <a:gd fmla="val 0" name="adj3"/>
            </a:avLst>
          </a:prstGeom>
          <a:solidFill>
            <a:srgbClr val="FF0000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rgbClr val="FFFFFF"/>
                </a:solidFill>
              </a:rPr>
              <a:t>-C</a:t>
            </a:r>
            <a:r>
              <a:rPr lang="zh-TW" sz="2400">
                <a:solidFill>
                  <a:srgbClr val="FFFFFF"/>
                </a:solidFill>
              </a:rPr>
              <a:t>C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737" name="Google Shape;737;p69"/>
          <p:cNvSpPr txBox="1"/>
          <p:nvPr>
            <p:ph idx="1" type="body"/>
          </p:nvPr>
        </p:nvSpPr>
        <p:spPr>
          <a:xfrm>
            <a:off x="533400" y="4789375"/>
            <a:ext cx="4019400" cy="153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</a:t>
            </a:r>
            <a:r>
              <a:rPr lang="zh-TW">
                <a:solidFill>
                  <a:schemeClr val="dk1"/>
                </a:solidFill>
              </a:rPr>
              <a:t>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C-F-C</a:t>
            </a:r>
            <a:endParaRPr/>
          </a:p>
        </p:txBody>
      </p:sp>
      <p:sp>
        <p:nvSpPr>
          <p:cNvPr id="738" name="Google Shape;738;p69"/>
          <p:cNvSpPr/>
          <p:nvPr/>
        </p:nvSpPr>
        <p:spPr>
          <a:xfrm>
            <a:off x="6995850" y="5686275"/>
            <a:ext cx="422100" cy="3447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70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應用於多重編碼</a:t>
            </a:r>
            <a:r>
              <a:rPr lang="zh-TW">
                <a:solidFill>
                  <a:schemeClr val="dk1"/>
                </a:solidFill>
              </a:rPr>
              <a:t>事件資料</a:t>
            </a:r>
            <a:endParaRPr/>
          </a:p>
        </p:txBody>
      </p:sp>
      <p:sp>
        <p:nvSpPr>
          <p:cNvPr id="745" name="Google Shape;745;p70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四維編碼：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A年齡</a:t>
            </a:r>
            <a:br>
              <a:rPr lang="zh-TW"/>
            </a:br>
            <a:r>
              <a:rPr lang="zh-TW"/>
              <a:t>(學步/學前)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D支配(Y/N)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P先前佔有</a:t>
            </a:r>
            <a:br>
              <a:rPr lang="zh-TW"/>
            </a:br>
            <a:r>
              <a:rPr lang="zh-TW"/>
              <a:t>(Y/N)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R抵抗(Y/N)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可接受模型：</a:t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ADP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DR</a:t>
            </a:r>
            <a:endParaRPr/>
          </a:p>
        </p:txBody>
      </p:sp>
      <p:sp>
        <p:nvSpPr>
          <p:cNvPr id="746" name="Google Shape;746;p70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747" name="Google Shape;747;p70"/>
          <p:cNvGrpSpPr/>
          <p:nvPr/>
        </p:nvGrpSpPr>
        <p:grpSpPr>
          <a:xfrm>
            <a:off x="2867013" y="1785938"/>
            <a:ext cx="5800725" cy="3286125"/>
            <a:chOff x="1671638" y="1785938"/>
            <a:chExt cx="5800725" cy="3286125"/>
          </a:xfrm>
        </p:grpSpPr>
        <p:pic>
          <p:nvPicPr>
            <p:cNvPr id="748" name="Google Shape;748;p7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71638" y="1785938"/>
              <a:ext cx="5800725" cy="32861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9" name="Google Shape;749;p70"/>
            <p:cNvSpPr txBox="1"/>
            <p:nvPr/>
          </p:nvSpPr>
          <p:spPr>
            <a:xfrm>
              <a:off x="1671650" y="29810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學步小孩</a:t>
              </a:r>
              <a:endParaRPr/>
            </a:p>
          </p:txBody>
        </p:sp>
        <p:sp>
          <p:nvSpPr>
            <p:cNvPr id="750" name="Google Shape;750;p70"/>
            <p:cNvSpPr txBox="1"/>
            <p:nvPr/>
          </p:nvSpPr>
          <p:spPr>
            <a:xfrm>
              <a:off x="1671650" y="44112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學前</a:t>
              </a:r>
              <a:r>
                <a:rPr lang="zh-TW"/>
                <a:t>孩童</a:t>
              </a:r>
              <a:endParaRPr/>
            </a:p>
          </p:txBody>
        </p:sp>
        <p:sp>
          <p:nvSpPr>
            <p:cNvPr id="751" name="Google Shape;751;p70"/>
            <p:cNvSpPr txBox="1"/>
            <p:nvPr/>
          </p:nvSpPr>
          <p:spPr>
            <a:xfrm>
              <a:off x="2550325" y="197735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先前佔有</a:t>
              </a:r>
              <a:endParaRPr/>
            </a:p>
          </p:txBody>
        </p:sp>
        <p:sp>
          <p:nvSpPr>
            <p:cNvPr id="752" name="Google Shape;752;p70"/>
            <p:cNvSpPr txBox="1"/>
            <p:nvPr/>
          </p:nvSpPr>
          <p:spPr>
            <a:xfrm>
              <a:off x="4454375" y="1899800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支配</a:t>
              </a:r>
              <a:endParaRPr/>
            </a:p>
          </p:txBody>
        </p:sp>
        <p:sp>
          <p:nvSpPr>
            <p:cNvPr id="753" name="Google Shape;753;p70"/>
            <p:cNvSpPr txBox="1"/>
            <p:nvPr/>
          </p:nvSpPr>
          <p:spPr>
            <a:xfrm>
              <a:off x="4454375" y="2270275"/>
              <a:ext cx="9993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/>
                <a:t>抵抗</a:t>
              </a:r>
              <a:endParaRPr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1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對數線性模型分析</a:t>
            </a:r>
            <a:endParaRPr/>
          </a:p>
        </p:txBody>
      </p:sp>
      <p:sp>
        <p:nvSpPr>
          <p:cNvPr id="760" name="Google Shape;760;p71"/>
          <p:cNvSpPr txBox="1"/>
          <p:nvPr>
            <p:ph idx="1" type="body"/>
          </p:nvPr>
        </p:nvSpPr>
        <p:spPr>
          <a:xfrm>
            <a:off x="533400" y="179115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71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762" name="Google Shape;762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250" y="1783075"/>
            <a:ext cx="3533850" cy="47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71"/>
          <p:cNvSpPr txBox="1"/>
          <p:nvPr>
            <p:ph idx="2" type="body"/>
          </p:nvPr>
        </p:nvSpPr>
        <p:spPr>
          <a:xfrm>
            <a:off x="4705350" y="1791150"/>
            <a:ext cx="40194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陳正昌（2011）。多變量分析方法: 統計軟體應用。臺北市：五南。（ISBN：978-957-11-6378-9）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zh-TW"/>
              <a:t>第十四章 對數線性模式</a:t>
            </a:r>
            <a:br>
              <a:rPr lang="zh-TW"/>
            </a:br>
            <a:r>
              <a:rPr lang="zh-TW" sz="2200"/>
              <a:t>(可用SPSS+SPSS語法計算)</a:t>
            </a:r>
            <a:endParaRPr sz="22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72"/>
          <p:cNvSpPr txBox="1"/>
          <p:nvPr>
            <p:ph type="ctrTitle"/>
          </p:nvPr>
        </p:nvSpPr>
        <p:spPr>
          <a:xfrm>
            <a:off x="1004150" y="2335685"/>
            <a:ext cx="7136700" cy="1363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4000">
                <a:solidFill>
                  <a:srgbClr val="003399"/>
                </a:solidFill>
              </a:rPr>
              <a:t>時間</a:t>
            </a:r>
            <a:r>
              <a:rPr lang="zh-TW" sz="4000">
                <a:solidFill>
                  <a:srgbClr val="003399"/>
                </a:solidFill>
              </a:rPr>
              <a:t>序</a:t>
            </a:r>
            <a:r>
              <a:rPr b="1" lang="zh-TW" sz="4000">
                <a:solidFill>
                  <a:srgbClr val="003399"/>
                </a:solidFill>
              </a:rPr>
              <a:t>列分析與預測</a:t>
            </a:r>
            <a:endParaRPr/>
          </a:p>
        </p:txBody>
      </p:sp>
      <p:sp>
        <p:nvSpPr>
          <p:cNvPr id="769" name="Google Shape;769;p7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70" name="Google Shape;770;p72"/>
          <p:cNvSpPr txBox="1"/>
          <p:nvPr>
            <p:ph idx="1" type="subTitle"/>
          </p:nvPr>
        </p:nvSpPr>
        <p:spPr>
          <a:xfrm>
            <a:off x="2137225" y="3800052"/>
            <a:ext cx="48705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政大圖檔所 陳勇汀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2016/10/25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pudding@nccu.edu.tw</a:t>
            </a:r>
            <a:r>
              <a:rPr lang="zh-TW">
                <a:solidFill>
                  <a:srgbClr val="0033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>
              <a:solidFill>
                <a:srgbClr val="0033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73"/>
          <p:cNvSpPr txBox="1"/>
          <p:nvPr>
            <p:ph type="title"/>
          </p:nvPr>
        </p:nvSpPr>
        <p:spPr>
          <a:xfrm>
            <a:off x="3021593" y="1709738"/>
            <a:ext cx="4796400" cy="148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BLOG: 布丁布丁吃什麼？</a:t>
            </a:r>
            <a:br>
              <a:rPr b="0" i="0" lang="zh-TW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</a:t>
            </a:r>
            <a:r>
              <a:rPr b="0" lang="zh-TW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blog.</a:t>
            </a: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pulipuli.</a:t>
            </a:r>
            <a:r>
              <a:rPr b="0" lang="zh-TW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info</a:t>
            </a:r>
            <a:r>
              <a:rPr b="0" i="0" lang="zh-TW" sz="32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/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76" name="Google Shape;776;p7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17937" y="2222366"/>
            <a:ext cx="969900" cy="969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73"/>
          <p:cNvSpPr txBox="1"/>
          <p:nvPr>
            <p:ph idx="4294967295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5" name="Google Shape;185;p32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原始序列分析的呈現方式</a:t>
            </a:r>
            <a:endParaRPr/>
          </a:p>
        </p:txBody>
      </p:sp>
      <p:sp>
        <p:nvSpPr>
          <p:cNvPr id="186" name="Google Shape;186;p32"/>
          <p:cNvSpPr txBox="1"/>
          <p:nvPr/>
        </p:nvSpPr>
        <p:spPr>
          <a:xfrm>
            <a:off x="549270" y="3030537"/>
            <a:ext cx="8114100" cy="32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-254000" lvl="0" marL="342900" marR="0" rtl="0" algn="l">
              <a:lnSpc>
                <a:spcPct val="119921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3160"/>
              <a:buFont typeface="Arial"/>
              <a:buChar char="●"/>
            </a:pP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N：觀察樣本的編碼次數 (10)</a:t>
            </a:r>
            <a:endParaRPr/>
          </a:p>
          <a:p>
            <a:pPr indent="-254000" lvl="0" marL="342900" marR="0" rtl="0" algn="l">
              <a:lnSpc>
                <a:spcPct val="119921"/>
              </a:lnSpc>
              <a:spcBef>
                <a:spcPts val="572"/>
              </a:spcBef>
              <a:spcAft>
                <a:spcPts val="0"/>
              </a:spcAft>
              <a:buClr>
                <a:srgbClr val="1F497D"/>
              </a:buClr>
              <a:buSzPts val="3160"/>
              <a:buFont typeface="Arial"/>
              <a:buChar char="●"/>
            </a:pPr>
            <a:r>
              <a:rPr b="0" i="0" lang="zh-TW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baseline="-25000" i="0" lang="zh-TW" sz="3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：觀察樣本中，雙事件序列的次數 (9)</a:t>
            </a:r>
            <a:b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也就是</a:t>
            </a:r>
            <a:r>
              <a:rPr b="0" i="0" lang="zh-TW" sz="32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兩兩成對的事件頻率</a:t>
            </a:r>
            <a:r>
              <a:rPr b="0" i="0" lang="zh-TW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，計算如下：</a:t>
            </a:r>
            <a:endParaRPr/>
          </a:p>
          <a:p>
            <a:pPr indent="-50800" lvl="1" marL="685800" marR="0" rtl="0" algn="l">
              <a:lnSpc>
                <a:spcPct val="120089"/>
              </a:lnSpc>
              <a:spcBef>
                <a:spcPts val="507"/>
              </a:spcBef>
              <a:spcAft>
                <a:spcPts val="0"/>
              </a:spcAft>
              <a:buNone/>
            </a:pP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 BB BC CB BB BC CA AA AC</a:t>
            </a:r>
            <a:endParaRPr/>
          </a:p>
          <a:p>
            <a:pPr indent="-50800" lvl="1" marL="685800" marR="0" rtl="0" algn="l">
              <a:lnSpc>
                <a:spcPct val="120089"/>
              </a:lnSpc>
              <a:spcBef>
                <a:spcPts val="507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1639867" y="2047860"/>
            <a:ext cx="56454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201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TW" sz="3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ABBCBBCAAC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3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序列加上</a:t>
            </a:r>
            <a:r>
              <a:rPr lang="zh-TW">
                <a:solidFill>
                  <a:srgbClr val="FFFF00"/>
                </a:solidFill>
              </a:rPr>
              <a:t>時間標記</a:t>
            </a:r>
            <a:r>
              <a:rPr lang="zh-TW"/>
              <a:t>的表示法(1/2)</a:t>
            </a:r>
            <a:endParaRPr/>
          </a:p>
        </p:txBody>
      </p:sp>
      <p:sp>
        <p:nvSpPr>
          <p:cNvPr id="194" name="Google Shape;194;p33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SDIS標準格式：記錄開始(onset)與結束(offset)的時間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/>
            </a:pPr>
            <a:r>
              <a:rPr lang="zh-TW"/>
              <a:t>記錄時間模式(timing pattern)的改變</a:t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33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96" name="Google Shape;19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792" y="2374950"/>
            <a:ext cx="6348450" cy="12670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7" name="Google Shape;19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98663" y="4364699"/>
            <a:ext cx="4946676" cy="22785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序列加上</a:t>
            </a:r>
            <a:r>
              <a:rPr lang="zh-TW">
                <a:solidFill>
                  <a:srgbClr val="FFFF00"/>
                </a:solidFill>
              </a:rPr>
              <a:t>時間標記</a:t>
            </a:r>
            <a:r>
              <a:rPr lang="zh-TW">
                <a:solidFill>
                  <a:schemeClr val="dk1"/>
                </a:solidFill>
              </a:rPr>
              <a:t>的表示法(2/2)</a:t>
            </a:r>
            <a:endParaRPr/>
          </a:p>
        </p:txBody>
      </p:sp>
      <p:sp>
        <p:nvSpPr>
          <p:cNvPr id="204" name="Google Shape;204;p34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560"/>
              </a:spcBef>
              <a:spcAft>
                <a:spcPts val="0"/>
              </a:spcAft>
              <a:buSzPts val="2400"/>
              <a:buAutoNum type="arabicPeriod" startAt="3"/>
            </a:pPr>
            <a:r>
              <a:rPr lang="zh-TW">
                <a:solidFill>
                  <a:schemeClr val="dk1"/>
                </a:solidFill>
              </a:rPr>
              <a:t>固定間隔時間編碼 (coding intervals)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56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容易重複編碼……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5" name="Google Shape;205;p34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06" name="Google Shape;20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400" y="2748375"/>
            <a:ext cx="6249201" cy="8271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如果以固定間隔編碼來看序列</a:t>
            </a:r>
            <a:endParaRPr/>
          </a:p>
        </p:txBody>
      </p:sp>
      <p:sp>
        <p:nvSpPr>
          <p:cNvPr id="213" name="Google Shape;213;p35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914400" rtl="0" algn="l">
              <a:spcBef>
                <a:spcPts val="560"/>
              </a:spcBef>
              <a:spcAft>
                <a:spcPts val="0"/>
              </a:spcAft>
              <a:buSzPts val="2400"/>
              <a:buChar char="●"/>
            </a:pPr>
            <a:r>
              <a:rPr lang="zh-TW"/>
              <a:t>Interval = 15;</a:t>
            </a:r>
            <a:br>
              <a:rPr lang="zh-TW"/>
            </a:br>
            <a:r>
              <a:rPr lang="zh-TW" sz="3600"/>
              <a:t>U, U, U, S, P, P …</a:t>
            </a:r>
            <a:endParaRPr sz="3600"/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Interval = 15;</a:t>
            </a:r>
            <a:br>
              <a:rPr lang="zh-TW">
                <a:solidFill>
                  <a:schemeClr val="dk1"/>
                </a:solidFill>
              </a:rPr>
            </a:br>
            <a:r>
              <a:rPr lang="zh-TW" sz="3600">
                <a:solidFill>
                  <a:schemeClr val="dk1"/>
                </a:solidFill>
              </a:rPr>
              <a:t>U, S, S, S, P, P …</a:t>
            </a:r>
            <a:endParaRPr sz="3600">
              <a:solidFill>
                <a:schemeClr val="dk1"/>
              </a:solidFill>
            </a:endParaRPr>
          </a:p>
          <a:p>
            <a:pPr indent="-381000" lvl="0" marL="9144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zh-TW">
                <a:solidFill>
                  <a:schemeClr val="dk1"/>
                </a:solidFill>
              </a:rPr>
              <a:t>Interval = 15;</a:t>
            </a:r>
            <a:br>
              <a:rPr lang="zh-TW">
                <a:solidFill>
                  <a:schemeClr val="dk1"/>
                </a:solidFill>
              </a:rPr>
            </a:br>
            <a:r>
              <a:rPr lang="zh-TW" sz="3600">
                <a:solidFill>
                  <a:schemeClr val="dk1"/>
                </a:solidFill>
              </a:rPr>
              <a:t>U, U, S, S, P, P …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dk1"/>
                </a:solidFill>
              </a:rPr>
              <a:t>這樣就不容易看到USP的模式了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4" name="Google Shape;214;p35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476250" y="169425"/>
            <a:ext cx="8191500" cy="1243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信仰堅定，還是用序列分析計算吧</a:t>
            </a:r>
            <a:endParaRPr/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476250" y="1783075"/>
            <a:ext cx="8191500" cy="471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6"/>
          <p:cNvSpPr txBox="1"/>
          <p:nvPr>
            <p:ph idx="12" type="sldNum"/>
          </p:nvPr>
        </p:nvSpPr>
        <p:spPr>
          <a:xfrm>
            <a:off x="8231975" y="6553200"/>
            <a:ext cx="838200" cy="261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223" name="Google Shape;223;p36"/>
          <p:cNvGraphicFramePr/>
          <p:nvPr/>
        </p:nvGraphicFramePr>
        <p:xfrm>
          <a:off x="468293" y="19030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{C89C4C49-C62F-485B-8680-BF8175F7469C}</a:tableStyleId>
              </a:tblPr>
              <a:tblGrid>
                <a:gridCol w="1223650"/>
                <a:gridCol w="762625"/>
                <a:gridCol w="762625"/>
                <a:gridCol w="762625"/>
                <a:gridCol w="762625"/>
              </a:tblGrid>
              <a:tr h="100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4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573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6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合計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r>
                        <a:rPr lang="zh-TW" sz="24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3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4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2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42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合計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2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4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3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400">
                          <a:solidFill>
                            <a:srgbClr val="FFFFFF"/>
                          </a:solidFill>
                        </a:rPr>
                        <a:t>9</a:t>
                      </a:r>
                      <a:endParaRPr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4" name="Google Shape;224;p36"/>
          <p:cNvGraphicFramePr/>
          <p:nvPr/>
        </p:nvGraphicFramePr>
        <p:xfrm>
          <a:off x="5061343" y="36908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{C89C4C49-C62F-485B-8680-BF8175F7469C}</a:tableStyleId>
              </a:tblPr>
              <a:tblGrid>
                <a:gridCol w="1101925"/>
                <a:gridCol w="825075"/>
                <a:gridCol w="846125"/>
                <a:gridCol w="890425"/>
              </a:tblGrid>
              <a:tr h="5500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zh-TW" sz="2400">
                          <a:solidFill>
                            <a:srgbClr val="FFFFFF"/>
                          </a:solidFill>
                        </a:rPr>
                        <a:t>目標編碼, lag 1</a:t>
                      </a:r>
                      <a:endParaRPr b="1" sz="2400" u="none" cap="none" strike="noStrik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 hMerge="1"/>
                <a:tc hMerge="1"/>
              </a:tr>
              <a:tr h="415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給定編碼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ambria"/>
                        <a:buNone/>
                      </a:pPr>
                      <a:r>
                        <a:rPr b="1" lang="zh-TW" sz="1800">
                          <a:solidFill>
                            <a:srgbClr val="FFFFFF"/>
                          </a:solidFill>
                        </a:rPr>
                        <a:t>lag 0</a:t>
                      </a:r>
                      <a:endParaRPr b="1" sz="1800">
                        <a:solidFill>
                          <a:srgbClr val="FFFFFF"/>
                        </a:solidFill>
                      </a:endParaRPr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0.57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-0.47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-1.43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0.95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550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Arial"/>
                        <a:buNone/>
                      </a:pPr>
                      <a:r>
                        <a:rPr b="1" lang="zh-TW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1.07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0.18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979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zh-TW" sz="2400"/>
                        <a:t>-1.13</a:t>
                      </a:r>
                      <a:endParaRPr/>
                    </a:p>
                  </a:txBody>
                  <a:tcPr marT="25725" marB="25725" marR="25725" marL="257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25" name="Google Shape;225;p36"/>
          <p:cNvSpPr/>
          <p:nvPr/>
        </p:nvSpPr>
        <p:spPr>
          <a:xfrm rot="2700000">
            <a:off x="4146910" y="4389607"/>
            <a:ext cx="961382" cy="101568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8C3A38"/>
          </a:solidFill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6"/>
          <p:cNvSpPr/>
          <p:nvPr/>
        </p:nvSpPr>
        <p:spPr>
          <a:xfrm>
            <a:off x="2132200" y="5444775"/>
            <a:ext cx="2408100" cy="784800"/>
          </a:xfrm>
          <a:prstGeom prst="wedgeRoundRectCallout">
            <a:avLst>
              <a:gd fmla="val 68966" name="adj1"/>
              <a:gd fmla="val 10413" name="adj2"/>
              <a:gd fmla="val 0" name="adj3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即使最後可能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rgbClr val="FFFFFF"/>
                </a:solidFill>
              </a:rPr>
              <a:t>不會顯著</a:t>
            </a:r>
            <a:endParaRPr sz="2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db2004200gl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