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30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2092">
          <p15:clr>
            <a:srgbClr val="A4A3A4"/>
          </p15:clr>
        </p15:guide>
        <p15:guide id="4" orient="horz" pos="1003">
          <p15:clr>
            <a:srgbClr val="A4A3A4"/>
          </p15:clr>
        </p15:guide>
        <p15:guide id="5" pos="143">
          <p15:clr>
            <a:srgbClr val="A4A3A4"/>
          </p15:clr>
        </p15:guide>
        <p15:guide id="6" pos="1255">
          <p15:clr>
            <a:srgbClr val="A4A3A4"/>
          </p15:clr>
        </p15:guide>
        <p15:guide id="7" pos="5382">
          <p15:clr>
            <a:srgbClr val="A4A3A4"/>
          </p15:clr>
        </p15:guide>
        <p15:guide id="8" pos="5654">
          <p15:clr>
            <a:srgbClr val="A4A3A4"/>
          </p15:clr>
        </p15:guide>
        <p15:guide id="9" pos="7106">
          <p15:clr>
            <a:srgbClr val="A4A3A4"/>
          </p15:clr>
        </p15:guide>
        <p15:guide id="10" pos="3840">
          <p15:clr>
            <a:srgbClr val="A4A3A4"/>
          </p15:clr>
        </p15:guide>
        <p15:guide id="11" orient="horz" pos="2568">
          <p15:clr>
            <a:srgbClr val="A4A3A4"/>
          </p15:clr>
        </p15:guide>
        <p15:guide id="12" orient="horz" pos="1298">
          <p15:clr>
            <a:srgbClr val="A4A3A4"/>
          </p15:clr>
        </p15:guide>
        <p15:guide id="13" orient="horz" pos="2913">
          <p15:clr>
            <a:srgbClr val="A4A3A4"/>
          </p15:clr>
        </p15:guide>
        <p15:guide id="14" orient="horz" pos="1569">
          <p15:clr>
            <a:srgbClr val="A4A3A4"/>
          </p15:clr>
        </p15:guide>
        <p15:guide id="15" orient="horz" pos="752">
          <p15:clr>
            <a:srgbClr val="A4A3A4"/>
          </p15:clr>
        </p15:guide>
        <p15:guide id="16" orient="horz" pos="1926">
          <p15:clr>
            <a:srgbClr val="A4A3A4"/>
          </p15:clr>
        </p15:guide>
        <p15:guide id="17" orient="horz" pos="974">
          <p15:clr>
            <a:srgbClr val="A4A3A4"/>
          </p15:clr>
        </p15:guide>
        <p15:guide id="18" pos="1673">
          <p15:clr>
            <a:srgbClr val="A4A3A4"/>
          </p15:clr>
        </p15:guide>
        <p15:guide id="19" pos="107">
          <p15:clr>
            <a:srgbClr val="A4A3A4"/>
          </p15:clr>
        </p15:guide>
        <p15:guide id="20" pos="941">
          <p15:clr>
            <a:srgbClr val="A4A3A4"/>
          </p15:clr>
        </p15:guide>
        <p15:guide id="21" pos="4037">
          <p15:clr>
            <a:srgbClr val="A4A3A4"/>
          </p15:clr>
        </p15:guide>
        <p15:guide id="22" pos="4241">
          <p15:clr>
            <a:srgbClr val="A4A3A4"/>
          </p15:clr>
        </p15:guide>
        <p15:guide id="23" pos="5330">
          <p15:clr>
            <a:srgbClr val="A4A3A4"/>
          </p15:clr>
        </p15:guide>
        <p15:guide id="2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30"/>
        <p:guide pos="3884" orient="horz"/>
        <p:guide pos="2092" orient="horz"/>
        <p:guide pos="1003" orient="horz"/>
        <p:guide pos="143"/>
        <p:guide pos="1255"/>
        <p:guide pos="5382"/>
        <p:guide pos="5654"/>
        <p:guide pos="7106"/>
        <p:guide pos="3840"/>
        <p:guide pos="2568" orient="horz"/>
        <p:guide pos="1298" orient="horz"/>
        <p:guide pos="2913" orient="horz"/>
        <p:guide pos="1569" orient="horz"/>
        <p:guide pos="752" orient="horz"/>
        <p:guide pos="1926" orient="horz"/>
        <p:guide pos="974" orient="horz"/>
        <p:guide pos="1673"/>
        <p:guide pos="107"/>
        <p:guide pos="941"/>
        <p:guide pos="4037"/>
        <p:guide pos="4241"/>
        <p:guide pos="533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ibre Franklin Mediu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ibre Franklin Mediu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6648828" y="47801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bre Franklin Medium"/>
              <a:buNone/>
              <a:defRPr b="0" i="0" sz="33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4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36.png"/><Relationship Id="rId10" Type="http://schemas.openxmlformats.org/officeDocument/2006/relationships/image" Target="../media/image43.png"/><Relationship Id="rId9" Type="http://schemas.openxmlformats.org/officeDocument/2006/relationships/image" Target="../media/image40.png"/><Relationship Id="rId5" Type="http://schemas.openxmlformats.org/officeDocument/2006/relationships/image" Target="../media/image37.png"/><Relationship Id="rId6" Type="http://schemas.openxmlformats.org/officeDocument/2006/relationships/image" Target="../media/image51.png"/><Relationship Id="rId7" Type="http://schemas.openxmlformats.org/officeDocument/2006/relationships/image" Target="../media/image49.png"/><Relationship Id="rId8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png"/><Relationship Id="rId4" Type="http://schemas.openxmlformats.org/officeDocument/2006/relationships/image" Target="../media/image47.png"/><Relationship Id="rId5" Type="http://schemas.openxmlformats.org/officeDocument/2006/relationships/image" Target="../media/image5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Relationship Id="rId6" Type="http://schemas.openxmlformats.org/officeDocument/2006/relationships/image" Target="../media/image50.png"/><Relationship Id="rId7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0" Type="http://schemas.openxmlformats.org/officeDocument/2006/relationships/image" Target="../media/image15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" y="7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733136" y="1553812"/>
            <a:ext cx="518666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600" u="none" cap="none" strike="noStrike">
                <a:solidFill>
                  <a:srgbClr val="4F523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Presentation Template</a:t>
            </a:r>
            <a:endParaRPr b="0" i="0" sz="3600" u="none" cap="none" strike="noStrike">
              <a:solidFill>
                <a:srgbClr val="4F523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691000" y="708450"/>
            <a:ext cx="53034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GRAPE WINE</a:t>
            </a:r>
            <a:endParaRPr b="1" sz="6000">
              <a:solidFill>
                <a:srgbClr val="8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545877" y="3876377"/>
            <a:ext cx="2943225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4F52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www.freepptbackgrounds.net</a:t>
            </a:r>
            <a:endParaRPr sz="1400">
              <a:solidFill>
                <a:srgbClr val="4F523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 b="0" l="0" r="19504" t="0"/>
          <a:stretch/>
        </p:blipFill>
        <p:spPr>
          <a:xfrm>
            <a:off x="162318" y="0"/>
            <a:ext cx="6728660" cy="513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468" y="1061710"/>
            <a:ext cx="3318387" cy="399163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/>
          <p:nvPr/>
        </p:nvSpPr>
        <p:spPr>
          <a:xfrm>
            <a:off x="0" y="174777"/>
            <a:ext cx="2314575" cy="525311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About us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7189" y="1086784"/>
            <a:ext cx="202363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Annual Meeting</a:t>
            </a:r>
            <a:endParaRPr sz="21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97189" y="1495949"/>
            <a:ext cx="6232174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</a:t>
            </a:r>
            <a:endParaRPr sz="15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1359" y="2370717"/>
            <a:ext cx="2350000" cy="20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/>
          <p:nvPr/>
        </p:nvSpPr>
        <p:spPr>
          <a:xfrm>
            <a:off x="1300163" y="4396966"/>
            <a:ext cx="2314575" cy="262655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Conferences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6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1180" y="1413962"/>
            <a:ext cx="3926295" cy="392629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/>
        </p:nvSpPr>
        <p:spPr>
          <a:xfrm>
            <a:off x="2155372" y="178130"/>
            <a:ext cx="4833257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Transport</a:t>
            </a:r>
            <a:endParaRPr sz="30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3082110" y="753431"/>
            <a:ext cx="297978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rgbClr val="6E6E6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Suggest</a:t>
            </a:r>
            <a:endParaRPr sz="2100">
              <a:solidFill>
                <a:srgbClr val="6E6E6E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37" name="Google Shape;237;p23"/>
          <p:cNvCxnSpPr/>
          <p:nvPr/>
        </p:nvCxnSpPr>
        <p:spPr>
          <a:xfrm rot="10800000">
            <a:off x="2056135" y="2380771"/>
            <a:ext cx="1025975" cy="0"/>
          </a:xfrm>
          <a:prstGeom prst="straightConnector1">
            <a:avLst/>
          </a:prstGeom>
          <a:noFill/>
          <a:ln cap="flat" cmpd="sng" w="9525">
            <a:solidFill>
              <a:srgbClr val="37373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8" name="Google Shape;238;p23"/>
          <p:cNvSpPr txBox="1"/>
          <p:nvPr/>
        </p:nvSpPr>
        <p:spPr>
          <a:xfrm>
            <a:off x="1146412" y="2235967"/>
            <a:ext cx="736743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Qality</a:t>
            </a:r>
            <a:endParaRPr sz="15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3080918" y="2342670"/>
            <a:ext cx="76200" cy="762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914400" y="4237486"/>
            <a:ext cx="889327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Delicious</a:t>
            </a:r>
            <a:endParaRPr sz="15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41" name="Google Shape;241;p23"/>
          <p:cNvCxnSpPr/>
          <p:nvPr/>
        </p:nvCxnSpPr>
        <p:spPr>
          <a:xfrm rot="-9975999">
            <a:off x="1987700" y="4659355"/>
            <a:ext cx="1025975" cy="0"/>
          </a:xfrm>
          <a:prstGeom prst="straightConnector1">
            <a:avLst/>
          </a:prstGeom>
          <a:noFill/>
          <a:ln cap="flat" cmpd="sng" w="9525">
            <a:solidFill>
              <a:srgbClr val="37373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2" name="Google Shape;242;p23"/>
          <p:cNvSpPr/>
          <p:nvPr/>
        </p:nvSpPr>
        <p:spPr>
          <a:xfrm rot="824001">
            <a:off x="2996762" y="4751801"/>
            <a:ext cx="76200" cy="762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43" name="Google Shape;243;p23"/>
          <p:cNvCxnSpPr/>
          <p:nvPr/>
        </p:nvCxnSpPr>
        <p:spPr>
          <a:xfrm>
            <a:off x="6067061" y="4007699"/>
            <a:ext cx="1025975" cy="0"/>
          </a:xfrm>
          <a:prstGeom prst="straightConnector1">
            <a:avLst/>
          </a:prstGeom>
          <a:noFill/>
          <a:ln cap="flat" cmpd="sng" w="9525">
            <a:solidFill>
              <a:srgbClr val="37373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p23"/>
          <p:cNvSpPr txBox="1"/>
          <p:nvPr/>
        </p:nvSpPr>
        <p:spPr>
          <a:xfrm flipH="1">
            <a:off x="7266016" y="3862894"/>
            <a:ext cx="532606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Pure</a:t>
            </a:r>
            <a:endParaRPr sz="15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5" name="Google Shape;245;p23"/>
          <p:cNvSpPr/>
          <p:nvPr/>
        </p:nvSpPr>
        <p:spPr>
          <a:xfrm flipH="1">
            <a:off x="5992053" y="3969598"/>
            <a:ext cx="76200" cy="762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46" name="Google Shape;246;p23"/>
          <p:cNvCxnSpPr/>
          <p:nvPr/>
        </p:nvCxnSpPr>
        <p:spPr>
          <a:xfrm>
            <a:off x="6542483" y="3131983"/>
            <a:ext cx="1025975" cy="0"/>
          </a:xfrm>
          <a:prstGeom prst="straightConnector1">
            <a:avLst/>
          </a:prstGeom>
          <a:noFill/>
          <a:ln cap="flat" cmpd="sng" w="9525">
            <a:solidFill>
              <a:srgbClr val="37373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" name="Google Shape;247;p23"/>
          <p:cNvSpPr txBox="1"/>
          <p:nvPr/>
        </p:nvSpPr>
        <p:spPr>
          <a:xfrm flipH="1">
            <a:off x="7741437" y="2987178"/>
            <a:ext cx="651935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%100</a:t>
            </a:r>
            <a:endParaRPr sz="15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8" name="Google Shape;248;p23"/>
          <p:cNvSpPr/>
          <p:nvPr/>
        </p:nvSpPr>
        <p:spPr>
          <a:xfrm flipH="1">
            <a:off x="6467475" y="3093882"/>
            <a:ext cx="76200" cy="762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223"/>
            <a:ext cx="9144793" cy="5143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4"/>
          <p:cNvGrpSpPr/>
          <p:nvPr/>
        </p:nvGrpSpPr>
        <p:grpSpPr>
          <a:xfrm>
            <a:off x="0" y="-222"/>
            <a:ext cx="9035425" cy="5055317"/>
            <a:chOff x="0" y="-297"/>
            <a:chExt cx="12047233" cy="6740423"/>
          </a:xfrm>
        </p:grpSpPr>
        <p:sp>
          <p:nvSpPr>
            <p:cNvPr id="256" name="Google Shape;256;p24"/>
            <p:cNvSpPr/>
            <p:nvPr/>
          </p:nvSpPr>
          <p:spPr>
            <a:xfrm>
              <a:off x="0" y="-297"/>
              <a:ext cx="12047233" cy="6740423"/>
            </a:xfrm>
            <a:custGeom>
              <a:rect b="b" l="l" r="r" t="t"/>
              <a:pathLst>
                <a:path extrusionOk="0" h="6740423" w="12047233">
                  <a:moveTo>
                    <a:pt x="0" y="0"/>
                  </a:moveTo>
                  <a:lnTo>
                    <a:pt x="12047232" y="0"/>
                  </a:lnTo>
                  <a:lnTo>
                    <a:pt x="12047232" y="6740422"/>
                  </a:lnTo>
                  <a:lnTo>
                    <a:pt x="0" y="674042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0" y="-297"/>
              <a:ext cx="6072250" cy="3405548"/>
            </a:xfrm>
            <a:prstGeom prst="rect">
              <a:avLst/>
            </a:prstGeom>
            <a:solidFill>
              <a:srgbClr val="0C0C0C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58" name="Google Shape;258;p24"/>
          <p:cNvCxnSpPr/>
          <p:nvPr/>
        </p:nvCxnSpPr>
        <p:spPr>
          <a:xfrm>
            <a:off x="-66675" y="2571750"/>
            <a:ext cx="927735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9" name="Google Shape;259;p24"/>
          <p:cNvCxnSpPr/>
          <p:nvPr/>
        </p:nvCxnSpPr>
        <p:spPr>
          <a:xfrm rot="10800000">
            <a:off x="4572000" y="-100012"/>
            <a:ext cx="0" cy="534352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0" name="Google Shape;260;p24"/>
          <p:cNvSpPr txBox="1"/>
          <p:nvPr/>
        </p:nvSpPr>
        <p:spPr>
          <a:xfrm>
            <a:off x="461401" y="1057546"/>
            <a:ext cx="402351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Skills</a:t>
            </a:r>
            <a:endParaRPr sz="1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488786" y="459513"/>
            <a:ext cx="829394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Split</a:t>
            </a:r>
            <a:endParaRPr sz="2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488786" y="1604912"/>
            <a:ext cx="2858026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This allows us to achieve high quality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outcomes and full transparency towards.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2106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5"/>
          <p:cNvCxnSpPr/>
          <p:nvPr/>
        </p:nvCxnSpPr>
        <p:spPr>
          <a:xfrm>
            <a:off x="-66675" y="2571750"/>
            <a:ext cx="927735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p25"/>
          <p:cNvCxnSpPr/>
          <p:nvPr/>
        </p:nvCxnSpPr>
        <p:spPr>
          <a:xfrm rot="10800000">
            <a:off x="4572000" y="-100012"/>
            <a:ext cx="0" cy="534352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1" name="Google Shape;271;p25"/>
          <p:cNvSpPr/>
          <p:nvPr/>
        </p:nvSpPr>
        <p:spPr>
          <a:xfrm>
            <a:off x="4589690" y="2580545"/>
            <a:ext cx="4549548" cy="2554161"/>
          </a:xfrm>
          <a:prstGeom prst="rect">
            <a:avLst/>
          </a:prstGeom>
          <a:solidFill>
            <a:srgbClr val="0C0C0C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253834" y="3663668"/>
            <a:ext cx="402351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Signature</a:t>
            </a:r>
            <a:endParaRPr sz="1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5281219" y="3065635"/>
            <a:ext cx="1037785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Share</a:t>
            </a:r>
            <a:endParaRPr sz="2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5281219" y="4211034"/>
            <a:ext cx="3614772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press play on your digital story. Using conceptual,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digital design, we work with you to build experiences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that feel 'right' for your users.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52" y="-224"/>
            <a:ext cx="9213379" cy="5143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6"/>
          <p:cNvCxnSpPr/>
          <p:nvPr/>
        </p:nvCxnSpPr>
        <p:spPr>
          <a:xfrm>
            <a:off x="-66675" y="2571750"/>
            <a:ext cx="927735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26"/>
          <p:cNvCxnSpPr/>
          <p:nvPr/>
        </p:nvCxnSpPr>
        <p:spPr>
          <a:xfrm rot="10800000">
            <a:off x="4572000" y="-100012"/>
            <a:ext cx="0" cy="534352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26"/>
          <p:cNvSpPr/>
          <p:nvPr/>
        </p:nvSpPr>
        <p:spPr>
          <a:xfrm>
            <a:off x="-1352" y="2598466"/>
            <a:ext cx="4549548" cy="2554161"/>
          </a:xfrm>
          <a:prstGeom prst="rect">
            <a:avLst/>
          </a:prstGeom>
          <a:solidFill>
            <a:srgbClr val="0C0C0C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273567" y="3571446"/>
            <a:ext cx="402351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Schedule</a:t>
            </a:r>
            <a:endParaRPr sz="1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85" name="Google Shape;285;p26"/>
          <p:cNvSpPr/>
          <p:nvPr/>
        </p:nvSpPr>
        <p:spPr>
          <a:xfrm>
            <a:off x="300952" y="2973413"/>
            <a:ext cx="919162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Send</a:t>
            </a:r>
            <a:endParaRPr sz="2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300952" y="4118812"/>
            <a:ext cx="3614772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press play on your digital story. Using conceptual,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digital design, we work with you to build experiences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that feel 'right' for your users.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7"/>
          <p:cNvGrpSpPr/>
          <p:nvPr/>
        </p:nvGrpSpPr>
        <p:grpSpPr>
          <a:xfrm>
            <a:off x="0" y="0"/>
            <a:ext cx="9144000" cy="5234920"/>
            <a:chOff x="0" y="0"/>
            <a:chExt cx="12192000" cy="6979893"/>
          </a:xfrm>
        </p:grpSpPr>
        <p:sp>
          <p:nvSpPr>
            <p:cNvPr id="293" name="Google Shape;293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pic>
          <p:nvPicPr>
            <p:cNvPr id="294" name="Google Shape;29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3819029">
              <a:off x="4191192" y="-995366"/>
              <a:ext cx="2857483" cy="927378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5" name="Google Shape;295;p27"/>
          <p:cNvCxnSpPr/>
          <p:nvPr/>
        </p:nvCxnSpPr>
        <p:spPr>
          <a:xfrm>
            <a:off x="-66675" y="2571750"/>
            <a:ext cx="927735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27"/>
          <p:cNvCxnSpPr/>
          <p:nvPr/>
        </p:nvCxnSpPr>
        <p:spPr>
          <a:xfrm rot="10800000">
            <a:off x="4572000" y="-100012"/>
            <a:ext cx="0" cy="534352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7" name="Google Shape;297;p27"/>
          <p:cNvSpPr/>
          <p:nvPr/>
        </p:nvSpPr>
        <p:spPr>
          <a:xfrm>
            <a:off x="4604657" y="-224"/>
            <a:ext cx="4606018" cy="2554161"/>
          </a:xfrm>
          <a:prstGeom prst="rect">
            <a:avLst/>
          </a:prstGeom>
          <a:solidFill>
            <a:srgbClr val="0C0C0C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5219816" y="999585"/>
            <a:ext cx="402351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Lower</a:t>
            </a:r>
            <a:endParaRPr sz="1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5247201" y="401552"/>
            <a:ext cx="1273426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Lanage</a:t>
            </a:r>
            <a:endParaRPr sz="2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00" name="Google Shape;300;p27"/>
          <p:cNvSpPr/>
          <p:nvPr/>
        </p:nvSpPr>
        <p:spPr>
          <a:xfrm>
            <a:off x="5247201" y="1546951"/>
            <a:ext cx="3314562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Moving from creative ideas to solid strategy and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execution, we help your target market resonate 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fully with your brand. When you get them, they 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will get you, quicker.</a:t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/>
        </p:nvSpPr>
        <p:spPr>
          <a:xfrm>
            <a:off x="2155372" y="178130"/>
            <a:ext cx="4833257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Occupation</a:t>
            </a:r>
            <a:endParaRPr sz="30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3082110" y="753431"/>
            <a:ext cx="297978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rgbClr val="6E6E6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Accept</a:t>
            </a:r>
            <a:endParaRPr sz="2100">
              <a:solidFill>
                <a:srgbClr val="6E6E6E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08" name="Google Shape;3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889" y="1889607"/>
            <a:ext cx="1771429" cy="133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8388" y="3225277"/>
            <a:ext cx="1735715" cy="1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6318" y="3225321"/>
            <a:ext cx="1771429" cy="136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87746" y="1889607"/>
            <a:ext cx="1771429" cy="133571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 txBox="1"/>
          <p:nvPr/>
        </p:nvSpPr>
        <p:spPr>
          <a:xfrm>
            <a:off x="2944406" y="2241903"/>
            <a:ext cx="1619694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Simple &amp; Smooth, exactly how purchasing experiences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13" name="Google Shape;313;p28"/>
          <p:cNvGrpSpPr/>
          <p:nvPr/>
        </p:nvGrpSpPr>
        <p:grpSpPr>
          <a:xfrm>
            <a:off x="2882826" y="1992944"/>
            <a:ext cx="1629053" cy="1159831"/>
            <a:chOff x="3238130" y="2657259"/>
            <a:chExt cx="2172070" cy="1546441"/>
          </a:xfrm>
        </p:grpSpPr>
        <p:sp>
          <p:nvSpPr>
            <p:cNvPr id="314" name="Google Shape;314;p28"/>
            <p:cNvSpPr/>
            <p:nvPr/>
          </p:nvSpPr>
          <p:spPr>
            <a:xfrm>
              <a:off x="3238130" y="2832099"/>
              <a:ext cx="2172070" cy="1371601"/>
            </a:xfrm>
            <a:prstGeom prst="rect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725995" y="2657259"/>
              <a:ext cx="119634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16" name="Google Shape;316;p28"/>
          <p:cNvSpPr txBox="1"/>
          <p:nvPr/>
        </p:nvSpPr>
        <p:spPr>
          <a:xfrm>
            <a:off x="3548754" y="1806278"/>
            <a:ext cx="29719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 sz="21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6475195" y="2314685"/>
            <a:ext cx="1619694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We leverage digital tools, design and words, to 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18" name="Google Shape;318;p28"/>
          <p:cNvGrpSpPr/>
          <p:nvPr/>
        </p:nvGrpSpPr>
        <p:grpSpPr>
          <a:xfrm>
            <a:off x="6427903" y="1957320"/>
            <a:ext cx="1629053" cy="1159831"/>
            <a:chOff x="3238130" y="2657259"/>
            <a:chExt cx="2172070" cy="1546441"/>
          </a:xfrm>
        </p:grpSpPr>
        <p:sp>
          <p:nvSpPr>
            <p:cNvPr id="319" name="Google Shape;319;p28"/>
            <p:cNvSpPr/>
            <p:nvPr/>
          </p:nvSpPr>
          <p:spPr>
            <a:xfrm>
              <a:off x="3238130" y="2832099"/>
              <a:ext cx="2172070" cy="1371601"/>
            </a:xfrm>
            <a:prstGeom prst="rect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725995" y="2657259"/>
              <a:ext cx="119634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21" name="Google Shape;321;p28"/>
          <p:cNvSpPr txBox="1"/>
          <p:nvPr/>
        </p:nvSpPr>
        <p:spPr>
          <a:xfrm>
            <a:off x="7087648" y="1819693"/>
            <a:ext cx="29719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</a:t>
            </a:r>
            <a:endParaRPr sz="21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1143704" y="3804827"/>
            <a:ext cx="1619694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We leverage digital tools, design and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23" name="Google Shape;323;p28"/>
          <p:cNvGrpSpPr/>
          <p:nvPr/>
        </p:nvGrpSpPr>
        <p:grpSpPr>
          <a:xfrm>
            <a:off x="1105237" y="3429776"/>
            <a:ext cx="1629053" cy="1159831"/>
            <a:chOff x="3238130" y="2657259"/>
            <a:chExt cx="2172070" cy="1546441"/>
          </a:xfrm>
        </p:grpSpPr>
        <p:sp>
          <p:nvSpPr>
            <p:cNvPr id="324" name="Google Shape;324;p28"/>
            <p:cNvSpPr/>
            <p:nvPr/>
          </p:nvSpPr>
          <p:spPr>
            <a:xfrm>
              <a:off x="3238130" y="2832099"/>
              <a:ext cx="2172070" cy="1371601"/>
            </a:xfrm>
            <a:prstGeom prst="rect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25995" y="2657259"/>
              <a:ext cx="119634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26" name="Google Shape;326;p28"/>
          <p:cNvSpPr txBox="1"/>
          <p:nvPr/>
        </p:nvSpPr>
        <p:spPr>
          <a:xfrm>
            <a:off x="1763568" y="3288080"/>
            <a:ext cx="29719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 sz="21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4722884" y="3658583"/>
            <a:ext cx="1633982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Simple &amp; Smooth, exactly how purchasing experiences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28" name="Google Shape;328;p28"/>
          <p:cNvGrpSpPr/>
          <p:nvPr/>
        </p:nvGrpSpPr>
        <p:grpSpPr>
          <a:xfrm>
            <a:off x="4657780" y="3409416"/>
            <a:ext cx="1629053" cy="1159831"/>
            <a:chOff x="3238130" y="2657259"/>
            <a:chExt cx="2172070" cy="1546441"/>
          </a:xfrm>
        </p:grpSpPr>
        <p:sp>
          <p:nvSpPr>
            <p:cNvPr id="329" name="Google Shape;329;p28"/>
            <p:cNvSpPr/>
            <p:nvPr/>
          </p:nvSpPr>
          <p:spPr>
            <a:xfrm>
              <a:off x="3238130" y="2832099"/>
              <a:ext cx="2172070" cy="1371601"/>
            </a:xfrm>
            <a:prstGeom prst="rect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725995" y="2657259"/>
              <a:ext cx="119634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31" name="Google Shape;331;p28"/>
          <p:cNvSpPr txBox="1"/>
          <p:nvPr/>
        </p:nvSpPr>
        <p:spPr>
          <a:xfrm>
            <a:off x="5342829" y="3267720"/>
            <a:ext cx="29719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sz="21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" name="Google Shape;337;p29"/>
          <p:cNvCxnSpPr/>
          <p:nvPr/>
        </p:nvCxnSpPr>
        <p:spPr>
          <a:xfrm>
            <a:off x="2464824" y="620123"/>
            <a:ext cx="4214352" cy="0"/>
          </a:xfrm>
          <a:prstGeom prst="straightConnector1">
            <a:avLst/>
          </a:prstGeom>
          <a:noFill/>
          <a:ln cap="flat" cmpd="sng" w="28575">
            <a:solidFill>
              <a:srgbClr val="B18D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8" name="Google Shape;338;p29"/>
          <p:cNvSpPr txBox="1"/>
          <p:nvPr/>
        </p:nvSpPr>
        <p:spPr>
          <a:xfrm>
            <a:off x="3775588" y="65202"/>
            <a:ext cx="159282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</a:t>
            </a:r>
            <a:endParaRPr sz="2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39" name="Google Shape;3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199" y="1289457"/>
            <a:ext cx="2160000" cy="164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0006" y="1289456"/>
            <a:ext cx="2160000" cy="164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1534" y="3306090"/>
            <a:ext cx="2215589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1813" y="1289456"/>
            <a:ext cx="2160000" cy="164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97104" y="3306090"/>
            <a:ext cx="2282189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9"/>
          <p:cNvSpPr/>
          <p:nvPr/>
        </p:nvSpPr>
        <p:spPr>
          <a:xfrm>
            <a:off x="3604138" y="575879"/>
            <a:ext cx="1935725" cy="88490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/>
          <p:nvPr/>
        </p:nvSpPr>
        <p:spPr>
          <a:xfrm>
            <a:off x="3604138" y="575879"/>
            <a:ext cx="1935725" cy="88490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351" name="Google Shape;351;p30"/>
          <p:cNvCxnSpPr/>
          <p:nvPr/>
        </p:nvCxnSpPr>
        <p:spPr>
          <a:xfrm>
            <a:off x="2464824" y="620123"/>
            <a:ext cx="4214352" cy="0"/>
          </a:xfrm>
          <a:prstGeom prst="straightConnector1">
            <a:avLst/>
          </a:prstGeom>
          <a:noFill/>
          <a:ln cap="flat" cmpd="sng" w="28575">
            <a:solidFill>
              <a:srgbClr val="B18D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2" name="Google Shape;352;p30"/>
          <p:cNvSpPr txBox="1"/>
          <p:nvPr/>
        </p:nvSpPr>
        <p:spPr>
          <a:xfrm>
            <a:off x="3120206" y="65879"/>
            <a:ext cx="290358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Advertisement</a:t>
            </a:r>
            <a:endParaRPr sz="2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53" name="Google Shape;3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980" y="912139"/>
            <a:ext cx="1535714" cy="9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980" y="1955943"/>
            <a:ext cx="1521428" cy="96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980" y="4051816"/>
            <a:ext cx="1560719" cy="96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980" y="3003879"/>
            <a:ext cx="1507143" cy="961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0"/>
          <p:cNvSpPr/>
          <p:nvPr/>
        </p:nvSpPr>
        <p:spPr>
          <a:xfrm>
            <a:off x="2321949" y="1005199"/>
            <a:ext cx="712952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Advise</a:t>
            </a:r>
            <a:endParaRPr sz="16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2311063" y="1305396"/>
            <a:ext cx="6381750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3333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Sometimes it's easier to go old school, our copywriters prefer a good ball.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9" name="Google Shape;359;p30"/>
          <p:cNvSpPr/>
          <p:nvPr/>
        </p:nvSpPr>
        <p:spPr>
          <a:xfrm>
            <a:off x="2268025" y="2324832"/>
            <a:ext cx="6399725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audience relate and absorb information on different sensory levels. We know visual stories are amplified with the right words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2267521" y="3131986"/>
            <a:ext cx="624210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Apply</a:t>
            </a:r>
            <a:endParaRPr sz="16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2292347" y="4168757"/>
            <a:ext cx="852734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Approve</a:t>
            </a:r>
            <a:endParaRPr sz="16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2" name="Google Shape;362;p30"/>
          <p:cNvSpPr/>
          <p:nvPr/>
        </p:nvSpPr>
        <p:spPr>
          <a:xfrm>
            <a:off x="2268025" y="3360221"/>
            <a:ext cx="6399725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audience relate and absorb information on different sensory levels. We know visual stories are amplified with the right words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2293373" y="4445757"/>
            <a:ext cx="6374377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3333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user can demonstrate on a projector or computer, or print the presentation and make it into a film to be used in a wider field. Using PowerPoint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2292347" y="2049263"/>
            <a:ext cx="810863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Agenda</a:t>
            </a:r>
            <a:endParaRPr sz="16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/>
          <p:nvPr/>
        </p:nvSpPr>
        <p:spPr>
          <a:xfrm>
            <a:off x="3604138" y="575879"/>
            <a:ext cx="1935725" cy="88490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371" name="Google Shape;371;p31"/>
          <p:cNvCxnSpPr/>
          <p:nvPr/>
        </p:nvCxnSpPr>
        <p:spPr>
          <a:xfrm>
            <a:off x="2464824" y="620123"/>
            <a:ext cx="4214352" cy="0"/>
          </a:xfrm>
          <a:prstGeom prst="straightConnector1">
            <a:avLst/>
          </a:prstGeom>
          <a:noFill/>
          <a:ln cap="flat" cmpd="sng" w="28575">
            <a:solidFill>
              <a:srgbClr val="B18D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p31"/>
          <p:cNvSpPr txBox="1"/>
          <p:nvPr/>
        </p:nvSpPr>
        <p:spPr>
          <a:xfrm>
            <a:off x="3604138" y="65946"/>
            <a:ext cx="192849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Authorize</a:t>
            </a:r>
            <a:endParaRPr sz="2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73" name="Google Shape;3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666" y="798339"/>
            <a:ext cx="1864585" cy="174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6514" y="806264"/>
            <a:ext cx="1851187" cy="174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1923" y="792717"/>
            <a:ext cx="1856602" cy="176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0702" y="792717"/>
            <a:ext cx="1795598" cy="174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7560" y="2981571"/>
            <a:ext cx="1887725" cy="173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9417" y="2990340"/>
            <a:ext cx="1906160" cy="176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49708" y="3001223"/>
            <a:ext cx="1828817" cy="171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15636" y="2990339"/>
            <a:ext cx="1780664" cy="174480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1"/>
          <p:cNvSpPr txBox="1"/>
          <p:nvPr/>
        </p:nvSpPr>
        <p:spPr>
          <a:xfrm>
            <a:off x="844788" y="2577408"/>
            <a:ext cx="1649362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user can make 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presentation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2" name="Google Shape;382;p31"/>
          <p:cNvSpPr txBox="1"/>
          <p:nvPr/>
        </p:nvSpPr>
        <p:spPr>
          <a:xfrm>
            <a:off x="2647830" y="2577408"/>
            <a:ext cx="2027927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It is a very sad thing that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3" name="Google Shape;383;p31"/>
          <p:cNvSpPr txBox="1"/>
          <p:nvPr/>
        </p:nvSpPr>
        <p:spPr>
          <a:xfrm>
            <a:off x="4623238" y="2577408"/>
            <a:ext cx="2118465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certainly do not forget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4" name="Google Shape;384;p31"/>
          <p:cNvSpPr txBox="1"/>
          <p:nvPr/>
        </p:nvSpPr>
        <p:spPr>
          <a:xfrm>
            <a:off x="6916081" y="2557407"/>
            <a:ext cx="1739322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believe that people 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5" name="Google Shape;385;p31"/>
          <p:cNvSpPr txBox="1"/>
          <p:nvPr/>
        </p:nvSpPr>
        <p:spPr>
          <a:xfrm>
            <a:off x="687210" y="4735139"/>
            <a:ext cx="1714444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audience relate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6" name="Google Shape;386;p31"/>
          <p:cNvSpPr txBox="1"/>
          <p:nvPr/>
        </p:nvSpPr>
        <p:spPr>
          <a:xfrm>
            <a:off x="2647830" y="4757024"/>
            <a:ext cx="2147704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user can demonstrate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7" name="Google Shape;387;p31"/>
          <p:cNvSpPr txBox="1"/>
          <p:nvPr/>
        </p:nvSpPr>
        <p:spPr>
          <a:xfrm>
            <a:off x="4873947" y="4757024"/>
            <a:ext cx="1649362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user can make 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59179" y="4721031"/>
            <a:ext cx="2053126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Enter the comprehensive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07627"/>
            <a:ext cx="3318387" cy="3991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4"/>
          <p:cNvCxnSpPr/>
          <p:nvPr/>
        </p:nvCxnSpPr>
        <p:spPr>
          <a:xfrm>
            <a:off x="2492209" y="607843"/>
            <a:ext cx="4214352" cy="0"/>
          </a:xfrm>
          <a:prstGeom prst="straightConnector1">
            <a:avLst/>
          </a:prstGeom>
          <a:noFill/>
          <a:ln cap="flat" cmpd="sng" w="28575">
            <a:solidFill>
              <a:srgbClr val="B18D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4"/>
          <p:cNvSpPr txBox="1"/>
          <p:nvPr/>
        </p:nvSpPr>
        <p:spPr>
          <a:xfrm>
            <a:off x="3775588" y="52921"/>
            <a:ext cx="159282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Base</a:t>
            </a:r>
            <a:endParaRPr sz="2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572000" y="2331274"/>
            <a:ext cx="3984172" cy="106567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322437" y="1472146"/>
            <a:ext cx="248329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Business</a:t>
            </a:r>
            <a:endParaRPr sz="2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3631523" y="563599"/>
            <a:ext cx="1935725" cy="88490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8135" y="4514156"/>
            <a:ext cx="2813731" cy="22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8135" y="1194807"/>
            <a:ext cx="2813731" cy="29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/>
          <p:nvPr/>
        </p:nvSpPr>
        <p:spPr>
          <a:xfrm>
            <a:off x="3604138" y="575879"/>
            <a:ext cx="1935725" cy="88490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395" name="Google Shape;395;p32"/>
          <p:cNvCxnSpPr/>
          <p:nvPr/>
        </p:nvCxnSpPr>
        <p:spPr>
          <a:xfrm>
            <a:off x="2464824" y="620123"/>
            <a:ext cx="4214352" cy="0"/>
          </a:xfrm>
          <a:prstGeom prst="straightConnector1">
            <a:avLst/>
          </a:prstGeom>
          <a:noFill/>
          <a:ln cap="flat" cmpd="sng" w="28575">
            <a:solidFill>
              <a:srgbClr val="B18D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32"/>
          <p:cNvSpPr txBox="1"/>
          <p:nvPr/>
        </p:nvSpPr>
        <p:spPr>
          <a:xfrm>
            <a:off x="3775588" y="65202"/>
            <a:ext cx="159282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Complain</a:t>
            </a:r>
            <a:endParaRPr sz="2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97" name="Google Shape;3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6675" y="896891"/>
            <a:ext cx="1139312" cy="141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7902" y="978820"/>
            <a:ext cx="1108196" cy="123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5">
            <a:alphaModFix/>
          </a:blip>
          <a:srcRect b="0" l="-4567" r="0" t="-1641"/>
          <a:stretch/>
        </p:blipFill>
        <p:spPr>
          <a:xfrm>
            <a:off x="936979" y="827312"/>
            <a:ext cx="1645445" cy="1622282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2"/>
          <p:cNvSpPr/>
          <p:nvPr/>
        </p:nvSpPr>
        <p:spPr>
          <a:xfrm>
            <a:off x="6334272" y="2315639"/>
            <a:ext cx="2268769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3333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believe that people would be alive today if there were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710426" y="2351626"/>
            <a:ext cx="2321076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3333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believe that people would be alive today if there were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3526209" y="2351120"/>
            <a:ext cx="2742097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time is now, the place is here.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731469" y="2878020"/>
            <a:ext cx="2198768" cy="2099534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404" name="Google Shape;404;p32"/>
          <p:cNvCxnSpPr/>
          <p:nvPr/>
        </p:nvCxnSpPr>
        <p:spPr>
          <a:xfrm>
            <a:off x="936979" y="3286495"/>
            <a:ext cx="164544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5" name="Google Shape;405;p32"/>
          <p:cNvSpPr txBox="1"/>
          <p:nvPr/>
        </p:nvSpPr>
        <p:spPr>
          <a:xfrm>
            <a:off x="936979" y="2953810"/>
            <a:ext cx="164544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Color</a:t>
            </a:r>
            <a:endParaRPr sz="18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820598" y="3381378"/>
            <a:ext cx="2100733" cy="15773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time is now, the place is here. Stay in the present. You can do nothing to change the past, and the future will never come exactly as you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7" name="Google Shape;407;p32"/>
          <p:cNvSpPr/>
          <p:nvPr/>
        </p:nvSpPr>
        <p:spPr>
          <a:xfrm>
            <a:off x="3561533" y="2878020"/>
            <a:ext cx="2198768" cy="2099534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408" name="Google Shape;408;p32"/>
          <p:cNvCxnSpPr/>
          <p:nvPr/>
        </p:nvCxnSpPr>
        <p:spPr>
          <a:xfrm>
            <a:off x="3767043" y="3286495"/>
            <a:ext cx="164544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9" name="Google Shape;409;p32"/>
          <p:cNvSpPr txBox="1"/>
          <p:nvPr/>
        </p:nvSpPr>
        <p:spPr>
          <a:xfrm>
            <a:off x="3774508" y="2953810"/>
            <a:ext cx="163798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Bouquet</a:t>
            </a:r>
            <a:endParaRPr sz="18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3650662" y="3381378"/>
            <a:ext cx="2100733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3333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Genius hath electric power which earth can never tame. Lydia M. Child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1" name="Google Shape;411;p32"/>
          <p:cNvSpPr/>
          <p:nvPr/>
        </p:nvSpPr>
        <p:spPr>
          <a:xfrm>
            <a:off x="6384362" y="2878020"/>
            <a:ext cx="2198768" cy="2099534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412" name="Google Shape;412;p32"/>
          <p:cNvCxnSpPr/>
          <p:nvPr/>
        </p:nvCxnSpPr>
        <p:spPr>
          <a:xfrm>
            <a:off x="6589872" y="3286495"/>
            <a:ext cx="164544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3" name="Google Shape;413;p32"/>
          <p:cNvSpPr txBox="1"/>
          <p:nvPr/>
        </p:nvSpPr>
        <p:spPr>
          <a:xfrm>
            <a:off x="6328521" y="2953810"/>
            <a:ext cx="227452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Wine tasting</a:t>
            </a:r>
            <a:endParaRPr sz="18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4" name="Google Shape;414;p32"/>
          <p:cNvSpPr/>
          <p:nvPr/>
        </p:nvSpPr>
        <p:spPr>
          <a:xfrm>
            <a:off x="6473491" y="3381378"/>
            <a:ext cx="2100733" cy="15773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time is now, the place is here. Stay in the present. You can do nothing to change the past, and the future will never come exactly as you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"/>
          <p:cNvSpPr txBox="1"/>
          <p:nvPr/>
        </p:nvSpPr>
        <p:spPr>
          <a:xfrm>
            <a:off x="1641192" y="1069617"/>
            <a:ext cx="3001471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Cancel 10-18℃</a:t>
            </a:r>
            <a:endParaRPr b="1" sz="1400">
              <a:solidFill>
                <a:srgbClr val="C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Genius hath electric power which earth can never tame. Lydia M. Child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1" name="Google Shape;421;p33"/>
          <p:cNvSpPr txBox="1"/>
          <p:nvPr/>
        </p:nvSpPr>
        <p:spPr>
          <a:xfrm>
            <a:off x="5856904" y="1084966"/>
            <a:ext cx="2693331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Calculate</a:t>
            </a:r>
            <a:endParaRPr b="1" sz="1400">
              <a:solidFill>
                <a:srgbClr val="C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feel very strongly that change is good because it stirs up the system. Ann Richards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2" name="Google Shape;422;p33"/>
          <p:cNvSpPr txBox="1"/>
          <p:nvPr/>
        </p:nvSpPr>
        <p:spPr>
          <a:xfrm>
            <a:off x="1629397" y="2458484"/>
            <a:ext cx="3070064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Certification 60-80%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large income is the best recipe for happiness I ever heard of. Mansfield Park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5839087" y="2357215"/>
            <a:ext cx="2850861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Comparison</a:t>
            </a:r>
            <a:endParaRPr b="1" sz="1400">
              <a:solidFill>
                <a:srgbClr val="C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Genius hath electric power which earth can never tame. Lydia M. Child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4" name="Google Shape;424;p33"/>
          <p:cNvSpPr txBox="1"/>
          <p:nvPr/>
        </p:nvSpPr>
        <p:spPr>
          <a:xfrm>
            <a:off x="1599684" y="3765156"/>
            <a:ext cx="2924579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Choose</a:t>
            </a:r>
            <a:endParaRPr b="1" sz="1400">
              <a:solidFill>
                <a:srgbClr val="C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feel very strongly that change is good because it stirs up the system. Ann Richards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5" name="Google Shape;425;p33"/>
          <p:cNvSpPr txBox="1"/>
          <p:nvPr/>
        </p:nvSpPr>
        <p:spPr>
          <a:xfrm>
            <a:off x="5839091" y="3791554"/>
            <a:ext cx="2850861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Commission</a:t>
            </a:r>
            <a:endParaRPr b="1" sz="1400">
              <a:solidFill>
                <a:srgbClr val="C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large income is the best recipe for happiness I ever heard of. Mansfield Park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6" name="Google Shape;426;p33"/>
          <p:cNvSpPr/>
          <p:nvPr/>
        </p:nvSpPr>
        <p:spPr>
          <a:xfrm>
            <a:off x="3604138" y="575879"/>
            <a:ext cx="1935725" cy="88490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427" name="Google Shape;427;p33"/>
          <p:cNvCxnSpPr/>
          <p:nvPr/>
        </p:nvCxnSpPr>
        <p:spPr>
          <a:xfrm>
            <a:off x="2464824" y="620123"/>
            <a:ext cx="4214352" cy="0"/>
          </a:xfrm>
          <a:prstGeom prst="straightConnector1">
            <a:avLst/>
          </a:prstGeom>
          <a:noFill/>
          <a:ln cap="flat" cmpd="sng" w="28575">
            <a:solidFill>
              <a:srgbClr val="B18D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33"/>
          <p:cNvSpPr txBox="1"/>
          <p:nvPr/>
        </p:nvSpPr>
        <p:spPr>
          <a:xfrm>
            <a:off x="3245746" y="63615"/>
            <a:ext cx="265250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Competition</a:t>
            </a:r>
            <a:endParaRPr sz="2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29" name="Google Shape;4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666" y="1126814"/>
            <a:ext cx="889794" cy="8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457" y="2435278"/>
            <a:ext cx="896021" cy="91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5754" y="1167624"/>
            <a:ext cx="857122" cy="85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5754" y="2431902"/>
            <a:ext cx="887197" cy="85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666" y="3765157"/>
            <a:ext cx="870569" cy="85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97380" y="3767266"/>
            <a:ext cx="887197" cy="85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" y="7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4"/>
          <p:cNvSpPr txBox="1"/>
          <p:nvPr/>
        </p:nvSpPr>
        <p:spPr>
          <a:xfrm>
            <a:off x="3733136" y="1553812"/>
            <a:ext cx="518666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4F523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Grape Wine Presentation</a:t>
            </a:r>
            <a:endParaRPr sz="3600">
              <a:solidFill>
                <a:srgbClr val="4F523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3" name="Google Shape;443;p34"/>
          <p:cNvSpPr txBox="1"/>
          <p:nvPr/>
        </p:nvSpPr>
        <p:spPr>
          <a:xfrm>
            <a:off x="4310351" y="708449"/>
            <a:ext cx="4683957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THANK YOU !</a:t>
            </a:r>
            <a:endParaRPr b="1" sz="6000">
              <a:solidFill>
                <a:srgbClr val="8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4" name="Google Shape;444;p34"/>
          <p:cNvSpPr txBox="1"/>
          <p:nvPr/>
        </p:nvSpPr>
        <p:spPr>
          <a:xfrm>
            <a:off x="6545877" y="3876377"/>
            <a:ext cx="2943225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4F52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www.freepptbackgrounds.net</a:t>
            </a:r>
            <a:endParaRPr sz="1400">
              <a:solidFill>
                <a:srgbClr val="4F523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45" name="Google Shape;445;p34"/>
          <p:cNvPicPr preferRelativeResize="0"/>
          <p:nvPr/>
        </p:nvPicPr>
        <p:blipFill rotWithShape="1">
          <a:blip r:embed="rId4">
            <a:alphaModFix/>
          </a:blip>
          <a:srcRect b="0" l="0" r="19504" t="0"/>
          <a:stretch/>
        </p:blipFill>
        <p:spPr>
          <a:xfrm>
            <a:off x="162318" y="0"/>
            <a:ext cx="6736181" cy="51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0633" y="2550345"/>
            <a:ext cx="19240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4174" y="2422518"/>
            <a:ext cx="987752" cy="12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8239" y="2420138"/>
            <a:ext cx="1271930" cy="12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5206" y="2375752"/>
            <a:ext cx="1093347" cy="12600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2710544" y="178130"/>
            <a:ext cx="3722914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Enterprise</a:t>
            </a:r>
            <a:endParaRPr sz="3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082110" y="753431"/>
            <a:ext cx="297978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rgbClr val="6E6E6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Customer</a:t>
            </a:r>
            <a:endParaRPr sz="2100">
              <a:solidFill>
                <a:srgbClr val="6E6E6E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082110" y="1592757"/>
            <a:ext cx="285941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37373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Defined Focused user Acquisition Strategy</a:t>
            </a:r>
            <a:endParaRPr sz="1800">
              <a:solidFill>
                <a:srgbClr val="37373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124" y="2340300"/>
            <a:ext cx="19240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488" y="2399134"/>
            <a:ext cx="987752" cy="12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8239" y="2257647"/>
            <a:ext cx="1271930" cy="12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5638" y="2337089"/>
            <a:ext cx="1093347" cy="1260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6"/>
          <p:cNvGrpSpPr/>
          <p:nvPr/>
        </p:nvGrpSpPr>
        <p:grpSpPr>
          <a:xfrm>
            <a:off x="2710544" y="178130"/>
            <a:ext cx="3722914" cy="1783959"/>
            <a:chOff x="3614058" y="296882"/>
            <a:chExt cx="4963885" cy="2378611"/>
          </a:xfrm>
        </p:grpSpPr>
        <p:sp>
          <p:nvSpPr>
            <p:cNvPr id="131" name="Google Shape;131;p16"/>
            <p:cNvSpPr txBox="1"/>
            <p:nvPr/>
          </p:nvSpPr>
          <p:spPr>
            <a:xfrm>
              <a:off x="3614058" y="296882"/>
              <a:ext cx="49638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Organic</a:t>
              </a:r>
              <a:endParaRPr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4109481" y="1063950"/>
              <a:ext cx="3973040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100">
                  <a:solidFill>
                    <a:srgbClr val="6E6E6E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Social Media</a:t>
              </a:r>
              <a:endParaRPr sz="2100">
                <a:solidFill>
                  <a:srgbClr val="6E6E6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4109481" y="2183051"/>
              <a:ext cx="3812546" cy="492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7373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Conferences and Events</a:t>
              </a:r>
              <a:endParaRPr sz="1800">
                <a:solidFill>
                  <a:srgbClr val="37373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124" y="2340300"/>
            <a:ext cx="19240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488" y="2399134"/>
            <a:ext cx="987752" cy="12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8239" y="2257647"/>
            <a:ext cx="1271930" cy="12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5638" y="2337089"/>
            <a:ext cx="1093347" cy="126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0124" y="2340300"/>
            <a:ext cx="19240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0488" y="2399133"/>
            <a:ext cx="987752" cy="12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98239" y="2257647"/>
            <a:ext cx="1271930" cy="12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25638" y="2343462"/>
            <a:ext cx="1093347" cy="1260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7"/>
          <p:cNvGrpSpPr/>
          <p:nvPr/>
        </p:nvGrpSpPr>
        <p:grpSpPr>
          <a:xfrm>
            <a:off x="2710544" y="178130"/>
            <a:ext cx="3722914" cy="2060958"/>
            <a:chOff x="3614058" y="296882"/>
            <a:chExt cx="4963885" cy="2747943"/>
          </a:xfrm>
        </p:grpSpPr>
        <p:sp>
          <p:nvSpPr>
            <p:cNvPr id="148" name="Google Shape;148;p17"/>
            <p:cNvSpPr txBox="1"/>
            <p:nvPr/>
          </p:nvSpPr>
          <p:spPr>
            <a:xfrm>
              <a:off x="3614058" y="296882"/>
              <a:ext cx="49638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Our Service</a:t>
              </a:r>
              <a:endParaRPr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4109481" y="1063950"/>
              <a:ext cx="3973040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100">
                  <a:solidFill>
                    <a:srgbClr val="6E6E6E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Powerpoint</a:t>
              </a:r>
              <a:endParaRPr sz="2100">
                <a:solidFill>
                  <a:srgbClr val="6E6E6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4109481" y="2183051"/>
              <a:ext cx="381254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7373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Easy to change colors, photos and Text.</a:t>
              </a:r>
              <a:endParaRPr sz="1800">
                <a:solidFill>
                  <a:srgbClr val="37373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151" name="Google Shape;151;p17"/>
          <p:cNvCxnSpPr/>
          <p:nvPr/>
        </p:nvCxnSpPr>
        <p:spPr>
          <a:xfrm>
            <a:off x="2710544" y="3202685"/>
            <a:ext cx="0" cy="650174"/>
          </a:xfrm>
          <a:prstGeom prst="straightConnector1">
            <a:avLst/>
          </a:prstGeom>
          <a:noFill/>
          <a:ln cap="flat" cmpd="sng" w="12700">
            <a:solidFill>
              <a:srgbClr val="6E6E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17"/>
          <p:cNvCxnSpPr/>
          <p:nvPr/>
        </p:nvCxnSpPr>
        <p:spPr>
          <a:xfrm>
            <a:off x="4073237" y="3612382"/>
            <a:ext cx="0" cy="650174"/>
          </a:xfrm>
          <a:prstGeom prst="straightConnector1">
            <a:avLst/>
          </a:prstGeom>
          <a:noFill/>
          <a:ln cap="flat" cmpd="sng" w="12700">
            <a:solidFill>
              <a:srgbClr val="6E6E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17"/>
          <p:cNvCxnSpPr/>
          <p:nvPr/>
        </p:nvCxnSpPr>
        <p:spPr>
          <a:xfrm>
            <a:off x="5222174" y="3536678"/>
            <a:ext cx="0" cy="650174"/>
          </a:xfrm>
          <a:prstGeom prst="straightConnector1">
            <a:avLst/>
          </a:prstGeom>
          <a:noFill/>
          <a:ln cap="flat" cmpd="sng" w="12700">
            <a:solidFill>
              <a:srgbClr val="6E6E6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7"/>
          <p:cNvCxnSpPr/>
          <p:nvPr/>
        </p:nvCxnSpPr>
        <p:spPr>
          <a:xfrm>
            <a:off x="6282047" y="3612382"/>
            <a:ext cx="0" cy="650174"/>
          </a:xfrm>
          <a:prstGeom prst="straightConnector1">
            <a:avLst/>
          </a:prstGeom>
          <a:noFill/>
          <a:ln cap="flat" cmpd="sng" w="12700">
            <a:solidFill>
              <a:srgbClr val="6E6E6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17"/>
          <p:cNvSpPr txBox="1"/>
          <p:nvPr/>
        </p:nvSpPr>
        <p:spPr>
          <a:xfrm>
            <a:off x="2191393" y="3967343"/>
            <a:ext cx="1278381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Web Design</a:t>
            </a:r>
            <a:endParaRPr b="1" sz="14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3585213" y="4380998"/>
            <a:ext cx="1038301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Keynote</a:t>
            </a:r>
            <a:endParaRPr b="1" sz="14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4598240" y="4336467"/>
            <a:ext cx="1155116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Development</a:t>
            </a:r>
            <a:endParaRPr b="1" sz="14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5816732" y="4380998"/>
            <a:ext cx="1038301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Infographic</a:t>
            </a:r>
            <a:endParaRPr b="1" sz="14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/>
        </p:nvSpPr>
        <p:spPr>
          <a:xfrm>
            <a:off x="2155372" y="178130"/>
            <a:ext cx="4833257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Circle Infographic</a:t>
            </a:r>
            <a:endParaRPr sz="3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3082110" y="753431"/>
            <a:ext cx="297978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rgbClr val="6E6E6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 our Team</a:t>
            </a:r>
            <a:endParaRPr sz="2100">
              <a:solidFill>
                <a:srgbClr val="6E6E6E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7110753" y="2576476"/>
            <a:ext cx="1181100" cy="434049"/>
          </a:xfrm>
          <a:prstGeom prst="rect">
            <a:avLst/>
          </a:prstGeom>
          <a:solidFill>
            <a:srgbClr val="FEFFFF"/>
          </a:solidFill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Devices</a:t>
            </a:r>
            <a:endParaRPr sz="24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863545" y="2581767"/>
            <a:ext cx="1181100" cy="446485"/>
          </a:xfrm>
          <a:prstGeom prst="rect">
            <a:avLst/>
          </a:prstGeom>
          <a:solidFill>
            <a:srgbClr val="FEFFFF"/>
          </a:solidFill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4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Solutions</a:t>
            </a:r>
            <a:endParaRPr sz="204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2945948" y="2581766"/>
            <a:ext cx="1181100" cy="446486"/>
          </a:xfrm>
          <a:prstGeom prst="rect">
            <a:avLst/>
          </a:prstGeom>
          <a:solidFill>
            <a:srgbClr val="FEFFFF"/>
          </a:solidFill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Web</a:t>
            </a:r>
            <a:endParaRPr sz="24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5028351" y="2581766"/>
            <a:ext cx="1181100" cy="446486"/>
          </a:xfrm>
          <a:prstGeom prst="rect">
            <a:avLst/>
          </a:prstGeom>
          <a:solidFill>
            <a:srgbClr val="FEFFFF"/>
          </a:solidFill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Design</a:t>
            </a:r>
            <a:endParaRPr sz="24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1269037" y="2035630"/>
            <a:ext cx="370115" cy="370115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 b="1" sz="1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714119" y="3204273"/>
            <a:ext cx="1574790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Click on the button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under the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presentation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2774751" y="3219031"/>
            <a:ext cx="1212511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Get a modern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PowerPoint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Presentation 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4857154" y="3219031"/>
            <a:ext cx="1583639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Click on the button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under the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presentation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6939558" y="3190246"/>
            <a:ext cx="1212511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Get a modern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PowerPoint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Presentation </a:t>
            </a:r>
            <a:endParaRPr sz="1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175" name="Google Shape;175;p18"/>
          <p:cNvCxnSpPr/>
          <p:nvPr/>
        </p:nvCxnSpPr>
        <p:spPr>
          <a:xfrm>
            <a:off x="2514601" y="3309258"/>
            <a:ext cx="0" cy="114835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18"/>
          <p:cNvCxnSpPr/>
          <p:nvPr/>
        </p:nvCxnSpPr>
        <p:spPr>
          <a:xfrm>
            <a:off x="4572001" y="3273939"/>
            <a:ext cx="0" cy="114835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18"/>
          <p:cNvCxnSpPr/>
          <p:nvPr/>
        </p:nvCxnSpPr>
        <p:spPr>
          <a:xfrm>
            <a:off x="6672944" y="3302724"/>
            <a:ext cx="0" cy="114835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p18"/>
          <p:cNvCxnSpPr/>
          <p:nvPr/>
        </p:nvCxnSpPr>
        <p:spPr>
          <a:xfrm>
            <a:off x="489858" y="3309258"/>
            <a:ext cx="0" cy="114835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18"/>
          <p:cNvCxnSpPr/>
          <p:nvPr/>
        </p:nvCxnSpPr>
        <p:spPr>
          <a:xfrm>
            <a:off x="8697686" y="3273939"/>
            <a:ext cx="0" cy="114835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18"/>
          <p:cNvSpPr/>
          <p:nvPr/>
        </p:nvSpPr>
        <p:spPr>
          <a:xfrm>
            <a:off x="3351439" y="2035630"/>
            <a:ext cx="370115" cy="370115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 b="1" sz="1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5433841" y="2035630"/>
            <a:ext cx="370115" cy="370115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b="1" sz="1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7516246" y="2026640"/>
            <a:ext cx="370115" cy="370115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</a:t>
            </a:r>
            <a:endParaRPr b="1" sz="1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404" y="2357358"/>
            <a:ext cx="3202686" cy="214655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89" name="Google Shape;189;p19"/>
          <p:cNvSpPr/>
          <p:nvPr/>
        </p:nvSpPr>
        <p:spPr>
          <a:xfrm>
            <a:off x="0" y="174777"/>
            <a:ext cx="2314575" cy="525311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Infographics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97189" y="1081763"/>
            <a:ext cx="5760616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 have to be signed in to your  Google account.</a:t>
            </a:r>
            <a:endParaRPr sz="21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97189" y="1474178"/>
            <a:ext cx="4859278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Click on the button under the  presentation preview that says "Use as  Google Slides Theme.</a:t>
            </a:r>
            <a:endParaRPr sz="15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5057311" y="4368938"/>
            <a:ext cx="776495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Opening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6386949" y="4361857"/>
            <a:ext cx="595356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Break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7651575" y="4368938"/>
            <a:ext cx="472052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Free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326130" y="2178203"/>
            <a:ext cx="23254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Opening Cerenomy</a:t>
            </a:r>
            <a:endParaRPr sz="21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5347262" y="2709441"/>
            <a:ext cx="1954959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Speakers Introduction</a:t>
            </a:r>
            <a:endParaRPr sz="15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97" name="Google Shape;19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5795" y="3079926"/>
            <a:ext cx="3801535" cy="121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/>
          <p:nvPr/>
        </p:nvSpPr>
        <p:spPr>
          <a:xfrm>
            <a:off x="0" y="174777"/>
            <a:ext cx="2314575" cy="525311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Speakers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84817" y="1081763"/>
            <a:ext cx="26774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Speakers Introduction</a:t>
            </a:r>
            <a:endParaRPr sz="21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97189" y="1474178"/>
            <a:ext cx="557971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Is the color of gold, butter  and ripe lemons. In the  spectrum of visible light,  yellow is found between  green and orange.</a:t>
            </a:r>
            <a:endParaRPr sz="15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5519" y="3030190"/>
            <a:ext cx="410765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6863" y="1400175"/>
            <a:ext cx="19526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/>
          <p:nvPr/>
        </p:nvSpPr>
        <p:spPr>
          <a:xfrm>
            <a:off x="0" y="174777"/>
            <a:ext cx="2866030" cy="525311"/>
          </a:xfrm>
          <a:prstGeom prst="rect">
            <a:avLst/>
          </a:prstGeom>
          <a:solidFill>
            <a:srgbClr val="B18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Mission &amp; Vision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97189" y="1081415"/>
            <a:ext cx="1371594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Our Values</a:t>
            </a:r>
            <a:endParaRPr sz="21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97189" y="1474178"/>
            <a:ext cx="4859278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</a:t>
            </a:r>
            <a:endParaRPr sz="15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50" y="2330182"/>
            <a:ext cx="5098516" cy="251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5613" y="966112"/>
            <a:ext cx="3318387" cy="399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rape Wine Presentation，Freepptbackgrounds.net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F59E00"/>
      </a:hlink>
      <a:folHlink>
        <a:srgbClr val="42835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