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3"/>
    <p:restoredTop sz="94649"/>
  </p:normalViewPr>
  <p:slideViewPr>
    <p:cSldViewPr snapToGrid="0" snapToObjects="1">
      <p:cViewPr varScale="1">
        <p:scale>
          <a:sx n="182" d="100"/>
          <a:sy n="182" d="100"/>
        </p:scale>
        <p:origin x="128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hyperlink" Target="http://DoViewPlanning.Org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icrosoft.com/en-nz/security/security-insider/intelligence-reports/microsoft-digital-defense-report-2024" TargetMode="External"/><Relationship Id="rId13" Type="http://schemas.openxmlformats.org/officeDocument/2006/relationships/hyperlink" Target="http://DoViewPlanning.Org" TargetMode="External"/><Relationship Id="rId3" Type="http://schemas.openxmlformats.org/officeDocument/2006/relationships/hyperlink" Target="https://nvlpubs.nist.gov/nistpubs/ai/nist.ai.100-1.pdf" TargetMode="External"/><Relationship Id="rId7" Type="http://schemas.openxmlformats.org/officeDocument/2006/relationships/hyperlink" Target="https://atlas.mitre.org/" TargetMode="External"/><Relationship Id="rId12" Type="http://schemas.openxmlformats.org/officeDocument/2006/relationships/hyperlink" Target="https://services.google.com/fh/files/misc/advances-in-threat-actor-usage-of-ai-tools-en.pdf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wasp.org/www-project-top-10-for-large-language-model-applications/" TargetMode="External"/><Relationship Id="rId11" Type="http://schemas.openxmlformats.org/officeDocument/2006/relationships/hyperlink" Target="https://cdn.openai.com/threat-intelligence-reports/7d662b68-952f-4dfd-a2f2-fe55b041cc4a/disrupting-malicious-uses-of-ai-october-2025.pdf" TargetMode="External"/><Relationship Id="rId5" Type="http://schemas.openxmlformats.org/officeDocument/2006/relationships/hyperlink" Target="https://www.iso.org/standard/42001" TargetMode="External"/><Relationship Id="rId10" Type="http://schemas.openxmlformats.org/officeDocument/2006/relationships/hyperlink" Target="https://openai.com/index/disrupting-malicious-uses-of-ai-by-state-affiliated-threat-actors/" TargetMode="External"/><Relationship Id="rId4" Type="http://schemas.openxmlformats.org/officeDocument/2006/relationships/hyperlink" Target="https://www.nist.gov/itl/ai-risk-management-framework" TargetMode="External"/><Relationship Id="rId9" Type="http://schemas.openxmlformats.org/officeDocument/2006/relationships/hyperlink" Target="https://cdn-dynmedia-1.microsoft.com/is/content/microsoftcorp/microsoft/final/en-us/microsoft-brand/documents/Microsoft%20Digital%20Defense%20Report%202024%20%281%29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AI Governance and Risk Management </a:t>
            </a:r>
            <a:r>
              <a:rPr dirty="0"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endParaRPr dirty="0"/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267920"/>
            <a:ext cx="1980000" cy="7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42000" y="2309076"/>
            <a:ext cx="6660000" cy="18288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648520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 Threat Landscape &amp; Adversarial Use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648520"/>
            <a:ext cx="1980000" cy="720000"/>
          </a:xfrm>
          <a:prstGeom prst="rect">
            <a:avLst/>
          </a:prstGeom>
          <a:solidFill>
            <a:srgbClr val="F9D3D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 Use Cases &amp; Attack Surface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5922000" y="2648520"/>
            <a:ext cx="1980000" cy="720000"/>
          </a:xfrm>
          <a:prstGeom prst="rect">
            <a:avLst/>
          </a:prstGeom>
          <a:solidFill>
            <a:srgbClr val="9FE1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Secure AI Architecture &amp; Deployment Patterns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242000" y="3800520"/>
            <a:ext cx="1980000" cy="720000"/>
          </a:xfrm>
          <a:prstGeom prst="rect">
            <a:avLst/>
          </a:prstGeom>
          <a:solidFill>
            <a:srgbClr val="BEFFA1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Third-Party, Model Provider &amp; AI Supply Chain Risk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3582000" y="3800520"/>
            <a:ext cx="1980000" cy="720000"/>
          </a:xfrm>
          <a:prstGeom prst="rect">
            <a:avLst/>
          </a:prstGeom>
          <a:solidFill>
            <a:srgbClr val="D4C9A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Monitoring, Logging &amp; Abuse Controls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5922000" y="3800520"/>
            <a:ext cx="1980000" cy="720000"/>
          </a:xfrm>
          <a:prstGeom prst="rect">
            <a:avLst/>
          </a:prstGeom>
          <a:solidFill>
            <a:srgbClr val="B6BCF2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Threat Modeling, Red Teaming &amp; Continuous Evaluation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1242000" y="4952520"/>
            <a:ext cx="1980000" cy="720000"/>
          </a:xfrm>
          <a:prstGeom prst="rect">
            <a:avLst/>
          </a:prstGeom>
          <a:solidFill>
            <a:srgbClr val="FEBE8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Incident Response &amp; Crisis Management for AI-Enabled Events</a:t>
            </a:r>
          </a:p>
        </p:txBody>
      </p: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3582000" y="4952520"/>
            <a:ext cx="1980000" cy="720000"/>
          </a:xfrm>
          <a:prstGeom prst="rect">
            <a:avLst/>
          </a:prstGeom>
          <a:solidFill>
            <a:srgbClr val="E0FD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Governance, Accountability &amp; Board Oversight</a:t>
            </a:r>
          </a:p>
        </p:txBody>
      </p:sp>
      <p:sp>
        <p:nvSpPr>
          <p:cNvPr id="13" name="Rectangle 12">
            <a:hlinkClick r:id="rId11" action="ppaction://hlinksldjump"/>
          </p:cNvPr>
          <p:cNvSpPr/>
          <p:nvPr/>
        </p:nvSpPr>
        <p:spPr>
          <a:xfrm>
            <a:off x="5922000" y="4952520"/>
            <a:ext cx="1980000" cy="720000"/>
          </a:xfrm>
          <a:prstGeom prst="rect">
            <a:avLst/>
          </a:prstGeom>
          <a:solidFill>
            <a:srgbClr val="D6D6D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Policies, Compliance &amp; Workforce Enablement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12"/>
              </a:rPr>
              <a:t>DoViewPlanning.Org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13DCA1-1046-78B4-3833-24309E81ED96}"/>
              </a:ext>
            </a:extLst>
          </p:cNvPr>
          <p:cNvSpPr txBox="1"/>
          <p:nvPr/>
        </p:nvSpPr>
        <p:spPr>
          <a:xfrm>
            <a:off x="6600675" y="843705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  <p:pic>
        <p:nvPicPr>
          <p:cNvPr id="17" name="Google Shape;369;p12" title="Doview new.jpeg">
            <a:extLst>
              <a:ext uri="{FF2B5EF4-FFF2-40B4-BE49-F238E27FC236}">
                <a16:creationId xmlns:a16="http://schemas.microsoft.com/office/drawing/2014/main" id="{73DC9EB2-8ADD-150C-AE44-AB1D9E902CA5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Governance, Accountability &amp; Board Oversight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745105"/>
            <a:ext cx="1094892" cy="127635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 governance charter established (includes adversarial use)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4204335"/>
            <a:ext cx="109489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Executive and board oversight defined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57952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945284" y="2531110"/>
            <a:ext cx="1444142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Accountability mapped (system owner, risk owner, security owner)</a:t>
            </a:r>
          </a:p>
        </p:txBody>
      </p:sp>
      <p:sp>
        <p:nvSpPr>
          <p:cNvPr id="8" name="Rectangle 7"/>
          <p:cNvSpPr/>
          <p:nvPr/>
        </p:nvSpPr>
        <p:spPr>
          <a:xfrm>
            <a:off x="1945284" y="3549650"/>
            <a:ext cx="144414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Decision rights defined (approve, pause, retire)</a:t>
            </a:r>
          </a:p>
        </p:txBody>
      </p:sp>
      <p:sp>
        <p:nvSpPr>
          <p:cNvPr id="9" name="Rectangle 8"/>
          <p:cNvSpPr/>
          <p:nvPr/>
        </p:nvSpPr>
        <p:spPr>
          <a:xfrm>
            <a:off x="1945284" y="4418330"/>
            <a:ext cx="144414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Cross-functional governance forum operating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55401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919778" y="2096770"/>
            <a:ext cx="151399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Risk appetite set by use-case category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19778" y="2965450"/>
            <a:ext cx="151399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KRIs/KPIs defined (abuse rates, control coverage, incidents)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19778" y="3834130"/>
            <a:ext cx="1513992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Assurance plan established (audit/review cadence)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19778" y="4852670"/>
            <a:ext cx="151399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Reporting rhythms institutionalized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5598362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964122" y="2965450"/>
            <a:ext cx="1304442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Governance decisions become consistent and evidence-based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64122" y="3983990"/>
            <a:ext cx="1304442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Exceptions are visible and managed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43315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798917" y="2670175"/>
            <a:ext cx="1025042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Board has clear visibility into AI risk and resilience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98917" y="3909060"/>
            <a:ext cx="1025042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Governance functions as a control system (not just values)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3" name="Google Shape;369;p12" title="Doview new.jpeg">
            <a:extLst>
              <a:ext uri="{FF2B5EF4-FFF2-40B4-BE49-F238E27FC236}">
                <a16:creationId xmlns:a16="http://schemas.microsoft.com/office/drawing/2014/main" id="{AE760AF6-ABB4-0E73-11F3-AF39BF789C7C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15BD8B6-7CF7-A7FB-41D3-892BF553EE29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49F97D-5FE4-2419-C2FB-81A51D88BB19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Policies, Compliance &amp; Workforce Enablement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531110"/>
            <a:ext cx="1798066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 policy suite established (acceptable use, data handling, deployment)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549650"/>
            <a:ext cx="1798066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Legal/regulatory obligations mapped (jurisdiction/sector)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418330"/>
            <a:ext cx="1798066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Records and documentation requirements defined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28269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48458" y="2606040"/>
            <a:ext cx="1798066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Role-based training delivered (users, builders, reviewers)</a:t>
            </a:r>
          </a:p>
        </p:txBody>
      </p:sp>
      <p:sp>
        <p:nvSpPr>
          <p:cNvPr id="9" name="Rectangle 8"/>
          <p:cNvSpPr/>
          <p:nvPr/>
        </p:nvSpPr>
        <p:spPr>
          <a:xfrm>
            <a:off x="2648458" y="3474720"/>
            <a:ext cx="1798066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Deepfake/impersonation awareness embedded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48458" y="4343400"/>
            <a:ext cx="1798066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Secure prompting and data-handling behaviors normalized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611116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976876" y="2965450"/>
            <a:ext cx="1588516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Compliance checks embedded into lifecycle (approvals, evidence, monitoring)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76876" y="3983990"/>
            <a:ext cx="1588516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Exception process governed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672998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095744" y="3040380"/>
            <a:ext cx="172821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Workforce uses AI safely at scale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95744" y="3909060"/>
            <a:ext cx="172821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Compliance is demonstrable and repeatable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19" name="Google Shape;369;p12" title="Doview new.jpeg">
            <a:extLst>
              <a:ext uri="{FF2B5EF4-FFF2-40B4-BE49-F238E27FC236}">
                <a16:creationId xmlns:a16="http://schemas.microsoft.com/office/drawing/2014/main" id="{F53AEC96-6AFA-2616-F805-F41A12E66A14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16F8358-3EF1-C82E-4646-A02FBA69D0E8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CB079F-58E3-2096-9CF1-C0E61DAF11D9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40020" y="677436"/>
            <a:ext cx="626395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rPr dirty="0"/>
              <a:t>Sources Used For This DoView </a:t>
            </a:r>
            <a:endParaRPr lang="en-AU" dirty="0"/>
          </a:p>
          <a:p>
            <a:pPr algn="ctr">
              <a:defRPr sz="2200">
                <a:solidFill>
                  <a:srgbClr val="000000"/>
                </a:solidFill>
              </a:defRPr>
            </a:pPr>
            <a:r>
              <a:rPr dirty="0"/>
              <a:t>(AI-generated – check independently</a:t>
            </a:r>
            <a:r>
              <a:rPr lang="en-AU" dirty="0"/>
              <a:t> use at own risk</a:t>
            </a:r>
            <a:r>
              <a:rPr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5544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t>• NIST AI Risk Management Framework (AI RMF 1.0) (PDF)</a:t>
            </a:r>
            <a:r>
              <a:rPr sz="1100">
                <a:solidFill>
                  <a:srgbClr val="0066CC"/>
                </a:solidFill>
                <a:hlinkClick r:id="rId3"/>
              </a:rPr>
              <a:t>
https://nvlpubs.nist.gov/nistpubs/ai/nist.ai.100-1.pdf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402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t>• NIST AI RMF overview page</a:t>
            </a:r>
            <a:r>
              <a:rPr sz="1100">
                <a:solidFill>
                  <a:srgbClr val="0066CC"/>
                </a:solidFill>
                <a:hlinkClick r:id="rId4"/>
              </a:rPr>
              <a:t>
https://www.nist.gov/itl/ai-risk-management-framework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9260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t>• ISO/IEC 42001:2023 — AI management systems</a:t>
            </a:r>
            <a:r>
              <a:rPr sz="1100">
                <a:solidFill>
                  <a:srgbClr val="0066CC"/>
                </a:solidFill>
                <a:hlinkClick r:id="rId5"/>
              </a:rPr>
              <a:t>
https://www.iso.org/standard/42001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118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t>• OWASP Top 10 for Large Language Model Applications</a:t>
            </a:r>
            <a:r>
              <a:rPr sz="1100">
                <a:solidFill>
                  <a:srgbClr val="0066CC"/>
                </a:solidFill>
                <a:hlinkClick r:id="rId6"/>
              </a:rPr>
              <a:t>
https://owasp.org/www-project-top-10-for-large-language-model-applications/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443484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rPr dirty="0"/>
              <a:t>• MITRE ATLAS (Adversarial Threat Landscape for AI Systems)</a:t>
            </a:r>
            <a:r>
              <a:rPr sz="1100" dirty="0">
                <a:solidFill>
                  <a:srgbClr val="0066CC"/>
                </a:solidFill>
                <a:hlinkClick r:id="rId7"/>
              </a:rPr>
              <a:t>
https://atlas.mitre.org/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5268397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rPr dirty="0"/>
              <a:t>• Microsoft Digital Defense Report 2024 (web page)</a:t>
            </a:r>
            <a:r>
              <a:rPr sz="1100" dirty="0">
                <a:solidFill>
                  <a:srgbClr val="0066CC"/>
                </a:solidFill>
                <a:hlinkClick r:id="rId8"/>
              </a:rPr>
              <a:t>
https://www.microsoft.com/en-nz/security/security-insider/intelligence-reports/microsoft-digital-defense-report-2024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63442" y="1638123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rPr dirty="0"/>
              <a:t>• Microsoft Digital Defense Report 2024 (PDF)</a:t>
            </a:r>
            <a:r>
              <a:rPr sz="1100" dirty="0">
                <a:solidFill>
                  <a:srgbClr val="0066CC"/>
                </a:solidFill>
                <a:hlinkClick r:id="rId9"/>
              </a:rPr>
              <a:t>
https://cdn-dynmedia-1.microsoft.com/is/content/microsoftcorp/microsoft/final/en-us/microsoft-brand/documents/Microsoft%20Digital%20Defense%20Report%202024%20%281%29.pdf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19464" y="2907686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rPr dirty="0"/>
              <a:t>• OpenAI: Disrupting malicious uses of AI by state-affiliated threat actors (Feb 2024)</a:t>
            </a:r>
            <a:r>
              <a:rPr sz="1100" dirty="0">
                <a:solidFill>
                  <a:srgbClr val="0066CC"/>
                </a:solidFill>
                <a:hlinkClick r:id="rId10"/>
              </a:rPr>
              <a:t>
https://openai.com/index/disrupting-malicious-uses-of-ai-by-state-affiliated-threat-actors/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776366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rPr dirty="0"/>
              <a:t>• OpenAI Threat Intelligence Report (Oct 2025) — Disrupting malicious uses of AI (PDF)</a:t>
            </a:r>
            <a:r>
              <a:rPr sz="1100" dirty="0">
                <a:solidFill>
                  <a:srgbClr val="0066CC"/>
                </a:solidFill>
                <a:hlinkClick r:id="rId11"/>
              </a:rPr>
              <a:t>
https://cdn.openai.com/threat-intelligence-reports/7d662b68-952f-4dfd-a2f2-fe55b041cc4a/disrupting-malicious-uses-of-ai-october-2025.pdf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4925497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r>
              <a:rPr dirty="0"/>
              <a:t>• Google Threat Intelligence Group: Advances in threat actor usage of AI tools (PDF)</a:t>
            </a:r>
            <a:r>
              <a:rPr sz="1100" dirty="0">
                <a:solidFill>
                  <a:srgbClr val="0066CC"/>
                </a:solidFill>
                <a:hlinkClick r:id="rId12"/>
              </a:rPr>
              <a:t>
https://services.google.com/fh/files/misc/advances-in-threat-actor-usage-of-ai-tools-en.pdf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13"/>
              </a:rPr>
              <a:t>DoViewPlanning.Org</a:t>
            </a:r>
          </a:p>
        </p:txBody>
      </p:sp>
      <p:pic>
        <p:nvPicPr>
          <p:cNvPr id="16" name="Google Shape;369;p12" title="Doview new.jpeg">
            <a:extLst>
              <a:ext uri="{FF2B5EF4-FFF2-40B4-BE49-F238E27FC236}">
                <a16:creationId xmlns:a16="http://schemas.microsoft.com/office/drawing/2014/main" id="{5BCB1B82-2569-20A3-8364-901BB8742902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B096817-405D-D158-8918-C313BD3CF0FA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9351D5-D4FB-6032-33EB-4FC6BB593936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7863840" cy="4678204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'This-Then' claims. Find how to use  </a:t>
            </a:r>
            <a:r>
              <a:rPr dirty="0" err="1"/>
              <a:t>DoViews</a:t>
            </a:r>
            <a:r>
              <a:rPr dirty="0"/>
              <a:t> at </a:t>
            </a:r>
            <a:r>
              <a:rPr dirty="0">
                <a:hlinkClick r:id="" action="ppaction://hlinkshowjump?jump=lastslide"/>
              </a:rPr>
              <a:t>DoViewPlanning.Org/Method</a:t>
            </a:r>
            <a:r>
              <a:rPr dirty="0"/>
              <a:t>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DoViewPlanning.Org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7" name="Google Shape;369;p12" title="Doview new.jpeg">
            <a:extLst>
              <a:ext uri="{FF2B5EF4-FFF2-40B4-BE49-F238E27FC236}">
                <a16:creationId xmlns:a16="http://schemas.microsoft.com/office/drawing/2014/main" id="{14018A9D-C4B1-670E-307C-E5D63BDC0DFF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688B07-6213-A68C-C518-666A1E5130B2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FD495-CA84-CAE0-D2D8-F0BE6DBA4316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2000" b="1">
                <a:solidFill>
                  <a:srgbClr val="000000"/>
                </a:solidFill>
                <a:latin typeface="Calibri"/>
              </a:rP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55448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Reduced AI-enabled attack surface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5544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2224193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Lower success rate of AI-enabled social engineering and fraud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224193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2893906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Faster detection and containment of AI-enabled incidents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2893906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85800" y="3563619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Controlled third-party/model risk across the AI ecosystem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3563619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5800" y="4233332"/>
            <a:ext cx="7772400" cy="553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Measurable security posture for AI systems maintained via continuous evaluation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4233332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85800" y="4908125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Clear, auditable governance over AI deployment decisions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490812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85800" y="5577838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Resilient operations despite evolving adversary AI capability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5577838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132319" y="6236543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A3DCF9-078D-23D1-8974-43036813C1F4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C26FA9-6550-E574-BF96-B62E57AA41FA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2251443F-8B9E-42E3-4342-31A12C6154D2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5" y="623016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AI Threat Landscape &amp; Adversarial Use</a:t>
            </a:r>
          </a:p>
        </p:txBody>
      </p:sp>
      <p:sp>
        <p:nvSpPr>
          <p:cNvPr id="4" name="Rectangle 3"/>
          <p:cNvSpPr/>
          <p:nvPr/>
        </p:nvSpPr>
        <p:spPr>
          <a:xfrm>
            <a:off x="212396" y="2302353"/>
            <a:ext cx="1164741" cy="83851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Threat intel inputs integrated (public, commercial, gov)</a:t>
            </a:r>
          </a:p>
        </p:txBody>
      </p:sp>
      <p:sp>
        <p:nvSpPr>
          <p:cNvPr id="5" name="Rectangle 4"/>
          <p:cNvSpPr/>
          <p:nvPr/>
        </p:nvSpPr>
        <p:spPr>
          <a:xfrm>
            <a:off x="212397" y="3269822"/>
            <a:ext cx="1164741" cy="83851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AI-specific reporting monitored (cyber + influence)</a:t>
            </a:r>
          </a:p>
        </p:txBody>
      </p:sp>
      <p:sp>
        <p:nvSpPr>
          <p:cNvPr id="6" name="Rectangle 5"/>
          <p:cNvSpPr/>
          <p:nvPr/>
        </p:nvSpPr>
        <p:spPr>
          <a:xfrm>
            <a:off x="212397" y="4228311"/>
            <a:ext cx="1164741" cy="83851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Sector-relevant adversaries identified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429156" y="3734178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694333" y="2194798"/>
            <a:ext cx="1695094" cy="79236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Adversary objectives profiled (espionage, disruption, fraud, influence)</a:t>
            </a:r>
          </a:p>
        </p:txBody>
      </p:sp>
      <p:sp>
        <p:nvSpPr>
          <p:cNvPr id="9" name="Rectangle 8"/>
          <p:cNvSpPr/>
          <p:nvPr/>
        </p:nvSpPr>
        <p:spPr>
          <a:xfrm>
            <a:off x="1694333" y="3184390"/>
            <a:ext cx="1695094" cy="79236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AI-enabled influence patterns recognized (synthetic media, narrative flooding)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94333" y="4108339"/>
            <a:ext cx="1695094" cy="907801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AI-enabled cyber acceleration patterns recognized (research, scripting, social engineering)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94333" y="5171628"/>
            <a:ext cx="1695094" cy="630023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AI misuse constraints/limitations documented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554019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933420" y="2194798"/>
            <a:ext cx="1234592" cy="1386966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Priority abuse scenarios defined (exec fraud, phishing at scale, credential capture, data theft)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33420" y="3709780"/>
            <a:ext cx="1234592" cy="1184909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AI-targeted system scenarios defined (prompt injection, tool misuse, model theft)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33420" y="5022705"/>
            <a:ext cx="1234592" cy="78079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“Most-likely / most-damaging” scenarios selected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31896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684724" y="2871787"/>
            <a:ext cx="1164741" cy="78079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Org-specific threat hypotheses documented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84724" y="3780598"/>
            <a:ext cx="1164741" cy="98285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Defensive choke points identified (where to detect/stop)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701405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79817" y="3073845"/>
            <a:ext cx="1444142" cy="78079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Risk-prioritized adversarial AI threat register maintained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79817" y="3982656"/>
            <a:ext cx="1444142" cy="578738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Executive narrative on AI adversarial risk established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01D1682F-48DF-27C5-0656-C34756C46548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FD8E973-0D51-43FE-DA00-7485A41A857F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691C05-4B77-201D-9A71-14E3B355A499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AI Use Cases &amp; Attack Surface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1" y="2619438"/>
            <a:ext cx="1500022" cy="78079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 asset inventory established (models, agents, tools, connectors)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1" y="3528249"/>
            <a:ext cx="1500022" cy="780794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Data-flow maps created (inputs → processing → outputs)</a:t>
            </a:r>
          </a:p>
        </p:txBody>
      </p:sp>
      <p:sp>
        <p:nvSpPr>
          <p:cNvPr id="6" name="Rectangle 5"/>
          <p:cNvSpPr/>
          <p:nvPr/>
        </p:nvSpPr>
        <p:spPr>
          <a:xfrm>
            <a:off x="283058" y="4468174"/>
            <a:ext cx="1500022" cy="99682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Deployment boundaries clarified (internal, customer-facing, third-party hosted)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984655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350415" y="1861947"/>
            <a:ext cx="1290471" cy="98285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Use cases classified by materiality (decision impact, criticality)</a:t>
            </a:r>
          </a:p>
        </p:txBody>
      </p:sp>
      <p:sp>
        <p:nvSpPr>
          <p:cNvPr id="9" name="Rectangle 8"/>
          <p:cNvSpPr/>
          <p:nvPr/>
        </p:nvSpPr>
        <p:spPr>
          <a:xfrm>
            <a:off x="2350415" y="2972815"/>
            <a:ext cx="1290471" cy="98285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Exposure points identified (APIs, RAG corpora, plugins, tool permissions)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50415" y="4083683"/>
            <a:ext cx="1290471" cy="78079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 classes mapped to each AI workflow (PII, IP, secrets)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50415" y="4992494"/>
            <a:ext cx="1290471" cy="99682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Trust boundaries documented (who can inject instructions/</a:t>
            </a:r>
            <a:endParaRPr lang="en-AU" sz="1100" b="0" dirty="0">
              <a:solidFill>
                <a:srgbClr val="000000"/>
              </a:solidFill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</a:rPr>
              <a:t>content)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805479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171238" y="1463040"/>
            <a:ext cx="1150772" cy="57873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Prompt injection risks mapped per workflow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71238" y="2159385"/>
            <a:ext cx="1150772" cy="98285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Insecure output handling risks mapped (downstream execution)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71239" y="3270254"/>
            <a:ext cx="1150772" cy="928364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Sensitive info disclosure paths mapped (prompts/logs/</a:t>
            </a:r>
            <a:endParaRPr lang="en-AU" sz="1100" b="0" dirty="0">
              <a:solidFill>
                <a:srgbClr val="000000"/>
              </a:solidFill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</a:rPr>
              <a:t>RAG)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71239" y="4326633"/>
            <a:ext cx="1150772" cy="78079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Excessive agency/tool misuse risks mapped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71239" y="5235444"/>
            <a:ext cx="1150772" cy="118490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Supply chain dependency risks mapped (providers, plugins, data sources)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48660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852364" y="2455291"/>
            <a:ext cx="1290471" cy="118490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Control requirements derived per class (authN/Z, isolation, filtering, HITL)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852364" y="3768216"/>
            <a:ext cx="1290471" cy="5029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Risk acceptance thresholds applied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52364" y="4399152"/>
            <a:ext cx="1290471" cy="78079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High-risk workflows flagged for gating/redesign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30742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673187" y="3073845"/>
            <a:ext cx="1150772" cy="57873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Hardening and monitoring priorities set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73187" y="3780599"/>
            <a:ext cx="1150772" cy="78079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AI deployment decisions aligned to risk appetite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74C46B23-2984-640F-6BD9-54510AEEA01A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A970E16-A307-C913-4C32-8083A7CDEC7D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BB2F988-7786-D9B6-E069-36AFD79B9269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Secure AI Architecture &amp; Deployment Patterns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770759"/>
            <a:ext cx="998642" cy="78079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Secure AI reference architecture defined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679570"/>
            <a:ext cx="998642" cy="118490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Identity and access model for AI established (users/services/agents)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48327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849034" y="2266061"/>
            <a:ext cx="1138343" cy="78079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 minimization and classification applied</a:t>
            </a:r>
          </a:p>
        </p:txBody>
      </p:sp>
      <p:sp>
        <p:nvSpPr>
          <p:cNvPr id="8" name="Rectangle 7"/>
          <p:cNvSpPr/>
          <p:nvPr/>
        </p:nvSpPr>
        <p:spPr>
          <a:xfrm>
            <a:off x="1849034" y="3174872"/>
            <a:ext cx="1138343" cy="57873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Encryption and key management enforced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849034" y="3881626"/>
            <a:ext cx="1138343" cy="57873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Secret handling and redaction implemented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49034" y="4588380"/>
            <a:ext cx="1138343" cy="78079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Logging governance defined (privacy + retention)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151970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517730" y="1861947"/>
            <a:ext cx="928793" cy="78079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Network and tenant isolation implemented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17730" y="2770758"/>
            <a:ext cx="928793" cy="78079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API key controls and rate limiting implemented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17730" y="3679569"/>
            <a:ext cx="928793" cy="98285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Prompt and context hygiene controls applied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17730" y="4790437"/>
            <a:ext cx="928793" cy="98285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Tool allowlists and sandboxing implemented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611115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976875" y="1710182"/>
            <a:ext cx="998642" cy="138696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Guardrails enforced (input validation, output constraints, policy checks)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76875" y="3225164"/>
            <a:ext cx="998642" cy="1589023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Secure deployment patterns standardized (review, approvals, change control)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76875" y="4942204"/>
            <a:ext cx="998642" cy="98285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“Safe mode” behaviors designed (graceful degradation)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140110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505870" y="2972816"/>
            <a:ext cx="928793" cy="98285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High-risk workflows gated (HITL, dual control, step-up auth)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05870" y="4083684"/>
            <a:ext cx="928793" cy="57873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Operational kill switch established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7599256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7965016" y="3225165"/>
            <a:ext cx="928793" cy="118490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AI systems remain inside security boundaries by design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62C1A75A-345E-C4AB-733D-58085B8637C6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488DCDE-9499-F004-91C2-E2D8FF764DEB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644745-93B6-D1F0-5940-5109EAA920E8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Third-Party, Model Provider &amp; AI Supply Chain Risk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606040"/>
            <a:ext cx="173751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 suppliers and dependencies enumerated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474720"/>
            <a:ext cx="173751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Shared-responsibility boundaries clarified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343400"/>
            <a:ext cx="173751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Critical vendors designated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22214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587904" y="2310765"/>
            <a:ext cx="1178712" cy="127635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Due diligence standards defined (security, privacy, transparency)</a:t>
            </a:r>
          </a:p>
        </p:txBody>
      </p:sp>
      <p:sp>
        <p:nvSpPr>
          <p:cNvPr id="9" name="Rectangle 8"/>
          <p:cNvSpPr/>
          <p:nvPr/>
        </p:nvSpPr>
        <p:spPr>
          <a:xfrm>
            <a:off x="2587904" y="3769995"/>
            <a:ext cx="117871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Provider data-handling terms assessed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87904" y="4638675"/>
            <a:ext cx="117871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Model update and change practices assessed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931209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296969" y="1946910"/>
            <a:ext cx="1318412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Vendor incident notification expectations defined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6969" y="2965450"/>
            <a:ext cx="1318412" cy="6858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Audit evidence requirements defined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96969" y="3834130"/>
            <a:ext cx="1318412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Plugin/connector risk reviewed (permissions, data paths)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96969" y="4852670"/>
            <a:ext cx="1318412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Concentration risk assessed (single-provider dependence)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779973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145733" y="2670175"/>
            <a:ext cx="1039012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Continuous vendor monitoring established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45733" y="3688715"/>
            <a:ext cx="1039012" cy="127635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Contractual controls embedded (SLAs, audit rights, retention)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734933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715098" y="2890520"/>
            <a:ext cx="1108861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Supplier/model risks controlled continuously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15098" y="3909060"/>
            <a:ext cx="1108861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Vendor ecosystem supports secure AI operations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CFEC0818-ECAF-2E85-E59D-7A91EEB22E3F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E897BD7-763E-2867-AE13-C33458B9E279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BAE935-875F-4E0F-2260-21D70A8ED50A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Monitoring, Logging &amp; Abuse Controls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669730"/>
            <a:ext cx="1150772" cy="138696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Required telemetry defined (prompts, outputs, tool calls, identities)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4184712"/>
            <a:ext cx="1150772" cy="78079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Monitoring ownership and escalation paths set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63540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001164" y="1609598"/>
            <a:ext cx="1360322" cy="57873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Prompt injection detection rules deployed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001164" y="2316352"/>
            <a:ext cx="1360322" cy="57873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 exfiltration indicators defined and detected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001164" y="3023106"/>
            <a:ext cx="1360322" cy="78079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Anomalous tool-use detection deployed (“agent goes off-script”)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01164" y="3931917"/>
            <a:ext cx="1360322" cy="1184909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Brand/exec impersonation detection integrated (deepfake fraud signals)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1164" y="5244842"/>
            <a:ext cx="1360322" cy="78079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Abuse-rate and drift metrics tracked (security + quality)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526079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891839" y="2518410"/>
            <a:ext cx="1220622" cy="1184909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Automated guardrails enforced (rate limits, allow/deny lists, sandboxing)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91839" y="3831335"/>
            <a:ext cx="1220622" cy="57873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High-risk events routed to human review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91839" y="4538089"/>
            <a:ext cx="1220622" cy="57873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SOC/SIEM integration operational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277053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642813" y="3212783"/>
            <a:ext cx="1290471" cy="57873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Response playbooks triggered consistently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42813" y="3919537"/>
            <a:ext cx="1290471" cy="5029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Metrics drive iterative tuning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709787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63637" y="3073845"/>
            <a:ext cx="1360322" cy="57873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Abuse and compromise detected early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63637" y="3780599"/>
            <a:ext cx="1360322" cy="78079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Control effectiveness improves continuously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3F8E7239-5C3F-9256-D83C-473317507842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9D88B51-E14E-4755-1A1E-7A4F385B45D6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C2BD71-B616-91F8-0386-6CDE5C0F9EC9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Threat Modeling, Red Teaming &amp; Continuous Evaluation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770759"/>
            <a:ext cx="998643" cy="98285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Threat modeling method adopted for AI workflows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881627"/>
            <a:ext cx="998643" cy="98285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High-risk workflows selected for adversarial testing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483276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849036" y="1760919"/>
            <a:ext cx="998643" cy="1386966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Attack paths modeled (poisoning, theft, evasion, injection, agent abuse)</a:t>
            </a:r>
          </a:p>
        </p:txBody>
      </p:sp>
      <p:sp>
        <p:nvSpPr>
          <p:cNvPr id="8" name="Rectangle 7"/>
          <p:cNvSpPr/>
          <p:nvPr/>
        </p:nvSpPr>
        <p:spPr>
          <a:xfrm>
            <a:off x="1849036" y="3275901"/>
            <a:ext cx="998643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Trust boundaries validated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849036" y="3982655"/>
            <a:ext cx="998643" cy="1184909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Assumptions documented (data, tools, identity, provider controls)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49036" y="5295580"/>
            <a:ext cx="998643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Abuse cases prioritized for testing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012271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378031" y="2859405"/>
            <a:ext cx="928793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Red team scenarios executed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78031" y="3566159"/>
            <a:ext cx="928793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Control coverage measured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78031" y="4272913"/>
            <a:ext cx="928793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Failure modes documented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47141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837177" y="1861947"/>
            <a:ext cx="1068492" cy="1386966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Remediation actions implemented (permissions, filters, isolation, redesign)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37177" y="3376929"/>
            <a:ext cx="1068492" cy="78079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Regression tests embedded (keep fixes fixed)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37177" y="4285740"/>
            <a:ext cx="1068492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Provider/model updates re-evaluated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37177" y="4992494"/>
            <a:ext cx="1068492" cy="78079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Scenario library refreshed from threat intel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070261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436021" y="3073845"/>
            <a:ext cx="998643" cy="78079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Continuous evaluation pipeline operational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36021" y="3982656"/>
            <a:ext cx="998643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Risk posture reported in dashboards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759925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7965017" y="2871787"/>
            <a:ext cx="858943" cy="98285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Validated security posture sustained over time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965017" y="3982655"/>
            <a:ext cx="858943" cy="78079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Hardening cycle becomes routine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340C8E77-9623-175A-688B-23C51CAE445E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C82C91B-FDC8-1E97-EFDA-1FDBD1289044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EC91DC-C798-E34A-9A75-5A35FF7791FA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Incident Response &amp; Crisis Management for AI-Enabled Events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1" y="2015490"/>
            <a:ext cx="1248561" cy="1496694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 incident taxonomy defined (abuse, leak, fraud, compromised agent, vendor event)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1" y="3695064"/>
            <a:ext cx="1248561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Evidence capture requirements defined (logs, prompts, tool traces)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1" y="4933949"/>
            <a:ext cx="124856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“Containment first” doctrine established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73319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098954" y="1616392"/>
            <a:ext cx="1248561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Playbooks created (disable tools/agents, rotate keys, block vectors)</a:t>
            </a:r>
          </a:p>
        </p:txBody>
      </p:sp>
      <p:sp>
        <p:nvSpPr>
          <p:cNvPr id="9" name="Rectangle 8"/>
          <p:cNvSpPr/>
          <p:nvPr/>
        </p:nvSpPr>
        <p:spPr>
          <a:xfrm>
            <a:off x="2098954" y="2855277"/>
            <a:ext cx="1248561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Forensics process established (timeline from traces)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98954" y="3873817"/>
            <a:ext cx="1248561" cy="127635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External notification criteria defined (regulators, customers, partners)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98954" y="5333047"/>
            <a:ext cx="124856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Comms templates pre-approved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51210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877868" y="2420938"/>
            <a:ext cx="1388262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Tabletop exercises run (exec fraud, influence event, AI-accelerated breach)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77868" y="3659823"/>
            <a:ext cx="138826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Recovery paths tested (safe mode, fallback systems)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77868" y="4528503"/>
            <a:ext cx="138826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Post-incident review discipline applied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430723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796483" y="2890520"/>
            <a:ext cx="1108862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Lessons learned converted into new controls/tests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96483" y="3909060"/>
            <a:ext cx="1108862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Governance updates applied (policy + training)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706993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35697" y="2965450"/>
            <a:ext cx="1388262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AI incidents contained with minimal harm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35697" y="3834130"/>
            <a:ext cx="1388262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Organizational learning compounding over time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95460839-32E2-0C33-2F9C-DFAEFAB0F6F9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5432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FBFF6A9-3DC0-BE0E-78D0-433CF571B96E}"/>
              </a:ext>
            </a:extLst>
          </p:cNvPr>
          <p:cNvSpPr txBox="1"/>
          <p:nvPr/>
        </p:nvSpPr>
        <p:spPr>
          <a:xfrm>
            <a:off x="-157150" y="6537960"/>
            <a:ext cx="902683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organization or by </a:t>
            </a:r>
            <a:r>
              <a:rPr dirty="0" err="1"/>
              <a:t>DoViewPlanning</a:t>
            </a:r>
            <a:r>
              <a:rPr dirty="0"/>
              <a:t>. Made from internet/user info via AI prompt. </a:t>
            </a:r>
            <a:r>
              <a:rPr lang="en-AU" dirty="0"/>
              <a:t>Dr Pau Duignan </a:t>
            </a:r>
            <a:r>
              <a:rPr dirty="0"/>
              <a:t>Use at own risk re IP &amp; accuracy</a:t>
            </a:r>
            <a:r>
              <a:rPr lang="en-AU" dirty="0"/>
              <a:t> /a064</a:t>
            </a:r>
            <a:r>
              <a:rPr dirty="0"/>
              <a:t>. 2026-01-27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E4E9CA-FE5E-BC29-226D-47A46E41C70F}"/>
              </a:ext>
            </a:extLst>
          </p:cNvPr>
          <p:cNvSpPr txBox="1"/>
          <p:nvPr/>
        </p:nvSpPr>
        <p:spPr>
          <a:xfrm>
            <a:off x="6692114" y="73819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</a:t>
            </a:r>
            <a:r>
              <a:rPr lang="en-AU" dirty="0"/>
              <a:t>y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Any party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2389</Words>
  <Application>Microsoft Macintosh PowerPoint</Application>
  <PresentationFormat>On-screen Show (4:3)</PresentationFormat>
  <Paragraphs>237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3</cp:revision>
  <dcterms:created xsi:type="dcterms:W3CDTF">2013-01-27T09:14:16Z</dcterms:created>
  <dcterms:modified xsi:type="dcterms:W3CDTF">2026-01-27T10:08:31Z</dcterms:modified>
  <cp:category/>
</cp:coreProperties>
</file>