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1" r:id="rId10"/>
  </p:sldMasterIdLst>
  <p:notesMasterIdLst>
    <p:notesMasterId r:id="rId55"/>
  </p:notesMasterIdLst>
  <p:sldIdLst>
    <p:sldId id="256" r:id="rId11"/>
    <p:sldId id="1029" r:id="rId12"/>
    <p:sldId id="705" r:id="rId13"/>
    <p:sldId id="847" r:id="rId14"/>
    <p:sldId id="798" r:id="rId15"/>
    <p:sldId id="799" r:id="rId16"/>
    <p:sldId id="862" r:id="rId17"/>
    <p:sldId id="1045" r:id="rId18"/>
    <p:sldId id="844" r:id="rId19"/>
    <p:sldId id="651" r:id="rId20"/>
    <p:sldId id="780" r:id="rId21"/>
    <p:sldId id="884" r:id="rId22"/>
    <p:sldId id="1093" r:id="rId23"/>
    <p:sldId id="1050" r:id="rId24"/>
    <p:sldId id="856" r:id="rId25"/>
    <p:sldId id="1061" r:id="rId26"/>
    <p:sldId id="888" r:id="rId27"/>
    <p:sldId id="800" r:id="rId28"/>
    <p:sldId id="864" r:id="rId29"/>
    <p:sldId id="865" r:id="rId30"/>
    <p:sldId id="846" r:id="rId31"/>
    <p:sldId id="680" r:id="rId32"/>
    <p:sldId id="1062" r:id="rId33"/>
    <p:sldId id="1094" r:id="rId34"/>
    <p:sldId id="831" r:id="rId35"/>
    <p:sldId id="832" r:id="rId36"/>
    <p:sldId id="805" r:id="rId37"/>
    <p:sldId id="653" r:id="rId38"/>
    <p:sldId id="857" r:id="rId39"/>
    <p:sldId id="870" r:id="rId40"/>
    <p:sldId id="871" r:id="rId41"/>
    <p:sldId id="872" r:id="rId42"/>
    <p:sldId id="875" r:id="rId43"/>
    <p:sldId id="882" r:id="rId44"/>
    <p:sldId id="1087" r:id="rId45"/>
    <p:sldId id="1088" r:id="rId46"/>
    <p:sldId id="1089" r:id="rId47"/>
    <p:sldId id="1090" r:id="rId48"/>
    <p:sldId id="1091" r:id="rId49"/>
    <p:sldId id="1092" r:id="rId50"/>
    <p:sldId id="817" r:id="rId51"/>
    <p:sldId id="821" r:id="rId52"/>
    <p:sldId id="843" r:id="rId53"/>
    <p:sldId id="679" r:id="rId54"/>
  </p:sldIdLst>
  <p:sldSz cx="9144000" cy="6858000" type="screen4x3"/>
  <p:notesSz cx="6735763" cy="9866313"/>
  <p:embeddedFontLst>
    <p:embeddedFont>
      <p:font typeface="Dosis" pitchFamily="2" charset="0"/>
      <p:regular r:id="rId56"/>
      <p:bold r:id="rId57"/>
    </p:embeddedFont>
    <p:embeddedFont>
      <p:font typeface="Dosis ExtraBold" pitchFamily="2" charset="0"/>
      <p:bold r:id="rId58"/>
    </p:embeddedFont>
    <p:embeddedFont>
      <p:font typeface="Dosis Medium" pitchFamily="2" charset="0"/>
      <p:regular r:id="rId59"/>
      <p:bold r:id="rId60"/>
    </p:embeddedFont>
    <p:embeddedFont>
      <p:font typeface="Dosis SemiBold" pitchFamily="2" charset="0"/>
      <p:regular r:id="rId61"/>
      <p:bold r:id="rId6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4B5377"/>
    <a:srgbClr val="424D7B"/>
    <a:srgbClr val="E84234"/>
    <a:srgbClr val="55B7DE"/>
    <a:srgbClr val="565F88"/>
    <a:srgbClr val="F26553"/>
    <a:srgbClr val="2AB6D7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93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946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notesMaster" Target="notesMasters/notesMaster1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font" Target="fonts/font3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6.fntdata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font" Target="fonts/font1.fntdata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font" Target="fonts/font4.fntdata"/><Relationship Id="rId67" Type="http://schemas.microsoft.com/office/2018/10/relationships/authors" Target="author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font" Target="fonts/font5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568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71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68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65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622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54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68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07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44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583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269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003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025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02/02/2026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47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4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3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7" Type="http://schemas.openxmlformats.org/officeDocument/2006/relationships/image" Target="../media/image2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4.xml"/><Relationship Id="rId4" Type="http://schemas.openxmlformats.org/officeDocument/2006/relationships/image" Target="../media/image4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7" Type="http://schemas.openxmlformats.org/officeDocument/2006/relationships/image" Target="../media/image32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8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8.png"/><Relationship Id="rId9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7" Type="http://schemas.openxmlformats.org/officeDocument/2006/relationships/image" Target="../media/image48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20.PNG"/><Relationship Id="rId5" Type="http://schemas.openxmlformats.org/officeDocument/2006/relationships/customXml" Target="../ink/ink10.xml"/><Relationship Id="rId4" Type="http://schemas.openxmlformats.org/officeDocument/2006/relationships/image" Target="../media/image4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2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30.png"/><Relationship Id="rId10" Type="http://schemas.openxmlformats.org/officeDocument/2006/relationships/image" Target="../media/image48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60.png"/><Relationship Id="rId4" Type="http://schemas.openxmlformats.org/officeDocument/2006/relationships/customXml" Target="../ink/ink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49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.png"/><Relationship Id="rId4" Type="http://schemas.openxmlformats.org/officeDocument/2006/relationships/customXml" Target="../ink/ink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49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53.png"/><Relationship Id="rId4" Type="http://schemas.openxmlformats.org/officeDocument/2006/relationships/customXml" Target="../ink/ink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48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.png"/><Relationship Id="rId4" Type="http://schemas.openxmlformats.org/officeDocument/2006/relationships/customXml" Target="../ink/ink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49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8.png"/><Relationship Id="rId5" Type="http://schemas.openxmlformats.org/officeDocument/2006/relationships/image" Target="../media/image53.png"/><Relationship Id="rId4" Type="http://schemas.openxmlformats.org/officeDocument/2006/relationships/customXml" Target="../ink/ink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7" Type="http://schemas.openxmlformats.org/officeDocument/2006/relationships/image" Target="../media/image48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.png"/><Relationship Id="rId4" Type="http://schemas.openxmlformats.org/officeDocument/2006/relationships/customXml" Target="../ink/ink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53.png"/><Relationship Id="rId4" Type="http://schemas.openxmlformats.org/officeDocument/2006/relationships/customXml" Target="../ink/ink2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7" Type="http://schemas.openxmlformats.org/officeDocument/2006/relationships/image" Target="../media/image27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0.png"/><Relationship Id="rId5" Type="http://schemas.openxmlformats.org/officeDocument/2006/relationships/customXml" Target="../ink/ink28.xml"/><Relationship Id="rId4" Type="http://schemas.openxmlformats.org/officeDocument/2006/relationships/image" Target="../media/image5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30.png"/><Relationship Id="rId7" Type="http://schemas.openxmlformats.org/officeDocument/2006/relationships/image" Target="../media/image52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440.png"/><Relationship Id="rId4" Type="http://schemas.openxmlformats.org/officeDocument/2006/relationships/customXml" Target="../ink/ink30.xml"/><Relationship Id="rId9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6.png"/><Relationship Id="rId5" Type="http://schemas.openxmlformats.org/officeDocument/2006/relationships/image" Target="../media/image56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FD7DE23-487F-4363-9B60-8398CFEAA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75250"/>
            <a:ext cx="72366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décrire l’image ?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B73D929-CC6F-4BD8-B85A-075394C33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30" y="1979629"/>
            <a:ext cx="7853270" cy="43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répondre à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4558AA6-2B0E-DBC4-E895-02614434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9" name="FR_N2_P3_W1_S3_AdP_P01">
            <a:hlinkClick r:id="" action="ppaction://media"/>
            <a:extLst>
              <a:ext uri="{FF2B5EF4-FFF2-40B4-BE49-F238E27FC236}">
                <a16:creationId xmlns:a16="http://schemas.microsoft.com/office/drawing/2014/main" id="{B25CE728-EA84-4ACA-8D53-C739F6498DE0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8725"/>
            <a:ext cx="7559675" cy="3281363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3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3AB01-20D5-B609-2D3F-7A5544F5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795866" y="2455333"/>
            <a:ext cx="7552265" cy="23368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003300" y="2725254"/>
            <a:ext cx="715010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Je regarde la télé </a:t>
            </a:r>
            <a:r>
              <a:rPr lang="fr-FR" sz="3600" b="1" dirty="0">
                <a:solidFill>
                  <a:srgbClr val="445C80"/>
                </a:solidFill>
                <a:latin typeface="Dosis SemiBold" pitchFamily="2" charset="0"/>
              </a:rPr>
              <a:t>avec ma famille.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Je voyage </a:t>
            </a:r>
            <a:r>
              <a:rPr lang="fr-FR" sz="3600" b="1" dirty="0">
                <a:solidFill>
                  <a:srgbClr val="445C80"/>
                </a:solidFill>
                <a:latin typeface="Dosis SemiBold" pitchFamily="2" charset="0"/>
              </a:rPr>
              <a:t>avec ma famille.</a:t>
            </a:r>
          </a:p>
        </p:txBody>
      </p:sp>
    </p:spTree>
    <p:extLst>
      <p:ext uri="{BB962C8B-B14F-4D97-AF65-F5344CB8AC3E}">
        <p14:creationId xmlns:p14="http://schemas.microsoft.com/office/powerpoint/2010/main" val="226446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DBC9-BF50-0AEA-5512-0A9D973FF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D3FD307-1DCD-4665-A8C1-D4CEA80AE870}"/>
              </a:ext>
            </a:extLst>
          </p:cNvPr>
          <p:cNvSpPr/>
          <p:nvPr/>
        </p:nvSpPr>
        <p:spPr>
          <a:xfrm>
            <a:off x="849086" y="2546623"/>
            <a:ext cx="7249885" cy="2340000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 sz="3200" dirty="0">
              <a:latin typeface="Dosis SemiBold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C926844-0224-B89F-1764-AD2567877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58048-7325-D806-EA58-152088C057AC}"/>
              </a:ext>
            </a:extLst>
          </p:cNvPr>
          <p:cNvSpPr txBox="1"/>
          <p:nvPr/>
        </p:nvSpPr>
        <p:spPr>
          <a:xfrm>
            <a:off x="947058" y="2833061"/>
            <a:ext cx="7249884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ACA4"/>
                </a:solidFill>
                <a:latin typeface="Dosis SemiBold" pitchFamily="2" charset="0"/>
              </a:rPr>
              <a:t>Je vais au parc 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avec ma famille.</a:t>
            </a:r>
            <a:r>
              <a:rPr lang="fr-FR" sz="2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ACA4"/>
                </a:solidFill>
                <a:latin typeface="Dosis SemiBold" pitchFamily="2" charset="0"/>
              </a:rPr>
              <a:t>Je vais chez mes grands-parents </a:t>
            </a:r>
            <a:r>
              <a:rPr lang="fr-FR" sz="2800" b="1" dirty="0">
                <a:solidFill>
                  <a:srgbClr val="44546A"/>
                </a:solidFill>
                <a:latin typeface="Dosis SemiBold" pitchFamily="2" charset="0"/>
              </a:rPr>
              <a:t>avec ma famille.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1DC36FD-EA20-06F5-301D-6749A5726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d’autres exemples.  </a:t>
            </a:r>
          </a:p>
        </p:txBody>
      </p:sp>
    </p:spTree>
    <p:extLst>
      <p:ext uri="{BB962C8B-B14F-4D97-AF65-F5344CB8AC3E}">
        <p14:creationId xmlns:p14="http://schemas.microsoft.com/office/powerpoint/2010/main" val="376089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EF746C3-C10F-42F0-9106-16F87AB06246}"/>
              </a:ext>
            </a:extLst>
          </p:cNvPr>
          <p:cNvSpPr/>
          <p:nvPr/>
        </p:nvSpPr>
        <p:spPr>
          <a:xfrm>
            <a:off x="6225353" y="3168862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00215F0-8437-80F7-6673-7C17B3ADC28A}"/>
              </a:ext>
            </a:extLst>
          </p:cNvPr>
          <p:cNvSpPr txBox="1"/>
          <p:nvPr/>
        </p:nvSpPr>
        <p:spPr>
          <a:xfrm>
            <a:off x="451578" y="3495068"/>
            <a:ext cx="248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Tu fais quoi avec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ta famille</a:t>
            </a: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6052189" y="3495067"/>
            <a:ext cx="2640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Je  </a:t>
            </a:r>
            <a:r>
              <a:rPr lang="ar-MA" sz="2200" b="1" dirty="0">
                <a:solidFill>
                  <a:srgbClr val="8D6F91"/>
                </a:solidFill>
                <a:latin typeface="Dosis SemiBold" pitchFamily="2" charset="0"/>
              </a:rPr>
              <a:t>ـــــــــــــــ </a:t>
            </a: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</a:p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avec ma famille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9B27E0-C432-4746-B90D-30E4A354E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9269" y="4341621"/>
            <a:ext cx="1015087" cy="106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8277" y="2492381"/>
            <a:ext cx="4887827" cy="3258552"/>
          </a:xfrm>
          <a:prstGeom prst="rect">
            <a:avLst/>
          </a:prstGeom>
        </p:spPr>
      </p:pic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7" y="1606041"/>
            <a:ext cx="1218404" cy="1102789"/>
          </a:xfrm>
          <a:prstGeom prst="rect">
            <a:avLst/>
          </a:prstGeom>
        </p:spPr>
      </p:pic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passer au tableau pour jouer le dialogue en français ?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9AA3C-B66E-4A6F-96E1-ADCB343A6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714" y="1616655"/>
            <a:ext cx="1066949" cy="971686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2689756-F72A-4AC4-AF09-607499BAE91D}"/>
              </a:ext>
            </a:extLst>
          </p:cNvPr>
          <p:cNvSpPr/>
          <p:nvPr/>
        </p:nvSpPr>
        <p:spPr>
          <a:xfrm>
            <a:off x="6225353" y="3130303"/>
            <a:ext cx="2401502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C8D987-AB03-4875-B3E7-8D18DA9408E2}"/>
              </a:ext>
            </a:extLst>
          </p:cNvPr>
          <p:cNvSpPr txBox="1"/>
          <p:nvPr/>
        </p:nvSpPr>
        <p:spPr>
          <a:xfrm>
            <a:off x="6403843" y="3335491"/>
            <a:ext cx="20802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Je </a:t>
            </a:r>
            <a:r>
              <a:rPr lang="ar-MA" sz="2200" b="1" dirty="0">
                <a:solidFill>
                  <a:srgbClr val="8D6F91"/>
                </a:solidFill>
                <a:latin typeface="Dosis SemiBold" pitchFamily="2" charset="0"/>
              </a:rPr>
              <a:t>ـــــــــــ</a:t>
            </a: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</a:p>
          <a:p>
            <a:pPr lvl="0" algn="ctr">
              <a:defRPr/>
            </a:pPr>
            <a:r>
              <a:rPr lang="ar-MA" sz="2200" b="1" dirty="0">
                <a:solidFill>
                  <a:srgbClr val="8D6F91"/>
                </a:solidFill>
                <a:latin typeface="Dosis SemiBold" pitchFamily="2" charset="0"/>
              </a:rPr>
              <a:t> </a:t>
            </a: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avec ma famille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9174563-F64F-46C8-85AB-E4349BEB47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5265" y="4270771"/>
            <a:ext cx="1081678" cy="104594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DE05F2-2259-D6D7-7E43-796E4D177577}"/>
              </a:ext>
            </a:extLst>
          </p:cNvPr>
          <p:cNvSpPr txBox="1"/>
          <p:nvPr/>
        </p:nvSpPr>
        <p:spPr>
          <a:xfrm>
            <a:off x="451578" y="3495068"/>
            <a:ext cx="248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Tu fais quoi avec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ta famille</a:t>
            </a: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181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avec son voisin.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60237B7-85C4-D47C-0635-AD8D20925387}"/>
              </a:ext>
            </a:extLst>
          </p:cNvPr>
          <p:cNvSpPr txBox="1"/>
          <p:nvPr/>
        </p:nvSpPr>
        <p:spPr>
          <a:xfrm>
            <a:off x="6162487" y="4007713"/>
            <a:ext cx="24767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8D6F91"/>
                </a:solidFill>
                <a:latin typeface="Dosis SemiBold" pitchFamily="2" charset="0"/>
              </a:rPr>
              <a:t>Je _________________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1FE475-901F-0B9E-4012-B18987E506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823A5D-E133-4B43-8110-61A17F185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57562D5-5416-06F9-B63D-20D1E9CD8248}"/>
              </a:ext>
            </a:extLst>
          </p:cNvPr>
          <p:cNvSpPr txBox="1"/>
          <p:nvPr/>
        </p:nvSpPr>
        <p:spPr>
          <a:xfrm>
            <a:off x="416929" y="3839880"/>
            <a:ext cx="2480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Tu fais quoi avec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ta famille</a:t>
            </a: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218293" cy="756000"/>
          </a:xfrm>
        </p:spPr>
        <p:txBody>
          <a:bodyPr/>
          <a:lstStyle/>
          <a:p>
            <a:r>
              <a:rPr lang="fr-FR" sz="1400" dirty="0"/>
              <a:t>Répondre à la question : « Tu fais quoi en famille ? ».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 son « z 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2725A6-34E6-4E61-A5C8-8AA2F76090F6}"/>
              </a:ext>
            </a:extLst>
          </p:cNvPr>
          <p:cNvSpPr txBox="1"/>
          <p:nvPr/>
        </p:nvSpPr>
        <p:spPr>
          <a:xfrm>
            <a:off x="1265583" y="2767280"/>
            <a:ext cx="66128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00" b="1" dirty="0">
                <a:solidFill>
                  <a:schemeClr val="tx2"/>
                </a:solidFill>
                <a:latin typeface="Dosis SemiBold" pitchFamily="2" charset="0"/>
              </a:rPr>
              <a:t>s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599C1A-BD42-440A-A2F5-1630D643DF70}"/>
              </a:ext>
            </a:extLst>
          </p:cNvPr>
          <p:cNvSpPr txBox="1"/>
          <p:nvPr/>
        </p:nvSpPr>
        <p:spPr>
          <a:xfrm>
            <a:off x="1265583" y="2767280"/>
            <a:ext cx="6612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usi</a:t>
            </a:r>
            <a:r>
              <a:rPr lang="fr-FR" sz="8000" b="1" dirty="0">
                <a:solidFill>
                  <a:schemeClr val="tx2"/>
                </a:solidFill>
                <a:latin typeface="Dosis SemiBold" pitchFamily="2" charset="0"/>
              </a:rPr>
              <a:t>      </a:t>
            </a:r>
            <a:r>
              <a:rPr lang="fr-FR" sz="8000" b="1" dirty="0" err="1">
                <a:solidFill>
                  <a:schemeClr val="tx2"/>
                </a:solidFill>
                <a:latin typeface="Dosis SemiBold" pitchFamily="2" charset="0"/>
              </a:rPr>
              <a:t>aison</a:t>
            </a:r>
            <a:endParaRPr lang="fr-MA" sz="8000" b="1" dirty="0">
              <a:solidFill>
                <a:schemeClr val="tx2"/>
              </a:solidFill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8708AF-E4AF-42E2-95B3-13D2140BF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FR_N2_P3_W1_S3 ( combinaison )">
            <a:hlinkClick r:id="" action="ppaction://media"/>
            <a:extLst>
              <a:ext uri="{FF2B5EF4-FFF2-40B4-BE49-F238E27FC236}">
                <a16:creationId xmlns:a16="http://schemas.microsoft.com/office/drawing/2014/main" id="{35EB9474-3EA0-4713-8077-AC2FAAB3D0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000" y="1992591"/>
            <a:ext cx="7645138" cy="430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27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mots en silence.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62255" y="2303174"/>
            <a:ext cx="72194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oi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eau    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vi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ite      va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   </a:t>
            </a:r>
          </a:p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chai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       fu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</a:t>
            </a:r>
            <a:endParaRPr lang="fr-FR" sz="4800" b="1" dirty="0">
              <a:solidFill>
                <a:schemeClr val="accent1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C6ADAE-6A41-B45E-3D94-71DE26C6B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61352-D773-9F75-CFCC-0B8B63417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C9B56-AE0D-8188-275C-68DF3D41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A033B15-0FA3-DC68-C4E0-F1159835A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2F68D0-C651-5215-7F75-33632092D7AB}"/>
              </a:ext>
            </a:extLst>
          </p:cNvPr>
          <p:cNvSpPr txBox="1"/>
          <p:nvPr/>
        </p:nvSpPr>
        <p:spPr>
          <a:xfrm>
            <a:off x="962255" y="2303174"/>
            <a:ext cx="72194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oi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eau    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vi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ite      va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   </a:t>
            </a:r>
          </a:p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chai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       fu</a:t>
            </a:r>
            <a:r>
              <a:rPr lang="fr-FR" sz="4800" b="1" dirty="0"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48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</a:t>
            </a:r>
            <a:endParaRPr lang="fr-FR" sz="4800" b="1" dirty="0">
              <a:solidFill>
                <a:schemeClr val="accent1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99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livret à la page 62. Avec votre voisin, vous allez faire l’activité 2.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2162D6-D1B0-4F9E-BA8D-2162E54CA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326" y="1860484"/>
            <a:ext cx="3074603" cy="47160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B3AAEB-435D-42C3-B825-C28400244516}"/>
              </a:ext>
            </a:extLst>
          </p:cNvPr>
          <p:cNvSpPr/>
          <p:nvPr/>
        </p:nvSpPr>
        <p:spPr>
          <a:xfrm>
            <a:off x="3385095" y="3205112"/>
            <a:ext cx="2777067" cy="1188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479343-BE12-4D01-97C8-CB54D2045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71" y="2460736"/>
            <a:ext cx="4408758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09" y="2522109"/>
            <a:ext cx="5283607" cy="756000"/>
          </a:xfrm>
        </p:spPr>
        <p:txBody>
          <a:bodyPr/>
          <a:lstStyle/>
          <a:p>
            <a:r>
              <a:rPr lang="fr-FR" sz="1400" dirty="0"/>
              <a:t>Répondre à la question : « Tu fais quoi en famille ? ».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Ecriture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 son « z ».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FBB561D-4036-9388-1048-485E7CB949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583EEB3-44C4-3CF1-9760-CE7F764DD9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vase.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v-a-s-e.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08C2322-9D13-0619-8AAF-FADB3190932F}"/>
              </a:ext>
            </a:extLst>
          </p:cNvPr>
          <p:cNvSpPr txBox="1"/>
          <p:nvPr/>
        </p:nvSpPr>
        <p:spPr>
          <a:xfrm>
            <a:off x="5314311" y="2921168"/>
            <a:ext cx="15664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va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F43D60B-84E5-4846-8B21-35366E42B0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17357" r="7367" b="15221"/>
          <a:stretch/>
        </p:blipFill>
        <p:spPr>
          <a:xfrm>
            <a:off x="1965780" y="2327571"/>
            <a:ext cx="231363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vase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1F8A3A4-25D7-1B5E-8D17-FD436FEB48E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A17D9F4-F9B9-BB68-550B-317C4539C0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4799894-D406-403E-87FE-0ACD28B89838}"/>
              </a:ext>
            </a:extLst>
          </p:cNvPr>
          <p:cNvSpPr txBox="1"/>
          <p:nvPr/>
        </p:nvSpPr>
        <p:spPr>
          <a:xfrm>
            <a:off x="6063458" y="3169740"/>
            <a:ext cx="15664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va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21965A-7392-4DAC-8FDC-B0D502D6202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17357" r="7367" b="15221"/>
          <a:stretch/>
        </p:blipFill>
        <p:spPr>
          <a:xfrm>
            <a:off x="1755752" y="2327571"/>
            <a:ext cx="231363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668349E-926C-FDA6-3AA5-9FD33836E54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9E30FEF-F286-103B-B502-5AD4FDD7EA9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17E2F90-6F86-9E47-B9FA-B0D327BDC03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3C88BA-3B4C-F2DD-D293-65E271C81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43B3E60-5F50-0298-15A1-6A80BEE24B8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AEDECC-BC4C-7B7C-0D46-6BBEAA1382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2164A5-470A-44E7-BD61-4BEBD84825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17357" r="7367" b="15221"/>
          <a:stretch/>
        </p:blipFill>
        <p:spPr>
          <a:xfrm>
            <a:off x="3415181" y="2327571"/>
            <a:ext cx="231363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CFF40B12-1E3B-ADC7-F4A3-CFF1BFC4939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C50C907-5F42-A99F-DEC0-7C32DBB3406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70D9897-05B5-7B08-69A6-D71133B4D5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4F96FF-3556-C60A-4453-38E1AC588C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AC3EC5-E567-45EB-B539-22B92BB37E47}"/>
              </a:ext>
            </a:extLst>
          </p:cNvPr>
          <p:cNvSpPr txBox="1"/>
          <p:nvPr/>
        </p:nvSpPr>
        <p:spPr>
          <a:xfrm>
            <a:off x="3788773" y="2921168"/>
            <a:ext cx="15664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va</a:t>
            </a:r>
            <a:r>
              <a:rPr lang="fr-FR" sz="60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3464-4185-CEA1-F3B0-2709196B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9278E48-03F1-E76F-2AE8-4CE557CE9A9A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9278E48-03F1-E76F-2AE8-4CE557CE9A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A196D47-2F69-71DC-7889-8BC4D574D1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A196D47-2F69-71DC-7889-8BC4D574D1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98D35C89-D8BB-0ECC-ED20-A259E0212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A76BC50-7480-4057-741F-E114C16F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maison.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m-a-i-s-o-n.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C9B13A-0C28-59C0-D01B-4FD582F957B6}"/>
              </a:ext>
            </a:extLst>
          </p:cNvPr>
          <p:cNvSpPr txBox="1"/>
          <p:nvPr/>
        </p:nvSpPr>
        <p:spPr>
          <a:xfrm>
            <a:off x="5369859" y="3251030"/>
            <a:ext cx="2834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mai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445C4FF-B5F5-4FAB-977B-8DBAB41F01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501194"/>
            <a:ext cx="24682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0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EEF40-1F58-0387-437B-DF56A2AC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0A91F-7DE1-650B-D305-EF98391F8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maison en lisant chaque lettre ?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F71346-5C50-4522-B93F-2A3F10F85DBA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0F71346-5C50-4522-B93F-2A3F10F85D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1FBC3D7-9130-CF67-6A3C-261E3A515AB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1FBC3D7-9130-CF67-6A3C-261E3A515A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960B21A5-B8F8-9B4E-3078-FD6FD1E35D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F0D9FAD-BBC9-4B2F-8732-5B36548DEF1C}"/>
              </a:ext>
            </a:extLst>
          </p:cNvPr>
          <p:cNvSpPr txBox="1"/>
          <p:nvPr/>
        </p:nvSpPr>
        <p:spPr>
          <a:xfrm>
            <a:off x="5369859" y="3251030"/>
            <a:ext cx="2834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mai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61F7042-8876-4FA8-A875-3A6FE5283F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501194"/>
            <a:ext cx="24682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74A8-5CF2-3EB5-E2A3-92FD0136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74EEF-7E03-E29E-9DC0-F8446215B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6190DC9F-582E-73E2-702E-1EFD227EA0B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6190DC9F-582E-73E2-702E-1EFD227EA0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DA40E33-8A5E-F3B1-A9C3-503E749C81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DA40E33-8A5E-F3B1-A9C3-503E749C81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5B8663B2-58F9-4218-DC65-40C6919B1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7811948-F2B1-46E8-A6A2-AE3B9AEDDF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8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C235-BED9-CE4C-02E7-7ED78859F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FCCFB-D34B-F95F-97E6-C6FC421E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5E45596-FCBB-7B38-F80F-3EBC3A15CED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5E45596-FCBB-7B38-F80F-3EBC3A15CE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EFE8E10-EAD6-4E3C-EB97-FDA24EFA7FC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EFE8E10-EAD6-4E3C-EB97-FDA24EFA7F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D508D01-286E-430A-94C0-A2380959A4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2D6BAF-8918-468C-AABD-6F4F5FEFE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885" y="2501194"/>
            <a:ext cx="24682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16029-6340-43CA-217E-D8A292CD0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0B4B4A-4726-9DF0-F39D-347F2286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45C94AC-21B6-8617-D89D-2EC8C48B37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45C94AC-21B6-8617-D89D-2EC8C48B370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B8CD61E-A77D-083E-A382-DF966DCD68B2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B8CD61E-A77D-083E-A382-DF966DCD68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44E0F4C6-8979-787F-270B-DB0C4F97B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A677213-F32D-4C0C-A961-1F65DC788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3A1DDA2-11DC-4015-9E76-C62447B15107}"/>
              </a:ext>
            </a:extLst>
          </p:cNvPr>
          <p:cNvGrpSpPr/>
          <p:nvPr/>
        </p:nvGrpSpPr>
        <p:grpSpPr>
          <a:xfrm>
            <a:off x="3637109" y="2480553"/>
            <a:ext cx="3284418" cy="3312000"/>
            <a:chOff x="1263112" y="150829"/>
            <a:chExt cx="8920412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F941B96-95DF-48D3-95A3-695D1C947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3112" y="150829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33DDA9D-0DA2-475E-8600-48DC3EEEA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2456" y="150829"/>
              <a:ext cx="4471068" cy="6858000"/>
            </a:xfrm>
            <a:prstGeom prst="rect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19FA57E2-4369-414C-8940-444F7F97E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17" y="2480553"/>
            <a:ext cx="1834225" cy="3312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A8F26E53-CA66-45FA-B912-449AB51D1512}"/>
              </a:ext>
            </a:extLst>
          </p:cNvPr>
          <p:cNvGrpSpPr/>
          <p:nvPr/>
        </p:nvGrpSpPr>
        <p:grpSpPr>
          <a:xfrm>
            <a:off x="336601" y="2480553"/>
            <a:ext cx="3284418" cy="3312000"/>
            <a:chOff x="-4245254" y="182880"/>
            <a:chExt cx="8918318" cy="6861229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833BFD-086A-4AA4-8836-37075C674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45254" y="182880"/>
              <a:ext cx="4471068" cy="6858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CAEF237-B3C8-4CFC-800A-B61AF3E59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996" y="186109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5D83E-FC02-37FF-B2F8-36BD0E44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BA4069-4222-84AD-85D5-F77B711CC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EA6382E-0A56-477D-F00B-691CD0F7031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EA6382E-0A56-477D-F00B-691CD0F7031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23DED19-A49E-73B5-5DA3-96F65ED5A6C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23DED19-A49E-73B5-5DA3-96F65ED5A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3F32840D-0067-C53D-09BB-8CDA96190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B608B51-F8EF-42A7-9C51-41D2CABFB535}"/>
              </a:ext>
            </a:extLst>
          </p:cNvPr>
          <p:cNvSpPr txBox="1"/>
          <p:nvPr/>
        </p:nvSpPr>
        <p:spPr>
          <a:xfrm>
            <a:off x="3154785" y="2828835"/>
            <a:ext cx="2834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mai</a:t>
            </a:r>
            <a:r>
              <a:rPr lang="fr-FR" sz="72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</a:t>
            </a:r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27780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523585-9C26-1393-C8F2-34AD3CE7D9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547E1FB-134D-32A7-090B-62DE3CBC0B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64.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FC176E-2369-48DD-8E31-BDA8273A03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570" y="1487534"/>
            <a:ext cx="3226973" cy="4949730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9216E-653F-4876-BEEE-65EACD78E3AE}"/>
              </a:ext>
            </a:extLst>
          </p:cNvPr>
          <p:cNvSpPr/>
          <p:nvPr/>
        </p:nvSpPr>
        <p:spPr>
          <a:xfrm>
            <a:off x="2912571" y="3182470"/>
            <a:ext cx="3226972" cy="7799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696" y="2327048"/>
            <a:ext cx="2203904" cy="22039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9461D3-1540-4E4E-9188-438EFAE98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00" y="3158088"/>
            <a:ext cx="5184000" cy="130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9501901-F302-4166-BE58-9F11FB85A93F}"/>
              </a:ext>
            </a:extLst>
          </p:cNvPr>
          <p:cNvGrpSpPr/>
          <p:nvPr/>
        </p:nvGrpSpPr>
        <p:grpSpPr>
          <a:xfrm>
            <a:off x="616261" y="2477768"/>
            <a:ext cx="8006333" cy="2206834"/>
            <a:chOff x="594661" y="2477768"/>
            <a:chExt cx="8096079" cy="217884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4185CFD-452B-483D-A042-81EB67917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00073" y="2477768"/>
              <a:ext cx="1187836" cy="1338477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4983462-3BCB-43EB-A928-61E45C27D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13637" y="2537850"/>
              <a:ext cx="2277103" cy="1179603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DC55C56-DAF9-4B3B-95F0-DD2DE3DB8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49415"/>
            <a:stretch/>
          </p:blipFill>
          <p:spPr>
            <a:xfrm>
              <a:off x="594661" y="2677181"/>
              <a:ext cx="4108236" cy="197943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30B6762-C759-43DA-8C69-F9855B1844EC}"/>
                </a:ext>
              </a:extLst>
            </p:cNvPr>
            <p:cNvSpPr txBox="1"/>
            <p:nvPr/>
          </p:nvSpPr>
          <p:spPr>
            <a:xfrm>
              <a:off x="3055088" y="2866042"/>
              <a:ext cx="14426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C00000"/>
                  </a:solidFill>
                  <a:latin typeface="Dosis SemiBold" panose="020B0604020202020204" charset="0"/>
                </a:rPr>
                <a:t>chaise</a:t>
              </a:r>
              <a:endParaRPr lang="fr-FR" sz="14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F4FD67B-A9BC-4290-8A2E-1756A62F6EB2}"/>
                </a:ext>
              </a:extLst>
            </p:cNvPr>
            <p:cNvSpPr txBox="1"/>
            <p:nvPr/>
          </p:nvSpPr>
          <p:spPr>
            <a:xfrm>
              <a:off x="2625312" y="3994927"/>
              <a:ext cx="2302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C00000"/>
                  </a:solidFill>
                  <a:latin typeface="Dosis SemiBold" panose="020B0604020202020204" charset="0"/>
                </a:rPr>
                <a:t>valise</a:t>
              </a:r>
              <a:endParaRPr lang="fr-FR" sz="32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A6841B0-FC9C-48B5-B7EB-DF81E8EB8044}"/>
                </a:ext>
              </a:extLst>
            </p:cNvPr>
            <p:cNvSpPr txBox="1"/>
            <p:nvPr/>
          </p:nvSpPr>
          <p:spPr>
            <a:xfrm>
              <a:off x="5250025" y="2905780"/>
              <a:ext cx="2302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C00000"/>
                  </a:solidFill>
                  <a:latin typeface="Dosis SemiBold" panose="020B0604020202020204" charset="0"/>
                </a:rPr>
                <a:t>maison</a:t>
              </a:r>
              <a:endParaRPr lang="fr-FR" sz="24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br>
              <a:rPr lang="fr-FR" b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" r="9" b="2083"/>
          <a:stretch>
            <a:fillRect/>
          </a:stretch>
        </p:blipFill>
        <p:spPr>
          <a:xfrm>
            <a:off x="1796591" y="2514599"/>
            <a:ext cx="1888008" cy="3287111"/>
          </a:xfrm>
        </p:spPr>
      </p:pic>
      <p:pic>
        <p:nvPicPr>
          <p:cNvPr id="5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EC5A856-CC98-8210-E60A-D599F0430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849A74-0BF1-49A9-AB07-1CC87E4C83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884" y="1588169"/>
            <a:ext cx="2821038" cy="4327083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88ED21E-BF3E-4B37-AB86-D6351CF3C7EB}"/>
              </a:ext>
            </a:extLst>
          </p:cNvPr>
          <p:cNvSpPr/>
          <p:nvPr/>
        </p:nvSpPr>
        <p:spPr>
          <a:xfrm>
            <a:off x="5825685" y="2945332"/>
            <a:ext cx="517364" cy="103952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A7EE671E-7379-4E70-B698-E5A7B641ED51}"/>
              </a:ext>
            </a:extLst>
          </p:cNvPr>
          <p:cNvSpPr/>
          <p:nvPr/>
        </p:nvSpPr>
        <p:spPr>
          <a:xfrm>
            <a:off x="5974300" y="2639331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54104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Lecture – Graphèmes : s = z.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Ecriture – Graphèmes : s = z.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Ecriture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Ecriture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Ecriture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Répondre à la question : </a:t>
            </a:r>
            <a:r>
              <a:rPr lang="fr-FR" sz="1300" dirty="0"/>
              <a:t>« Tu fais quoi en famille ? ». 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466"/>
          <a:stretch>
            <a:fillRect/>
          </a:stretch>
        </p:blipFill>
        <p:spPr>
          <a:xfrm>
            <a:off x="2575387" y="2362200"/>
            <a:ext cx="1996613" cy="3497484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Avant de commencer la leçon, on va revoir la scène avec les mots du vocabulaire.  Soyez attentifs.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C5DA77-7DEC-4313-B780-7A13DF340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44" y="1977527"/>
            <a:ext cx="7264511" cy="405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latin typeface="Dosis Medium" pitchFamily="2" charset="0"/>
              </a:rPr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FDBF99-FCDB-B9BF-7D33-343498A9FE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6052363"/>
            <a:ext cx="764413" cy="764413"/>
          </a:xfrm>
          <a:prstGeom prst="rect">
            <a:avLst/>
          </a:prstGeom>
        </p:spPr>
      </p:pic>
      <p:pic>
        <p:nvPicPr>
          <p:cNvPr id="5" name="FR_N2_P3_W1_Scène">
            <a:hlinkClick r:id="" action="ppaction://media"/>
            <a:extLst>
              <a:ext uri="{FF2B5EF4-FFF2-40B4-BE49-F238E27FC236}">
                <a16:creationId xmlns:a16="http://schemas.microsoft.com/office/drawing/2014/main" id="{1E957552-3672-435D-950B-FE9C6BA8E8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851" y="1982678"/>
            <a:ext cx="7560297" cy="425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7F152F-2A51-4D45-ACFF-9872380B5F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BEAF88-5CA6-438F-961B-EDFEF22708F5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f0534ec5-868f-4ce6-85c7-99f0612daa52"/>
    <ds:schemaRef ds:uri="http://purl.org/dc/terms/"/>
    <ds:schemaRef ds:uri="202b3bc9-e036-45c7-aea0-06aec8cd7a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BE635B7-752F-46D6-98E4-52188EAEFB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8295</TotalTime>
  <Words>703</Words>
  <PresentationFormat>Affichage à l'écran (4:3)</PresentationFormat>
  <Paragraphs>117</Paragraphs>
  <Slides>44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44</vt:i4>
      </vt:variant>
    </vt:vector>
  </HeadingPairs>
  <TitlesOfParts>
    <vt:vector size="60" baseType="lpstr">
      <vt:lpstr>Dosis ExtraBold</vt:lpstr>
      <vt:lpstr>Dosis Medium</vt:lpstr>
      <vt:lpstr>Aptos Display</vt:lpstr>
      <vt:lpstr>Calibri</vt:lpstr>
      <vt:lpstr>Dosis SemiBold</vt:lpstr>
      <vt:lpstr>Aptos</vt:lpstr>
      <vt:lpstr>Arial</vt:lpstr>
      <vt:lpstr>Dosis</vt:lpstr>
      <vt:lpstr>Wingdings</vt:lpstr>
      <vt:lpstr>2_Conception personnalisée</vt:lpstr>
      <vt:lpstr>00_Env-Enseignant</vt:lpstr>
      <vt:lpstr>Oral</vt:lpstr>
      <vt:lpstr>Lecture</vt:lpstr>
      <vt:lpstr>Ecriture</vt:lpstr>
      <vt:lpstr>acte de parole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3</vt:lpstr>
      <vt:lpstr>Bonjour les enfants ! La leçon de français commence maintenant. Soyez attentifs.</vt:lpstr>
      <vt:lpstr>Avant de commencer la leçon, on va revoir la scène avec les mots du vocabulaire.  Soyez attentifs. </vt:lpstr>
      <vt:lpstr>Lecture de la vidéo.</vt:lpstr>
      <vt:lpstr>Qui veut passer au tableau pour décrire l’image ?  </vt:lpstr>
      <vt:lpstr>Maintenant, on passe à l’activité de l’oral. Nous allons apprendre à répondre à une question avec Majd et Nada. </vt:lpstr>
      <vt:lpstr>Lecture de la vidéo. </vt:lpstr>
      <vt:lpstr>Répétons ensemble. </vt:lpstr>
      <vt:lpstr>Voici d’autres exemples.  </vt:lpstr>
      <vt:lpstr>Présentation PowerPoint</vt:lpstr>
      <vt:lpstr>Présentation PowerPoint</vt:lpstr>
      <vt:lpstr>Chacun joue le dialogue avec son voisin. </vt:lpstr>
      <vt:lpstr>Plan de la séance 3</vt:lpstr>
      <vt:lpstr>Maintenant, on va faire de la lecture. </vt:lpstr>
      <vt:lpstr>Aujourd’hui, nous allons apprendre à lire des syllabes et des mots avec le son « z ». </vt:lpstr>
      <vt:lpstr>Qui veut lire ? </vt:lpstr>
      <vt:lpstr>Lecture de la vidéo.</vt:lpstr>
      <vt:lpstr>Lisez les mots en silence. </vt:lpstr>
      <vt:lpstr>Qui veut lire ? </vt:lpstr>
      <vt:lpstr>Ouvrez le livret à la page 62. Avec votre voisin, vous allez faire l’activité 2.</vt:lpstr>
      <vt:lpstr>Maintenant, vous allez lire à votre voisin. À tour de rôle.  </vt:lpstr>
      <vt:lpstr>Plan de la séance 3 </vt:lpstr>
      <vt:lpstr>Maintenant, nous allons écrire des mots avec le son « z ». Soyez attentifs.</vt:lpstr>
      <vt:lpstr>C’est le mot vase. Nous allons l’épeler en lisant chaque lettre. Écoutez bien :  v-a-s-e.</vt:lpstr>
      <vt:lpstr>Qui veut épeler le mot vase en lisant chaque lettre ? </vt:lpstr>
      <vt:lpstr>Prenez vos ardoises.</vt:lpstr>
      <vt:lpstr>Écrivez le mot qui correspond à cette image.  </vt:lpstr>
      <vt:lpstr>Levez vos ardoises. </vt:lpstr>
      <vt:lpstr>Corrigez. </vt:lpstr>
      <vt:lpstr>C’est le mot maison. Nous allons l’épeler en lisant chaque lettre. Écoutez bien :  m-a-i-s-o-n.</vt:lpstr>
      <vt:lpstr>Qui veut épeler le mot maison en lisant chaque lettre ? </vt:lpstr>
      <vt:lpstr>Prenez vos ardoises.</vt:lpstr>
      <vt:lpstr>Écrivez le mot qui correspond à cette image.  </vt:lpstr>
      <vt:lpstr>Levez vos ardoises. </vt:lpstr>
      <vt:lpstr>Corrigez. </vt:lpstr>
      <vt:lpstr>Prenez vos livrets à la page 64.</vt:lpstr>
      <vt:lpstr>On va faire l’activité 2. Je vais vous expliquer la consigne. Ensuite, je vais circuler entre les rangs pour vous aider. </vt:lpstr>
      <vt:lpstr>Présentation PowerPoint</vt:lpstr>
      <vt:lpstr>La séance d’aujourd’hui est terminée. À la maison, lisez ces mots et recopiez-les  sur votre cahier.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2026-02-02T08:58:42Z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