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3" r:id="rId3"/>
    <p:sldMasterId id="2147483684" r:id="rId4"/>
    <p:sldMasterId id="214748368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63302f689_0_0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63302f689_0_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0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0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63302f689_0_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63302f689_0_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563302f689_0_167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563302f689_0_16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63302f689_0_11:notes"/>
          <p:cNvSpPr txBox="1"/>
          <p:nvPr>
            <p:ph idx="1" type="body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563302f689_0_11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63302f689_0_22:notes"/>
          <p:cNvSpPr txBox="1"/>
          <p:nvPr>
            <p:ph idx="1" type="body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563302f689_0_22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63302f689_0_33:notes"/>
          <p:cNvSpPr txBox="1"/>
          <p:nvPr>
            <p:ph idx="1" type="body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563302f689_0_33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26" name="Google Shape;26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2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07" name="Google Shape;107;p1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08" name="Google Shape;108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1" name="Google Shape;111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title"/>
          </p:nvPr>
        </p:nvSpPr>
        <p:spPr>
          <a:xfrm>
            <a:off x="-32200" y="0"/>
            <a:ext cx="12256500" cy="429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415600" y="692400"/>
            <a:ext cx="11360700" cy="5399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0" y="0"/>
            <a:ext cx="39999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0" y="0"/>
            <a:ext cx="121920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0" name="Google Shape;120;p1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0" y="0"/>
            <a:ext cx="12192000" cy="38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0" y="6469600"/>
            <a:ext cx="12192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36" name="Google Shape;136;p2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21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showMasterSp="0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/>
          <p:nvPr/>
        </p:nvSpPr>
        <p:spPr>
          <a:xfrm>
            <a:off x="3665400" y="998400"/>
            <a:ext cx="4861200" cy="48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3990600" y="1323600"/>
            <a:ext cx="4210800" cy="42108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type="ctrTitle"/>
          </p:nvPr>
        </p:nvSpPr>
        <p:spPr>
          <a:xfrm>
            <a:off x="4128333" y="2169600"/>
            <a:ext cx="3935100" cy="211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" name="Google Shape;156;p26"/>
          <p:cNvSpPr txBox="1"/>
          <p:nvPr>
            <p:ph idx="1" type="subTitle"/>
          </p:nvPr>
        </p:nvSpPr>
        <p:spPr>
          <a:xfrm>
            <a:off x="4128483" y="4355907"/>
            <a:ext cx="3935100" cy="935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fair Display"/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57" name="Google Shape;157;p2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679400" y="1898500"/>
            <a:ext cx="10833300" cy="2397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0" name="Google Shape;160;p27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69" name="Google Shape;169;p2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0" name="Google Shape;170;p2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415600" y="185517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7" name="Google Shape;177;p31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" name="Google Shape;180;p32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3" name="Google Shape;183;p33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33"/>
          <p:cNvSpPr txBox="1"/>
          <p:nvPr>
            <p:ph type="title"/>
          </p:nvPr>
        </p:nvSpPr>
        <p:spPr>
          <a:xfrm>
            <a:off x="354000" y="1477267"/>
            <a:ext cx="5393700" cy="2244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85" name="Google Shape;185;p33"/>
          <p:cNvSpPr txBox="1"/>
          <p:nvPr>
            <p:ph idx="1" type="subTitle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6" name="Google Shape;186;p33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33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90" name="Google Shape;190;p34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5"/>
          <p:cNvSpPr txBox="1"/>
          <p:nvPr>
            <p:ph hasCustomPrompt="1" type="title"/>
          </p:nvPr>
        </p:nvSpPr>
        <p:spPr>
          <a:xfrm>
            <a:off x="415600" y="1644133"/>
            <a:ext cx="11360700" cy="21468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3300"/>
              <a:buFont typeface="Lato"/>
              <a:buNone/>
              <a:defRPr sz="133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415600" y="3892600"/>
            <a:ext cx="11360700" cy="14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ext on right">
  <p:cSld name="TITLE_AND_TWO_COLUMNS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idx="10" type="dt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1206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20650" lvl="1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20650" lvl="2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06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20650" lvl="4" marL="2438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20650" lvl="5" marL="30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20650" lvl="6" marL="426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20650" lvl="7" marL="609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20650" lvl="8" marL="853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0" name="Google Shape;200;p37"/>
          <p:cNvSpPr txBox="1"/>
          <p:nvPr>
            <p:ph idx="11" type="ftr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1206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20650" lvl="1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20650" lvl="2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06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20650" lvl="4" marL="2438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20650" lvl="5" marL="30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20650" lvl="6" marL="426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20650" lvl="7" marL="609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20650" lvl="8" marL="853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1" name="Google Shape;201;p37"/>
          <p:cNvSpPr txBox="1"/>
          <p:nvPr>
            <p:ph idx="12" type="sldNum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showMasterSp="0" type="obj">
  <p:cSld name="OBJEC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idx="1" type="body"/>
          </p:nvPr>
        </p:nvSpPr>
        <p:spPr>
          <a:xfrm>
            <a:off x="609600" y="1481328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3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4254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erdana"/>
              <a:buChar char="◦"/>
              <a:defRPr b="0" i="0" sz="3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406400" lvl="2" marL="1371600" marR="0" rtl="0" algn="l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87350" lvl="3" marL="1828800" marR="0" rtl="0" algn="l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Noto Sans Symbols"/>
              <a:buChar char="⚫"/>
              <a:defRPr b="0" i="0" sz="25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81000" lvl="4" marL="2286000" marR="0" rtl="0" algn="l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81000" lvl="5" marL="2743200" marR="0" rtl="0" algn="l"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◾"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61950" lvl="6" marL="3200400" marR="0" rtl="0" algn="l"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◾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61950" lvl="7" marL="3657600" marR="0" rtl="0" algn="l"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◾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61950" lvl="8" marL="4114800" marR="0" rtl="0" algn="l">
              <a:spcBef>
                <a:spcPts val="2100"/>
              </a:spcBef>
              <a:spcAft>
                <a:spcPts val="2100"/>
              </a:spcAft>
              <a:buClr>
                <a:schemeClr val="accent3"/>
              </a:buClr>
              <a:buSzPts val="2100"/>
              <a:buFont typeface="Noto Sans Symbols"/>
              <a:buChar char="◾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204" name="Google Shape;204;p38"/>
          <p:cNvSpPr txBox="1"/>
          <p:nvPr>
            <p:ph idx="10" type="dt"/>
          </p:nvPr>
        </p:nvSpPr>
        <p:spPr>
          <a:xfrm>
            <a:off x="8969376" y="6407944"/>
            <a:ext cx="256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6096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12192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8288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24384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30480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36576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42672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48768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205" name="Google Shape;205;p38"/>
          <p:cNvSpPr txBox="1"/>
          <p:nvPr>
            <p:ph idx="11" type="ftr"/>
          </p:nvPr>
        </p:nvSpPr>
        <p:spPr>
          <a:xfrm>
            <a:off x="5840096" y="6407944"/>
            <a:ext cx="313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6096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12192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8288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24384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30480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36576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42672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487680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206" name="Google Shape;206;p38"/>
          <p:cNvSpPr txBox="1"/>
          <p:nvPr>
            <p:ph idx="12" type="sldNum"/>
          </p:nvPr>
        </p:nvSpPr>
        <p:spPr>
          <a:xfrm>
            <a:off x="11529696" y="6407944"/>
            <a:ext cx="487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30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07" name="Google Shape;207;p38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Rambla"/>
              <a:buNone/>
              <a:defRPr b="1" i="0" sz="55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showMasterSp="0" type="secHead">
  <p:cSld name="SECTION_HEADER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52" name="Google Shape;52;p6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8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9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type="title"/>
          </p:nvPr>
        </p:nvSpPr>
        <p:spPr>
          <a:xfrm>
            <a:off x="0" y="0"/>
            <a:ext cx="121920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"/>
              <a:buNone/>
              <a:defRPr b="1" sz="4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lanzetta.unipi.it/research/am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4.jp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1.png"/><Relationship Id="rId13" Type="http://schemas.openxmlformats.org/officeDocument/2006/relationships/image" Target="../media/image27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98.png"/><Relationship Id="rId14" Type="http://schemas.openxmlformats.org/officeDocument/2006/relationships/image" Target="../media/image25.png"/><Relationship Id="rId5" Type="http://schemas.openxmlformats.org/officeDocument/2006/relationships/image" Target="../media/image20.jpg"/><Relationship Id="rId6" Type="http://schemas.openxmlformats.org/officeDocument/2006/relationships/image" Target="../media/image26.jpg"/><Relationship Id="rId7" Type="http://schemas.openxmlformats.org/officeDocument/2006/relationships/image" Target="../media/image13.png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20.jpg"/><Relationship Id="rId5" Type="http://schemas.openxmlformats.org/officeDocument/2006/relationships/image" Target="../media/image26.jpg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51.jpg"/><Relationship Id="rId5" Type="http://schemas.openxmlformats.org/officeDocument/2006/relationships/image" Target="../media/image68.jpg"/><Relationship Id="rId6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jpg"/><Relationship Id="rId4" Type="http://schemas.openxmlformats.org/officeDocument/2006/relationships/image" Target="../media/image57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72.png"/><Relationship Id="rId6" Type="http://schemas.openxmlformats.org/officeDocument/2006/relationships/image" Target="../media/image9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g"/><Relationship Id="rId4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g"/><Relationship Id="rId4" Type="http://schemas.openxmlformats.org/officeDocument/2006/relationships/image" Target="../media/image56.jpg"/><Relationship Id="rId5" Type="http://schemas.openxmlformats.org/officeDocument/2006/relationships/image" Target="../media/image61.jpg"/><Relationship Id="rId6" Type="http://schemas.openxmlformats.org/officeDocument/2006/relationships/image" Target="../media/image6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5" Type="http://schemas.openxmlformats.org/officeDocument/2006/relationships/image" Target="../media/image6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Relationship Id="rId4" Type="http://schemas.openxmlformats.org/officeDocument/2006/relationships/image" Target="../media/image6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gif"/><Relationship Id="rId7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jp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5" Type="http://schemas.openxmlformats.org/officeDocument/2006/relationships/image" Target="../media/image45.jpg"/><Relationship Id="rId6" Type="http://schemas.openxmlformats.org/officeDocument/2006/relationships/image" Target="../media/image71.jpg"/><Relationship Id="rId7" Type="http://schemas.openxmlformats.org/officeDocument/2006/relationships/image" Target="../media/image90.png"/><Relationship Id="rId8" Type="http://schemas.openxmlformats.org/officeDocument/2006/relationships/image" Target="../media/image7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jpg"/><Relationship Id="rId4" Type="http://schemas.openxmlformats.org/officeDocument/2006/relationships/image" Target="../media/image81.jpg"/><Relationship Id="rId5" Type="http://schemas.openxmlformats.org/officeDocument/2006/relationships/image" Target="../media/image80.jpg"/><Relationship Id="rId6" Type="http://schemas.openxmlformats.org/officeDocument/2006/relationships/image" Target="../media/image75.jpg"/><Relationship Id="rId7" Type="http://schemas.openxmlformats.org/officeDocument/2006/relationships/image" Target="../media/image97.jpg"/><Relationship Id="rId8" Type="http://schemas.openxmlformats.org/officeDocument/2006/relationships/image" Target="../media/image8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4.png"/><Relationship Id="rId4" Type="http://schemas.openxmlformats.org/officeDocument/2006/relationships/image" Target="../media/image89.jpg"/><Relationship Id="rId5" Type="http://schemas.openxmlformats.org/officeDocument/2006/relationships/image" Target="../media/image84.jpg"/><Relationship Id="rId6" Type="http://schemas.openxmlformats.org/officeDocument/2006/relationships/image" Target="../media/image91.jpg"/><Relationship Id="rId7" Type="http://schemas.openxmlformats.org/officeDocument/2006/relationships/image" Target="../media/image44.png"/><Relationship Id="rId8" Type="http://schemas.openxmlformats.org/officeDocument/2006/relationships/image" Target="../media/image86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1.jpg"/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3.jpg"/><Relationship Id="rId4" Type="http://schemas.openxmlformats.org/officeDocument/2006/relationships/image" Target="../media/image87.jpg"/><Relationship Id="rId9" Type="http://schemas.openxmlformats.org/officeDocument/2006/relationships/image" Target="../media/image95.jpg"/><Relationship Id="rId5" Type="http://schemas.openxmlformats.org/officeDocument/2006/relationships/image" Target="../media/image88.jpg"/><Relationship Id="rId6" Type="http://schemas.openxmlformats.org/officeDocument/2006/relationships/image" Target="../media/image74.jpg"/><Relationship Id="rId7" Type="http://schemas.openxmlformats.org/officeDocument/2006/relationships/image" Target="../media/image73.png"/><Relationship Id="rId8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lanzetta.unipi.it/research/am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additive.dici.unipi.it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ciram.net" TargetMode="External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://www.additivemanufacturing.work" TargetMode="External"/><Relationship Id="rId5" Type="http://schemas.openxmlformats.org/officeDocument/2006/relationships/image" Target="../media/image8.jp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/>
          <p:nvPr>
            <p:ph type="title"/>
          </p:nvPr>
        </p:nvSpPr>
        <p:spPr>
          <a:xfrm>
            <a:off x="0" y="3621050"/>
            <a:ext cx="12192000" cy="284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Towards an integrated sensor system control for direct laser melting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3000" u="sng"/>
              <a:t>Michele LANZETTA</a:t>
            </a:r>
            <a:r>
              <a:rPr b="1" i="1" lang="it-IT" sz="3000"/>
              <a:t>, Francesco MORANTE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3000"/>
              <a:t>University of Pisa Italy Department of Civil and Industrial Engineering</a:t>
            </a:r>
            <a:endParaRPr sz="3000"/>
          </a:p>
        </p:txBody>
      </p:sp>
      <p:sp>
        <p:nvSpPr>
          <p:cNvPr id="213" name="Google Shape;213;p39"/>
          <p:cNvSpPr txBox="1"/>
          <p:nvPr/>
        </p:nvSpPr>
        <p:spPr>
          <a:xfrm>
            <a:off x="3514800" y="6248400"/>
            <a:ext cx="86772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Lato"/>
                <a:ea typeface="Lato"/>
                <a:cs typeface="Lato"/>
                <a:sym typeface="Lato"/>
              </a:rPr>
              <a:t>This presentation: </a:t>
            </a:r>
            <a:r>
              <a:rPr lang="it-IT" sz="2400" u="sng">
                <a:latin typeface="Lato"/>
                <a:ea typeface="Lato"/>
                <a:cs typeface="Lato"/>
                <a:sym typeface="Lato"/>
                <a:hlinkClick r:id="rId3"/>
              </a:rPr>
              <a:t>www.lanzetta.unipi.it/research/am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4" name="Google Shape;2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4575" y="-7050"/>
            <a:ext cx="12192000" cy="3932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10" name="Google Shape;310;p4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11" name="Google Shape;311;p48"/>
          <p:cNvSpPr txBox="1"/>
          <p:nvPr>
            <p:ph idx="4294967295" type="body"/>
          </p:nvPr>
        </p:nvSpPr>
        <p:spPr>
          <a:xfrm>
            <a:off x="694653" y="1731289"/>
            <a:ext cx="5401347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3 platform on EOS® M280 e M290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Recoater with changeable blade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0646" y="1560134"/>
            <a:ext cx="5026765" cy="432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000" y="2761071"/>
            <a:ext cx="5556000" cy="183304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8"/>
          <p:cNvSpPr/>
          <p:nvPr/>
        </p:nvSpPr>
        <p:spPr>
          <a:xfrm>
            <a:off x="540000" y="540000"/>
            <a:ext cx="11047411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 Metal Laser Sintering (DMLS) Process</a:t>
            </a:r>
            <a:br>
              <a:rPr b="1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2400" u="none" cap="none" strike="noStrike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Recoating system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000" y="4745683"/>
            <a:ext cx="2961697" cy="11048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16" name="Google Shape;316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6342" y="4745683"/>
            <a:ext cx="2218989" cy="11048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22" name="Google Shape;322;p4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23" name="Google Shape;323;p49"/>
          <p:cNvSpPr txBox="1"/>
          <p:nvPr>
            <p:ph idx="4294967295" type="body"/>
          </p:nvPr>
        </p:nvSpPr>
        <p:spPr>
          <a:xfrm>
            <a:off x="694652" y="1846961"/>
            <a:ext cx="11047412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Main process parameters: speed, laser power, hatch distance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Emission of different types of products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24" name="Google Shape;324;p49"/>
          <p:cNvSpPr/>
          <p:nvPr/>
        </p:nvSpPr>
        <p:spPr>
          <a:xfrm>
            <a:off x="540000" y="540000"/>
            <a:ext cx="8694058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Metal Laser Sintering (DMLS) Process</a:t>
            </a:r>
            <a:br>
              <a:rPr b="1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2400" u="none" cap="none" strike="noStrike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Key hole process</a:t>
            </a:r>
            <a:endParaRPr b="1" i="0" sz="2400" u="none" cap="none" strike="noStrike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p49"/>
          <p:cNvGrpSpPr/>
          <p:nvPr/>
        </p:nvGrpSpPr>
        <p:grpSpPr>
          <a:xfrm>
            <a:off x="694652" y="2827606"/>
            <a:ext cx="5868148" cy="3303448"/>
            <a:chOff x="694652" y="2827606"/>
            <a:chExt cx="5474364" cy="3081769"/>
          </a:xfrm>
        </p:grpSpPr>
        <p:pic>
          <p:nvPicPr>
            <p:cNvPr id="326" name="Google Shape;326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4652" y="2827606"/>
              <a:ext cx="5474364" cy="2994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9"/>
            <p:cNvSpPr txBox="1"/>
            <p:nvPr/>
          </p:nvSpPr>
          <p:spPr>
            <a:xfrm>
              <a:off x="1144290" y="5622251"/>
              <a:ext cx="4464680" cy="287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it-IT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H. Gong, 2013</a:t>
              </a:r>
              <a:endParaRPr/>
            </a:p>
          </p:txBody>
        </p:sp>
      </p:grpSp>
      <p:grpSp>
        <p:nvGrpSpPr>
          <p:cNvPr id="328" name="Google Shape;328;p49"/>
          <p:cNvGrpSpPr/>
          <p:nvPr/>
        </p:nvGrpSpPr>
        <p:grpSpPr>
          <a:xfrm>
            <a:off x="7371471" y="1385810"/>
            <a:ext cx="3981688" cy="4713437"/>
            <a:chOff x="7306832" y="1509334"/>
            <a:chExt cx="3831901" cy="4536122"/>
          </a:xfrm>
        </p:grpSpPr>
        <p:pic>
          <p:nvPicPr>
            <p:cNvPr id="329" name="Google Shape;329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29383" y="1509334"/>
              <a:ext cx="3809350" cy="4231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49"/>
            <p:cNvSpPr/>
            <p:nvPr/>
          </p:nvSpPr>
          <p:spPr>
            <a:xfrm>
              <a:off x="7306832" y="5749257"/>
              <a:ext cx="1815141" cy="296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A. Ladewiga et al. 2016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/>
          <p:nvPr>
            <p:ph type="title"/>
          </p:nvPr>
        </p:nvSpPr>
        <p:spPr>
          <a:xfrm>
            <a:off x="1066800" y="292144"/>
            <a:ext cx="10058400" cy="103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it-IT"/>
              <a:t>Defects classification</a:t>
            </a:r>
            <a:endParaRPr b="1"/>
          </a:p>
        </p:txBody>
      </p:sp>
      <p:sp>
        <p:nvSpPr>
          <p:cNvPr id="336" name="Google Shape;336;p5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37" name="Google Shape;337;p5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38" name="Google Shape;33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287" y="2813050"/>
            <a:ext cx="91154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3951" y="4778386"/>
            <a:ext cx="1692786" cy="126959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0" name="Google Shape;340;p50"/>
          <p:cNvPicPr preferRelativeResize="0"/>
          <p:nvPr/>
        </p:nvPicPr>
        <p:blipFill rotWithShape="1">
          <a:blip r:embed="rId5">
            <a:alphaModFix/>
          </a:blip>
          <a:srcRect b="5" l="11325" r="11193" t="-2"/>
          <a:stretch/>
        </p:blipFill>
        <p:spPr>
          <a:xfrm>
            <a:off x="4190971" y="1765668"/>
            <a:ext cx="1070069" cy="103576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1" name="Google Shape;341;p50"/>
          <p:cNvPicPr preferRelativeResize="0"/>
          <p:nvPr/>
        </p:nvPicPr>
        <p:blipFill rotWithShape="1">
          <a:blip r:embed="rId6">
            <a:alphaModFix/>
          </a:blip>
          <a:srcRect b="3" l="188" r="3254" t="0"/>
          <a:stretch/>
        </p:blipFill>
        <p:spPr>
          <a:xfrm>
            <a:off x="5346061" y="1772676"/>
            <a:ext cx="1436157" cy="104484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2" name="Google Shape;342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04798" y="4773960"/>
            <a:ext cx="1692787" cy="126692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3" name="Google Shape;343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0186" y="2735496"/>
            <a:ext cx="1981407" cy="154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0"/>
          <p:cNvPicPr preferRelativeResize="0"/>
          <p:nvPr/>
        </p:nvPicPr>
        <p:blipFill rotWithShape="1">
          <a:blip r:embed="rId9">
            <a:alphaModFix/>
          </a:blip>
          <a:srcRect b="0" l="29639" r="0" t="0"/>
          <a:stretch/>
        </p:blipFill>
        <p:spPr>
          <a:xfrm>
            <a:off x="6907112" y="1765024"/>
            <a:ext cx="1501117" cy="104484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5" name="Google Shape;345;p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672" y="4773960"/>
            <a:ext cx="1692786" cy="126598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6" name="Google Shape;346;p50"/>
          <p:cNvPicPr preferRelativeResize="0"/>
          <p:nvPr/>
        </p:nvPicPr>
        <p:blipFill rotWithShape="1">
          <a:blip r:embed="rId11">
            <a:alphaModFix/>
          </a:blip>
          <a:srcRect b="11263" l="41936" r="21342" t="-3162"/>
          <a:stretch/>
        </p:blipFill>
        <p:spPr>
          <a:xfrm>
            <a:off x="4840161" y="4739857"/>
            <a:ext cx="1182808" cy="130103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47" name="Google Shape;347;p50"/>
          <p:cNvPicPr preferRelativeResize="0"/>
          <p:nvPr/>
        </p:nvPicPr>
        <p:blipFill rotWithShape="1">
          <a:blip r:embed="rId12">
            <a:alphaModFix/>
          </a:blip>
          <a:srcRect b="18975" l="29203" r="26792" t="28206"/>
          <a:stretch/>
        </p:blipFill>
        <p:spPr>
          <a:xfrm>
            <a:off x="1163234" y="4863943"/>
            <a:ext cx="1981406" cy="134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>
            <a:off x="107802" y="4069905"/>
            <a:ext cx="1399459" cy="9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031254" y="2079614"/>
            <a:ext cx="2584516" cy="193437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55" name="Google Shape;355;p5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56" name="Google Shape;356;p51"/>
          <p:cNvSpPr/>
          <p:nvPr/>
        </p:nvSpPr>
        <p:spPr>
          <a:xfrm>
            <a:off x="540000" y="540000"/>
            <a:ext cx="4332790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Defects classification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Process defects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773" y="3323878"/>
            <a:ext cx="5426227" cy="238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900737"/>
            <a:ext cx="2485401" cy="24705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59" name="Google Shape;35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79037" y="869903"/>
            <a:ext cx="3032074" cy="22661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60" name="Google Shape;36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79037" y="3323878"/>
            <a:ext cx="3030483" cy="22661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61" name="Google Shape;36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9773" y="1523297"/>
            <a:ext cx="5128591" cy="147272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362" name="Google Shape;362;p51"/>
          <p:cNvSpPr/>
          <p:nvPr/>
        </p:nvSpPr>
        <p:spPr>
          <a:xfrm>
            <a:off x="2733541" y="5705887"/>
            <a:ext cx="12986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R. LI et al. 2012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68" name="Google Shape;368;p5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69" name="Google Shape;36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046" y="1553602"/>
            <a:ext cx="1580632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70" name="Google Shape;37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087" y="3111274"/>
            <a:ext cx="1580664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71" name="Google Shape;37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478" y="1553602"/>
            <a:ext cx="1573273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72" name="Google Shape;37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2046" y="3111274"/>
            <a:ext cx="1577754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73" name="Google Shape;373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3478" y="4630225"/>
            <a:ext cx="1576537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374" name="Google Shape;374;p52"/>
          <p:cNvSpPr/>
          <p:nvPr/>
        </p:nvSpPr>
        <p:spPr>
          <a:xfrm>
            <a:off x="540000" y="540000"/>
            <a:ext cx="4332790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Defects classification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Part defects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89976" y="1557780"/>
            <a:ext cx="7678406" cy="427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2915" y="4652981"/>
            <a:ext cx="1582101" cy="11799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377" name="Google Shape;377;p52"/>
          <p:cNvSpPr/>
          <p:nvPr/>
        </p:nvSpPr>
        <p:spPr>
          <a:xfrm>
            <a:off x="5525084" y="1502329"/>
            <a:ext cx="6126916" cy="891955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83" name="Google Shape;383;p5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84" name="Google Shape;384;p53"/>
          <p:cNvSpPr/>
          <p:nvPr/>
        </p:nvSpPr>
        <p:spPr>
          <a:xfrm>
            <a:off x="539999" y="540000"/>
            <a:ext cx="8879771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Defects classification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Defect sources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478" y="1532135"/>
            <a:ext cx="5806379" cy="428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3"/>
          <p:cNvPicPr preferRelativeResize="0"/>
          <p:nvPr/>
        </p:nvPicPr>
        <p:blipFill rotWithShape="1">
          <a:blip r:embed="rId4">
            <a:alphaModFix/>
          </a:blip>
          <a:srcRect b="-1" l="20572" r="0" t="116"/>
          <a:stretch/>
        </p:blipFill>
        <p:spPr>
          <a:xfrm>
            <a:off x="6273270" y="1532135"/>
            <a:ext cx="5605999" cy="428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</a:pPr>
            <a:r>
              <a:rPr lang="it-IT" sz="6000">
                <a:solidFill>
                  <a:srgbClr val="262626"/>
                </a:solidFill>
              </a:rPr>
              <a:t>DMLS </a:t>
            </a:r>
            <a:r>
              <a:rPr i="1" lang="it-IT" sz="6000">
                <a:solidFill>
                  <a:srgbClr val="262626"/>
                </a:solidFill>
              </a:rPr>
              <a:t>in situ</a:t>
            </a:r>
            <a:r>
              <a:rPr lang="it-IT" sz="6000">
                <a:solidFill>
                  <a:srgbClr val="262626"/>
                </a:solidFill>
              </a:rPr>
              <a:t> Monitoring</a:t>
            </a:r>
            <a:endParaRPr/>
          </a:p>
        </p:txBody>
      </p:sp>
      <p:sp>
        <p:nvSpPr>
          <p:cNvPr id="392" name="Google Shape;392;p5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93" name="Google Shape;393;p5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94" name="Google Shape;394;p5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861" y="2491967"/>
            <a:ext cx="10917238" cy="294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00" name="Google Shape;400;p5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01" name="Google Shape;401;p55"/>
          <p:cNvSpPr txBox="1"/>
          <p:nvPr>
            <p:ph idx="4294967295" type="title"/>
          </p:nvPr>
        </p:nvSpPr>
        <p:spPr>
          <a:xfrm>
            <a:off x="540000" y="540000"/>
            <a:ext cx="4439690" cy="144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40"/>
              <a:buFont typeface="Calibri"/>
              <a:buNone/>
            </a:pPr>
            <a:r>
              <a:rPr b="1" lang="it-IT" sz="3240"/>
              <a:t>DMLS </a:t>
            </a:r>
            <a:r>
              <a:rPr b="1" i="1" lang="it-IT" sz="3240"/>
              <a:t>in situ </a:t>
            </a:r>
            <a:r>
              <a:rPr b="1" lang="it-IT" sz="3240"/>
              <a:t>Monitoring</a:t>
            </a:r>
            <a:br>
              <a:rPr b="1" lang="it-IT" sz="3240"/>
            </a:br>
            <a: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Monitoring sensors</a:t>
            </a:r>
            <a:b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3240"/>
          </a:p>
        </p:txBody>
      </p:sp>
      <p:pic>
        <p:nvPicPr>
          <p:cNvPr id="402" name="Google Shape;40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0187" y="641290"/>
            <a:ext cx="5937604" cy="55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5"/>
          <p:cNvPicPr preferRelativeResize="0"/>
          <p:nvPr/>
        </p:nvPicPr>
        <p:blipFill rotWithShape="1">
          <a:blip r:embed="rId4">
            <a:alphaModFix/>
          </a:blip>
          <a:srcRect b="5" l="11325" r="11193" t="-2"/>
          <a:stretch/>
        </p:blipFill>
        <p:spPr>
          <a:xfrm>
            <a:off x="714209" y="1437168"/>
            <a:ext cx="1466606" cy="141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5"/>
          <p:cNvPicPr preferRelativeResize="0"/>
          <p:nvPr/>
        </p:nvPicPr>
        <p:blipFill rotWithShape="1">
          <a:blip r:embed="rId5">
            <a:alphaModFix/>
          </a:blip>
          <a:srcRect b="3" l="188" r="3254" t="0"/>
          <a:stretch/>
        </p:blipFill>
        <p:spPr>
          <a:xfrm>
            <a:off x="2525581" y="1437168"/>
            <a:ext cx="1951253" cy="141958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/>
          <p:nvPr/>
        </p:nvSpPr>
        <p:spPr>
          <a:xfrm>
            <a:off x="714209" y="3922306"/>
            <a:ext cx="3776460" cy="2153280"/>
          </a:xfrm>
          <a:prstGeom prst="rect">
            <a:avLst/>
          </a:prstGeom>
          <a:noFill/>
          <a:ln>
            <a:noFill/>
          </a:ln>
        </p:spPr>
      </p:sp>
      <p:pic>
        <p:nvPicPr>
          <p:cNvPr id="406" name="Google Shape;406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374" y="3038734"/>
            <a:ext cx="3776460" cy="70159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/>
          <p:nvPr/>
        </p:nvSpPr>
        <p:spPr>
          <a:xfrm>
            <a:off x="7666892" y="540000"/>
            <a:ext cx="3810899" cy="100744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it-IT"/>
              <a:t>Camera Monitoring</a:t>
            </a:r>
            <a:endParaRPr/>
          </a:p>
        </p:txBody>
      </p:sp>
      <p:sp>
        <p:nvSpPr>
          <p:cNvPr id="413" name="Google Shape;413;p56"/>
          <p:cNvSpPr txBox="1"/>
          <p:nvPr>
            <p:ph idx="1" type="body"/>
          </p:nvPr>
        </p:nvSpPr>
        <p:spPr>
          <a:xfrm>
            <a:off x="1097280" y="1853141"/>
            <a:ext cx="348399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Char char="•"/>
            </a:pPr>
            <a:r>
              <a:rPr lang="it-IT"/>
              <a:t>Remote online visualization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Char char="•"/>
            </a:pPr>
            <a:r>
              <a:rPr lang="it-IT"/>
              <a:t>Recording system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14" name="Google Shape;414;p5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15" name="Google Shape;415;p5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16" name="Google Shape;416;p56"/>
          <p:cNvPicPr preferRelativeResize="0"/>
          <p:nvPr/>
        </p:nvPicPr>
        <p:blipFill rotWithShape="1">
          <a:blip r:embed="rId3">
            <a:alphaModFix/>
          </a:blip>
          <a:srcRect b="20347" l="20330" r="22437" t="11624"/>
          <a:stretch/>
        </p:blipFill>
        <p:spPr>
          <a:xfrm>
            <a:off x="7738051" y="3898511"/>
            <a:ext cx="2818419" cy="1884331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reflection blurRad="0" dir="5400000" dist="38100" endA="300" endPos="15000" kx="0" rotWithShape="0" algn="bl" stA="52000" stPos="0" sy="-100000" ky="0"/>
          </a:effectLst>
        </p:spPr>
      </p:pic>
      <p:pic>
        <p:nvPicPr>
          <p:cNvPr id="417" name="Google Shape;417;p56"/>
          <p:cNvPicPr preferRelativeResize="0"/>
          <p:nvPr/>
        </p:nvPicPr>
        <p:blipFill rotWithShape="1">
          <a:blip r:embed="rId4">
            <a:alphaModFix/>
          </a:blip>
          <a:srcRect b="35849" l="40470" r="45085" t="47995"/>
          <a:stretch/>
        </p:blipFill>
        <p:spPr>
          <a:xfrm>
            <a:off x="7738051" y="1984904"/>
            <a:ext cx="2818419" cy="1773027"/>
          </a:xfrm>
          <a:prstGeom prst="rect">
            <a:avLst/>
          </a:prstGeom>
          <a:solidFill>
            <a:srgbClr val="4F81BD"/>
          </a:solidFill>
          <a:ln>
            <a:noFill/>
          </a:ln>
        </p:spPr>
      </p:pic>
      <p:sp>
        <p:nvSpPr>
          <p:cNvPr id="418" name="Google Shape;418;p56"/>
          <p:cNvSpPr/>
          <p:nvPr/>
        </p:nvSpPr>
        <p:spPr>
          <a:xfrm>
            <a:off x="1097280" y="2909135"/>
            <a:ext cx="5767498" cy="28737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  <a:reflection blurRad="0" dir="0" dist="0" endA="300" endPos="15000" kx="0" rotWithShape="0" algn="bl" stA="52000" stPos="0" sy="-100000" ky="0"/>
          </a:effectLst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it-IT"/>
              <a:t>Accelerometer monitoring</a:t>
            </a:r>
            <a:endParaRPr/>
          </a:p>
        </p:txBody>
      </p:sp>
      <p:sp>
        <p:nvSpPr>
          <p:cNvPr id="424" name="Google Shape;424;p57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Recoating system vibration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Powder bed quality analysis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Threshold alarm setting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25" name="Google Shape;425;p5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26" name="Google Shape;426;p5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27" name="Google Shape;42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2274" y="2873933"/>
            <a:ext cx="4271747" cy="3004496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0000" stPos="0" sy="-100000" ky="0"/>
          </a:effectLst>
        </p:spPr>
      </p:pic>
      <p:pic>
        <p:nvPicPr>
          <p:cNvPr id="428" name="Google Shape;42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218" y="3355943"/>
            <a:ext cx="2828123" cy="2511953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0000" stPos="0" sy="-100000" ky="0"/>
          </a:effectLst>
        </p:spPr>
      </p:pic>
      <p:pic>
        <p:nvPicPr>
          <p:cNvPr id="429" name="Google Shape;42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840" y="3355943"/>
            <a:ext cx="2685494" cy="2519058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15000" kx="0" rotWithShape="0" algn="bl" stA="52000" stPos="0" sy="-100000" ky="0"/>
          </a:effectLst>
        </p:spPr>
      </p:pic>
      <p:pic>
        <p:nvPicPr>
          <p:cNvPr id="430" name="Google Shape;430;p57"/>
          <p:cNvPicPr preferRelativeResize="0"/>
          <p:nvPr/>
        </p:nvPicPr>
        <p:blipFill rotWithShape="1">
          <a:blip r:embed="rId6">
            <a:alphaModFix/>
          </a:blip>
          <a:srcRect b="5576" l="0" r="0" t="0"/>
          <a:stretch/>
        </p:blipFill>
        <p:spPr>
          <a:xfrm>
            <a:off x="5235870" y="1903987"/>
            <a:ext cx="1500428" cy="1450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/>
          <p:nvPr>
            <p:ph idx="1" type="subTitle"/>
          </p:nvPr>
        </p:nvSpPr>
        <p:spPr>
          <a:xfrm>
            <a:off x="5289753" y="4455621"/>
            <a:ext cx="6269347" cy="123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>
                <a:solidFill>
                  <a:srgbClr val="262626"/>
                </a:solidFill>
              </a:rPr>
              <a:t>DEFECTS ANALYSIS AND MONITORING STRATEGIES</a:t>
            </a:r>
            <a:endParaRPr/>
          </a:p>
        </p:txBody>
      </p:sp>
      <p:sp>
        <p:nvSpPr>
          <p:cNvPr id="220" name="Google Shape;220;p40"/>
          <p:cNvSpPr/>
          <p:nvPr/>
        </p:nvSpPr>
        <p:spPr>
          <a:xfrm>
            <a:off x="0" y="0"/>
            <a:ext cx="12192000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isultati immagini per logo unipi" id="221" name="Google Shape;2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999" y="2098901"/>
            <a:ext cx="4001315" cy="2130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40"/>
          <p:cNvCxnSpPr/>
          <p:nvPr/>
        </p:nvCxnSpPr>
        <p:spPr>
          <a:xfrm>
            <a:off x="5447071" y="4343400"/>
            <a:ext cx="5636107" cy="0"/>
          </a:xfrm>
          <a:prstGeom prst="straightConnector1">
            <a:avLst/>
          </a:prstGeom>
          <a:noFill/>
          <a:ln cap="flat" cmpd="sng" w="9525">
            <a:solidFill>
              <a:schemeClr val="dk2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40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0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226" name="Google Shape;226;p40"/>
          <p:cNvSpPr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27" name="Google Shape;227;p40"/>
          <p:cNvSpPr txBox="1"/>
          <p:nvPr>
            <p:ph type="ctrTitle"/>
          </p:nvPr>
        </p:nvSpPr>
        <p:spPr>
          <a:xfrm>
            <a:off x="5289754" y="639097"/>
            <a:ext cx="6253317" cy="36860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it-IT" sz="4800"/>
              <a:t>Towards an integrated sensor system control for direct laser melting </a:t>
            </a:r>
            <a:endParaRPr sz="4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36" name="Google Shape;436;p5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37" name="Google Shape;437;p58"/>
          <p:cNvSpPr txBox="1"/>
          <p:nvPr>
            <p:ph idx="4294967295" type="body"/>
          </p:nvPr>
        </p:nvSpPr>
        <p:spPr>
          <a:xfrm>
            <a:off x="540000" y="1600786"/>
            <a:ext cx="5281145" cy="273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Frequencies of recirculation fan identification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Natural frequencies identification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Engine frequencies identification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38" name="Google Shape;43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7299" y="3103737"/>
            <a:ext cx="6490966" cy="317884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8"/>
          <p:cNvSpPr/>
          <p:nvPr/>
        </p:nvSpPr>
        <p:spPr>
          <a:xfrm>
            <a:off x="540000" y="540000"/>
            <a:ext cx="6096000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Accelerometer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Signal analysis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3140" y="95543"/>
            <a:ext cx="2986442" cy="303494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441" name="Google Shape;441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2817" y="3165635"/>
            <a:ext cx="2989184" cy="287547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cxnSp>
        <p:nvCxnSpPr>
          <p:cNvPr id="442" name="Google Shape;442;p58"/>
          <p:cNvCxnSpPr>
            <a:stCxn id="440" idx="1"/>
            <a:endCxn id="443" idx="1"/>
          </p:cNvCxnSpPr>
          <p:nvPr/>
        </p:nvCxnSpPr>
        <p:spPr>
          <a:xfrm flipH="1">
            <a:off x="4072494" y="540000"/>
            <a:ext cx="4098000" cy="3003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44" name="Google Shape;444;p58"/>
          <p:cNvCxnSpPr/>
          <p:nvPr/>
        </p:nvCxnSpPr>
        <p:spPr>
          <a:xfrm flipH="1">
            <a:off x="4702629" y="3040232"/>
            <a:ext cx="5036457" cy="142320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45" name="Google Shape;445;p58"/>
          <p:cNvCxnSpPr>
            <a:endCxn id="446" idx="0"/>
          </p:cNvCxnSpPr>
          <p:nvPr/>
        </p:nvCxnSpPr>
        <p:spPr>
          <a:xfrm flipH="1">
            <a:off x="5449173" y="3165740"/>
            <a:ext cx="4451400" cy="190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47" name="Google Shape;447;p58"/>
          <p:cNvCxnSpPr>
            <a:stCxn id="441" idx="4"/>
            <a:endCxn id="446" idx="4"/>
          </p:cNvCxnSpPr>
          <p:nvPr/>
        </p:nvCxnSpPr>
        <p:spPr>
          <a:xfrm rot="10800000">
            <a:off x="5449209" y="5859306"/>
            <a:ext cx="4888200" cy="1818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46" name="Google Shape;446;p58"/>
          <p:cNvSpPr/>
          <p:nvPr/>
        </p:nvSpPr>
        <p:spPr>
          <a:xfrm>
            <a:off x="5027367" y="5068640"/>
            <a:ext cx="843612" cy="790770"/>
          </a:xfrm>
          <a:prstGeom prst="ellipse">
            <a:avLst/>
          </a:prstGeom>
          <a:noFill/>
          <a:ln cap="flat" cmpd="sng" w="158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8"/>
          <p:cNvSpPr/>
          <p:nvPr/>
        </p:nvSpPr>
        <p:spPr>
          <a:xfrm>
            <a:off x="3900586" y="3386139"/>
            <a:ext cx="1174035" cy="1077296"/>
          </a:xfrm>
          <a:prstGeom prst="ellipse">
            <a:avLst/>
          </a:prstGeom>
          <a:noFill/>
          <a:ln cap="flat" cmpd="sng" w="158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064" y="3040232"/>
            <a:ext cx="2705562" cy="245336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449" name="Google Shape;449;p58"/>
          <p:cNvSpPr/>
          <p:nvPr/>
        </p:nvSpPr>
        <p:spPr>
          <a:xfrm>
            <a:off x="3900586" y="5285513"/>
            <a:ext cx="1182351" cy="1077296"/>
          </a:xfrm>
          <a:prstGeom prst="ellipse">
            <a:avLst/>
          </a:prstGeom>
          <a:noFill/>
          <a:ln cap="flat" cmpd="sng" w="158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0" name="Google Shape;450;p58"/>
          <p:cNvCxnSpPr>
            <a:stCxn id="449" idx="4"/>
          </p:cNvCxnSpPr>
          <p:nvPr/>
        </p:nvCxnSpPr>
        <p:spPr>
          <a:xfrm rot="10800000">
            <a:off x="1407761" y="5443309"/>
            <a:ext cx="3084000" cy="9195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51" name="Google Shape;451;p58"/>
          <p:cNvCxnSpPr>
            <a:stCxn id="449" idx="7"/>
            <a:endCxn id="448" idx="7"/>
          </p:cNvCxnSpPr>
          <p:nvPr/>
        </p:nvCxnSpPr>
        <p:spPr>
          <a:xfrm rot="10800000">
            <a:off x="2693386" y="3399379"/>
            <a:ext cx="2216400" cy="2043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57" name="Google Shape;457;p5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58" name="Google Shape;458;p59"/>
          <p:cNvSpPr txBox="1"/>
          <p:nvPr>
            <p:ph idx="4294967295" type="body"/>
          </p:nvPr>
        </p:nvSpPr>
        <p:spPr>
          <a:xfrm>
            <a:off x="534008" y="1706934"/>
            <a:ext cx="5611813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Parts collision detection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Acceleration max detection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Threshold alarm setting to prevent recoater stop</a:t>
            </a:r>
            <a:endParaRPr/>
          </a:p>
        </p:txBody>
      </p:sp>
      <p:pic>
        <p:nvPicPr>
          <p:cNvPr id="459" name="Google Shape;45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301" y="168097"/>
            <a:ext cx="4121627" cy="292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5301" y="4587609"/>
            <a:ext cx="4121627" cy="12729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0000" stPos="0" sy="-100000" ky="0"/>
          </a:effectLst>
        </p:spPr>
      </p:pic>
      <p:pic>
        <p:nvPicPr>
          <p:cNvPr id="461" name="Google Shape;461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5875" y="3214958"/>
            <a:ext cx="4131053" cy="130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008" y="3227268"/>
            <a:ext cx="6481689" cy="272068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0000" stPos="0" sy="-100000" ky="0"/>
          </a:effectLst>
        </p:spPr>
      </p:pic>
      <p:sp>
        <p:nvSpPr>
          <p:cNvPr id="463" name="Google Shape;463;p59"/>
          <p:cNvSpPr/>
          <p:nvPr/>
        </p:nvSpPr>
        <p:spPr>
          <a:xfrm>
            <a:off x="540000" y="540000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Accelerometer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Recoater system collision with parts</a:t>
            </a:r>
            <a:endParaRPr/>
          </a:p>
        </p:txBody>
      </p:sp>
      <p:sp>
        <p:nvSpPr>
          <p:cNvPr id="464" name="Google Shape;464;p59"/>
          <p:cNvSpPr/>
          <p:nvPr/>
        </p:nvSpPr>
        <p:spPr>
          <a:xfrm>
            <a:off x="8360229" y="2743200"/>
            <a:ext cx="1540229" cy="353505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5" name="Google Shape;465;p59"/>
          <p:cNvCxnSpPr/>
          <p:nvPr/>
        </p:nvCxnSpPr>
        <p:spPr>
          <a:xfrm flipH="1">
            <a:off x="6592558" y="3884292"/>
            <a:ext cx="1256068" cy="447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it-IT"/>
              <a:t>Optical Tomography Monitoring</a:t>
            </a:r>
            <a:endParaRPr/>
          </a:p>
        </p:txBody>
      </p:sp>
      <p:sp>
        <p:nvSpPr>
          <p:cNvPr id="471" name="Google Shape;471;p60"/>
          <p:cNvSpPr txBox="1"/>
          <p:nvPr>
            <p:ph idx="1" type="body"/>
          </p:nvPr>
        </p:nvSpPr>
        <p:spPr>
          <a:xfrm>
            <a:off x="1184939" y="1845977"/>
            <a:ext cx="476922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i="1" lang="it-IT"/>
              <a:t>CMOS Full HD Camera 10 fps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i="1" lang="it-IT"/>
              <a:t>Filter @960 nm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i="1" lang="it-IT"/>
              <a:t>Elaboration software with three different algorithms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/>
          </a:p>
        </p:txBody>
      </p:sp>
      <p:sp>
        <p:nvSpPr>
          <p:cNvPr id="472" name="Google Shape;472;p6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73" name="Google Shape;473;p6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74" name="Google Shape;47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1378" y="2897651"/>
            <a:ext cx="5199314" cy="281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" y="3639841"/>
            <a:ext cx="5049078" cy="206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Optical Tomography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Lack of powder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6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82" name="Google Shape;482;p6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83" name="Google Shape;48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306" y="2981113"/>
            <a:ext cx="6345694" cy="257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0503" y="1299437"/>
            <a:ext cx="5160460" cy="425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1"/>
          <p:cNvSpPr/>
          <p:nvPr/>
        </p:nvSpPr>
        <p:spPr>
          <a:xfrm>
            <a:off x="652252" y="1765687"/>
            <a:ext cx="6096000" cy="825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914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Cold area during lack of powder</a:t>
            </a:r>
            <a:endParaRPr/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Hot area during thicker layer melting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Optical Tomography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Gas flow analysis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6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492" name="Google Shape;492;p6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93" name="Google Shape;493;p62"/>
          <p:cNvSpPr txBox="1"/>
          <p:nvPr>
            <p:ph idx="4294967295" type="body"/>
          </p:nvPr>
        </p:nvSpPr>
        <p:spPr>
          <a:xfrm>
            <a:off x="670391" y="1832662"/>
            <a:ext cx="2586885" cy="678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Parts thermal profile with different nozzles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94" name="Google Shape;494;p62"/>
          <p:cNvPicPr preferRelativeResize="0"/>
          <p:nvPr/>
        </p:nvPicPr>
        <p:blipFill rotWithShape="1">
          <a:blip r:embed="rId3">
            <a:alphaModFix/>
          </a:blip>
          <a:srcRect b="5273" l="29813" r="33369" t="5177"/>
          <a:stretch/>
        </p:blipFill>
        <p:spPr>
          <a:xfrm>
            <a:off x="8176749" y="2289588"/>
            <a:ext cx="3475252" cy="348419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2000" stPos="0" sy="-100000" ky="0"/>
          </a:effectLst>
        </p:spPr>
      </p:pic>
      <p:pic>
        <p:nvPicPr>
          <p:cNvPr id="495" name="Google Shape;49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6748" y="1547621"/>
            <a:ext cx="3494462" cy="62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2"/>
          <p:cNvPicPr preferRelativeResize="0"/>
          <p:nvPr/>
        </p:nvPicPr>
        <p:blipFill rotWithShape="1">
          <a:blip r:embed="rId5">
            <a:alphaModFix/>
          </a:blip>
          <a:srcRect b="4985" l="29718" r="33312" t="4784"/>
          <a:stretch/>
        </p:blipFill>
        <p:spPr>
          <a:xfrm>
            <a:off x="4279818" y="2289588"/>
            <a:ext cx="3475252" cy="348419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2000" stPos="0" sy="-100000" ky="0"/>
          </a:effectLst>
        </p:spPr>
      </p:pic>
      <p:pic>
        <p:nvPicPr>
          <p:cNvPr id="497" name="Google Shape;497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9818" y="1510463"/>
            <a:ext cx="3475252" cy="64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2"/>
          <p:cNvSpPr/>
          <p:nvPr/>
        </p:nvSpPr>
        <p:spPr>
          <a:xfrm>
            <a:off x="3588000" y="2289588"/>
            <a:ext cx="361094" cy="34874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2000" stPos="0" sy="-100000" ky="0"/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04" name="Google Shape;504;p6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05" name="Google Shape;505;p63"/>
          <p:cNvSpPr txBox="1"/>
          <p:nvPr>
            <p:ph idx="4294967295" type="body"/>
          </p:nvPr>
        </p:nvSpPr>
        <p:spPr>
          <a:xfrm>
            <a:off x="999828" y="1792981"/>
            <a:ext cx="4441825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>
                <a:solidFill>
                  <a:schemeClr val="dk1"/>
                </a:solidFill>
              </a:rPr>
              <a:t>Hotspots in downskin area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>
                <a:solidFill>
                  <a:schemeClr val="dk1"/>
                </a:solidFill>
              </a:rPr>
              <a:t>High </a:t>
            </a:r>
            <a:r>
              <a:rPr lang="it-IT"/>
              <a:t>roughness on the part</a:t>
            </a:r>
            <a:endParaRPr>
              <a:solidFill>
                <a:schemeClr val="dk1"/>
              </a:solidFill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506" name="Google Shape;50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6022" y="3426765"/>
            <a:ext cx="9599955" cy="260069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300" endPos="15000" kx="0" rotWithShape="0" algn="bl" stA="52000" stPos="0" sy="-100000" ky="0"/>
          </a:effectLst>
        </p:spPr>
      </p:pic>
      <p:pic>
        <p:nvPicPr>
          <p:cNvPr id="507" name="Google Shape;507;p63"/>
          <p:cNvPicPr preferRelativeResize="0"/>
          <p:nvPr/>
        </p:nvPicPr>
        <p:blipFill rotWithShape="1">
          <a:blip r:embed="rId4">
            <a:alphaModFix/>
          </a:blip>
          <a:srcRect b="-1340" l="12876" r="12739" t="1"/>
          <a:stretch/>
        </p:blipFill>
        <p:spPr>
          <a:xfrm flipH="1">
            <a:off x="6636000" y="612065"/>
            <a:ext cx="2396298" cy="244119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08" name="Google Shape;508;p63"/>
          <p:cNvPicPr preferRelativeResize="0"/>
          <p:nvPr/>
        </p:nvPicPr>
        <p:blipFill rotWithShape="1">
          <a:blip r:embed="rId5">
            <a:alphaModFix/>
          </a:blip>
          <a:srcRect b="4835" l="13919" r="16265" t="0"/>
          <a:stretch/>
        </p:blipFill>
        <p:spPr>
          <a:xfrm>
            <a:off x="9255702" y="612066"/>
            <a:ext cx="2396298" cy="244119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509" name="Google Shape;509;p63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Tomography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Defects identification examples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3"/>
          <p:cNvSpPr/>
          <p:nvPr/>
        </p:nvSpPr>
        <p:spPr>
          <a:xfrm>
            <a:off x="2046514" y="2206171"/>
            <a:ext cx="493486" cy="56605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158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16" name="Google Shape;516;p6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17" name="Google Shape;517;p64"/>
          <p:cNvSpPr txBox="1"/>
          <p:nvPr>
            <p:ph idx="4294967295" type="body"/>
          </p:nvPr>
        </p:nvSpPr>
        <p:spPr>
          <a:xfrm>
            <a:off x="999828" y="1792981"/>
            <a:ext cx="4441825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Spatter emission visualization with different GV (Grey value)</a:t>
            </a:r>
            <a:endParaRPr/>
          </a:p>
        </p:txBody>
      </p:sp>
      <p:sp>
        <p:nvSpPr>
          <p:cNvPr id="518" name="Google Shape;518;p64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Tomography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Defects identification examples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548" y="1537069"/>
            <a:ext cx="6788452" cy="4569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25" name="Google Shape;525;p6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26" name="Google Shape;526;p65"/>
          <p:cNvSpPr txBox="1"/>
          <p:nvPr>
            <p:ph idx="4294967295" type="body"/>
          </p:nvPr>
        </p:nvSpPr>
        <p:spPr>
          <a:xfrm>
            <a:off x="999828" y="1792981"/>
            <a:ext cx="2883059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Key hole collapse zone are visible like colder stripes</a:t>
            </a:r>
            <a:endParaRPr/>
          </a:p>
        </p:txBody>
      </p:sp>
      <p:sp>
        <p:nvSpPr>
          <p:cNvPr id="527" name="Google Shape;527;p65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Tomography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Key hole collapse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2887" y="1538629"/>
            <a:ext cx="7981950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it-IT"/>
              <a:t>MeltPool Monitoring</a:t>
            </a:r>
            <a:endParaRPr/>
          </a:p>
        </p:txBody>
      </p:sp>
      <p:sp>
        <p:nvSpPr>
          <p:cNvPr id="534" name="Google Shape;534;p66"/>
          <p:cNvSpPr txBox="1"/>
          <p:nvPr>
            <p:ph idx="1" type="body"/>
          </p:nvPr>
        </p:nvSpPr>
        <p:spPr>
          <a:xfrm>
            <a:off x="1097280" y="1889957"/>
            <a:ext cx="5015753" cy="1646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2 photodiodes with different filters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On-axis and off-axis signal 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Online and offline analysis software </a:t>
            </a:r>
            <a:endParaRPr/>
          </a:p>
        </p:txBody>
      </p:sp>
      <p:sp>
        <p:nvSpPr>
          <p:cNvPr id="535" name="Google Shape;535;p6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36" name="Google Shape;536;p6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37" name="Google Shape;537;p66"/>
          <p:cNvPicPr preferRelativeResize="0"/>
          <p:nvPr/>
        </p:nvPicPr>
        <p:blipFill rotWithShape="1">
          <a:blip r:embed="rId3">
            <a:alphaModFix/>
          </a:blip>
          <a:srcRect b="0" l="17459" r="0" t="0"/>
          <a:stretch/>
        </p:blipFill>
        <p:spPr>
          <a:xfrm>
            <a:off x="525052" y="3323771"/>
            <a:ext cx="4529072" cy="27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0866" y="2312168"/>
            <a:ext cx="6216082" cy="3727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44" name="Google Shape;544;p6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45" name="Google Shape;545;p67"/>
          <p:cNvSpPr txBox="1"/>
          <p:nvPr>
            <p:ph idx="4294967295" type="body"/>
          </p:nvPr>
        </p:nvSpPr>
        <p:spPr>
          <a:xfrm>
            <a:off x="999828" y="1792981"/>
            <a:ext cx="2883059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60 kHz signal visualization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Differences between on- and off-axis images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6" name="Google Shape;546;p67"/>
          <p:cNvSpPr/>
          <p:nvPr/>
        </p:nvSpPr>
        <p:spPr>
          <a:xfrm>
            <a:off x="540000" y="540000"/>
            <a:ext cx="609600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MeltPool monitoring</a:t>
            </a:r>
            <a:br>
              <a:rPr b="1"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Lack of powder</a:t>
            </a:r>
            <a:endParaRPr b="1" sz="2400">
              <a:solidFill>
                <a:srgbClr val="0065C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3619" y="540000"/>
            <a:ext cx="6777875" cy="4932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 rotWithShape="1">
          <a:blip r:embed="rId3">
            <a:alphaModFix/>
          </a:blip>
          <a:srcRect b="11221" l="14471" r="13854" t="5159"/>
          <a:stretch/>
        </p:blipFill>
        <p:spPr>
          <a:xfrm>
            <a:off x="0" y="0"/>
            <a:ext cx="6290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1"/>
          <p:cNvSpPr txBox="1"/>
          <p:nvPr>
            <p:ph type="title"/>
          </p:nvPr>
        </p:nvSpPr>
        <p:spPr>
          <a:xfrm>
            <a:off x="6737875" y="1724375"/>
            <a:ext cx="5054700" cy="284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/>
              <a:t>Michele LANZETTA</a:t>
            </a:r>
            <a:endParaRPr b="1"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3200"/>
              <a:t>University of Pisa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/>
              <a:t>Department of Civil and Industrial Engineering</a:t>
            </a:r>
            <a:endParaRPr sz="3200"/>
          </a:p>
        </p:txBody>
      </p:sp>
      <p:sp>
        <p:nvSpPr>
          <p:cNvPr id="234" name="Google Shape;234;p41"/>
          <p:cNvSpPr/>
          <p:nvPr/>
        </p:nvSpPr>
        <p:spPr>
          <a:xfrm>
            <a:off x="2018850" y="2374100"/>
            <a:ext cx="360000" cy="360000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0900" y="4503050"/>
            <a:ext cx="2388900" cy="86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41"/>
          <p:cNvGrpSpPr/>
          <p:nvPr/>
        </p:nvGrpSpPr>
        <p:grpSpPr>
          <a:xfrm>
            <a:off x="-109774" y="2471075"/>
            <a:ext cx="1976342" cy="734873"/>
            <a:chOff x="607880" y="5314301"/>
            <a:chExt cx="2020800" cy="762000"/>
          </a:xfrm>
        </p:grpSpPr>
        <p:pic>
          <p:nvPicPr>
            <p:cNvPr id="237" name="Google Shape;237;p41"/>
            <p:cNvPicPr preferRelativeResize="0"/>
            <p:nvPr/>
          </p:nvPicPr>
          <p:blipFill rotWithShape="1">
            <a:blip r:embed="rId5">
              <a:alphaModFix/>
            </a:blip>
            <a:srcRect b="0" l="0" r="17129" t="0"/>
            <a:stretch/>
          </p:blipFill>
          <p:spPr>
            <a:xfrm>
              <a:off x="607880" y="5314301"/>
              <a:ext cx="2020800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41"/>
            <p:cNvSpPr/>
            <p:nvPr/>
          </p:nvSpPr>
          <p:spPr>
            <a:xfrm>
              <a:off x="1369886" y="5619110"/>
              <a:ext cx="9144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39" name="Google Shape;23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7071" y="323508"/>
            <a:ext cx="4136566" cy="129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4725" y="685650"/>
            <a:ext cx="2215800" cy="25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it-IT">
                <a:solidFill>
                  <a:schemeClr val="dk1"/>
                </a:solidFill>
              </a:rPr>
              <a:t>Sensors integration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553" name="Google Shape;553;p6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54" name="Google Shape;554;p68"/>
          <p:cNvSpPr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900"/>
              <a:t>‹#›</a:t>
            </a:fld>
            <a:endParaRPr sz="900"/>
          </a:p>
        </p:txBody>
      </p:sp>
      <p:grpSp>
        <p:nvGrpSpPr>
          <p:cNvPr id="555" name="Google Shape;555;p68"/>
          <p:cNvGrpSpPr/>
          <p:nvPr/>
        </p:nvGrpSpPr>
        <p:grpSpPr>
          <a:xfrm>
            <a:off x="10404285" y="3177077"/>
            <a:ext cx="1450929" cy="1618030"/>
            <a:chOff x="1227037" y="4954587"/>
            <a:chExt cx="899795" cy="1003423"/>
          </a:xfrm>
        </p:grpSpPr>
        <p:pic>
          <p:nvPicPr>
            <p:cNvPr descr="Machine generated alternative text:&#10;Pco. " id="556" name="Google Shape;556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7037" y="5230935"/>
              <a:ext cx="899795" cy="727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68"/>
            <p:cNvSpPr txBox="1"/>
            <p:nvPr/>
          </p:nvSpPr>
          <p:spPr>
            <a:xfrm>
              <a:off x="1280224" y="4954587"/>
              <a:ext cx="793419" cy="201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 camera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68"/>
          <p:cNvGrpSpPr/>
          <p:nvPr/>
        </p:nvGrpSpPr>
        <p:grpSpPr>
          <a:xfrm>
            <a:off x="223325" y="3540058"/>
            <a:ext cx="1516763" cy="1413835"/>
            <a:chOff x="4980933" y="255705"/>
            <a:chExt cx="1516763" cy="1413835"/>
          </a:xfrm>
        </p:grpSpPr>
        <p:pic>
          <p:nvPicPr>
            <p:cNvPr id="559" name="Google Shape;559;p68"/>
            <p:cNvPicPr preferRelativeResize="0"/>
            <p:nvPr/>
          </p:nvPicPr>
          <p:blipFill rotWithShape="1">
            <a:blip r:embed="rId4">
              <a:alphaModFix/>
            </a:blip>
            <a:srcRect b="-1" l="0" r="-1" t="1016"/>
            <a:stretch/>
          </p:blipFill>
          <p:spPr>
            <a:xfrm>
              <a:off x="4980933" y="566057"/>
              <a:ext cx="1516763" cy="1103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68"/>
            <p:cNvSpPr txBox="1"/>
            <p:nvPr/>
          </p:nvSpPr>
          <p:spPr>
            <a:xfrm>
              <a:off x="5231515" y="255705"/>
              <a:ext cx="1061980" cy="417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/>
            </a:p>
          </p:txBody>
        </p:sp>
      </p:grpSp>
      <p:grpSp>
        <p:nvGrpSpPr>
          <p:cNvPr id="561" name="Google Shape;561;p68"/>
          <p:cNvGrpSpPr/>
          <p:nvPr/>
        </p:nvGrpSpPr>
        <p:grpSpPr>
          <a:xfrm>
            <a:off x="1892189" y="1842709"/>
            <a:ext cx="1561598" cy="1586291"/>
            <a:chOff x="925729" y="2119173"/>
            <a:chExt cx="1146810" cy="1164944"/>
          </a:xfrm>
        </p:grpSpPr>
        <p:pic>
          <p:nvPicPr>
            <p:cNvPr id="562" name="Google Shape;562;p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49237" y="2362732"/>
              <a:ext cx="899795" cy="9213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68"/>
            <p:cNvSpPr txBox="1"/>
            <p:nvPr/>
          </p:nvSpPr>
          <p:spPr>
            <a:xfrm>
              <a:off x="925729" y="2119173"/>
              <a:ext cx="1146810" cy="573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Accelerometer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68"/>
          <p:cNvGrpSpPr/>
          <p:nvPr/>
        </p:nvGrpSpPr>
        <p:grpSpPr>
          <a:xfrm>
            <a:off x="9302914" y="1821569"/>
            <a:ext cx="1642944" cy="1464952"/>
            <a:chOff x="8454556" y="444499"/>
            <a:chExt cx="1487804" cy="1276158"/>
          </a:xfrm>
        </p:grpSpPr>
        <p:sp>
          <p:nvSpPr>
            <p:cNvPr id="565" name="Google Shape;565;p68"/>
            <p:cNvSpPr/>
            <p:nvPr/>
          </p:nvSpPr>
          <p:spPr>
            <a:xfrm>
              <a:off x="8454556" y="444499"/>
              <a:ext cx="1487804" cy="430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Photodiodes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Risultati immagini per fotodiodi" id="566" name="Google Shape;566;p6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36058" y="712765"/>
              <a:ext cx="1058516" cy="10078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7" name="Google Shape;567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0610" y="4476882"/>
            <a:ext cx="2979478" cy="167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5827" y="3240539"/>
            <a:ext cx="2206265" cy="149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8"/>
          <p:cNvPicPr preferRelativeResize="0"/>
          <p:nvPr/>
        </p:nvPicPr>
        <p:blipFill rotWithShape="1">
          <a:blip r:embed="rId9">
            <a:alphaModFix/>
          </a:blip>
          <a:srcRect b="0" l="47181" r="0" t="33699"/>
          <a:stretch/>
        </p:blipFill>
        <p:spPr>
          <a:xfrm>
            <a:off x="2177346" y="4390701"/>
            <a:ext cx="1276441" cy="120501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70" name="Google Shape;570;p68"/>
          <p:cNvPicPr preferRelativeResize="0"/>
          <p:nvPr/>
        </p:nvPicPr>
        <p:blipFill rotWithShape="1">
          <a:blip r:embed="rId10">
            <a:alphaModFix/>
          </a:blip>
          <a:srcRect b="5732" l="3875" r="10484" t="5731"/>
          <a:stretch/>
        </p:blipFill>
        <p:spPr>
          <a:xfrm>
            <a:off x="8771011" y="4371363"/>
            <a:ext cx="1243808" cy="124369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71" name="Google Shape;571;p6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49030" y="3313481"/>
            <a:ext cx="3003747" cy="56079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cxnSp>
        <p:nvCxnSpPr>
          <p:cNvPr id="572" name="Google Shape;572;p68"/>
          <p:cNvCxnSpPr>
            <a:stCxn id="559" idx="3"/>
            <a:endCxn id="567" idx="1"/>
          </p:cNvCxnSpPr>
          <p:nvPr/>
        </p:nvCxnSpPr>
        <p:spPr>
          <a:xfrm>
            <a:off x="1740088" y="4402152"/>
            <a:ext cx="2670600" cy="9129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3" name="Google Shape;573;p68"/>
          <p:cNvCxnSpPr>
            <a:stCxn id="556" idx="1"/>
            <a:endCxn id="567" idx="3"/>
          </p:cNvCxnSpPr>
          <p:nvPr/>
        </p:nvCxnSpPr>
        <p:spPr>
          <a:xfrm flipH="1">
            <a:off x="7390185" y="4208899"/>
            <a:ext cx="3014100" cy="11061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4" name="Google Shape;574;p68"/>
          <p:cNvCxnSpPr/>
          <p:nvPr/>
        </p:nvCxnSpPr>
        <p:spPr>
          <a:xfrm flipH="1">
            <a:off x="7032517" y="3167275"/>
            <a:ext cx="2363231" cy="1151068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5" name="Google Shape;575;p68"/>
          <p:cNvCxnSpPr/>
          <p:nvPr/>
        </p:nvCxnSpPr>
        <p:spPr>
          <a:xfrm>
            <a:off x="3155002" y="3217699"/>
            <a:ext cx="1335482" cy="1153167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581" name="Google Shape;581;p6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82" name="Google Shape;582;p69"/>
          <p:cNvSpPr txBox="1"/>
          <p:nvPr>
            <p:ph idx="4294967295" type="title"/>
          </p:nvPr>
        </p:nvSpPr>
        <p:spPr>
          <a:xfrm>
            <a:off x="540000" y="540000"/>
            <a:ext cx="356776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600"/>
              <a:buFont typeface="Calibri"/>
              <a:buNone/>
            </a:pPr>
            <a:r>
              <a:rPr b="1" lang="it-IT" sz="3600">
                <a:solidFill>
                  <a:srgbClr val="0C0C0C"/>
                </a:solidFill>
              </a:rPr>
              <a:t>Sensor integration</a:t>
            </a:r>
            <a:br>
              <a:rPr b="1" lang="it-IT" sz="3600"/>
            </a:br>
            <a: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Lack of powder</a:t>
            </a:r>
            <a:b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3600"/>
          </a:p>
        </p:txBody>
      </p:sp>
      <p:pic>
        <p:nvPicPr>
          <p:cNvPr id="583" name="Google Shape;583;p69"/>
          <p:cNvPicPr preferRelativeResize="0"/>
          <p:nvPr/>
        </p:nvPicPr>
        <p:blipFill rotWithShape="1">
          <a:blip r:embed="rId3">
            <a:alphaModFix/>
          </a:blip>
          <a:srcRect b="12743" l="10044" r="18107" t="6026"/>
          <a:stretch/>
        </p:blipFill>
        <p:spPr>
          <a:xfrm>
            <a:off x="9900457" y="4330921"/>
            <a:ext cx="1751809" cy="174280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84" name="Google Shape;58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436" y="4331138"/>
            <a:ext cx="9340022" cy="174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9"/>
          <p:cNvPicPr preferRelativeResize="0"/>
          <p:nvPr/>
        </p:nvPicPr>
        <p:blipFill rotWithShape="1">
          <a:blip r:embed="rId5">
            <a:alphaModFix/>
          </a:blip>
          <a:srcRect b="23409" l="5748" r="19092" t="13440"/>
          <a:stretch/>
        </p:blipFill>
        <p:spPr>
          <a:xfrm>
            <a:off x="8866257" y="1111562"/>
            <a:ext cx="2346226" cy="231743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86" name="Google Shape;586;p69"/>
          <p:cNvPicPr preferRelativeResize="0"/>
          <p:nvPr/>
        </p:nvPicPr>
        <p:blipFill rotWithShape="1">
          <a:blip r:embed="rId6">
            <a:alphaModFix/>
          </a:blip>
          <a:srcRect b="18091" l="18212" r="15455" t="19831"/>
          <a:stretch/>
        </p:blipFill>
        <p:spPr>
          <a:xfrm>
            <a:off x="440024" y="1965796"/>
            <a:ext cx="2179221" cy="1937084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pic>
        <p:nvPicPr>
          <p:cNvPr id="587" name="Google Shape;587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2059" y="1513170"/>
            <a:ext cx="3087880" cy="231743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588" name="Google Shape;588;p69"/>
          <p:cNvSpPr/>
          <p:nvPr/>
        </p:nvSpPr>
        <p:spPr>
          <a:xfrm>
            <a:off x="4988239" y="2172350"/>
            <a:ext cx="273675" cy="23308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p69"/>
          <p:cNvCxnSpPr/>
          <p:nvPr/>
        </p:nvCxnSpPr>
        <p:spPr>
          <a:xfrm flipH="1" rot="10800000">
            <a:off x="2619245" y="2405438"/>
            <a:ext cx="2389946" cy="149744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0" name="Google Shape;590;p69"/>
          <p:cNvCxnSpPr>
            <a:endCxn id="588" idx="0"/>
          </p:cNvCxnSpPr>
          <p:nvPr/>
        </p:nvCxnSpPr>
        <p:spPr>
          <a:xfrm>
            <a:off x="2619177" y="1963850"/>
            <a:ext cx="2505900" cy="2085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91" name="Google Shape;591;p69"/>
          <p:cNvSpPr/>
          <p:nvPr/>
        </p:nvSpPr>
        <p:spPr>
          <a:xfrm>
            <a:off x="4208912" y="3916954"/>
            <a:ext cx="37741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MeltPool signal and Exposure map</a:t>
            </a:r>
            <a:endParaRPr/>
          </a:p>
        </p:txBody>
      </p:sp>
      <p:sp>
        <p:nvSpPr>
          <p:cNvPr id="592" name="Google Shape;592;p69"/>
          <p:cNvSpPr/>
          <p:nvPr/>
        </p:nvSpPr>
        <p:spPr>
          <a:xfrm>
            <a:off x="9506275" y="712767"/>
            <a:ext cx="10661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 image</a:t>
            </a:r>
            <a:endParaRPr/>
          </a:p>
        </p:txBody>
      </p:sp>
      <p:grpSp>
        <p:nvGrpSpPr>
          <p:cNvPr id="593" name="Google Shape;593;p69"/>
          <p:cNvGrpSpPr/>
          <p:nvPr/>
        </p:nvGrpSpPr>
        <p:grpSpPr>
          <a:xfrm>
            <a:off x="4415321" y="202727"/>
            <a:ext cx="3567766" cy="1055429"/>
            <a:chOff x="4552059" y="349925"/>
            <a:chExt cx="3087880" cy="1055429"/>
          </a:xfrm>
        </p:grpSpPr>
        <p:pic>
          <p:nvPicPr>
            <p:cNvPr id="594" name="Google Shape;594;p69"/>
            <p:cNvPicPr preferRelativeResize="0"/>
            <p:nvPr/>
          </p:nvPicPr>
          <p:blipFill rotWithShape="1">
            <a:blip r:embed="rId8">
              <a:alphaModFix/>
            </a:blip>
            <a:srcRect b="6634" l="4815" r="819" t="7509"/>
            <a:stretch/>
          </p:blipFill>
          <p:spPr>
            <a:xfrm flipH="1">
              <a:off x="4552059" y="712767"/>
              <a:ext cx="3087880" cy="692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69"/>
            <p:cNvSpPr/>
            <p:nvPr/>
          </p:nvSpPr>
          <p:spPr>
            <a:xfrm>
              <a:off x="4907308" y="349925"/>
              <a:ext cx="20576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Accelerometer signal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8792" y="578468"/>
            <a:ext cx="3720799" cy="2772948"/>
          </a:xfrm>
          <a:prstGeom prst="roundRect">
            <a:avLst>
              <a:gd fmla="val 9550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601" name="Google Shape;601;p7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602" name="Google Shape;602;p7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03" name="Google Shape;603;p70"/>
          <p:cNvSpPr txBox="1"/>
          <p:nvPr>
            <p:ph idx="4294967295" type="title"/>
          </p:nvPr>
        </p:nvSpPr>
        <p:spPr>
          <a:xfrm>
            <a:off x="540000" y="540000"/>
            <a:ext cx="356776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600"/>
              <a:buFont typeface="Calibri"/>
              <a:buNone/>
            </a:pPr>
            <a:r>
              <a:rPr b="1" lang="it-IT" sz="3600">
                <a:solidFill>
                  <a:srgbClr val="0C0C0C"/>
                </a:solidFill>
              </a:rPr>
              <a:t>Sensor integration</a:t>
            </a:r>
            <a:br>
              <a:rPr b="1" lang="it-IT" sz="3600"/>
            </a:br>
            <a: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Recoater collision</a:t>
            </a:r>
            <a:br>
              <a:rPr b="1" lang="it-IT" sz="216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3600"/>
          </a:p>
        </p:txBody>
      </p:sp>
      <p:pic>
        <p:nvPicPr>
          <p:cNvPr id="604" name="Google Shape;604;p7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5893" l="4531" r="0" t="3985"/>
          <a:stretch/>
        </p:blipFill>
        <p:spPr>
          <a:xfrm flipH="1">
            <a:off x="4558642" y="4097714"/>
            <a:ext cx="3721100" cy="126206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605" name="Google Shape;605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7444" y="1564681"/>
            <a:ext cx="2586990" cy="193548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06" name="Google Shape;606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6274" y="540000"/>
            <a:ext cx="2328367" cy="1749527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cxnSp>
        <p:nvCxnSpPr>
          <p:cNvPr id="607" name="Google Shape;607;p70"/>
          <p:cNvCxnSpPr/>
          <p:nvPr/>
        </p:nvCxnSpPr>
        <p:spPr>
          <a:xfrm rot="10800000">
            <a:off x="3676900" y="1534851"/>
            <a:ext cx="2438808" cy="105553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8" name="Google Shape;608;p70"/>
          <p:cNvCxnSpPr/>
          <p:nvPr/>
        </p:nvCxnSpPr>
        <p:spPr>
          <a:xfrm flipH="1">
            <a:off x="3694434" y="3053539"/>
            <a:ext cx="2421271" cy="44662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9" name="Google Shape;609;p70"/>
          <p:cNvCxnSpPr/>
          <p:nvPr/>
        </p:nvCxnSpPr>
        <p:spPr>
          <a:xfrm flipH="1">
            <a:off x="6419192" y="540000"/>
            <a:ext cx="2213112" cy="99740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0" name="Google Shape;610;p70"/>
          <p:cNvCxnSpPr/>
          <p:nvPr/>
        </p:nvCxnSpPr>
        <p:spPr>
          <a:xfrm rot="10800000">
            <a:off x="6419192" y="1756781"/>
            <a:ext cx="2311823" cy="55367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611" name="Google Shape;611;p70"/>
          <p:cNvGrpSpPr/>
          <p:nvPr/>
        </p:nvGrpSpPr>
        <p:grpSpPr>
          <a:xfrm>
            <a:off x="8877002" y="3686904"/>
            <a:ext cx="2328367" cy="2076714"/>
            <a:chOff x="8818016" y="4101521"/>
            <a:chExt cx="2328367" cy="2076714"/>
          </a:xfrm>
        </p:grpSpPr>
        <p:pic>
          <p:nvPicPr>
            <p:cNvPr id="612" name="Google Shape;612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818016" y="4441704"/>
              <a:ext cx="2328367" cy="1736531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  <p:sp>
          <p:nvSpPr>
            <p:cNvPr id="613" name="Google Shape;613;p70"/>
            <p:cNvSpPr txBox="1"/>
            <p:nvPr/>
          </p:nvSpPr>
          <p:spPr>
            <a:xfrm>
              <a:off x="9462777" y="4101521"/>
              <a:ext cx="1034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Porosità</a:t>
              </a:r>
              <a:endParaRPr/>
            </a:p>
          </p:txBody>
        </p:sp>
      </p:grpSp>
      <p:grpSp>
        <p:nvGrpSpPr>
          <p:cNvPr id="614" name="Google Shape;614;p70"/>
          <p:cNvGrpSpPr/>
          <p:nvPr/>
        </p:nvGrpSpPr>
        <p:grpSpPr>
          <a:xfrm>
            <a:off x="1008025" y="3648189"/>
            <a:ext cx="2328367" cy="2115429"/>
            <a:chOff x="705062" y="4155737"/>
            <a:chExt cx="2328367" cy="2115429"/>
          </a:xfrm>
        </p:grpSpPr>
        <p:pic>
          <p:nvPicPr>
            <p:cNvPr id="615" name="Google Shape;615;p7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05062" y="4530876"/>
              <a:ext cx="2328367" cy="174029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  <p:sp>
          <p:nvSpPr>
            <p:cNvPr id="616" name="Google Shape;616;p70"/>
            <p:cNvSpPr/>
            <p:nvPr/>
          </p:nvSpPr>
          <p:spPr>
            <a:xfrm>
              <a:off x="1329706" y="4155737"/>
              <a:ext cx="10790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Rugosità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622" name="Google Shape;622;p7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623" name="Google Shape;623;p71"/>
          <p:cNvGrpSpPr/>
          <p:nvPr/>
        </p:nvGrpSpPr>
        <p:grpSpPr>
          <a:xfrm>
            <a:off x="703004" y="3088097"/>
            <a:ext cx="1816142" cy="2116851"/>
            <a:chOff x="7454129" y="2472689"/>
            <a:chExt cx="1196437" cy="1394537"/>
          </a:xfrm>
        </p:grpSpPr>
        <p:pic>
          <p:nvPicPr>
            <p:cNvPr id="624" name="Google Shape;624;p71"/>
            <p:cNvPicPr preferRelativeResize="0"/>
            <p:nvPr/>
          </p:nvPicPr>
          <p:blipFill rotWithShape="1">
            <a:blip r:embed="rId3">
              <a:alphaModFix/>
            </a:blip>
            <a:srcRect b="4105" l="0" r="29455" t="0"/>
            <a:stretch/>
          </p:blipFill>
          <p:spPr>
            <a:xfrm>
              <a:off x="7469028" y="2787726"/>
              <a:ext cx="1079500" cy="1079500"/>
            </a:xfrm>
            <a:prstGeom prst="rect">
              <a:avLst/>
            </a:prstGeom>
            <a:noFill/>
            <a:ln cap="sq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sp>
          <p:nvSpPr>
            <p:cNvPr id="625" name="Google Shape;625;p71"/>
            <p:cNvSpPr txBox="1"/>
            <p:nvPr/>
          </p:nvSpPr>
          <p:spPr>
            <a:xfrm>
              <a:off x="7454129" y="2472689"/>
              <a:ext cx="1196437" cy="21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Powder spreading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71"/>
          <p:cNvGrpSpPr/>
          <p:nvPr/>
        </p:nvGrpSpPr>
        <p:grpSpPr>
          <a:xfrm>
            <a:off x="2597849" y="3088097"/>
            <a:ext cx="2329259" cy="2116851"/>
            <a:chOff x="5143817" y="2122118"/>
            <a:chExt cx="1495425" cy="1359055"/>
          </a:xfrm>
        </p:grpSpPr>
        <p:pic>
          <p:nvPicPr>
            <p:cNvPr id="627" name="Google Shape;627;p71"/>
            <p:cNvPicPr preferRelativeResize="0"/>
            <p:nvPr/>
          </p:nvPicPr>
          <p:blipFill rotWithShape="1">
            <a:blip r:embed="rId4">
              <a:alphaModFix/>
            </a:blip>
            <a:srcRect b="27090" l="14000" r="48000" t="24007"/>
            <a:stretch/>
          </p:blipFill>
          <p:spPr>
            <a:xfrm>
              <a:off x="5351780" y="2401673"/>
              <a:ext cx="1079500" cy="1079500"/>
            </a:xfrm>
            <a:prstGeom prst="ellipse">
              <a:avLst/>
            </a:prstGeom>
            <a:noFill/>
            <a:ln cap="rnd" cmpd="sng" w="6350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0" sx="-80000" rotWithShape="0" dir="5400000" dist="292100" sy="-18000">
                <a:srgbClr val="000000">
                  <a:alpha val="21960"/>
                </a:srgbClr>
              </a:outerShdw>
            </a:effectLst>
          </p:spPr>
        </p:pic>
        <p:sp>
          <p:nvSpPr>
            <p:cNvPr id="628" name="Google Shape;628;p71"/>
            <p:cNvSpPr txBox="1"/>
            <p:nvPr/>
          </p:nvSpPr>
          <p:spPr>
            <a:xfrm>
              <a:off x="5143817" y="2122118"/>
              <a:ext cx="1495425" cy="209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Powder bed defects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71"/>
          <p:cNvGrpSpPr/>
          <p:nvPr/>
        </p:nvGrpSpPr>
        <p:grpSpPr>
          <a:xfrm>
            <a:off x="7466962" y="3192991"/>
            <a:ext cx="1664907" cy="2004477"/>
            <a:chOff x="5351780" y="4750030"/>
            <a:chExt cx="1079500" cy="1299671"/>
          </a:xfrm>
        </p:grpSpPr>
        <p:pic>
          <p:nvPicPr>
            <p:cNvPr id="630" name="Google Shape;630;p71"/>
            <p:cNvPicPr preferRelativeResize="0"/>
            <p:nvPr/>
          </p:nvPicPr>
          <p:blipFill rotWithShape="1">
            <a:blip r:embed="rId5">
              <a:alphaModFix/>
            </a:blip>
            <a:srcRect b="4488" l="36051" r="38530" t="3062"/>
            <a:stretch/>
          </p:blipFill>
          <p:spPr>
            <a:xfrm>
              <a:off x="5351780" y="4970201"/>
              <a:ext cx="1079500" cy="1079500"/>
            </a:xfrm>
            <a:prstGeom prst="ellipse">
              <a:avLst/>
            </a:prstGeom>
            <a:noFill/>
            <a:ln cap="rnd" cmpd="sng" w="6350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0" sx="-80000" rotWithShape="0" dir="5400000" dist="292100" sy="-18000">
                <a:srgbClr val="000000">
                  <a:alpha val="21960"/>
                </a:srgbClr>
              </a:outerShdw>
            </a:effectLst>
          </p:spPr>
        </p:pic>
        <p:sp>
          <p:nvSpPr>
            <p:cNvPr id="631" name="Google Shape;631;p71"/>
            <p:cNvSpPr txBox="1"/>
            <p:nvPr/>
          </p:nvSpPr>
          <p:spPr>
            <a:xfrm>
              <a:off x="5381858" y="4750030"/>
              <a:ext cx="893976" cy="2076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Melting defects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71"/>
          <p:cNvGrpSpPr/>
          <p:nvPr/>
        </p:nvGrpSpPr>
        <p:grpSpPr>
          <a:xfrm>
            <a:off x="6685087" y="225798"/>
            <a:ext cx="1450929" cy="1618030"/>
            <a:chOff x="1227037" y="4954587"/>
            <a:chExt cx="899795" cy="1003423"/>
          </a:xfrm>
        </p:grpSpPr>
        <p:pic>
          <p:nvPicPr>
            <p:cNvPr descr="Machine generated alternative text:&#10;Pco. " id="633" name="Google Shape;633;p7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27037" y="5230935"/>
              <a:ext cx="899795" cy="727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71"/>
            <p:cNvSpPr txBox="1"/>
            <p:nvPr/>
          </p:nvSpPr>
          <p:spPr>
            <a:xfrm>
              <a:off x="1280224" y="4954587"/>
              <a:ext cx="793419" cy="201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 camera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71"/>
          <p:cNvGrpSpPr/>
          <p:nvPr/>
        </p:nvGrpSpPr>
        <p:grpSpPr>
          <a:xfrm>
            <a:off x="5023907" y="284944"/>
            <a:ext cx="1516763" cy="1413835"/>
            <a:chOff x="4980933" y="255705"/>
            <a:chExt cx="1516763" cy="1413835"/>
          </a:xfrm>
        </p:grpSpPr>
        <p:pic>
          <p:nvPicPr>
            <p:cNvPr id="636" name="Google Shape;636;p71"/>
            <p:cNvPicPr preferRelativeResize="0"/>
            <p:nvPr/>
          </p:nvPicPr>
          <p:blipFill rotWithShape="1">
            <a:blip r:embed="rId7">
              <a:alphaModFix/>
            </a:blip>
            <a:srcRect b="-1" l="0" r="-1" t="1016"/>
            <a:stretch/>
          </p:blipFill>
          <p:spPr>
            <a:xfrm>
              <a:off x="4980933" y="566057"/>
              <a:ext cx="1516763" cy="1103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71"/>
            <p:cNvSpPr txBox="1"/>
            <p:nvPr/>
          </p:nvSpPr>
          <p:spPr>
            <a:xfrm>
              <a:off x="5231515" y="255705"/>
              <a:ext cx="1061980" cy="417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/>
            </a:p>
          </p:txBody>
        </p:sp>
      </p:grpSp>
      <p:grpSp>
        <p:nvGrpSpPr>
          <p:cNvPr id="638" name="Google Shape;638;p71"/>
          <p:cNvGrpSpPr/>
          <p:nvPr/>
        </p:nvGrpSpPr>
        <p:grpSpPr>
          <a:xfrm>
            <a:off x="3581400" y="274742"/>
            <a:ext cx="1561598" cy="1586291"/>
            <a:chOff x="925729" y="2119173"/>
            <a:chExt cx="1146810" cy="1164944"/>
          </a:xfrm>
        </p:grpSpPr>
        <p:pic>
          <p:nvPicPr>
            <p:cNvPr id="639" name="Google Shape;639;p7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49237" y="2362732"/>
              <a:ext cx="899795" cy="9213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71"/>
            <p:cNvSpPr txBox="1"/>
            <p:nvPr/>
          </p:nvSpPr>
          <p:spPr>
            <a:xfrm>
              <a:off x="925729" y="2119173"/>
              <a:ext cx="1146810" cy="573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Accelerometer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71"/>
          <p:cNvGrpSpPr/>
          <p:nvPr/>
        </p:nvGrpSpPr>
        <p:grpSpPr>
          <a:xfrm>
            <a:off x="5188115" y="3160201"/>
            <a:ext cx="1664907" cy="2044747"/>
            <a:chOff x="2896178" y="2800448"/>
            <a:chExt cx="1079500" cy="1325782"/>
          </a:xfrm>
        </p:grpSpPr>
        <p:sp>
          <p:nvSpPr>
            <p:cNvPr id="642" name="Google Shape;642;p71"/>
            <p:cNvSpPr txBox="1"/>
            <p:nvPr/>
          </p:nvSpPr>
          <p:spPr>
            <a:xfrm>
              <a:off x="3177213" y="2800448"/>
              <a:ext cx="577469" cy="211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Exposure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3" name="Google Shape;643;p71"/>
            <p:cNvPicPr preferRelativeResize="0"/>
            <p:nvPr/>
          </p:nvPicPr>
          <p:blipFill rotWithShape="1">
            <a:blip r:embed="rId9">
              <a:alphaModFix/>
            </a:blip>
            <a:srcRect b="3602" l="22827" r="26670" t="23424"/>
            <a:stretch/>
          </p:blipFill>
          <p:spPr>
            <a:xfrm>
              <a:off x="2896178" y="3046730"/>
              <a:ext cx="1079500" cy="1079500"/>
            </a:xfrm>
            <a:prstGeom prst="rect">
              <a:avLst/>
            </a:prstGeom>
            <a:noFill/>
            <a:ln cap="sq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</p:grpSp>
      <p:cxnSp>
        <p:nvCxnSpPr>
          <p:cNvPr id="644" name="Google Shape;644;p71"/>
          <p:cNvCxnSpPr>
            <a:stCxn id="624" idx="3"/>
            <a:endCxn id="627" idx="1"/>
          </p:cNvCxnSpPr>
          <p:nvPr/>
        </p:nvCxnSpPr>
        <p:spPr>
          <a:xfrm flipH="1" rot="10800000">
            <a:off x="2364257" y="3769729"/>
            <a:ext cx="803700" cy="6159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5" name="Google Shape;645;p71"/>
          <p:cNvCxnSpPr>
            <a:stCxn id="627" idx="3"/>
            <a:endCxn id="643" idx="1"/>
          </p:cNvCxnSpPr>
          <p:nvPr/>
        </p:nvCxnSpPr>
        <p:spPr>
          <a:xfrm flipH="1" rot="10800000">
            <a:off x="3168008" y="4372510"/>
            <a:ext cx="2020200" cy="5862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6" name="Google Shape;646;p71"/>
          <p:cNvCxnSpPr>
            <a:stCxn id="627" idx="2"/>
            <a:endCxn id="624" idx="2"/>
          </p:cNvCxnSpPr>
          <p:nvPr/>
        </p:nvCxnSpPr>
        <p:spPr>
          <a:xfrm flipH="1">
            <a:off x="1545070" y="4364239"/>
            <a:ext cx="1376700" cy="840600"/>
          </a:xfrm>
          <a:prstGeom prst="bentConnector3">
            <a:avLst>
              <a:gd fmla="val -61528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7" name="Google Shape;647;p71"/>
          <p:cNvCxnSpPr>
            <a:stCxn id="630" idx="2"/>
            <a:endCxn id="624" idx="1"/>
          </p:cNvCxnSpPr>
          <p:nvPr/>
        </p:nvCxnSpPr>
        <p:spPr>
          <a:xfrm flipH="1">
            <a:off x="725662" y="4365014"/>
            <a:ext cx="6741300" cy="20700"/>
          </a:xfrm>
          <a:prstGeom prst="bentConnector4">
            <a:avLst>
              <a:gd fmla="val -12349" name="adj1"/>
              <a:gd fmla="val 4021520" name="adj2"/>
            </a:avLst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8" name="Google Shape;648;p71"/>
          <p:cNvCxnSpPr>
            <a:stCxn id="643" idx="3"/>
            <a:endCxn id="630" idx="1"/>
          </p:cNvCxnSpPr>
          <p:nvPr/>
        </p:nvCxnSpPr>
        <p:spPr>
          <a:xfrm flipH="1" rot="10800000">
            <a:off x="6853022" y="3776394"/>
            <a:ext cx="857700" cy="5961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49" name="Google Shape;649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03366" y="3342530"/>
            <a:ext cx="2035950" cy="203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71"/>
          <p:cNvCxnSpPr>
            <a:stCxn id="630" idx="3"/>
          </p:cNvCxnSpPr>
          <p:nvPr/>
        </p:nvCxnSpPr>
        <p:spPr>
          <a:xfrm flipH="1" rot="10800000">
            <a:off x="7710782" y="4952748"/>
            <a:ext cx="968700" cy="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651" name="Google Shape;651;p71"/>
          <p:cNvGrpSpPr/>
          <p:nvPr/>
        </p:nvGrpSpPr>
        <p:grpSpPr>
          <a:xfrm>
            <a:off x="8310397" y="237037"/>
            <a:ext cx="1642944" cy="1464952"/>
            <a:chOff x="8454556" y="444499"/>
            <a:chExt cx="1487804" cy="1276158"/>
          </a:xfrm>
        </p:grpSpPr>
        <p:sp>
          <p:nvSpPr>
            <p:cNvPr id="652" name="Google Shape;652;p71"/>
            <p:cNvSpPr/>
            <p:nvPr/>
          </p:nvSpPr>
          <p:spPr>
            <a:xfrm>
              <a:off x="8454556" y="444499"/>
              <a:ext cx="1487804" cy="430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Photodiodes</a:t>
              </a:r>
              <a:endParaRPr b="1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Risultati immagini per fotodiodi" id="653" name="Google Shape;653;p7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536058" y="712765"/>
              <a:ext cx="1058516" cy="10078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54" name="Google Shape;654;p71"/>
          <p:cNvCxnSpPr>
            <a:endCxn id="628" idx="0"/>
          </p:cNvCxnSpPr>
          <p:nvPr/>
        </p:nvCxnSpPr>
        <p:spPr>
          <a:xfrm flipH="1">
            <a:off x="3762479" y="1702097"/>
            <a:ext cx="679200" cy="1386000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5" name="Google Shape;655;p71"/>
          <p:cNvCxnSpPr/>
          <p:nvPr/>
        </p:nvCxnSpPr>
        <p:spPr>
          <a:xfrm flipH="1">
            <a:off x="4070792" y="1653052"/>
            <a:ext cx="1550762" cy="1420805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6" name="Google Shape;656;p71"/>
          <p:cNvCxnSpPr/>
          <p:nvPr/>
        </p:nvCxnSpPr>
        <p:spPr>
          <a:xfrm>
            <a:off x="5976730" y="1660531"/>
            <a:ext cx="1853072" cy="1518220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7" name="Google Shape;657;p71"/>
          <p:cNvCxnSpPr>
            <a:endCxn id="631" idx="0"/>
          </p:cNvCxnSpPr>
          <p:nvPr/>
        </p:nvCxnSpPr>
        <p:spPr>
          <a:xfrm>
            <a:off x="7296138" y="1653091"/>
            <a:ext cx="906600" cy="1539900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8" name="Google Shape;658;p71"/>
          <p:cNvCxnSpPr/>
          <p:nvPr/>
        </p:nvCxnSpPr>
        <p:spPr>
          <a:xfrm flipH="1">
            <a:off x="8400398" y="1660531"/>
            <a:ext cx="491727" cy="1499670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9" name="Google Shape;659;p71"/>
          <p:cNvSpPr/>
          <p:nvPr/>
        </p:nvSpPr>
        <p:spPr>
          <a:xfrm>
            <a:off x="3299791" y="219456"/>
            <a:ext cx="8539525" cy="1677869"/>
          </a:xfrm>
          <a:prstGeom prst="roundRect">
            <a:avLst>
              <a:gd fmla="val 16667" name="adj"/>
            </a:avLst>
          </a:prstGeom>
          <a:noFill/>
          <a:ln cap="flat" cmpd="sng" w="857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sensors</a:t>
            </a:r>
            <a:endParaRPr/>
          </a:p>
        </p:txBody>
      </p:sp>
      <p:sp>
        <p:nvSpPr>
          <p:cNvPr id="660" name="Google Shape;660;p71"/>
          <p:cNvSpPr txBox="1"/>
          <p:nvPr/>
        </p:nvSpPr>
        <p:spPr>
          <a:xfrm>
            <a:off x="2272540" y="5447124"/>
            <a:ext cx="5238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/>
          </a:p>
        </p:txBody>
      </p:sp>
      <p:sp>
        <p:nvSpPr>
          <p:cNvPr id="661" name="Google Shape;661;p71"/>
          <p:cNvSpPr txBox="1"/>
          <p:nvPr/>
        </p:nvSpPr>
        <p:spPr>
          <a:xfrm>
            <a:off x="9334532" y="4016297"/>
            <a:ext cx="5238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/>
          </a:p>
        </p:txBody>
      </p:sp>
      <p:sp>
        <p:nvSpPr>
          <p:cNvPr id="662" name="Google Shape;662;p71"/>
          <p:cNvSpPr txBox="1"/>
          <p:nvPr/>
        </p:nvSpPr>
        <p:spPr>
          <a:xfrm>
            <a:off x="4620267" y="3996295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sp>
        <p:nvSpPr>
          <p:cNvPr id="663" name="Google Shape;663;p71"/>
          <p:cNvSpPr/>
          <p:nvPr/>
        </p:nvSpPr>
        <p:spPr>
          <a:xfrm>
            <a:off x="4350911" y="5758054"/>
            <a:ext cx="20322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 –––&gt; Next layer</a:t>
            </a:r>
            <a:endParaRPr/>
          </a:p>
        </p:txBody>
      </p:sp>
      <p:sp>
        <p:nvSpPr>
          <p:cNvPr id="664" name="Google Shape;664;p71"/>
          <p:cNvSpPr/>
          <p:nvPr/>
        </p:nvSpPr>
        <p:spPr>
          <a:xfrm>
            <a:off x="540000" y="540000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br>
              <a:rPr b="1"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Online feed-back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2"/>
          <p:cNvSpPr txBox="1"/>
          <p:nvPr>
            <p:ph type="title"/>
          </p:nvPr>
        </p:nvSpPr>
        <p:spPr>
          <a:xfrm>
            <a:off x="0" y="3621050"/>
            <a:ext cx="12192000" cy="284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Towards an integrated sensor system control for direct laser melting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3000" u="sng"/>
              <a:t>Michele LANZETTA</a:t>
            </a:r>
            <a:r>
              <a:rPr b="1" i="1" lang="it-IT" sz="3000"/>
              <a:t>, Francesco MORANTE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3000"/>
              <a:t>University of Pisa Italy Department of Civil and Industrial Engineering</a:t>
            </a:r>
            <a:endParaRPr sz="3000"/>
          </a:p>
        </p:txBody>
      </p:sp>
      <p:sp>
        <p:nvSpPr>
          <p:cNvPr id="670" name="Google Shape;670;p72"/>
          <p:cNvSpPr txBox="1"/>
          <p:nvPr/>
        </p:nvSpPr>
        <p:spPr>
          <a:xfrm>
            <a:off x="3514800" y="6248400"/>
            <a:ext cx="86772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Lato"/>
                <a:ea typeface="Lato"/>
                <a:cs typeface="Lato"/>
                <a:sym typeface="Lato"/>
              </a:rPr>
              <a:t>This presentation: </a:t>
            </a:r>
            <a:r>
              <a:rPr lang="it-IT" sz="2400" u="sng">
                <a:latin typeface="Lato"/>
                <a:ea typeface="Lato"/>
                <a:cs typeface="Lato"/>
                <a:sym typeface="Lato"/>
                <a:hlinkClick r:id="rId3"/>
              </a:rPr>
              <a:t>www.lanzetta.unipi.it/research/am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1" name="Google Shape;67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4575" y="-7050"/>
            <a:ext cx="12192000" cy="3932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ctrTitle"/>
          </p:nvPr>
        </p:nvSpPr>
        <p:spPr>
          <a:xfrm>
            <a:off x="711200" y="2013017"/>
            <a:ext cx="107697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990000"/>
                </a:solidFill>
              </a:rPr>
              <a:t>National Academy for</a:t>
            </a:r>
            <a:endParaRPr>
              <a:solidFill>
                <a:srgbClr val="99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990000"/>
                </a:solidFill>
              </a:rPr>
              <a:t>Additive Manufacturing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246" name="Google Shape;246;p42"/>
          <p:cNvSpPr txBox="1"/>
          <p:nvPr>
            <p:ph idx="1" type="subTitle"/>
          </p:nvPr>
        </p:nvSpPr>
        <p:spPr>
          <a:xfrm>
            <a:off x="1851400" y="477967"/>
            <a:ext cx="8489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lang="it-IT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additive.dici.unipi.it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47" name="Google Shape;247;p42"/>
          <p:cNvSpPr txBox="1"/>
          <p:nvPr>
            <p:ph idx="1" type="subTitle"/>
          </p:nvPr>
        </p:nvSpPr>
        <p:spPr>
          <a:xfrm>
            <a:off x="1565600" y="4080479"/>
            <a:ext cx="90609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Funder</a:t>
            </a:r>
            <a:r>
              <a:rPr b="0"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prof. </a:t>
            </a: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Michele LANZETTA</a:t>
            </a:r>
            <a:endParaRPr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University of Pisa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Department of Civil and Industrial Engineering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8" name="Google Shape;24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5566" y="5523033"/>
            <a:ext cx="2731200" cy="9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42"/>
          <p:cNvGrpSpPr/>
          <p:nvPr/>
        </p:nvGrpSpPr>
        <p:grpSpPr>
          <a:xfrm>
            <a:off x="2938284" y="5427295"/>
            <a:ext cx="2994355" cy="965225"/>
            <a:chOff x="685800" y="5867400"/>
            <a:chExt cx="2438400" cy="762000"/>
          </a:xfrm>
        </p:grpSpPr>
        <p:pic>
          <p:nvPicPr>
            <p:cNvPr id="250" name="Google Shape;250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5800" y="5867400"/>
              <a:ext cx="2438400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42"/>
            <p:cNvSpPr/>
            <p:nvPr/>
          </p:nvSpPr>
          <p:spPr>
            <a:xfrm>
              <a:off x="1447800" y="6172200"/>
              <a:ext cx="9144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52" name="Google Shape;25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00" y="152400"/>
            <a:ext cx="3019426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idx="1" type="subTitle"/>
          </p:nvPr>
        </p:nvSpPr>
        <p:spPr>
          <a:xfrm>
            <a:off x="1565600" y="4080479"/>
            <a:ext cx="90609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Co-Funder</a:t>
            </a:r>
            <a:r>
              <a:rPr b="0"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prof. </a:t>
            </a: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Michele LANZETTA</a:t>
            </a:r>
            <a:endParaRPr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University of Pisa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Department of Civil and Industrial Engineering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8" name="Google Shape;258;p43"/>
          <p:cNvSpPr txBox="1"/>
          <p:nvPr>
            <p:ph type="ctrTitle"/>
          </p:nvPr>
        </p:nvSpPr>
        <p:spPr>
          <a:xfrm>
            <a:off x="609600" y="2383867"/>
            <a:ext cx="10769700" cy="17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</a:rPr>
              <a:t>Interuniversity Research Center for</a:t>
            </a:r>
            <a:endParaRPr>
              <a:solidFill>
                <a:srgbClr val="4A86E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</a:rPr>
              <a:t>Additive Manufacturing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59" name="Google Shape;259;p43"/>
          <p:cNvSpPr txBox="1"/>
          <p:nvPr>
            <p:ph idx="1" type="subTitle"/>
          </p:nvPr>
        </p:nvSpPr>
        <p:spPr>
          <a:xfrm>
            <a:off x="3575783" y="1525367"/>
            <a:ext cx="50403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lang="it-IT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www.ciram.net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7733" y="312933"/>
            <a:ext cx="4136566" cy="129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5566" y="5675433"/>
            <a:ext cx="2731200" cy="9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43"/>
          <p:cNvGrpSpPr/>
          <p:nvPr/>
        </p:nvGrpSpPr>
        <p:grpSpPr>
          <a:xfrm>
            <a:off x="2938284" y="5579695"/>
            <a:ext cx="2994355" cy="965225"/>
            <a:chOff x="685800" y="5867400"/>
            <a:chExt cx="2438400" cy="762000"/>
          </a:xfrm>
        </p:grpSpPr>
        <p:pic>
          <p:nvPicPr>
            <p:cNvPr id="263" name="Google Shape;263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5800" y="5867400"/>
              <a:ext cx="2438400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43"/>
            <p:cNvSpPr/>
            <p:nvPr/>
          </p:nvSpPr>
          <p:spPr>
            <a:xfrm>
              <a:off x="1447800" y="6172200"/>
              <a:ext cx="9144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type="ctrTitle"/>
          </p:nvPr>
        </p:nvSpPr>
        <p:spPr>
          <a:xfrm>
            <a:off x="1219200" y="2005833"/>
            <a:ext cx="107697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</a:rPr>
              <a:t>Additive Manufacturing</a:t>
            </a:r>
            <a:endParaRPr>
              <a:solidFill>
                <a:srgbClr val="4A86E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</a:rPr>
              <a:t>Focus</a:t>
            </a:r>
            <a:r>
              <a:rPr lang="it-IT">
                <a:solidFill>
                  <a:srgbClr val="4A86E8"/>
                </a:solidFill>
              </a:rPr>
              <a:t> Group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270" name="Google Shape;27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112600"/>
            <a:ext cx="2565000" cy="31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4"/>
          <p:cNvSpPr txBox="1"/>
          <p:nvPr>
            <p:ph idx="1" type="subTitle"/>
          </p:nvPr>
        </p:nvSpPr>
        <p:spPr>
          <a:xfrm>
            <a:off x="1828800" y="385733"/>
            <a:ext cx="9347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it-IT" sz="32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AITeM.org</a:t>
            </a:r>
            <a:endParaRPr>
              <a:solidFill>
                <a:srgbClr val="4A86E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it-IT" sz="32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b="0" lang="it-IT" sz="3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 Academy of Production Engineering</a:t>
            </a:r>
            <a:endParaRPr>
              <a:solidFill>
                <a:srgbClr val="4A86E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it-IT" sz="3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www.additivemanufacturing.work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272" name="Google Shape;27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400" y="304800"/>
            <a:ext cx="846900" cy="8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2073600" y="4080479"/>
            <a:ext cx="90609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Times New Roman"/>
              <a:buNone/>
            </a:pP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Coordinator</a:t>
            </a:r>
            <a:r>
              <a:rPr b="0"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it-IT" sz="2400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prof. </a:t>
            </a:r>
            <a:r>
              <a:rPr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Michele LANZETTA</a:t>
            </a:r>
            <a:endParaRPr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University of Pisa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lang="it-IT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Department of Civil and Industrial Engineering</a:t>
            </a:r>
            <a:endParaRPr b="0"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4" name="Google Shape;274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3566" y="5675433"/>
            <a:ext cx="2731200" cy="9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44"/>
          <p:cNvGrpSpPr/>
          <p:nvPr/>
        </p:nvGrpSpPr>
        <p:grpSpPr>
          <a:xfrm>
            <a:off x="3446284" y="5579695"/>
            <a:ext cx="2994355" cy="965225"/>
            <a:chOff x="685800" y="5867400"/>
            <a:chExt cx="2438400" cy="762000"/>
          </a:xfrm>
        </p:grpSpPr>
        <p:pic>
          <p:nvPicPr>
            <p:cNvPr id="276" name="Google Shape;276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5800" y="5867400"/>
              <a:ext cx="2438400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44"/>
            <p:cNvSpPr/>
            <p:nvPr/>
          </p:nvSpPr>
          <p:spPr>
            <a:xfrm>
              <a:off x="1447800" y="6172200"/>
              <a:ext cx="9144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E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283" name="Google Shape;283;p4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4" name="Google Shape;284;p4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599" y="2640806"/>
            <a:ext cx="10058400" cy="36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5"/>
          <p:cNvSpPr txBox="1"/>
          <p:nvPr>
            <p:ph idx="4294967295" type="title"/>
          </p:nvPr>
        </p:nvSpPr>
        <p:spPr>
          <a:xfrm>
            <a:off x="540000" y="540000"/>
            <a:ext cx="6328631" cy="2036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Metal Laser Sintering (DMLS) Process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291" name="Google Shape;291;p4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92" name="Google Shape;292;p46"/>
          <p:cNvSpPr txBox="1"/>
          <p:nvPr>
            <p:ph idx="4294967295" type="body"/>
          </p:nvPr>
        </p:nvSpPr>
        <p:spPr>
          <a:xfrm>
            <a:off x="539999" y="1714376"/>
            <a:ext cx="4002088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Laser: Ytterbium 1064 nm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Optical fiber: bring the radiation from the laser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Collimator: collimate the laser radiation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Beam expander: increase the beam diameter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Scanner: with high dynamic mirrors to direct the beam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F-Theta lens: focus the beam</a:t>
            </a:r>
            <a:endParaRPr/>
          </a:p>
        </p:txBody>
      </p:sp>
      <p:pic>
        <p:nvPicPr>
          <p:cNvPr id="293" name="Google Shape;29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9816" y="1611086"/>
            <a:ext cx="6562668" cy="436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6"/>
          <p:cNvSpPr/>
          <p:nvPr/>
        </p:nvSpPr>
        <p:spPr>
          <a:xfrm>
            <a:off x="539999" y="540000"/>
            <a:ext cx="1067248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 Metal Laser Sintering (DMLS) Process</a:t>
            </a:r>
            <a:br>
              <a:rPr b="1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2400" u="none" cap="none" strike="noStrike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Optical system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24/03/2019</a:t>
            </a:r>
            <a:endParaRPr/>
          </a:p>
        </p:txBody>
      </p:sp>
      <p:sp>
        <p:nvSpPr>
          <p:cNvPr id="300" name="Google Shape;300;p4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01" name="Google Shape;301;p47"/>
          <p:cNvSpPr txBox="1"/>
          <p:nvPr>
            <p:ph idx="4294967295" type="body"/>
          </p:nvPr>
        </p:nvSpPr>
        <p:spPr>
          <a:xfrm>
            <a:off x="694653" y="1731289"/>
            <a:ext cx="7468686" cy="3894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Today two different spreading system are present on the market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it-IT"/>
              <a:t>A roller or a blade spread the powder on the bed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02" name="Google Shape;302;p47"/>
          <p:cNvSpPr/>
          <p:nvPr/>
        </p:nvSpPr>
        <p:spPr>
          <a:xfrm>
            <a:off x="540000" y="540000"/>
            <a:ext cx="11047411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 Metal Laser Sintering (DMLS) Process</a:t>
            </a:r>
            <a:br>
              <a:rPr b="1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2400" u="none" cap="none" strike="noStrike">
                <a:solidFill>
                  <a:srgbClr val="0065CA"/>
                </a:solidFill>
                <a:latin typeface="Calibri"/>
                <a:ea typeface="Calibri"/>
                <a:cs typeface="Calibri"/>
                <a:sym typeface="Calibri"/>
              </a:rPr>
              <a:t>Recoating system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3415" y="2767875"/>
            <a:ext cx="6237330" cy="279548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7"/>
          <p:cNvSpPr/>
          <p:nvPr/>
        </p:nvSpPr>
        <p:spPr>
          <a:xfrm>
            <a:off x="5120658" y="5734828"/>
            <a:ext cx="17091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Amado et al. 2011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ttivo">
  <a:themeElements>
    <a:clrScheme name="Gradazioni di grigio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