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4"/>
  </p:notesMasterIdLst>
  <p:sldIdLst>
    <p:sldId id="256" r:id="rId2"/>
    <p:sldId id="257" r:id="rId3"/>
    <p:sldId id="1441" r:id="rId4"/>
    <p:sldId id="258" r:id="rId5"/>
    <p:sldId id="259" r:id="rId6"/>
    <p:sldId id="262" r:id="rId7"/>
    <p:sldId id="1445" r:id="rId8"/>
    <p:sldId id="288" r:id="rId9"/>
    <p:sldId id="273" r:id="rId10"/>
    <p:sldId id="266" r:id="rId11"/>
    <p:sldId id="283" r:id="rId12"/>
    <p:sldId id="284" r:id="rId13"/>
    <p:sldId id="285" r:id="rId14"/>
    <p:sldId id="286" r:id="rId15"/>
    <p:sldId id="287" r:id="rId16"/>
    <p:sldId id="1456" r:id="rId17"/>
    <p:sldId id="1446" r:id="rId18"/>
    <p:sldId id="269" r:id="rId19"/>
    <p:sldId id="270" r:id="rId20"/>
    <p:sldId id="279" r:id="rId21"/>
    <p:sldId id="280" r:id="rId22"/>
    <p:sldId id="278" r:id="rId23"/>
    <p:sldId id="1447" r:id="rId24"/>
    <p:sldId id="373" r:id="rId25"/>
    <p:sldId id="374" r:id="rId26"/>
    <p:sldId id="375" r:id="rId27"/>
    <p:sldId id="386" r:id="rId28"/>
    <p:sldId id="3864" r:id="rId29"/>
    <p:sldId id="3862" r:id="rId30"/>
    <p:sldId id="3863" r:id="rId31"/>
    <p:sldId id="1450" r:id="rId32"/>
    <p:sldId id="1455" r:id="rId33"/>
    <p:sldId id="1457" r:id="rId34"/>
    <p:sldId id="3866" r:id="rId35"/>
    <p:sldId id="1454" r:id="rId36"/>
    <p:sldId id="1459" r:id="rId37"/>
    <p:sldId id="779" r:id="rId38"/>
    <p:sldId id="1451" r:id="rId39"/>
    <p:sldId id="1458" r:id="rId40"/>
    <p:sldId id="1453" r:id="rId41"/>
    <p:sldId id="3865" r:id="rId42"/>
    <p:sldId id="376" r:id="rId43"/>
  </p:sldIdLst>
  <p:sldSz cx="13439775" cy="7559675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9900"/>
    <a:srgbClr val="996633"/>
    <a:srgbClr val="0000FF"/>
    <a:srgbClr val="FDF10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89888" autoAdjust="0"/>
  </p:normalViewPr>
  <p:slideViewPr>
    <p:cSldViewPr snapToGrid="0">
      <p:cViewPr varScale="1">
        <p:scale>
          <a:sx n="58" d="100"/>
          <a:sy n="58" d="100"/>
        </p:scale>
        <p:origin x="12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8E166-D737-4EE3-BF6F-F93006F25DD5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1267-6D8D-41B5-A900-415C7714C9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4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將投影片內容以文字說明：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製圖流程、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工程圖表達、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環境、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架構、</a:t>
            </a:r>
            <a:r>
              <a:rPr lang="en-US" altLang="zh-TW" sz="800" spc="40" dirty="0" err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5.3D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工程圖優勢、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6.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常見工程圖過程，認識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工程圖製作技術，這些技術、手法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 CAD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都相通。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工程圖叫好不叫座，工程圖要能技術領先，操作要靈活功能必須細膩、很慶幸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重視工程圖，每年新增功能絕對有工程圖，勝過所有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軟體。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能夠成功就是因為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默默耕耘工程圖，形成強大的循環甚至工程圖會讓你無法割捨而愛上</a:t>
            </a:r>
            <a:r>
              <a:rPr lang="en-US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r>
              <a:rPr lang="zh-TW" altLang="zh-TW" sz="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工程圖書籍最難寫，內容繁雜很難有系統講解，沒有實務經驗很難說出指令間差別，這本幫你打通工程圖任督</a:t>
            </a:r>
            <a:r>
              <a:rPr lang="en-US" altLang="zh-TW" sz="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脈。</a:t>
            </a:r>
            <a:endParaRPr lang="zh-TW" altLang="en-US" sz="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30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3-2-4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工程圖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=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檢查圖面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工程圖唯一能嚴謹驗證模型正確性，發現建模盲點，降低風險提升建模細膩度，例如：在工程圖發現尺寸標錯，特徵沒做到或特徵位置不對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等細節。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工程圖逐漸失傳，工程師的製圖能力下滑，要有人帶才有辦法維持製圖品質，訓練工程師有辦法由工程圖驗證模型正確性。不出工程圖無法驗證設計正確性，有出過圖的人，都能體會這點。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25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23-2-5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關聯開啟零件和工程圖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點選視圖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文意感應</a:t>
            </a:r>
            <a:r>
              <a:rPr lang="zh-TW" altLang="zh-TW" sz="1800" b="1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開啟零件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或</a:t>
            </a:r>
            <a:r>
              <a:rPr lang="zh-TW" altLang="zh-TW" sz="1800" b="1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組合件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。也可以在零件開啟工程圖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，不必開啟舊檔還要找檔案路徑，課堂常說，開啟舊檔不是用來開啟模型的，因為開啟舊檔沒效率。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270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在組合件模型上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文意感應直覺開啟模型的工程圖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，這部分很少人知道。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57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315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絕對有辦法讓沒有圖學基礎就能使用工程圖，打破沒人用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軟體出工程圖，工程圖很難用的刻板印象，更能擺脫對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依賴，這種行為稱</a:t>
            </a:r>
            <a:r>
              <a:rPr lang="zh-TW" altLang="zh-TW" sz="1200" b="1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無痛導入。</a:t>
            </a:r>
            <a:endParaRPr lang="zh-TW" altLang="zh-TW" sz="1200" spc="40" dirty="0">
              <a:effectLst/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常遇不少客戶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在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畫，工程圖以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作業，模型只用來看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用。不必這麼麻煩，只要再跨一步整合同一套軟體，同步維護圖面資訊、降低錯誤風險，更可以導入製程。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也有公司乾脆不出工程圖，因為畫工程圖很花時間，索性將</a:t>
            </a:r>
            <a:r>
              <a:rPr lang="en-US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2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模型給廠商直接製作，卻忽略工程圖驗證模型正確性。</a:t>
            </a:r>
          </a:p>
          <a:p>
            <a:r>
              <a:rPr lang="zh-TW" altLang="zh-TW" sz="12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本節說明</a:t>
            </a:r>
            <a:r>
              <a:rPr lang="en-US" altLang="zh-TW" sz="12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4</a:t>
            </a:r>
            <a:r>
              <a:rPr lang="zh-TW" altLang="zh-TW" sz="12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大導入階段，除了心有戚戚焉，也可以了解原來很多公司是這樣作業的，甚至會疑惑，就直接在</a:t>
            </a:r>
            <a:r>
              <a:rPr lang="en-US" altLang="zh-TW" sz="12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2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完成就好啦，為何這麼麻煩。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853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23-3-1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階段：投影視圖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學會將模型放到工程圖投影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轉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上虛線和標尺寸，下圖左。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312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23-3-2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階段：顯示虛線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只要按下顯示隱藏線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轉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標尺寸。把所有看不見的邊線（虛線）顯示出來，常問同學刪虛線還是畫虛線比較快。一定是刪比較快，至少不會畫錯或沒畫到，下圖右。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361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23-3-4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4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階段：尺寸標註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只要在視圖直接標尺寸，不必到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標，下圖右。同學看完這些步驟都會感觸，也沒有很難，為何公司同事要到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作業。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93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常遇到成千上萬圖面要導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這是大工程，過程中公司還要營運會使用到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圖面，先解決視圖不會看錯風險，先求有再求好，下圖左。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DWG</a:t>
            </a:r>
            <a:r>
              <a:rPr lang="zh-TW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工程圖放</a:t>
            </a: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3D</a:t>
            </a:r>
            <a:endParaRPr lang="zh-TW" altLang="zh-TW" sz="1800" b="1" spc="40" dirty="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模型，把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價值創造出來。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步驟1 建立3D模型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把複雜圖面建立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步驟2 轉DWG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零件轉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，每次說到這，常問同學零件可以轉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嗎。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步驟3 貼到DWG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將零件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貼到現有的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工程圖，建議不要進版次，否則文件會做不完。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3D</a:t>
            </a:r>
            <a:r>
              <a:rPr lang="zh-TW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導入工程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排入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導入工程把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圖面更新。畫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作廢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工程圖，下圖右。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64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常遇到成千上萬圖面要導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這是大工程，過程中公司還要營運會使用到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圖面，先解決視圖不會看錯風險，先求有再求好，下圖左。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DWG</a:t>
            </a:r>
            <a:r>
              <a:rPr lang="zh-TW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工程圖放</a:t>
            </a: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3D</a:t>
            </a:r>
            <a:endParaRPr lang="zh-TW" altLang="zh-TW" sz="1800" b="1" spc="40" dirty="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模型，把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價值創造出來。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步驟1 建立3D模型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把複雜圖面建立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步驟2 轉DWG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零件轉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，每次說到這，常問同學零件可以轉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嗎。</a:t>
            </a:r>
          </a:p>
          <a:p>
            <a:pPr marL="540385" indent="-540385" algn="just">
              <a:lnSpc>
                <a:spcPts val="1650"/>
              </a:lnSpc>
              <a:spcBef>
                <a:spcPts val="300"/>
              </a:spcBef>
              <a:spcAft>
                <a:spcPts val="140"/>
              </a:spcAft>
              <a:tabLst>
                <a:tab pos="540385" algn="l"/>
              </a:tabLst>
            </a:pPr>
            <a:r>
              <a:rPr lang="zh-TW" altLang="zh-TW" sz="1800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步驟3 貼到DWG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將零件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貼到現有的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工程圖，建議不要進版次，否則文件會做不完。</a:t>
            </a:r>
          </a:p>
          <a:p>
            <a:pPr marL="234315" indent="-234315" algn="just">
              <a:lnSpc>
                <a:spcPts val="16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 3D</a:t>
            </a:r>
            <a:r>
              <a:rPr lang="zh-TW" altLang="zh-TW" sz="1800" b="1" spc="4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導入工程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排入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導入工程把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圖面更新。畫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作廢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工程圖，下圖右。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2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階段定義學習目標和理解指令特性，甚至量身訂做圖學和工程圖配合，不會久了沒用忘了操作。坊間訓練重視零件建模，極少篇幅讓你了解工程圖。會讓你誤以為工程圖卻很耗時，大量時間在同一個畫面，甚至比建模時間還長，就放棄使用工程圖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其實工程圖製作時間相當短，只是常用指令一直重複使用，我們特別製作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SOP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，照這流程會越來越快甚至不會出錯。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23-0-1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 工程圖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SOP</a:t>
            </a:r>
            <a:endParaRPr lang="zh-TW" altLang="zh-TW" sz="1800" b="1" spc="60" dirty="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kern="100" spc="2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以流程循序講解常用指令，光是這階段就滿足大部分業界需求。</a:t>
            </a:r>
            <a:endParaRPr lang="zh-TW" altLang="zh-TW" sz="1800" spc="40" dirty="0">
              <a:effectLst/>
              <a:latin typeface="華康細圓體" panose="020F0309000000000000" pitchFamily="49" charset="-120"/>
              <a:ea typeface="華康細圓體" panose="020F0309000000000000" pitchFamily="49" charset="-12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23-0-2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 指令特性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認識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工程視圖、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工程註記。了解視圖指令操作還要理解指令特性，並形成產生製圖手法，才有辦法活用，例如：剖視圖、剪裁視圖、細部放大圖、剖面視圖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工程註記比較單純有點像學科沒什麼變化，只要認識用在哪裡，例如：表面加工符號、幾何公差、熔接符號、註解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23-0-3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第</a:t>
            </a: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階段 指令實務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製作範本、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實務作業、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模組化製作，提升製圖使用程度。要有減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秒就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秒的敏感度，大量累積下來才可以減少時間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學習目標和極限。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532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只要範本做得好，工程圖不必花太多時間。建模和工程圖標準時間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1:1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，建模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天，工程圖也是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天。最理想建模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0.5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天，也就是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1:0.5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但業界常聽到建模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1.5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天，這就有問題了。寧可把時間多花在建模和設計手段，結論：工程圖花越多時間對自己越不利。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843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只要範本做得好，工程圖不必花太多時間。建模和工程圖標準時間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1:1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，建模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天，工程圖也是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天。最理想建模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0.5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天，也就是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1:0.5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但業界常聽到建模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天，工程圖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1.5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～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天，這就有問題了。寧可把時間多花在建模和設計手段，結論：工程圖花越多時間對自己越不利。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032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常遇到上完課工作還是不理想，或是不知道怎樣才是業界要的，本節特別和同學分享業界需求，會發現有個共通性，就是有難度，都是助理工程師的作業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23-7-1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有複雜度、難度高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複雜度高且有難度的圖才是業界要的，甚至會捧著現金找你，因為只有你可以畫，甚至你畫得最快最好。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733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23-7-2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模型可設變、配合公差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設計變更就是修改圖面，還要會下公差。修改圖面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模型穩定度，尺寸加公差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基本的配合能力，下圖左。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796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37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加工製造法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以加工製造順序建模，例如：先繪製素材長度，再依加工順序將特徵繪製：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素材（直徑和長度）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車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車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鍵槽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5.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溝槽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6.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壓花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7.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導角。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852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讓工程圖與製程連結。工程圖不再只是成品圖，最近興起把工程圖加上圖層，能在一張圖面表達加工製成資訊，例如：加工預留度、製造過程、素材大小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等。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3749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只會畫零件是不夠的、還要會組合件、爆炸圖並產生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BOM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表。特別是組合件學得不夠深，絕大部分在公司才深入學習，不踏實的學習，就會勉強組裝造成公司損失。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組合圖和爆炸圖有很多手法就是企業要的，因為很多人都會組合圖和爆炸圖。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637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只會畫零件是不夠的、還要會組合件、爆炸圖並產生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BOM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表。特別是組合件學得不夠深，絕大部分在公司才深入學習，不踏實的學習，就會勉強組裝造成公司損失。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組合圖和爆炸圖有很多手法就是企業要的，因為很多人都會組合圖和爆炸圖。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93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學通工程圖依序有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項：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工程視圖、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註記，工程視圖最難，必須認識圖學和看得懂圖，例如：細部放大圖、斷裂視圖、標註原則、公差應用。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39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早期由所有大主題由講義不斷修整，因為出書要花很多時間，所以會先用講義擋者先，現在有這本書包含組合件和工程圖，事降以前的講義擴充而來，畢竟講義內容說明不能太多，不然就不是講義了。</a:t>
            </a:r>
            <a:endParaRPr lang="en-US" altLang="zh-TW" dirty="0"/>
          </a:p>
          <a:p>
            <a:r>
              <a:rPr lang="zh-TW" altLang="en-US" dirty="0"/>
              <a:t>課程效益</a:t>
            </a:r>
            <a:r>
              <a:rPr lang="en-US" altLang="zh-TW" dirty="0"/>
              <a:t>…</a:t>
            </a:r>
            <a:r>
              <a:rPr lang="zh-TW" altLang="en-US" dirty="0"/>
              <a:t>，訓練方式</a:t>
            </a:r>
            <a:r>
              <a:rPr lang="en-US" altLang="zh-TW" dirty="0"/>
              <a:t>…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98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en-US" altLang="zh-TW" sz="1800" spc="40" dirty="0" err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（平面）作業，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特別強調不要轉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作業，產生工程圖就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步驟，適用任何軟體。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模型投影視圖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加上中心線、中心符號線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尺寸標註，更證明尺寸標完圖畫完和草圖繪製連結，就是要俐落。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23-1-1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產生視圖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以前視圖為基準，向上、向右投影其他視圖。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23-1-2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中心線、中心符號線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視圖投影完成後，完成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中心線和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中心符號線。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23-1-3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尺寸標註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在視圖上標尺寸和草圖繪製規則一樣，尺寸標完圖畫完，更能體會製圖節奏性。</a:t>
            </a:r>
          </a:p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23-1-4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傳統作法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不必像以前很辛苦把前視圖</a:t>
            </a:r>
            <a:r>
              <a:rPr lang="en-US" altLang="zh-TW" sz="1800" spc="40" dirty="0" err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2D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線條畫好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標註確認線條正確性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利用輔助線相交完成上視圖、右視圖。這種畫法已經淘汰，累又常犯不該有的錯誤，造成不和諧。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27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工程圖最大優勢：工程圖一定是對的，不必顧慮線條位置和線型正確性，只要專注模型，找不到比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SW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更簡單工程圖操作。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68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工程圖和零件、組合件比起來更容易上手，不像零件難懂，不需複雜草圖，指令少學起來很簡單，只要和圖學搭配學習。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32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23-2-2 </a:t>
            </a:r>
            <a:r>
              <a:rPr lang="en-US" altLang="zh-TW" sz="1800" b="1" spc="60" dirty="0" err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2D+3D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同時呈現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工程圖能將模型正確投影出來，答案只有一個，更不必擔心線條出錯，例如：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線條位置、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線條樣式（虛線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實線）、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線條多或少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常遇到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人看法不一樣時，討論線條實際位置，再找第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人驗證還有第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種講法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這情境不要再發生了，下圖左。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25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5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23-2-3 </a:t>
            </a:r>
            <a:r>
              <a:rPr lang="zh-TW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不必處理大量線條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模型變更工程圖也會變更，轉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會讓模型關聯遺失，模型與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線條對不起來，很多公司為此做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次工：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改模型、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改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，下圖右。</a:t>
            </a:r>
          </a:p>
          <a:p>
            <a:pPr indent="269875" algn="just">
              <a:lnSpc>
                <a:spcPts val="16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大郎常問設變後：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改模型、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改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還是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個都改。事實只改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，因為</a:t>
            </a:r>
            <a:r>
              <a:rPr lang="en-US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DWG=</a:t>
            </a:r>
            <a:r>
              <a:rPr lang="zh-TW" altLang="zh-TW" sz="1800" spc="4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工程圖，模型有空在改。</a:t>
            </a:r>
          </a:p>
          <a:p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這就落得模型參考價值越來越低，甚至模型是錯的，</a:t>
            </a:r>
            <a:r>
              <a:rPr lang="en-US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DWG</a:t>
            </a:r>
            <a:r>
              <a:rPr lang="zh-TW" altLang="zh-TW" sz="1800" spc="4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才是正確的，經常發生工程圖和模型互相對尺寸，讓新進人員做不久而離職。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21267-6D8D-41B5-A900-415C7714C9C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76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8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/>
          <p:cNvSpPr txBox="1">
            <a:spLocks noChangeArrowheads="1"/>
          </p:cNvSpPr>
          <p:nvPr/>
        </p:nvSpPr>
        <p:spPr>
          <a:xfrm>
            <a:off x="1" y="7043846"/>
            <a:ext cx="1532325" cy="44351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/41</a:t>
            </a:r>
            <a:endParaRPr lang="en-US" altLang="zh-TW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532326" y="0"/>
            <a:ext cx="10623421" cy="7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95164"/>
            <a:r>
              <a:rPr kumimoji="0" lang="en-US" altLang="zh-TW" sz="4399">
                <a:solidFill>
                  <a:srgbClr val="FF33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SolidWorks</a:t>
            </a:r>
            <a:r>
              <a:rPr kumimoji="0" lang="en-US" altLang="zh-TW" sz="4399">
                <a:solidFill>
                  <a:srgbClr val="0000FF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 </a:t>
            </a:r>
            <a:r>
              <a:rPr kumimoji="0" lang="zh-TW" altLang="en-US" sz="4399">
                <a:solidFill>
                  <a:srgbClr val="0000FF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工程製圖與技術實務</a:t>
            </a:r>
            <a:r>
              <a:rPr kumimoji="0" lang="en-US" altLang="zh-TW" sz="4399">
                <a:solidFill>
                  <a:srgbClr val="0000FF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[</a:t>
            </a:r>
            <a:r>
              <a:rPr kumimoji="0" lang="zh-TW" altLang="en-US" sz="4399">
                <a:solidFill>
                  <a:srgbClr val="0000FF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基礎篇</a:t>
            </a:r>
            <a:r>
              <a:rPr kumimoji="0" lang="en-US" altLang="zh-TW" sz="4399">
                <a:solidFill>
                  <a:srgbClr val="0000FF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Aharoni" panose="020B0604020202020204" pitchFamily="2" charset="-79"/>
              </a:rPr>
              <a:t>]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E3AE81-EE9E-49DF-9749-F37930C836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870" y="6785491"/>
            <a:ext cx="22077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xStyles>
    <p:titleStyle>
      <a:lvl1pPr algn="l" defTabSz="995164" rtl="0" eaLnBrk="0" fontAlgn="base" hangingPunct="0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995164" rtl="0" eaLnBrk="0" fontAlgn="base" hangingPunct="0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defTabSz="995164" rtl="0" eaLnBrk="0" fontAlgn="base" hangingPunct="0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defTabSz="995164" rtl="0" eaLnBrk="0" fontAlgn="base" hangingPunct="0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defTabSz="995164" rtl="0" eaLnBrk="0" fontAlgn="base" hangingPunct="0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109" algn="l" defTabSz="995164" rtl="0" fontAlgn="base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217" algn="l" defTabSz="995164" rtl="0" fontAlgn="base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326" algn="l" defTabSz="995164" rtl="0" fontAlgn="base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434" algn="l" defTabSz="995164" rtl="0" fontAlgn="base">
        <a:spcBef>
          <a:spcPct val="0"/>
        </a:spcBef>
        <a:spcAft>
          <a:spcPct val="0"/>
        </a:spcAft>
        <a:defRPr sz="3899" b="1">
          <a:solidFill>
            <a:srgbClr val="E42B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242839" indent="-242839" algn="l" defTabSz="995164" rtl="0" eaLnBrk="0" fontAlgn="base" hangingPunct="0">
        <a:spcBef>
          <a:spcPct val="20000"/>
        </a:spcBef>
        <a:spcAft>
          <a:spcPct val="0"/>
        </a:spcAft>
        <a:buClr>
          <a:srgbClr val="E42B00"/>
        </a:buClr>
        <a:buSzPct val="80000"/>
        <a:buChar char="•"/>
        <a:defRPr sz="3099">
          <a:solidFill>
            <a:srgbClr val="000066"/>
          </a:solidFill>
          <a:latin typeface="+mn-lt"/>
          <a:ea typeface="+mn-ea"/>
          <a:cs typeface="+mn-cs"/>
        </a:defRPr>
      </a:lvl1pPr>
      <a:lvl2pPr marL="685663" indent="-319024" algn="l" defTabSz="995164" rtl="0" eaLnBrk="0" fontAlgn="base" hangingPunct="0">
        <a:spcBef>
          <a:spcPct val="20000"/>
        </a:spcBef>
        <a:spcAft>
          <a:spcPct val="0"/>
        </a:spcAft>
        <a:buClr>
          <a:srgbClr val="E42B00"/>
        </a:buClr>
        <a:buSzPct val="80000"/>
        <a:buChar char="–"/>
        <a:defRPr sz="2899">
          <a:solidFill>
            <a:srgbClr val="000066"/>
          </a:solidFill>
          <a:latin typeface="+mn-lt"/>
        </a:defRPr>
      </a:lvl2pPr>
      <a:lvl3pPr marL="1065000" indent="-253949" algn="l" defTabSz="995164" rtl="0" eaLnBrk="0" fontAlgn="base" hangingPunct="0">
        <a:spcBef>
          <a:spcPct val="20000"/>
        </a:spcBef>
        <a:spcAft>
          <a:spcPct val="0"/>
        </a:spcAft>
        <a:buClr>
          <a:srgbClr val="E42B00"/>
        </a:buClr>
        <a:buSzPct val="80000"/>
        <a:buChar char="•"/>
        <a:defRPr sz="2699">
          <a:solidFill>
            <a:srgbClr val="000066"/>
          </a:solidFill>
          <a:latin typeface="+mn-lt"/>
        </a:defRPr>
      </a:lvl3pPr>
      <a:lvl4pPr marL="1493539" indent="-303152" algn="l" defTabSz="995164" rtl="0" eaLnBrk="0" fontAlgn="base" hangingPunct="0">
        <a:spcBef>
          <a:spcPct val="20000"/>
        </a:spcBef>
        <a:spcAft>
          <a:spcPct val="0"/>
        </a:spcAft>
        <a:buClr>
          <a:srgbClr val="E42B00"/>
        </a:buClr>
        <a:buSzPct val="80000"/>
        <a:buChar char="–"/>
        <a:defRPr sz="2400">
          <a:solidFill>
            <a:srgbClr val="000066"/>
          </a:solidFill>
          <a:latin typeface="+mn-lt"/>
        </a:defRPr>
      </a:lvl4pPr>
      <a:lvl5pPr marL="1803039" indent="-184113" algn="l" defTabSz="995164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000066"/>
          </a:solidFill>
          <a:latin typeface="+mn-lt"/>
        </a:defRPr>
      </a:lvl5pPr>
      <a:lvl6pPr marL="2260148" indent="-184113" algn="l" defTabSz="995164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0066"/>
          </a:solidFill>
          <a:latin typeface="+mn-lt"/>
        </a:defRPr>
      </a:lvl6pPr>
      <a:lvl7pPr marL="2717256" indent="-184113" algn="l" defTabSz="995164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0066"/>
          </a:solidFill>
          <a:latin typeface="+mn-lt"/>
        </a:defRPr>
      </a:lvl7pPr>
      <a:lvl8pPr marL="3174365" indent="-184113" algn="l" defTabSz="995164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0066"/>
          </a:solidFill>
          <a:latin typeface="+mn-lt"/>
        </a:defRPr>
      </a:lvl8pPr>
      <a:lvl9pPr marL="3631474" indent="-184113" algn="l" defTabSz="995164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0066"/>
          </a:solidFill>
          <a:latin typeface="+mn-lt"/>
        </a:defRPr>
      </a:lvl9pPr>
    </p:bodyStyle>
    <p:otherStyle>
      <a:defPPr>
        <a:defRPr lang="zh-TW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16853&amp;extra=page%3D1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online.solidworks.org.tw/wda_15200-106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9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96.png"/><Relationship Id="rId17" Type="http://schemas.openxmlformats.org/officeDocument/2006/relationships/image" Target="../media/image101.gi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95.png"/><Relationship Id="rId5" Type="http://schemas.openxmlformats.org/officeDocument/2006/relationships/image" Target="../media/image104.png"/><Relationship Id="rId15" Type="http://schemas.openxmlformats.org/officeDocument/2006/relationships/image" Target="../media/image99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3049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gif"/><Relationship Id="rId4" Type="http://schemas.openxmlformats.org/officeDocument/2006/relationships/hyperlink" Target="https://geometry-sw.com.tw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99" y="928399"/>
            <a:ext cx="9894032" cy="56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855138" y="4283765"/>
            <a:ext cx="6907349" cy="193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8" tIns="49775" rIns="99548" bIns="49775"/>
          <a:lstStyle/>
          <a:p>
            <a:pPr algn="ctr" defTabSz="995164">
              <a:spcBef>
                <a:spcPct val="20000"/>
              </a:spcBef>
              <a:buClr>
                <a:srgbClr val="E42B00"/>
              </a:buClr>
              <a:buSzPct val="80000"/>
            </a:pPr>
            <a:endParaRPr lang="zh-TW" altLang="en-US" sz="2699">
              <a:solidFill>
                <a:srgbClr val="000066"/>
              </a:solidFill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6617749" y="99992"/>
            <a:ext cx="201105" cy="77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48" tIns="49775" rIns="99548" bIns="49775">
            <a:spAutoFit/>
          </a:bodyPr>
          <a:lstStyle/>
          <a:p>
            <a:pPr algn="ctr" defTabSz="1084046"/>
            <a:endParaRPr lang="en-US" altLang="zh-TW" sz="4399" dirty="0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077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" y="742354"/>
            <a:ext cx="3332201" cy="296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2" y="5589172"/>
            <a:ext cx="881608" cy="9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期版面配置區 3"/>
          <p:cNvSpPr txBox="1">
            <a:spLocks/>
          </p:cNvSpPr>
          <p:nvPr/>
        </p:nvSpPr>
        <p:spPr>
          <a:xfrm>
            <a:off x="193588" y="6535385"/>
            <a:ext cx="1741916" cy="2893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2024/11/3</a:t>
            </a:fld>
            <a:endParaRPr lang="zh-TW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83872"/>
              </p:ext>
            </p:extLst>
          </p:nvPr>
        </p:nvGraphicFramePr>
        <p:xfrm>
          <a:off x="2052599" y="6863074"/>
          <a:ext cx="7996216" cy="495330"/>
        </p:xfrm>
        <a:graphic>
          <a:graphicData uri="http://schemas.openxmlformats.org/drawingml/2006/table">
            <a:tbl>
              <a:tblPr/>
              <a:tblGrid>
                <a:gridCol w="7996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3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20-90-1</a:t>
                      </a:r>
                      <a:r>
                        <a:rPr lang="zh-TW" alt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 </a:t>
                      </a:r>
                      <a:r>
                        <a:rPr lang="en-US" altLang="zh-TW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SolidWorks </a:t>
                      </a:r>
                      <a:r>
                        <a:rPr lang="zh-TW" alt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工程製圖與技術實務</a:t>
                      </a:r>
                      <a:r>
                        <a:rPr lang="en-US" altLang="zh-TW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[</a:t>
                      </a:r>
                      <a:r>
                        <a:rPr lang="zh-TW" alt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基礎篇</a:t>
                      </a:r>
                      <a:r>
                        <a:rPr lang="en-US" altLang="zh-TW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]</a:t>
                      </a:r>
                      <a:endParaRPr lang="en-US" sz="2800" b="0" dirty="0">
                        <a:effectLst/>
                      </a:endParaRPr>
                    </a:p>
                  </a:txBody>
                  <a:tcPr marL="0" marR="0" marT="31743" marB="317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2D5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875" y="6756409"/>
            <a:ext cx="713286" cy="719849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037D2BB-642D-4D99-9CE3-170F841B18C6}"/>
              </a:ext>
            </a:extLst>
          </p:cNvPr>
          <p:cNvGrpSpPr/>
          <p:nvPr/>
        </p:nvGrpSpPr>
        <p:grpSpPr>
          <a:xfrm>
            <a:off x="11928100" y="5407796"/>
            <a:ext cx="1318087" cy="1237285"/>
            <a:chOff x="530763" y="5337866"/>
            <a:chExt cx="1657350" cy="1555750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A02B92C2-0987-4952-B46C-7106516287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6" name="Oval 4">
                <a:extLst>
                  <a:ext uri="{FF2B5EF4-FFF2-40B4-BE49-F238E27FC236}">
                    <a16:creationId xmlns:a16="http://schemas.microsoft.com/office/drawing/2014/main" id="{B7BA8A62-3100-460C-ADCF-EC30C0B2F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55D81529-19A3-4CD1-BE4F-504988703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8" name="Rectangle 6">
                <a:extLst>
                  <a:ext uri="{FF2B5EF4-FFF2-40B4-BE49-F238E27FC236}">
                    <a16:creationId xmlns:a16="http://schemas.microsoft.com/office/drawing/2014/main" id="{3D1A7C75-3807-4826-B33D-450D6A2A2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44B09209-C938-443F-B3AA-B45CD977C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1420C161-BDE1-4408-8EC6-406A9ED23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1909">
                  <a:latin typeface="華康細圓體(P)" panose="020F0300000000000000" pitchFamily="34" charset="-120"/>
                  <a:ea typeface="華康細圓體(P)" panose="020F0300000000000000" pitchFamily="34" charset="-120"/>
                </a:endParaRPr>
              </a:p>
            </p:txBody>
          </p:sp>
        </p:grp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076A6185-DCC0-4CED-8B7A-F672D4310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832" y="5601857"/>
              <a:ext cx="949551" cy="48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1909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20</a:t>
              </a:r>
              <a:r>
                <a:rPr lang="en-US" altLang="ko-KR" sz="1909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 </a:t>
              </a:r>
              <a:r>
                <a:rPr lang="en-US" altLang="ko-KR" sz="1114" dirty="0">
                  <a:solidFill>
                    <a:schemeClr val="bg1"/>
                  </a:solidFill>
                  <a:latin typeface="華康細圓體(P)" panose="020F0300000000000000" pitchFamily="34" charset="-120"/>
                  <a:ea typeface="華康細圓體(P)" panose="020F0300000000000000" pitchFamily="34" charset="-120"/>
                </a:rPr>
                <a:t>min</a:t>
              </a:r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0AA41BC7-E84A-473D-A436-B5AA72064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1909">
                <a:latin typeface="華康細圓體(P)" panose="020F0300000000000000" pitchFamily="34" charset="-120"/>
                <a:ea typeface="華康細圓體(P)" panose="020F0300000000000000" pitchFamily="34" charset="-120"/>
              </a:endParaRPr>
            </a:p>
          </p:txBody>
        </p:sp>
      </p:grpSp>
      <p:sp>
        <p:nvSpPr>
          <p:cNvPr id="21" name="Line 10">
            <a:extLst>
              <a:ext uri="{FF2B5EF4-FFF2-40B4-BE49-F238E27FC236}">
                <a16:creationId xmlns:a16="http://schemas.microsoft.com/office/drawing/2014/main" id="{5F4CB2C5-06B9-41E1-B4BD-9DE4C82FB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47230" y="6080968"/>
            <a:ext cx="435011" cy="29020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511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40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6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標準只有一個，不必對圖</a:t>
            </a:r>
            <a:endParaRPr lang="zh-TW" altLang="en-US" sz="259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313552" y="7036565"/>
            <a:ext cx="2812670" cy="5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標準只有一個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07" y="5348611"/>
            <a:ext cx="1418409" cy="21055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9" y="2179305"/>
            <a:ext cx="6309803" cy="49211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C29C822-18CB-4A7B-B4FE-4EBBF786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083" y="2125007"/>
            <a:ext cx="6681052" cy="472308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350B35-024D-4F2B-AB3A-BC9E4A1AA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1781" y="2179305"/>
            <a:ext cx="1895845" cy="19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4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不必處理大量線條</a:t>
            </a: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(1.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多少、</a:t>
            </a: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線型、</a:t>
            </a: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位置</a:t>
            </a: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59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897862" y="7036583"/>
            <a:ext cx="3644050" cy="52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模型工程圖同步變更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000" y="2669337"/>
            <a:ext cx="4321898" cy="359946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5590FDA-0D0C-41B8-AFFD-0A620BBC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56" y="2324100"/>
            <a:ext cx="5621137" cy="42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536EE4-A037-4FF9-ADCA-7E60B2CC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06"/>
            <a:ext cx="2463800" cy="338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://ico.ooopic.com/ajax/iconpng/?id=163220.png">
            <a:extLst>
              <a:ext uri="{FF2B5EF4-FFF2-40B4-BE49-F238E27FC236}">
                <a16:creationId xmlns:a16="http://schemas.microsoft.com/office/drawing/2014/main" id="{27098655-1C04-4BE3-9D7E-6E21C994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27" y="4974379"/>
            <a:ext cx="1951673" cy="19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co.ooopic.com/ajax/iconpng/?id=117487.png">
            <a:extLst>
              <a:ext uri="{FF2B5EF4-FFF2-40B4-BE49-F238E27FC236}">
                <a16:creationId xmlns:a16="http://schemas.microsoft.com/office/drawing/2014/main" id="{6B3CF41C-557A-469F-8441-BA70708C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93" y="4940526"/>
            <a:ext cx="1951672" cy="19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87454CA8-9EDB-4910-9E59-5D33EC1CB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555" y="2474393"/>
            <a:ext cx="3190357" cy="1330410"/>
          </a:xfrm>
          <a:prstGeom prst="wedgeRoundRectCallout">
            <a:avLst>
              <a:gd name="adj1" fmla="val -74327"/>
              <a:gd name="adj2" fmla="val -21476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457109" indent="-457109" algn="ctr">
              <a:lnSpc>
                <a:spcPct val="150000"/>
              </a:lnSpc>
            </a:pPr>
            <a:r>
              <a:rPr lang="zh-TW" altLang="en-US" sz="2799" b="1" dirty="0">
                <a:latin typeface="華康細圓體(P)" pitchFamily="34" charset="-120"/>
                <a:ea typeface="華康細圓體(P)" pitchFamily="34" charset="-120"/>
              </a:rPr>
              <a:t>工程圖</a:t>
            </a:r>
            <a:endParaRPr lang="en-US" altLang="zh-TW" sz="2799" b="1" dirty="0">
              <a:latin typeface="華康細圓體(P)" pitchFamily="34" charset="-120"/>
              <a:ea typeface="華康細圓體(P)" pitchFamily="34" charset="-120"/>
            </a:endParaRPr>
          </a:p>
          <a:p>
            <a:pPr marL="457109" indent="-457109" algn="ctr">
              <a:lnSpc>
                <a:spcPct val="150000"/>
              </a:lnSpc>
            </a:pPr>
            <a:r>
              <a:rPr lang="zh-TW" altLang="en-US" sz="2799" b="1" dirty="0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一定是對的</a:t>
            </a:r>
            <a:endParaRPr lang="en-US" altLang="zh-TW" sz="2799" b="1" dirty="0">
              <a:latin typeface="華康細圓體(P)" pitchFamily="34" charset="-120"/>
              <a:ea typeface="華康細圓體(P)" pitchFamily="34" charset="-120"/>
              <a:sym typeface="Wingdings" pitchFamily="2" charset="2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4069E14-A2A9-4E2F-B9D4-BFCFE86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4" y="2011456"/>
            <a:ext cx="2639193" cy="51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7FA0D01-0715-4B09-88EF-AA4E9D6D71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18" y="2056652"/>
            <a:ext cx="7604450" cy="4812090"/>
          </a:xfrm>
          <a:prstGeom prst="rect">
            <a:avLst/>
          </a:prstGeom>
          <a:noFill/>
          <a:ln>
            <a:noFill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6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9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唯一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嚴謹驗證模型正確性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272392" y="6450245"/>
            <a:ext cx="65" cy="5537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95164" eaLnBrk="0" hangingPunct="0"/>
            <a:endParaRPr lang="zh-TW" altLang="en-US" sz="3599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815660" y="6988857"/>
            <a:ext cx="5625343" cy="5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9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很多</a:t>
            </a: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工程師不出</a:t>
            </a:r>
            <a:r>
              <a:rPr lang="en-US" altLang="zh-TW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會</a:t>
            </a:r>
            <a:r>
              <a:rPr lang="en-US" altLang="zh-TW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963556" y="2474393"/>
            <a:ext cx="3957050" cy="1218944"/>
          </a:xfrm>
          <a:prstGeom prst="wedgeRoundRectCallout">
            <a:avLst>
              <a:gd name="adj1" fmla="val -74327"/>
              <a:gd name="adj2" fmla="val -21476"/>
              <a:gd name="adj3" fmla="val 16667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marL="457109" indent="-457109" algn="ctr">
              <a:lnSpc>
                <a:spcPct val="150000"/>
              </a:lnSpc>
            </a:pPr>
            <a:r>
              <a:rPr lang="zh-TW" altLang="en-US" sz="2799" b="1" dirty="0">
                <a:latin typeface="華康細圓體(P)" pitchFamily="34" charset="-120"/>
                <a:ea typeface="華康細圓體(P)" pitchFamily="34" charset="-120"/>
              </a:rPr>
              <a:t>不出工程圖</a:t>
            </a:r>
            <a:endParaRPr lang="en-US" altLang="zh-TW" sz="2799" b="1" dirty="0">
              <a:latin typeface="華康細圓體(P)" pitchFamily="34" charset="-120"/>
              <a:ea typeface="華康細圓體(P)" pitchFamily="34" charset="-120"/>
            </a:endParaRPr>
          </a:p>
          <a:p>
            <a:pPr marL="457109" indent="-457109" algn="ctr">
              <a:lnSpc>
                <a:spcPct val="150000"/>
              </a:lnSpc>
            </a:pPr>
            <a:r>
              <a:rPr lang="zh-TW" altLang="en-US" sz="2799" b="1" dirty="0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如何驗證設計正確性</a:t>
            </a:r>
            <a:endParaRPr lang="en-US" altLang="zh-TW" sz="2799" b="1" dirty="0">
              <a:latin typeface="華康細圓體(P)" pitchFamily="34" charset="-120"/>
              <a:ea typeface="華康細圓體(P)" pitchFamily="34" charset="-120"/>
              <a:sym typeface="Wingdings" pitchFamily="2" charset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5" y="2011457"/>
            <a:ext cx="2361704" cy="460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4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6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關聯開啟零件和工程圖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824896" y="6868742"/>
            <a:ext cx="5625343" cy="5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9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不須找檔案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9" y="2717228"/>
            <a:ext cx="5446716" cy="408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A76D043-2F4F-4739-9090-BE447010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56" y="2097717"/>
            <a:ext cx="3423382" cy="470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5A24BBE-08AA-49A8-9015-A1A29F646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460" y="2072325"/>
            <a:ext cx="1985579" cy="19712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D29EE84-2CC7-458E-872D-828DE661C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166" y="2009073"/>
            <a:ext cx="2552320" cy="20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826721"/>
            <a:ext cx="13439778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關聯開啟工程圖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1" y="2234281"/>
            <a:ext cx="4691841" cy="49172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644" y="2335881"/>
            <a:ext cx="5993449" cy="41966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A12342-9AD4-44FA-A00C-93E7A6AC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187" y="3644019"/>
            <a:ext cx="2552320" cy="209779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ED9325-248F-4BBE-AA60-BC2360C59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717" y="7054330"/>
            <a:ext cx="2060340" cy="5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79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不須找檔案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9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54A316-C166-4CF0-9F6B-8AFA6E32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516" y="2134754"/>
            <a:ext cx="6401105" cy="441532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4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列印簡便</a:t>
            </a:r>
          </a:p>
        </p:txBody>
      </p:sp>
      <p:sp>
        <p:nvSpPr>
          <p:cNvPr id="13" name="橢圓形圖說文字 12">
            <a:extLst>
              <a:ext uri="{FF2B5EF4-FFF2-40B4-BE49-F238E27FC236}">
                <a16:creationId xmlns:a16="http://schemas.microsoft.com/office/drawing/2014/main" id="{18D55667-6FA2-42DD-9C25-ADB2FCFE0C34}"/>
              </a:ext>
            </a:extLst>
          </p:cNvPr>
          <p:cNvSpPr/>
          <p:nvPr/>
        </p:nvSpPr>
        <p:spPr>
          <a:xfrm>
            <a:off x="12780934" y="4052742"/>
            <a:ext cx="449256" cy="421108"/>
          </a:xfrm>
          <a:prstGeom prst="wedgeEllipseCallout">
            <a:avLst>
              <a:gd name="adj1" fmla="val -107510"/>
              <a:gd name="adj2" fmla="val -12896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3</a:t>
            </a:r>
            <a:endParaRPr lang="zh-TW" altLang="en-US" sz="2400" dirty="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4" name="橢圓形圖說文字 13">
            <a:extLst>
              <a:ext uri="{FF2B5EF4-FFF2-40B4-BE49-F238E27FC236}">
                <a16:creationId xmlns:a16="http://schemas.microsoft.com/office/drawing/2014/main" id="{651A74A8-7D91-4CD5-84A3-DE550553A5F5}"/>
              </a:ext>
            </a:extLst>
          </p:cNvPr>
          <p:cNvSpPr/>
          <p:nvPr/>
        </p:nvSpPr>
        <p:spPr>
          <a:xfrm>
            <a:off x="9513840" y="4920111"/>
            <a:ext cx="449256" cy="421108"/>
          </a:xfrm>
          <a:prstGeom prst="wedgeEllipseCallout">
            <a:avLst>
              <a:gd name="adj1" fmla="val -177411"/>
              <a:gd name="adj2" fmla="val 6843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400" dirty="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6" name="橢圓形圖說文字 15">
            <a:extLst>
              <a:ext uri="{FF2B5EF4-FFF2-40B4-BE49-F238E27FC236}">
                <a16:creationId xmlns:a16="http://schemas.microsoft.com/office/drawing/2014/main" id="{BC15A12B-2BB9-4BC9-B9FC-AE0E2A74DB98}"/>
              </a:ext>
            </a:extLst>
          </p:cNvPr>
          <p:cNvSpPr/>
          <p:nvPr/>
        </p:nvSpPr>
        <p:spPr>
          <a:xfrm>
            <a:off x="12702006" y="5827741"/>
            <a:ext cx="449256" cy="421108"/>
          </a:xfrm>
          <a:prstGeom prst="wedgeEllipseCallout">
            <a:avLst>
              <a:gd name="adj1" fmla="val -113090"/>
              <a:gd name="adj2" fmla="val -6003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4</a:t>
            </a:r>
            <a:endParaRPr lang="zh-TW" altLang="en-US" sz="2400" dirty="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7" name="橢圓形圖說文字 11">
            <a:extLst>
              <a:ext uri="{FF2B5EF4-FFF2-40B4-BE49-F238E27FC236}">
                <a16:creationId xmlns:a16="http://schemas.microsoft.com/office/drawing/2014/main" id="{9A739EA1-02AA-425B-93FA-6BC54570DE68}"/>
              </a:ext>
            </a:extLst>
          </p:cNvPr>
          <p:cNvSpPr/>
          <p:nvPr/>
        </p:nvSpPr>
        <p:spPr>
          <a:xfrm>
            <a:off x="9988236" y="3170602"/>
            <a:ext cx="469544" cy="426355"/>
          </a:xfrm>
          <a:prstGeom prst="wedgeEllipseCallout">
            <a:avLst>
              <a:gd name="adj1" fmla="val -119160"/>
              <a:gd name="adj2" fmla="val -25301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1</a:t>
            </a:r>
            <a:endParaRPr lang="zh-TW" altLang="en-US" sz="2400" b="1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53BF661-F55C-43ED-B2D6-E0E2F7806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130" y="4986685"/>
            <a:ext cx="389668" cy="2783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889D0A1-09B6-4671-80B4-4A529967B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623" y="5539751"/>
            <a:ext cx="365549" cy="18831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E0E89BC-284C-4A2C-9009-2F2B4F251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3420" y="5511227"/>
            <a:ext cx="342375" cy="21683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92E379D-18F8-45DE-961C-679141C8B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85" y="2312409"/>
            <a:ext cx="6136936" cy="351533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5E29BE34-5BAF-47AF-BFF9-A56C8FE0DCFE}"/>
              </a:ext>
            </a:extLst>
          </p:cNvPr>
          <p:cNvSpPr/>
          <p:nvPr/>
        </p:nvSpPr>
        <p:spPr bwMode="auto">
          <a:xfrm>
            <a:off x="6890021" y="2124364"/>
            <a:ext cx="6401105" cy="4451928"/>
          </a:xfrm>
          <a:prstGeom prst="wedgeRectCallout">
            <a:avLst>
              <a:gd name="adj1" fmla="val -65220"/>
              <a:gd name="adj2" fmla="val 9532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26721"/>
            <a:ext cx="13439774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列印簡便</a:t>
            </a:r>
          </a:p>
        </p:txBody>
      </p:sp>
      <p:sp>
        <p:nvSpPr>
          <p:cNvPr id="15" name="橢圓形圖說文字 14">
            <a:extLst>
              <a:ext uri="{FF2B5EF4-FFF2-40B4-BE49-F238E27FC236}">
                <a16:creationId xmlns:a16="http://schemas.microsoft.com/office/drawing/2014/main" id="{C58D913B-AFBD-4C07-969B-DF881BE22835}"/>
              </a:ext>
            </a:extLst>
          </p:cNvPr>
          <p:cNvSpPr/>
          <p:nvPr/>
        </p:nvSpPr>
        <p:spPr>
          <a:xfrm>
            <a:off x="8415865" y="4314740"/>
            <a:ext cx="449256" cy="421108"/>
          </a:xfrm>
          <a:prstGeom prst="wedgeEllipseCallout">
            <a:avLst>
              <a:gd name="adj1" fmla="val -114705"/>
              <a:gd name="adj2" fmla="val 38804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400" dirty="0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1B4B2BE-2547-424B-AF7B-91046959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3" y="2027989"/>
            <a:ext cx="10215418" cy="470496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19C36BA-D3B0-439E-8BE6-9C00A9DE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90" y="2223163"/>
            <a:ext cx="1911654" cy="17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85919" y="1193476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46961-251A-4BBC-9EF7-1E09D501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3" y="970775"/>
            <a:ext cx="7865848" cy="5618123"/>
          </a:xfrm>
          <a:prstGeom prst="rect">
            <a:avLst/>
          </a:prstGeom>
        </p:spPr>
      </p:pic>
      <p:sp>
        <p:nvSpPr>
          <p:cNvPr id="5" name="AutoShape 34">
            <a:extLst>
              <a:ext uri="{FF2B5EF4-FFF2-40B4-BE49-F238E27FC236}">
                <a16:creationId xmlns:a16="http://schemas.microsoft.com/office/drawing/2014/main" id="{A3CAFB1B-2136-4D59-B63B-26A44442EC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9" y="2369131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B345F9E9-0A85-4C16-8C9D-586EBD74F6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3548117"/>
            <a:ext cx="3925929" cy="88680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A1F20136-9D83-475D-9B43-D0DF4CBE7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4762875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2B3833D4-2A66-4DB0-9A03-3AC5D69F24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5977633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</a:p>
        </p:txBody>
      </p:sp>
    </p:spTree>
    <p:extLst>
      <p:ext uri="{BB962C8B-B14F-4D97-AF65-F5344CB8AC3E}">
        <p14:creationId xmlns:p14="http://schemas.microsoft.com/office/powerpoint/2010/main" val="3397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Rectangle 17"/>
          <p:cNvSpPr>
            <a:spLocks noChangeArrowheads="1"/>
          </p:cNvSpPr>
          <p:nvPr/>
        </p:nvSpPr>
        <p:spPr bwMode="auto">
          <a:xfrm>
            <a:off x="1" y="815759"/>
            <a:ext cx="13439776" cy="114981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en-US" altLang="zh-TW" sz="3599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95164">
              <a:lnSpc>
                <a:spcPct val="110000"/>
              </a:lnSpc>
            </a:pPr>
            <a:r>
              <a:rPr lang="en-US" altLang="zh-TW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與零件一樣</a:t>
            </a:r>
            <a:endParaRPr lang="zh-TW" altLang="en-US" sz="259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852" name="Rectangle 19"/>
          <p:cNvSpPr>
            <a:spLocks noChangeArrowheads="1"/>
          </p:cNvSpPr>
          <p:nvPr/>
        </p:nvSpPr>
        <p:spPr bwMode="auto">
          <a:xfrm>
            <a:off x="9462511" y="5695063"/>
            <a:ext cx="1390358" cy="3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95164"/>
            <a:r>
              <a:rPr lang="zh-TW" altLang="en-US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必備的術語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06" y="2076034"/>
            <a:ext cx="7829840" cy="5483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1206803" y="2543016"/>
            <a:ext cx="605451" cy="3961568"/>
          </a:xfrm>
          <a:prstGeom prst="wedgeRoundRectCallout">
            <a:avLst>
              <a:gd name="adj1" fmla="val 202926"/>
              <a:gd name="adj2" fmla="val -11929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特徵管理員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10776666" y="5244710"/>
            <a:ext cx="2307160" cy="831273"/>
          </a:xfrm>
          <a:prstGeom prst="wedgeRoundRectCallout">
            <a:avLst>
              <a:gd name="adj1" fmla="val -97740"/>
              <a:gd name="adj2" fmla="val -780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繪圖區域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11627521" y="2218600"/>
            <a:ext cx="605451" cy="1889013"/>
          </a:xfrm>
          <a:prstGeom prst="wedgeRoundRectCallout">
            <a:avLst>
              <a:gd name="adj1" fmla="val -649125"/>
              <a:gd name="adj2" fmla="val -2096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150000"/>
              </a:lnSpc>
            </a:pPr>
            <a:r>
              <a:rPr lang="en-US" altLang="zh-TW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</a:p>
          <a:p>
            <a:pPr algn="ctr"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指令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27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936492" y="2235977"/>
            <a:ext cx="1357459" cy="33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95164" eaLnBrk="0" hangingPunct="0"/>
            <a:r>
              <a:rPr lang="en-US" altLang="zh-TW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1 </a:t>
            </a:r>
            <a:r>
              <a:rPr lang="zh-TW" altLang="en-US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工程視圖</a:t>
            </a:r>
          </a:p>
        </p:txBody>
      </p:sp>
      <p:sp>
        <p:nvSpPr>
          <p:cNvPr id="290819" name="Rectangle 3"/>
          <p:cNvSpPr>
            <a:spLocks noChangeArrowheads="1"/>
          </p:cNvSpPr>
          <p:nvPr/>
        </p:nvSpPr>
        <p:spPr bwMode="auto">
          <a:xfrm>
            <a:off x="819427" y="4136240"/>
            <a:ext cx="870248" cy="33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95164" eaLnBrk="0" hangingPunct="0"/>
            <a:r>
              <a:rPr lang="en-US" altLang="zh-TW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2 </a:t>
            </a:r>
            <a:r>
              <a:rPr lang="zh-TW" altLang="en-US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註 記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" y="805927"/>
            <a:ext cx="13439776" cy="114981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工程圖環境</a:t>
            </a:r>
            <a:endParaRPr lang="en-US" altLang="zh-TW" sz="3599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95164">
              <a:lnSpc>
                <a:spcPct val="110000"/>
              </a:lnSpc>
            </a:pP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指令位置</a:t>
            </a:r>
            <a:endParaRPr lang="en-US" altLang="zh-TW" sz="259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5632254" y="6924121"/>
            <a:ext cx="2175265" cy="5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大工具列</a:t>
            </a:r>
            <a:endParaRPr lang="en-US" altLang="zh-TW" sz="279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79494" y="5891289"/>
            <a:ext cx="793320" cy="33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95164" eaLnBrk="0" hangingPunct="0"/>
            <a:r>
              <a:rPr lang="en-US" altLang="zh-TW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3</a:t>
            </a:r>
            <a:r>
              <a:rPr lang="zh-TW" altLang="en-US" sz="22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 草圖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94" y="6331762"/>
            <a:ext cx="4023637" cy="646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5" y="2826499"/>
            <a:ext cx="4140498" cy="88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05" y="4599908"/>
            <a:ext cx="3718228" cy="819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C10BB9B-9939-4FAA-A9BA-737461CCC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0" y="2182304"/>
            <a:ext cx="637395" cy="5694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E0C0D6D-C07A-4550-9C3B-E32514E9B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0" y="4111303"/>
            <a:ext cx="640414" cy="6501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27F4B5-AC1C-45DE-A84C-813CF5DCB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0" y="5830698"/>
            <a:ext cx="571964" cy="58063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29D8C9-DF59-4A3A-B1DF-22A9ED928B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214"/>
          <a:stretch/>
        </p:blipFill>
        <p:spPr>
          <a:xfrm>
            <a:off x="10198799" y="2192174"/>
            <a:ext cx="3130346" cy="3182551"/>
          </a:xfrm>
          <a:prstGeom prst="rect">
            <a:avLst/>
          </a:prstGeom>
        </p:spPr>
      </p:pic>
      <p:cxnSp>
        <p:nvCxnSpPr>
          <p:cNvPr id="28" name="肘形接點 7">
            <a:extLst>
              <a:ext uri="{FF2B5EF4-FFF2-40B4-BE49-F238E27FC236}">
                <a16:creationId xmlns:a16="http://schemas.microsoft.com/office/drawing/2014/main" id="{F687977A-B697-4949-A3EC-71E854B8492A}"/>
              </a:ext>
            </a:extLst>
          </p:cNvPr>
          <p:cNvCxnSpPr>
            <a:cxnSpLocks/>
            <a:stCxn id="29" idx="2"/>
            <a:endCxn id="30" idx="2"/>
          </p:cNvCxnSpPr>
          <p:nvPr/>
        </p:nvCxnSpPr>
        <p:spPr bwMode="auto">
          <a:xfrm rot="10800000" flipH="1" flipV="1">
            <a:off x="9760171" y="2595056"/>
            <a:ext cx="294066" cy="1987308"/>
          </a:xfrm>
          <a:prstGeom prst="bentConnector3">
            <a:avLst>
              <a:gd name="adj1" fmla="val -77738"/>
            </a:avLst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橢圓 28">
            <a:extLst>
              <a:ext uri="{FF2B5EF4-FFF2-40B4-BE49-F238E27FC236}">
                <a16:creationId xmlns:a16="http://schemas.microsoft.com/office/drawing/2014/main" id="{F2425D5B-2E42-44B8-BAE5-4D6F1E7F06B2}"/>
              </a:ext>
            </a:extLst>
          </p:cNvPr>
          <p:cNvSpPr/>
          <p:nvPr/>
        </p:nvSpPr>
        <p:spPr bwMode="auto">
          <a:xfrm>
            <a:off x="9760171" y="2438401"/>
            <a:ext cx="224338" cy="31331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0" rIns="91421" bIns="45710" numCol="1" rtlCol="0" anchor="t" anchorCtr="0" compatLnSpc="1">
            <a:prstTxWarp prst="textNoShape">
              <a:avLst/>
            </a:prstTxWarp>
          </a:bodyPr>
          <a:lstStyle/>
          <a:p>
            <a:pPr defTabSz="995164" fontAlgn="base">
              <a:spcBef>
                <a:spcPct val="0"/>
              </a:spcBef>
              <a:spcAft>
                <a:spcPct val="0"/>
              </a:spcAft>
            </a:pPr>
            <a:endParaRPr lang="zh-TW" altLang="en-US" sz="19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7ABD0B8-334A-4B75-A639-38BE6B5D0249}"/>
              </a:ext>
            </a:extLst>
          </p:cNvPr>
          <p:cNvSpPr/>
          <p:nvPr/>
        </p:nvSpPr>
        <p:spPr bwMode="auto">
          <a:xfrm>
            <a:off x="10054237" y="4506180"/>
            <a:ext cx="152368" cy="15236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0" rIns="91421" bIns="45710" numCol="1" rtlCol="0" anchor="t" anchorCtr="0" compatLnSpc="1">
            <a:prstTxWarp prst="textNoShape">
              <a:avLst/>
            </a:prstTxWarp>
          </a:bodyPr>
          <a:lstStyle/>
          <a:p>
            <a:pPr defTabSz="995164" fontAlgn="base">
              <a:spcBef>
                <a:spcPct val="0"/>
              </a:spcBef>
              <a:spcAft>
                <a:spcPct val="0"/>
              </a:spcAft>
            </a:pPr>
            <a:endParaRPr lang="zh-TW" altLang="en-US" sz="19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2A7F0ED-70FE-4BB1-95A6-9E8064A12095}"/>
              </a:ext>
            </a:extLst>
          </p:cNvPr>
          <p:cNvSpPr/>
          <p:nvPr/>
        </p:nvSpPr>
        <p:spPr bwMode="auto">
          <a:xfrm>
            <a:off x="10211821" y="3715099"/>
            <a:ext cx="3041023" cy="1198095"/>
          </a:xfrm>
          <a:prstGeom prst="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t" anchorCtr="0" compatLnSpc="1">
            <a:prstTxWarp prst="textNoShape">
              <a:avLst/>
            </a:prstTxWarp>
          </a:bodyPr>
          <a:lstStyle/>
          <a:p>
            <a:pPr defTabSz="995164" fontAlgn="base">
              <a:spcBef>
                <a:spcPct val="0"/>
              </a:spcBef>
              <a:spcAft>
                <a:spcPct val="0"/>
              </a:spcAft>
            </a:pPr>
            <a:endParaRPr lang="zh-TW" altLang="en-US" sz="19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B46F91E-2648-499B-8E27-B60BC70F6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36" y="3072527"/>
            <a:ext cx="3672916" cy="13674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橢圓形圖說文字 11">
            <a:extLst>
              <a:ext uri="{FF2B5EF4-FFF2-40B4-BE49-F238E27FC236}">
                <a16:creationId xmlns:a16="http://schemas.microsoft.com/office/drawing/2014/main" id="{D9E93870-D682-4A4B-B4A7-0797AC9B6A9D}"/>
              </a:ext>
            </a:extLst>
          </p:cNvPr>
          <p:cNvSpPr/>
          <p:nvPr/>
        </p:nvSpPr>
        <p:spPr>
          <a:xfrm>
            <a:off x="5397482" y="4761420"/>
            <a:ext cx="469544" cy="426355"/>
          </a:xfrm>
          <a:prstGeom prst="wedgeEllipseCallout">
            <a:avLst>
              <a:gd name="adj1" fmla="val -34575"/>
              <a:gd name="adj2" fmla="val -103290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1</a:t>
            </a:r>
            <a:endParaRPr lang="zh-TW" altLang="en-US" sz="2400" b="1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33" name="橢圓形圖說文字 11">
            <a:extLst>
              <a:ext uri="{FF2B5EF4-FFF2-40B4-BE49-F238E27FC236}">
                <a16:creationId xmlns:a16="http://schemas.microsoft.com/office/drawing/2014/main" id="{2E6668CA-80E0-4637-9A99-10EFC63179BD}"/>
              </a:ext>
            </a:extLst>
          </p:cNvPr>
          <p:cNvSpPr/>
          <p:nvPr/>
        </p:nvSpPr>
        <p:spPr>
          <a:xfrm>
            <a:off x="6632422" y="4761420"/>
            <a:ext cx="469544" cy="426355"/>
          </a:xfrm>
          <a:prstGeom prst="wedgeEllipseCallout">
            <a:avLst>
              <a:gd name="adj1" fmla="val -34575"/>
              <a:gd name="adj2" fmla="val -103290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2</a:t>
            </a:r>
            <a:endParaRPr lang="zh-TW" altLang="en-US" sz="2400" b="1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34" name="橢圓形圖說文字 11">
            <a:extLst>
              <a:ext uri="{FF2B5EF4-FFF2-40B4-BE49-F238E27FC236}">
                <a16:creationId xmlns:a16="http://schemas.microsoft.com/office/drawing/2014/main" id="{618F1A46-54CA-43EB-BC89-DE39B4B0CE74}"/>
              </a:ext>
            </a:extLst>
          </p:cNvPr>
          <p:cNvSpPr/>
          <p:nvPr/>
        </p:nvSpPr>
        <p:spPr>
          <a:xfrm>
            <a:off x="7798141" y="4761420"/>
            <a:ext cx="469544" cy="426355"/>
          </a:xfrm>
          <a:prstGeom prst="wedgeEllipseCallout">
            <a:avLst>
              <a:gd name="adj1" fmla="val -34575"/>
              <a:gd name="adj2" fmla="val -103290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華康細圓體" panose="020F0309000000000000" pitchFamily="49" charset="-120"/>
                <a:cs typeface="Arial" panose="020B0604020202020204" pitchFamily="34" charset="0"/>
              </a:rPr>
              <a:t>3</a:t>
            </a:r>
            <a:endParaRPr lang="zh-TW" altLang="en-US" sz="2400" b="1">
              <a:latin typeface="Arial" panose="020B0604020202020204" pitchFamily="34" charset="0"/>
              <a:ea typeface="華康細圓體" panose="020F03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/>
      <p:bldP spid="29081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793750"/>
            <a:ext cx="13441362" cy="11741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47" tIns="45074" rIns="90147" bIns="45074" anchor="ctr">
            <a:spAutoFit/>
          </a:bodyPr>
          <a:lstStyle/>
          <a:p>
            <a:pPr algn="ctr" defTabSz="901520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0-1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心理建設</a:t>
            </a:r>
          </a:p>
          <a:p>
            <a:pPr algn="ctr" defTabSz="901520">
              <a:lnSpc>
                <a:spcPct val="110000"/>
              </a:lnSpc>
            </a:pPr>
            <a:r>
              <a:rPr lang="en-US" altLang="zh-TW" sz="27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7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天高地厚</a:t>
            </a:r>
          </a:p>
        </p:txBody>
      </p:sp>
      <p:sp>
        <p:nvSpPr>
          <p:cNvPr id="3" name="箭號: ＞形 2"/>
          <p:cNvSpPr/>
          <p:nvPr/>
        </p:nvSpPr>
        <p:spPr bwMode="auto">
          <a:xfrm>
            <a:off x="477462" y="2229090"/>
            <a:ext cx="3141683" cy="1174173"/>
          </a:xfrm>
          <a:prstGeom prst="chevron">
            <a:avLst/>
          </a:prstGeom>
          <a:solidFill>
            <a:srgbClr val="7030A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1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工程圖</a:t>
            </a:r>
            <a:r>
              <a:rPr lang="en-US" altLang="zh-TW">
                <a:solidFill>
                  <a:schemeClr val="bg1"/>
                </a:solidFill>
              </a:rPr>
              <a:t>SOP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sp>
        <p:nvSpPr>
          <p:cNvPr id="14" name="箭號: ＞形 13"/>
          <p:cNvSpPr/>
          <p:nvPr/>
        </p:nvSpPr>
        <p:spPr bwMode="auto">
          <a:xfrm>
            <a:off x="4707323" y="2298534"/>
            <a:ext cx="3428278" cy="1032677"/>
          </a:xfrm>
          <a:prstGeom prst="chevron">
            <a:avLst/>
          </a:prstGeom>
          <a:solidFill>
            <a:srgbClr val="C0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2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圖學</a:t>
            </a:r>
            <a:r>
              <a:rPr lang="en-US" altLang="zh-TW">
                <a:solidFill>
                  <a:schemeClr val="bg1"/>
                </a:solidFill>
              </a:rPr>
              <a:t>+</a:t>
            </a:r>
            <a:r>
              <a:rPr lang="zh-TW" altLang="en-US">
                <a:solidFill>
                  <a:schemeClr val="bg1"/>
                </a:solidFill>
              </a:rPr>
              <a:t>指令應用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sp>
        <p:nvSpPr>
          <p:cNvPr id="15" name="箭號: ＞形 14"/>
          <p:cNvSpPr/>
          <p:nvPr/>
        </p:nvSpPr>
        <p:spPr bwMode="auto">
          <a:xfrm>
            <a:off x="9659283" y="2115176"/>
            <a:ext cx="3428277" cy="1223190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ctr" anchorCtr="0" compatLnSpc="1">
            <a:prstTxWarp prst="textNoShape">
              <a:avLst/>
            </a:prstTxWarp>
          </a:bodyPr>
          <a:lstStyle/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第</a:t>
            </a:r>
            <a:r>
              <a:rPr lang="en-US" altLang="zh-TW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3</a:t>
            </a:r>
            <a:r>
              <a:rPr lang="zh-TW" altLang="en-US" sz="3599">
                <a:solidFill>
                  <a:schemeClr val="bg1"/>
                </a:solidFill>
                <a:latin typeface="Arial" pitchFamily="34" charset="0"/>
                <a:ea typeface="華康細圓體" pitchFamily="49" charset="-120"/>
              </a:rPr>
              <a:t>階段</a:t>
            </a:r>
            <a:endParaRPr lang="en-US" altLang="zh-TW" sz="3599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  <a:p>
            <a:pPr algn="ctr" defTabSz="9951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chemeClr val="bg1"/>
                </a:solidFill>
              </a:rPr>
              <a:t>範本與實務探討</a:t>
            </a:r>
            <a:endParaRPr lang="zh-TW" altLang="en-US">
              <a:solidFill>
                <a:schemeClr val="bg1"/>
              </a:solidFill>
              <a:latin typeface="Arial" pitchFamily="34" charset="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9038"/>
          <a:stretch/>
        </p:blipFill>
        <p:spPr>
          <a:xfrm>
            <a:off x="4074336" y="3611144"/>
            <a:ext cx="5058105" cy="838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圖片 21" descr="圖7-2-4-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888" y="3403263"/>
            <a:ext cx="2750568" cy="117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E57D6AE-8FE1-4538-86EE-0214D531E33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9255" y="3529284"/>
            <a:ext cx="2647039" cy="15398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EFD3D89-8BB5-48FE-8A72-67673933F07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30830" y="5195111"/>
            <a:ext cx="3243890" cy="17969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D414C09-5B97-4EEF-A9A3-F5F3A913CB3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899847" y="4629253"/>
            <a:ext cx="2892169" cy="236283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B49AA6E-636A-40DF-B6A8-2085BA4B56D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194592" y="4706835"/>
            <a:ext cx="2213718" cy="25669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0938E22-0B54-48FB-8FBE-2606250EA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3049" y="4774035"/>
            <a:ext cx="2516223" cy="17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36B80A3-CB25-4BA2-81CD-0FD39304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5" y="2275191"/>
            <a:ext cx="2909598" cy="3659266"/>
          </a:xfrm>
          <a:prstGeom prst="rect">
            <a:avLst/>
          </a:prstGeom>
        </p:spPr>
      </p:pic>
      <p:sp>
        <p:nvSpPr>
          <p:cNvPr id="35850" name="Rectangle 17"/>
          <p:cNvSpPr>
            <a:spLocks noChangeArrowheads="1"/>
          </p:cNvSpPr>
          <p:nvPr/>
        </p:nvSpPr>
        <p:spPr bwMode="auto">
          <a:xfrm>
            <a:off x="1" y="805927"/>
            <a:ext cx="13439776" cy="114981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工程圖環境</a:t>
            </a:r>
            <a:endParaRPr lang="en-US" altLang="zh-TW" sz="3599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95164">
              <a:lnSpc>
                <a:spcPct val="110000"/>
              </a:lnSpc>
            </a:pP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三大階層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10C40D-4568-4BF0-BB07-9DC59FF2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917" y="2349148"/>
            <a:ext cx="5088829" cy="5036150"/>
          </a:xfrm>
          <a:prstGeom prst="rect">
            <a:avLst/>
          </a:prstGeom>
        </p:spPr>
      </p:pic>
      <p:sp>
        <p:nvSpPr>
          <p:cNvPr id="16" name="AutoShape 32">
            <a:extLst>
              <a:ext uri="{FF2B5EF4-FFF2-40B4-BE49-F238E27FC236}">
                <a16:creationId xmlns:a16="http://schemas.microsoft.com/office/drawing/2014/main" id="{D96A9C49-E5DD-40B3-BEE0-BAB5A8574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80" y="2275191"/>
            <a:ext cx="1534868" cy="685849"/>
          </a:xfrm>
          <a:prstGeom prst="wedgeRoundRectCallout">
            <a:avLst>
              <a:gd name="adj1" fmla="val 94064"/>
              <a:gd name="adj2" fmla="val -70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 </a:t>
            </a:r>
            <a:r>
              <a:rPr lang="zh-TW" altLang="en-US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</a:t>
            </a: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4FED7528-15E6-4A23-B1C3-4DD6C330E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895" y="5934457"/>
            <a:ext cx="1388226" cy="685849"/>
          </a:xfrm>
          <a:prstGeom prst="wedgeRoundRectCallout">
            <a:avLst>
              <a:gd name="adj1" fmla="val 112507"/>
              <a:gd name="adj2" fmla="val -3505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 </a:t>
            </a:r>
            <a:r>
              <a:rPr lang="zh-TW" altLang="en-US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312C17-33E8-4EE2-8D1B-06F9DE7D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575" y="2526505"/>
            <a:ext cx="4074515" cy="3077424"/>
          </a:xfrm>
          <a:prstGeom prst="rect">
            <a:avLst/>
          </a:prstGeom>
        </p:spPr>
      </p:pic>
      <p:sp>
        <p:nvSpPr>
          <p:cNvPr id="11" name="AutoShape 32">
            <a:extLst>
              <a:ext uri="{FF2B5EF4-FFF2-40B4-BE49-F238E27FC236}">
                <a16:creationId xmlns:a16="http://schemas.microsoft.com/office/drawing/2014/main" id="{3BC37833-0FF9-4BDD-976B-A26A030F0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083" y="3813210"/>
            <a:ext cx="2050188" cy="685850"/>
          </a:xfrm>
          <a:prstGeom prst="wedgeRoundRectCallout">
            <a:avLst>
              <a:gd name="adj1" fmla="val 62214"/>
              <a:gd name="adj2" fmla="val 1554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 </a:t>
            </a:r>
            <a:r>
              <a:rPr lang="zh-TW" altLang="en-US" sz="28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</a:p>
        </p:txBody>
      </p:sp>
    </p:spTree>
    <p:extLst>
      <p:ext uri="{BB962C8B-B14F-4D97-AF65-F5344CB8AC3E}">
        <p14:creationId xmlns:p14="http://schemas.microsoft.com/office/powerpoint/2010/main" val="14127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34" name="Rectangle 30"/>
          <p:cNvSpPr>
            <a:spLocks noChangeArrowheads="1"/>
          </p:cNvSpPr>
          <p:nvPr/>
        </p:nvSpPr>
        <p:spPr bwMode="auto">
          <a:xfrm>
            <a:off x="2816938" y="2146647"/>
            <a:ext cx="2726708" cy="11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 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</a:t>
            </a: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(Sheet)</a:t>
            </a:r>
          </a:p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=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圖紙</a:t>
            </a:r>
            <a:r>
              <a:rPr lang="zh-TW" altLang="en-US" sz="2599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大小</a:t>
            </a:r>
            <a:r>
              <a:rPr lang="en-US" altLang="zh-TW" sz="2599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(A4</a:t>
            </a: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</p:txBody>
      </p:sp>
      <p:sp>
        <p:nvSpPr>
          <p:cNvPr id="251935" name="Rectangle 31"/>
          <p:cNvSpPr>
            <a:spLocks noChangeArrowheads="1"/>
          </p:cNvSpPr>
          <p:nvPr/>
        </p:nvSpPr>
        <p:spPr bwMode="auto">
          <a:xfrm>
            <a:off x="2816938" y="3759520"/>
            <a:ext cx="2922275" cy="11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 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圖頁格式</a:t>
            </a: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(Format)</a:t>
            </a:r>
          </a:p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=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圖框</a:t>
            </a:r>
          </a:p>
        </p:txBody>
      </p:sp>
      <p:sp>
        <p:nvSpPr>
          <p:cNvPr id="251936" name="Rectangle 32"/>
          <p:cNvSpPr>
            <a:spLocks noChangeArrowheads="1"/>
          </p:cNvSpPr>
          <p:nvPr/>
        </p:nvSpPr>
        <p:spPr bwMode="auto">
          <a:xfrm>
            <a:off x="2816938" y="5435566"/>
            <a:ext cx="2393284" cy="11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 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視圖</a:t>
            </a: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(View)</a:t>
            </a:r>
          </a:p>
          <a:p>
            <a:pPr eaLnBrk="0" hangingPunct="0">
              <a:lnSpc>
                <a:spcPct val="150000"/>
              </a:lnSpc>
              <a:tabLst>
                <a:tab pos="304739" algn="l"/>
              </a:tabLst>
              <a:defRPr/>
            </a:pPr>
            <a:r>
              <a:rPr lang="en-US" altLang="zh-TW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=</a:t>
            </a:r>
            <a:r>
              <a:rPr lang="zh-TW" altLang="en-US" sz="2599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表達物體外形</a:t>
            </a:r>
          </a:p>
        </p:txBody>
      </p:sp>
      <p:sp>
        <p:nvSpPr>
          <p:cNvPr id="251950" name="Rectangle 46"/>
          <p:cNvSpPr>
            <a:spLocks noChangeArrowheads="1"/>
          </p:cNvSpPr>
          <p:nvPr/>
        </p:nvSpPr>
        <p:spPr bwMode="auto">
          <a:xfrm>
            <a:off x="6123709" y="2090690"/>
            <a:ext cx="7049016" cy="4645637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870" name="Rectangle 47"/>
          <p:cNvSpPr>
            <a:spLocks noChangeArrowheads="1"/>
          </p:cNvSpPr>
          <p:nvPr/>
        </p:nvSpPr>
        <p:spPr bwMode="auto">
          <a:xfrm>
            <a:off x="2032984" y="8091375"/>
            <a:ext cx="8656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95164"/>
            <a:r>
              <a:rPr lang="zh-TW" altLang="en-US" sz="25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zh-TW" altLang="en-US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877" name="Rectangle 57"/>
          <p:cNvSpPr>
            <a:spLocks noChangeArrowheads="1"/>
          </p:cNvSpPr>
          <p:nvPr/>
        </p:nvSpPr>
        <p:spPr bwMode="auto">
          <a:xfrm>
            <a:off x="4954959" y="7002580"/>
            <a:ext cx="3706035" cy="499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5992" tIns="35992" rIns="35992" bIns="35992" anchor="ctr">
            <a:spAutoFit/>
          </a:bodyPr>
          <a:lstStyle/>
          <a:p>
            <a:pPr algn="ctr"/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術語 </a:t>
            </a:r>
            <a:r>
              <a:rPr lang="en-US" altLang="zh-TW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79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白話對照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" y="805927"/>
            <a:ext cx="13439776" cy="114981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工程圖結構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>
              <a:lnSpc>
                <a:spcPct val="110000"/>
              </a:lnSpc>
            </a:pPr>
            <a:r>
              <a:rPr lang="en-US" altLang="zh-TW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特徵管理員結構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6F5A9AC-9432-4F50-8673-19CBF403E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1" t="20501" r="19745" b="19801"/>
          <a:stretch/>
        </p:blipFill>
        <p:spPr>
          <a:xfrm>
            <a:off x="177939" y="2183872"/>
            <a:ext cx="2559034" cy="4440761"/>
          </a:xfrm>
          <a:prstGeom prst="rect">
            <a:avLst/>
          </a:prstGeom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373895-2E23-476F-8695-2D168DAFB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42" y="2221999"/>
            <a:ext cx="6273509" cy="44026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E6B68E6-6C7C-4240-97AB-7F3573C9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72" y="2486562"/>
            <a:ext cx="5951986" cy="39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35" grpId="0"/>
      <p:bldP spid="2519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5DAAADE-35A6-4735-ABF1-1ADA7C59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1" y="2000982"/>
            <a:ext cx="3215171" cy="173619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6870" name="Rectangle 47"/>
          <p:cNvSpPr>
            <a:spLocks noChangeArrowheads="1"/>
          </p:cNvSpPr>
          <p:nvPr/>
        </p:nvSpPr>
        <p:spPr bwMode="auto">
          <a:xfrm>
            <a:off x="2032984" y="8091375"/>
            <a:ext cx="160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95164"/>
            <a:r>
              <a:rPr lang="zh-TW" altLang="en-US" sz="25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" y="805927"/>
            <a:ext cx="13439776" cy="114981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工程圖結構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>
              <a:lnSpc>
                <a:spcPct val="110000"/>
              </a:lnSpc>
            </a:pPr>
            <a:r>
              <a:rPr lang="en-US" altLang="zh-TW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特徵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管理員結構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05" y="2869078"/>
            <a:ext cx="4364277" cy="4124171"/>
          </a:xfrm>
          <a:prstGeom prst="rect">
            <a:avLst/>
          </a:prstGeom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493971" y="2387064"/>
            <a:ext cx="4622546" cy="4822257"/>
          </a:xfrm>
          <a:prstGeom prst="wedgeRoundRectCallout">
            <a:avLst>
              <a:gd name="adj1" fmla="val -64644"/>
              <a:gd name="adj2" fmla="val -26673"/>
              <a:gd name="adj3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defTabSz="995164">
              <a:lnSpc>
                <a:spcPct val="150000"/>
              </a:lnSpc>
            </a:pPr>
            <a:r>
              <a:rPr lang="zh-TW" altLang="en-US" sz="3199" b="1">
                <a:solidFill>
                  <a:srgbClr val="7030A0"/>
                </a:solidFill>
                <a:latin typeface="華康細圓體(P)" pitchFamily="34" charset="-120"/>
                <a:ea typeface="華康細圓體(P)" pitchFamily="34" charset="-120"/>
              </a:rPr>
              <a:t> </a:t>
            </a:r>
            <a:endParaRPr lang="zh-TW" altLang="en-US" sz="3199" b="1" dirty="0">
              <a:solidFill>
                <a:srgbClr val="7030A0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E980B1E-D8E4-432A-B350-F47FFE0F5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231" y="2723950"/>
            <a:ext cx="4743357" cy="3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85919" y="1193476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46961-251A-4BBC-9EF7-1E09D501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450" y="1182459"/>
            <a:ext cx="7865848" cy="5618123"/>
          </a:xfrm>
          <a:prstGeom prst="rect">
            <a:avLst/>
          </a:prstGeom>
        </p:spPr>
      </p:pic>
      <p:sp>
        <p:nvSpPr>
          <p:cNvPr id="5" name="AutoShape 34">
            <a:extLst>
              <a:ext uri="{FF2B5EF4-FFF2-40B4-BE49-F238E27FC236}">
                <a16:creationId xmlns:a16="http://schemas.microsoft.com/office/drawing/2014/main" id="{A3CAFB1B-2136-4D59-B63B-26A44442EC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9" y="2369131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B345F9E9-0A85-4C16-8C9D-586EBD74F6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3548117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A1F20136-9D83-475D-9B43-D0DF4CBE7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4762875"/>
            <a:ext cx="3925929" cy="88680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4C780966-5F2D-4306-9920-3647B52D49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5977633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</a:p>
        </p:txBody>
      </p:sp>
    </p:spTree>
    <p:extLst>
      <p:ext uri="{BB962C8B-B14F-4D97-AF65-F5344CB8AC3E}">
        <p14:creationId xmlns:p14="http://schemas.microsoft.com/office/powerpoint/2010/main" val="12305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投影視圖</a:t>
            </a: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5726472" y="7063468"/>
            <a:ext cx="1913806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轉</a:t>
            </a:r>
            <a:r>
              <a:rPr lang="en-US" altLang="zh-TW" sz="2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DWG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8" y="2028426"/>
            <a:ext cx="5558783" cy="5107636"/>
          </a:xfrm>
          <a:prstGeom prst="rect">
            <a:avLst/>
          </a:prstGeom>
        </p:spPr>
      </p:pic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1767482" y="3124056"/>
            <a:ext cx="1742336" cy="707637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容易導入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" y="2711917"/>
            <a:ext cx="2029632" cy="39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3AE5181-ABB7-4431-85A9-EE9FB3E54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204" y="2220269"/>
            <a:ext cx="3932655" cy="2470017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046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顯示虛線</a:t>
            </a: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5576469" y="7036366"/>
            <a:ext cx="1972800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轉</a:t>
            </a:r>
            <a:r>
              <a:rPr lang="en-US" altLang="zh-TW" sz="2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DWG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564" y="1942549"/>
            <a:ext cx="5608236" cy="5128971"/>
          </a:xfrm>
          <a:prstGeom prst="rect">
            <a:avLst/>
          </a:prstGeom>
        </p:spPr>
      </p:pic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9956800" y="3108521"/>
            <a:ext cx="1585901" cy="1342631"/>
          </a:xfrm>
          <a:prstGeom prst="wedgeRoundRectCallout">
            <a:avLst>
              <a:gd name="adj1" fmla="val 73334"/>
              <a:gd name="adj2" fmla="val -29865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畫</a:t>
            </a:r>
            <a:r>
              <a:rPr lang="en-US" altLang="zh-TW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OR</a:t>
            </a: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</a:t>
            </a:r>
            <a:endParaRPr lang="en-US" altLang="zh-TW" sz="274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哪個快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42701" y="2480959"/>
            <a:ext cx="1707550" cy="42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4FC63FB-C4AA-40F7-807D-EC4630BCA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87" y="2247899"/>
            <a:ext cx="3853096" cy="2361046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434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尺寸標註</a:t>
            </a: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5578988" y="7024808"/>
            <a:ext cx="2208774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轉</a:t>
            </a:r>
            <a:r>
              <a:rPr lang="en-US" altLang="zh-TW" sz="2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DWG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567" y="2030005"/>
            <a:ext cx="6469678" cy="4994803"/>
          </a:xfrm>
          <a:prstGeom prst="rect">
            <a:avLst/>
          </a:prstGeom>
        </p:spPr>
      </p:pic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8954069" y="2110196"/>
            <a:ext cx="2284173" cy="1342631"/>
          </a:xfrm>
          <a:prstGeom prst="wedgeRoundRectCallout">
            <a:avLst>
              <a:gd name="adj1" fmla="val 71716"/>
              <a:gd name="adj2" fmla="val -303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標尺寸</a:t>
            </a:r>
            <a:endParaRPr lang="en-US" altLang="zh-TW" sz="2741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741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沒想像中難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68819" y="1765259"/>
            <a:ext cx="2154676" cy="484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F562FB3-DEB9-4D00-AEE7-7F4EB6711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80" y="2182328"/>
            <a:ext cx="2505114" cy="182643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FEDFEFC-9EC0-4581-8716-EE1C07C5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00" y="4624382"/>
            <a:ext cx="1723556" cy="16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假</a:t>
            </a: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1828808" y="6891889"/>
            <a:ext cx="2208774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先求有</a:t>
            </a:r>
            <a:endParaRPr lang="en-US" altLang="zh-TW" sz="28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D3610C77-B886-48A7-A5A9-8DCE383E9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913" y="6903551"/>
            <a:ext cx="2208774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再求好</a:t>
            </a:r>
            <a:endParaRPr lang="en-US" altLang="zh-TW" sz="28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B4243FD-9182-4302-83CD-564FE0BF3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95" y="2187622"/>
            <a:ext cx="6449970" cy="445034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337F5A4-C4F1-41AF-9AA8-8EC2CACF80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30000"/>
          </a:blip>
          <a:stretch>
            <a:fillRect/>
          </a:stretch>
        </p:blipFill>
        <p:spPr>
          <a:xfrm>
            <a:off x="178410" y="2196476"/>
            <a:ext cx="6395534" cy="44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5.2D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轉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2338673" y="5828000"/>
            <a:ext cx="2208774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2D(DWG/</a:t>
            </a:r>
            <a:r>
              <a:rPr lang="zh-TW" altLang="en-US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紙</a:t>
            </a:r>
            <a:r>
              <a:rPr lang="en-US" altLang="zh-TW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)</a:t>
            </a:r>
            <a:endParaRPr lang="en-US" altLang="zh-TW" sz="28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B4243FD-9182-4302-83CD-564FE0BF3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509" y="2295109"/>
            <a:ext cx="4310028" cy="297382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D98BA8D-028A-5D20-F343-78EFB20D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23" y="2611022"/>
            <a:ext cx="2125519" cy="25345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219981-6307-6602-C85F-EE7B3E01390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30000"/>
          </a:blip>
          <a:stretch>
            <a:fillRect/>
          </a:stretch>
        </p:blipFill>
        <p:spPr>
          <a:xfrm>
            <a:off x="193119" y="2118681"/>
            <a:ext cx="4772794" cy="3322312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A05DFCE8-E6D3-99F7-067E-B8CD00EBD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122" y="5814062"/>
            <a:ext cx="2208774" cy="5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3D(SW)</a:t>
            </a:r>
            <a:endParaRPr lang="en-US" altLang="zh-TW" sz="28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向上箭號 6">
            <a:extLst>
              <a:ext uri="{FF2B5EF4-FFF2-40B4-BE49-F238E27FC236}">
                <a16:creationId xmlns:a16="http://schemas.microsoft.com/office/drawing/2014/main" id="{92998634-C9FA-7786-F6F3-790AF2E70E2E}"/>
              </a:ext>
            </a:extLst>
          </p:cNvPr>
          <p:cNvSpPr/>
          <p:nvPr/>
        </p:nvSpPr>
        <p:spPr bwMode="auto">
          <a:xfrm rot="5400000">
            <a:off x="6181999" y="5336576"/>
            <a:ext cx="555699" cy="1538547"/>
          </a:xfrm>
          <a:prstGeom prst="upArrow">
            <a:avLst/>
          </a:prstGeom>
          <a:solidFill>
            <a:srgbClr val="00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t" anchorCtr="0" compatLnSpc="1">
            <a:prstTxWarp prst="textNoShape">
              <a:avLst/>
            </a:prstTxWarp>
          </a:bodyPr>
          <a:lstStyle/>
          <a:p>
            <a:pPr defTabSz="995164" fontAlgn="base">
              <a:spcBef>
                <a:spcPct val="0"/>
              </a:spcBef>
              <a:spcAft>
                <a:spcPct val="0"/>
              </a:spcAft>
            </a:pPr>
            <a:endParaRPr lang="zh-TW" altLang="en-US" sz="190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63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建模時間 </a:t>
            </a: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B7F4D2-0D0A-4036-92B6-80A96A9E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99" y="2653048"/>
            <a:ext cx="3503435" cy="417765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B6A77B-80E7-4ECB-AC94-913DAFF7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493" y="2397139"/>
            <a:ext cx="6054767" cy="4177658"/>
          </a:xfrm>
          <a:prstGeom prst="rect">
            <a:avLst/>
          </a:prstGeom>
        </p:spPr>
      </p:pic>
      <p:sp>
        <p:nvSpPr>
          <p:cNvPr id="16" name="AutoShape 32">
            <a:extLst>
              <a:ext uri="{FF2B5EF4-FFF2-40B4-BE49-F238E27FC236}">
                <a16:creationId xmlns:a16="http://schemas.microsoft.com/office/drawing/2014/main" id="{BFEA3DA3-0F77-4159-A1C8-35F58FCC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155" y="2161659"/>
            <a:ext cx="2784322" cy="1012403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比</a:t>
            </a: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endParaRPr lang="zh-TW" altLang="en-US" sz="56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D0FC1BB6-BEF7-4253-8C3D-3715E0C64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155" y="3429971"/>
            <a:ext cx="2793317" cy="1012403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比</a:t>
            </a: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endParaRPr lang="zh-TW" altLang="en-US" sz="56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2">
            <a:extLst>
              <a:ext uri="{FF2B5EF4-FFF2-40B4-BE49-F238E27FC236}">
                <a16:creationId xmlns:a16="http://schemas.microsoft.com/office/drawing/2014/main" id="{C4A0C453-FFD7-42A3-B57C-DCC6CADE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156" y="4741877"/>
            <a:ext cx="2793317" cy="1012403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比</a:t>
            </a:r>
            <a:r>
              <a:rPr lang="en-US" altLang="zh-TW" sz="5600" dirty="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0.5</a:t>
            </a:r>
            <a:endParaRPr lang="zh-TW" altLang="en-US" sz="56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DB1B4D00-135E-44F3-9581-769A6EB05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156" y="6010189"/>
            <a:ext cx="2793317" cy="1012403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FF99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5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5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比</a:t>
            </a:r>
            <a:r>
              <a:rPr lang="en-US" altLang="zh-TW" sz="5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0.1</a:t>
            </a:r>
            <a:endParaRPr lang="zh-TW" altLang="en-US" sz="5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6" descr="http://ico.ooopic.com/ajax/iconpng/?id=117487.png">
            <a:extLst>
              <a:ext uri="{FF2B5EF4-FFF2-40B4-BE49-F238E27FC236}">
                <a16:creationId xmlns:a16="http://schemas.microsoft.com/office/drawing/2014/main" id="{A8E0080E-E4D4-C680-21BC-DB4769A8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26" y="1873528"/>
            <a:ext cx="5137692" cy="51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co.ooopic.com/ajax/iconpng/?id=163220.png">
            <a:extLst>
              <a:ext uri="{FF2B5EF4-FFF2-40B4-BE49-F238E27FC236}">
                <a16:creationId xmlns:a16="http://schemas.microsoft.com/office/drawing/2014/main" id="{97C59747-D018-AB1F-91B1-F15A0FE1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92" y="5640741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7269259" y="2026121"/>
            <a:ext cx="3130886" cy="66166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7096" tIns="43548" rIns="87096" bIns="43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3047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3047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047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脈 工程視圖</a:t>
            </a:r>
            <a:endParaRPr lang="zh-TW" altLang="en-US" sz="304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7380095" y="4484749"/>
            <a:ext cx="3020050" cy="677967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7096" tIns="43548" rIns="87096" bIns="43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3047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3047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3047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脈 工程註記</a:t>
            </a:r>
            <a:endParaRPr lang="zh-TW" altLang="en-US" sz="304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60325" y="866993"/>
            <a:ext cx="13320712" cy="1044074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7096" tIns="43548" rIns="87096" bIns="435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4571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0-2</a:t>
            </a:r>
            <a:r>
              <a:rPr lang="zh-TW" altLang="en-US" sz="4571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任督二脈</a:t>
            </a:r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313" y="2226443"/>
            <a:ext cx="6520530" cy="464674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D779D0-F91C-4707-AC8F-78BEE020B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452" y="2870067"/>
            <a:ext cx="6277840" cy="1347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4231848-454C-4A84-B70E-A8258DE93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452" y="5430099"/>
            <a:ext cx="5730181" cy="12625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08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19122"/>
            <a:ext cx="13439774" cy="112342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2D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VS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導入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B7F4D2-0D0A-4036-92B6-80A96A9E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24" y="2250366"/>
            <a:ext cx="2320510" cy="27670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B6A77B-80E7-4ECB-AC94-913DAFF7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697" y="2109051"/>
            <a:ext cx="4105159" cy="283247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DE648C-1CB0-328A-B879-D32471C8818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30000"/>
          </a:blip>
          <a:stretch>
            <a:fillRect/>
          </a:stretch>
        </p:blipFill>
        <p:spPr>
          <a:xfrm>
            <a:off x="336553" y="2035579"/>
            <a:ext cx="4423706" cy="3079314"/>
          </a:xfrm>
          <a:prstGeom prst="rect">
            <a:avLst/>
          </a:prstGeom>
        </p:spPr>
      </p:pic>
      <p:sp>
        <p:nvSpPr>
          <p:cNvPr id="6" name="AutoShape 32">
            <a:extLst>
              <a:ext uri="{FF2B5EF4-FFF2-40B4-BE49-F238E27FC236}">
                <a16:creationId xmlns:a16="http://schemas.microsoft.com/office/drawing/2014/main" id="{B48E7BB7-4E94-386C-0A28-AEBAFA4B5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748" y="5331324"/>
            <a:ext cx="2290700" cy="818464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HR</a:t>
            </a:r>
            <a:endParaRPr lang="zh-TW" altLang="en-US" sz="48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Picture 6" descr="http://ico.ooopic.com/ajax/iconpng/?id=117487.png">
            <a:extLst>
              <a:ext uri="{FF2B5EF4-FFF2-40B4-BE49-F238E27FC236}">
                <a16:creationId xmlns:a16="http://schemas.microsoft.com/office/drawing/2014/main" id="{71838D96-6BA6-15EF-0693-64F382A0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71" y="4903558"/>
            <a:ext cx="1371696" cy="13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.ooopic.com/ajax/iconpng/?id=163220.png">
            <a:extLst>
              <a:ext uri="{FF2B5EF4-FFF2-40B4-BE49-F238E27FC236}">
                <a16:creationId xmlns:a16="http://schemas.microsoft.com/office/drawing/2014/main" id="{E7A15A3E-8F3A-07CB-CC0B-ACCF0953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75" y="4559866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2">
            <a:extLst>
              <a:ext uri="{FF2B5EF4-FFF2-40B4-BE49-F238E27FC236}">
                <a16:creationId xmlns:a16="http://schemas.microsoft.com/office/drawing/2014/main" id="{D9CCF88B-C125-280C-DB67-EDE7A997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486" y="5180174"/>
            <a:ext cx="2290700" cy="818464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00CC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HR</a:t>
            </a:r>
            <a:endParaRPr lang="zh-TW" altLang="en-US" sz="48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23BB05F7-7162-E23D-A911-BA572D351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3893" y="5209370"/>
            <a:ext cx="2290700" cy="818464"/>
          </a:xfrm>
          <a:prstGeom prst="wedgeRoundRectCallout">
            <a:avLst>
              <a:gd name="adj1" fmla="val 36872"/>
              <a:gd name="adj2" fmla="val -110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spcBef>
                <a:spcPct val="50000"/>
              </a:spcBef>
            </a:pP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4800">
                <a:solidFill>
                  <a:schemeClr val="accent2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HR</a:t>
            </a:r>
            <a:endParaRPr lang="zh-TW" altLang="en-US" sz="4800" dirty="0">
              <a:solidFill>
                <a:schemeClr val="accent2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55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85919" y="1193476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46961-251A-4BBC-9EF7-1E09D501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3" y="970775"/>
            <a:ext cx="7865848" cy="5618123"/>
          </a:xfrm>
          <a:prstGeom prst="rect">
            <a:avLst/>
          </a:prstGeom>
        </p:spPr>
      </p:pic>
      <p:sp>
        <p:nvSpPr>
          <p:cNvPr id="5" name="AutoShape 34">
            <a:extLst>
              <a:ext uri="{FF2B5EF4-FFF2-40B4-BE49-F238E27FC236}">
                <a16:creationId xmlns:a16="http://schemas.microsoft.com/office/drawing/2014/main" id="{A3CAFB1B-2136-4D59-B63B-26A44442EC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9" y="2369131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B345F9E9-0A85-4C16-8C9D-586EBD74F6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3548117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A1F20136-9D83-475D-9B43-D0DF4CBE7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4762875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4C780966-5F2D-4306-9920-3647B52D49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5977633"/>
            <a:ext cx="3925929" cy="88680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435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有複雜度、難度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高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49192C-F244-4DFE-837C-43D74CD704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88" y="2441541"/>
            <a:ext cx="6651786" cy="42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9FF0240-A93F-44D5-B2A5-E3D3CE31F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70" y="2526381"/>
            <a:ext cx="5894015" cy="42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有複雜度、難度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高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676858-4104-4C53-8E9C-E8F1D073C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6" t="2589" b="2805"/>
          <a:stretch/>
        </p:blipFill>
        <p:spPr>
          <a:xfrm>
            <a:off x="1424053" y="1937624"/>
            <a:ext cx="7378706" cy="5277253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AE3CEE9-F54D-4A09-8387-49BF8F35ECB8}"/>
              </a:ext>
            </a:extLst>
          </p:cNvPr>
          <p:cNvSpPr/>
          <p:nvPr/>
        </p:nvSpPr>
        <p:spPr bwMode="auto">
          <a:xfrm>
            <a:off x="203203" y="2273023"/>
            <a:ext cx="876531" cy="4059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394C7CD-6861-4D56-B948-BC1D46692072}"/>
              </a:ext>
            </a:extLst>
          </p:cNvPr>
          <p:cNvSpPr/>
          <p:nvPr/>
        </p:nvSpPr>
        <p:spPr bwMode="auto">
          <a:xfrm>
            <a:off x="203203" y="2885711"/>
            <a:ext cx="876531" cy="405972"/>
          </a:xfrm>
          <a:prstGeom prst="round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03B175A-19FA-499F-919D-B7F8F981D799}"/>
              </a:ext>
            </a:extLst>
          </p:cNvPr>
          <p:cNvSpPr/>
          <p:nvPr/>
        </p:nvSpPr>
        <p:spPr bwMode="auto">
          <a:xfrm>
            <a:off x="190821" y="3498399"/>
            <a:ext cx="876531" cy="4059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6189CC1-A9C3-4636-ACB8-485D9FC8A5EB}"/>
              </a:ext>
            </a:extLst>
          </p:cNvPr>
          <p:cNvSpPr/>
          <p:nvPr/>
        </p:nvSpPr>
        <p:spPr bwMode="auto">
          <a:xfrm>
            <a:off x="190820" y="4068492"/>
            <a:ext cx="876531" cy="405972"/>
          </a:xfrm>
          <a:prstGeom prst="roundRect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3EA89AD-D4D9-49E1-9049-3AA95ED53A32}"/>
              </a:ext>
            </a:extLst>
          </p:cNvPr>
          <p:cNvSpPr/>
          <p:nvPr/>
        </p:nvSpPr>
        <p:spPr bwMode="auto">
          <a:xfrm>
            <a:off x="203203" y="4677595"/>
            <a:ext cx="876531" cy="405972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59ED5A7-3076-4FF2-831E-212AF45F9D5E}"/>
              </a:ext>
            </a:extLst>
          </p:cNvPr>
          <p:cNvSpPr/>
          <p:nvPr/>
        </p:nvSpPr>
        <p:spPr bwMode="auto">
          <a:xfrm>
            <a:off x="190819" y="5290283"/>
            <a:ext cx="876531" cy="405972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F6FBAB3-89CC-4DB9-93A0-C0A3922EB242}"/>
              </a:ext>
            </a:extLst>
          </p:cNvPr>
          <p:cNvSpPr/>
          <p:nvPr/>
        </p:nvSpPr>
        <p:spPr bwMode="auto">
          <a:xfrm>
            <a:off x="203203" y="5869612"/>
            <a:ext cx="876531" cy="405972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8C85F66-72CB-4371-9AD1-F7F3F97B642E}"/>
              </a:ext>
            </a:extLst>
          </p:cNvPr>
          <p:cNvSpPr/>
          <p:nvPr/>
        </p:nvSpPr>
        <p:spPr bwMode="auto">
          <a:xfrm>
            <a:off x="190818" y="6427644"/>
            <a:ext cx="876531" cy="405972"/>
          </a:xfrm>
          <a:prstGeom prst="roundRect">
            <a:avLst/>
          </a:prstGeom>
          <a:solidFill>
            <a:srgbClr val="9966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900" b="0" i="0" u="none" strike="noStrike" cap="none" normalizeH="0" baseline="0">
              <a:ln>
                <a:noFill/>
              </a:ln>
              <a:solidFill>
                <a:srgbClr val="996633"/>
              </a:solidFill>
              <a:effectLst/>
              <a:latin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8B12B3-548F-4E6A-9C31-FFABEEBA0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549" y="5622051"/>
            <a:ext cx="1974205" cy="11151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0868BB1-61AA-4184-98EC-224DBEED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759" y="2070790"/>
            <a:ext cx="1799438" cy="101790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E881F27-5A45-4C22-A95A-430782613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62" y="2479484"/>
            <a:ext cx="1821054" cy="97277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0249D10-332E-4E64-ADA3-D101FC78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402" y="3603865"/>
            <a:ext cx="1986860" cy="107373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9EA4EFD-BC3E-4AF6-BA27-4A02B8133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6905" y="4393520"/>
            <a:ext cx="1761396" cy="97412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56CE556-D430-4325-A56A-9471E873F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724" y="5371734"/>
            <a:ext cx="1986860" cy="10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有複雜度、難度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116E6CD-A685-9A34-D3AA-6E31A50CCA9F}"/>
              </a:ext>
            </a:extLst>
          </p:cNvPr>
          <p:cNvSpPr txBox="1"/>
          <p:nvPr/>
        </p:nvSpPr>
        <p:spPr>
          <a:xfrm>
            <a:off x="3812309" y="7015080"/>
            <a:ext cx="6719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https://online.solidworks.org.tw/wda_15200-106/</a:t>
            </a:r>
          </a:p>
        </p:txBody>
      </p:sp>
      <p:pic>
        <p:nvPicPr>
          <p:cNvPr id="28" name="圖片 27">
            <a:hlinkClick r:id="rId2"/>
            <a:extLst>
              <a:ext uri="{FF2B5EF4-FFF2-40B4-BE49-F238E27FC236}">
                <a16:creationId xmlns:a16="http://schemas.microsoft.com/office/drawing/2014/main" id="{37A59DF4-C661-89F9-6DA3-163A043D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38" y="2038318"/>
            <a:ext cx="10265497" cy="46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A53F04C-B534-4B30-8948-84DFD0CC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44" y="1937624"/>
            <a:ext cx="7734287" cy="5596273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模型可設變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2">
            <a:extLst>
              <a:ext uri="{FF2B5EF4-FFF2-40B4-BE49-F238E27FC236}">
                <a16:creationId xmlns:a16="http://schemas.microsoft.com/office/drawing/2014/main" id="{E7533FB1-7858-4B3A-8826-981E04CEE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015" y="2110244"/>
            <a:ext cx="1179239" cy="684096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 變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32">
            <a:extLst>
              <a:ext uri="{FF2B5EF4-FFF2-40B4-BE49-F238E27FC236}">
                <a16:creationId xmlns:a16="http://schemas.microsoft.com/office/drawing/2014/main" id="{D7356C6F-4E4C-42AD-BD09-DE955F808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015" y="5102826"/>
            <a:ext cx="1179239" cy="684096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公差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32">
            <a:extLst>
              <a:ext uri="{FF2B5EF4-FFF2-40B4-BE49-F238E27FC236}">
                <a16:creationId xmlns:a16="http://schemas.microsoft.com/office/drawing/2014/main" id="{EB3A4B00-D5E2-4A83-9F9F-F02741EC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86922"/>
            <a:ext cx="1220804" cy="999147"/>
          </a:xfrm>
          <a:prstGeom prst="wedgeRoundRectCallout">
            <a:avLst>
              <a:gd name="adj1" fmla="val 116113"/>
              <a:gd name="adj2" fmla="val -2697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表面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粗糙度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25723387-695A-4B09-B46C-FA8C59FC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215" y="3905398"/>
            <a:ext cx="1179239" cy="684096"/>
          </a:xfrm>
          <a:prstGeom prst="wedgeRoundRectCallout">
            <a:avLst>
              <a:gd name="adj1" fmla="val -88861"/>
              <a:gd name="adj2" fmla="val 11552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配合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4C19BB1-EAA2-4A90-91FA-E7435BE3E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642" y="2834923"/>
            <a:ext cx="3072306" cy="22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65E4FC3-EF8C-45DA-B04D-028004C1E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14" y="1937624"/>
            <a:ext cx="7456053" cy="5380997"/>
          </a:xfrm>
          <a:prstGeom prst="rect">
            <a:avLst/>
          </a:prstGeom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模型可設變</a:t>
            </a:r>
            <a:r>
              <a:rPr lang="en-US" altLang="zh-TW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配合與公差</a:t>
            </a:r>
          </a:p>
        </p:txBody>
      </p:sp>
      <p:sp>
        <p:nvSpPr>
          <p:cNvPr id="11" name="AutoShape 32">
            <a:extLst>
              <a:ext uri="{FF2B5EF4-FFF2-40B4-BE49-F238E27FC236}">
                <a16:creationId xmlns:a16="http://schemas.microsoft.com/office/drawing/2014/main" id="{D7356C6F-4E4C-42AD-BD09-DE955F808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2714" y="5124597"/>
            <a:ext cx="1179239" cy="684096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公差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32">
            <a:extLst>
              <a:ext uri="{FF2B5EF4-FFF2-40B4-BE49-F238E27FC236}">
                <a16:creationId xmlns:a16="http://schemas.microsoft.com/office/drawing/2014/main" id="{EB3A4B00-D5E2-4A83-9F9F-F02741EC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2" y="3628975"/>
            <a:ext cx="1704651" cy="999147"/>
          </a:xfrm>
          <a:prstGeom prst="wedgeRoundRectCallout">
            <a:avLst>
              <a:gd name="adj1" fmla="val 85892"/>
              <a:gd name="adj2" fmla="val 3509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幾何公差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25723387-695A-4B09-B46C-FA8C59FC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5506" y="2411931"/>
            <a:ext cx="1057566" cy="616547"/>
          </a:xfrm>
          <a:prstGeom prst="wedgeRoundRectCallout">
            <a:avLst>
              <a:gd name="adj1" fmla="val -125916"/>
              <a:gd name="adj2" fmla="val -100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配合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2">
            <a:extLst>
              <a:ext uri="{FF2B5EF4-FFF2-40B4-BE49-F238E27FC236}">
                <a16:creationId xmlns:a16="http://schemas.microsoft.com/office/drawing/2014/main" id="{98FB34E2-D12D-4EEB-A931-DB876741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77" y="2220632"/>
            <a:ext cx="1220804" cy="999147"/>
          </a:xfrm>
          <a:prstGeom prst="wedgeRoundRectCallout">
            <a:avLst>
              <a:gd name="adj1" fmla="val 119896"/>
              <a:gd name="adj2" fmla="val 4390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表面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粗糙度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21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E4280C7E-3E70-403D-A45D-74359409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595" y="4562110"/>
            <a:ext cx="2314954" cy="1980131"/>
          </a:xfrm>
          <a:prstGeom prst="rect">
            <a:avLst/>
          </a:prstGeom>
        </p:spPr>
      </p:pic>
      <p:sp>
        <p:nvSpPr>
          <p:cNvPr id="1611778" name="AutoShape 2"/>
          <p:cNvSpPr>
            <a:spLocks noChangeArrowheads="1"/>
          </p:cNvSpPr>
          <p:nvPr/>
        </p:nvSpPr>
        <p:spPr bwMode="auto">
          <a:xfrm>
            <a:off x="2361415" y="2381526"/>
            <a:ext cx="70" cy="2768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799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9274C8-2C22-41C3-9C34-D30CFF26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192" y="2320444"/>
            <a:ext cx="2134185" cy="18431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E8DE73-9DA9-4996-9DB5-B8F811BD3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025" y="2401539"/>
            <a:ext cx="1926693" cy="16080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14F3F6D-541C-4F61-A0DF-955BA4250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218" y="2455537"/>
            <a:ext cx="2128064" cy="160804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7727227-4D0B-4661-A6B1-54023EC8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1252" y="4598187"/>
            <a:ext cx="1973074" cy="18431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35B8CED-5D88-47E2-94F6-27CFC3E6F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590" y="4816899"/>
            <a:ext cx="2042877" cy="1608048"/>
          </a:xfrm>
          <a:prstGeom prst="rect">
            <a:avLst/>
          </a:prstGeom>
        </p:spPr>
      </p:pic>
      <p:sp>
        <p:nvSpPr>
          <p:cNvPr id="27" name="AutoShape 13">
            <a:extLst>
              <a:ext uri="{FF2B5EF4-FFF2-40B4-BE49-F238E27FC236}">
                <a16:creationId xmlns:a16="http://schemas.microsoft.com/office/drawing/2014/main" id="{2C02471C-F055-446B-919F-248201933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922" y="6207781"/>
            <a:ext cx="813405" cy="48462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36" tIns="49768" rIns="99536" bIns="49768" anchor="ctr"/>
          <a:lstStyle/>
          <a:p>
            <a:endParaRPr lang="zh-TW" altLang="en-US" sz="1799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B888AF2-9FEB-4BB7-B254-F5E3C36D75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3805" r="2875"/>
          <a:stretch/>
        </p:blipFill>
        <p:spPr>
          <a:xfrm>
            <a:off x="166811" y="2272844"/>
            <a:ext cx="4905237" cy="4390447"/>
          </a:xfrm>
          <a:prstGeom prst="rect">
            <a:avLst/>
          </a:prstGeom>
        </p:spPr>
      </p:pic>
      <p:sp>
        <p:nvSpPr>
          <p:cNvPr id="16" name="橢圓形圖說文字 11">
            <a:extLst>
              <a:ext uri="{FF2B5EF4-FFF2-40B4-BE49-F238E27FC236}">
                <a16:creationId xmlns:a16="http://schemas.microsoft.com/office/drawing/2014/main" id="{FED5B8AF-FA2E-4891-8F8B-083C6FFFA5B1}"/>
              </a:ext>
            </a:extLst>
          </p:cNvPr>
          <p:cNvSpPr/>
          <p:nvPr/>
        </p:nvSpPr>
        <p:spPr>
          <a:xfrm>
            <a:off x="5677290" y="3911833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1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8" name="橢圓形圖說文字 11">
            <a:extLst>
              <a:ext uri="{FF2B5EF4-FFF2-40B4-BE49-F238E27FC236}">
                <a16:creationId xmlns:a16="http://schemas.microsoft.com/office/drawing/2014/main" id="{F2D6BFF5-E0B6-45FF-96FD-24E86E3A441E}"/>
              </a:ext>
            </a:extLst>
          </p:cNvPr>
          <p:cNvSpPr/>
          <p:nvPr/>
        </p:nvSpPr>
        <p:spPr>
          <a:xfrm>
            <a:off x="8187742" y="3911833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2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橢圓形圖說文字 11">
            <a:extLst>
              <a:ext uri="{FF2B5EF4-FFF2-40B4-BE49-F238E27FC236}">
                <a16:creationId xmlns:a16="http://schemas.microsoft.com/office/drawing/2014/main" id="{892B1297-B98B-4095-BD81-BFA32E29BFFF}"/>
              </a:ext>
            </a:extLst>
          </p:cNvPr>
          <p:cNvSpPr/>
          <p:nvPr/>
        </p:nvSpPr>
        <p:spPr>
          <a:xfrm>
            <a:off x="10952596" y="3911833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3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橢圓形圖說文字 11">
            <a:extLst>
              <a:ext uri="{FF2B5EF4-FFF2-40B4-BE49-F238E27FC236}">
                <a16:creationId xmlns:a16="http://schemas.microsoft.com/office/drawing/2014/main" id="{546899D1-7297-4EE9-940E-AB923820F67D}"/>
              </a:ext>
            </a:extLst>
          </p:cNvPr>
          <p:cNvSpPr/>
          <p:nvPr/>
        </p:nvSpPr>
        <p:spPr>
          <a:xfrm>
            <a:off x="5647912" y="6121071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4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" name="橢圓形圖說文字 11">
            <a:extLst>
              <a:ext uri="{FF2B5EF4-FFF2-40B4-BE49-F238E27FC236}">
                <a16:creationId xmlns:a16="http://schemas.microsoft.com/office/drawing/2014/main" id="{9881778E-7C63-4E9D-B04A-E7342FE0B092}"/>
              </a:ext>
            </a:extLst>
          </p:cNvPr>
          <p:cNvSpPr/>
          <p:nvPr/>
        </p:nvSpPr>
        <p:spPr>
          <a:xfrm>
            <a:off x="8148072" y="6121071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5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4" name="橢圓形圖說文字 11">
            <a:extLst>
              <a:ext uri="{FF2B5EF4-FFF2-40B4-BE49-F238E27FC236}">
                <a16:creationId xmlns:a16="http://schemas.microsoft.com/office/drawing/2014/main" id="{70CB94E4-3DBD-4DB9-8495-E2FAED6FAB48}"/>
              </a:ext>
            </a:extLst>
          </p:cNvPr>
          <p:cNvSpPr/>
          <p:nvPr/>
        </p:nvSpPr>
        <p:spPr>
          <a:xfrm>
            <a:off x="10499636" y="5860432"/>
            <a:ext cx="419244" cy="38068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6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0" name="AutoShape 13">
            <a:extLst>
              <a:ext uri="{FF2B5EF4-FFF2-40B4-BE49-F238E27FC236}">
                <a16:creationId xmlns:a16="http://schemas.microsoft.com/office/drawing/2014/main" id="{CA152A86-6F60-4B87-BBE3-0EEE74841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126" y="6207781"/>
            <a:ext cx="813405" cy="48462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36" tIns="49768" rIns="99536" bIns="49768" anchor="ctr"/>
          <a:lstStyle/>
          <a:p>
            <a:endParaRPr lang="zh-TW" altLang="en-US" sz="1799"/>
          </a:p>
        </p:txBody>
      </p:sp>
      <p:sp>
        <p:nvSpPr>
          <p:cNvPr id="31" name="AutoShape 13">
            <a:extLst>
              <a:ext uri="{FF2B5EF4-FFF2-40B4-BE49-F238E27FC236}">
                <a16:creationId xmlns:a16="http://schemas.microsoft.com/office/drawing/2014/main" id="{5C66AB69-0F3E-42D5-8641-08AEB871A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542" y="3859702"/>
            <a:ext cx="813405" cy="48462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36" tIns="49768" rIns="99536" bIns="49768" anchor="ctr"/>
          <a:lstStyle/>
          <a:p>
            <a:endParaRPr lang="zh-TW" altLang="en-US" sz="1799"/>
          </a:p>
        </p:txBody>
      </p:sp>
      <p:sp>
        <p:nvSpPr>
          <p:cNvPr id="32" name="AutoShape 13">
            <a:extLst>
              <a:ext uri="{FF2B5EF4-FFF2-40B4-BE49-F238E27FC236}">
                <a16:creationId xmlns:a16="http://schemas.microsoft.com/office/drawing/2014/main" id="{C0BD9429-6032-4EE0-96E1-D96C1C73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853" y="3808906"/>
            <a:ext cx="813405" cy="48462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36" tIns="49768" rIns="99536" bIns="49768" anchor="ctr"/>
          <a:lstStyle/>
          <a:p>
            <a:endParaRPr lang="zh-TW" altLang="en-US" sz="1799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3639755-145E-8676-DA08-CACB9008F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製程管理圖</a:t>
            </a:r>
          </a:p>
        </p:txBody>
      </p:sp>
    </p:spTree>
    <p:extLst>
      <p:ext uri="{BB962C8B-B14F-4D97-AF65-F5344CB8AC3E}">
        <p14:creationId xmlns:p14="http://schemas.microsoft.com/office/powerpoint/2010/main" val="31361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製程管理圖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00BB71-F5C5-4522-B66F-E1F30D97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" y="2426216"/>
            <a:ext cx="6228353" cy="43233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E65EFF-DC92-46BC-858D-86BCA05BE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876" y="2060882"/>
            <a:ext cx="2275538" cy="15682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9EE200C-5719-4E8B-BB11-6BA310113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469" y="2099672"/>
            <a:ext cx="2234536" cy="153581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10C6959-823E-4876-A3F5-53CEAA4DF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598" y="2186609"/>
            <a:ext cx="2114162" cy="144254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2ABAF1A-0B90-4A2F-AC72-65ED0DC03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876" y="3811758"/>
            <a:ext cx="2255038" cy="155631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089997B-588B-45D2-8E25-BB60D0696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010" y="3819080"/>
            <a:ext cx="2234536" cy="153765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9F5C777-7582-48CF-8C3D-212C13304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9112" y="3841414"/>
            <a:ext cx="2203648" cy="151531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1A51DE1-CF02-4CF3-83CE-9390723CE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362" y="5550676"/>
            <a:ext cx="2625153" cy="180526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D80132D-A53A-46AD-A6A7-E3277F00DC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6547" y="5550676"/>
            <a:ext cx="1281996" cy="1096575"/>
          </a:xfrm>
          <a:prstGeom prst="rect">
            <a:avLst/>
          </a:prstGeom>
        </p:spPr>
      </p:pic>
      <p:sp>
        <p:nvSpPr>
          <p:cNvPr id="29" name="橢圓形圖說文字 11">
            <a:extLst>
              <a:ext uri="{FF2B5EF4-FFF2-40B4-BE49-F238E27FC236}">
                <a16:creationId xmlns:a16="http://schemas.microsoft.com/office/drawing/2014/main" id="{A9D75060-908A-42A4-8962-E498196749A1}"/>
              </a:ext>
            </a:extLst>
          </p:cNvPr>
          <p:cNvSpPr/>
          <p:nvPr/>
        </p:nvSpPr>
        <p:spPr>
          <a:xfrm>
            <a:off x="8714799" y="3368142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2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0" name="橢圓形圖說文字 12">
            <a:extLst>
              <a:ext uri="{FF2B5EF4-FFF2-40B4-BE49-F238E27FC236}">
                <a16:creationId xmlns:a16="http://schemas.microsoft.com/office/drawing/2014/main" id="{E2BEE3B6-B17D-45F3-8A97-BB8A42E5B81A}"/>
              </a:ext>
            </a:extLst>
          </p:cNvPr>
          <p:cNvSpPr/>
          <p:nvPr/>
        </p:nvSpPr>
        <p:spPr>
          <a:xfrm>
            <a:off x="11044105" y="3342253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3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1" name="橢圓形圖說文字 13">
            <a:extLst>
              <a:ext uri="{FF2B5EF4-FFF2-40B4-BE49-F238E27FC236}">
                <a16:creationId xmlns:a16="http://schemas.microsoft.com/office/drawing/2014/main" id="{3B6C31F3-8A3E-4E9B-A3F2-F28EE49E45F5}"/>
              </a:ext>
            </a:extLst>
          </p:cNvPr>
          <p:cNvSpPr/>
          <p:nvPr/>
        </p:nvSpPr>
        <p:spPr>
          <a:xfrm>
            <a:off x="6214621" y="5133381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4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2" name="橢圓形圖說文字 14">
            <a:extLst>
              <a:ext uri="{FF2B5EF4-FFF2-40B4-BE49-F238E27FC236}">
                <a16:creationId xmlns:a16="http://schemas.microsoft.com/office/drawing/2014/main" id="{E2503E45-430B-4C23-9221-73E856EE0702}"/>
              </a:ext>
            </a:extLst>
          </p:cNvPr>
          <p:cNvSpPr/>
          <p:nvPr/>
        </p:nvSpPr>
        <p:spPr>
          <a:xfrm>
            <a:off x="8613440" y="5168728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5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3" name="橢圓形圖說文字 15">
            <a:extLst>
              <a:ext uri="{FF2B5EF4-FFF2-40B4-BE49-F238E27FC236}">
                <a16:creationId xmlns:a16="http://schemas.microsoft.com/office/drawing/2014/main" id="{AAD1C08E-EBE0-46BE-B38F-5BF00303B874}"/>
              </a:ext>
            </a:extLst>
          </p:cNvPr>
          <p:cNvSpPr/>
          <p:nvPr/>
        </p:nvSpPr>
        <p:spPr>
          <a:xfrm>
            <a:off x="10958542" y="5186518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6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4" name="橢圓形圖說文字 16">
            <a:extLst>
              <a:ext uri="{FF2B5EF4-FFF2-40B4-BE49-F238E27FC236}">
                <a16:creationId xmlns:a16="http://schemas.microsoft.com/office/drawing/2014/main" id="{A5021DCA-7546-4538-99DC-E0EF72CDAB37}"/>
              </a:ext>
            </a:extLst>
          </p:cNvPr>
          <p:cNvSpPr/>
          <p:nvPr/>
        </p:nvSpPr>
        <p:spPr>
          <a:xfrm>
            <a:off x="7347825" y="6956540"/>
            <a:ext cx="401139" cy="376007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7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6" name="橢圓形圖說文字 11">
            <a:extLst>
              <a:ext uri="{FF2B5EF4-FFF2-40B4-BE49-F238E27FC236}">
                <a16:creationId xmlns:a16="http://schemas.microsoft.com/office/drawing/2014/main" id="{FB22E24D-3780-421D-BB25-E6DADD6D4AAB}"/>
              </a:ext>
            </a:extLst>
          </p:cNvPr>
          <p:cNvSpPr/>
          <p:nvPr/>
        </p:nvSpPr>
        <p:spPr>
          <a:xfrm>
            <a:off x="6221023" y="3339766"/>
            <a:ext cx="419256" cy="380692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646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1</a:t>
            </a:r>
            <a:endParaRPr lang="zh-TW" altLang="en-US" sz="2646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CF1E6776-A671-460A-BA75-E82EAE7F3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25" y="5544735"/>
            <a:ext cx="1396979" cy="7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車</a:t>
            </a:r>
            <a:r>
              <a:rPr lang="en-US" altLang="zh-TW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&gt;</a:t>
            </a: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銑</a:t>
            </a:r>
            <a:r>
              <a:rPr lang="en-US" altLang="zh-TW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&gt;</a:t>
            </a: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磨</a:t>
            </a:r>
            <a:r>
              <a:rPr lang="en-US" altLang="zh-TW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&gt;</a:t>
            </a: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高週波</a:t>
            </a:r>
            <a:endParaRPr lang="en-US" altLang="zh-TW" sz="20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924A92-88D2-AE73-A9E3-A5A2371171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8155" y="3245224"/>
            <a:ext cx="389441" cy="3363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DD70616-DA7A-B036-DD76-E4B3A459C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6400" y="3263955"/>
            <a:ext cx="403153" cy="3364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38A5397-0495-8C1C-873A-1C9450984A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76439" y="3294112"/>
            <a:ext cx="378227" cy="2858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B3DA72D-B456-8E67-F42D-F9A095A4D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9864" y="4909273"/>
            <a:ext cx="459803" cy="4295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1D4D760-4727-33E7-8318-97CD05E28A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7151" y="4950702"/>
            <a:ext cx="477682" cy="3760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DA3B12E-F1DD-61C1-E858-E4A494F658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03272" y="4966446"/>
            <a:ext cx="440613" cy="3768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03FDE29-5562-A86C-9AEE-9C53C56E22F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3805" r="2875"/>
          <a:stretch/>
        </p:blipFill>
        <p:spPr>
          <a:xfrm>
            <a:off x="11604225" y="5471670"/>
            <a:ext cx="1331845" cy="11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製程管理圖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50E5AFD-F792-4C37-A0B6-627D2BEF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360" y="2695983"/>
            <a:ext cx="3424337" cy="37253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CFCED3-AC5C-4255-BC07-C001DA66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78" y="2013210"/>
            <a:ext cx="6986433" cy="5025251"/>
          </a:xfrm>
          <a:prstGeom prst="rect">
            <a:avLst/>
          </a:prstGeom>
        </p:spPr>
      </p:pic>
      <p:sp>
        <p:nvSpPr>
          <p:cNvPr id="12" name="矩形 7">
            <a:extLst>
              <a:ext uri="{FF2B5EF4-FFF2-40B4-BE49-F238E27FC236}">
                <a16:creationId xmlns:a16="http://schemas.microsoft.com/office/drawing/2014/main" id="{F31BFE6D-0333-46C9-B9BC-37281AAD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332" y="2298996"/>
            <a:ext cx="3213221" cy="3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軸心孔</a:t>
            </a:r>
            <a:r>
              <a:rPr lang="en-US" altLang="zh-TW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件配合後加工</a:t>
            </a:r>
            <a:endParaRPr lang="en-US" altLang="zh-TW" sz="20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0966D8EF-A5DB-436B-A53B-292DAE95E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02" y="6020101"/>
            <a:ext cx="3278039" cy="3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347" tIns="44174" rIns="88347" bIns="44174">
            <a:spAutoFit/>
          </a:bodyPr>
          <a:lstStyle/>
          <a:p>
            <a:pPr algn="ctr" eaLnBrk="0" hangingPunct="0">
              <a:buFont typeface="Wingdings" pitchFamily="2" charset="2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素材大小</a:t>
            </a:r>
            <a:r>
              <a:rPr lang="en-US" altLang="zh-TW" sz="2000" b="1" dirty="0" err="1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118X118X18</a:t>
            </a:r>
            <a:endParaRPr lang="en-US" altLang="zh-TW" sz="2000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7001B82-1A90-4EE6-A551-1F30E84C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2" y="4100866"/>
            <a:ext cx="1746242" cy="191923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3085AF5-19C3-484B-B833-79F79F06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599" y="2144432"/>
            <a:ext cx="1674745" cy="4962964"/>
          </a:xfrm>
          <a:prstGeom prst="rect">
            <a:avLst/>
          </a:prstGeom>
        </p:spPr>
      </p:pic>
      <p:sp>
        <p:nvSpPr>
          <p:cNvPr id="10" name="AutoShape 32">
            <a:extLst>
              <a:ext uri="{FF2B5EF4-FFF2-40B4-BE49-F238E27FC236}">
                <a16:creationId xmlns:a16="http://schemas.microsoft.com/office/drawing/2014/main" id="{0729F9C5-4243-47B4-B248-071AFEFD58D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45830" y="2075496"/>
            <a:ext cx="2068284" cy="5100837"/>
          </a:xfrm>
          <a:prstGeom prst="wedgeRoundRectCallout">
            <a:avLst>
              <a:gd name="adj1" fmla="val 144591"/>
              <a:gd name="adj2" fmla="val -22843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741" dirty="0">
                <a:solidFill>
                  <a:srgbClr val="66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endParaRPr lang="en-US" altLang="zh-TW" sz="2741" dirty="0">
              <a:solidFill>
                <a:srgbClr val="66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6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7527635" y="2055015"/>
            <a:ext cx="2897576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5" tIns="45717" rIns="91435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1.3D</a:t>
            </a:r>
            <a:r>
              <a:rPr lang="zh-TW" altLang="en-US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工程圖製作</a:t>
            </a:r>
            <a:endParaRPr lang="zh-TW" altLang="en-US" sz="28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7527634" y="1150830"/>
            <a:ext cx="2921157" cy="693205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7" rIns="91435" bIns="4571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1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10658765" y="1150829"/>
            <a:ext cx="2690572" cy="693205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7" rIns="91435" bIns="4571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1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訓練方式</a:t>
            </a:r>
          </a:p>
        </p:txBody>
      </p:sp>
      <p:sp>
        <p:nvSpPr>
          <p:cNvPr id="7" name="圓角矩形 9"/>
          <p:cNvSpPr/>
          <p:nvPr/>
        </p:nvSpPr>
        <p:spPr bwMode="auto">
          <a:xfrm>
            <a:off x="7551214" y="3135673"/>
            <a:ext cx="2897577" cy="637597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5" tIns="45717" rIns="91435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圖與製程連結</a:t>
            </a:r>
            <a:endParaRPr lang="en-US" altLang="zh-TW" sz="280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圓角矩形 18"/>
          <p:cNvSpPr/>
          <p:nvPr/>
        </p:nvSpPr>
        <p:spPr bwMode="auto">
          <a:xfrm>
            <a:off x="10769600" y="2055014"/>
            <a:ext cx="2489933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技術</a:t>
            </a:r>
            <a:r>
              <a:rPr lang="zh-TW" altLang="en-US" sz="2800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投影片</a:t>
            </a:r>
            <a:endParaRPr lang="zh-TW" altLang="en-US" sz="28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圓角矩形 19"/>
          <p:cNvSpPr/>
          <p:nvPr/>
        </p:nvSpPr>
        <p:spPr bwMode="auto">
          <a:xfrm>
            <a:off x="10769600" y="3135673"/>
            <a:ext cx="2489933" cy="71378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</a:t>
            </a:r>
            <a:r>
              <a:rPr lang="zh-TW" altLang="zh-TW" sz="2800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手冊</a:t>
            </a:r>
            <a:endParaRPr lang="zh-TW" altLang="en-US" sz="2800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圓角矩形 21"/>
          <p:cNvSpPr/>
          <p:nvPr/>
        </p:nvSpPr>
        <p:spPr bwMode="auto">
          <a:xfrm>
            <a:off x="10749645" y="4185498"/>
            <a:ext cx="2489934" cy="713781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</a:t>
            </a:r>
            <a:r>
              <a:rPr lang="zh-TW" altLang="zh-TW" sz="2800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檔案</a:t>
            </a:r>
            <a:endParaRPr lang="zh-TW" altLang="en-US" sz="2800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圓角矩形 15"/>
          <p:cNvSpPr/>
          <p:nvPr/>
        </p:nvSpPr>
        <p:spPr bwMode="auto">
          <a:xfrm>
            <a:off x="10769599" y="5266157"/>
            <a:ext cx="2489933" cy="713781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528" tIns="44764" rIns="89528" bIns="447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80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導入案例</a:t>
            </a:r>
            <a:endParaRPr lang="zh-TW" altLang="en-US" sz="28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CA185562-EABD-4D61-8088-359589E3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96" y="899317"/>
            <a:ext cx="4285802" cy="590027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E0A12C9-C993-420B-985E-C4CF88C81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893" y="1445342"/>
            <a:ext cx="4079512" cy="57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5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組合圖、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+BOM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B2A9E1-0EFB-4A4C-9269-C16BB993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4" y="2002938"/>
            <a:ext cx="7129746" cy="508366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D5506A3-16C0-4205-A877-DADF6A1B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872" y="1937624"/>
            <a:ext cx="2712666" cy="19408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53475C8-78A5-4C3C-8FF9-29983709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666" y="2177143"/>
            <a:ext cx="7226724" cy="455848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1E284C8-8715-4468-9ECE-9FA56C282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81" y="2177143"/>
            <a:ext cx="1384905" cy="11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824048"/>
            <a:ext cx="13439774" cy="11135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201" tIns="48102" rIns="96201" bIns="48102" anchor="ctr">
            <a:spAutoFit/>
          </a:bodyPr>
          <a:lstStyle/>
          <a:p>
            <a:pPr algn="ctr" defTabSz="961669">
              <a:lnSpc>
                <a:spcPct val="110000"/>
              </a:lnSpc>
            </a:pPr>
            <a:r>
              <a:rPr lang="en-US" altLang="zh-TW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527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  <a:endParaRPr lang="en-US" altLang="zh-TW" sz="3527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61669">
              <a:lnSpc>
                <a:spcPct val="110000"/>
              </a:lnSpc>
            </a:pP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工作排程器</a:t>
            </a:r>
            <a:r>
              <a:rPr lang="en-US" altLang="zh-TW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253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產生工程圖</a:t>
            </a:r>
            <a:endParaRPr lang="zh-TW" altLang="en-US" sz="2535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0839D37-BDA8-A995-1C4F-55C04C41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97" y="2122775"/>
            <a:ext cx="6005589" cy="4391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C05F620-7BE2-1D72-FB0C-82C5ABA14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893" y="2609240"/>
            <a:ext cx="6213111" cy="3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19" y="677723"/>
            <a:ext cx="8514182" cy="59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C18D10EC-5760-96CF-B5C7-7FD12D19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9" y="4149823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EA7D9CEB-DFDD-48EA-7430-F2BDE053A2C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383" y="1240771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EE66BFCF-2BCF-55B1-8D5E-474611E25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299" y="1386866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85919" y="1193476"/>
            <a:ext cx="3925929" cy="88680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46961-251A-4BBC-9EF7-1E09D501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3" y="970775"/>
            <a:ext cx="7865848" cy="5618123"/>
          </a:xfrm>
          <a:prstGeom prst="rect">
            <a:avLst/>
          </a:prstGeom>
        </p:spPr>
      </p:pic>
      <p:sp>
        <p:nvSpPr>
          <p:cNvPr id="5" name="AutoShape 34">
            <a:extLst>
              <a:ext uri="{FF2B5EF4-FFF2-40B4-BE49-F238E27FC236}">
                <a16:creationId xmlns:a16="http://schemas.microsoft.com/office/drawing/2014/main" id="{A3CAFB1B-2136-4D59-B63B-26A44442EC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9" y="2369131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B345F9E9-0A85-4C16-8C9D-586EBD74F6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3548117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A1F20136-9D83-475D-9B43-D0DF4CBE7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4762875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426ABD3-3850-45DE-9CFF-FF98530AE6C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5977633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</a:p>
        </p:txBody>
      </p:sp>
    </p:spTree>
    <p:extLst>
      <p:ext uri="{BB962C8B-B14F-4D97-AF65-F5344CB8AC3E}">
        <p14:creationId xmlns:p14="http://schemas.microsoft.com/office/powerpoint/2010/main" val="37910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78" y="4697701"/>
            <a:ext cx="2575754" cy="193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60" y="2704690"/>
            <a:ext cx="2543758" cy="147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56" y="4537106"/>
            <a:ext cx="1382980" cy="20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57" y="2094709"/>
            <a:ext cx="5054350" cy="454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86" y="2051199"/>
            <a:ext cx="5498504" cy="474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Rectangle 15"/>
          <p:cNvSpPr>
            <a:spLocks noChangeArrowheads="1"/>
          </p:cNvSpPr>
          <p:nvPr/>
        </p:nvSpPr>
        <p:spPr bwMode="auto">
          <a:xfrm>
            <a:off x="5570780" y="6900825"/>
            <a:ext cx="2450585" cy="503484"/>
          </a:xfrm>
          <a:prstGeom prst="rect">
            <a:avLst/>
          </a:prstGeom>
          <a:noFill/>
          <a:ln>
            <a:noFill/>
          </a:ln>
          <a:effectLst/>
        </p:spPr>
        <p:txBody>
          <a:bodyPr lIns="35992" tIns="35992" rIns="35992" bIns="35992" anchor="ctr">
            <a:spAutoFit/>
          </a:bodyPr>
          <a:lstStyle/>
          <a:p>
            <a:pPr algn="ctr"/>
            <a:r>
              <a:rPr lang="zh-TW" altLang="en-US" sz="2799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製圖</a:t>
            </a:r>
            <a:r>
              <a:rPr lang="en-US" altLang="zh-TW" sz="2799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3</a:t>
            </a:r>
            <a:r>
              <a:rPr lang="zh-TW" altLang="en-US" sz="2799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</a:rPr>
              <a:t>部曲</a:t>
            </a:r>
            <a:endParaRPr lang="zh-TW" altLang="en-US" sz="2799" dirty="0">
              <a:solidFill>
                <a:srgbClr val="FF0000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" y="826721"/>
            <a:ext cx="13439776" cy="110981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 </a:t>
            </a:r>
            <a:endParaRPr lang="en-US" altLang="zh-TW" sz="3599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95164"/>
            <a:r>
              <a:rPr lang="zh-TW" altLang="en-US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模型投影視圖產生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註解</a:t>
            </a:r>
          </a:p>
        </p:txBody>
      </p:sp>
      <p:sp>
        <p:nvSpPr>
          <p:cNvPr id="16" name="AutoShape 32"/>
          <p:cNvSpPr>
            <a:spLocks noChangeArrowheads="1"/>
          </p:cNvSpPr>
          <p:nvPr/>
        </p:nvSpPr>
        <p:spPr bwMode="auto">
          <a:xfrm>
            <a:off x="307726" y="2608374"/>
            <a:ext cx="1769620" cy="697531"/>
          </a:xfrm>
          <a:prstGeom prst="wedgeRoundRectCallout">
            <a:avLst>
              <a:gd name="adj1" fmla="val -30992"/>
              <a:gd name="adj2" fmla="val 20705"/>
              <a:gd name="adj3" fmla="val 16667"/>
            </a:avLst>
          </a:prstGeom>
          <a:solidFill>
            <a:srgbClr val="FF99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95164" eaLnBrk="0" hangingPunct="0"/>
            <a:r>
              <a:rPr lang="en-US" altLang="zh-TW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1</a:t>
            </a:r>
            <a:r>
              <a:rPr lang="zh-TW" altLang="en-US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 視圖</a:t>
            </a:r>
            <a:endParaRPr lang="zh-TW" altLang="en-US" sz="3199" b="1" dirty="0">
              <a:solidFill>
                <a:srgbClr val="0000FF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307726" y="4103285"/>
            <a:ext cx="1998172" cy="697531"/>
          </a:xfrm>
          <a:prstGeom prst="wedgeRoundRectCallout">
            <a:avLst>
              <a:gd name="adj1" fmla="val -30992"/>
              <a:gd name="adj2" fmla="val 20705"/>
              <a:gd name="adj3" fmla="val 16667"/>
            </a:avLst>
          </a:prstGeom>
          <a:solidFill>
            <a:srgbClr val="FF99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95164" eaLnBrk="0" hangingPunct="0"/>
            <a:r>
              <a:rPr lang="en-US" altLang="zh-TW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2</a:t>
            </a:r>
            <a:r>
              <a:rPr lang="zh-TW" altLang="en-US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 中心線</a:t>
            </a:r>
            <a:endParaRPr lang="en-US" altLang="zh-TW" sz="3199" b="1" dirty="0">
              <a:solidFill>
                <a:srgbClr val="0000FF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305345" y="5753653"/>
            <a:ext cx="2621135" cy="697531"/>
          </a:xfrm>
          <a:prstGeom prst="wedgeRoundRectCallout">
            <a:avLst>
              <a:gd name="adj1" fmla="val -30992"/>
              <a:gd name="adj2" fmla="val 20705"/>
              <a:gd name="adj3" fmla="val 16667"/>
            </a:avLst>
          </a:prstGeom>
          <a:solidFill>
            <a:srgbClr val="FF99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95164" eaLnBrk="0" hangingPunct="0"/>
            <a:r>
              <a:rPr lang="en-US" altLang="zh-TW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3</a:t>
            </a:r>
            <a:r>
              <a:rPr lang="zh-TW" altLang="en-US" sz="3199" b="1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 尺寸標註</a:t>
            </a:r>
            <a:endParaRPr lang="zh-TW" altLang="en-US" sz="3199" b="1" dirty="0">
              <a:solidFill>
                <a:srgbClr val="0000FF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  <p:pic>
        <p:nvPicPr>
          <p:cNvPr id="2939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38" y="2574217"/>
            <a:ext cx="1760167" cy="17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000CD6-16DB-41C0-B30A-34DE04AFB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6193" y="2003176"/>
            <a:ext cx="3220655" cy="46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85919" y="1193476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製圖流程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446961-251A-4BBC-9EF7-1E09D501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3" y="970775"/>
            <a:ext cx="7865848" cy="5618123"/>
          </a:xfrm>
          <a:prstGeom prst="rect">
            <a:avLst/>
          </a:prstGeom>
        </p:spPr>
      </p:pic>
      <p:sp>
        <p:nvSpPr>
          <p:cNvPr id="5" name="AutoShape 34">
            <a:extLst>
              <a:ext uri="{FF2B5EF4-FFF2-40B4-BE49-F238E27FC236}">
                <a16:creationId xmlns:a16="http://schemas.microsoft.com/office/drawing/2014/main" id="{A3CAFB1B-2136-4D59-B63B-26A44442EC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9" y="2369131"/>
            <a:ext cx="3925929" cy="886809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endParaRPr lang="zh-TW" altLang="en-US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B345F9E9-0A85-4C16-8C9D-586EBD74F6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3548117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工程圖環境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A1F20136-9D83-475D-9B43-D0DF4CBE7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4762875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工程圖過程</a:t>
            </a:r>
            <a:endParaRPr lang="zh-TW" altLang="en-US" sz="3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D2DC551A-250D-426D-982A-25BCABDC4A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5918" y="5977633"/>
            <a:ext cx="3925929" cy="886809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10" tIns="44441" rIns="45710" bIns="44441" anchor="ctr" anchorCtr="1"/>
          <a:lstStyle/>
          <a:p>
            <a:r>
              <a:rPr lang="en-US" altLang="zh-TW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業界需求</a:t>
            </a:r>
          </a:p>
        </p:txBody>
      </p:sp>
    </p:spTree>
    <p:extLst>
      <p:ext uri="{BB962C8B-B14F-4D97-AF65-F5344CB8AC3E}">
        <p14:creationId xmlns:p14="http://schemas.microsoft.com/office/powerpoint/2010/main" val="3503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831676"/>
            <a:ext cx="13439776" cy="109990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48" tIns="49775" rIns="99548" bIns="49775" anchor="ctr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</a:t>
            </a:r>
            <a:r>
              <a:rPr lang="zh-TW" altLang="en-US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圖優勢</a:t>
            </a:r>
            <a:r>
              <a:rPr lang="en-US" altLang="zh-TW" sz="3599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defTabSz="995164"/>
            <a:r>
              <a:rPr lang="en-US" altLang="zh-TW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全世界</a:t>
            </a:r>
            <a:r>
              <a:rPr lang="zh-TW" altLang="en-US" sz="25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最好用</a:t>
            </a:r>
          </a:p>
        </p:txBody>
      </p:sp>
      <p:pic>
        <p:nvPicPr>
          <p:cNvPr id="7" name="Picture 7" descr="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8" y="2103094"/>
            <a:ext cx="6826333" cy="46875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A99AE09-F7BA-417D-B807-A5BBB0C9B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827" y="2376838"/>
            <a:ext cx="6089420" cy="43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30"/>
          <p:cNvSpPr>
            <a:spLocks noChangeArrowheads="1"/>
          </p:cNvSpPr>
          <p:nvPr/>
        </p:nvSpPr>
        <p:spPr bwMode="auto">
          <a:xfrm>
            <a:off x="0" y="846406"/>
            <a:ext cx="13438188" cy="108314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defTabSz="995164">
              <a:lnSpc>
                <a:spcPct val="110000"/>
              </a:lnSpc>
            </a:pP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SW</a:t>
            </a:r>
            <a:r>
              <a:rPr lang="zh-TW" altLang="en-US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工程圖優勢</a:t>
            </a:r>
            <a:r>
              <a:rPr lang="en-US" altLang="zh-TW" sz="3599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7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79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工程</a:t>
            </a:r>
            <a:r>
              <a:rPr lang="zh-TW" altLang="en-US" sz="279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圖和零件工具列對照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191" y="2299442"/>
            <a:ext cx="2847230" cy="1284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1" b="43866"/>
          <a:stretch/>
        </p:blipFill>
        <p:spPr>
          <a:xfrm>
            <a:off x="7458165" y="5302887"/>
            <a:ext cx="2935518" cy="1120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b="54188"/>
          <a:stretch/>
        </p:blipFill>
        <p:spPr>
          <a:xfrm>
            <a:off x="7461762" y="3888180"/>
            <a:ext cx="2775922" cy="908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/>
          <a:srcRect b="40668"/>
          <a:stretch/>
        </p:blipFill>
        <p:spPr>
          <a:xfrm>
            <a:off x="7458165" y="2301217"/>
            <a:ext cx="2313300" cy="1284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3425" y="4731962"/>
            <a:ext cx="2160761" cy="1733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27" y="2299442"/>
            <a:ext cx="6735541" cy="2371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1ADE44-5B71-433E-BB72-B0813D377C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235" b="-5401"/>
          <a:stretch/>
        </p:blipFill>
        <p:spPr>
          <a:xfrm>
            <a:off x="142626" y="5437398"/>
            <a:ext cx="6735541" cy="851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90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porate_Template">
  <a:themeElements>
    <a:clrScheme name="Corporate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華康細圓體"/>
        <a:ea typeface="華康細圓體"/>
        <a:cs typeface=""/>
      </a:majorFont>
      <a:minorFont>
        <a:latin typeface="華康細圓體"/>
        <a:ea typeface="華康細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orporat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5906</TotalTime>
  <Words>3191</Words>
  <Application>Microsoft Office PowerPoint</Application>
  <PresentationFormat>自訂</PresentationFormat>
  <Paragraphs>324</Paragraphs>
  <Slides>42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0" baseType="lpstr">
      <vt:lpstr>華康粗圓體</vt:lpstr>
      <vt:lpstr>華康細圓體</vt:lpstr>
      <vt:lpstr>華康細圓體(P)</vt:lpstr>
      <vt:lpstr>標楷體</vt:lpstr>
      <vt:lpstr>Arial</vt:lpstr>
      <vt:lpstr>Calibri</vt:lpstr>
      <vt:lpstr>Wingdings</vt:lpstr>
      <vt:lpstr>Corporate_Template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104</cp:revision>
  <dcterms:created xsi:type="dcterms:W3CDTF">2017-04-25T03:43:51Z</dcterms:created>
  <dcterms:modified xsi:type="dcterms:W3CDTF">2024-11-03T10:40:14Z</dcterms:modified>
</cp:coreProperties>
</file>