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6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  <p:sldMasterId id="2147483651" r:id="rId5"/>
    <p:sldMasterId id="2147483659" r:id="rId6"/>
    <p:sldMasterId id="2147483674" r:id="rId7"/>
    <p:sldMasterId id="2147483684" r:id="rId8"/>
    <p:sldMasterId id="2147483694" r:id="rId9"/>
    <p:sldMasterId id="2147483706" r:id="rId10"/>
    <p:sldMasterId id="2147483714" r:id="rId11"/>
  </p:sldMasterIdLst>
  <p:notesMasterIdLst>
    <p:notesMasterId r:id="rId58"/>
  </p:notesMasterIdLst>
  <p:sldIdLst>
    <p:sldId id="256" r:id="rId12"/>
    <p:sldId id="1029" r:id="rId13"/>
    <p:sldId id="705" r:id="rId14"/>
    <p:sldId id="847" r:id="rId15"/>
    <p:sldId id="1101" r:id="rId16"/>
    <p:sldId id="799" r:id="rId17"/>
    <p:sldId id="779" r:id="rId18"/>
    <p:sldId id="780" r:id="rId19"/>
    <p:sldId id="784" r:id="rId20"/>
    <p:sldId id="1095" r:id="rId21"/>
    <p:sldId id="1096" r:id="rId22"/>
    <p:sldId id="1097" r:id="rId23"/>
    <p:sldId id="1098" r:id="rId24"/>
    <p:sldId id="1099" r:id="rId25"/>
    <p:sldId id="800" r:id="rId26"/>
    <p:sldId id="862" r:id="rId27"/>
    <p:sldId id="1049" r:id="rId28"/>
    <p:sldId id="846" r:id="rId29"/>
    <p:sldId id="1069" r:id="rId30"/>
    <p:sldId id="866" r:id="rId31"/>
    <p:sldId id="867" r:id="rId32"/>
    <p:sldId id="1053" r:id="rId33"/>
    <p:sldId id="1079" r:id="rId34"/>
    <p:sldId id="1108" r:id="rId35"/>
    <p:sldId id="1110" r:id="rId36"/>
    <p:sldId id="1109" r:id="rId37"/>
    <p:sldId id="1055" r:id="rId38"/>
    <p:sldId id="1054" r:id="rId39"/>
    <p:sldId id="1081" r:id="rId40"/>
    <p:sldId id="1086" r:id="rId41"/>
    <p:sldId id="831" r:id="rId42"/>
    <p:sldId id="832" r:id="rId43"/>
    <p:sldId id="805" r:id="rId44"/>
    <p:sldId id="1083" r:id="rId45"/>
    <p:sldId id="653" r:id="rId46"/>
    <p:sldId id="1040" r:id="rId47"/>
    <p:sldId id="1090" r:id="rId48"/>
    <p:sldId id="1091" r:id="rId49"/>
    <p:sldId id="1084" r:id="rId50"/>
    <p:sldId id="1060" r:id="rId51"/>
    <p:sldId id="1088" r:id="rId52"/>
    <p:sldId id="1087" r:id="rId53"/>
    <p:sldId id="984" r:id="rId54"/>
    <p:sldId id="1089" r:id="rId55"/>
    <p:sldId id="1048" r:id="rId56"/>
    <p:sldId id="1107" r:id="rId57"/>
  </p:sldIdLst>
  <p:sldSz cx="9144000" cy="6858000" type="screen4x3"/>
  <p:notesSz cx="6735763" cy="9866313"/>
  <p:embeddedFontLst>
    <p:embeddedFont>
      <p:font typeface="Dosis" pitchFamily="2" charset="0"/>
      <p:regular r:id="rId59"/>
      <p:bold r:id="rId60"/>
    </p:embeddedFont>
    <p:embeddedFont>
      <p:font typeface="Dosis ExtraBold" pitchFamily="2" charset="0"/>
      <p:bold r:id="rId61"/>
    </p:embeddedFont>
    <p:embeddedFont>
      <p:font typeface="Dosis Medium" pitchFamily="2" charset="0"/>
      <p:regular r:id="rId62"/>
      <p:bold r:id="rId63"/>
    </p:embeddedFont>
    <p:embeddedFont>
      <p:font typeface="Dosis SemiBold" pitchFamily="2" charset="0"/>
      <p:regular r:id="rId64"/>
      <p:bold r:id="rId65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565F88"/>
    <a:srgbClr val="00ACA4"/>
    <a:srgbClr val="4472C4"/>
    <a:srgbClr val="E84234"/>
    <a:srgbClr val="9EE0F4"/>
    <a:srgbClr val="EAF8FE"/>
    <a:srgbClr val="E7E6E6"/>
    <a:srgbClr val="424D7B"/>
    <a:srgbClr val="EBE3F1"/>
    <a:srgbClr val="F265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423" autoAdjust="0"/>
    <p:restoredTop sz="87607" autoAdjust="0"/>
  </p:normalViewPr>
  <p:slideViewPr>
    <p:cSldViewPr snapToGrid="0" showGuides="1">
      <p:cViewPr varScale="1">
        <p:scale>
          <a:sx n="77" d="100"/>
          <a:sy n="77" d="100"/>
        </p:scale>
        <p:origin x="888" y="45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63" Type="http://schemas.openxmlformats.org/officeDocument/2006/relationships/font" Target="fonts/font5.fntdata"/><Relationship Id="rId68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notesMaster" Target="notesMasters/notesMaster1.xml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61" Type="http://schemas.openxmlformats.org/officeDocument/2006/relationships/font" Target="fonts/font3.fntdata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font" Target="fonts/font2.fntdata"/><Relationship Id="rId65" Type="http://schemas.openxmlformats.org/officeDocument/2006/relationships/font" Target="fonts/font7.fntdata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font" Target="fonts/font6.fntdata"/><Relationship Id="rId69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0.xml"/><Relationship Id="rId3" Type="http://schemas.openxmlformats.org/officeDocument/2006/relationships/customXml" Target="../customXml/item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font" Target="fonts/font1.fntdata"/><Relationship Id="rId67" Type="http://schemas.openxmlformats.org/officeDocument/2006/relationships/viewProps" Target="viewProps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font" Target="fonts/font4.fntdata"/><Relationship Id="rId70" Type="http://schemas.microsoft.com/office/2018/10/relationships/authors" Target="author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en-US" smtClean="0"/>
              <a:t>6/2/2026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en-US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en-US" smtClean="0"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136E571-1CA0-4C8D-985D-594239BEC5F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EDB43-C08F-5A9F-58AA-CD49FF461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5F0882B-9291-AB2A-801A-817F5A60DE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49BBDB7-6031-443D-FEF6-E72DA1437E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21CF19-702B-68EC-982E-5BC14DBED5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8503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6.png"/><Relationship Id="rId9" Type="http://schemas.microsoft.com/office/2007/relationships/hdphoto" Target="../media/hdphoto2.wdp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6.png"/><Relationship Id="rId9" Type="http://schemas.microsoft.com/office/2007/relationships/hdphoto" Target="../media/hdphoto2.wdp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dessin humoristique&#10;&#10;Le contenu généré par l’IA peut être incorrect.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7" b="4073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5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Espace réservé du contenu 6"/>
          <p:cNvSpPr>
            <a:spLocks noGrp="1" noChangeAspect="1"/>
          </p:cNvSpPr>
          <p:nvPr>
            <p:ph sz="quarter" idx="13" hasCustomPrompt="1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Espace réservé de l'élément multimédia 4"/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Espace réservé de l'élément multimédia 4"/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4" name="Espace réservé de l'élément multimédia 3"/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5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Espace réservé pour une image  5"/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5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Espace réservé pour une image  5"/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Espace réservé pour une image  5"/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10" name="Espace réservé pour une image  14"/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1" name="Espace réservé pour une image  14"/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3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4" name="Espace réservé pour une image  14"/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3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4"/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4" name="Espace réservé pour une image  14"/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6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8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9" name="Espace réservé pour une image  14"/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7" name="Espace réservé du texte 14"/>
          <p:cNvSpPr>
            <a:spLocks noGrp="1"/>
          </p:cNvSpPr>
          <p:nvPr>
            <p:ph type="body" sz="quarter" idx="11" hasCustomPrompt="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3" name="Espace réservé du texte 14"/>
          <p:cNvSpPr>
            <a:spLocks noGrp="1"/>
          </p:cNvSpPr>
          <p:nvPr>
            <p:ph type="body" sz="quarter" idx="23" hasCustomPrompt="1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4" name="Espace réservé du texte 14"/>
          <p:cNvSpPr>
            <a:spLocks noGrp="1"/>
          </p:cNvSpPr>
          <p:nvPr>
            <p:ph type="body" sz="quarter" idx="24" hasCustomPrompt="1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25" hasCustomPrompt="1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6" name="Espace réservé du texte 14"/>
          <p:cNvSpPr>
            <a:spLocks noGrp="1"/>
          </p:cNvSpPr>
          <p:nvPr>
            <p:ph type="body" sz="quarter" idx="26" hasCustomPrompt="1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0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2"/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7" name="Espace réservé de l'élément multimédia 6"/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Espace réservé de l'élément multimédia 6"/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2"/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7" name="Espace réservé de l'élément multimédia 6"/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Espace réservé de l'élément multimédia 6"/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6" name="Espace réservé pour une image  12"/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2"/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6" name="Espace réservé de l'élément multimédia 6"/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Espace réservé de l'élément multimédia 6"/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" name="Espace réservé de l'élément multimédia 6"/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Espace réservé de l'élément multimédia 6"/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/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Espace réservé de l'élément multimédia 4"/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Espace réservé de l'élément multimédia 4"/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/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/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en-US" dirty="0"/>
              <a:t>1.  Acte de parole</a:t>
            </a:r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/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/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/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/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/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en-US" dirty="0"/>
              <a:t>3.  </a:t>
            </a:r>
            <a:r>
              <a:rPr lang="en-US" dirty="0" err="1"/>
              <a:t>Écriture</a:t>
            </a:r>
            <a:endParaRPr lang="en-US" dirty="0"/>
          </a:p>
        </p:txBody>
      </p:sp>
      <p:sp>
        <p:nvSpPr>
          <p:cNvPr id="10" name="Espace réservé du texte 5"/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/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/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7" name="Espace réservé pour une image  26"/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8" name="Espace réservé pour une image  26"/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/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5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Espace réservé du contenu 6"/>
          <p:cNvSpPr>
            <a:spLocks noGrp="1" noChangeAspect="1"/>
          </p:cNvSpPr>
          <p:nvPr>
            <p:ph sz="quarter" idx="13" hasCustomPrompt="1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10" name="Espace réservé pour une image  14"/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1" name="Espace réservé pour une image  14"/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3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4" name="Espace réservé pour une image  14"/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3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4"/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4" name="Espace réservé pour une image  14"/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6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8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9" name="Espace réservé pour une image  14"/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7" name="Espace réservé du texte 14"/>
          <p:cNvSpPr>
            <a:spLocks noGrp="1"/>
          </p:cNvSpPr>
          <p:nvPr>
            <p:ph type="body" sz="quarter" idx="11" hasCustomPrompt="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3" name="Espace réservé du texte 14"/>
          <p:cNvSpPr>
            <a:spLocks noGrp="1"/>
          </p:cNvSpPr>
          <p:nvPr>
            <p:ph type="body" sz="quarter" idx="23" hasCustomPrompt="1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4" name="Espace réservé du texte 14"/>
          <p:cNvSpPr>
            <a:spLocks noGrp="1"/>
          </p:cNvSpPr>
          <p:nvPr>
            <p:ph type="body" sz="quarter" idx="24" hasCustomPrompt="1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25" hasCustomPrompt="1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6" name="Espace réservé du texte 14"/>
          <p:cNvSpPr>
            <a:spLocks noGrp="1"/>
          </p:cNvSpPr>
          <p:nvPr>
            <p:ph type="body" sz="quarter" idx="26" hasCustomPrompt="1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0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2"/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7" name="Espace réservé de l'élément multimédia 6"/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Espace réservé de l'élément multimédia 6"/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6" name="Espace réservé pour une image  12"/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en-US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2"/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6" name="Espace réservé de l'élément multimédia 6"/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Espace réservé de l'élément multimédia 6"/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" name="Espace réservé de l'élément multimédia 6"/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Espace réservé de l'élément multimédia 6"/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/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5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Espace réservé du contenu 6"/>
          <p:cNvSpPr>
            <a:spLocks noGrp="1" noChangeAspect="1"/>
          </p:cNvSpPr>
          <p:nvPr>
            <p:ph sz="quarter" idx="13" hasCustomPrompt="1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10" name="Espace réservé pour une image  14"/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1" name="Espace réservé pour une image  14"/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3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4" name="Espace réservé pour une image  14"/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3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4"/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4" name="Espace réservé pour une image  14"/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6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8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9" name="Espace réservé pour une image  14"/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7" name="Espace réservé du texte 14"/>
          <p:cNvSpPr>
            <a:spLocks noGrp="1"/>
          </p:cNvSpPr>
          <p:nvPr>
            <p:ph type="body" sz="quarter" idx="11" hasCustomPrompt="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3" name="Espace réservé du texte 14"/>
          <p:cNvSpPr>
            <a:spLocks noGrp="1"/>
          </p:cNvSpPr>
          <p:nvPr>
            <p:ph type="body" sz="quarter" idx="23" hasCustomPrompt="1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4" name="Espace réservé du texte 14"/>
          <p:cNvSpPr>
            <a:spLocks noGrp="1"/>
          </p:cNvSpPr>
          <p:nvPr>
            <p:ph type="body" sz="quarter" idx="24" hasCustomPrompt="1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25" hasCustomPrompt="1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6" name="Espace réservé du texte 14"/>
          <p:cNvSpPr>
            <a:spLocks noGrp="1"/>
          </p:cNvSpPr>
          <p:nvPr>
            <p:ph type="body" sz="quarter" idx="26" hasCustomPrompt="1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0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2"/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7" name="Espace réservé de l'élément multimédia 6"/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Espace réservé de l'élément multimédia 6"/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6" name="Espace réservé pour une image  12"/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2"/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6" name="Espace réservé de l'élément multimédia 6"/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Espace réservé de l'élément multimédia 6"/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en-US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Rectangle : coins arrondis 2"/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4" name="Organigramme : Terminateur 3"/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/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6" name="Organigramme : Terminateur 5"/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/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8" name="Organigramme : Terminateur 7"/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/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0" name="Organigramme : Terminateur 9"/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/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2" name="Organigramme : Terminateur 11"/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/>
          <p:cNvSpPr txBox="1"/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Révision</a:t>
            </a:r>
          </a:p>
          <a:p>
            <a:r>
              <a:rPr lang="en-US" dirty="0"/>
              <a:t>Lecture offerte</a:t>
            </a:r>
          </a:p>
        </p:txBody>
      </p:sp>
      <p:grpSp>
        <p:nvGrpSpPr>
          <p:cNvPr id="18" name="Groupe 17"/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/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/>
            </a:p>
          </p:txBody>
        </p:sp>
        <p:sp>
          <p:nvSpPr>
            <p:cNvPr id="20" name="Organigramme : Terminateur 19"/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/>
          <p:cNvSpPr>
            <a:spLocks noGrp="1"/>
          </p:cNvSpPr>
          <p:nvPr>
            <p:ph type="body" sz="quarter" idx="10" hasCustomPrompt="1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en-US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/>
          <p:cNvSpPr>
            <a:spLocks noGrp="1"/>
          </p:cNvSpPr>
          <p:nvPr>
            <p:ph type="body" sz="quarter" idx="11" hasCustomPrompt="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en-US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/>
          <p:cNvSpPr>
            <a:spLocks noGrp="1"/>
          </p:cNvSpPr>
          <p:nvPr>
            <p:ph type="body" sz="quarter" idx="12" hasCustomPrompt="1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en-US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/>
          <p:cNvSpPr>
            <a:spLocks noGrp="1"/>
          </p:cNvSpPr>
          <p:nvPr>
            <p:ph type="body" sz="quarter" idx="13" hasCustomPrompt="1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en-US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/>
          <p:cNvSpPr>
            <a:spLocks noGrp="1"/>
          </p:cNvSpPr>
          <p:nvPr>
            <p:ph type="body" sz="quarter" idx="14" hasCustomPrompt="1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en-US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/>
          <p:cNvSpPr>
            <a:spLocks noGrp="1"/>
          </p:cNvSpPr>
          <p:nvPr>
            <p:ph type="body" sz="quarter" idx="15" hasCustomPrompt="1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en-US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" name="Espace réservé de l'élément multimédia 6"/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Espace réservé de l'élément multimédia 6"/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02/06/2026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60495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02/06/2026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038278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02/06/2026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364385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02/06/2026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197174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02/06/2026</a:t>
            </a:fld>
            <a:endParaRPr lang="fr-M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760932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02/06/2026</a:t>
            </a:fld>
            <a:endParaRPr lang="fr-M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432206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02/06/2026</a:t>
            </a:fld>
            <a:endParaRPr lang="fr-M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7344492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02/06/2026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7554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5" name="Rectangle : coins arrondis 4"/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4" name="Organigramme : Terminateur 3"/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8" hasCustomPrompt="1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/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8" name="Organigramme : Terminateur 7"/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/>
          <p:cNvSpPr>
            <a:spLocks noGrp="1"/>
          </p:cNvSpPr>
          <p:nvPr>
            <p:ph type="body" sz="quarter" idx="19" hasCustomPrompt="1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/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8" name="Organigramme : Terminateur 17"/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/>
          <p:cNvSpPr>
            <a:spLocks noGrp="1"/>
          </p:cNvSpPr>
          <p:nvPr>
            <p:ph type="body" sz="quarter" idx="20" hasCustomPrompt="1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/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1" name="Organigramme : Terminateur 20"/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/>
          <p:cNvSpPr>
            <a:spLocks noGrp="1"/>
          </p:cNvSpPr>
          <p:nvPr>
            <p:ph type="body" sz="quarter" idx="21" hasCustomPrompt="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/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4" name="Organigramme : Terminateur 23"/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/>
          <p:cNvSpPr>
            <a:spLocks noGrp="1"/>
          </p:cNvSpPr>
          <p:nvPr>
            <p:ph type="body" sz="quarter" idx="22" hasCustomPrompt="1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/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7" name="Organigramme : Terminateur 26"/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/>
          <p:cNvSpPr>
            <a:spLocks noGrp="1"/>
          </p:cNvSpPr>
          <p:nvPr>
            <p:ph type="body" sz="quarter" idx="23" hasCustomPrompt="1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02/06/2026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5239225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02/06/2026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0939514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02/06/2026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0586291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64523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67710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96863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2701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Écrit :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76983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107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Dialogue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09" y="3643281"/>
            <a:ext cx="27425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20498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2542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107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Dialogue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48865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04917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/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/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en-US" dirty="0"/>
              <a:t>1.  Acte de parole</a:t>
            </a:r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/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/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/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/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/>
          <p:cNvSpPr txBox="1"/>
          <p:nvPr userDrawn="1"/>
        </p:nvSpPr>
        <p:spPr>
          <a:xfrm>
            <a:off x="2225078" y="5126699"/>
            <a:ext cx="11464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en-US" dirty="0"/>
              <a:t>3.  Écriture </a:t>
            </a:r>
          </a:p>
        </p:txBody>
      </p:sp>
      <p:sp>
        <p:nvSpPr>
          <p:cNvPr id="10" name="Espace réservé du texte 5"/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/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/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7" name="Espace réservé pour une image  26"/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8" name="Espace réservé pour une image  26"/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6483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4295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1178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7340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51234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4158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229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6075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610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2462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/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/>
          <p:cNvSpPr txBox="1"/>
          <p:nvPr userDrawn="1"/>
        </p:nvSpPr>
        <p:spPr>
          <a:xfrm>
            <a:off x="2225078" y="2156784"/>
            <a:ext cx="16482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en-US" dirty="0"/>
              <a:t>1.  Prise de parole</a:t>
            </a:r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/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/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/>
          <p:cNvSpPr txBox="1"/>
          <p:nvPr userDrawn="1"/>
        </p:nvSpPr>
        <p:spPr>
          <a:xfrm>
            <a:off x="2201409" y="3643281"/>
            <a:ext cx="27425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757575"/>
                </a:solidFill>
                <a:latin typeface="Dosis ExtraBold" pitchFamily="2" charset="0"/>
              </a:rPr>
              <a:t>2.  Point de langue</a:t>
            </a:r>
          </a:p>
        </p:txBody>
      </p:sp>
      <p:pic>
        <p:nvPicPr>
          <p:cNvPr id="20" name="Image 19"/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/>
          <p:cNvSpPr txBox="1"/>
          <p:nvPr userDrawn="1"/>
        </p:nvSpPr>
        <p:spPr>
          <a:xfrm>
            <a:off x="2225078" y="5126699"/>
            <a:ext cx="11464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en-US" dirty="0"/>
              <a:t>3.  Écriture</a:t>
            </a:r>
          </a:p>
        </p:txBody>
      </p:sp>
      <p:sp>
        <p:nvSpPr>
          <p:cNvPr id="10" name="Espace réservé du texte 5"/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/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/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7" name="Espace réservé pour une image  26"/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8" name="Espace réservé pour une image  26"/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2994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63394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5480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Écriture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86963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/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/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/>
          <p:cNvSpPr txBox="1"/>
          <p:nvPr userDrawn="1"/>
        </p:nvSpPr>
        <p:spPr>
          <a:xfrm>
            <a:off x="2201410" y="3643281"/>
            <a:ext cx="22542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/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/>
          <p:cNvSpPr txBox="1"/>
          <p:nvPr userDrawn="1"/>
        </p:nvSpPr>
        <p:spPr>
          <a:xfrm>
            <a:off x="2225078" y="5126699"/>
            <a:ext cx="11464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en-US" dirty="0"/>
              <a:t>3.  Écriture</a:t>
            </a:r>
          </a:p>
        </p:txBody>
      </p:sp>
      <p:sp>
        <p:nvSpPr>
          <p:cNvPr id="10" name="Espace réservé du texte 5"/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/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8" name="Espace réservé pour une image  26"/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pic>
        <p:nvPicPr>
          <p:cNvPr id="2" name="Image 1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/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/>
          <p:cNvSpPr txBox="1"/>
          <p:nvPr userDrawn="1"/>
        </p:nvSpPr>
        <p:spPr>
          <a:xfrm>
            <a:off x="2225078" y="2156784"/>
            <a:ext cx="16482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en-US" dirty="0"/>
              <a:t>1.  Prise de parole</a:t>
            </a:r>
          </a:p>
        </p:txBody>
      </p:sp>
      <p:sp>
        <p:nvSpPr>
          <p:cNvPr id="12" name="Espace réservé du texte 5"/>
          <p:cNvSpPr>
            <a:spLocks noGrp="1"/>
          </p:cNvSpPr>
          <p:nvPr>
            <p:ph type="body" sz="quarter" idx="21" hasCustomPrompt="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/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en-US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3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8.jpe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19.xml"/><Relationship Id="rId19" Type="http://schemas.openxmlformats.org/officeDocument/2006/relationships/image" Target="../media/image11.png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image" Target="../media/image8.jpeg"/><Relationship Id="rId5" Type="http://schemas.openxmlformats.org/officeDocument/2006/relationships/slideLayout" Target="../slideLayouts/slideLayout28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image" Target="../media/image12.jpeg"/><Relationship Id="rId5" Type="http://schemas.openxmlformats.org/officeDocument/2006/relationships/slideLayout" Target="../slideLayouts/slideLayout37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image" Target="../media/image1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6.xml"/><Relationship Id="rId9" Type="http://schemas.openxmlformats.org/officeDocument/2006/relationships/image" Target="../media/image3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61.xml"/><Relationship Id="rId16" Type="http://schemas.openxmlformats.org/officeDocument/2006/relationships/image" Target="../media/image8.jpeg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69.xml"/><Relationship Id="rId19" Type="http://schemas.openxmlformats.org/officeDocument/2006/relationships/image" Target="../media/image11.png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/>
          <p:cNvSpPr txBox="1"/>
          <p:nvPr userDrawn="1"/>
        </p:nvSpPr>
        <p:spPr>
          <a:xfrm>
            <a:off x="1937910" y="209734"/>
            <a:ext cx="1493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en-US" sz="1400" b="1" dirty="0">
                <a:solidFill>
                  <a:srgbClr val="424D7B"/>
                </a:solidFill>
              </a:rPr>
              <a:t>Prise de parole</a:t>
            </a:r>
          </a:p>
        </p:txBody>
      </p:sp>
      <p:sp>
        <p:nvSpPr>
          <p:cNvPr id="8" name="ZoneTexte 7"/>
          <p:cNvSpPr txBox="1"/>
          <p:nvPr userDrawn="1"/>
        </p:nvSpPr>
        <p:spPr>
          <a:xfrm>
            <a:off x="3963435" y="226705"/>
            <a:ext cx="1493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en-US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21" name="Image 20"/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/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/>
          <p:cNvSpPr txBox="1"/>
          <p:nvPr userDrawn="1"/>
        </p:nvSpPr>
        <p:spPr>
          <a:xfrm>
            <a:off x="6295924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400" b="1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lang="en-US" sz="1600" b="0" kern="1200" dirty="0">
          <a:solidFill>
            <a:prstClr val="white">
              <a:lumMod val="65000"/>
            </a:prstClr>
          </a:solidFill>
          <a:latin typeface="Calibri" panose="020F0502020204030204"/>
          <a:ea typeface="+mn-ea"/>
          <a:cs typeface="+mn-cs"/>
        </a:defRPr>
      </a:lvl1pPr>
    </p:titleStyle>
    <p:bodyStyle>
      <a:lvl1pPr marL="128270" indent="-128270" algn="l" defTabSz="51435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44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62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89979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697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14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32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849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567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37951" y="21590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/>
          <p:cNvSpPr txBox="1"/>
          <p:nvPr userDrawn="1"/>
        </p:nvSpPr>
        <p:spPr>
          <a:xfrm>
            <a:off x="1987785" y="176484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en-US" sz="1400" b="1" dirty="0">
                <a:solidFill>
                  <a:srgbClr val="424D7B">
                    <a:alpha val="20000"/>
                  </a:srgbClr>
                </a:solidFill>
              </a:rPr>
              <a:t>Prise de parole</a:t>
            </a:r>
          </a:p>
        </p:txBody>
      </p:sp>
      <p:sp>
        <p:nvSpPr>
          <p:cNvPr id="12" name="ZoneTexte 11"/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en-US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56260" y="253231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39245" y="225342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/>
          <p:cNvSpPr txBox="1"/>
          <p:nvPr userDrawn="1"/>
        </p:nvSpPr>
        <p:spPr>
          <a:xfrm>
            <a:off x="4220319" y="209734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400" b="1" dirty="0">
                <a:solidFill>
                  <a:srgbClr val="424D7B"/>
                </a:solidFill>
              </a:rPr>
              <a:t>Lecture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lang="en-US" sz="1600" b="0" kern="1200" dirty="0">
          <a:solidFill>
            <a:prstClr val="white">
              <a:lumMod val="65000"/>
            </a:prstClr>
          </a:solidFill>
          <a:latin typeface="Calibri" panose="020F0502020204030204"/>
          <a:ea typeface="+mn-ea"/>
          <a:cs typeface="+mn-cs"/>
        </a:defRPr>
      </a:lvl1pPr>
    </p:titleStyle>
    <p:bodyStyle>
      <a:lvl1pPr marL="128270" indent="-128270" algn="l" defTabSz="51435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44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62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89979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697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14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32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849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567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/>
          <p:cNvSpPr txBox="1"/>
          <p:nvPr userDrawn="1"/>
        </p:nvSpPr>
        <p:spPr>
          <a:xfrm>
            <a:off x="1937910" y="209734"/>
            <a:ext cx="139782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en-US" sz="1400" b="1" dirty="0">
                <a:solidFill>
                  <a:srgbClr val="424D7B">
                    <a:alpha val="20000"/>
                  </a:srgbClr>
                </a:solidFill>
              </a:rPr>
              <a:t>Prise de parole</a:t>
            </a:r>
          </a:p>
        </p:txBody>
      </p:sp>
      <p:sp>
        <p:nvSpPr>
          <p:cNvPr id="12" name="ZoneTexte 11"/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en-US" sz="1400" dirty="0">
                <a:solidFill>
                  <a:srgbClr val="424D7B"/>
                </a:solidFill>
              </a:rPr>
              <a:t>Écriture</a:t>
            </a:r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/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/>
          <p:cNvSpPr txBox="1"/>
          <p:nvPr userDrawn="1"/>
        </p:nvSpPr>
        <p:spPr>
          <a:xfrm>
            <a:off x="4220318" y="209734"/>
            <a:ext cx="1725773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400" b="1" dirty="0">
                <a:solidFill>
                  <a:srgbClr val="424D7B">
                    <a:alpha val="40000"/>
                  </a:srgbClr>
                </a:solidFill>
              </a:rPr>
              <a:t>Lecture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lang="en-US" sz="1600" b="0" kern="1200" dirty="0">
          <a:solidFill>
            <a:prstClr val="white">
              <a:lumMod val="65000"/>
            </a:prstClr>
          </a:solidFill>
          <a:latin typeface="Calibri" panose="020F0502020204030204"/>
          <a:ea typeface="+mn-ea"/>
          <a:cs typeface="+mn-cs"/>
        </a:defRPr>
      </a:lvl1pPr>
    </p:titleStyle>
    <p:bodyStyle>
      <a:lvl1pPr marL="128270" indent="-128270" algn="l" defTabSz="51435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44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62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89979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697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14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32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849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567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3C58CDA-051D-4D60-BF0D-2F78360884C3}" type="datetimeFigureOut">
              <a:rPr lang="fr-MA" smtClean="0"/>
              <a:t>02/06/2026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75652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6256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493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Prise de parole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3963435" y="226705"/>
            <a:ext cx="1493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6295924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</p:spTree>
    <p:extLst>
      <p:ext uri="{BB962C8B-B14F-4D97-AF65-F5344CB8AC3E}">
        <p14:creationId xmlns:p14="http://schemas.microsoft.com/office/powerpoint/2010/main" val="2693086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37.png"/><Relationship Id="rId5" Type="http://schemas.openxmlformats.org/officeDocument/2006/relationships/image" Target="../media/image29.gif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26.png"/><Relationship Id="rId4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28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46.png"/><Relationship Id="rId5" Type="http://schemas.openxmlformats.org/officeDocument/2006/relationships/image" Target="../media/image430.png"/><Relationship Id="rId4" Type="http://schemas.openxmlformats.org/officeDocument/2006/relationships/customXml" Target="../ink/ink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37.png"/><Relationship Id="rId5" Type="http://schemas.openxmlformats.org/officeDocument/2006/relationships/image" Target="../media/image28.png"/><Relationship Id="rId4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37.png"/><Relationship Id="rId5" Type="http://schemas.openxmlformats.org/officeDocument/2006/relationships/image" Target="../media/image28.png"/><Relationship Id="rId4" Type="http://schemas.openxmlformats.org/officeDocument/2006/relationships/image" Target="../media/image4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4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25.png"/><Relationship Id="rId4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2.mp4"/><Relationship Id="rId7" Type="http://schemas.openxmlformats.org/officeDocument/2006/relationships/image" Target="../media/image2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61.xml"/><Relationship Id="rId4" Type="http://schemas.openxmlformats.org/officeDocument/2006/relationships/video" Target="../media/media2.mp4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0.png"/><Relationship Id="rId5" Type="http://schemas.openxmlformats.org/officeDocument/2006/relationships/image" Target="../media/image29.gif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A06D8550-C387-4F8C-9690-75A4CFD8AD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8400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0BEF00-2BBA-FDB7-430B-3873EE4E4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F5F58E59-5520-C4C4-25CC-4DA75C52F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5315" y="756000"/>
            <a:ext cx="7242674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nous allons apprendre à nous présenter, à parler des sports, des vêtements que nous portons pour faire du sport, et à décrire où nous avons mal. Soyez attentifs.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81334A9-BC77-480E-A563-666C6203A2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0" y="2698410"/>
            <a:ext cx="2133600" cy="32004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5BA615A-C6E7-AAE7-1D86-0E589636BD1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21909" y="1997302"/>
            <a:ext cx="1219370" cy="1362265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A495ED51-8C3F-665E-9476-E8D6C643F282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22A6553-6B21-E5A5-6E0A-D0AA79DCF9D2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Étape 1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A6426D2D-B626-9410-8F26-F4847C7DBAC2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7479174-E71A-88BA-206D-C9E8E3ACE030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Étape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34CC98DD-B977-C554-663D-9DD4DE41ACB2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239B61E-EBFB-C91A-E4E8-8B840B46FB48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Étape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39FC46DC-69C4-4A08-803C-7070715046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058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FBC2FA-ACF9-8866-446E-053FA992B5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3CC19DEF-9D0E-C006-C640-D0A5796C3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Étape 1. Je vais vous expliquer la situation. </a:t>
            </a: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BC5ECDFB-ABB3-0B75-3DA9-E28C179DB189}"/>
              </a:ext>
            </a:extLst>
          </p:cNvPr>
          <p:cNvSpPr/>
          <p:nvPr/>
        </p:nvSpPr>
        <p:spPr>
          <a:xfrm>
            <a:off x="2281091" y="1658578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90C790EC-C14A-D2B5-73CE-3512A32E73BD}"/>
              </a:ext>
            </a:extLst>
          </p:cNvPr>
          <p:cNvSpPr txBox="1"/>
          <p:nvPr/>
        </p:nvSpPr>
        <p:spPr>
          <a:xfrm>
            <a:off x="2521909" y="1667477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1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ACFBA24D-68FE-67E4-AAED-0945524F4E2D}"/>
              </a:ext>
            </a:extLst>
          </p:cNvPr>
          <p:cNvSpPr/>
          <p:nvPr/>
        </p:nvSpPr>
        <p:spPr>
          <a:xfrm>
            <a:off x="4001114" y="1653898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51C3CAA2-4F6F-B880-E598-DD75DB864578}"/>
              </a:ext>
            </a:extLst>
          </p:cNvPr>
          <p:cNvSpPr txBox="1"/>
          <p:nvPr/>
        </p:nvSpPr>
        <p:spPr>
          <a:xfrm>
            <a:off x="4241932" y="1643547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Étape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15BF7B58-381C-AD74-7914-5BD7FD86F381}"/>
              </a:ext>
            </a:extLst>
          </p:cNvPr>
          <p:cNvSpPr/>
          <p:nvPr/>
        </p:nvSpPr>
        <p:spPr>
          <a:xfrm>
            <a:off x="5740388" y="1664249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94841068-607A-FFC9-FDED-1833F5D71747}"/>
              </a:ext>
            </a:extLst>
          </p:cNvPr>
          <p:cNvSpPr txBox="1"/>
          <p:nvPr/>
        </p:nvSpPr>
        <p:spPr>
          <a:xfrm>
            <a:off x="5981206" y="1653898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Étape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1DDFEF6-0150-49B2-BE22-62004CB084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13B02C78-A142-B25B-F727-12E96DB6C09B}"/>
              </a:ext>
            </a:extLst>
          </p:cNvPr>
          <p:cNvGrpSpPr/>
          <p:nvPr/>
        </p:nvGrpSpPr>
        <p:grpSpPr>
          <a:xfrm>
            <a:off x="753124" y="2252426"/>
            <a:ext cx="7611326" cy="4105845"/>
            <a:chOff x="753124" y="2252426"/>
            <a:chExt cx="7611326" cy="4105845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1C3188AD-0EBA-DDF7-DED8-90307C5C76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68137" y="3402121"/>
              <a:ext cx="1825908" cy="2738862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288A661F-BC4E-550D-B025-88F4970ABA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53124" y="2606599"/>
              <a:ext cx="938876" cy="1048901"/>
            </a:xfrm>
            <a:prstGeom prst="rect">
              <a:avLst/>
            </a:prstGeom>
          </p:spPr>
        </p:pic>
        <p:sp>
          <p:nvSpPr>
            <p:cNvPr id="2" name="ZoneTexte 1">
              <a:extLst>
                <a:ext uri="{FF2B5EF4-FFF2-40B4-BE49-F238E27FC236}">
                  <a16:creationId xmlns:a16="http://schemas.microsoft.com/office/drawing/2014/main" id="{9E976155-668F-2BAB-517D-16871BB49828}"/>
                </a:ext>
              </a:extLst>
            </p:cNvPr>
            <p:cNvSpPr txBox="1"/>
            <p:nvPr/>
          </p:nvSpPr>
          <p:spPr>
            <a:xfrm>
              <a:off x="1076279" y="2252426"/>
              <a:ext cx="72252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fr-FR" b="1" dirty="0">
                  <a:solidFill>
                    <a:srgbClr val="5B9BD5">
                      <a:lumMod val="50000"/>
                    </a:srgbClr>
                  </a:solidFill>
                  <a:latin typeface="Dosis Medium" pitchFamily="2" charset="0"/>
                </a:rPr>
                <a:t>Situation : </a:t>
              </a:r>
              <a:r>
                <a:rPr lang="fr-FR" dirty="0">
                  <a:solidFill>
                    <a:srgbClr val="5B9BD5">
                      <a:lumMod val="50000"/>
                    </a:srgbClr>
                  </a:solidFill>
                  <a:latin typeface="Dosis Medium" pitchFamily="2" charset="0"/>
                </a:rPr>
                <a:t>Présente-toi, parle des sports que tu fais, de ceux que fait ton frère ou ta sœur, des vêtements que tu portes pour faire ce sport et où tu as mal.</a:t>
              </a:r>
              <a:endParaRPr kumimoji="0" lang="fr-FR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endParaRPr>
            </a:p>
          </p:txBody>
        </p:sp>
        <p:sp>
          <p:nvSpPr>
            <p:cNvPr id="6" name="Rectangle : coins arrondis 5">
              <a:extLst>
                <a:ext uri="{FF2B5EF4-FFF2-40B4-BE49-F238E27FC236}">
                  <a16:creationId xmlns:a16="http://schemas.microsoft.com/office/drawing/2014/main" id="{2ECDA17C-F4CC-DACD-B4BD-68E2E67C2E51}"/>
                </a:ext>
              </a:extLst>
            </p:cNvPr>
            <p:cNvSpPr/>
            <p:nvPr/>
          </p:nvSpPr>
          <p:spPr>
            <a:xfrm>
              <a:off x="3597962" y="2993889"/>
              <a:ext cx="4766488" cy="3364382"/>
            </a:xfrm>
            <a:prstGeom prst="roundRect">
              <a:avLst>
                <a:gd name="adj" fmla="val 8792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890C2B0C-6BE5-C583-0B05-2A3C37339ADA}"/>
                </a:ext>
              </a:extLst>
            </p:cNvPr>
            <p:cNvSpPr txBox="1"/>
            <p:nvPr/>
          </p:nvSpPr>
          <p:spPr>
            <a:xfrm>
              <a:off x="3809058" y="2993888"/>
              <a:ext cx="4365638" cy="33643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 SemiBold" pitchFamily="2" charset="0"/>
                </a:rPr>
                <a:t>Bonjour,  j</a:t>
              </a:r>
              <a:r>
                <a:rPr lang="fr-FR" b="1" dirty="0">
                  <a:solidFill>
                    <a:srgbClr val="5B9BD5">
                      <a:lumMod val="50000"/>
                    </a:srgbClr>
                  </a:solidFill>
                  <a:latin typeface="Dosis SemiBold" pitchFamily="2" charset="0"/>
                </a:rPr>
                <a:t>e m’appelle _____________.</a:t>
              </a:r>
            </a:p>
            <a:p>
              <a:pPr lvl="0">
                <a:lnSpc>
                  <a:spcPct val="150000"/>
                </a:lnSpc>
                <a:defRPr/>
              </a:pPr>
              <a:r>
                <a:rPr kumimoji="0" lang="fr-FR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 SemiBold" pitchFamily="2" charset="0"/>
                </a:rPr>
                <a:t>J’ai _______ .</a:t>
              </a:r>
            </a:p>
            <a:p>
              <a:pPr lvl="0">
                <a:lnSpc>
                  <a:spcPct val="150000"/>
                </a:lnSpc>
                <a:defRPr/>
              </a:pPr>
              <a:r>
                <a:rPr lang="fr-FR" b="1" dirty="0">
                  <a:solidFill>
                    <a:srgbClr val="5B9BD5">
                      <a:lumMod val="50000"/>
                    </a:srgbClr>
                  </a:solidFill>
                  <a:latin typeface="Dosis SemiBold" pitchFamily="2" charset="0"/>
                </a:rPr>
                <a:t>Je suis en ________. Je suis à l’école_______ .</a:t>
              </a:r>
            </a:p>
            <a:p>
              <a:pPr lvl="0">
                <a:lnSpc>
                  <a:spcPct val="150000"/>
                </a:lnSpc>
                <a:defRPr/>
              </a:pPr>
              <a:r>
                <a:rPr lang="fr-FR" b="1" dirty="0">
                  <a:solidFill>
                    <a:srgbClr val="5B9BD5">
                      <a:lumMod val="50000"/>
                    </a:srgbClr>
                  </a:solidFill>
                  <a:latin typeface="Dosis SemiBold" pitchFamily="2" charset="0"/>
                </a:rPr>
                <a:t>Je fais ____________ et ____________.</a:t>
              </a:r>
            </a:p>
            <a:p>
              <a:pPr lvl="0">
                <a:lnSpc>
                  <a:spcPct val="150000"/>
                </a:lnSpc>
                <a:defRPr/>
              </a:pPr>
              <a:r>
                <a:rPr lang="fr-FR" b="1" dirty="0">
                  <a:solidFill>
                    <a:srgbClr val="5B9BD5">
                      <a:lumMod val="50000"/>
                    </a:srgbClr>
                  </a:solidFill>
                  <a:latin typeface="Dosis SemiBold" pitchFamily="2" charset="0"/>
                </a:rPr>
                <a:t>Mon frère fait __________ et ___________.</a:t>
              </a:r>
            </a:p>
            <a:p>
              <a:pPr lvl="0">
                <a:lnSpc>
                  <a:spcPct val="150000"/>
                </a:lnSpc>
                <a:defRPr/>
              </a:pPr>
              <a:r>
                <a:rPr lang="fr-FR" b="1" dirty="0">
                  <a:solidFill>
                    <a:srgbClr val="5B9BD5">
                      <a:lumMod val="50000"/>
                    </a:srgbClr>
                  </a:solidFill>
                  <a:latin typeface="Dosis SemiBold" pitchFamily="2" charset="0"/>
                </a:rPr>
                <a:t>Ma sœur fait _________ et ______________.</a:t>
              </a:r>
            </a:p>
            <a:p>
              <a:pPr lvl="0">
                <a:lnSpc>
                  <a:spcPct val="150000"/>
                </a:lnSpc>
                <a:defRPr/>
              </a:pPr>
              <a:r>
                <a:rPr lang="fr-FR" b="1" dirty="0">
                  <a:solidFill>
                    <a:srgbClr val="5B9BD5">
                      <a:lumMod val="50000"/>
                    </a:srgbClr>
                  </a:solidFill>
                  <a:latin typeface="Dosis SemiBold" pitchFamily="2" charset="0"/>
                </a:rPr>
                <a:t>Je mets ____________ et _________________.</a:t>
              </a:r>
            </a:p>
            <a:p>
              <a:pPr lvl="0">
                <a:lnSpc>
                  <a:spcPct val="150000"/>
                </a:lnSpc>
                <a:defRPr/>
              </a:pPr>
              <a:r>
                <a:rPr lang="fr-FR" b="1" dirty="0">
                  <a:solidFill>
                    <a:srgbClr val="5B9BD5">
                      <a:lumMod val="50000"/>
                    </a:srgbClr>
                  </a:solidFill>
                  <a:latin typeface="Dosis SemiBold" pitchFamily="2" charset="0"/>
                </a:rPr>
                <a:t>Après le sport, j’ai mal ______________.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8690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F74DE9-ACD6-0D65-9AF5-465FCA8643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41DE436B-45A3-135D-123A-0AB15006D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Étape 2. Chacun réfléchit silencieusement à ce qu’il va dire dans sa prise de parole.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6CAD03FB-D777-7636-1720-7D52147A1E40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60FDCCC-BF0D-90B3-0991-71671ADDD247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Étape 1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AF80DB6D-DADE-576B-CB3A-1638C3E8A09D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37941A2-E4BB-B764-6C23-505AF85F1174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Étape 2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0BB135CB-89BC-880E-5DB6-1AEB0C58BBD8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0978C83-557A-20FF-AD1F-6959C7018AE2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Étape 3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EF8CF949-C489-426E-81D5-F7E8D91E76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EA0314F0-941D-4D9D-B96A-105D6D3EDBE3}"/>
              </a:ext>
            </a:extLst>
          </p:cNvPr>
          <p:cNvGrpSpPr/>
          <p:nvPr/>
        </p:nvGrpSpPr>
        <p:grpSpPr>
          <a:xfrm>
            <a:off x="753124" y="2606599"/>
            <a:ext cx="2440921" cy="3534384"/>
            <a:chOff x="753124" y="2606599"/>
            <a:chExt cx="2440921" cy="353438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B0A0C62B-104F-E300-BFCC-BFFB91EF78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68137" y="3402121"/>
              <a:ext cx="1825908" cy="2738862"/>
            </a:xfrm>
            <a:prstGeom prst="rect">
              <a:avLst/>
            </a:prstGeom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662F3ECD-E63A-7A64-A60F-10BB6C6EC1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53124" y="2606599"/>
              <a:ext cx="938876" cy="1048901"/>
            </a:xfrm>
            <a:prstGeom prst="rect">
              <a:avLst/>
            </a:prstGeom>
          </p:spPr>
        </p:pic>
      </p:grpSp>
      <p:sp>
        <p:nvSpPr>
          <p:cNvPr id="16" name="ZoneTexte 15">
            <a:extLst>
              <a:ext uri="{FF2B5EF4-FFF2-40B4-BE49-F238E27FC236}">
                <a16:creationId xmlns:a16="http://schemas.microsoft.com/office/drawing/2014/main" id="{12487144-6347-49E0-9514-C74516BE0F74}"/>
              </a:ext>
            </a:extLst>
          </p:cNvPr>
          <p:cNvSpPr txBox="1"/>
          <p:nvPr/>
        </p:nvSpPr>
        <p:spPr>
          <a:xfrm>
            <a:off x="1076279" y="2252426"/>
            <a:ext cx="7225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fr-FR" b="1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Situation : </a:t>
            </a:r>
            <a:r>
              <a:rPr lang="fr-FR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Présente-toi, parle des sports que tu fais, de ceux que fait ton frère ou ta sœur, des vêtements que tu portes pour faire ce sport et où tu as mal.</a:t>
            </a:r>
            <a:endParaRPr kumimoji="0" lang="fr-FR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9D39343D-27B8-4A0C-823D-E1214D1CD3E4}"/>
              </a:ext>
            </a:extLst>
          </p:cNvPr>
          <p:cNvSpPr/>
          <p:nvPr/>
        </p:nvSpPr>
        <p:spPr>
          <a:xfrm>
            <a:off x="3597962" y="2993889"/>
            <a:ext cx="4766488" cy="3364382"/>
          </a:xfrm>
          <a:prstGeom prst="roundRect">
            <a:avLst>
              <a:gd name="adj" fmla="val 8792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0AB77C58-D8D3-4E7F-97C5-F8C144BA240D}"/>
              </a:ext>
            </a:extLst>
          </p:cNvPr>
          <p:cNvSpPr txBox="1"/>
          <p:nvPr/>
        </p:nvSpPr>
        <p:spPr>
          <a:xfrm>
            <a:off x="3809058" y="2993888"/>
            <a:ext cx="4365638" cy="3364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Bonjour,  j</a:t>
            </a:r>
            <a:r>
              <a:rPr lang="fr-FR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e m’appelle _____________.</a:t>
            </a:r>
          </a:p>
          <a:p>
            <a:pPr lvl="0">
              <a:lnSpc>
                <a:spcPct val="150000"/>
              </a:lnSpc>
              <a:defRPr/>
            </a:pP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J’ai _______ .</a:t>
            </a:r>
          </a:p>
          <a:p>
            <a:pPr lvl="0">
              <a:lnSpc>
                <a:spcPct val="150000"/>
              </a:lnSpc>
              <a:defRPr/>
            </a:pPr>
            <a:r>
              <a:rPr lang="fr-FR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Je suis en ________. Je suis à l’école_______ .</a:t>
            </a:r>
          </a:p>
          <a:p>
            <a:pPr lvl="0">
              <a:lnSpc>
                <a:spcPct val="150000"/>
              </a:lnSpc>
              <a:defRPr/>
            </a:pPr>
            <a:r>
              <a:rPr lang="fr-FR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Je fais ____________ et ____________.</a:t>
            </a:r>
          </a:p>
          <a:p>
            <a:pPr lvl="0">
              <a:lnSpc>
                <a:spcPct val="150000"/>
              </a:lnSpc>
              <a:defRPr/>
            </a:pPr>
            <a:r>
              <a:rPr lang="fr-FR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Mon frère fait __________ et ___________.</a:t>
            </a:r>
          </a:p>
          <a:p>
            <a:pPr lvl="0">
              <a:lnSpc>
                <a:spcPct val="150000"/>
              </a:lnSpc>
              <a:defRPr/>
            </a:pPr>
            <a:r>
              <a:rPr lang="fr-FR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Ma sœur fait _________ et ______________.</a:t>
            </a:r>
          </a:p>
          <a:p>
            <a:pPr lvl="0">
              <a:lnSpc>
                <a:spcPct val="150000"/>
              </a:lnSpc>
              <a:defRPr/>
            </a:pPr>
            <a:r>
              <a:rPr lang="fr-FR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Je mets ____________ et _________________.</a:t>
            </a:r>
          </a:p>
          <a:p>
            <a:pPr lvl="0">
              <a:lnSpc>
                <a:spcPct val="150000"/>
              </a:lnSpc>
              <a:defRPr/>
            </a:pPr>
            <a:r>
              <a:rPr lang="fr-FR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Après le sport, j’ai mal ______________.</a:t>
            </a:r>
          </a:p>
        </p:txBody>
      </p:sp>
    </p:spTree>
    <p:extLst>
      <p:ext uri="{BB962C8B-B14F-4D97-AF65-F5344CB8AC3E}">
        <p14:creationId xmlns:p14="http://schemas.microsoft.com/office/powerpoint/2010/main" val="2298700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AAB518-D0C0-BE2A-C174-75894C49D0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D0DEB19D-F032-38B2-E945-579E00F36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Étape 3. Maintenant, vous allez prendre la parole. Qui veut passer au tableau ?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FD95339-7996-7EF5-9B78-829BA08B13A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D1CC3156-B956-ABD5-CD11-98ABC7D87BA1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0DA64FF-C6D7-D1E9-ACA2-FB2C9BCA6B9F}"/>
              </a:ext>
            </a:extLst>
          </p:cNvPr>
          <p:cNvSpPr txBox="1"/>
          <p:nvPr/>
        </p:nvSpPr>
        <p:spPr>
          <a:xfrm>
            <a:off x="2371047" y="1637595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Étape 1</a:t>
            </a: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6395BEAC-E1A9-9564-1098-75165AE930AC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8E03357-2DD3-17C9-76ED-10AE634AF3B9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Étape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04C67F0D-33FF-B67B-9C66-4913C701DE0E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AA49B6CC-72B3-D822-61F6-07F9AD09D83E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Étape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9F1522D2-F9DF-FE88-03E8-020385FCB9A3}"/>
              </a:ext>
            </a:extLst>
          </p:cNvPr>
          <p:cNvGrpSpPr/>
          <p:nvPr/>
        </p:nvGrpSpPr>
        <p:grpSpPr>
          <a:xfrm>
            <a:off x="753124" y="2606599"/>
            <a:ext cx="2440921" cy="3534384"/>
            <a:chOff x="753124" y="2606599"/>
            <a:chExt cx="2440921" cy="3534384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BD22846C-ED59-1DCC-2F87-8A204D04B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68137" y="3402121"/>
              <a:ext cx="1825908" cy="2738862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D9DFBD62-28F5-3AA1-393C-3CD97B21B1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53124" y="2606599"/>
              <a:ext cx="938876" cy="1048901"/>
            </a:xfrm>
            <a:prstGeom prst="rect">
              <a:avLst/>
            </a:prstGeom>
          </p:spPr>
        </p:pic>
      </p:grpSp>
      <p:sp>
        <p:nvSpPr>
          <p:cNvPr id="22" name="ZoneTexte 21">
            <a:extLst>
              <a:ext uri="{FF2B5EF4-FFF2-40B4-BE49-F238E27FC236}">
                <a16:creationId xmlns:a16="http://schemas.microsoft.com/office/drawing/2014/main" id="{C6555670-A27F-404A-9166-AD05264423E6}"/>
              </a:ext>
            </a:extLst>
          </p:cNvPr>
          <p:cNvSpPr txBox="1"/>
          <p:nvPr/>
        </p:nvSpPr>
        <p:spPr>
          <a:xfrm>
            <a:off x="1076279" y="2252426"/>
            <a:ext cx="7225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fr-FR" b="1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Situation : </a:t>
            </a:r>
            <a:r>
              <a:rPr lang="fr-FR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Présente-toi, parle des sports que tu fais, de ceux que fait ton frère ou ta sœur, des vêtements que tu portes pour faire ce sport et où tu as mal.</a:t>
            </a:r>
            <a:endParaRPr kumimoji="0" lang="fr-FR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3DEF884D-2E60-42D5-88D9-8B183EEC30B2}"/>
              </a:ext>
            </a:extLst>
          </p:cNvPr>
          <p:cNvSpPr/>
          <p:nvPr/>
        </p:nvSpPr>
        <p:spPr>
          <a:xfrm>
            <a:off x="3597962" y="2993889"/>
            <a:ext cx="4766488" cy="3364382"/>
          </a:xfrm>
          <a:prstGeom prst="roundRect">
            <a:avLst>
              <a:gd name="adj" fmla="val 8792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A0C0A70E-6122-43DB-B605-C30022B08AA1}"/>
              </a:ext>
            </a:extLst>
          </p:cNvPr>
          <p:cNvSpPr txBox="1"/>
          <p:nvPr/>
        </p:nvSpPr>
        <p:spPr>
          <a:xfrm>
            <a:off x="3809058" y="2993888"/>
            <a:ext cx="4365638" cy="3364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Bonjour,  j</a:t>
            </a:r>
            <a:r>
              <a:rPr lang="fr-FR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e m’appelle _____________.</a:t>
            </a:r>
          </a:p>
          <a:p>
            <a:pPr lvl="0">
              <a:lnSpc>
                <a:spcPct val="150000"/>
              </a:lnSpc>
              <a:defRPr/>
            </a:pP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J’ai _______ .</a:t>
            </a:r>
          </a:p>
          <a:p>
            <a:pPr lvl="0">
              <a:lnSpc>
                <a:spcPct val="150000"/>
              </a:lnSpc>
              <a:defRPr/>
            </a:pPr>
            <a:r>
              <a:rPr lang="fr-FR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Je suis en ________. Je suis à l’école_______ .</a:t>
            </a:r>
          </a:p>
          <a:p>
            <a:pPr lvl="0">
              <a:lnSpc>
                <a:spcPct val="150000"/>
              </a:lnSpc>
              <a:defRPr/>
            </a:pPr>
            <a:r>
              <a:rPr lang="fr-FR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Je fais ____________ et ____________.</a:t>
            </a:r>
          </a:p>
          <a:p>
            <a:pPr lvl="0">
              <a:lnSpc>
                <a:spcPct val="150000"/>
              </a:lnSpc>
              <a:defRPr/>
            </a:pPr>
            <a:r>
              <a:rPr lang="fr-FR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Mon frère fait __________ et ___________.</a:t>
            </a:r>
          </a:p>
          <a:p>
            <a:pPr lvl="0">
              <a:lnSpc>
                <a:spcPct val="150000"/>
              </a:lnSpc>
              <a:defRPr/>
            </a:pPr>
            <a:r>
              <a:rPr lang="fr-FR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Ma sœur fait _________ et ______________.</a:t>
            </a:r>
          </a:p>
          <a:p>
            <a:pPr lvl="0">
              <a:lnSpc>
                <a:spcPct val="150000"/>
              </a:lnSpc>
              <a:defRPr/>
            </a:pPr>
            <a:r>
              <a:rPr lang="fr-FR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Je mets ____________ et _________________.</a:t>
            </a:r>
          </a:p>
          <a:p>
            <a:pPr lvl="0">
              <a:lnSpc>
                <a:spcPct val="150000"/>
              </a:lnSpc>
              <a:defRPr/>
            </a:pPr>
            <a:r>
              <a:rPr lang="fr-FR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Après le sport, j’ai mal ______________.</a:t>
            </a:r>
          </a:p>
        </p:txBody>
      </p:sp>
    </p:spTree>
    <p:extLst>
      <p:ext uri="{BB962C8B-B14F-4D97-AF65-F5344CB8AC3E}">
        <p14:creationId xmlns:p14="http://schemas.microsoft.com/office/powerpoint/2010/main" val="308263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686881-4317-E92B-F523-04E6ED594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B2147BA4-9C97-9685-44A4-4CA3F5E73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0828" y="77524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tout le monde participe. Chacun parle du sport qu’il fait, des vêtements qu’il porte pour faire ce sport et où il a mal à son voisin.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E8CF3E4-AD4E-CEF9-A55E-C931C36BD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313973" y="2721157"/>
            <a:ext cx="4279332" cy="285288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4D9EDF2-58ED-F518-673A-67C8F86005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66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090" y="3439348"/>
            <a:ext cx="6254069" cy="1446177"/>
          </a:xfrm>
          <a:prstGeom prst="rect">
            <a:avLst/>
          </a:prstGeom>
        </p:spPr>
      </p:pic>
      <p:sp>
        <p:nvSpPr>
          <p:cNvPr id="13" name="Espace réservé du texte 12"/>
          <p:cNvSpPr>
            <a:spLocks noGrp="1"/>
          </p:cNvSpPr>
          <p:nvPr>
            <p:ph type="body" sz="quarter" idx="19"/>
          </p:nvPr>
        </p:nvSpPr>
        <p:spPr>
          <a:xfrm>
            <a:off x="2201410" y="2522109"/>
            <a:ext cx="5367790" cy="756000"/>
          </a:xfrm>
        </p:spPr>
        <p:txBody>
          <a:bodyPr/>
          <a:lstStyle/>
          <a:p>
            <a:r>
              <a:rPr lang="fr-FR" sz="1400" dirty="0"/>
              <a:t>Prendre la parole en réutilisant les actes de parole enseignés.</a:t>
            </a:r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</p:spPr>
        <p:txBody>
          <a:bodyPr/>
          <a:lstStyle/>
          <a:p>
            <a:r>
              <a:rPr lang="fr-FR" sz="1400" dirty="0"/>
              <a:t>Écrire des phrases.</a:t>
            </a:r>
          </a:p>
        </p:txBody>
      </p:sp>
      <p:pic>
        <p:nvPicPr>
          <p:cNvPr id="3" name="Espace réservé pour une image  2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9325" y="1957588"/>
            <a:ext cx="539750" cy="539750"/>
          </a:xfrm>
        </p:spPr>
      </p:pic>
      <p:pic>
        <p:nvPicPr>
          <p:cNvPr id="22" name="Espace réservé pour une image  21" descr="Une image contenant horloge, cercle, symbole, Police&#10;&#10;Le contenu généré par l’IA peut être incorrect.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58117"/>
            <a:ext cx="540000" cy="540000"/>
          </a:xfrm>
        </p:spPr>
      </p:pic>
      <p:pic>
        <p:nvPicPr>
          <p:cNvPr id="20" name="Espace réservé pour une image  19" descr="Une image contenant horloge, cercle, symbole, Police&#10;&#10;Le contenu généré par l’IA peut être incorrect.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98796" y="3473285"/>
            <a:ext cx="540000" cy="540000"/>
          </a:xfrm>
          <a:prstGeom prst="rect">
            <a:avLst/>
          </a:prstGeom>
        </p:spPr>
      </p:pic>
      <p:sp>
        <p:nvSpPr>
          <p:cNvPr id="10" name="Titre 8"/>
          <p:cNvSpPr>
            <a:spLocks noGrp="1"/>
          </p:cNvSpPr>
          <p:nvPr>
            <p:ph type="title"/>
          </p:nvPr>
        </p:nvSpPr>
        <p:spPr>
          <a:xfrm>
            <a:off x="628650" y="1308847"/>
            <a:ext cx="7886700" cy="705267"/>
          </a:xfrm>
        </p:spPr>
        <p:txBody>
          <a:bodyPr/>
          <a:lstStyle/>
          <a:p>
            <a:r>
              <a:rPr lang="en-US" sz="3200" dirty="0"/>
              <a:t>Plan de la séance 5</a:t>
            </a:r>
          </a:p>
        </p:txBody>
      </p:sp>
      <p:grpSp>
        <p:nvGrpSpPr>
          <p:cNvPr id="11" name="Groupe 10"/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2" name="Rectangle 11"/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itre 53"/>
            <p:cNvSpPr txBox="1"/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7" name="Espace réservé du texte 5"/>
          <p:cNvSpPr txBox="1"/>
          <p:nvPr/>
        </p:nvSpPr>
        <p:spPr>
          <a:xfrm>
            <a:off x="2139721" y="3922572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Lire et comprendre des phrases.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2317076" y="3546342"/>
            <a:ext cx="30274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424D7B"/>
                </a:solidFill>
                <a:latin typeface="Dosis ExtraBold" pitchFamily="2" charset="0"/>
              </a:rPr>
              <a:t>2.  Lecture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faire de la lecture. </a:t>
            </a:r>
            <a:endParaRPr lang="fr-FR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970" y="2261937"/>
            <a:ext cx="5052060" cy="336804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C’est le mot : des.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On va l’épeler ensemble : d-e-s. </a:t>
            </a:r>
            <a:endParaRPr lang="fr-FR" dirty="0">
              <a:latin typeface="Dosis Medium" pitchFamily="2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592551" y="2716305"/>
            <a:ext cx="3958898" cy="14253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fr-FR" sz="6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des</a:t>
            </a:r>
            <a:endParaRPr kumimoji="0" lang="fr-FR" sz="66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C’est le mot : dans.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On va l’épeler ensemble : d-a-n-s. </a:t>
            </a:r>
            <a:endParaRPr lang="fr-FR" dirty="0">
              <a:latin typeface="Dosis Medium" pitchFamily="2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774291" y="2796987"/>
            <a:ext cx="3595418" cy="14253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>
              <a:lnSpc>
                <a:spcPct val="150000"/>
              </a:lnSpc>
              <a:defRPr/>
            </a:pPr>
            <a:r>
              <a:rPr lang="fr-FR" sz="6600" b="1" kern="0" dirty="0">
                <a:solidFill>
                  <a:srgbClr val="424D7B"/>
                </a:solidFill>
                <a:latin typeface="Dosis SemiBold" pitchFamily="2" charset="0"/>
              </a:rPr>
              <a:t>dans</a:t>
            </a:r>
            <a:endParaRPr kumimoji="0" lang="fr-FR" sz="66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ces phrases en silence. Après, on va écouter un audio. 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4C93FE1-886D-DA24-CACC-E0A37CEB62EC}"/>
              </a:ext>
            </a:extLst>
          </p:cNvPr>
          <p:cNvSpPr txBox="1"/>
          <p:nvPr/>
        </p:nvSpPr>
        <p:spPr>
          <a:xfrm>
            <a:off x="859219" y="2274652"/>
            <a:ext cx="7672781" cy="2083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3000" b="1" dirty="0">
                <a:solidFill>
                  <a:srgbClr val="565F88"/>
                </a:solidFill>
                <a:latin typeface="Dosis SemiBold" pitchFamily="2" charset="0"/>
              </a:rPr>
              <a:t>Nous faisons un v</a:t>
            </a:r>
            <a:r>
              <a:rPr lang="fr-FR" sz="3000" b="1" dirty="0">
                <a:solidFill>
                  <a:srgbClr val="00ACA4"/>
                </a:solidFill>
                <a:latin typeface="Dosis SemiBold" pitchFamily="2" charset="0"/>
              </a:rPr>
              <a:t>oy</a:t>
            </a:r>
            <a:r>
              <a:rPr lang="fr-FR" sz="3000" b="1" dirty="0">
                <a:solidFill>
                  <a:srgbClr val="565F88"/>
                </a:solidFill>
                <a:latin typeface="Dosis SemiBold" pitchFamily="2" charset="0"/>
              </a:rPr>
              <a:t>age en train.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3000" b="1" dirty="0">
                <a:solidFill>
                  <a:srgbClr val="565F88"/>
                </a:solidFill>
                <a:latin typeface="Dosis SemiBold" pitchFamily="2" charset="0"/>
              </a:rPr>
              <a:t>Elle dessine des r</a:t>
            </a:r>
            <a:r>
              <a:rPr lang="fr-FR" sz="3000" b="1" dirty="0">
                <a:solidFill>
                  <a:srgbClr val="00ACA4"/>
                </a:solidFill>
                <a:latin typeface="Dosis SemiBold" pitchFamily="2" charset="0"/>
              </a:rPr>
              <a:t>ay</a:t>
            </a:r>
            <a:r>
              <a:rPr lang="fr-FR" sz="3000" b="1" dirty="0">
                <a:solidFill>
                  <a:srgbClr val="565F88"/>
                </a:solidFill>
                <a:latin typeface="Dosis SemiBold" pitchFamily="2" charset="0"/>
              </a:rPr>
              <a:t>ons de soleil.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3000" b="1" dirty="0">
                <a:solidFill>
                  <a:srgbClr val="565F88"/>
                </a:solidFill>
                <a:latin typeface="Dosis SemiBold" pitchFamily="2" charset="0"/>
              </a:rPr>
              <a:t>Le jardinier arrose le gazon avec un t</a:t>
            </a:r>
            <a:r>
              <a:rPr lang="fr-FR" sz="3000" b="1" dirty="0">
                <a:solidFill>
                  <a:srgbClr val="00ACA4"/>
                </a:solidFill>
                <a:latin typeface="Dosis SemiBold" pitchFamily="2" charset="0"/>
              </a:rPr>
              <a:t>uy</a:t>
            </a:r>
            <a:r>
              <a:rPr lang="fr-FR" sz="3000" b="1" dirty="0">
                <a:solidFill>
                  <a:srgbClr val="565F88"/>
                </a:solidFill>
                <a:latin typeface="Dosis SemiBold" pitchFamily="2" charset="0"/>
              </a:rPr>
              <a:t>au.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/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/>
            <p:cNvSpPr txBox="1"/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/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/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en-US" sz="2800" dirty="0">
                <a:solidFill>
                  <a:srgbClr val="00ACA4"/>
                </a:solidFill>
              </a:rPr>
              <a:t>le mode diaporama 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l’audio.  </a:t>
            </a:r>
          </a:p>
        </p:txBody>
      </p:sp>
      <p:pic>
        <p:nvPicPr>
          <p:cNvPr id="5" name="Espace réservé pour une image  11" descr="Une image contenant capture d’écran, Graphique, Bleu électrique, conception&#10;&#10;Le contenu généré par l’IA peut être incorrect.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  <a:prstGeom prst="rect">
            <a:avLst/>
          </a:prstGeom>
        </p:spPr>
      </p:pic>
      <p:pic>
        <p:nvPicPr>
          <p:cNvPr id="3" name="Image 2" descr="Une image contenant noir, obscurité&#10;&#10;Le contenu généré par l’IA peut être incorrect.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0B88411C-023A-4B7B-BC73-F2C75CA04A62}"/>
              </a:ext>
            </a:extLst>
          </p:cNvPr>
          <p:cNvSpPr txBox="1"/>
          <p:nvPr/>
        </p:nvSpPr>
        <p:spPr>
          <a:xfrm>
            <a:off x="859219" y="2274652"/>
            <a:ext cx="7672781" cy="2083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3000" b="1" dirty="0">
                <a:solidFill>
                  <a:srgbClr val="565F88"/>
                </a:solidFill>
                <a:latin typeface="Dosis SemiBold" pitchFamily="2" charset="0"/>
              </a:rPr>
              <a:t>Nous faisons un v</a:t>
            </a:r>
            <a:r>
              <a:rPr lang="fr-FR" sz="3000" b="1" dirty="0">
                <a:solidFill>
                  <a:srgbClr val="00ACA4"/>
                </a:solidFill>
                <a:latin typeface="Dosis SemiBold" pitchFamily="2" charset="0"/>
              </a:rPr>
              <a:t>oy</a:t>
            </a:r>
            <a:r>
              <a:rPr lang="fr-FR" sz="3000" b="1" dirty="0">
                <a:solidFill>
                  <a:srgbClr val="565F88"/>
                </a:solidFill>
                <a:latin typeface="Dosis SemiBold" pitchFamily="2" charset="0"/>
              </a:rPr>
              <a:t>age en train.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3000" b="1" dirty="0">
                <a:solidFill>
                  <a:srgbClr val="565F88"/>
                </a:solidFill>
                <a:latin typeface="Dosis SemiBold" pitchFamily="2" charset="0"/>
              </a:rPr>
              <a:t>Elle dessine des r</a:t>
            </a:r>
            <a:r>
              <a:rPr lang="fr-FR" sz="3000" b="1" dirty="0">
                <a:solidFill>
                  <a:srgbClr val="00ACA4"/>
                </a:solidFill>
                <a:latin typeface="Dosis SemiBold" pitchFamily="2" charset="0"/>
              </a:rPr>
              <a:t>ay</a:t>
            </a:r>
            <a:r>
              <a:rPr lang="fr-FR" sz="3000" b="1" dirty="0">
                <a:solidFill>
                  <a:srgbClr val="565F88"/>
                </a:solidFill>
                <a:latin typeface="Dosis SemiBold" pitchFamily="2" charset="0"/>
              </a:rPr>
              <a:t>ons de soleil.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3000" b="1" dirty="0">
                <a:solidFill>
                  <a:srgbClr val="565F88"/>
                </a:solidFill>
                <a:latin typeface="Dosis SemiBold" pitchFamily="2" charset="0"/>
              </a:rPr>
              <a:t>Le jardinier arrose le gazon avec un t</a:t>
            </a:r>
            <a:r>
              <a:rPr lang="fr-FR" sz="3000" b="1" dirty="0">
                <a:solidFill>
                  <a:srgbClr val="00ACA4"/>
                </a:solidFill>
                <a:latin typeface="Dosis SemiBold" pitchFamily="2" charset="0"/>
              </a:rPr>
              <a:t>uy</a:t>
            </a:r>
            <a:r>
              <a:rPr lang="fr-FR" sz="3000" b="1" dirty="0">
                <a:solidFill>
                  <a:srgbClr val="565F88"/>
                </a:solidFill>
                <a:latin typeface="Dosis SemiBold" pitchFamily="2" charset="0"/>
              </a:rPr>
              <a:t>au.</a:t>
            </a:r>
          </a:p>
        </p:txBody>
      </p:sp>
      <p:pic>
        <p:nvPicPr>
          <p:cNvPr id="2" name="phrases N2 SEM3 S5">
            <a:hlinkClick r:id="" action="ppaction://media"/>
            <a:extLst>
              <a:ext uri="{FF2B5EF4-FFF2-40B4-BE49-F238E27FC236}">
                <a16:creationId xmlns:a16="http://schemas.microsoft.com/office/drawing/2014/main" id="{DE0B60D6-3513-F643-1A00-2A32F9AB2C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25730" y="926268"/>
            <a:ext cx="271463" cy="2714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308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/>
          <p:cNvSpPr txBox="1"/>
          <p:nvPr/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600" b="0" kern="1200">
                <a:solidFill>
                  <a:prstClr val="white">
                    <a:lumMod val="65000"/>
                  </a:prstClr>
                </a:solidFill>
                <a:latin typeface="Calibri" panose="020F0502020204030204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à haute voix ?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ABD36E22-4A68-4CB6-948F-B9E4B09ABF98}"/>
              </a:ext>
            </a:extLst>
          </p:cNvPr>
          <p:cNvSpPr txBox="1"/>
          <p:nvPr/>
        </p:nvSpPr>
        <p:spPr>
          <a:xfrm>
            <a:off x="859219" y="2274652"/>
            <a:ext cx="7672781" cy="2083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3000" b="1" dirty="0">
                <a:solidFill>
                  <a:srgbClr val="565F88"/>
                </a:solidFill>
                <a:latin typeface="Dosis SemiBold" pitchFamily="2" charset="0"/>
              </a:rPr>
              <a:t>Nous faisons un v</a:t>
            </a:r>
            <a:r>
              <a:rPr lang="fr-FR" sz="3000" b="1" dirty="0">
                <a:solidFill>
                  <a:srgbClr val="00ACA4"/>
                </a:solidFill>
                <a:latin typeface="Dosis SemiBold" pitchFamily="2" charset="0"/>
              </a:rPr>
              <a:t>oy</a:t>
            </a:r>
            <a:r>
              <a:rPr lang="fr-FR" sz="3000" b="1" dirty="0">
                <a:solidFill>
                  <a:srgbClr val="565F88"/>
                </a:solidFill>
                <a:latin typeface="Dosis SemiBold" pitchFamily="2" charset="0"/>
              </a:rPr>
              <a:t>age en train.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3000" b="1" dirty="0">
                <a:solidFill>
                  <a:srgbClr val="565F88"/>
                </a:solidFill>
                <a:latin typeface="Dosis SemiBold" pitchFamily="2" charset="0"/>
              </a:rPr>
              <a:t>Elle dessine des r</a:t>
            </a:r>
            <a:r>
              <a:rPr lang="fr-FR" sz="3000" b="1" dirty="0">
                <a:solidFill>
                  <a:srgbClr val="00ACA4"/>
                </a:solidFill>
                <a:latin typeface="Dosis SemiBold" pitchFamily="2" charset="0"/>
              </a:rPr>
              <a:t>ay</a:t>
            </a:r>
            <a:r>
              <a:rPr lang="fr-FR" sz="3000" b="1" dirty="0">
                <a:solidFill>
                  <a:srgbClr val="565F88"/>
                </a:solidFill>
                <a:latin typeface="Dosis SemiBold" pitchFamily="2" charset="0"/>
              </a:rPr>
              <a:t>ons de soleil.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3000" b="1" dirty="0">
                <a:solidFill>
                  <a:srgbClr val="565F88"/>
                </a:solidFill>
                <a:latin typeface="Dosis SemiBold" pitchFamily="2" charset="0"/>
              </a:rPr>
              <a:t>Le jardinier arrose le gazon avec un t</a:t>
            </a:r>
            <a:r>
              <a:rPr lang="fr-FR" sz="3000" b="1" dirty="0">
                <a:solidFill>
                  <a:srgbClr val="00ACA4"/>
                </a:solidFill>
                <a:latin typeface="Dosis SemiBold" pitchFamily="2" charset="0"/>
              </a:rPr>
              <a:t>uy</a:t>
            </a:r>
            <a:r>
              <a:rPr lang="fr-FR" sz="3000" b="1" dirty="0">
                <a:solidFill>
                  <a:srgbClr val="565F88"/>
                </a:solidFill>
                <a:latin typeface="Dosis SemiBold" pitchFamily="2" charset="0"/>
              </a:rPr>
              <a:t>au.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On passe à une autre activité. Regardez cette image. Voici Sara.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08C6E64-DF78-4983-9A3C-EBB250554B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133" y="1737000"/>
            <a:ext cx="3605734" cy="3384000"/>
          </a:xfrm>
          <a:prstGeom prst="roundRect">
            <a:avLst>
              <a:gd name="adj" fmla="val 5039"/>
            </a:avLst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Est-ce que Sara est chez le médecin ? Qui veut répondre ?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DAEEEA7-C4DD-4931-9A0D-C58D441C39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133" y="1737000"/>
            <a:ext cx="3605734" cy="3384000"/>
          </a:xfrm>
          <a:prstGeom prst="roundRect">
            <a:avLst>
              <a:gd name="adj" fmla="val 5039"/>
            </a:avLst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Est-ce que Sara a mal à la jambe ? Qui veut répondre ?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A448BF3-B34D-4CFE-9093-DF9AF766CC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133" y="1737000"/>
            <a:ext cx="3605734" cy="3384000"/>
          </a:xfrm>
          <a:prstGeom prst="roundRect">
            <a:avLst>
              <a:gd name="adj" fmla="val 5039"/>
            </a:avLst>
          </a:prstGeom>
        </p:spPr>
      </p:pic>
    </p:spTree>
    <p:extLst>
      <p:ext uri="{BB962C8B-B14F-4D97-AF65-F5344CB8AC3E}">
        <p14:creationId xmlns:p14="http://schemas.microsoft.com/office/powerpoint/2010/main" val="225646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Est-ce que Sara a mal à la tête ? Qui veut répondre ?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80A7158-D840-47EF-8E18-3A90E6B0A0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133" y="1737000"/>
            <a:ext cx="3605734" cy="3384000"/>
          </a:xfrm>
          <a:prstGeom prst="roundRect">
            <a:avLst>
              <a:gd name="adj" fmla="val 5039"/>
            </a:avLst>
          </a:prstGeom>
        </p:spPr>
      </p:pic>
    </p:spTree>
    <p:extLst>
      <p:ext uri="{BB962C8B-B14F-4D97-AF65-F5344CB8AC3E}">
        <p14:creationId xmlns:p14="http://schemas.microsoft.com/office/powerpoint/2010/main" val="1995853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Est-ce que le médecin a un stylo ? Qui veut répondre ?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0DACA1B-15D2-49C1-A0D1-B385D88081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133" y="1737000"/>
            <a:ext cx="3605734" cy="3384000"/>
          </a:xfrm>
          <a:prstGeom prst="roundRect">
            <a:avLst>
              <a:gd name="adj" fmla="val 5039"/>
            </a:avLst>
          </a:prstGeom>
        </p:spPr>
      </p:pic>
    </p:spTree>
    <p:extLst>
      <p:ext uri="{BB962C8B-B14F-4D97-AF65-F5344CB8AC3E}">
        <p14:creationId xmlns:p14="http://schemas.microsoft.com/office/powerpoint/2010/main" val="274652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les ardoises.</a:t>
            </a:r>
          </a:p>
        </p:txBody>
      </p:sp>
      <p:pic>
        <p:nvPicPr>
          <p:cNvPr id="4" name="Espace réservé pour une image  3" descr="Une image contenant capture d’écran, Rectangle, carré&#10;&#10;Le contenu généré par l’IA peut être incorrect.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silencieusement les phrases. Personne ne lit les phrases à voix haute.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les numéros des bonnes phrases sur l’ardoise : 1, 2,3 ou 4.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C3DF1004-A085-47A5-A9A7-F3532E188B34}"/>
              </a:ext>
            </a:extLst>
          </p:cNvPr>
          <p:cNvSpPr txBox="1"/>
          <p:nvPr/>
        </p:nvSpPr>
        <p:spPr>
          <a:xfrm>
            <a:off x="1005405" y="2459142"/>
            <a:ext cx="5378870" cy="1970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100" dirty="0"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Sara est chez le médecin.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100" dirty="0"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Sara a mal à la jambe.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100" dirty="0"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Sara a mal à la tête.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100" dirty="0"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Le médecin à un stylo.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C972047-0E0C-44D5-83F5-FEDD72C067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370" y="2197129"/>
            <a:ext cx="2658225" cy="2494758"/>
          </a:xfrm>
          <a:prstGeom prst="roundRect">
            <a:avLst>
              <a:gd name="adj" fmla="val 5039"/>
            </a:avLst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p:pic>
        <p:nvPicPr>
          <p:cNvPr id="4" name="Espace réservé pour une image  3" descr="Une image contenant capture d’écran, Rectangle, carré&#10;&#10;Le contenu généré par l’IA peut être incorrect.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/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/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itre 53"/>
            <p:cNvSpPr txBox="1"/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647900" y="1390533"/>
            <a:ext cx="7886700" cy="720000"/>
          </a:xfrm>
        </p:spPr>
        <p:txBody>
          <a:bodyPr/>
          <a:lstStyle/>
          <a:p>
            <a:r>
              <a:rPr lang="en-US" sz="3200" dirty="0">
                <a:solidFill>
                  <a:srgbClr val="424D7B"/>
                </a:solidFill>
              </a:rPr>
              <a:t>Pictogrammes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00" y="2474382"/>
            <a:ext cx="7520578" cy="27995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691999" y="756000"/>
            <a:ext cx="6932047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Les bonnes réponses sont les numéros 1 </a:t>
            </a:r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et 3. 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98D93470-D50B-4789-8531-70EEF89734E2}"/>
              </a:ext>
            </a:extLst>
          </p:cNvPr>
          <p:cNvSpPr txBox="1"/>
          <p:nvPr/>
        </p:nvSpPr>
        <p:spPr>
          <a:xfrm>
            <a:off x="1005405" y="2459142"/>
            <a:ext cx="5378870" cy="1970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100" dirty="0">
                <a:solidFill>
                  <a:srgbClr val="C00000"/>
                </a:solidFill>
                <a:latin typeface="Dosis SemiBold" pitchFamily="2" charset="0"/>
              </a:rPr>
              <a:t>Sara est chez le médecin.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100" dirty="0"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Sara a mal à la jambe.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100" dirty="0">
                <a:solidFill>
                  <a:srgbClr val="C00000"/>
                </a:solidFill>
                <a:latin typeface="Dosis SemiBold" pitchFamily="2" charset="0"/>
              </a:rPr>
              <a:t>Sara a mal à la tête.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100" dirty="0"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Le médecin à un stylo.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EF98C0A-5895-4FDF-B1DF-46A5D3066C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370" y="2197129"/>
            <a:ext cx="2658225" cy="2494758"/>
          </a:xfrm>
          <a:prstGeom prst="roundRect">
            <a:avLst>
              <a:gd name="adj" fmla="val 5039"/>
            </a:avLst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3AE8B89D-8D3F-49A8-AEDF-D3FDC69A42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091" y="1608119"/>
            <a:ext cx="3412472" cy="5021986"/>
          </a:xfrm>
          <a:prstGeom prst="rect">
            <a:avLst/>
          </a:prstGeom>
        </p:spPr>
      </p:pic>
      <p:sp>
        <p:nvSpPr>
          <p:cNvPr id="13" name="Titre 3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livrets à la page 125. Avec votre voisin, lisez les phrases et cochez les bonnes réponses. Je vais circuler entre les rangs pour vous aider. </a:t>
            </a: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4"/>
          <a:srcRect t="4959"/>
          <a:stretch>
            <a:fillRect/>
          </a:stretch>
        </p:blipFill>
        <p:spPr>
          <a:xfrm>
            <a:off x="5196025" y="2787027"/>
            <a:ext cx="3071468" cy="2355445"/>
          </a:xfrm>
          <a:prstGeom prst="rect">
            <a:avLst/>
          </a:prstGeom>
        </p:spPr>
      </p:pic>
      <p:sp>
        <p:nvSpPr>
          <p:cNvPr id="3" name="Rectangle : coins arrondis 2"/>
          <p:cNvSpPr/>
          <p:nvPr/>
        </p:nvSpPr>
        <p:spPr>
          <a:xfrm>
            <a:off x="1673362" y="4545104"/>
            <a:ext cx="3039931" cy="155689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5417A076-CFEB-49CB-8436-FECCDBB089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4" t="60077" r="7106" b="10516"/>
          <a:stretch/>
        </p:blipFill>
        <p:spPr>
          <a:xfrm>
            <a:off x="623405" y="1974280"/>
            <a:ext cx="7897190" cy="4154301"/>
          </a:xfrm>
          <a:prstGeom prst="rect">
            <a:avLst/>
          </a:prstGeom>
        </p:spPr>
      </p:pic>
      <p:sp>
        <p:nvSpPr>
          <p:cNvPr id="2" name="Titre 3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sp>
        <p:nvSpPr>
          <p:cNvPr id="13" name="Signe de multiplication 12">
            <a:extLst>
              <a:ext uri="{FF2B5EF4-FFF2-40B4-BE49-F238E27FC236}">
                <a16:creationId xmlns:a16="http://schemas.microsoft.com/office/drawing/2014/main" id="{7A716DF4-C616-488A-8D7A-3D07C5C1E22D}"/>
              </a:ext>
            </a:extLst>
          </p:cNvPr>
          <p:cNvSpPr/>
          <p:nvPr/>
        </p:nvSpPr>
        <p:spPr>
          <a:xfrm>
            <a:off x="1300820" y="2902688"/>
            <a:ext cx="613039" cy="694753"/>
          </a:xfrm>
          <a:prstGeom prst="mathMultiply">
            <a:avLst>
              <a:gd name="adj1" fmla="val 14218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Signe de multiplication 9">
            <a:extLst>
              <a:ext uri="{FF2B5EF4-FFF2-40B4-BE49-F238E27FC236}">
                <a16:creationId xmlns:a16="http://schemas.microsoft.com/office/drawing/2014/main" id="{698B1A57-479B-466F-AB32-FBBCDC117834}"/>
              </a:ext>
            </a:extLst>
          </p:cNvPr>
          <p:cNvSpPr/>
          <p:nvPr/>
        </p:nvSpPr>
        <p:spPr>
          <a:xfrm>
            <a:off x="1300820" y="3963602"/>
            <a:ext cx="613039" cy="694753"/>
          </a:xfrm>
          <a:prstGeom prst="mathMultiply">
            <a:avLst>
              <a:gd name="adj1" fmla="val 14218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Signe de multiplication 10">
            <a:extLst>
              <a:ext uri="{FF2B5EF4-FFF2-40B4-BE49-F238E27FC236}">
                <a16:creationId xmlns:a16="http://schemas.microsoft.com/office/drawing/2014/main" id="{28DEFEC1-E85A-4733-9DF0-4A35BE3CEAD4}"/>
              </a:ext>
            </a:extLst>
          </p:cNvPr>
          <p:cNvSpPr/>
          <p:nvPr/>
        </p:nvSpPr>
        <p:spPr>
          <a:xfrm>
            <a:off x="1300820" y="5046091"/>
            <a:ext cx="613039" cy="694753"/>
          </a:xfrm>
          <a:prstGeom prst="mathMultiply">
            <a:avLst>
              <a:gd name="adj1" fmla="val 14218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1056" y="5038460"/>
            <a:ext cx="6254069" cy="1446177"/>
          </a:xfrm>
          <a:prstGeom prst="rect">
            <a:avLst/>
          </a:prstGeom>
        </p:spPr>
      </p:pic>
      <p:sp>
        <p:nvSpPr>
          <p:cNvPr id="10" name="Espace réservé du texte 9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sz="1400" dirty="0"/>
              <a:t>Lire et comprendre des phrases.</a:t>
            </a:r>
          </a:p>
        </p:txBody>
      </p:sp>
      <p:pic>
        <p:nvPicPr>
          <p:cNvPr id="16" name="Espace réservé pour une image  15" descr="Une image contenant horloge, cercle, symbole, Police&#10;&#10;Le contenu généré par l’IA peut être incorrect.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sp>
        <p:nvSpPr>
          <p:cNvPr id="11" name="Espace réservé du texte 10"/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5277419" cy="756000"/>
          </a:xfrm>
        </p:spPr>
        <p:txBody>
          <a:bodyPr/>
          <a:lstStyle/>
          <a:p>
            <a:r>
              <a:rPr lang="fr-FR" sz="1400" dirty="0"/>
              <a:t>Prendre la parole en réutilisant les actes de parole enseignés.</a:t>
            </a:r>
          </a:p>
        </p:txBody>
      </p:sp>
      <p:pic>
        <p:nvPicPr>
          <p:cNvPr id="18" name="Espace réservé pour une image  17" descr="Une image contenant horloge, cercle, symbole, Police&#10;&#10;Le contenu généré par l’IA peut être incorrect.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pic>
        <p:nvPicPr>
          <p:cNvPr id="14" name="Espace réservé pour une image  13" descr="Une image contenant horloge, cercle, symbole, Police&#10;&#10;Le contenu généré par l’IA peut être incorrect.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19" name="ZoneTexte 18"/>
          <p:cNvSpPr txBox="1"/>
          <p:nvPr/>
        </p:nvSpPr>
        <p:spPr>
          <a:xfrm>
            <a:off x="2302530" y="5136820"/>
            <a:ext cx="11464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424D7B"/>
                </a:solidFill>
                <a:latin typeface="Dosis ExtraBold" pitchFamily="2" charset="0"/>
              </a:rPr>
              <a:t>3. Écriture  </a:t>
            </a:r>
          </a:p>
        </p:txBody>
      </p:sp>
      <p:sp>
        <p:nvSpPr>
          <p:cNvPr id="20" name="Espace réservé du texte 5"/>
          <p:cNvSpPr txBox="1"/>
          <p:nvPr/>
        </p:nvSpPr>
        <p:spPr>
          <a:xfrm>
            <a:off x="2201410" y="5517367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Écriture de phrases.</a:t>
            </a:r>
          </a:p>
        </p:txBody>
      </p:sp>
      <p:sp>
        <p:nvSpPr>
          <p:cNvPr id="7" name="Titre 8"/>
          <p:cNvSpPr>
            <a:spLocks noGrp="1"/>
          </p:cNvSpPr>
          <p:nvPr>
            <p:ph type="title"/>
          </p:nvPr>
        </p:nvSpPr>
        <p:spPr>
          <a:xfrm>
            <a:off x="628650" y="1308847"/>
            <a:ext cx="7886700" cy="705267"/>
          </a:xfrm>
        </p:spPr>
        <p:txBody>
          <a:bodyPr/>
          <a:lstStyle/>
          <a:p>
            <a:r>
              <a:rPr lang="en-US" sz="3200" dirty="0"/>
              <a:t>Plan de la séance 5</a:t>
            </a:r>
          </a:p>
        </p:txBody>
      </p:sp>
      <p:grpSp>
        <p:nvGrpSpPr>
          <p:cNvPr id="8" name="Groupe 7"/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9" name="Rectangle 8"/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/>
            <p:cNvSpPr txBox="1"/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5" name="Espace réservé du texte 5"/>
          <p:cNvSpPr txBox="1"/>
          <p:nvPr/>
        </p:nvSpPr>
        <p:spPr>
          <a:xfrm>
            <a:off x="-2726185" y="1029372"/>
            <a:ext cx="5180627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1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1649506" y="756000"/>
            <a:ext cx="6882494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et observez cette phrase. Vous allez l’écrire après. Tenez-vous prêts.  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F360CA83-026A-4A05-948F-44A87C335241}"/>
              </a:ext>
            </a:extLst>
          </p:cNvPr>
          <p:cNvGrpSpPr/>
          <p:nvPr/>
        </p:nvGrpSpPr>
        <p:grpSpPr>
          <a:xfrm>
            <a:off x="980367" y="2606442"/>
            <a:ext cx="7265827" cy="1645115"/>
            <a:chOff x="490466" y="2574345"/>
            <a:chExt cx="6882494" cy="1645115"/>
          </a:xfrm>
        </p:grpSpPr>
        <p:pic>
          <p:nvPicPr>
            <p:cNvPr id="12" name="Picture 2" descr="Une image contenant texte, ligne, reçu&#10;&#10;Description générée automatiquement">
              <a:extLst>
                <a:ext uri="{FF2B5EF4-FFF2-40B4-BE49-F238E27FC236}">
                  <a16:creationId xmlns:a16="http://schemas.microsoft.com/office/drawing/2014/main" id="{12912FB2-EAE3-4DBA-87E9-68A803C2C17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54" t="13473" r="24670" b="56881"/>
            <a:stretch>
              <a:fillRect/>
            </a:stretch>
          </p:blipFill>
          <p:spPr bwMode="auto">
            <a:xfrm>
              <a:off x="490466" y="2574345"/>
              <a:ext cx="6882494" cy="16451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9F3C810-9E2C-43E8-BAFE-9CA78616A68E}"/>
                </a:ext>
              </a:extLst>
            </p:cNvPr>
            <p:cNvSpPr/>
            <p:nvPr/>
          </p:nvSpPr>
          <p:spPr>
            <a:xfrm>
              <a:off x="1457038" y="2829498"/>
              <a:ext cx="4033257" cy="8194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3600" b="1" dirty="0">
                  <a:solidFill>
                    <a:srgbClr val="00ACA4"/>
                  </a:solidFill>
                  <a:latin typeface="Dosis SemiBold" pitchFamily="2" charset="0"/>
                </a:rPr>
                <a:t>L</a:t>
              </a:r>
              <a:r>
                <a:rPr lang="fr-FR" sz="3600" b="1" dirty="0">
                  <a:solidFill>
                    <a:srgbClr val="565F88"/>
                  </a:solidFill>
                  <a:latin typeface="Dosis SemiBold" pitchFamily="2" charset="0"/>
                </a:rPr>
                <a:t>ina  a  mal  au  genou</a:t>
              </a:r>
              <a:r>
                <a:rPr lang="fr-FR" sz="3600" b="1" dirty="0">
                  <a:solidFill>
                    <a:srgbClr val="00ACA4"/>
                  </a:solidFill>
                  <a:latin typeface="Dosis SemiBold" pitchFamily="2" charset="0"/>
                </a:rPr>
                <a:t>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/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/>
            </p:nvPicPr>
            <p:blipFill>
              <a:blip r:embed="rId3"/>
            </p:blipFill>
            <p:spPr>
              <a:xfrm>
                <a:off x="2912571" y="1083385"/>
                <a:ext cx="360" cy="360"/>
              </a:xfrm>
              <a:prstGeom prst="rect"/>
            </p:spPr>
          </p:pic>
        </mc:Fallback>
      </mc:AlternateContent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1676400" y="756000"/>
            <a:ext cx="68556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cahiers. 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2440917" y="2435192"/>
            <a:ext cx="4397832" cy="3238624"/>
          </a:xfrm>
          <a:prstGeom prst="roundRect">
            <a:avLst>
              <a:gd name="adj" fmla="val 6988"/>
            </a:avLst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Encre 10"/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/>
            </p:nvPicPr>
            <p:blipFill>
              <a:blip r:embed="rId5"/>
            </p:blipFill>
            <p:spPr>
              <a:xfrm>
                <a:off x="2912571" y="1083385"/>
                <a:ext cx="360" cy="360"/>
              </a:xfrm>
              <a:prstGeom prst="rect"/>
            </p:spPr>
          </p:pic>
        </mc:Fallback>
      </mc:AlternateContent>
      <p:pic>
        <p:nvPicPr>
          <p:cNvPr id="24" name="Imag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9208" y="2286000"/>
            <a:ext cx="4565583" cy="3043722"/>
          </a:xfrm>
          <a:prstGeom prst="rect">
            <a:avLst/>
          </a:prstGeom>
        </p:spPr>
      </p:pic>
      <p:sp>
        <p:nvSpPr>
          <p:cNvPr id="27" name="Titre 1"/>
          <p:cNvSpPr>
            <a:spLocks noGrp="1"/>
          </p:cNvSpPr>
          <p:nvPr>
            <p:ph type="title"/>
          </p:nvPr>
        </p:nvSpPr>
        <p:spPr>
          <a:xfrm>
            <a:off x="1649506" y="756000"/>
            <a:ext cx="6882494" cy="612000"/>
          </a:xfrm>
        </p:spPr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Dictée en cours.</a:t>
            </a:r>
          </a:p>
        </p:txBody>
      </p:sp>
      <p:pic>
        <p:nvPicPr>
          <p:cNvPr id="3" name="Espace réservé pour une image  32" descr="Une image contenant capture d’écran, Graphique, Bleu électrique, conception&#10;&#10;Le contenu généré par l’IA peut être incorrect."/>
          <p:cNvPicPr>
            <a:picLocks noGrp="1" noChangeAspect="1"/>
          </p:cNvPicPr>
          <p:nvPr>
            <p:ph type="pic" sz="quarter" idx="1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33370" y="702310"/>
            <a:ext cx="857816" cy="857816"/>
          </a:xfrm>
        </p:spPr>
      </p:pic>
      <p:pic>
        <p:nvPicPr>
          <p:cNvPr id="2" name="Dictée N2 SEM3 S5">
            <a:hlinkClick r:id="" action="ppaction://media"/>
            <a:extLst>
              <a:ext uri="{FF2B5EF4-FFF2-40B4-BE49-F238E27FC236}">
                <a16:creationId xmlns:a16="http://schemas.microsoft.com/office/drawing/2014/main" id="{C56DBAF7-CF2F-05DF-6C0C-2C27874628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76549" y="926268"/>
            <a:ext cx="271463" cy="2714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9208" y="2286000"/>
            <a:ext cx="4565583" cy="3043722"/>
          </a:xfrm>
          <a:prstGeom prst="rect">
            <a:avLst/>
          </a:prstGeom>
        </p:spPr>
      </p:pic>
      <p:pic>
        <p:nvPicPr>
          <p:cNvPr id="3" name="Espace réservé pour une image  32" descr="Une image contenant capture d’écran, Graphique, Bleu électrique, conception&#10;&#10;Le contenu généré par l’IA peut être incorrect."/>
          <p:cNvPicPr>
            <a:picLocks noGrp="1" noChangeAspect="1"/>
          </p:cNvPicPr>
          <p:nvPr>
            <p:ph type="pic" sz="quarter" idx="1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33370" y="702310"/>
            <a:ext cx="857816" cy="857816"/>
          </a:xfrm>
        </p:spPr>
      </p:pic>
      <p:sp>
        <p:nvSpPr>
          <p:cNvPr id="5" name="Titre 4">
            <a:extLst>
              <a:ext uri="{FF2B5EF4-FFF2-40B4-BE49-F238E27FC236}">
                <a16:creationId xmlns:a16="http://schemas.microsoft.com/office/drawing/2014/main" id="{3F0CF13E-E6CB-46AB-A703-160B9ABC9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Deuxième dictée.</a:t>
            </a:r>
            <a:endParaRPr lang="fr-FR" dirty="0"/>
          </a:p>
        </p:txBody>
      </p:sp>
      <p:pic>
        <p:nvPicPr>
          <p:cNvPr id="2" name="Dictée N2 SEM3 S5">
            <a:hlinkClick r:id="" action="ppaction://media"/>
            <a:extLst>
              <a:ext uri="{FF2B5EF4-FFF2-40B4-BE49-F238E27FC236}">
                <a16:creationId xmlns:a16="http://schemas.microsoft.com/office/drawing/2014/main" id="{E04696A1-BF61-43A3-EF77-68A518D2CA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76549" y="926268"/>
            <a:ext cx="271463" cy="27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97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9208" y="2286000"/>
            <a:ext cx="4565583" cy="3043722"/>
          </a:xfrm>
          <a:prstGeom prst="rect">
            <a:avLst/>
          </a:prstGeom>
        </p:spPr>
      </p:pic>
      <p:sp>
        <p:nvSpPr>
          <p:cNvPr id="27" name="Titre 1"/>
          <p:cNvSpPr>
            <a:spLocks noGrp="1"/>
          </p:cNvSpPr>
          <p:nvPr>
            <p:ph type="title"/>
          </p:nvPr>
        </p:nvSpPr>
        <p:spPr>
          <a:xfrm>
            <a:off x="1676400" y="756000"/>
            <a:ext cx="6855600" cy="612000"/>
          </a:xfrm>
        </p:spPr>
        <p:txBody>
          <a:bodyPr>
            <a:normAutofit/>
          </a:bodyPr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Troisième dictée.</a:t>
            </a:r>
          </a:p>
        </p:txBody>
      </p:sp>
      <p:pic>
        <p:nvPicPr>
          <p:cNvPr id="3" name="Espace réservé pour une image  32" descr="Une image contenant capture d’écran, Graphique, Bleu électrique, conception&#10;&#10;Le contenu généré par l’IA peut être incorrect."/>
          <p:cNvPicPr>
            <a:picLocks noGrp="1" noChangeAspect="1"/>
          </p:cNvPicPr>
          <p:nvPr>
            <p:ph type="pic" sz="quarter" idx="1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33370" y="702310"/>
            <a:ext cx="857816" cy="857816"/>
          </a:xfrm>
        </p:spPr>
      </p:pic>
      <p:pic>
        <p:nvPicPr>
          <p:cNvPr id="2" name="Dictée N2 SEM3 S5">
            <a:hlinkClick r:id="" action="ppaction://media"/>
            <a:extLst>
              <a:ext uri="{FF2B5EF4-FFF2-40B4-BE49-F238E27FC236}">
                <a16:creationId xmlns:a16="http://schemas.microsoft.com/office/drawing/2014/main" id="{6DD3DE7F-5708-D55C-A608-93F5DF9B2C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76549" y="926268"/>
            <a:ext cx="271463" cy="27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431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SemiBold" pitchFamily="2" charset="0"/>
              </a:rPr>
              <a:t>Corrigez. </a:t>
            </a:r>
          </a:p>
        </p:txBody>
      </p:sp>
      <p:pic>
        <p:nvPicPr>
          <p:cNvPr id="4" name="Picture 2" descr="Une image contenant texte, ligne, reçu&#10;&#10;Description générée automatiquement">
            <a:extLst>
              <a:ext uri="{FF2B5EF4-FFF2-40B4-BE49-F238E27FC236}">
                <a16:creationId xmlns:a16="http://schemas.microsoft.com/office/drawing/2014/main" id="{CA47036E-528A-A505-CA2F-4B26D4227A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4" t="13473" r="24670" b="56881"/>
          <a:stretch>
            <a:fillRect/>
          </a:stretch>
        </p:blipFill>
        <p:spPr bwMode="auto">
          <a:xfrm>
            <a:off x="980367" y="2606442"/>
            <a:ext cx="7265827" cy="1645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C922DBE-010C-4567-9F60-5DC181634AEF}"/>
              </a:ext>
            </a:extLst>
          </p:cNvPr>
          <p:cNvSpPr/>
          <p:nvPr/>
        </p:nvSpPr>
        <p:spPr>
          <a:xfrm>
            <a:off x="2000774" y="2861595"/>
            <a:ext cx="4257897" cy="8194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3600" b="1" dirty="0">
                <a:solidFill>
                  <a:srgbClr val="00ACA4"/>
                </a:solidFill>
                <a:latin typeface="Dosis SemiBold" pitchFamily="2" charset="0"/>
              </a:rPr>
              <a:t>L</a:t>
            </a:r>
            <a:r>
              <a:rPr lang="fr-FR" sz="3600" b="1" dirty="0">
                <a:solidFill>
                  <a:srgbClr val="565F88"/>
                </a:solidFill>
                <a:latin typeface="Dosis SemiBold" pitchFamily="2" charset="0"/>
              </a:rPr>
              <a:t>ina  a  mal  au  genou</a:t>
            </a:r>
            <a:r>
              <a:rPr lang="fr-FR" sz="3600" b="1" dirty="0">
                <a:solidFill>
                  <a:srgbClr val="00ACA4"/>
                </a:solidFill>
                <a:latin typeface="Dosis SemiBold" pitchFamily="2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23D50F-7CCD-D5E8-7AEF-7A166F1DE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234B80-2CF9-AC4E-219D-0333FBFCE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75" y="1326038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Contenu de la semaine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C9DFD4E1-4E0E-1962-4D6A-CAA194C79384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8768EAC-AAE5-5AAF-67A5-EE315A59F0D0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5C71E94-B8BD-4CD4-8E1B-35F71F26F07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itre 53">
              <a:extLst>
                <a:ext uri="{FF2B5EF4-FFF2-40B4-BE49-F238E27FC236}">
                  <a16:creationId xmlns:a16="http://schemas.microsoft.com/office/drawing/2014/main" id="{DF1F6A5D-DBB2-615B-46CB-C38EB8ED173D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3D35472A-1EB6-4F9E-B31C-7022B9BF8BDD}"/>
              </a:ext>
            </a:extLst>
          </p:cNvPr>
          <p:cNvGrpSpPr/>
          <p:nvPr/>
        </p:nvGrpSpPr>
        <p:grpSpPr>
          <a:xfrm>
            <a:off x="3731406" y="2376875"/>
            <a:ext cx="3418627" cy="2520123"/>
            <a:chOff x="-607177" y="182880"/>
            <a:chExt cx="8925810" cy="6858000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41CB708B-93D5-42B2-97BC-D66AACC0AE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07177" y="182880"/>
              <a:ext cx="4471068" cy="6858000"/>
            </a:xfrm>
            <a:prstGeom prst="rect">
              <a:avLst/>
            </a:prstGeom>
          </p:spPr>
        </p:pic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5C23BC88-8870-4F27-8EC3-57B1C37B7C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7565" y="182880"/>
              <a:ext cx="4471068" cy="6858000"/>
            </a:xfrm>
            <a:prstGeom prst="rect">
              <a:avLst/>
            </a:prstGeom>
          </p:spPr>
        </p:pic>
      </p:grpSp>
      <p:pic>
        <p:nvPicPr>
          <p:cNvPr id="21" name="Image 20">
            <a:extLst>
              <a:ext uri="{FF2B5EF4-FFF2-40B4-BE49-F238E27FC236}">
                <a16:creationId xmlns:a16="http://schemas.microsoft.com/office/drawing/2014/main" id="{E84D61AF-7337-48FE-8254-D88F97164D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029" y="2370596"/>
            <a:ext cx="1563818" cy="2521310"/>
          </a:xfrm>
          <a:prstGeom prst="rect">
            <a:avLst/>
          </a:prstGeom>
        </p:spPr>
      </p:pic>
      <p:grpSp>
        <p:nvGrpSpPr>
          <p:cNvPr id="26" name="Groupe 25">
            <a:extLst>
              <a:ext uri="{FF2B5EF4-FFF2-40B4-BE49-F238E27FC236}">
                <a16:creationId xmlns:a16="http://schemas.microsoft.com/office/drawing/2014/main" id="{62F20D0C-F13D-4287-886F-67C28B1529D4}"/>
              </a:ext>
            </a:extLst>
          </p:cNvPr>
          <p:cNvGrpSpPr/>
          <p:nvPr/>
        </p:nvGrpSpPr>
        <p:grpSpPr>
          <a:xfrm>
            <a:off x="325281" y="2376875"/>
            <a:ext cx="3419646" cy="2521310"/>
            <a:chOff x="-69401" y="0"/>
            <a:chExt cx="8869359" cy="6858000"/>
          </a:xfrm>
        </p:grpSpPr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960AB602-4865-4B39-82C1-13363DE8A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9401" y="0"/>
              <a:ext cx="4471068" cy="6858000"/>
            </a:xfrm>
            <a:prstGeom prst="rect">
              <a:avLst/>
            </a:prstGeom>
          </p:spPr>
        </p:pic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B35668DF-3BD8-4711-B72B-B0C08DADF50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8890" y="0"/>
              <a:ext cx="4471068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0561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1676400" y="756000"/>
            <a:ext cx="68556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On passe à une autre activité. Ces mots sont en désordre. Écrivez sur vos cahiers une phrase correcte à partir de ces mots.</a:t>
            </a: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E16CA1A7-05C4-3B4C-EB41-FFA071C846BA}"/>
              </a:ext>
            </a:extLst>
          </p:cNvPr>
          <p:cNvGrpSpPr/>
          <p:nvPr/>
        </p:nvGrpSpPr>
        <p:grpSpPr>
          <a:xfrm>
            <a:off x="1330782" y="3090109"/>
            <a:ext cx="6482436" cy="677782"/>
            <a:chOff x="1017801" y="3429000"/>
            <a:chExt cx="6833056" cy="677782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2D6BB9E4-993C-787C-C990-627298324E73}"/>
                </a:ext>
              </a:extLst>
            </p:cNvPr>
            <p:cNvSpPr/>
            <p:nvPr/>
          </p:nvSpPr>
          <p:spPr>
            <a:xfrm>
              <a:off x="6021361" y="3429000"/>
              <a:ext cx="1829496" cy="677782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800" dirty="0">
                  <a:solidFill>
                    <a:schemeClr val="accent1">
                      <a:lumMod val="50000"/>
                    </a:schemeClr>
                  </a:solidFill>
                  <a:latin typeface="Dosis SemiBold" panose="020B0604020202020204" charset="0"/>
                  <a:cs typeface="Aharoni" panose="02010803020104030203" pitchFamily="2" charset="-79"/>
                </a:rPr>
                <a:t> ma sœur </a:t>
              </a:r>
            </a:p>
          </p:txBody>
        </p:sp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A0BD8451-6F49-4153-00D0-EC3C74CB7906}"/>
                </a:ext>
              </a:extLst>
            </p:cNvPr>
            <p:cNvSpPr/>
            <p:nvPr/>
          </p:nvSpPr>
          <p:spPr>
            <a:xfrm>
              <a:off x="1017801" y="3429000"/>
              <a:ext cx="1820508" cy="677782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800" dirty="0">
                  <a:solidFill>
                    <a:schemeClr val="accent1">
                      <a:lumMod val="50000"/>
                    </a:schemeClr>
                  </a:solidFill>
                  <a:latin typeface="Dosis SemiBold" panose="020B0604020202020204" charset="0"/>
                  <a:cs typeface="Aharoni" panose="02010803020104030203" pitchFamily="2" charset="-79"/>
                </a:rPr>
                <a:t>à la jambe </a:t>
              </a:r>
            </a:p>
          </p:txBody>
        </p:sp>
        <p:sp>
          <p:nvSpPr>
            <p:cNvPr id="6" name="Rectangle : coins arrondis 5">
              <a:extLst>
                <a:ext uri="{FF2B5EF4-FFF2-40B4-BE49-F238E27FC236}">
                  <a16:creationId xmlns:a16="http://schemas.microsoft.com/office/drawing/2014/main" id="{E7F7CF7C-5A00-49BA-2AD3-A4D13EB1D3EF}"/>
                </a:ext>
              </a:extLst>
            </p:cNvPr>
            <p:cNvSpPr/>
            <p:nvPr/>
          </p:nvSpPr>
          <p:spPr>
            <a:xfrm>
              <a:off x="3273260" y="3429000"/>
              <a:ext cx="2313150" cy="677782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800" dirty="0">
                  <a:solidFill>
                    <a:schemeClr val="accent1">
                      <a:lumMod val="50000"/>
                    </a:schemeClr>
                  </a:solidFill>
                  <a:latin typeface="Dosis SemiBold" panose="020B0604020202020204" charset="0"/>
                  <a:cs typeface="Aharoni" panose="02010803020104030203" pitchFamily="2" charset="-79"/>
                </a:rPr>
                <a:t>a mal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1640541" y="756000"/>
            <a:ext cx="6891459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sa phrase ?</a:t>
            </a: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F30B4867-E851-4905-B979-88E92766F09E}"/>
              </a:ext>
            </a:extLst>
          </p:cNvPr>
          <p:cNvGrpSpPr/>
          <p:nvPr/>
        </p:nvGrpSpPr>
        <p:grpSpPr>
          <a:xfrm>
            <a:off x="1330782" y="3090109"/>
            <a:ext cx="6482436" cy="677782"/>
            <a:chOff x="1017801" y="3429000"/>
            <a:chExt cx="6833056" cy="677782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0435D4DF-67F7-4008-A584-F5DCECA7DB67}"/>
                </a:ext>
              </a:extLst>
            </p:cNvPr>
            <p:cNvSpPr/>
            <p:nvPr/>
          </p:nvSpPr>
          <p:spPr>
            <a:xfrm>
              <a:off x="6021361" y="3429000"/>
              <a:ext cx="1829496" cy="677782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800" dirty="0">
                  <a:solidFill>
                    <a:schemeClr val="accent1">
                      <a:lumMod val="50000"/>
                    </a:schemeClr>
                  </a:solidFill>
                  <a:latin typeface="Dosis SemiBold" panose="020B0604020202020204" charset="0"/>
                  <a:cs typeface="Aharoni" panose="02010803020104030203" pitchFamily="2" charset="-79"/>
                </a:rPr>
                <a:t> ma sœur </a:t>
              </a:r>
            </a:p>
          </p:txBody>
        </p:sp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52ACC6F5-4229-4A9A-8BF6-A3891DD06D32}"/>
                </a:ext>
              </a:extLst>
            </p:cNvPr>
            <p:cNvSpPr/>
            <p:nvPr/>
          </p:nvSpPr>
          <p:spPr>
            <a:xfrm>
              <a:off x="1017801" y="3429000"/>
              <a:ext cx="1820508" cy="677782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800" dirty="0">
                  <a:solidFill>
                    <a:schemeClr val="accent1">
                      <a:lumMod val="50000"/>
                    </a:schemeClr>
                  </a:solidFill>
                  <a:latin typeface="Dosis SemiBold" panose="020B0604020202020204" charset="0"/>
                  <a:cs typeface="Aharoni" panose="02010803020104030203" pitchFamily="2" charset="-79"/>
                </a:rPr>
                <a:t>à la jambe </a:t>
              </a:r>
            </a:p>
          </p:txBody>
        </p:sp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4BD143CD-505E-4757-ABFB-EF162378AF0B}"/>
                </a:ext>
              </a:extLst>
            </p:cNvPr>
            <p:cNvSpPr/>
            <p:nvPr/>
          </p:nvSpPr>
          <p:spPr>
            <a:xfrm>
              <a:off x="3273260" y="3429000"/>
              <a:ext cx="2313150" cy="677782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800" dirty="0">
                  <a:solidFill>
                    <a:schemeClr val="accent1">
                      <a:lumMod val="50000"/>
                    </a:schemeClr>
                  </a:solidFill>
                  <a:latin typeface="Dosis SemiBold" panose="020B0604020202020204" charset="0"/>
                  <a:cs typeface="Aharoni" panose="02010803020104030203" pitchFamily="2" charset="-79"/>
                </a:rPr>
                <a:t>a mal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1631576" y="756000"/>
            <a:ext cx="6900424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 Je n’oublie pas la majuscule au début de la phrase, le point à la fin et les espaces entre les mots. 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3FFB3434-F23B-2104-7346-035EE6F3CB22}"/>
              </a:ext>
            </a:extLst>
          </p:cNvPr>
          <p:cNvGrpSpPr/>
          <p:nvPr/>
        </p:nvGrpSpPr>
        <p:grpSpPr>
          <a:xfrm>
            <a:off x="966371" y="2466632"/>
            <a:ext cx="7211257" cy="2232959"/>
            <a:chOff x="246227" y="2552834"/>
            <a:chExt cx="7211257" cy="2232959"/>
          </a:xfrm>
        </p:grpSpPr>
        <p:pic>
          <p:nvPicPr>
            <p:cNvPr id="5" name="Picture 2" descr="Une image contenant texte, ligne, reçu&#10;&#10;Description générée automatiquement">
              <a:extLst>
                <a:ext uri="{FF2B5EF4-FFF2-40B4-BE49-F238E27FC236}">
                  <a16:creationId xmlns:a16="http://schemas.microsoft.com/office/drawing/2014/main" id="{D786DFD6-CD7C-E89C-F780-4EC78665979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22" t="22418" r="21551" b="32446"/>
            <a:stretch>
              <a:fillRect/>
            </a:stretch>
          </p:blipFill>
          <p:spPr bwMode="auto">
            <a:xfrm>
              <a:off x="246227" y="2552834"/>
              <a:ext cx="7211257" cy="22329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C2EEFC8F-79D2-C36E-9005-10B456E22507}"/>
                </a:ext>
              </a:extLst>
            </p:cNvPr>
            <p:cNvSpPr txBox="1"/>
            <p:nvPr/>
          </p:nvSpPr>
          <p:spPr>
            <a:xfrm>
              <a:off x="1160628" y="3070673"/>
              <a:ext cx="4998493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3200" b="1" dirty="0">
                  <a:solidFill>
                    <a:srgbClr val="00ACA4"/>
                  </a:solidFill>
                  <a:latin typeface="Dosis SemiBold" pitchFamily="2" charset="0"/>
                </a:rPr>
                <a:t>M</a:t>
              </a:r>
              <a:r>
                <a:rPr lang="fr-FR" sz="3200" b="1" dirty="0">
                  <a:solidFill>
                    <a:srgbClr val="565F88"/>
                  </a:solidFill>
                  <a:latin typeface="Dosis SemiBold" pitchFamily="2" charset="0"/>
                </a:rPr>
                <a:t>a sœur  a  mal  à  la  jambe</a:t>
              </a:r>
              <a:r>
                <a:rPr lang="fr-FR" sz="3200" b="1" dirty="0">
                  <a:solidFill>
                    <a:srgbClr val="00ACA4"/>
                  </a:solidFill>
                  <a:latin typeface="Dosis SemiBold" pitchFamily="2" charset="0"/>
                </a:rPr>
                <a:t>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livrets à la page 126. Vous aller faire l’activité 5. Je vais circuler entre les rangs pour vous aider. 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9275" y="2752717"/>
            <a:ext cx="2203904" cy="220390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AD46C79-2E2D-4962-9673-635E605D63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332" y="1608119"/>
            <a:ext cx="3162089" cy="4862628"/>
          </a:xfrm>
          <a:prstGeom prst="rect">
            <a:avLst/>
          </a:prstGeom>
        </p:spPr>
      </p:pic>
      <p:sp>
        <p:nvSpPr>
          <p:cNvPr id="7" name="Rectangle : coins arrondis 6"/>
          <p:cNvSpPr/>
          <p:nvPr/>
        </p:nvSpPr>
        <p:spPr>
          <a:xfrm>
            <a:off x="1585785" y="4956621"/>
            <a:ext cx="2925184" cy="98798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5"/>
          <p:cNvSpPr txBox="1"/>
          <p:nvPr/>
        </p:nvSpPr>
        <p:spPr>
          <a:xfrm>
            <a:off x="1664400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600" b="0" kern="1200">
                <a:solidFill>
                  <a:prstClr val="white">
                    <a:lumMod val="65000"/>
                  </a:prstClr>
                </a:solidFill>
                <a:latin typeface="Calibri" panose="020F0502020204030204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47D24DB-76A3-4027-AE52-E1A4EAFB88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8" t="70355" r="6524" b="10306"/>
          <a:stretch/>
        </p:blipFill>
        <p:spPr>
          <a:xfrm>
            <a:off x="444751" y="2154316"/>
            <a:ext cx="8146356" cy="392629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3FE2DFE3-1A1E-41FD-9EE8-56233F10D498}"/>
              </a:ext>
            </a:extLst>
          </p:cNvPr>
          <p:cNvSpPr txBox="1"/>
          <p:nvPr/>
        </p:nvSpPr>
        <p:spPr>
          <a:xfrm>
            <a:off x="724699" y="3983224"/>
            <a:ext cx="53601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00ACA4"/>
                </a:solidFill>
                <a:latin typeface="Dosis SemiBold" pitchFamily="2" charset="0"/>
              </a:rPr>
              <a:t>M</a:t>
            </a:r>
            <a:r>
              <a:rPr lang="fr-FR" sz="2400" dirty="0">
                <a:solidFill>
                  <a:srgbClr val="C00000"/>
                </a:solidFill>
                <a:latin typeface="Dosis SemiBold" pitchFamily="2" charset="0"/>
              </a:rPr>
              <a:t>on  cousin  a  mal  à  la  tête</a:t>
            </a:r>
            <a:r>
              <a:rPr lang="fr-FR" sz="2400" dirty="0">
                <a:solidFill>
                  <a:srgbClr val="00ACA4"/>
                </a:solidFill>
                <a:latin typeface="Dosis SemiBold" pitchFamily="2" charset="0"/>
              </a:rPr>
              <a:t>.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A01023B-B676-41C7-929B-015860E24EEC}"/>
              </a:ext>
            </a:extLst>
          </p:cNvPr>
          <p:cNvSpPr txBox="1"/>
          <p:nvPr/>
        </p:nvSpPr>
        <p:spPr>
          <a:xfrm>
            <a:off x="724699" y="5523257"/>
            <a:ext cx="6110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00ACA4"/>
                </a:solidFill>
                <a:latin typeface="Dosis SemiBold" pitchFamily="2" charset="0"/>
              </a:rPr>
              <a:t>J</a:t>
            </a:r>
            <a:r>
              <a:rPr lang="fr-FR" sz="2400" dirty="0">
                <a:solidFill>
                  <a:srgbClr val="C00000"/>
                </a:solidFill>
                <a:latin typeface="Dosis SemiBold" pitchFamily="2" charset="0"/>
              </a:rPr>
              <a:t>’ai  mal  au  ventre</a:t>
            </a:r>
            <a:r>
              <a:rPr lang="fr-FR" sz="2400" dirty="0">
                <a:solidFill>
                  <a:srgbClr val="00ACA4"/>
                </a:solidFill>
                <a:latin typeface="Dosis SemiBold" pitchFamily="2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CEFF5B7A-C201-41CB-ABB6-E4BE45AAFB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764" y="1608119"/>
            <a:ext cx="3412472" cy="502198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À la maison,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ces phrases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et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recopiez-les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sur votre cahier. 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517159" y="2960691"/>
            <a:ext cx="2109682" cy="10080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Flèche : droite 9"/>
          <p:cNvSpPr/>
          <p:nvPr/>
        </p:nvSpPr>
        <p:spPr>
          <a:xfrm>
            <a:off x="2715692" y="3318147"/>
            <a:ext cx="673486" cy="146544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6AEB102-1DFC-CABD-AB46-735EFE2DC9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séance d’aujourd’hui est terminée. À bientôt.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7" name="Espace réservé pour une image  2" descr="Une image contenant habits, illustration, dessin humoristique&#10;&#10;Le contenu généré par l’IA peut être incorrect.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54"/>
          <a:stretch>
            <a:fillRect/>
          </a:stretch>
        </p:blipFill>
        <p:spPr>
          <a:xfrm>
            <a:off x="115503" y="651192"/>
            <a:ext cx="1289783" cy="936977"/>
          </a:xfrm>
          <a:prstGeom prst="ellipse">
            <a:avLst/>
          </a:prstGeom>
        </p:spPr>
      </p:pic>
      <p:pic>
        <p:nvPicPr>
          <p:cNvPr id="8" name="majd_wav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34789" y="2231030"/>
            <a:ext cx="1874421" cy="3332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39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re 30">
            <a:extLst>
              <a:ext uri="{FF2B5EF4-FFF2-40B4-BE49-F238E27FC236}">
                <a16:creationId xmlns:a16="http://schemas.microsoft.com/office/drawing/2014/main" id="{FA78663C-B4A4-66CC-78D4-9F85DA1CD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sz="3200" dirty="0"/>
              <a:t>Organisation de la semaine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8C3FAB45-22E0-4671-AAEA-F6142E3E42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B557FB24-B439-4483-B51E-646C9A62E61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/>
            </a:pPr>
            <a:endParaRPr lang="fr-FR" dirty="0">
              <a:solidFill>
                <a:prstClr val="black">
                  <a:lumMod val="50000"/>
                  <a:lumOff val="50000"/>
                </a:prstClr>
              </a:solidFill>
            </a:endParaRP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/>
            </a:pP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</a:rPr>
              <a:t>Oral – Dialogue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/>
            </a:pP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  <a:sym typeface="Wingdings" panose="05000000000000000000" pitchFamily="2" charset="2"/>
              </a:rPr>
              <a:t>Écriture – Point de langue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/>
            </a:pP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  <a:sym typeface="Wingdings" panose="05000000000000000000" pitchFamily="2" charset="2"/>
              </a:rPr>
              <a:t>Lecture – Lecture et compréhension des mots</a:t>
            </a:r>
          </a:p>
          <a:p>
            <a:endParaRPr lang="fr-FR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34675879-28DD-4557-BCE1-9BC8494DB07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16145BCC-03D2-4DBB-A0EC-1EB036BABD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A6905B03-C307-4CF9-8745-C55CC5F86C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B645F9B2-436A-44A1-95D9-0C1661974F9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3" name="Organigramme : Terminateur 32">
            <a:extLst>
              <a:ext uri="{FF2B5EF4-FFF2-40B4-BE49-F238E27FC236}">
                <a16:creationId xmlns:a16="http://schemas.microsoft.com/office/drawing/2014/main" id="{5DFFBDDB-3D4F-E819-8F7D-4E2047FD8EC4}"/>
              </a:ext>
            </a:extLst>
          </p:cNvPr>
          <p:cNvSpPr/>
          <p:nvPr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27B67DEB-FA14-C68A-D306-A4EAF613FB6E}"/>
              </a:ext>
            </a:extLst>
          </p:cNvPr>
          <p:cNvSpPr/>
          <p:nvPr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rganigramme : Terminateur 34">
            <a:extLst>
              <a:ext uri="{FF2B5EF4-FFF2-40B4-BE49-F238E27FC236}">
                <a16:creationId xmlns:a16="http://schemas.microsoft.com/office/drawing/2014/main" id="{B2B40A44-646F-CFD1-8BD6-641115BE99B3}"/>
              </a:ext>
            </a:extLst>
          </p:cNvPr>
          <p:cNvSpPr/>
          <p:nvPr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637F9C9C-A02D-128C-B58A-E9E349CF8C1B}"/>
              </a:ext>
            </a:extLst>
          </p:cNvPr>
          <p:cNvSpPr/>
          <p:nvPr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rganigramme : Terminateur 36">
            <a:extLst>
              <a:ext uri="{FF2B5EF4-FFF2-40B4-BE49-F238E27FC236}">
                <a16:creationId xmlns:a16="http://schemas.microsoft.com/office/drawing/2014/main" id="{39E02ABA-FCC4-BB47-BAC3-A50DD832EB82}"/>
              </a:ext>
            </a:extLst>
          </p:cNvPr>
          <p:cNvSpPr/>
          <p:nvPr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89520A0F-6357-5518-6C05-8C7A31290014}"/>
              </a:ext>
            </a:extLst>
          </p:cNvPr>
          <p:cNvSpPr/>
          <p:nvPr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Organigramme : Terminateur 40">
            <a:extLst>
              <a:ext uri="{FF2B5EF4-FFF2-40B4-BE49-F238E27FC236}">
                <a16:creationId xmlns:a16="http://schemas.microsoft.com/office/drawing/2014/main" id="{5541FB79-EF30-CC5F-7725-95505B073E2A}"/>
              </a:ext>
            </a:extLst>
          </p:cNvPr>
          <p:cNvSpPr/>
          <p:nvPr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dirty="0">
                <a:solidFill>
                  <a:srgbClr val="424D7B"/>
                </a:solidFill>
                <a:latin typeface="Dosis ExtraBold" pitchFamily="2" charset="0"/>
              </a:rPr>
              <a:t>Séance</a:t>
            </a: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 5</a:t>
            </a:r>
          </a:p>
        </p:txBody>
      </p:sp>
      <p:sp>
        <p:nvSpPr>
          <p:cNvPr id="43" name="Espace réservé du texte 5">
            <a:extLst>
              <a:ext uri="{FF2B5EF4-FFF2-40B4-BE49-F238E27FC236}">
                <a16:creationId xmlns:a16="http://schemas.microsoft.com/office/drawing/2014/main" id="{C38A13D4-E9E5-6277-73ED-BAC95D25BA9D}"/>
              </a:ext>
            </a:extLst>
          </p:cNvPr>
          <p:cNvSpPr txBox="1">
            <a:spLocks/>
          </p:cNvSpPr>
          <p:nvPr/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Dialogue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- Lettre a - A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Écriture - Lettre a - A</a:t>
            </a:r>
          </a:p>
        </p:txBody>
      </p:sp>
      <p:sp>
        <p:nvSpPr>
          <p:cNvPr id="48" name="Rectangle : coins arrondis 47">
            <a:extLst>
              <a:ext uri="{FF2B5EF4-FFF2-40B4-BE49-F238E27FC236}">
                <a16:creationId xmlns:a16="http://schemas.microsoft.com/office/drawing/2014/main" id="{87D26E65-6890-E560-0F8D-1770B785B234}"/>
              </a:ext>
            </a:extLst>
          </p:cNvPr>
          <p:cNvSpPr/>
          <p:nvPr/>
        </p:nvSpPr>
        <p:spPr>
          <a:xfrm>
            <a:off x="648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Organigramme : Terminateur 48">
            <a:extLst>
              <a:ext uri="{FF2B5EF4-FFF2-40B4-BE49-F238E27FC236}">
                <a16:creationId xmlns:a16="http://schemas.microsoft.com/office/drawing/2014/main" id="{F8E03BE0-12F4-D3D1-EC97-CC64DF167170}"/>
              </a:ext>
            </a:extLst>
          </p:cNvPr>
          <p:cNvSpPr/>
          <p:nvPr/>
        </p:nvSpPr>
        <p:spPr>
          <a:xfrm>
            <a:off x="864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2" name="Espace réservé du texte 60">
            <a:extLst>
              <a:ext uri="{FF2B5EF4-FFF2-40B4-BE49-F238E27FC236}">
                <a16:creationId xmlns:a16="http://schemas.microsoft.com/office/drawing/2014/main" id="{B1633320-881D-3046-CC25-D40DFB941180}"/>
              </a:ext>
            </a:extLst>
          </p:cNvPr>
          <p:cNvSpPr txBox="1">
            <a:spLocks/>
          </p:cNvSpPr>
          <p:nvPr/>
        </p:nvSpPr>
        <p:spPr>
          <a:xfrm>
            <a:off x="808649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 - Acte de parole 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 -Syllabes et mots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Écriture - Syllabes et mots</a:t>
            </a:r>
          </a:p>
        </p:txBody>
      </p:sp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106D8CA2-60E3-9232-FFC0-312BF804780F}"/>
              </a:ext>
            </a:extLst>
          </p:cNvPr>
          <p:cNvSpPr txBox="1">
            <a:spLocks/>
          </p:cNvSpPr>
          <p:nvPr/>
        </p:nvSpPr>
        <p:spPr>
          <a:xfrm>
            <a:off x="4951350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offerte</a:t>
            </a:r>
          </a:p>
        </p:txBody>
      </p:sp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id="{69B3428C-7F7F-4E71-B064-80FE895C10F7}"/>
              </a:ext>
            </a:extLst>
          </p:cNvPr>
          <p:cNvSpPr txBox="1">
            <a:spLocks/>
          </p:cNvSpPr>
          <p:nvPr/>
        </p:nvSpPr>
        <p:spPr>
          <a:xfrm>
            <a:off x="802706" y="24170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fontAlgn="auto"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</a:rPr>
              <a:t>Présentation du vocabulaire </a:t>
            </a:r>
          </a:p>
          <a:p>
            <a:pPr marR="0" lvl="0" fontAlgn="auto"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</a:rPr>
              <a:t>Exploitation du vocabulaire</a:t>
            </a:r>
          </a:p>
          <a:p>
            <a:pPr marR="0" lvl="0" fontAlgn="auto"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</a:rPr>
              <a:t>Travail sur livret</a:t>
            </a:r>
          </a:p>
        </p:txBody>
      </p:sp>
      <p:sp>
        <p:nvSpPr>
          <p:cNvPr id="7" name="Espace réservé du texte 5">
            <a:extLst>
              <a:ext uri="{FF2B5EF4-FFF2-40B4-BE49-F238E27FC236}">
                <a16:creationId xmlns:a16="http://schemas.microsoft.com/office/drawing/2014/main" id="{4B9D94D2-948F-A6A8-1CAC-6BC21867784E}"/>
              </a:ext>
            </a:extLst>
          </p:cNvPr>
          <p:cNvSpPr txBox="1">
            <a:spLocks/>
          </p:cNvSpPr>
          <p:nvPr/>
        </p:nvSpPr>
        <p:spPr>
          <a:xfrm>
            <a:off x="4867558" y="3886051"/>
            <a:ext cx="3587584" cy="792000"/>
          </a:xfrm>
          <a:prstGeom prst="roundRect">
            <a:avLst/>
          </a:prstGeom>
          <a:solidFill>
            <a:srgbClr val="EAF8FE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fontAlgn="auto"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lang="fr-FR" dirty="0">
                <a:solidFill>
                  <a:srgbClr val="002060"/>
                </a:solidFill>
              </a:rPr>
              <a:t>Oral –  Prise de parole</a:t>
            </a:r>
          </a:p>
          <a:p>
            <a:pPr marR="0" lvl="0" fontAlgn="auto"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lang="fr-FR" dirty="0">
                <a:solidFill>
                  <a:srgbClr val="002060"/>
                </a:solidFill>
              </a:rPr>
              <a:t>Lecture – Lecture et compréhension des phrases</a:t>
            </a:r>
          </a:p>
          <a:p>
            <a:pPr marR="0" lvl="0" fontAlgn="auto"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lang="fr-FR" dirty="0">
                <a:solidFill>
                  <a:srgbClr val="002060"/>
                </a:solidFill>
              </a:rPr>
              <a:t>Écriture – Phrases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2AB5BB8-47C5-09F3-5EEC-63040EDF211B}"/>
              </a:ext>
            </a:extLst>
          </p:cNvPr>
          <p:cNvSpPr/>
          <p:nvPr/>
        </p:nvSpPr>
        <p:spPr>
          <a:xfrm>
            <a:off x="3224463" y="365760"/>
            <a:ext cx="2483318" cy="549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C0A5169-D56D-7E37-07C2-862CB4BAFE14}"/>
              </a:ext>
            </a:extLst>
          </p:cNvPr>
          <p:cNvSpPr/>
          <p:nvPr/>
        </p:nvSpPr>
        <p:spPr>
          <a:xfrm>
            <a:off x="3330341" y="0"/>
            <a:ext cx="2483318" cy="365760"/>
          </a:xfrm>
          <a:prstGeom prst="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itre 53">
            <a:extLst>
              <a:ext uri="{FF2B5EF4-FFF2-40B4-BE49-F238E27FC236}">
                <a16:creationId xmlns:a16="http://schemas.microsoft.com/office/drawing/2014/main" id="{2C7C8A97-7DB3-8C15-7557-C26DE5029419}"/>
              </a:ext>
            </a:extLst>
          </p:cNvPr>
          <p:cNvSpPr txBox="1">
            <a:spLocks/>
          </p:cNvSpPr>
          <p:nvPr/>
        </p:nvSpPr>
        <p:spPr>
          <a:xfrm>
            <a:off x="3072140" y="472434"/>
            <a:ext cx="2660360" cy="612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474F71"/>
                </a:solidFill>
                <a:latin typeface="Dosis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j-ea"/>
                <a:cs typeface="+mj-cs"/>
              </a:rPr>
              <a:t>Réservé à l’enseignant  (e)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DB6F289E-F15B-BE40-5552-C4E81C5B3F0C}"/>
              </a:ext>
            </a:extLst>
          </p:cNvPr>
          <p:cNvSpPr/>
          <p:nvPr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424CC895-7E10-95C3-6F57-C29149EC7D01}"/>
              </a:ext>
            </a:extLst>
          </p:cNvPr>
          <p:cNvSpPr/>
          <p:nvPr/>
        </p:nvSpPr>
        <p:spPr>
          <a:xfrm>
            <a:off x="857457" y="3437892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id="{4358E425-9D4F-78BA-8B0D-1FD1E9281E46}"/>
              </a:ext>
            </a:extLst>
          </p:cNvPr>
          <p:cNvSpPr txBox="1">
            <a:spLocks/>
          </p:cNvSpPr>
          <p:nvPr/>
        </p:nvSpPr>
        <p:spPr>
          <a:xfrm>
            <a:off x="701458" y="3889180"/>
            <a:ext cx="3527191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fontAlgn="auto"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</a:rPr>
              <a:t>Oral – Acte de parole</a:t>
            </a:r>
          </a:p>
          <a:p>
            <a:pPr>
              <a:buFont typeface="Wingdings" panose="05000000000000000000" pitchFamily="2" charset="2"/>
              <a:buChar char="m"/>
              <a:defRPr/>
            </a:pP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</a:rPr>
              <a:t>Lecture – Graphèmes : ay - </a:t>
            </a:r>
            <a:r>
              <a:rPr lang="fr-FR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oy</a:t>
            </a: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</a:rPr>
              <a:t> - </a:t>
            </a:r>
            <a:r>
              <a:rPr lang="fr-FR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uy</a:t>
            </a: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</a:rPr>
              <a:t>. </a:t>
            </a:r>
          </a:p>
          <a:p>
            <a:pPr>
              <a:buFont typeface="Wingdings" panose="05000000000000000000" pitchFamily="2" charset="2"/>
              <a:buChar char="m"/>
              <a:defRPr/>
            </a:pP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</a:rPr>
              <a:t>Écriture – Graphèmes : ay - </a:t>
            </a:r>
            <a:r>
              <a:rPr lang="fr-FR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oy</a:t>
            </a: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</a:rPr>
              <a:t> - </a:t>
            </a:r>
            <a:r>
              <a:rPr lang="fr-FR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uy</a:t>
            </a: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93119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965" y="1988687"/>
            <a:ext cx="6254069" cy="1446177"/>
          </a:xfrm>
          <a:prstGeom prst="rect">
            <a:avLst/>
          </a:prstGeom>
        </p:spPr>
      </p:pic>
      <p:sp>
        <p:nvSpPr>
          <p:cNvPr id="13" name="Espace réservé du texte 12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sz="1400" dirty="0"/>
              <a:t>Lire et comprendre des phrases.</a:t>
            </a:r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FR" sz="1400" dirty="0"/>
              <a:t>Écrire des phrases.</a:t>
            </a:r>
            <a:endParaRPr lang="en-US" sz="1400" dirty="0"/>
          </a:p>
        </p:txBody>
      </p:sp>
      <p:pic>
        <p:nvPicPr>
          <p:cNvPr id="20" name="Espace réservé pour une image  19" descr="Une image contenant horloge, cercle, symbole, Police&#10;&#10;Le contenu généré par l’IA peut être incorrect.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pic>
        <p:nvPicPr>
          <p:cNvPr id="22" name="Espace réservé pour une image  21" descr="Une image contenant horloge, cercle, symbole, Police&#10;&#10;Le contenu généré par l’IA peut être incorrect.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16" name="ZoneTexte 15"/>
          <p:cNvSpPr txBox="1"/>
          <p:nvPr/>
        </p:nvSpPr>
        <p:spPr>
          <a:xfrm>
            <a:off x="2320205" y="2144230"/>
            <a:ext cx="19049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424D7B"/>
                </a:solidFill>
                <a:latin typeface="Dosis ExtraBold" pitchFamily="2" charset="0"/>
              </a:rPr>
              <a:t>1.  Prise de parole </a:t>
            </a:r>
          </a:p>
        </p:txBody>
      </p:sp>
      <p:sp>
        <p:nvSpPr>
          <p:cNvPr id="17" name="Espace réservé du texte 5"/>
          <p:cNvSpPr txBox="1"/>
          <p:nvPr/>
        </p:nvSpPr>
        <p:spPr>
          <a:xfrm>
            <a:off x="2221200" y="2516862"/>
            <a:ext cx="5180627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Prendre la parole en réutilisant les actes de parole enseignés.</a:t>
            </a:r>
          </a:p>
        </p:txBody>
      </p:sp>
      <p:sp>
        <p:nvSpPr>
          <p:cNvPr id="7" name="Titre 8"/>
          <p:cNvSpPr>
            <a:spLocks noGrp="1"/>
          </p:cNvSpPr>
          <p:nvPr>
            <p:ph type="title"/>
          </p:nvPr>
        </p:nvSpPr>
        <p:spPr>
          <a:xfrm>
            <a:off x="628650" y="1308847"/>
            <a:ext cx="7886700" cy="705267"/>
          </a:xfrm>
        </p:spPr>
        <p:txBody>
          <a:bodyPr/>
          <a:lstStyle/>
          <a:p>
            <a:r>
              <a:rPr lang="en-US" sz="3200" dirty="0"/>
              <a:t>Plan de la séance 5</a:t>
            </a:r>
          </a:p>
        </p:txBody>
      </p:sp>
      <p:grpSp>
        <p:nvGrpSpPr>
          <p:cNvPr id="8" name="Groupe 7"/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9" name="Rectangle 8"/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itre 53"/>
            <p:cNvSpPr txBox="1"/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9" name="Espace réservé pour une image  13" descr="Une image contenant horloge, cercle, symbole, Police&#10;&#10;Le contenu généré par l’IA peut être incorrect.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1940805"/>
            <a:ext cx="540000" cy="540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Bonjour les enfants ! La leçon de français commence maintenant.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8" name="Nada-Wave">
            <a:hlinkClick r:id="" action="ppaction://media"/>
            <a:extLst>
              <a:ext uri="{FF2B5EF4-FFF2-40B4-BE49-F238E27FC236}">
                <a16:creationId xmlns:a16="http://schemas.microsoft.com/office/drawing/2014/main" id="{46B6250D-9536-295E-F7DB-CBFF746EE1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04823" y="2222899"/>
            <a:ext cx="2277239" cy="3636784"/>
          </a:xfrm>
          <a:prstGeom prst="rect">
            <a:avLst/>
          </a:prstGeom>
        </p:spPr>
      </p:pic>
      <p:pic>
        <p:nvPicPr>
          <p:cNvPr id="10" name="majd_wave">
            <a:hlinkClick r:id="" action="ppaction://media"/>
            <a:extLst>
              <a:ext uri="{FF2B5EF4-FFF2-40B4-BE49-F238E27FC236}">
                <a16:creationId xmlns:a16="http://schemas.microsoft.com/office/drawing/2014/main" id="{EAE3F6D3-15A3-8E7A-6CE9-CF30B5B4975D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b="1605"/>
          <a:stretch>
            <a:fillRect/>
          </a:stretch>
        </p:blipFill>
        <p:spPr>
          <a:xfrm>
            <a:off x="2492943" y="2215633"/>
            <a:ext cx="2079057" cy="3636784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AC812C0-4391-6BD4-D6AE-3BC31116F3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5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DC1D2-8C8B-9DC6-0B42-9A58B0C29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8">
            <a:extLst>
              <a:ext uri="{FF2B5EF4-FFF2-40B4-BE49-F238E27FC236}">
                <a16:creationId xmlns:a16="http://schemas.microsoft.com/office/drawing/2014/main" id="{F4BB8375-101F-4E97-1AB7-D8ADFA8B2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lvl="0"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Aujourd’hui, nous allons apprendre à nous présenter et à parler des sports. </a:t>
            </a:r>
            <a:b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</a:b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Écoutez bien.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5A70603A-90B1-245A-488B-144E9E9C23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ED2985C7-5C88-A236-E8E3-DED05B91D6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7301" y="2425565"/>
            <a:ext cx="2950143" cy="2950143"/>
          </a:xfrm>
          <a:prstGeom prst="roundRect">
            <a:avLst>
              <a:gd name="adj" fmla="val 10201"/>
            </a:avLst>
          </a:prstGeom>
        </p:spPr>
      </p:pic>
    </p:spTree>
    <p:extLst>
      <p:ext uri="{BB962C8B-B14F-4D97-AF65-F5344CB8AC3E}">
        <p14:creationId xmlns:p14="http://schemas.microsoft.com/office/powerpoint/2010/main" val="155200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A950B2-7C4A-40AF-1C40-C20EF9DCA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53CB3B7-B045-1907-12B9-E6AC293B2E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33370" y="702310"/>
            <a:ext cx="857816" cy="857816"/>
          </a:xfrm>
        </p:spPr>
      </p:pic>
      <p:sp>
        <p:nvSpPr>
          <p:cNvPr id="5" name="Titre 8">
            <a:extLst>
              <a:ext uri="{FF2B5EF4-FFF2-40B4-BE49-F238E27FC236}">
                <a16:creationId xmlns:a16="http://schemas.microsoft.com/office/drawing/2014/main" id="{79CD3307-7E5A-5469-12FA-4179D2DCF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i="1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Lecture de la vidéo.</a:t>
            </a:r>
            <a:endParaRPr lang="fr-FR" i="1" dirty="0">
              <a:solidFill>
                <a:prstClr val="black">
                  <a:lumMod val="65000"/>
                  <a:lumOff val="35000"/>
                </a:prstClr>
              </a:solidFill>
              <a:latin typeface="Dosis Medium" pitchFamily="2" charset="0"/>
            </a:endParaRPr>
          </a:p>
        </p:txBody>
      </p:sp>
      <p:pic>
        <p:nvPicPr>
          <p:cNvPr id="7" name="Image 6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4588761-9A87-D056-933E-62D6830AD4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3" name="Oral N2 SEM3 S5">
            <a:hlinkClick r:id="" action="ppaction://media"/>
            <a:extLst>
              <a:ext uri="{FF2B5EF4-FFF2-40B4-BE49-F238E27FC236}">
                <a16:creationId xmlns:a16="http://schemas.microsoft.com/office/drawing/2014/main" id="{92AD6CAF-EBE1-7534-4BE7-DAF8E8B3E1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4269" y="1912014"/>
            <a:ext cx="7211461" cy="4056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54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4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1466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E1CA3E4EEE7E478F0E6E453AD473F7" ma:contentTypeVersion="15" ma:contentTypeDescription="Crée un document." ma:contentTypeScope="" ma:versionID="d3d7f878dd25d3a7375944b495f62262">
  <xsd:schema xmlns:xsd="http://www.w3.org/2001/XMLSchema" xmlns:xs="http://www.w3.org/2001/XMLSchema" xmlns:p="http://schemas.microsoft.com/office/2006/metadata/properties" xmlns:ns3="202b3bc9-e036-45c7-aea0-06aec8cd7a40" xmlns:ns4="f0534ec5-868f-4ce6-85c7-99f0612daa52" targetNamespace="http://schemas.microsoft.com/office/2006/metadata/properties" ma:root="true" ma:fieldsID="0eff3b9393a2e0859b6a760e231ea323" ns3:_="" ns4:_="">
    <xsd:import namespace="202b3bc9-e036-45c7-aea0-06aec8cd7a40"/>
    <xsd:import namespace="f0534ec5-868f-4ce6-85c7-99f0612daa5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2b3bc9-e036-45c7-aea0-06aec8cd7a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8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534ec5-868f-4ce6-85c7-99f0612daa5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35502B2-01C0-4934-80E3-22D9A5A61FB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2b3bc9-e036-45c7-aea0-06aec8cd7a40"/>
    <ds:schemaRef ds:uri="f0534ec5-868f-4ce6-85c7-99f0612daa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C6983FD-F538-421B-AF05-5368533161A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D111DF6-31E7-420D-A7F2-AD0614C3A43E}">
  <ds:schemaRefs>
    <ds:schemaRef ds:uri="f0534ec5-868f-4ce6-85c7-99f0612daa52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http://purl.org/dc/terms/"/>
    <ds:schemaRef ds:uri="202b3bc9-e036-45c7-aea0-06aec8cd7a40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1707</TotalTime>
  <Words>1197</Words>
  <PresentationFormat>Affichage à l'écran (4:3)</PresentationFormat>
  <Paragraphs>162</Paragraphs>
  <Slides>46</Slides>
  <Notes>2</Notes>
  <HiddenSlides>0</HiddenSlides>
  <MMClips>8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8</vt:i4>
      </vt:variant>
      <vt:variant>
        <vt:lpstr>Titres des diapositives</vt:lpstr>
      </vt:variant>
      <vt:variant>
        <vt:i4>46</vt:i4>
      </vt:variant>
    </vt:vector>
  </HeadingPairs>
  <TitlesOfParts>
    <vt:vector size="63" baseType="lpstr">
      <vt:lpstr>Dosis</vt:lpstr>
      <vt:lpstr>Dosis SemiBold</vt:lpstr>
      <vt:lpstr>Dosis ExtraBold</vt:lpstr>
      <vt:lpstr>Aptos Display</vt:lpstr>
      <vt:lpstr>Dosis Medium</vt:lpstr>
      <vt:lpstr>Aptos</vt:lpstr>
      <vt:lpstr>Wingdings</vt:lpstr>
      <vt:lpstr>Calibri</vt:lpstr>
      <vt:lpstr>Arial</vt:lpstr>
      <vt:lpstr>2_Conception personnalisée</vt:lpstr>
      <vt:lpstr>00_Env-Enseignant</vt:lpstr>
      <vt:lpstr>Oral</vt:lpstr>
      <vt:lpstr>Lecture</vt:lpstr>
      <vt:lpstr>Ecriture</vt:lpstr>
      <vt:lpstr>Thème Office</vt:lpstr>
      <vt:lpstr>1_Env-Enseignant</vt:lpstr>
      <vt:lpstr>1_Oral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</vt:lpstr>
      <vt:lpstr>Plan de la séance 5</vt:lpstr>
      <vt:lpstr>Bonjour les enfants ! La leçon de français commence maintenant.</vt:lpstr>
      <vt:lpstr>Aujourd’hui, nous allons apprendre à nous présenter et à parler des sports.  Écoutez bien.</vt:lpstr>
      <vt:lpstr>Lecture de la vidéo.</vt:lpstr>
      <vt:lpstr>Maintenant, nous allons apprendre à nous présenter, à parler des sports, des vêtements que nous portons pour faire du sport, et à décrire où nous avons mal. Soyez attentifs.</vt:lpstr>
      <vt:lpstr>Étape 1. Je vais vous expliquer la situation. </vt:lpstr>
      <vt:lpstr>Étape 2. Chacun réfléchit silencieusement à ce qu’il va dire dans sa prise de parole.</vt:lpstr>
      <vt:lpstr>Étape 3. Maintenant, vous allez prendre la parole. Qui veut passer au tableau ? </vt:lpstr>
      <vt:lpstr>Maintenant, tout le monde participe. Chacun parle du sport qu’il fait, des vêtements qu’il porte pour faire ce sport et où il a mal à son voisin.</vt:lpstr>
      <vt:lpstr>Plan de la séance 5</vt:lpstr>
      <vt:lpstr>Maintenant, on va faire de la lecture. </vt:lpstr>
      <vt:lpstr>C’est le mot : des.  On va l’épeler ensemble : d-e-s. </vt:lpstr>
      <vt:lpstr>C’est le mot : dans.  On va l’épeler ensemble : d-a-n-s. </vt:lpstr>
      <vt:lpstr>Lisez ces phrases en silence. Après, on va écouter un audio. </vt:lpstr>
      <vt:lpstr>Lecture de l’audio.  </vt:lpstr>
      <vt:lpstr>Présentation PowerPoint</vt:lpstr>
      <vt:lpstr>On passe à une autre activité. Regardez cette image. Voici Sara.</vt:lpstr>
      <vt:lpstr>Est-ce que Sara est chez le médecin ? Qui veut répondre ?</vt:lpstr>
      <vt:lpstr>Est-ce que Sara a mal à la jambe ? Qui veut répondre ?</vt:lpstr>
      <vt:lpstr>Est-ce que Sara a mal à la tête ? Qui veut répondre ?</vt:lpstr>
      <vt:lpstr>Est-ce que le médecin a un stylo ? Qui veut répondre ?</vt:lpstr>
      <vt:lpstr>Prenez les ardoises.</vt:lpstr>
      <vt:lpstr>Lisez silencieusement les phrases. Personne ne lit les phrases à voix haute.  Écrivez les numéros des bonnes phrases sur l’ardoise : 1, 2,3 ou 4.</vt:lpstr>
      <vt:lpstr>Levez vos ardoises. </vt:lpstr>
      <vt:lpstr>Les bonnes réponses sont les numéros 1 et 3. </vt:lpstr>
      <vt:lpstr>Prenez vos livrets à la page 125. Avec votre voisin, lisez les phrases et cochez les bonnes réponses. Je vais circuler entre les rangs pour vous aider. </vt:lpstr>
      <vt:lpstr>Corrigez.</vt:lpstr>
      <vt:lpstr>Plan de la séance 5</vt:lpstr>
      <vt:lpstr>Lisez et observez cette phrase. Vous allez l’écrire après. Tenez-vous prêts.  </vt:lpstr>
      <vt:lpstr>Prenez vos cahiers. </vt:lpstr>
      <vt:lpstr>Dictée en cours.</vt:lpstr>
      <vt:lpstr>Deuxième dictée.</vt:lpstr>
      <vt:lpstr>Troisième dictée.</vt:lpstr>
      <vt:lpstr>Corrigez. </vt:lpstr>
      <vt:lpstr>On passe à une autre activité. Ces mots sont en désordre. Écrivez sur vos cahiers une phrase correcte à partir de ces mots.</vt:lpstr>
      <vt:lpstr>Qui veut lire sa phrase ?</vt:lpstr>
      <vt:lpstr>Corrigez. Je n’oublie pas la majuscule au début de la phrase, le point à la fin et les espaces entre les mots. </vt:lpstr>
      <vt:lpstr>Prenez vos livrets à la page 126. Vous aller faire l’activité 5. Je vais circuler entre les rangs pour vous aider. </vt:lpstr>
      <vt:lpstr>Présentation PowerPoint</vt:lpstr>
      <vt:lpstr>À la maison, lisez ces phrases et recopiez-les sur votre cahier. </vt:lpstr>
      <vt:lpstr>La séance d’aujourd’hui est terminée. À bientôt.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2025-08-13T10:11:00Z</cp:lastPrinted>
  <dcterms:created xsi:type="dcterms:W3CDTF">2025-08-01T12:31:00Z</dcterms:created>
  <dcterms:modified xsi:type="dcterms:W3CDTF">2026-06-02T16:03:44Z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3B21D82F96F244A88607757769314F0F_13</vt:lpwstr>
  </property>
  <property fmtid="{D5CDD505-2E9C-101B-9397-08002B2CF9AE}" pid="3" name="KSOProductBuildVer">
    <vt:lpwstr>1036-12.2.0.23131</vt:lpwstr>
  </property>
  <property fmtid="{D5CDD505-2E9C-101B-9397-08002B2CF9AE}" pid="4" name="ContentTypeId">
    <vt:lpwstr>0x0101003BE1CA3E4EEE7E478F0E6E453AD473F7</vt:lpwstr>
  </property>
</Properties>
</file>