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allpoint" charset="1" panose="000000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slides/slide1.xml" Type="http://schemas.openxmlformats.org/officeDocument/2006/relationships/slide"/><Relationship Id="rId12" Target="slides/slide2.xml" Type="http://schemas.openxmlformats.org/officeDocument/2006/relationships/slide"/><Relationship Id="rId13" Target="slides/slide3.xml" Type="http://schemas.openxmlformats.org/officeDocument/2006/relationships/slide"/><Relationship Id="rId14" Target="slides/slide4.xml" Type="http://schemas.openxmlformats.org/officeDocument/2006/relationships/slide"/><Relationship Id="rId15" Target="slides/slide5.xml" Type="http://schemas.openxmlformats.org/officeDocument/2006/relationships/slide"/><Relationship Id="rId16" Target="slides/slide6.xml" Type="http://schemas.openxmlformats.org/officeDocument/2006/relationships/slide"/><Relationship Id="rId17" Target="slides/slide7.xml" Type="http://schemas.openxmlformats.org/officeDocument/2006/relationships/slide"/><Relationship Id="rId18" Target="slides/slide8.xml" Type="http://schemas.openxmlformats.org/officeDocument/2006/relationships/slide"/><Relationship Id="rId19" Target="slides/slide9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0.png" Type="http://schemas.openxmlformats.org/officeDocument/2006/relationships/image"/><Relationship Id="rId12" Target="../media/image21.svg" Type="http://schemas.openxmlformats.org/officeDocument/2006/relationships/image"/><Relationship Id="rId13" Target="../media/image22.png" Type="http://schemas.openxmlformats.org/officeDocument/2006/relationships/image"/><Relationship Id="rId14" Target="../media/image23.svg" Type="http://schemas.openxmlformats.org/officeDocument/2006/relationships/image"/><Relationship Id="rId15" Target="../media/image24.png" Type="http://schemas.openxmlformats.org/officeDocument/2006/relationships/image"/><Relationship Id="rId16" Target="../media/image25.svg" Type="http://schemas.openxmlformats.org/officeDocument/2006/relationships/image"/><Relationship Id="rId17" Target="../media/image26.png" Type="http://schemas.openxmlformats.org/officeDocument/2006/relationships/image"/><Relationship Id="rId18" Target="../media/image27.svg" Type="http://schemas.openxmlformats.org/officeDocument/2006/relationships/image"/><Relationship Id="rId2" Target="../media/image12.jpeg" Type="http://schemas.openxmlformats.org/officeDocument/2006/relationships/image"/><Relationship Id="rId3" Target="../media/image4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svg" Type="http://schemas.openxmlformats.org/officeDocument/2006/relationships/image"/><Relationship Id="rId2" Target="../media/image28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0.png" Type="http://schemas.openxmlformats.org/officeDocument/2006/relationships/image"/><Relationship Id="rId13" Target="../media/image41.svg" Type="http://schemas.openxmlformats.org/officeDocument/2006/relationships/image"/><Relationship Id="rId2" Target="../media/image1.jpeg" Type="http://schemas.openxmlformats.org/officeDocument/2006/relationships/image"/><Relationship Id="rId3" Target="../media/image33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48.png" Type="http://schemas.openxmlformats.org/officeDocument/2006/relationships/image"/><Relationship Id="rId13" Target="../media/image49.sv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46.pn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4.pn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png" Type="http://schemas.openxmlformats.org/officeDocument/2006/relationships/image"/><Relationship Id="rId7" Target="../media/image5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14" Target="../media/image54.png" Type="http://schemas.openxmlformats.org/officeDocument/2006/relationships/image"/><Relationship Id="rId15" Target="../media/image55.svg" Type="http://schemas.openxmlformats.org/officeDocument/2006/relationships/image"/><Relationship Id="rId2" Target="../media/image1.jpeg" Type="http://schemas.openxmlformats.org/officeDocument/2006/relationships/image"/><Relationship Id="rId3" Target="../media/image33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2" Target="../media/image56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44.png" Type="http://schemas.openxmlformats.org/officeDocument/2006/relationships/image"/><Relationship Id="rId12" Target="../media/image45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9892" y="7095711"/>
            <a:ext cx="3714840" cy="3742054"/>
          </a:xfrm>
          <a:custGeom>
            <a:avLst/>
            <a:gdLst/>
            <a:ahLst/>
            <a:cxnLst/>
            <a:rect r="r" b="b" t="t" l="l"/>
            <a:pathLst>
              <a:path h="3742054" w="3714840">
                <a:moveTo>
                  <a:pt x="0" y="0"/>
                </a:moveTo>
                <a:lnTo>
                  <a:pt x="3714839" y="0"/>
                </a:lnTo>
                <a:lnTo>
                  <a:pt x="3714839" y="3742054"/>
                </a:lnTo>
                <a:lnTo>
                  <a:pt x="0" y="3742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966813">
            <a:off x="3750727" y="-1706540"/>
            <a:ext cx="10786546" cy="13700079"/>
          </a:xfrm>
          <a:custGeom>
            <a:avLst/>
            <a:gdLst/>
            <a:ahLst/>
            <a:cxnLst/>
            <a:rect r="r" b="b" t="t" l="l"/>
            <a:pathLst>
              <a:path h="13700079" w="10786546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234731" y="7250871"/>
            <a:ext cx="7315200" cy="288178"/>
            <a:chOff x="0" y="0"/>
            <a:chExt cx="9753600" cy="3842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753600" cy="212806"/>
            </a:xfrm>
            <a:custGeom>
              <a:avLst/>
              <a:gdLst/>
              <a:ahLst/>
              <a:cxnLst/>
              <a:rect r="r" b="b" t="t" l="l"/>
              <a:pathLst>
                <a:path h="212806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85043" y="212806"/>
              <a:ext cx="7857304" cy="171432"/>
            </a:xfrm>
            <a:custGeom>
              <a:avLst/>
              <a:gdLst/>
              <a:ahLst/>
              <a:cxnLst/>
              <a:rect r="r" b="b" t="t" l="l"/>
              <a:pathLst>
                <a:path h="171432" w="7857304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287594">
            <a:off x="12570956" y="6664050"/>
            <a:ext cx="4215401" cy="3345974"/>
          </a:xfrm>
          <a:custGeom>
            <a:avLst/>
            <a:gdLst/>
            <a:ahLst/>
            <a:cxnLst/>
            <a:rect r="r" b="b" t="t" l="l"/>
            <a:pathLst>
              <a:path h="3345974" w="4215401">
                <a:moveTo>
                  <a:pt x="0" y="0"/>
                </a:moveTo>
                <a:lnTo>
                  <a:pt x="4215400" y="0"/>
                </a:lnTo>
                <a:lnTo>
                  <a:pt x="4215400" y="3345975"/>
                </a:lnTo>
                <a:lnTo>
                  <a:pt x="0" y="3345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09606">
            <a:off x="12985149" y="6647830"/>
            <a:ext cx="3387015" cy="3387015"/>
          </a:xfrm>
          <a:custGeom>
            <a:avLst/>
            <a:gdLst/>
            <a:ahLst/>
            <a:cxnLst/>
            <a:rect r="r" b="b" t="t" l="l"/>
            <a:pathLst>
              <a:path h="3387015" w="3387015">
                <a:moveTo>
                  <a:pt x="0" y="0"/>
                </a:moveTo>
                <a:lnTo>
                  <a:pt x="3387014" y="0"/>
                </a:lnTo>
                <a:lnTo>
                  <a:pt x="3387014" y="3387015"/>
                </a:lnTo>
                <a:lnTo>
                  <a:pt x="0" y="3387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941231">
            <a:off x="3059884" y="575874"/>
            <a:ext cx="995782" cy="1461698"/>
          </a:xfrm>
          <a:custGeom>
            <a:avLst/>
            <a:gdLst/>
            <a:ahLst/>
            <a:cxnLst/>
            <a:rect r="r" b="b" t="t" l="l"/>
            <a:pathLst>
              <a:path h="1461698" w="995782">
                <a:moveTo>
                  <a:pt x="995782" y="0"/>
                </a:moveTo>
                <a:lnTo>
                  <a:pt x="0" y="0"/>
                </a:lnTo>
                <a:lnTo>
                  <a:pt x="0" y="1461698"/>
                </a:lnTo>
                <a:lnTo>
                  <a:pt x="995782" y="1461698"/>
                </a:lnTo>
                <a:lnTo>
                  <a:pt x="995782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234731" y="2519485"/>
            <a:ext cx="9292539" cy="473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00"/>
              </a:lnSpc>
            </a:pPr>
            <a:r>
              <a:rPr lang="en-US" sz="8900" spc="97">
                <a:solidFill>
                  <a:srgbClr val="000000"/>
                </a:solidFill>
                <a:latin typeface="Ballpoint"/>
              </a:rPr>
              <a:t>Court of Justice, the General Court (created in 1988) and the Civil Service Tribunal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960159" y="1657424"/>
            <a:ext cx="3134223" cy="3014552"/>
          </a:xfrm>
          <a:custGeom>
            <a:avLst/>
            <a:gdLst/>
            <a:ahLst/>
            <a:cxnLst/>
            <a:rect r="r" b="b" t="t" l="l"/>
            <a:pathLst>
              <a:path h="3014552" w="3134223">
                <a:moveTo>
                  <a:pt x="0" y="0"/>
                </a:moveTo>
                <a:lnTo>
                  <a:pt x="3134223" y="0"/>
                </a:lnTo>
                <a:lnTo>
                  <a:pt x="3134223" y="3014552"/>
                </a:lnTo>
                <a:lnTo>
                  <a:pt x="0" y="3014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74301">
            <a:off x="-1290113" y="-2967920"/>
            <a:ext cx="20700512" cy="26291887"/>
          </a:xfrm>
          <a:custGeom>
            <a:avLst/>
            <a:gdLst/>
            <a:ahLst/>
            <a:cxnLst/>
            <a:rect r="r" b="b" t="t" l="l"/>
            <a:pathLst>
              <a:path h="26291887" w="20700512">
                <a:moveTo>
                  <a:pt x="0" y="0"/>
                </a:moveTo>
                <a:lnTo>
                  <a:pt x="20700512" y="0"/>
                </a:lnTo>
                <a:lnTo>
                  <a:pt x="20700512" y="26291887"/>
                </a:lnTo>
                <a:lnTo>
                  <a:pt x="0" y="26291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344981">
            <a:off x="11515264" y="3693539"/>
            <a:ext cx="3475161" cy="3495603"/>
          </a:xfrm>
          <a:custGeom>
            <a:avLst/>
            <a:gdLst/>
            <a:ahLst/>
            <a:cxnLst/>
            <a:rect r="r" b="b" t="t" l="l"/>
            <a:pathLst>
              <a:path h="3495603" w="3475161">
                <a:moveTo>
                  <a:pt x="0" y="0"/>
                </a:moveTo>
                <a:lnTo>
                  <a:pt x="3475161" y="0"/>
                </a:lnTo>
                <a:lnTo>
                  <a:pt x="3475161" y="3495604"/>
                </a:lnTo>
                <a:lnTo>
                  <a:pt x="0" y="3495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55012">
            <a:off x="7154346" y="4754820"/>
            <a:ext cx="3693051" cy="3717200"/>
          </a:xfrm>
          <a:custGeom>
            <a:avLst/>
            <a:gdLst/>
            <a:ahLst/>
            <a:cxnLst/>
            <a:rect r="r" b="b" t="t" l="l"/>
            <a:pathLst>
              <a:path h="3717200" w="3693051">
                <a:moveTo>
                  <a:pt x="0" y="0"/>
                </a:moveTo>
                <a:lnTo>
                  <a:pt x="3693051" y="0"/>
                </a:lnTo>
                <a:lnTo>
                  <a:pt x="3693051" y="3717200"/>
                </a:lnTo>
                <a:lnTo>
                  <a:pt x="0" y="3717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08087">
            <a:off x="3721747" y="4686777"/>
            <a:ext cx="3053356" cy="3073322"/>
          </a:xfrm>
          <a:custGeom>
            <a:avLst/>
            <a:gdLst/>
            <a:ahLst/>
            <a:cxnLst/>
            <a:rect r="r" b="b" t="t" l="l"/>
            <a:pathLst>
              <a:path h="3073322" w="3053356">
                <a:moveTo>
                  <a:pt x="0" y="0"/>
                </a:moveTo>
                <a:lnTo>
                  <a:pt x="3053356" y="0"/>
                </a:lnTo>
                <a:lnTo>
                  <a:pt x="3053356" y="3073322"/>
                </a:lnTo>
                <a:lnTo>
                  <a:pt x="0" y="30733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08396">
            <a:off x="7039498" y="1796668"/>
            <a:ext cx="4209004" cy="550997"/>
          </a:xfrm>
          <a:custGeom>
            <a:avLst/>
            <a:gdLst/>
            <a:ahLst/>
            <a:cxnLst/>
            <a:rect r="r" b="b" t="t" l="l"/>
            <a:pathLst>
              <a:path h="550997" w="4209004">
                <a:moveTo>
                  <a:pt x="0" y="0"/>
                </a:moveTo>
                <a:lnTo>
                  <a:pt x="4209004" y="0"/>
                </a:lnTo>
                <a:lnTo>
                  <a:pt x="4209004" y="550997"/>
                </a:lnTo>
                <a:lnTo>
                  <a:pt x="0" y="5509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86400" y="774091"/>
            <a:ext cx="7315200" cy="1170432"/>
          </a:xfrm>
          <a:custGeom>
            <a:avLst/>
            <a:gdLst/>
            <a:ahLst/>
            <a:cxnLst/>
            <a:rect r="r" b="b" t="t" l="l"/>
            <a:pathLst>
              <a:path h="1170432" w="7315200">
                <a:moveTo>
                  <a:pt x="0" y="0"/>
                </a:moveTo>
                <a:lnTo>
                  <a:pt x="7315200" y="0"/>
                </a:lnTo>
                <a:lnTo>
                  <a:pt x="7315200" y="1170432"/>
                </a:lnTo>
                <a:lnTo>
                  <a:pt x="0" y="11704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95954" y="390686"/>
            <a:ext cx="14096092" cy="1681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 spc="211">
                <a:solidFill>
                  <a:srgbClr val="000000"/>
                </a:solidFill>
                <a:latin typeface="Ballpoint"/>
              </a:rPr>
              <a:t>Introduction</a:t>
            </a:r>
          </a:p>
        </p:txBody>
      </p:sp>
      <p:sp>
        <p:nvSpPr>
          <p:cNvPr name="TextBox 10" id="10"/>
          <p:cNvSpPr txBox="true"/>
          <p:nvPr/>
        </p:nvSpPr>
        <p:spPr>
          <a:xfrm rot="14183">
            <a:off x="2812045" y="2428953"/>
            <a:ext cx="13204264" cy="232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78"/>
              </a:lnSpc>
            </a:pPr>
            <a:r>
              <a:rPr lang="en-US" sz="3800">
                <a:solidFill>
                  <a:srgbClr val="000000"/>
                </a:solidFill>
                <a:latin typeface="Ballpoint"/>
              </a:rPr>
              <a:t>The European Union (EU), comprised of 28 Member States, functions under treaties establishing legal frameworks for its operation.</a:t>
            </a:r>
          </a:p>
          <a:p>
            <a:pPr>
              <a:lnSpc>
                <a:spcPts val="3040"/>
              </a:lnSpc>
            </a:pPr>
          </a:p>
          <a:p>
            <a:pPr>
              <a:lnSpc>
                <a:spcPts val="4978"/>
              </a:lnSpc>
            </a:pPr>
            <a:r>
              <a:rPr lang="en-US" sz="3800">
                <a:solidFill>
                  <a:srgbClr val="000000"/>
                </a:solidFill>
                <a:latin typeface="Ballpoint"/>
              </a:rPr>
              <a:t>The EU's judicial institution, including:</a:t>
            </a:r>
          </a:p>
        </p:txBody>
      </p:sp>
      <p:sp>
        <p:nvSpPr>
          <p:cNvPr name="TextBox 11" id="11"/>
          <p:cNvSpPr txBox="true"/>
          <p:nvPr/>
        </p:nvSpPr>
        <p:spPr>
          <a:xfrm rot="-823221">
            <a:off x="11926656" y="4643712"/>
            <a:ext cx="2622378" cy="1465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2"/>
              </a:lnSpc>
            </a:pPr>
            <a:r>
              <a:rPr lang="en-US" sz="4200">
                <a:solidFill>
                  <a:srgbClr val="000000"/>
                </a:solidFill>
                <a:latin typeface="Ballpoint"/>
              </a:rPr>
              <a:t>The Civil Service Tribunal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6787684">
            <a:off x="11493770" y="585447"/>
            <a:ext cx="855204" cy="886507"/>
          </a:xfrm>
          <a:custGeom>
            <a:avLst/>
            <a:gdLst/>
            <a:ahLst/>
            <a:cxnLst/>
            <a:rect r="r" b="b" t="t" l="l"/>
            <a:pathLst>
              <a:path h="886507" w="855204">
                <a:moveTo>
                  <a:pt x="0" y="0"/>
                </a:moveTo>
                <a:lnTo>
                  <a:pt x="855204" y="0"/>
                </a:lnTo>
                <a:lnTo>
                  <a:pt x="855204" y="886506"/>
                </a:lnTo>
                <a:lnTo>
                  <a:pt x="0" y="886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871076">
            <a:off x="14309489" y="5820890"/>
            <a:ext cx="985742" cy="1033543"/>
          </a:xfrm>
          <a:custGeom>
            <a:avLst/>
            <a:gdLst/>
            <a:ahLst/>
            <a:cxnLst/>
            <a:rect r="r" b="b" t="t" l="l"/>
            <a:pathLst>
              <a:path h="1033543" w="985742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9991959">
            <a:off x="15512999" y="6698603"/>
            <a:ext cx="985742" cy="1033543"/>
          </a:xfrm>
          <a:custGeom>
            <a:avLst/>
            <a:gdLst/>
            <a:ahLst/>
            <a:cxnLst/>
            <a:rect r="r" b="b" t="t" l="l"/>
            <a:pathLst>
              <a:path h="1033543" w="985742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2245436">
            <a:off x="14578324" y="7060844"/>
            <a:ext cx="985742" cy="1033543"/>
          </a:xfrm>
          <a:custGeom>
            <a:avLst/>
            <a:gdLst/>
            <a:ahLst/>
            <a:cxnLst/>
            <a:rect r="r" b="b" t="t" l="l"/>
            <a:pathLst>
              <a:path h="1033543" w="985742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708963">
            <a:off x="2141037" y="369347"/>
            <a:ext cx="985742" cy="1033543"/>
          </a:xfrm>
          <a:custGeom>
            <a:avLst/>
            <a:gdLst/>
            <a:ahLst/>
            <a:cxnLst/>
            <a:rect r="r" b="b" t="t" l="l"/>
            <a:pathLst>
              <a:path h="1033543" w="985742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14183">
            <a:off x="2808708" y="8198970"/>
            <a:ext cx="12476506" cy="1318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77"/>
              </a:lnSpc>
            </a:pPr>
            <a:r>
              <a:rPr lang="en-US" sz="3799">
                <a:solidFill>
                  <a:srgbClr val="000000"/>
                </a:solidFill>
                <a:latin typeface="Ballpoint"/>
              </a:rPr>
              <a:t>plays a crucial role in upholding legality and ensuring uniform interpretation and application of EU law.</a:t>
            </a:r>
          </a:p>
        </p:txBody>
      </p:sp>
      <p:sp>
        <p:nvSpPr>
          <p:cNvPr name="TextBox 18" id="18"/>
          <p:cNvSpPr txBox="true"/>
          <p:nvPr/>
        </p:nvSpPr>
        <p:spPr>
          <a:xfrm rot="-461480">
            <a:off x="4190314" y="5471070"/>
            <a:ext cx="2102293" cy="1391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99"/>
              </a:lnSpc>
            </a:pPr>
            <a:r>
              <a:rPr lang="en-US" sz="4045">
                <a:solidFill>
                  <a:srgbClr val="000000"/>
                </a:solidFill>
                <a:latin typeface="Ballpoint"/>
              </a:rPr>
              <a:t>The Court of Justice</a:t>
            </a:r>
          </a:p>
        </p:txBody>
      </p:sp>
      <p:sp>
        <p:nvSpPr>
          <p:cNvPr name="TextBox 19" id="19"/>
          <p:cNvSpPr txBox="true"/>
          <p:nvPr/>
        </p:nvSpPr>
        <p:spPr>
          <a:xfrm rot="566047">
            <a:off x="7554843" y="5657782"/>
            <a:ext cx="2766652" cy="2018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8"/>
              </a:lnSpc>
            </a:pPr>
            <a:r>
              <a:rPr lang="en-US" sz="3945">
                <a:solidFill>
                  <a:srgbClr val="000000"/>
                </a:solidFill>
                <a:latin typeface="Ballpoint"/>
              </a:rPr>
              <a:t>The General Court (established in 1988)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08396">
            <a:off x="4145766" y="2189373"/>
            <a:ext cx="5327480" cy="697416"/>
          </a:xfrm>
          <a:custGeom>
            <a:avLst/>
            <a:gdLst/>
            <a:ahLst/>
            <a:cxnLst/>
            <a:rect r="r" b="b" t="t" l="l"/>
            <a:pathLst>
              <a:path h="697416" w="5327480">
                <a:moveTo>
                  <a:pt x="0" y="0"/>
                </a:moveTo>
                <a:lnTo>
                  <a:pt x="5327480" y="0"/>
                </a:lnTo>
                <a:lnTo>
                  <a:pt x="5327480" y="697415"/>
                </a:lnTo>
                <a:lnTo>
                  <a:pt x="0" y="697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55378" y="714375"/>
            <a:ext cx="17841906" cy="1563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480"/>
              </a:lnSpc>
              <a:spcBef>
                <a:spcPct val="0"/>
              </a:spcBef>
            </a:pPr>
            <a:r>
              <a:rPr lang="en-US" sz="8200" spc="196">
                <a:solidFill>
                  <a:srgbClr val="000000"/>
                </a:solidFill>
                <a:latin typeface="Ballpoint"/>
              </a:rPr>
              <a:t>Evolution of the EU's Judicial Structure</a:t>
            </a:r>
          </a:p>
        </p:txBody>
      </p:sp>
      <p:sp>
        <p:nvSpPr>
          <p:cNvPr name="TextBox 5" id="5"/>
          <p:cNvSpPr txBox="true"/>
          <p:nvPr/>
        </p:nvSpPr>
        <p:spPr>
          <a:xfrm rot="14183">
            <a:off x="440456" y="4176616"/>
            <a:ext cx="7365513" cy="423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79497" indent="-539749" lvl="1">
              <a:lnSpc>
                <a:spcPts val="654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Ballpoint"/>
              </a:rPr>
              <a:t>Initially established as the European Communities, the EU gained legal personality with the Lisbon Treaty in 2009, replacing the European Community.</a:t>
            </a:r>
          </a:p>
        </p:txBody>
      </p:sp>
      <p:sp>
        <p:nvSpPr>
          <p:cNvPr name="TextBox 6" id="6"/>
          <p:cNvSpPr txBox="true"/>
          <p:nvPr/>
        </p:nvSpPr>
        <p:spPr>
          <a:xfrm rot="14183">
            <a:off x="8792142" y="4177807"/>
            <a:ext cx="7944383" cy="506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79501" indent="-539750" lvl="1">
              <a:lnSpc>
                <a:spcPts val="655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Ballpoint"/>
              </a:rPr>
              <a:t>The Court of Justice, General Court, and Civil Service Tribunal form the core of the EU's judiciary, responsible for evaluating the legality of acts and ensuring consistent legal application.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1732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9104461"/>
            <a:ext cx="3714840" cy="3742054"/>
          </a:xfrm>
          <a:custGeom>
            <a:avLst/>
            <a:gdLst/>
            <a:ahLst/>
            <a:cxnLst/>
            <a:rect r="r" b="b" t="t" l="l"/>
            <a:pathLst>
              <a:path h="3742054" w="3714840">
                <a:moveTo>
                  <a:pt x="0" y="0"/>
                </a:moveTo>
                <a:lnTo>
                  <a:pt x="3714840" y="0"/>
                </a:lnTo>
                <a:lnTo>
                  <a:pt x="3714840" y="3742055"/>
                </a:lnTo>
                <a:lnTo>
                  <a:pt x="0" y="37420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-7392904">
            <a:off x="1602545" y="-3340305"/>
            <a:ext cx="6798738" cy="3065613"/>
          </a:xfrm>
          <a:custGeom>
            <a:avLst/>
            <a:gdLst/>
            <a:ahLst/>
            <a:cxnLst/>
            <a:rect r="r" b="b" t="t" l="l"/>
            <a:pathLst>
              <a:path h="3065613" w="6798738">
                <a:moveTo>
                  <a:pt x="6798738" y="0"/>
                </a:moveTo>
                <a:lnTo>
                  <a:pt x="0" y="0"/>
                </a:lnTo>
                <a:lnTo>
                  <a:pt x="0" y="3065613"/>
                </a:lnTo>
                <a:lnTo>
                  <a:pt x="6798738" y="3065613"/>
                </a:lnTo>
                <a:lnTo>
                  <a:pt x="679873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35340" y="234928"/>
            <a:ext cx="12521014" cy="9267874"/>
          </a:xfrm>
          <a:custGeom>
            <a:avLst/>
            <a:gdLst/>
            <a:ahLst/>
            <a:cxnLst/>
            <a:rect r="r" b="b" t="t" l="l"/>
            <a:pathLst>
              <a:path h="9267874" w="12521014">
                <a:moveTo>
                  <a:pt x="0" y="0"/>
                </a:moveTo>
                <a:lnTo>
                  <a:pt x="12521014" y="0"/>
                </a:lnTo>
                <a:lnTo>
                  <a:pt x="12521014" y="9267874"/>
                </a:lnTo>
                <a:lnTo>
                  <a:pt x="0" y="926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512050" y="3829149"/>
            <a:ext cx="8967579" cy="4535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6"/>
              </a:lnSpc>
            </a:pPr>
            <a:r>
              <a:rPr lang="en-US" sz="3836">
                <a:solidFill>
                  <a:srgbClr val="000000"/>
                </a:solidFill>
                <a:latin typeface="Ballpoint"/>
              </a:rPr>
              <a:t>The General Court, established in 1988, operates autonomously from the Court of Justice, aiming to alleviate its workload and enhance judicial protection through a two-tier court system.</a:t>
            </a:r>
          </a:p>
          <a:p>
            <a:pPr algn="ctr">
              <a:lnSpc>
                <a:spcPts val="5026"/>
              </a:lnSpc>
            </a:pPr>
            <a:r>
              <a:rPr lang="en-US" sz="3836">
                <a:solidFill>
                  <a:srgbClr val="000000"/>
                </a:solidFill>
                <a:latin typeface="Ballpoint"/>
              </a:rPr>
              <a:t>The Civil Service Tribunal, attached to the General Court in 2004, addresses disputes between the EU and its officials/staff.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301997" y="2582917"/>
            <a:ext cx="7315200" cy="1170432"/>
          </a:xfrm>
          <a:custGeom>
            <a:avLst/>
            <a:gdLst/>
            <a:ahLst/>
            <a:cxnLst/>
            <a:rect r="r" b="b" t="t" l="l"/>
            <a:pathLst>
              <a:path h="1170432" w="7315200">
                <a:moveTo>
                  <a:pt x="0" y="0"/>
                </a:moveTo>
                <a:lnTo>
                  <a:pt x="7315200" y="0"/>
                </a:lnTo>
                <a:lnTo>
                  <a:pt x="7315200" y="1170432"/>
                </a:lnTo>
                <a:lnTo>
                  <a:pt x="0" y="1170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038652" y="1169801"/>
            <a:ext cx="8831976" cy="1413116"/>
          </a:xfrm>
          <a:custGeom>
            <a:avLst/>
            <a:gdLst/>
            <a:ahLst/>
            <a:cxnLst/>
            <a:rect r="r" b="b" t="t" l="l"/>
            <a:pathLst>
              <a:path h="1413116" w="8831976">
                <a:moveTo>
                  <a:pt x="0" y="0"/>
                </a:moveTo>
                <a:lnTo>
                  <a:pt x="8831976" y="0"/>
                </a:lnTo>
                <a:lnTo>
                  <a:pt x="8831976" y="1413116"/>
                </a:lnTo>
                <a:lnTo>
                  <a:pt x="0" y="1413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74483" y="989689"/>
            <a:ext cx="9242714" cy="2963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30"/>
              </a:lnSpc>
            </a:pPr>
            <a:r>
              <a:rPr lang="en-US" sz="10630">
                <a:solidFill>
                  <a:srgbClr val="000000"/>
                </a:solidFill>
                <a:latin typeface="Ballpoint"/>
              </a:rPr>
              <a:t>Role and Function of the General Court</a:t>
            </a:r>
          </a:p>
        </p:txBody>
      </p:sp>
      <p:sp>
        <p:nvSpPr>
          <p:cNvPr name="Freeform 8" id="8"/>
          <p:cNvSpPr/>
          <p:nvPr/>
        </p:nvSpPr>
        <p:spPr>
          <a:xfrm flipH="true" flipV="true" rot="0">
            <a:off x="3684555" y="7104272"/>
            <a:ext cx="1973905" cy="1898538"/>
          </a:xfrm>
          <a:custGeom>
            <a:avLst/>
            <a:gdLst/>
            <a:ahLst/>
            <a:cxnLst/>
            <a:rect r="r" b="b" t="t" l="l"/>
            <a:pathLst>
              <a:path h="1898538" w="1973905">
                <a:moveTo>
                  <a:pt x="1973906" y="1898538"/>
                </a:moveTo>
                <a:lnTo>
                  <a:pt x="0" y="1898538"/>
                </a:lnTo>
                <a:lnTo>
                  <a:pt x="0" y="0"/>
                </a:lnTo>
                <a:lnTo>
                  <a:pt x="1973906" y="0"/>
                </a:lnTo>
                <a:lnTo>
                  <a:pt x="1973906" y="189853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4999613">
            <a:off x="13630248" y="631954"/>
            <a:ext cx="2622251" cy="2636633"/>
          </a:xfrm>
          <a:custGeom>
            <a:avLst/>
            <a:gdLst/>
            <a:ahLst/>
            <a:cxnLst/>
            <a:rect r="r" b="b" t="t" l="l"/>
            <a:pathLst>
              <a:path h="2636633" w="2622251">
                <a:moveTo>
                  <a:pt x="0" y="0"/>
                </a:moveTo>
                <a:lnTo>
                  <a:pt x="2622251" y="0"/>
                </a:lnTo>
                <a:lnTo>
                  <a:pt x="2622251" y="2636633"/>
                </a:lnTo>
                <a:lnTo>
                  <a:pt x="0" y="2636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105575">
            <a:off x="14687954" y="3564237"/>
            <a:ext cx="5493058" cy="4114800"/>
          </a:xfrm>
          <a:custGeom>
            <a:avLst/>
            <a:gdLst/>
            <a:ahLst/>
            <a:cxnLst/>
            <a:rect r="r" b="b" t="t" l="l"/>
            <a:pathLst>
              <a:path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797438">
            <a:off x="-74159" y="-140080"/>
            <a:ext cx="1681412" cy="2619764"/>
          </a:xfrm>
          <a:custGeom>
            <a:avLst/>
            <a:gdLst/>
            <a:ahLst/>
            <a:cxnLst/>
            <a:rect r="r" b="b" t="t" l="l"/>
            <a:pathLst>
              <a:path h="2619764" w="1681412">
                <a:moveTo>
                  <a:pt x="0" y="0"/>
                </a:moveTo>
                <a:lnTo>
                  <a:pt x="1681412" y="0"/>
                </a:lnTo>
                <a:lnTo>
                  <a:pt x="1681412" y="2619763"/>
                </a:lnTo>
                <a:lnTo>
                  <a:pt x="0" y="26197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79598">
            <a:off x="2989298" y="-2573391"/>
            <a:ext cx="16113378" cy="20465731"/>
          </a:xfrm>
          <a:custGeom>
            <a:avLst/>
            <a:gdLst/>
            <a:ahLst/>
            <a:cxnLst/>
            <a:rect r="r" b="b" t="t" l="l"/>
            <a:pathLst>
              <a:path h="20465731" w="16113378">
                <a:moveTo>
                  <a:pt x="0" y="0"/>
                </a:moveTo>
                <a:lnTo>
                  <a:pt x="16113378" y="0"/>
                </a:lnTo>
                <a:lnTo>
                  <a:pt x="16113378" y="20465731"/>
                </a:lnTo>
                <a:lnTo>
                  <a:pt x="0" y="20465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002231" y="4057914"/>
            <a:ext cx="13257069" cy="5476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383"/>
              </a:lnSpc>
            </a:pPr>
            <a:r>
              <a:rPr lang="en-US" sz="4109">
                <a:solidFill>
                  <a:srgbClr val="000000"/>
                </a:solidFill>
                <a:latin typeface="Ballpoint"/>
              </a:rPr>
              <a:t>The General Court consists of at least one judge from each Member State, serving renewable six-year terms, appointed by consensus of Member State governments.</a:t>
            </a:r>
          </a:p>
          <a:p>
            <a:pPr algn="r">
              <a:lnSpc>
                <a:spcPts val="5383"/>
              </a:lnSpc>
            </a:pPr>
          </a:p>
          <a:p>
            <a:pPr algn="r">
              <a:lnSpc>
                <a:spcPts val="5383"/>
              </a:lnSpc>
            </a:pPr>
            <a:r>
              <a:rPr lang="en-US" sz="4109">
                <a:solidFill>
                  <a:srgbClr val="000000"/>
                </a:solidFill>
                <a:latin typeface="Ballpoint"/>
              </a:rPr>
              <a:t>Judges operate impartially and independently, with no permanent Advocates General, although judges may fulfill this role in exceptional cases.</a:t>
            </a:r>
          </a:p>
          <a:p>
            <a:pPr algn="r">
              <a:lnSpc>
                <a:spcPts val="5383"/>
              </a:lnSpc>
            </a:pPr>
          </a:p>
          <a:p>
            <a:pPr algn="r">
              <a:lnSpc>
                <a:spcPts val="5383"/>
              </a:lnSpc>
            </a:pPr>
            <a:r>
              <a:rPr lang="en-US" sz="4109">
                <a:solidFill>
                  <a:srgbClr val="000000"/>
                </a:solidFill>
                <a:latin typeface="Ballpoint"/>
              </a:rPr>
              <a:t>The court convenes in various formations, including Chambers, Grand Chambers, and plenary sessions, depending on case complexity.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074498">
            <a:off x="-2140515" y="7010023"/>
            <a:ext cx="6338431" cy="6939172"/>
          </a:xfrm>
          <a:custGeom>
            <a:avLst/>
            <a:gdLst/>
            <a:ahLst/>
            <a:cxnLst/>
            <a:rect r="r" b="b" t="t" l="l"/>
            <a:pathLst>
              <a:path h="6939172" w="6338431">
                <a:moveTo>
                  <a:pt x="0" y="0"/>
                </a:moveTo>
                <a:lnTo>
                  <a:pt x="6338430" y="0"/>
                </a:lnTo>
                <a:lnTo>
                  <a:pt x="6338430" y="6939172"/>
                </a:lnTo>
                <a:lnTo>
                  <a:pt x="0" y="69391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5971107">
            <a:off x="1239694" y="9002151"/>
            <a:ext cx="2240362" cy="2954915"/>
          </a:xfrm>
          <a:custGeom>
            <a:avLst/>
            <a:gdLst/>
            <a:ahLst/>
            <a:cxnLst/>
            <a:rect r="r" b="b" t="t" l="l"/>
            <a:pathLst>
              <a:path h="2954915" w="2240362">
                <a:moveTo>
                  <a:pt x="2240363" y="0"/>
                </a:moveTo>
                <a:lnTo>
                  <a:pt x="0" y="0"/>
                </a:lnTo>
                <a:lnTo>
                  <a:pt x="0" y="2954915"/>
                </a:lnTo>
                <a:lnTo>
                  <a:pt x="2240363" y="2954915"/>
                </a:lnTo>
                <a:lnTo>
                  <a:pt x="22403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32821">
            <a:off x="603526" y="467546"/>
            <a:ext cx="5308237" cy="3386411"/>
          </a:xfrm>
          <a:custGeom>
            <a:avLst/>
            <a:gdLst/>
            <a:ahLst/>
            <a:cxnLst/>
            <a:rect r="r" b="b" t="t" l="l"/>
            <a:pathLst>
              <a:path h="3386411" w="5308237">
                <a:moveTo>
                  <a:pt x="0" y="0"/>
                </a:moveTo>
                <a:lnTo>
                  <a:pt x="5308238" y="0"/>
                </a:lnTo>
                <a:lnTo>
                  <a:pt x="5308238" y="3386411"/>
                </a:lnTo>
                <a:lnTo>
                  <a:pt x="0" y="33864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920" t="0" r="-4102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4465219">
            <a:off x="1211041" y="-461924"/>
            <a:ext cx="4144333" cy="5572213"/>
          </a:xfrm>
          <a:custGeom>
            <a:avLst/>
            <a:gdLst/>
            <a:ahLst/>
            <a:cxnLst/>
            <a:rect r="r" b="b" t="t" l="l"/>
            <a:pathLst>
              <a:path h="5572213" w="4144333">
                <a:moveTo>
                  <a:pt x="0" y="0"/>
                </a:moveTo>
                <a:lnTo>
                  <a:pt x="4144333" y="0"/>
                </a:lnTo>
                <a:lnTo>
                  <a:pt x="4144333" y="5572213"/>
                </a:lnTo>
                <a:lnTo>
                  <a:pt x="0" y="5572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55379" y="2836104"/>
            <a:ext cx="7315200" cy="1170432"/>
          </a:xfrm>
          <a:custGeom>
            <a:avLst/>
            <a:gdLst/>
            <a:ahLst/>
            <a:cxnLst/>
            <a:rect r="r" b="b" t="t" l="l"/>
            <a:pathLst>
              <a:path h="1170432" w="7315200">
                <a:moveTo>
                  <a:pt x="0" y="0"/>
                </a:moveTo>
                <a:lnTo>
                  <a:pt x="7315200" y="0"/>
                </a:lnTo>
                <a:lnTo>
                  <a:pt x="7315200" y="1170432"/>
                </a:lnTo>
                <a:lnTo>
                  <a:pt x="0" y="1170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66657" y="2641851"/>
            <a:ext cx="11492643" cy="153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Ballpoint"/>
              </a:rPr>
              <a:t>Composition and Structure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4413796">
            <a:off x="16862464" y="2306896"/>
            <a:ext cx="1049040" cy="955580"/>
          </a:xfrm>
          <a:custGeom>
            <a:avLst/>
            <a:gdLst/>
            <a:ahLst/>
            <a:cxnLst/>
            <a:rect r="r" b="b" t="t" l="l"/>
            <a:pathLst>
              <a:path h="955580" w="1049040">
                <a:moveTo>
                  <a:pt x="0" y="0"/>
                </a:moveTo>
                <a:lnTo>
                  <a:pt x="1049040" y="0"/>
                </a:lnTo>
                <a:lnTo>
                  <a:pt x="1049040" y="955579"/>
                </a:lnTo>
                <a:lnTo>
                  <a:pt x="0" y="955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74301">
            <a:off x="-1290113" y="-2967920"/>
            <a:ext cx="20700512" cy="26291887"/>
          </a:xfrm>
          <a:custGeom>
            <a:avLst/>
            <a:gdLst/>
            <a:ahLst/>
            <a:cxnLst/>
            <a:rect r="r" b="b" t="t" l="l"/>
            <a:pathLst>
              <a:path h="26291887" w="20700512">
                <a:moveTo>
                  <a:pt x="0" y="0"/>
                </a:moveTo>
                <a:lnTo>
                  <a:pt x="20700512" y="0"/>
                </a:lnTo>
                <a:lnTo>
                  <a:pt x="20700512" y="26291887"/>
                </a:lnTo>
                <a:lnTo>
                  <a:pt x="0" y="26291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14183">
            <a:off x="2804789" y="3268326"/>
            <a:ext cx="13204264" cy="4806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66"/>
              </a:lnSpc>
            </a:pPr>
            <a:r>
              <a:rPr lang="en-US" sz="5699">
                <a:solidFill>
                  <a:srgbClr val="000000"/>
                </a:solidFill>
                <a:latin typeface="Ballpoint"/>
              </a:rPr>
              <a:t>The General Court adjudicates on a wide range of matters, including annulment of EU institution acts, actions between Member States and EU bodies, compensation claims, intellectual property disputes, and appeals from the Civil Service Tribunal.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4764553">
            <a:off x="13135275" y="7873453"/>
            <a:ext cx="3946039" cy="4016325"/>
          </a:xfrm>
          <a:custGeom>
            <a:avLst/>
            <a:gdLst/>
            <a:ahLst/>
            <a:cxnLst/>
            <a:rect r="r" b="b" t="t" l="l"/>
            <a:pathLst>
              <a:path h="4016325" w="3946039">
                <a:moveTo>
                  <a:pt x="0" y="0"/>
                </a:moveTo>
                <a:lnTo>
                  <a:pt x="3946039" y="0"/>
                </a:lnTo>
                <a:lnTo>
                  <a:pt x="3946039" y="4016324"/>
                </a:lnTo>
                <a:lnTo>
                  <a:pt x="0" y="4016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76283" y="780267"/>
            <a:ext cx="5630638" cy="2252255"/>
          </a:xfrm>
          <a:custGeom>
            <a:avLst/>
            <a:gdLst/>
            <a:ahLst/>
            <a:cxnLst/>
            <a:rect r="r" b="b" t="t" l="l"/>
            <a:pathLst>
              <a:path h="2252255" w="5630638">
                <a:moveTo>
                  <a:pt x="0" y="0"/>
                </a:moveTo>
                <a:lnTo>
                  <a:pt x="5630639" y="0"/>
                </a:lnTo>
                <a:lnTo>
                  <a:pt x="5630639" y="2252256"/>
                </a:lnTo>
                <a:lnTo>
                  <a:pt x="0" y="2252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95954" y="1057832"/>
            <a:ext cx="14096092" cy="1681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 spc="211">
                <a:solidFill>
                  <a:srgbClr val="000000"/>
                </a:solidFill>
                <a:latin typeface="Ballpoint"/>
              </a:rPr>
              <a:t>Jurisdiction and Cases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86861" y="784198"/>
            <a:ext cx="11778943" cy="8718604"/>
          </a:xfrm>
          <a:custGeom>
            <a:avLst/>
            <a:gdLst/>
            <a:ahLst/>
            <a:cxnLst/>
            <a:rect r="r" b="b" t="t" l="l"/>
            <a:pathLst>
              <a:path h="8718604" w="11778943">
                <a:moveTo>
                  <a:pt x="0" y="0"/>
                </a:moveTo>
                <a:lnTo>
                  <a:pt x="11778943" y="0"/>
                </a:lnTo>
                <a:lnTo>
                  <a:pt x="11778943" y="8718604"/>
                </a:lnTo>
                <a:lnTo>
                  <a:pt x="0" y="8718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57959" y="2999110"/>
            <a:ext cx="8436106" cy="5788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45"/>
              </a:lnSpc>
            </a:pPr>
            <a:r>
              <a:rPr lang="en-US" sz="4309">
                <a:solidFill>
                  <a:srgbClr val="000000"/>
                </a:solidFill>
                <a:latin typeface="Ballpoint"/>
              </a:rPr>
              <a:t>The General Court follows a structured procedure, including written and oral phases, involving applications, defenses, replies, rejoinders, and interventions.</a:t>
            </a:r>
          </a:p>
          <a:p>
            <a:pPr algn="ctr">
              <a:lnSpc>
                <a:spcPts val="5645"/>
              </a:lnSpc>
            </a:pPr>
            <a:r>
              <a:rPr lang="en-US" sz="4309">
                <a:solidFill>
                  <a:srgbClr val="000000"/>
                </a:solidFill>
                <a:latin typeface="Ballpoint"/>
              </a:rPr>
              <a:t>Public hearings facilitate engagement between judges and parties, with judges deliberating and delivering judgments openly.</a:t>
            </a:r>
          </a:p>
          <a:p>
            <a:pPr algn="ctr">
              <a:lnSpc>
                <a:spcPts val="5645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525762" y="1732975"/>
            <a:ext cx="6137916" cy="982067"/>
          </a:xfrm>
          <a:custGeom>
            <a:avLst/>
            <a:gdLst/>
            <a:ahLst/>
            <a:cxnLst/>
            <a:rect r="r" b="b" t="t" l="l"/>
            <a:pathLst>
              <a:path h="982067" w="6137916">
                <a:moveTo>
                  <a:pt x="0" y="0"/>
                </a:moveTo>
                <a:lnTo>
                  <a:pt x="6137917" y="0"/>
                </a:lnTo>
                <a:lnTo>
                  <a:pt x="6137917" y="982067"/>
                </a:lnTo>
                <a:lnTo>
                  <a:pt x="0" y="982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957959" y="1444540"/>
            <a:ext cx="8694935" cy="153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Ballpoint"/>
              </a:rPr>
              <a:t>Procedure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7288952">
            <a:off x="-2370669" y="5054723"/>
            <a:ext cx="6798738" cy="3065613"/>
          </a:xfrm>
          <a:custGeom>
            <a:avLst/>
            <a:gdLst/>
            <a:ahLst/>
            <a:cxnLst/>
            <a:rect r="r" b="b" t="t" l="l"/>
            <a:pathLst>
              <a:path h="3065613" w="6798738">
                <a:moveTo>
                  <a:pt x="6798738" y="0"/>
                </a:moveTo>
                <a:lnTo>
                  <a:pt x="0" y="0"/>
                </a:lnTo>
                <a:lnTo>
                  <a:pt x="0" y="3065613"/>
                </a:lnTo>
                <a:lnTo>
                  <a:pt x="6798738" y="3065613"/>
                </a:lnTo>
                <a:lnTo>
                  <a:pt x="67987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871076">
            <a:off x="11566968" y="517781"/>
            <a:ext cx="985742" cy="1033543"/>
          </a:xfrm>
          <a:custGeom>
            <a:avLst/>
            <a:gdLst/>
            <a:ahLst/>
            <a:cxnLst/>
            <a:rect r="r" b="b" t="t" l="l"/>
            <a:pathLst>
              <a:path h="1033543" w="985742">
                <a:moveTo>
                  <a:pt x="0" y="0"/>
                </a:moveTo>
                <a:lnTo>
                  <a:pt x="985741" y="0"/>
                </a:lnTo>
                <a:lnTo>
                  <a:pt x="985741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991959">
            <a:off x="12770478" y="1395494"/>
            <a:ext cx="985742" cy="1033543"/>
          </a:xfrm>
          <a:custGeom>
            <a:avLst/>
            <a:gdLst/>
            <a:ahLst/>
            <a:cxnLst/>
            <a:rect r="r" b="b" t="t" l="l"/>
            <a:pathLst>
              <a:path h="1033543" w="985742">
                <a:moveTo>
                  <a:pt x="0" y="0"/>
                </a:moveTo>
                <a:lnTo>
                  <a:pt x="985741" y="0"/>
                </a:lnTo>
                <a:lnTo>
                  <a:pt x="985741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245436">
            <a:off x="4465088" y="7765890"/>
            <a:ext cx="985742" cy="1033543"/>
          </a:xfrm>
          <a:custGeom>
            <a:avLst/>
            <a:gdLst/>
            <a:ahLst/>
            <a:cxnLst/>
            <a:rect r="r" b="b" t="t" l="l"/>
            <a:pathLst>
              <a:path h="1033543" w="985742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540124">
            <a:off x="13542640" y="6258393"/>
            <a:ext cx="5339146" cy="7250692"/>
          </a:xfrm>
          <a:custGeom>
            <a:avLst/>
            <a:gdLst/>
            <a:ahLst/>
            <a:cxnLst/>
            <a:rect r="r" b="b" t="t" l="l"/>
            <a:pathLst>
              <a:path h="7250692" w="5339146">
                <a:moveTo>
                  <a:pt x="0" y="0"/>
                </a:moveTo>
                <a:lnTo>
                  <a:pt x="5339146" y="0"/>
                </a:lnTo>
                <a:lnTo>
                  <a:pt x="5339146" y="7250692"/>
                </a:lnTo>
                <a:lnTo>
                  <a:pt x="0" y="72506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841188">
            <a:off x="16898266" y="7765890"/>
            <a:ext cx="985742" cy="1033543"/>
          </a:xfrm>
          <a:custGeom>
            <a:avLst/>
            <a:gdLst/>
            <a:ahLst/>
            <a:cxnLst/>
            <a:rect r="r" b="b" t="t" l="l"/>
            <a:pathLst>
              <a:path h="1033543" w="985742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9991959">
            <a:off x="15719342" y="9770228"/>
            <a:ext cx="985742" cy="1033543"/>
          </a:xfrm>
          <a:custGeom>
            <a:avLst/>
            <a:gdLst/>
            <a:ahLst/>
            <a:cxnLst/>
            <a:rect r="r" b="b" t="t" l="l"/>
            <a:pathLst>
              <a:path h="1033543" w="985742">
                <a:moveTo>
                  <a:pt x="0" y="0"/>
                </a:moveTo>
                <a:lnTo>
                  <a:pt x="985742" y="0"/>
                </a:lnTo>
                <a:lnTo>
                  <a:pt x="985742" y="1033544"/>
                </a:lnTo>
                <a:lnTo>
                  <a:pt x="0" y="1033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08396">
            <a:off x="6096802" y="2271539"/>
            <a:ext cx="5327480" cy="697416"/>
          </a:xfrm>
          <a:custGeom>
            <a:avLst/>
            <a:gdLst/>
            <a:ahLst/>
            <a:cxnLst/>
            <a:rect r="r" b="b" t="t" l="l"/>
            <a:pathLst>
              <a:path h="697416" w="5327480">
                <a:moveTo>
                  <a:pt x="0" y="0"/>
                </a:moveTo>
                <a:lnTo>
                  <a:pt x="5327480" y="0"/>
                </a:lnTo>
                <a:lnTo>
                  <a:pt x="5327480" y="697415"/>
                </a:lnTo>
                <a:lnTo>
                  <a:pt x="0" y="697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2795" y="666750"/>
            <a:ext cx="17841906" cy="1806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00"/>
              </a:lnSpc>
              <a:spcBef>
                <a:spcPct val="0"/>
              </a:spcBef>
            </a:pPr>
            <a:r>
              <a:rPr lang="en-US" sz="9500" spc="228">
                <a:solidFill>
                  <a:srgbClr val="000000"/>
                </a:solidFill>
                <a:latin typeface="Ballpoint"/>
              </a:rPr>
              <a:t>Summary</a:t>
            </a:r>
          </a:p>
        </p:txBody>
      </p:sp>
      <p:sp>
        <p:nvSpPr>
          <p:cNvPr name="TextBox 5" id="5"/>
          <p:cNvSpPr txBox="true"/>
          <p:nvPr/>
        </p:nvSpPr>
        <p:spPr>
          <a:xfrm rot="14183">
            <a:off x="1725486" y="3514228"/>
            <a:ext cx="15523767" cy="506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49"/>
              </a:lnSpc>
            </a:pPr>
            <a:r>
              <a:rPr lang="en-US" sz="4999">
                <a:solidFill>
                  <a:srgbClr val="000000"/>
                </a:solidFill>
                <a:latin typeface="Ballpoint"/>
              </a:rPr>
              <a:t>The General Court, along with the Court of Justice and Civil Service Tribunal, plays a vital role in upholding EU law and ensuring judicial accountability within the Union.</a:t>
            </a:r>
          </a:p>
          <a:p>
            <a:pPr>
              <a:lnSpc>
                <a:spcPts val="6549"/>
              </a:lnSpc>
            </a:pPr>
          </a:p>
          <a:p>
            <a:pPr>
              <a:lnSpc>
                <a:spcPts val="6549"/>
              </a:lnSpc>
            </a:pPr>
            <a:r>
              <a:rPr lang="en-US" sz="4999">
                <a:solidFill>
                  <a:srgbClr val="000000"/>
                </a:solidFill>
                <a:latin typeface="Ballpoint"/>
              </a:rPr>
              <a:t>Its evolution, jurisdiction, structure, and procedures are pivotal in maintaining legal coherence and safeguarding the rights of EU citizens and institutions.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6787684">
            <a:off x="11493770" y="585447"/>
            <a:ext cx="855204" cy="886507"/>
          </a:xfrm>
          <a:custGeom>
            <a:avLst/>
            <a:gdLst/>
            <a:ahLst/>
            <a:cxnLst/>
            <a:rect r="r" b="b" t="t" l="l"/>
            <a:pathLst>
              <a:path h="886507" w="855204">
                <a:moveTo>
                  <a:pt x="0" y="0"/>
                </a:moveTo>
                <a:lnTo>
                  <a:pt x="855204" y="0"/>
                </a:lnTo>
                <a:lnTo>
                  <a:pt x="855204" y="886506"/>
                </a:lnTo>
                <a:lnTo>
                  <a:pt x="0" y="886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06091" y="8610357"/>
            <a:ext cx="1411899" cy="975494"/>
          </a:xfrm>
          <a:custGeom>
            <a:avLst/>
            <a:gdLst/>
            <a:ahLst/>
            <a:cxnLst/>
            <a:rect r="r" b="b" t="t" l="l"/>
            <a:pathLst>
              <a:path h="975494" w="1411899">
                <a:moveTo>
                  <a:pt x="0" y="0"/>
                </a:moveTo>
                <a:lnTo>
                  <a:pt x="1411898" y="0"/>
                </a:lnTo>
                <a:lnTo>
                  <a:pt x="1411898" y="975493"/>
                </a:lnTo>
                <a:lnTo>
                  <a:pt x="0" y="9754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971182" y="2253770"/>
            <a:ext cx="1488515" cy="1028429"/>
          </a:xfrm>
          <a:custGeom>
            <a:avLst/>
            <a:gdLst/>
            <a:ahLst/>
            <a:cxnLst/>
            <a:rect r="r" b="b" t="t" l="l"/>
            <a:pathLst>
              <a:path h="1028429" w="1488515">
                <a:moveTo>
                  <a:pt x="0" y="0"/>
                </a:moveTo>
                <a:lnTo>
                  <a:pt x="1488515" y="0"/>
                </a:lnTo>
                <a:lnTo>
                  <a:pt x="1488515" y="1028429"/>
                </a:lnTo>
                <a:lnTo>
                  <a:pt x="0" y="10284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028700" y="7542522"/>
            <a:ext cx="1706419" cy="1715778"/>
          </a:xfrm>
          <a:custGeom>
            <a:avLst/>
            <a:gdLst/>
            <a:ahLst/>
            <a:cxnLst/>
            <a:rect r="r" b="b" t="t" l="l"/>
            <a:pathLst>
              <a:path h="1715778" w="1706419">
                <a:moveTo>
                  <a:pt x="0" y="1715778"/>
                </a:moveTo>
                <a:lnTo>
                  <a:pt x="1706419" y="1715778"/>
                </a:lnTo>
                <a:lnTo>
                  <a:pt x="1706419" y="0"/>
                </a:lnTo>
                <a:lnTo>
                  <a:pt x="0" y="0"/>
                </a:lnTo>
                <a:lnTo>
                  <a:pt x="0" y="171577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15552881" y="1028700"/>
            <a:ext cx="1706419" cy="1715778"/>
          </a:xfrm>
          <a:custGeom>
            <a:avLst/>
            <a:gdLst/>
            <a:ahLst/>
            <a:cxnLst/>
            <a:rect r="r" b="b" t="t" l="l"/>
            <a:pathLst>
              <a:path h="1715778" w="1706419">
                <a:moveTo>
                  <a:pt x="0" y="1715778"/>
                </a:moveTo>
                <a:lnTo>
                  <a:pt x="1706419" y="1715778"/>
                </a:lnTo>
                <a:lnTo>
                  <a:pt x="1706419" y="0"/>
                </a:lnTo>
                <a:lnTo>
                  <a:pt x="0" y="0"/>
                </a:lnTo>
                <a:lnTo>
                  <a:pt x="0" y="171577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0246" y="7028684"/>
            <a:ext cx="4595057" cy="4628721"/>
          </a:xfrm>
          <a:custGeom>
            <a:avLst/>
            <a:gdLst/>
            <a:ahLst/>
            <a:cxnLst/>
            <a:rect r="r" b="b" t="t" l="l"/>
            <a:pathLst>
              <a:path h="4628721" w="4595057">
                <a:moveTo>
                  <a:pt x="0" y="0"/>
                </a:moveTo>
                <a:lnTo>
                  <a:pt x="4595057" y="0"/>
                </a:lnTo>
                <a:lnTo>
                  <a:pt x="4595057" y="4628721"/>
                </a:lnTo>
                <a:lnTo>
                  <a:pt x="0" y="4628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966813">
            <a:off x="3750727" y="-1706540"/>
            <a:ext cx="10786546" cy="13700079"/>
          </a:xfrm>
          <a:custGeom>
            <a:avLst/>
            <a:gdLst/>
            <a:ahLst/>
            <a:cxnLst/>
            <a:rect r="r" b="b" t="t" l="l"/>
            <a:pathLst>
              <a:path h="13700079" w="10786546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234731" y="6502381"/>
            <a:ext cx="7315200" cy="288178"/>
            <a:chOff x="0" y="0"/>
            <a:chExt cx="9753600" cy="3842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753600" cy="212806"/>
            </a:xfrm>
            <a:custGeom>
              <a:avLst/>
              <a:gdLst/>
              <a:ahLst/>
              <a:cxnLst/>
              <a:rect r="r" b="b" t="t" l="l"/>
              <a:pathLst>
                <a:path h="212806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85043" y="212806"/>
              <a:ext cx="7857304" cy="171432"/>
            </a:xfrm>
            <a:custGeom>
              <a:avLst/>
              <a:gdLst/>
              <a:ahLst/>
              <a:cxnLst/>
              <a:rect r="r" b="b" t="t" l="l"/>
              <a:pathLst>
                <a:path h="171432" w="7857304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287594">
            <a:off x="12570956" y="6664050"/>
            <a:ext cx="4215401" cy="3345974"/>
          </a:xfrm>
          <a:custGeom>
            <a:avLst/>
            <a:gdLst/>
            <a:ahLst/>
            <a:cxnLst/>
            <a:rect r="r" b="b" t="t" l="l"/>
            <a:pathLst>
              <a:path h="3345974" w="4215401">
                <a:moveTo>
                  <a:pt x="0" y="0"/>
                </a:moveTo>
                <a:lnTo>
                  <a:pt x="4215400" y="0"/>
                </a:lnTo>
                <a:lnTo>
                  <a:pt x="4215400" y="3345975"/>
                </a:lnTo>
                <a:lnTo>
                  <a:pt x="0" y="3345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09606">
            <a:off x="12985149" y="6647830"/>
            <a:ext cx="3387015" cy="3387015"/>
          </a:xfrm>
          <a:custGeom>
            <a:avLst/>
            <a:gdLst/>
            <a:ahLst/>
            <a:cxnLst/>
            <a:rect r="r" b="b" t="t" l="l"/>
            <a:pathLst>
              <a:path h="3387015" w="3387015">
                <a:moveTo>
                  <a:pt x="0" y="0"/>
                </a:moveTo>
                <a:lnTo>
                  <a:pt x="3387014" y="0"/>
                </a:lnTo>
                <a:lnTo>
                  <a:pt x="3387014" y="3387015"/>
                </a:lnTo>
                <a:lnTo>
                  <a:pt x="0" y="3387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941231">
            <a:off x="3059884" y="575874"/>
            <a:ext cx="995782" cy="1461698"/>
          </a:xfrm>
          <a:custGeom>
            <a:avLst/>
            <a:gdLst/>
            <a:ahLst/>
            <a:cxnLst/>
            <a:rect r="r" b="b" t="t" l="l"/>
            <a:pathLst>
              <a:path h="1461698" w="995782">
                <a:moveTo>
                  <a:pt x="995782" y="0"/>
                </a:moveTo>
                <a:lnTo>
                  <a:pt x="0" y="0"/>
                </a:lnTo>
                <a:lnTo>
                  <a:pt x="0" y="1461698"/>
                </a:lnTo>
                <a:lnTo>
                  <a:pt x="995782" y="1461698"/>
                </a:lnTo>
                <a:lnTo>
                  <a:pt x="995782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234731" y="2360417"/>
            <a:ext cx="10341392" cy="3908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998"/>
              </a:lnSpc>
            </a:pPr>
            <a:r>
              <a:rPr lang="en-US" sz="13998" spc="153">
                <a:solidFill>
                  <a:srgbClr val="000000"/>
                </a:solidFill>
                <a:latin typeface="Ballpoint"/>
              </a:rPr>
              <a:t>Thank you for joining me today!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-1851408">
            <a:off x="4458420" y="6963533"/>
            <a:ext cx="2240362" cy="2954915"/>
          </a:xfrm>
          <a:custGeom>
            <a:avLst/>
            <a:gdLst/>
            <a:ahLst/>
            <a:cxnLst/>
            <a:rect r="r" b="b" t="t" l="l"/>
            <a:pathLst>
              <a:path h="2954915" w="2240362">
                <a:moveTo>
                  <a:pt x="2240362" y="0"/>
                </a:moveTo>
                <a:lnTo>
                  <a:pt x="0" y="0"/>
                </a:lnTo>
                <a:lnTo>
                  <a:pt x="0" y="2954915"/>
                </a:lnTo>
                <a:lnTo>
                  <a:pt x="2240362" y="2954915"/>
                </a:lnTo>
                <a:lnTo>
                  <a:pt x="224036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DAF8Toa2yA0</dc:identifier>
  <dcterms:modified xsi:type="dcterms:W3CDTF">2011-08-01T06:04:30Z</dcterms:modified>
  <cp:revision>1</cp:revision>
  <dc:title>Court of Justice, the General Court (created in 1988) and the Civil Service Tribunal </dc:title>
</cp:coreProperties>
</file>