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11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1f3c6fb2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1f3c6fb2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4e7f895d26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4e7f895d26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4e7f895d26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4e7f895d26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4e7f895d26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4e7f895d26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4e7f895d26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4e7f895d26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51f3c6fb2b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51f3c6fb2b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69757" y="499600"/>
            <a:ext cx="358499" cy="35741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3.png"/><Relationship Id="rId10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7"/>
          <p:cNvSpPr txBox="1">
            <a:spLocks noGrp="1"/>
          </p:cNvSpPr>
          <p:nvPr>
            <p:ph type="ctrTitle"/>
          </p:nvPr>
        </p:nvSpPr>
        <p:spPr>
          <a:xfrm>
            <a:off x="902950" y="995000"/>
            <a:ext cx="4366200" cy="26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l-GR" sz="4800" b="1" dirty="0"/>
              <a:t>Unplugged prokaryote</a:t>
            </a:r>
            <a:endParaRPr sz="4800" b="1" dirty="0"/>
          </a:p>
        </p:txBody>
      </p:sp>
      <p:pic>
        <p:nvPicPr>
          <p:cNvPr id="156" name="Google Shape;156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1425" y="54900"/>
            <a:ext cx="409155" cy="407923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7"/>
          <p:cNvSpPr txBox="1"/>
          <p:nvPr/>
        </p:nvSpPr>
        <p:spPr>
          <a:xfrm>
            <a:off x="10650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5D7C8A"/>
                </a:solidFill>
              </a:rPr>
              <a:t>Πως μπορούμε να φέρουμε την αλλαγή στην κοινότητά μας; &gt; Ανάλυση μέσων &gt; </a:t>
            </a:r>
            <a:r>
              <a:rPr lang="el-GR" b="1">
                <a:solidFill>
                  <a:srgbClr val="5D7C8A"/>
                </a:solidFill>
              </a:rPr>
              <a:t>Unplugged prokaryote</a:t>
            </a:r>
            <a:endParaRPr b="1">
              <a:solidFill>
                <a:srgbClr val="5D7C8A"/>
              </a:solidFill>
            </a:endParaRPr>
          </a:p>
        </p:txBody>
      </p:sp>
      <p:sp>
        <p:nvSpPr>
          <p:cNvPr id="158" name="Google Shape;158;p37"/>
          <p:cNvSpPr txBox="1"/>
          <p:nvPr/>
        </p:nvSpPr>
        <p:spPr>
          <a:xfrm>
            <a:off x="1323325" y="3760488"/>
            <a:ext cx="6911400" cy="6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/>
              <a:t>Κάρτες για χρήση στο 'Unplugged prokaryote'</a:t>
            </a:r>
            <a:endParaRPr sz="2400"/>
          </a:p>
        </p:txBody>
      </p:sp>
      <p:pic>
        <p:nvPicPr>
          <p:cNvPr id="159" name="Google Shape;159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46575" y="973525"/>
            <a:ext cx="2656850" cy="2656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8"/>
          <p:cNvSpPr/>
          <p:nvPr/>
        </p:nvSpPr>
        <p:spPr>
          <a:xfrm>
            <a:off x="1068250" y="317625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D7C8A"/>
              </a:solidFill>
            </a:endParaRPr>
          </a:p>
        </p:txBody>
      </p:sp>
      <p:sp>
        <p:nvSpPr>
          <p:cNvPr id="165" name="Google Shape;165;p38"/>
          <p:cNvSpPr/>
          <p:nvPr/>
        </p:nvSpPr>
        <p:spPr>
          <a:xfrm>
            <a:off x="1175878" y="1481614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b="1" dirty="0"/>
              <a:t>Μπορεί να συγχωνευθεί μόνο με ομάδα μικρότερη από την ίδια</a:t>
            </a:r>
            <a:endParaRPr b="1" dirty="0"/>
          </a:p>
        </p:txBody>
      </p:sp>
      <p:sp>
        <p:nvSpPr>
          <p:cNvPr id="166" name="Google Shape;166;p38"/>
          <p:cNvSpPr/>
          <p:nvPr/>
        </p:nvSpPr>
        <p:spPr>
          <a:xfrm>
            <a:off x="1720375" y="460736"/>
            <a:ext cx="1020900" cy="1020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38"/>
          <p:cNvSpPr txBox="1"/>
          <p:nvPr/>
        </p:nvSpPr>
        <p:spPr>
          <a:xfrm>
            <a:off x="1720300" y="416325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6000" b="1">
                <a:solidFill>
                  <a:srgbClr val="FFFFFF"/>
                </a:solidFill>
              </a:rPr>
              <a:t>3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168" name="Google Shape;168;p38"/>
          <p:cNvSpPr/>
          <p:nvPr/>
        </p:nvSpPr>
        <p:spPr>
          <a:xfrm>
            <a:off x="3649455" y="317625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38"/>
          <p:cNvSpPr/>
          <p:nvPr/>
        </p:nvSpPr>
        <p:spPr>
          <a:xfrm>
            <a:off x="3757083" y="1481614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b="1"/>
              <a:t>Μπορεί να συγχωνευθεί μόνο με ομάδα μικρότερη από την ίδια</a:t>
            </a:r>
            <a:endParaRPr b="1"/>
          </a:p>
        </p:txBody>
      </p:sp>
      <p:sp>
        <p:nvSpPr>
          <p:cNvPr id="170" name="Google Shape;170;p38"/>
          <p:cNvSpPr/>
          <p:nvPr/>
        </p:nvSpPr>
        <p:spPr>
          <a:xfrm>
            <a:off x="4301580" y="460736"/>
            <a:ext cx="1020900" cy="1020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38"/>
          <p:cNvSpPr txBox="1"/>
          <p:nvPr/>
        </p:nvSpPr>
        <p:spPr>
          <a:xfrm>
            <a:off x="4301505" y="416325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6000" b="1">
                <a:solidFill>
                  <a:srgbClr val="FFFFFF"/>
                </a:solidFill>
              </a:rPr>
              <a:t>3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172" name="Google Shape;172;p38"/>
          <p:cNvSpPr/>
          <p:nvPr/>
        </p:nvSpPr>
        <p:spPr>
          <a:xfrm>
            <a:off x="6234525" y="317625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38"/>
          <p:cNvSpPr/>
          <p:nvPr/>
        </p:nvSpPr>
        <p:spPr>
          <a:xfrm>
            <a:off x="6342153" y="1481614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b="1"/>
              <a:t>Μπορεί να συγχωνευθεί μόνο με ομάδα μικρότερη από την ίδια</a:t>
            </a:r>
            <a:endParaRPr b="1"/>
          </a:p>
        </p:txBody>
      </p:sp>
      <p:sp>
        <p:nvSpPr>
          <p:cNvPr id="174" name="Google Shape;174;p38"/>
          <p:cNvSpPr/>
          <p:nvPr/>
        </p:nvSpPr>
        <p:spPr>
          <a:xfrm>
            <a:off x="6886650" y="460736"/>
            <a:ext cx="1020900" cy="1020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38"/>
          <p:cNvSpPr txBox="1"/>
          <p:nvPr/>
        </p:nvSpPr>
        <p:spPr>
          <a:xfrm>
            <a:off x="6886575" y="416325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6000" b="1">
                <a:solidFill>
                  <a:srgbClr val="FFFFFF"/>
                </a:solidFill>
              </a:rPr>
              <a:t>3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176" name="Google Shape;176;p38"/>
          <p:cNvSpPr/>
          <p:nvPr/>
        </p:nvSpPr>
        <p:spPr>
          <a:xfrm>
            <a:off x="1068250" y="2488550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38"/>
          <p:cNvSpPr/>
          <p:nvPr/>
        </p:nvSpPr>
        <p:spPr>
          <a:xfrm>
            <a:off x="1175878" y="3652539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b="1"/>
              <a:t>Μπορεί να συγχωνευθεί μόνο με ομάδα μικρότερη από την ίδια</a:t>
            </a:r>
            <a:endParaRPr b="1"/>
          </a:p>
        </p:txBody>
      </p:sp>
      <p:sp>
        <p:nvSpPr>
          <p:cNvPr id="178" name="Google Shape;178;p38"/>
          <p:cNvSpPr/>
          <p:nvPr/>
        </p:nvSpPr>
        <p:spPr>
          <a:xfrm>
            <a:off x="1720375" y="2631661"/>
            <a:ext cx="1020900" cy="10209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38"/>
          <p:cNvSpPr txBox="1"/>
          <p:nvPr/>
        </p:nvSpPr>
        <p:spPr>
          <a:xfrm>
            <a:off x="1720300" y="2587250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6000" b="1">
                <a:solidFill>
                  <a:srgbClr val="FFFFFF"/>
                </a:solidFill>
              </a:rPr>
              <a:t>3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180" name="Google Shape;180;p38"/>
          <p:cNvSpPr/>
          <p:nvPr/>
        </p:nvSpPr>
        <p:spPr>
          <a:xfrm>
            <a:off x="3649455" y="2488550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38"/>
          <p:cNvSpPr/>
          <p:nvPr/>
        </p:nvSpPr>
        <p:spPr>
          <a:xfrm>
            <a:off x="3757083" y="3652539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b="1"/>
              <a:t>Μπορεί να συγχωνευθεί μόνο με ομάδα μικρότερη από την ίδια</a:t>
            </a:r>
            <a:endParaRPr b="1"/>
          </a:p>
        </p:txBody>
      </p:sp>
      <p:sp>
        <p:nvSpPr>
          <p:cNvPr id="182" name="Google Shape;182;p38"/>
          <p:cNvSpPr/>
          <p:nvPr/>
        </p:nvSpPr>
        <p:spPr>
          <a:xfrm>
            <a:off x="4301580" y="2631661"/>
            <a:ext cx="1020900" cy="10209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38"/>
          <p:cNvSpPr txBox="1"/>
          <p:nvPr/>
        </p:nvSpPr>
        <p:spPr>
          <a:xfrm>
            <a:off x="4301505" y="2587250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6000" b="1">
                <a:solidFill>
                  <a:srgbClr val="FFFFFF"/>
                </a:solidFill>
              </a:rPr>
              <a:t>3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184" name="Google Shape;184;p38"/>
          <p:cNvSpPr/>
          <p:nvPr/>
        </p:nvSpPr>
        <p:spPr>
          <a:xfrm>
            <a:off x="6234525" y="2488550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38"/>
          <p:cNvSpPr/>
          <p:nvPr/>
        </p:nvSpPr>
        <p:spPr>
          <a:xfrm>
            <a:off x="6342153" y="3652539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b="1"/>
              <a:t>Μπορεί να συγχωνευθεί μόνο με ομάδα μικρότερη από την ίδια</a:t>
            </a:r>
            <a:endParaRPr b="1"/>
          </a:p>
        </p:txBody>
      </p:sp>
      <p:sp>
        <p:nvSpPr>
          <p:cNvPr id="186" name="Google Shape;186;p38"/>
          <p:cNvSpPr/>
          <p:nvPr/>
        </p:nvSpPr>
        <p:spPr>
          <a:xfrm>
            <a:off x="6886650" y="2631661"/>
            <a:ext cx="1020900" cy="10209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38"/>
          <p:cNvSpPr txBox="1"/>
          <p:nvPr/>
        </p:nvSpPr>
        <p:spPr>
          <a:xfrm>
            <a:off x="6886575" y="2587250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6000" b="1">
                <a:solidFill>
                  <a:srgbClr val="FFFFFF"/>
                </a:solidFill>
              </a:rPr>
              <a:t>3</a:t>
            </a:r>
            <a:endParaRPr sz="6000"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9"/>
          <p:cNvSpPr/>
          <p:nvPr/>
        </p:nvSpPr>
        <p:spPr>
          <a:xfrm>
            <a:off x="1068250" y="317625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39"/>
          <p:cNvSpPr/>
          <p:nvPr/>
        </p:nvSpPr>
        <p:spPr>
          <a:xfrm>
            <a:off x="1175878" y="1481614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b="1"/>
              <a:t>Μπορεί να συγχωνευθεί μόνο με ομάδα μικρότερη από την ίδια</a:t>
            </a:r>
            <a:endParaRPr b="1"/>
          </a:p>
        </p:txBody>
      </p:sp>
      <p:sp>
        <p:nvSpPr>
          <p:cNvPr id="194" name="Google Shape;194;p39"/>
          <p:cNvSpPr/>
          <p:nvPr/>
        </p:nvSpPr>
        <p:spPr>
          <a:xfrm>
            <a:off x="1720375" y="460736"/>
            <a:ext cx="1020900" cy="10209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9"/>
          <p:cNvSpPr txBox="1"/>
          <p:nvPr/>
        </p:nvSpPr>
        <p:spPr>
          <a:xfrm>
            <a:off x="1720300" y="416325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6000" b="1"/>
              <a:t>3</a:t>
            </a:r>
            <a:endParaRPr sz="6000" b="1"/>
          </a:p>
        </p:txBody>
      </p:sp>
      <p:sp>
        <p:nvSpPr>
          <p:cNvPr id="196" name="Google Shape;196;p39"/>
          <p:cNvSpPr/>
          <p:nvPr/>
        </p:nvSpPr>
        <p:spPr>
          <a:xfrm>
            <a:off x="3649455" y="317625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39"/>
          <p:cNvSpPr/>
          <p:nvPr/>
        </p:nvSpPr>
        <p:spPr>
          <a:xfrm>
            <a:off x="3757083" y="1481614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b="1"/>
              <a:t>Μπορεί να συγχωνευθεί μόνο με ομάδα μικρότερη από την ίδια</a:t>
            </a:r>
            <a:endParaRPr b="1"/>
          </a:p>
        </p:txBody>
      </p:sp>
      <p:sp>
        <p:nvSpPr>
          <p:cNvPr id="198" name="Google Shape;198;p39"/>
          <p:cNvSpPr/>
          <p:nvPr/>
        </p:nvSpPr>
        <p:spPr>
          <a:xfrm>
            <a:off x="4301580" y="460736"/>
            <a:ext cx="1020900" cy="10209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39"/>
          <p:cNvSpPr txBox="1"/>
          <p:nvPr/>
        </p:nvSpPr>
        <p:spPr>
          <a:xfrm>
            <a:off x="4301505" y="416325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6000" b="1"/>
              <a:t>3</a:t>
            </a:r>
            <a:endParaRPr sz="6000" b="1"/>
          </a:p>
        </p:txBody>
      </p:sp>
      <p:sp>
        <p:nvSpPr>
          <p:cNvPr id="200" name="Google Shape;200;p39"/>
          <p:cNvSpPr/>
          <p:nvPr/>
        </p:nvSpPr>
        <p:spPr>
          <a:xfrm>
            <a:off x="6234525" y="317625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39"/>
          <p:cNvSpPr/>
          <p:nvPr/>
        </p:nvSpPr>
        <p:spPr>
          <a:xfrm>
            <a:off x="6342153" y="1481614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b="1"/>
              <a:t>Μπορεί να συγχωνευθεί μόνο με ομάδα μικρότερη από την ίδια</a:t>
            </a:r>
            <a:endParaRPr b="1"/>
          </a:p>
        </p:txBody>
      </p:sp>
      <p:sp>
        <p:nvSpPr>
          <p:cNvPr id="202" name="Google Shape;202;p39"/>
          <p:cNvSpPr/>
          <p:nvPr/>
        </p:nvSpPr>
        <p:spPr>
          <a:xfrm>
            <a:off x="6886650" y="460736"/>
            <a:ext cx="1020900" cy="10209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39"/>
          <p:cNvSpPr txBox="1"/>
          <p:nvPr/>
        </p:nvSpPr>
        <p:spPr>
          <a:xfrm>
            <a:off x="6886575" y="416325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6000" b="1"/>
              <a:t>3</a:t>
            </a:r>
            <a:endParaRPr sz="6000" b="1"/>
          </a:p>
        </p:txBody>
      </p:sp>
      <p:sp>
        <p:nvSpPr>
          <p:cNvPr id="204" name="Google Shape;204;p39"/>
          <p:cNvSpPr/>
          <p:nvPr/>
        </p:nvSpPr>
        <p:spPr>
          <a:xfrm>
            <a:off x="1068250" y="2488550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39"/>
          <p:cNvSpPr/>
          <p:nvPr/>
        </p:nvSpPr>
        <p:spPr>
          <a:xfrm>
            <a:off x="1175878" y="3652539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300" b="1" dirty="0"/>
              <a:t>Μπορεί να συγχωνευθεί μόνο με ομάδα 2 ή περισσότερων ατόμων</a:t>
            </a:r>
            <a:endParaRPr sz="1300" b="1" dirty="0"/>
          </a:p>
        </p:txBody>
      </p:sp>
      <p:sp>
        <p:nvSpPr>
          <p:cNvPr id="206" name="Google Shape;206;p39"/>
          <p:cNvSpPr/>
          <p:nvPr/>
        </p:nvSpPr>
        <p:spPr>
          <a:xfrm>
            <a:off x="1720375" y="2631661"/>
            <a:ext cx="1020900" cy="1020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39"/>
          <p:cNvSpPr txBox="1"/>
          <p:nvPr/>
        </p:nvSpPr>
        <p:spPr>
          <a:xfrm>
            <a:off x="1720300" y="2587250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6000" b="1">
                <a:solidFill>
                  <a:srgbClr val="FFFFFF"/>
                </a:solidFill>
              </a:rPr>
              <a:t>1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208" name="Google Shape;208;p39"/>
          <p:cNvSpPr/>
          <p:nvPr/>
        </p:nvSpPr>
        <p:spPr>
          <a:xfrm>
            <a:off x="3649455" y="2488550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39"/>
          <p:cNvSpPr/>
          <p:nvPr/>
        </p:nvSpPr>
        <p:spPr>
          <a:xfrm>
            <a:off x="3757083" y="3652539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-GR" sz="1300" b="1" dirty="0">
                <a:solidFill>
                  <a:schemeClr val="dk1"/>
                </a:solidFill>
              </a:rPr>
              <a:t>Μπορεί να συγχωνευθεί μόνο με ομάδα 2 ή περισσότερων ατόμων</a:t>
            </a:r>
            <a:endParaRPr sz="1300" b="1" dirty="0"/>
          </a:p>
        </p:txBody>
      </p:sp>
      <p:sp>
        <p:nvSpPr>
          <p:cNvPr id="210" name="Google Shape;210;p39"/>
          <p:cNvSpPr/>
          <p:nvPr/>
        </p:nvSpPr>
        <p:spPr>
          <a:xfrm>
            <a:off x="4301580" y="2631661"/>
            <a:ext cx="1020900" cy="10209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39"/>
          <p:cNvSpPr txBox="1"/>
          <p:nvPr/>
        </p:nvSpPr>
        <p:spPr>
          <a:xfrm>
            <a:off x="4301505" y="2587250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6000" b="1">
                <a:solidFill>
                  <a:srgbClr val="FFFFFF"/>
                </a:solidFill>
              </a:rPr>
              <a:t>1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212" name="Google Shape;212;p39"/>
          <p:cNvSpPr/>
          <p:nvPr/>
        </p:nvSpPr>
        <p:spPr>
          <a:xfrm>
            <a:off x="6234525" y="2488550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39"/>
          <p:cNvSpPr/>
          <p:nvPr/>
        </p:nvSpPr>
        <p:spPr>
          <a:xfrm>
            <a:off x="6342153" y="3652539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-GR" sz="1300" b="1" dirty="0">
                <a:solidFill>
                  <a:schemeClr val="dk1"/>
                </a:solidFill>
              </a:rPr>
              <a:t>Μπορεί να συγχωνευθεί μόνο με ομάδα 2 ή περισσότερων ατόμων</a:t>
            </a:r>
            <a:endParaRPr sz="1300" b="1" dirty="0"/>
          </a:p>
        </p:txBody>
      </p:sp>
      <p:sp>
        <p:nvSpPr>
          <p:cNvPr id="214" name="Google Shape;214;p39"/>
          <p:cNvSpPr/>
          <p:nvPr/>
        </p:nvSpPr>
        <p:spPr>
          <a:xfrm>
            <a:off x="6886650" y="2631661"/>
            <a:ext cx="1020900" cy="10209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39"/>
          <p:cNvSpPr txBox="1"/>
          <p:nvPr/>
        </p:nvSpPr>
        <p:spPr>
          <a:xfrm>
            <a:off x="6886575" y="2587250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6000" b="1"/>
              <a:t>1</a:t>
            </a:r>
            <a:endParaRPr sz="6000"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0"/>
          <p:cNvSpPr/>
          <p:nvPr/>
        </p:nvSpPr>
        <p:spPr>
          <a:xfrm>
            <a:off x="1068250" y="317625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40"/>
          <p:cNvSpPr/>
          <p:nvPr/>
        </p:nvSpPr>
        <p:spPr>
          <a:xfrm>
            <a:off x="1175878" y="1481614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b="1" dirty="0"/>
              <a:t>Μπορεί να συγχωνευθεί μόνο με ομάδα μικρότερη από την ίδια</a:t>
            </a:r>
            <a:endParaRPr b="1" dirty="0"/>
          </a:p>
        </p:txBody>
      </p:sp>
      <p:sp>
        <p:nvSpPr>
          <p:cNvPr id="222" name="Google Shape;222;p40"/>
          <p:cNvSpPr/>
          <p:nvPr/>
        </p:nvSpPr>
        <p:spPr>
          <a:xfrm>
            <a:off x="1720375" y="460736"/>
            <a:ext cx="1020900" cy="1020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40"/>
          <p:cNvSpPr txBox="1"/>
          <p:nvPr/>
        </p:nvSpPr>
        <p:spPr>
          <a:xfrm>
            <a:off x="1720300" y="416325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6000" b="1">
                <a:solidFill>
                  <a:srgbClr val="FFFFFF"/>
                </a:solidFill>
              </a:rPr>
              <a:t>2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224" name="Google Shape;224;p40"/>
          <p:cNvSpPr/>
          <p:nvPr/>
        </p:nvSpPr>
        <p:spPr>
          <a:xfrm>
            <a:off x="3597650" y="317625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40"/>
          <p:cNvSpPr/>
          <p:nvPr/>
        </p:nvSpPr>
        <p:spPr>
          <a:xfrm>
            <a:off x="3705278" y="1481614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b="1" dirty="0"/>
              <a:t>Μπορεί να συγχωνευθεί μόνο με ομάδα μικρότερη από την ίδια</a:t>
            </a:r>
            <a:endParaRPr b="1" dirty="0"/>
          </a:p>
        </p:txBody>
      </p:sp>
      <p:sp>
        <p:nvSpPr>
          <p:cNvPr id="226" name="Google Shape;226;p40"/>
          <p:cNvSpPr/>
          <p:nvPr/>
        </p:nvSpPr>
        <p:spPr>
          <a:xfrm>
            <a:off x="4249775" y="460736"/>
            <a:ext cx="1020900" cy="10209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40"/>
          <p:cNvSpPr txBox="1"/>
          <p:nvPr/>
        </p:nvSpPr>
        <p:spPr>
          <a:xfrm>
            <a:off x="4249700" y="416325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6000" b="1">
                <a:solidFill>
                  <a:srgbClr val="FFFFFF"/>
                </a:solidFill>
              </a:rPr>
              <a:t>2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228" name="Google Shape;228;p40"/>
          <p:cNvSpPr/>
          <p:nvPr/>
        </p:nvSpPr>
        <p:spPr>
          <a:xfrm>
            <a:off x="6234525" y="317625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40"/>
          <p:cNvSpPr/>
          <p:nvPr/>
        </p:nvSpPr>
        <p:spPr>
          <a:xfrm>
            <a:off x="6342153" y="1481614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b="1" dirty="0"/>
              <a:t>Μπορεί να συγχωνευθεί μόνο με ομάδα μικρότερη από την ίδια</a:t>
            </a:r>
            <a:endParaRPr b="1" dirty="0"/>
          </a:p>
        </p:txBody>
      </p:sp>
      <p:sp>
        <p:nvSpPr>
          <p:cNvPr id="230" name="Google Shape;230;p40"/>
          <p:cNvSpPr/>
          <p:nvPr/>
        </p:nvSpPr>
        <p:spPr>
          <a:xfrm>
            <a:off x="6886650" y="460736"/>
            <a:ext cx="1020900" cy="10209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40"/>
          <p:cNvSpPr txBox="1"/>
          <p:nvPr/>
        </p:nvSpPr>
        <p:spPr>
          <a:xfrm>
            <a:off x="6886575" y="416325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6000" b="1"/>
              <a:t>2</a:t>
            </a:r>
            <a:endParaRPr sz="6000" b="1"/>
          </a:p>
        </p:txBody>
      </p:sp>
      <p:sp>
        <p:nvSpPr>
          <p:cNvPr id="232" name="Google Shape;232;p40"/>
          <p:cNvSpPr/>
          <p:nvPr/>
        </p:nvSpPr>
        <p:spPr>
          <a:xfrm>
            <a:off x="1068250" y="2432538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40"/>
          <p:cNvSpPr/>
          <p:nvPr/>
        </p:nvSpPr>
        <p:spPr>
          <a:xfrm>
            <a:off x="1175878" y="3596526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b="1" dirty="0"/>
              <a:t>Μπορεί να συγχωνευθεί μόνο με ομάδα μικρότερη από την ίδια</a:t>
            </a:r>
            <a:endParaRPr b="1" dirty="0"/>
          </a:p>
        </p:txBody>
      </p:sp>
      <p:sp>
        <p:nvSpPr>
          <p:cNvPr id="234" name="Google Shape;234;p40"/>
          <p:cNvSpPr/>
          <p:nvPr/>
        </p:nvSpPr>
        <p:spPr>
          <a:xfrm>
            <a:off x="1720375" y="2575648"/>
            <a:ext cx="1020900" cy="1020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40"/>
          <p:cNvSpPr txBox="1"/>
          <p:nvPr/>
        </p:nvSpPr>
        <p:spPr>
          <a:xfrm>
            <a:off x="1720300" y="2531238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6000" b="1">
                <a:solidFill>
                  <a:srgbClr val="FFFFFF"/>
                </a:solidFill>
              </a:rPr>
              <a:t>2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236" name="Google Shape;236;p40"/>
          <p:cNvSpPr/>
          <p:nvPr/>
        </p:nvSpPr>
        <p:spPr>
          <a:xfrm>
            <a:off x="3597650" y="2432538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40"/>
          <p:cNvSpPr/>
          <p:nvPr/>
        </p:nvSpPr>
        <p:spPr>
          <a:xfrm>
            <a:off x="3705278" y="3596526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b="1" dirty="0"/>
              <a:t>Μπορεί να συγχωνευθεί μόνο με ομάδα μικρότερη από την ίδια</a:t>
            </a:r>
            <a:endParaRPr b="1" dirty="0"/>
          </a:p>
        </p:txBody>
      </p:sp>
      <p:sp>
        <p:nvSpPr>
          <p:cNvPr id="238" name="Google Shape;238;p40"/>
          <p:cNvSpPr/>
          <p:nvPr/>
        </p:nvSpPr>
        <p:spPr>
          <a:xfrm>
            <a:off x="4249775" y="2575648"/>
            <a:ext cx="1020900" cy="10209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40"/>
          <p:cNvSpPr txBox="1"/>
          <p:nvPr/>
        </p:nvSpPr>
        <p:spPr>
          <a:xfrm>
            <a:off x="4249700" y="2531238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6000" b="1">
                <a:solidFill>
                  <a:srgbClr val="FFFFFF"/>
                </a:solidFill>
              </a:rPr>
              <a:t>2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240" name="Google Shape;240;p40"/>
          <p:cNvSpPr/>
          <p:nvPr/>
        </p:nvSpPr>
        <p:spPr>
          <a:xfrm>
            <a:off x="6234525" y="2432538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40"/>
          <p:cNvSpPr/>
          <p:nvPr/>
        </p:nvSpPr>
        <p:spPr>
          <a:xfrm>
            <a:off x="6342153" y="3596526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b="1" dirty="0"/>
              <a:t>Μπορεί να συγχωνευθεί μόνο με ομάδα μικρότερη από την ίδια</a:t>
            </a:r>
            <a:endParaRPr b="1" dirty="0"/>
          </a:p>
        </p:txBody>
      </p:sp>
      <p:sp>
        <p:nvSpPr>
          <p:cNvPr id="242" name="Google Shape;242;p40"/>
          <p:cNvSpPr/>
          <p:nvPr/>
        </p:nvSpPr>
        <p:spPr>
          <a:xfrm>
            <a:off x="6886650" y="2575648"/>
            <a:ext cx="1020900" cy="10209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40"/>
          <p:cNvSpPr txBox="1"/>
          <p:nvPr/>
        </p:nvSpPr>
        <p:spPr>
          <a:xfrm>
            <a:off x="6886575" y="2531238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6000" b="1"/>
              <a:t>2</a:t>
            </a:r>
            <a:endParaRPr sz="6000" b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1"/>
          <p:cNvSpPr/>
          <p:nvPr/>
        </p:nvSpPr>
        <p:spPr>
          <a:xfrm>
            <a:off x="1068250" y="2488550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41"/>
          <p:cNvSpPr/>
          <p:nvPr/>
        </p:nvSpPr>
        <p:spPr>
          <a:xfrm>
            <a:off x="1175878" y="3652539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300" b="1" dirty="0"/>
              <a:t>Μπορεί να συγχωνευθεί μόνο με ομάδα 7 ή περισσότερων ατόμων</a:t>
            </a:r>
            <a:endParaRPr sz="1300" b="1" dirty="0"/>
          </a:p>
        </p:txBody>
      </p:sp>
      <p:sp>
        <p:nvSpPr>
          <p:cNvPr id="250" name="Google Shape;250;p41"/>
          <p:cNvSpPr/>
          <p:nvPr/>
        </p:nvSpPr>
        <p:spPr>
          <a:xfrm>
            <a:off x="1720375" y="2631661"/>
            <a:ext cx="1020900" cy="1020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41"/>
          <p:cNvSpPr txBox="1"/>
          <p:nvPr/>
        </p:nvSpPr>
        <p:spPr>
          <a:xfrm>
            <a:off x="1720300" y="2587250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6000" b="1">
                <a:solidFill>
                  <a:srgbClr val="FFFFFF"/>
                </a:solidFill>
              </a:rPr>
              <a:t>1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252" name="Google Shape;252;p41"/>
          <p:cNvSpPr/>
          <p:nvPr/>
        </p:nvSpPr>
        <p:spPr>
          <a:xfrm>
            <a:off x="3649455" y="2488550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41"/>
          <p:cNvSpPr/>
          <p:nvPr/>
        </p:nvSpPr>
        <p:spPr>
          <a:xfrm>
            <a:off x="3757083" y="3652539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300" b="1" dirty="0">
                <a:solidFill>
                  <a:schemeClr val="dk1"/>
                </a:solidFill>
              </a:rPr>
              <a:t>Μπορεί να συγχωνευθεί μόνο με ομάδα 7 ή περισσότερων ατόμων</a:t>
            </a:r>
            <a:endParaRPr sz="1300" b="1" dirty="0"/>
          </a:p>
        </p:txBody>
      </p:sp>
      <p:sp>
        <p:nvSpPr>
          <p:cNvPr id="254" name="Google Shape;254;p41"/>
          <p:cNvSpPr/>
          <p:nvPr/>
        </p:nvSpPr>
        <p:spPr>
          <a:xfrm>
            <a:off x="4301580" y="2631661"/>
            <a:ext cx="1020900" cy="10209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41"/>
          <p:cNvSpPr txBox="1"/>
          <p:nvPr/>
        </p:nvSpPr>
        <p:spPr>
          <a:xfrm>
            <a:off x="4301505" y="2587250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6000" b="1">
                <a:solidFill>
                  <a:srgbClr val="FFFFFF"/>
                </a:solidFill>
              </a:rPr>
              <a:t>1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256" name="Google Shape;256;p41"/>
          <p:cNvSpPr/>
          <p:nvPr/>
        </p:nvSpPr>
        <p:spPr>
          <a:xfrm>
            <a:off x="6234525" y="2488550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41"/>
          <p:cNvSpPr/>
          <p:nvPr/>
        </p:nvSpPr>
        <p:spPr>
          <a:xfrm>
            <a:off x="6342153" y="3652539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300" b="1" dirty="0">
                <a:solidFill>
                  <a:schemeClr val="dk1"/>
                </a:solidFill>
              </a:rPr>
              <a:t>Μπορεί να συγχωνευθεί μόνο με ομάδα 7 ή περισσότερων ατόμων</a:t>
            </a:r>
            <a:endParaRPr sz="1300" b="1" dirty="0"/>
          </a:p>
        </p:txBody>
      </p:sp>
      <p:sp>
        <p:nvSpPr>
          <p:cNvPr id="258" name="Google Shape;258;p41"/>
          <p:cNvSpPr/>
          <p:nvPr/>
        </p:nvSpPr>
        <p:spPr>
          <a:xfrm>
            <a:off x="6886650" y="2631661"/>
            <a:ext cx="1020900" cy="10209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41"/>
          <p:cNvSpPr txBox="1"/>
          <p:nvPr/>
        </p:nvSpPr>
        <p:spPr>
          <a:xfrm>
            <a:off x="6886575" y="2587250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6000" b="1"/>
              <a:t>1</a:t>
            </a:r>
            <a:endParaRPr sz="6000" b="1"/>
          </a:p>
        </p:txBody>
      </p:sp>
      <p:sp>
        <p:nvSpPr>
          <p:cNvPr id="260" name="Google Shape;260;p41"/>
          <p:cNvSpPr/>
          <p:nvPr/>
        </p:nvSpPr>
        <p:spPr>
          <a:xfrm>
            <a:off x="1068250" y="335525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41"/>
          <p:cNvSpPr/>
          <p:nvPr/>
        </p:nvSpPr>
        <p:spPr>
          <a:xfrm>
            <a:off x="1175878" y="1499514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300" b="1" dirty="0"/>
              <a:t>Μπορεί να συγχωνευθεί μόνο με ομάδα 3 ή περισσότερων ατόμων</a:t>
            </a:r>
            <a:endParaRPr sz="1300" b="1" dirty="0"/>
          </a:p>
        </p:txBody>
      </p:sp>
      <p:sp>
        <p:nvSpPr>
          <p:cNvPr id="262" name="Google Shape;262;p41"/>
          <p:cNvSpPr/>
          <p:nvPr/>
        </p:nvSpPr>
        <p:spPr>
          <a:xfrm>
            <a:off x="1720375" y="478636"/>
            <a:ext cx="1020900" cy="1020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41"/>
          <p:cNvSpPr txBox="1"/>
          <p:nvPr/>
        </p:nvSpPr>
        <p:spPr>
          <a:xfrm>
            <a:off x="1720300" y="434225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6000" b="1">
                <a:solidFill>
                  <a:srgbClr val="FFFFFF"/>
                </a:solidFill>
              </a:rPr>
              <a:t>1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264" name="Google Shape;264;p41"/>
          <p:cNvSpPr/>
          <p:nvPr/>
        </p:nvSpPr>
        <p:spPr>
          <a:xfrm>
            <a:off x="3649455" y="335525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41"/>
          <p:cNvSpPr/>
          <p:nvPr/>
        </p:nvSpPr>
        <p:spPr>
          <a:xfrm>
            <a:off x="3757083" y="1499514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300" b="1" dirty="0">
                <a:solidFill>
                  <a:schemeClr val="dk1"/>
                </a:solidFill>
              </a:rPr>
              <a:t>Μπορεί να συγχωνευθεί μόνο με ομάδα 3 ή περισσότερων ατόμων</a:t>
            </a:r>
            <a:endParaRPr sz="1300" b="1" dirty="0"/>
          </a:p>
        </p:txBody>
      </p:sp>
      <p:sp>
        <p:nvSpPr>
          <p:cNvPr id="266" name="Google Shape;266;p41"/>
          <p:cNvSpPr/>
          <p:nvPr/>
        </p:nvSpPr>
        <p:spPr>
          <a:xfrm>
            <a:off x="4301580" y="478636"/>
            <a:ext cx="1020900" cy="10209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41"/>
          <p:cNvSpPr txBox="1"/>
          <p:nvPr/>
        </p:nvSpPr>
        <p:spPr>
          <a:xfrm>
            <a:off x="4301505" y="434225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6000" b="1">
                <a:solidFill>
                  <a:srgbClr val="FFFFFF"/>
                </a:solidFill>
              </a:rPr>
              <a:t>1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268" name="Google Shape;268;p41"/>
          <p:cNvSpPr/>
          <p:nvPr/>
        </p:nvSpPr>
        <p:spPr>
          <a:xfrm>
            <a:off x="6234525" y="335525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41"/>
          <p:cNvSpPr/>
          <p:nvPr/>
        </p:nvSpPr>
        <p:spPr>
          <a:xfrm>
            <a:off x="6342153" y="1499514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300" b="1" dirty="0">
                <a:solidFill>
                  <a:schemeClr val="dk1"/>
                </a:solidFill>
              </a:rPr>
              <a:t>Μπορεί να συγχωνευθεί μόνο με ομάδα 3 ή περισσότερων ατόμων</a:t>
            </a:r>
            <a:endParaRPr sz="1300" b="1" dirty="0"/>
          </a:p>
        </p:txBody>
      </p:sp>
      <p:sp>
        <p:nvSpPr>
          <p:cNvPr id="270" name="Google Shape;270;p41"/>
          <p:cNvSpPr/>
          <p:nvPr/>
        </p:nvSpPr>
        <p:spPr>
          <a:xfrm>
            <a:off x="6886650" y="478636"/>
            <a:ext cx="1020900" cy="10209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41"/>
          <p:cNvSpPr txBox="1"/>
          <p:nvPr/>
        </p:nvSpPr>
        <p:spPr>
          <a:xfrm>
            <a:off x="6886575" y="434225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6000" b="1"/>
              <a:t>1</a:t>
            </a:r>
            <a:endParaRPr sz="6000" b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42"/>
          <p:cNvSpPr/>
          <p:nvPr/>
        </p:nvSpPr>
        <p:spPr>
          <a:xfrm>
            <a:off x="1068250" y="2488550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42"/>
          <p:cNvSpPr/>
          <p:nvPr/>
        </p:nvSpPr>
        <p:spPr>
          <a:xfrm>
            <a:off x="1175878" y="3652539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300" b="1" dirty="0"/>
              <a:t>Μπορεί να συγχωνευθεί μόνο με ομάδα 9 ή περισσότερων ατόμων</a:t>
            </a:r>
            <a:endParaRPr sz="1300" b="1" dirty="0"/>
          </a:p>
        </p:txBody>
      </p:sp>
      <p:sp>
        <p:nvSpPr>
          <p:cNvPr id="278" name="Google Shape;278;p42"/>
          <p:cNvSpPr/>
          <p:nvPr/>
        </p:nvSpPr>
        <p:spPr>
          <a:xfrm>
            <a:off x="1720375" y="2631661"/>
            <a:ext cx="1020900" cy="1020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42"/>
          <p:cNvSpPr txBox="1"/>
          <p:nvPr/>
        </p:nvSpPr>
        <p:spPr>
          <a:xfrm>
            <a:off x="1720300" y="2587250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6000" b="1">
                <a:solidFill>
                  <a:srgbClr val="FFFFFF"/>
                </a:solidFill>
              </a:rPr>
              <a:t>1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280" name="Google Shape;280;p42"/>
          <p:cNvSpPr/>
          <p:nvPr/>
        </p:nvSpPr>
        <p:spPr>
          <a:xfrm>
            <a:off x="3649455" y="2488550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42"/>
          <p:cNvSpPr/>
          <p:nvPr/>
        </p:nvSpPr>
        <p:spPr>
          <a:xfrm>
            <a:off x="3757083" y="3652539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300" b="1" dirty="0">
                <a:solidFill>
                  <a:schemeClr val="dk1"/>
                </a:solidFill>
              </a:rPr>
              <a:t>Μπορεί να συγχωνευθεί μόνο με ομάδα 9 ή περισσότερων ατόμων</a:t>
            </a:r>
            <a:endParaRPr sz="1300" b="1" dirty="0"/>
          </a:p>
        </p:txBody>
      </p:sp>
      <p:sp>
        <p:nvSpPr>
          <p:cNvPr id="282" name="Google Shape;282;p42"/>
          <p:cNvSpPr/>
          <p:nvPr/>
        </p:nvSpPr>
        <p:spPr>
          <a:xfrm>
            <a:off x="4301580" y="2631661"/>
            <a:ext cx="1020900" cy="10209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42"/>
          <p:cNvSpPr txBox="1"/>
          <p:nvPr/>
        </p:nvSpPr>
        <p:spPr>
          <a:xfrm>
            <a:off x="4301505" y="2587250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6000" b="1">
                <a:solidFill>
                  <a:srgbClr val="FFFFFF"/>
                </a:solidFill>
              </a:rPr>
              <a:t>1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284" name="Google Shape;284;p42"/>
          <p:cNvSpPr/>
          <p:nvPr/>
        </p:nvSpPr>
        <p:spPr>
          <a:xfrm>
            <a:off x="6234525" y="2488550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42"/>
          <p:cNvSpPr/>
          <p:nvPr/>
        </p:nvSpPr>
        <p:spPr>
          <a:xfrm>
            <a:off x="6342153" y="3652539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300" b="1" dirty="0">
                <a:solidFill>
                  <a:schemeClr val="dk1"/>
                </a:solidFill>
              </a:rPr>
              <a:t>Μπορεί να συγχωνευθεί μόνο με ομάδα 9 ή περισσότερων ατόμων</a:t>
            </a:r>
            <a:endParaRPr sz="1300" b="1" dirty="0"/>
          </a:p>
        </p:txBody>
      </p:sp>
      <p:sp>
        <p:nvSpPr>
          <p:cNvPr id="286" name="Google Shape;286;p42"/>
          <p:cNvSpPr/>
          <p:nvPr/>
        </p:nvSpPr>
        <p:spPr>
          <a:xfrm>
            <a:off x="6886650" y="2631661"/>
            <a:ext cx="1020900" cy="10209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42"/>
          <p:cNvSpPr txBox="1"/>
          <p:nvPr/>
        </p:nvSpPr>
        <p:spPr>
          <a:xfrm>
            <a:off x="6886575" y="2587250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6000" b="1"/>
              <a:t>1</a:t>
            </a:r>
            <a:endParaRPr sz="6000" b="1"/>
          </a:p>
        </p:txBody>
      </p:sp>
      <p:sp>
        <p:nvSpPr>
          <p:cNvPr id="288" name="Google Shape;288;p42"/>
          <p:cNvSpPr/>
          <p:nvPr/>
        </p:nvSpPr>
        <p:spPr>
          <a:xfrm>
            <a:off x="1068250" y="335525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42"/>
          <p:cNvSpPr/>
          <p:nvPr/>
        </p:nvSpPr>
        <p:spPr>
          <a:xfrm>
            <a:off x="1175878" y="1499514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300" b="1" dirty="0"/>
              <a:t>Μπορεί να συγχωνευθεί μόνο με ομάδα 7 ή περισσότερων ατόμων</a:t>
            </a:r>
            <a:endParaRPr sz="1300" b="1" dirty="0"/>
          </a:p>
        </p:txBody>
      </p:sp>
      <p:sp>
        <p:nvSpPr>
          <p:cNvPr id="290" name="Google Shape;290;p42"/>
          <p:cNvSpPr/>
          <p:nvPr/>
        </p:nvSpPr>
        <p:spPr>
          <a:xfrm>
            <a:off x="1720375" y="478636"/>
            <a:ext cx="1020900" cy="1020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42"/>
          <p:cNvSpPr txBox="1"/>
          <p:nvPr/>
        </p:nvSpPr>
        <p:spPr>
          <a:xfrm>
            <a:off x="1720300" y="434225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6000" b="1">
                <a:solidFill>
                  <a:srgbClr val="FFFFFF"/>
                </a:solidFill>
              </a:rPr>
              <a:t>1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292" name="Google Shape;292;p42"/>
          <p:cNvSpPr/>
          <p:nvPr/>
        </p:nvSpPr>
        <p:spPr>
          <a:xfrm>
            <a:off x="3649455" y="335525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42"/>
          <p:cNvSpPr/>
          <p:nvPr/>
        </p:nvSpPr>
        <p:spPr>
          <a:xfrm>
            <a:off x="3757083" y="1499514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300" b="1" dirty="0">
                <a:solidFill>
                  <a:schemeClr val="dk1"/>
                </a:solidFill>
              </a:rPr>
              <a:t>Μπορεί να συγχωνευθεί μόνο με ομάδα 7 ή περισσότερων ατόμων</a:t>
            </a:r>
            <a:endParaRPr sz="1300" b="1" dirty="0"/>
          </a:p>
        </p:txBody>
      </p:sp>
      <p:sp>
        <p:nvSpPr>
          <p:cNvPr id="294" name="Google Shape;294;p42"/>
          <p:cNvSpPr/>
          <p:nvPr/>
        </p:nvSpPr>
        <p:spPr>
          <a:xfrm>
            <a:off x="4301580" y="478636"/>
            <a:ext cx="1020900" cy="10209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42"/>
          <p:cNvSpPr txBox="1"/>
          <p:nvPr/>
        </p:nvSpPr>
        <p:spPr>
          <a:xfrm>
            <a:off x="4301505" y="434225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6000" b="1">
                <a:solidFill>
                  <a:srgbClr val="FFFFFF"/>
                </a:solidFill>
              </a:rPr>
              <a:t>1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296" name="Google Shape;296;p42"/>
          <p:cNvSpPr/>
          <p:nvPr/>
        </p:nvSpPr>
        <p:spPr>
          <a:xfrm>
            <a:off x="6234525" y="335525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42"/>
          <p:cNvSpPr/>
          <p:nvPr/>
        </p:nvSpPr>
        <p:spPr>
          <a:xfrm>
            <a:off x="6342153" y="1499514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300" b="1" dirty="0">
                <a:solidFill>
                  <a:schemeClr val="dk1"/>
                </a:solidFill>
              </a:rPr>
              <a:t>Μπορεί να συγχωνευθεί μόνο με ομάδα 7 ή περισσότερων ατόμων</a:t>
            </a:r>
            <a:endParaRPr sz="1300" b="1" dirty="0"/>
          </a:p>
        </p:txBody>
      </p:sp>
      <p:sp>
        <p:nvSpPr>
          <p:cNvPr id="298" name="Google Shape;298;p42"/>
          <p:cNvSpPr/>
          <p:nvPr/>
        </p:nvSpPr>
        <p:spPr>
          <a:xfrm>
            <a:off x="6886650" y="478636"/>
            <a:ext cx="1020900" cy="10209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42"/>
          <p:cNvSpPr txBox="1"/>
          <p:nvPr/>
        </p:nvSpPr>
        <p:spPr>
          <a:xfrm>
            <a:off x="6886575" y="434225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6000" b="1"/>
              <a:t>1</a:t>
            </a:r>
            <a:endParaRPr sz="6000" b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Google Shape;304;p43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757" y="499600"/>
            <a:ext cx="358499" cy="357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43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308" name="Google Shape;308;p43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309" name="Google Shape;309;p4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4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4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43"/>
          <p:cNvPicPr preferRelativeResize="0"/>
          <p:nvPr/>
        </p:nvPicPr>
        <p:blipFill rotWithShape="1">
          <a:blip r:embed="rId9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4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4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4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4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364</Words>
  <Application>Microsoft Office PowerPoint</Application>
  <PresentationFormat>On-screen Show (16:9)</PresentationFormat>
  <Paragraphs>65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Simple Light</vt:lpstr>
      <vt:lpstr>Simple Light</vt:lpstr>
      <vt:lpstr>Simple Light</vt:lpstr>
      <vt:lpstr>Unplugged prokaryote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Unplugged prokaryote</dc:title>
  <cp:lastModifiedBy>Valentine Fryson</cp:lastModifiedBy>
  <cp:revision>1</cp:revision>
  <dcterms:modified xsi:type="dcterms:W3CDTF">2019-07-25T12:16:29Z</dcterms:modified>
</cp:coreProperties>
</file>