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306" r:id="rId2"/>
    <p:sldId id="309" r:id="rId3"/>
    <p:sldId id="308"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279" r:id="rId50"/>
    <p:sldId id="302" r:id="rId51"/>
    <p:sldId id="303" r:id="rId52"/>
    <p:sldId id="304" r:id="rId53"/>
    <p:sldId id="305"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08" autoAdjust="0"/>
    <p:restoredTop sz="94660"/>
  </p:normalViewPr>
  <p:slideViewPr>
    <p:cSldViewPr snapToGrid="0">
      <p:cViewPr varScale="1">
        <p:scale>
          <a:sx n="90" d="100"/>
          <a:sy n="90" d="100"/>
        </p:scale>
        <p:origin x="379"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4BB01-09CA-4ED9-8C59-026847420152}" type="datetimeFigureOut">
              <a:rPr lang="en-US" smtClean="0"/>
              <a:t>10/14/2024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BCF549-4746-4FCE-BBDA-9F483B311577}" type="slidenum">
              <a:rPr lang="en-US" smtClean="0"/>
              <a:t>‹#›</a:t>
            </a:fld>
            <a:endParaRPr lang="en-US"/>
          </a:p>
        </p:txBody>
      </p:sp>
    </p:spTree>
    <p:extLst>
      <p:ext uri="{BB962C8B-B14F-4D97-AF65-F5344CB8AC3E}">
        <p14:creationId xmlns:p14="http://schemas.microsoft.com/office/powerpoint/2010/main" val="432041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BCF549-4746-4FCE-BBDA-9F483B311577}" type="slidenum">
              <a:rPr lang="en-US" smtClean="0"/>
              <a:t>3</a:t>
            </a:fld>
            <a:endParaRPr lang="en-US"/>
          </a:p>
        </p:txBody>
      </p:sp>
    </p:spTree>
    <p:extLst>
      <p:ext uri="{BB962C8B-B14F-4D97-AF65-F5344CB8AC3E}">
        <p14:creationId xmlns:p14="http://schemas.microsoft.com/office/powerpoint/2010/main" val="1529545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CF87C-25E4-824F-7891-5B787A33C5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82F5A6-DC85-4584-4582-37A51BB95B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39C36B-7185-D7B2-304D-2889CFB64618}"/>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5" name="Footer Placeholder 4">
            <a:extLst>
              <a:ext uri="{FF2B5EF4-FFF2-40B4-BE49-F238E27FC236}">
                <a16:creationId xmlns:a16="http://schemas.microsoft.com/office/drawing/2014/main" id="{FC118857-642A-6486-4D05-591AE0DEE4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6F8500-7C9D-DAA1-B9B1-323653DD17CF}"/>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4061451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C910C-5DFD-ACFF-78F4-F2A0BB825B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696F21-7D2D-A6B5-18C4-00962A1B2B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D529CF-9E9A-D15C-AA91-CBF8FE9BD9EA}"/>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5" name="Footer Placeholder 4">
            <a:extLst>
              <a:ext uri="{FF2B5EF4-FFF2-40B4-BE49-F238E27FC236}">
                <a16:creationId xmlns:a16="http://schemas.microsoft.com/office/drawing/2014/main" id="{7F159B20-A127-9E17-CD30-B31D52C990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7A96B1-AEC4-E5B9-EB59-9EA6F6E7B914}"/>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2459276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D38E37-2FE9-1895-EC3F-EDA4B08C3B5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55C8342-461A-7776-25E0-15E57609F22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5DDFE0-DA56-615F-794B-388D62831605}"/>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5" name="Footer Placeholder 4">
            <a:extLst>
              <a:ext uri="{FF2B5EF4-FFF2-40B4-BE49-F238E27FC236}">
                <a16:creationId xmlns:a16="http://schemas.microsoft.com/office/drawing/2014/main" id="{8204AC5C-0C06-B011-B753-52193F3EF0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73248B-6EB2-7C3A-0106-147E48D264ED}"/>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2021584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4A8DC-9A19-CAEA-1F66-AEBE4AE7AE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AEE475-0BEE-F3A3-F3EA-AEE956B1CE7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D4ACC5-23DA-B7FF-7566-4B4F6C9DD17B}"/>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5" name="Footer Placeholder 4">
            <a:extLst>
              <a:ext uri="{FF2B5EF4-FFF2-40B4-BE49-F238E27FC236}">
                <a16:creationId xmlns:a16="http://schemas.microsoft.com/office/drawing/2014/main" id="{B709B928-D282-D536-E748-F54D90CDFC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09C7B6-4B20-C204-A434-C28A6B687550}"/>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158556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41CB3-B44D-484F-B906-A3841B691E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96892E-2A6E-8EBA-0257-EAFB819CA6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E8D62D-70A7-71A3-EBC0-B3409D392F84}"/>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5" name="Footer Placeholder 4">
            <a:extLst>
              <a:ext uri="{FF2B5EF4-FFF2-40B4-BE49-F238E27FC236}">
                <a16:creationId xmlns:a16="http://schemas.microsoft.com/office/drawing/2014/main" id="{7486BE0B-17A1-4611-0D17-404CE1E83A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845CF9-5001-597B-1DA2-43289CF7EDE6}"/>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3024867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85094-9994-FD14-9BCC-4A71CDD02C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BC833D-DBE3-3EC0-B1F8-429A2B67B9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546DFE1-1D33-5380-4A4F-73F4D090A0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BBB1EC-EA50-5750-F3CB-49EB099678E1}"/>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6" name="Footer Placeholder 5">
            <a:extLst>
              <a:ext uri="{FF2B5EF4-FFF2-40B4-BE49-F238E27FC236}">
                <a16:creationId xmlns:a16="http://schemas.microsoft.com/office/drawing/2014/main" id="{5B5F48B2-492B-4E22-84BD-8CF7E56DBA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A494F4-FEC8-8716-8402-C3BEA39D0C76}"/>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1381713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A8138-FFDF-5E73-7A63-64637666E7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3F7977-0737-FA54-634C-AF61E4B67A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BBFD026-FEC1-FFE8-CCBD-20B8D56B20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29B8A62-9A30-0103-2A84-A6364AC382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DC679D-4677-934D-D684-2FEB19716F1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0E0B0C-EB11-F303-C6CC-11B6484A09DE}"/>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8" name="Footer Placeholder 7">
            <a:extLst>
              <a:ext uri="{FF2B5EF4-FFF2-40B4-BE49-F238E27FC236}">
                <a16:creationId xmlns:a16="http://schemas.microsoft.com/office/drawing/2014/main" id="{006211D6-9E56-E18F-2319-F6144455D9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9FD0AE-B9A9-1CCB-951B-C540D8877AAA}"/>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2981283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CCC19-3D87-33ED-5280-9A37CC750B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97B1093-F51C-C467-55FE-6BEB964417B4}"/>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4" name="Footer Placeholder 3">
            <a:extLst>
              <a:ext uri="{FF2B5EF4-FFF2-40B4-BE49-F238E27FC236}">
                <a16:creationId xmlns:a16="http://schemas.microsoft.com/office/drawing/2014/main" id="{867ADACD-4BC4-BB00-752D-FCA0601C0DE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DEAA81-3C03-9907-072B-656E8AF28DA4}"/>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912020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68DCF73-78B1-01E0-AB2C-A5F94A82E549}"/>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3" name="Footer Placeholder 2">
            <a:extLst>
              <a:ext uri="{FF2B5EF4-FFF2-40B4-BE49-F238E27FC236}">
                <a16:creationId xmlns:a16="http://schemas.microsoft.com/office/drawing/2014/main" id="{74C12800-4779-E505-FFB0-ACA4A157E6B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A0F38A7-EB8D-D6E2-2BD8-D624833F17E7}"/>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942011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5197F-7E34-6C02-45E4-BD08C220E8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2C0E1DD-AA08-43EE-C1F8-468FB2769F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25B8B3-2920-1314-0878-6B572B15AE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6A95A1-1AE7-F38E-AF73-FF0A09AA7764}"/>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6" name="Footer Placeholder 5">
            <a:extLst>
              <a:ext uri="{FF2B5EF4-FFF2-40B4-BE49-F238E27FC236}">
                <a16:creationId xmlns:a16="http://schemas.microsoft.com/office/drawing/2014/main" id="{EDA0EB97-D20E-BC92-EB04-F508035AA5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C8D84D-888C-8724-8A0F-C94D0FE8878B}"/>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3208044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FB8BD-6A71-7073-6DA9-79CFA551CD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BCCE971-694C-60DC-A979-30EBE097F9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354642-5EA0-EBCC-6AED-AC5EBBDBEC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5DBBBD-EA43-A969-7B89-629DB94E9830}"/>
              </a:ext>
            </a:extLst>
          </p:cNvPr>
          <p:cNvSpPr>
            <a:spLocks noGrp="1"/>
          </p:cNvSpPr>
          <p:nvPr>
            <p:ph type="dt" sz="half" idx="10"/>
          </p:nvPr>
        </p:nvSpPr>
        <p:spPr/>
        <p:txBody>
          <a:bodyPr/>
          <a:lstStyle/>
          <a:p>
            <a:fld id="{A3985A87-E007-4171-BEB0-ED88B6010768}" type="datetimeFigureOut">
              <a:rPr lang="en-US" smtClean="0"/>
              <a:t>10/14/2024</a:t>
            </a:fld>
            <a:endParaRPr lang="en-US"/>
          </a:p>
        </p:txBody>
      </p:sp>
      <p:sp>
        <p:nvSpPr>
          <p:cNvPr id="6" name="Footer Placeholder 5">
            <a:extLst>
              <a:ext uri="{FF2B5EF4-FFF2-40B4-BE49-F238E27FC236}">
                <a16:creationId xmlns:a16="http://schemas.microsoft.com/office/drawing/2014/main" id="{0055B589-94FC-C531-1418-5D4D92322B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ED0217-5ACE-8E28-E5AA-8C4D95837D62}"/>
              </a:ext>
            </a:extLst>
          </p:cNvPr>
          <p:cNvSpPr>
            <a:spLocks noGrp="1"/>
          </p:cNvSpPr>
          <p:nvPr>
            <p:ph type="sldNum" sz="quarter" idx="12"/>
          </p:nvPr>
        </p:nvSpPr>
        <p:spPr/>
        <p:txBody>
          <a:bodyPr/>
          <a:lstStyle/>
          <a:p>
            <a:fld id="{0D707B87-0044-47B9-8832-ACB7FBF906B1}" type="slidenum">
              <a:rPr lang="en-US" smtClean="0"/>
              <a:t>‹#›</a:t>
            </a:fld>
            <a:endParaRPr lang="en-US"/>
          </a:p>
        </p:txBody>
      </p:sp>
    </p:spTree>
    <p:extLst>
      <p:ext uri="{BB962C8B-B14F-4D97-AF65-F5344CB8AC3E}">
        <p14:creationId xmlns:p14="http://schemas.microsoft.com/office/powerpoint/2010/main" val="1492896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9C01F6-5531-6DEE-F8EC-504C36BA59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739364-0664-3C37-4271-D4105DCFD1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AF614F-5C80-5178-70DA-B9AD2F0F4D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85A87-E007-4171-BEB0-ED88B6010768}" type="datetimeFigureOut">
              <a:rPr lang="en-US" smtClean="0"/>
              <a:t>10/14/2024</a:t>
            </a:fld>
            <a:endParaRPr lang="en-US"/>
          </a:p>
        </p:txBody>
      </p:sp>
      <p:sp>
        <p:nvSpPr>
          <p:cNvPr id="5" name="Footer Placeholder 4">
            <a:extLst>
              <a:ext uri="{FF2B5EF4-FFF2-40B4-BE49-F238E27FC236}">
                <a16:creationId xmlns:a16="http://schemas.microsoft.com/office/drawing/2014/main" id="{F5D2322A-D7BC-743B-7B91-E4B9115ADE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C3D344-C43B-E67E-5C79-FED209E50D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07B87-0044-47B9-8832-ACB7FBF906B1}" type="slidenum">
              <a:rPr lang="en-US" smtClean="0"/>
              <a:t>‹#›</a:t>
            </a:fld>
            <a:endParaRPr lang="en-US"/>
          </a:p>
        </p:txBody>
      </p:sp>
    </p:spTree>
    <p:extLst>
      <p:ext uri="{BB962C8B-B14F-4D97-AF65-F5344CB8AC3E}">
        <p14:creationId xmlns:p14="http://schemas.microsoft.com/office/powerpoint/2010/main" val="264409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foodaddicts.org/donate-now"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945B4B4-2624-D0D3-EE58-F1C8EAA6A761}"/>
              </a:ext>
            </a:extLst>
          </p:cNvPr>
          <p:cNvSpPr>
            <a:spLocks noGrp="1"/>
          </p:cNvSpPr>
          <p:nvPr>
            <p:ph type="subTitle" idx="1"/>
          </p:nvPr>
        </p:nvSpPr>
        <p:spPr>
          <a:xfrm>
            <a:off x="0" y="0"/>
            <a:ext cx="12192000" cy="6858000"/>
          </a:xfrm>
        </p:spPr>
        <p:txBody>
          <a:bodyPr>
            <a:normAutofit lnSpcReduction="10000"/>
          </a:bodyPr>
          <a:lstStyle/>
          <a:p>
            <a:pPr marL="0" marR="0" algn="ctr">
              <a:lnSpc>
                <a:spcPct val="90000"/>
              </a:lnSpc>
              <a:spcBef>
                <a:spcPts val="1000"/>
              </a:spcBef>
              <a:spcAft>
                <a:spcPts val="0"/>
              </a:spcAft>
            </a:pPr>
            <a:endParaRPr lang="it-IT" sz="1800" b="1"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lnSpc>
                <a:spcPct val="90000"/>
              </a:lnSpc>
              <a:spcBef>
                <a:spcPts val="1000"/>
              </a:spcBef>
              <a:spcAft>
                <a:spcPts val="0"/>
              </a:spcAft>
            </a:pPr>
            <a:endParaRPr lang="it-IT" sz="1800" b="1" dirty="0">
              <a:solidFill>
                <a:srgbClr val="222222"/>
              </a:solidFill>
              <a:latin typeface="Arial" panose="020B0604020202020204" pitchFamily="34" charset="0"/>
              <a:ea typeface="Times New Roman" panose="02020603050405020304" pitchFamily="18" charset="0"/>
              <a:cs typeface="Times New Roman" panose="02020603050405020304" pitchFamily="18" charset="0"/>
            </a:endParaRPr>
          </a:p>
          <a:p>
            <a:pPr marL="0" marR="0" algn="ctr">
              <a:lnSpc>
                <a:spcPct val="90000"/>
              </a:lnSpc>
              <a:spcBef>
                <a:spcPts val="1000"/>
              </a:spcBef>
              <a:spcAft>
                <a:spcPts val="0"/>
              </a:spcAft>
            </a:pPr>
            <a:endParaRPr lang="it-IT" sz="1800" b="1"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a:lnSpc>
                <a:spcPct val="90000"/>
              </a:lnSpc>
              <a:spcBef>
                <a:spcPts val="1000"/>
              </a:spcBef>
              <a:spcAft>
                <a:spcPts val="0"/>
              </a:spcAft>
            </a:pPr>
            <a:r>
              <a:rPr lang="it-IT" sz="1800" b="1"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Documento 4c: Formato della riunione di videoconferenza FA </a:t>
            </a:r>
            <a:endParaRPr lang="en-US" sz="1800" dirty="0">
              <a:effectLst/>
              <a:latin typeface="Times New Roman" panose="02020603050405020304" pitchFamily="18" charset="0"/>
              <a:ea typeface="Times New Roman" panose="02020603050405020304" pitchFamily="18" charset="0"/>
            </a:endParaRPr>
          </a:p>
          <a:p>
            <a:pPr marL="0" marR="0" algn="ctr">
              <a:lnSpc>
                <a:spcPct val="90000"/>
              </a:lnSpc>
              <a:spcBef>
                <a:spcPts val="1000"/>
              </a:spcBef>
              <a:spcAft>
                <a:spcPts val="0"/>
              </a:spcAft>
            </a:pPr>
            <a:r>
              <a:rPr lang="it-IT" sz="1800" b="1"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Indicazioni</a:t>
            </a:r>
            <a:r>
              <a:rPr lang="it-IT" sz="18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gn="just">
              <a:lnSpc>
                <a:spcPct val="90000"/>
              </a:lnSpc>
              <a:spcBef>
                <a:spcPts val="1000"/>
              </a:spcBef>
              <a:spcAft>
                <a:spcPts val="0"/>
              </a:spcAft>
            </a:pPr>
            <a:r>
              <a:rPr lang="it-IT" sz="18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Per mantenere la coerenza di tutte le riunioni viene chiesto di evitare di modificare il design, il colore, la    formulazione o la sequenza del formato. I leader sono incoraggiati ad evitare l’ad-libbing. Decidi il/i tipo/i di formato/i della riunione, usando la coscienza di gruppo. </a:t>
            </a:r>
            <a:endParaRPr lang="en-US" sz="1800" dirty="0">
              <a:effectLst/>
              <a:latin typeface="Times New Roman" panose="02020603050405020304" pitchFamily="18" charset="0"/>
              <a:ea typeface="Times New Roman" panose="02020603050405020304" pitchFamily="18" charset="0"/>
            </a:endParaRPr>
          </a:p>
          <a:p>
            <a:pPr marL="0" marR="0" algn="just">
              <a:lnSpc>
                <a:spcPct val="90000"/>
              </a:lnSpc>
              <a:spcBef>
                <a:spcPts val="1000"/>
              </a:spcBef>
              <a:spcAft>
                <a:spcPts val="0"/>
              </a:spcAft>
            </a:pPr>
            <a:r>
              <a:rPr lang="it-IT" sz="1800" b="1"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Modifiche Necessarie</a:t>
            </a:r>
            <a:endParaRPr lang="en-US" sz="1800" dirty="0">
              <a:effectLst/>
              <a:latin typeface="Times New Roman" panose="02020603050405020304" pitchFamily="18" charset="0"/>
              <a:ea typeface="Times New Roman" panose="02020603050405020304" pitchFamily="18" charset="0"/>
            </a:endParaRPr>
          </a:p>
          <a:p>
            <a:pPr marL="0" marR="0" algn="just">
              <a:lnSpc>
                <a:spcPct val="90000"/>
              </a:lnSpc>
              <a:spcBef>
                <a:spcPts val="1000"/>
              </a:spcBef>
              <a:spcAft>
                <a:spcPts val="0"/>
              </a:spcAft>
            </a:pPr>
            <a:r>
              <a:rPr lang="it-IT" sz="18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Prima di utilizzare questo formato, tutte le riunioni devono:</a:t>
            </a:r>
            <a:endParaRPr lang="en-US" sz="1800" dirty="0">
              <a:effectLst/>
              <a:latin typeface="Times New Roman" panose="02020603050405020304" pitchFamily="18" charset="0"/>
              <a:ea typeface="Times New Roman" panose="02020603050405020304" pitchFamily="18" charset="0"/>
            </a:endParaRPr>
          </a:p>
          <a:p>
            <a:pPr marL="342900" marR="0" lvl="0" indent="-342900" algn="just">
              <a:lnSpc>
                <a:spcPct val="90000"/>
              </a:lnSpc>
              <a:spcBef>
                <a:spcPts val="1000"/>
              </a:spcBef>
              <a:spcAft>
                <a:spcPts val="0"/>
              </a:spcAft>
              <a:buFont typeface="Symbol" panose="05050102010706020507" pitchFamily="18" charset="2"/>
              <a:buChar char=""/>
            </a:pPr>
            <a:r>
              <a:rPr lang="it-IT" sz="18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Inserire il giorno, l’ora e il luogo della riunione nella sezione “Introduzione”. </a:t>
            </a:r>
            <a:endParaRPr lang="en-US" sz="1800" dirty="0">
              <a:effectLst/>
              <a:latin typeface="Times New Roman" panose="02020603050405020304" pitchFamily="18" charset="0"/>
              <a:ea typeface="Times New Roman" panose="02020603050405020304" pitchFamily="18" charset="0"/>
            </a:endParaRPr>
          </a:p>
          <a:p>
            <a:pPr marL="342900" marR="0" lvl="0" indent="-342900" algn="just">
              <a:lnSpc>
                <a:spcPct val="90000"/>
              </a:lnSpc>
              <a:spcBef>
                <a:spcPts val="1000"/>
              </a:spcBef>
              <a:spcAft>
                <a:spcPts val="0"/>
              </a:spcAft>
              <a:buFont typeface="Symbol" panose="05050102010706020507" pitchFamily="18" charset="2"/>
              <a:buChar char=""/>
            </a:pPr>
            <a:r>
              <a:rPr lang="it-IT" sz="18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Diapositive #20, #21, #27, #28, #50: sostituire le descrizioni dei tempi tra parentesi con orari specifici  come [Circa 40 minuti dopo l’orario di inizio della riunione, procedere al WELCOME.] con orari specifici come [Alle 10:40 circa, procedere al BENVENUTO.] </a:t>
            </a:r>
            <a:endParaRPr lang="en-US" sz="1800" dirty="0">
              <a:effectLst/>
              <a:latin typeface="Times New Roman" panose="02020603050405020304" pitchFamily="18" charset="0"/>
              <a:ea typeface="Times New Roman" panose="02020603050405020304" pitchFamily="18" charset="0"/>
            </a:endParaRPr>
          </a:p>
          <a:p>
            <a:pPr marL="342900" marR="0" lvl="0" indent="-342900" algn="just">
              <a:lnSpc>
                <a:spcPct val="90000"/>
              </a:lnSpc>
              <a:spcBef>
                <a:spcPts val="1000"/>
              </a:spcBef>
              <a:spcAft>
                <a:spcPts val="0"/>
              </a:spcAft>
              <a:buFont typeface="Symbol" panose="05050102010706020507" pitchFamily="18" charset="2"/>
              <a:buChar char=""/>
            </a:pPr>
            <a:r>
              <a:rPr lang="it-IT" sz="18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Nella diapositiva della Settima Tradizione #32, chiarisci i metodi per raccogliere la Settima Tradizione. </a:t>
            </a:r>
            <a:endParaRPr lang="en-US" sz="1800" dirty="0">
              <a:effectLst/>
              <a:latin typeface="Times New Roman" panose="02020603050405020304" pitchFamily="18" charset="0"/>
              <a:ea typeface="Times New Roman" panose="02020603050405020304" pitchFamily="18" charset="0"/>
            </a:endParaRPr>
          </a:p>
          <a:p>
            <a:pPr marL="342900" marR="0" lvl="0" indent="-342900" algn="just">
              <a:lnSpc>
                <a:spcPct val="90000"/>
              </a:lnSpc>
              <a:spcBef>
                <a:spcPts val="1000"/>
              </a:spcBef>
              <a:spcAft>
                <a:spcPts val="0"/>
              </a:spcAft>
              <a:buFont typeface="Symbol" panose="05050102010706020507" pitchFamily="18" charset="2"/>
              <a:buChar char=""/>
            </a:pPr>
            <a:r>
              <a:rPr lang="it-IT" sz="18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Includi la parola “Capitolo” se applicabile. </a:t>
            </a:r>
            <a:endParaRPr lang="en-US" sz="1800" dirty="0">
              <a:effectLst/>
              <a:latin typeface="Times New Roman" panose="02020603050405020304" pitchFamily="18" charset="0"/>
              <a:ea typeface="Times New Roman" panose="02020603050405020304" pitchFamily="18" charset="0"/>
            </a:endParaRPr>
          </a:p>
          <a:p>
            <a:pPr marL="0" marR="0" algn="just">
              <a:lnSpc>
                <a:spcPct val="90000"/>
              </a:lnSpc>
              <a:spcBef>
                <a:spcPts val="1000"/>
              </a:spcBef>
              <a:spcAft>
                <a:spcPts val="0"/>
              </a:spcAft>
            </a:pPr>
            <a:endParaRPr lang="it-IT" sz="18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just">
              <a:lnSpc>
                <a:spcPct val="90000"/>
              </a:lnSpc>
              <a:spcBef>
                <a:spcPts val="1000"/>
              </a:spcBef>
              <a:spcAft>
                <a:spcPts val="0"/>
              </a:spcAft>
            </a:pPr>
            <a:endParaRPr lang="it-IT" sz="1800" dirty="0">
              <a:solidFill>
                <a:srgbClr val="222222"/>
              </a:solidFill>
              <a:latin typeface="Arial" panose="020B0604020202020204" pitchFamily="34" charset="0"/>
              <a:ea typeface="Times New Roman" panose="02020603050405020304" pitchFamily="18" charset="0"/>
              <a:cs typeface="Times New Roman" panose="02020603050405020304" pitchFamily="18" charset="0"/>
            </a:endParaRPr>
          </a:p>
          <a:p>
            <a:pPr marL="0" marR="0" algn="just">
              <a:lnSpc>
                <a:spcPct val="90000"/>
              </a:lnSpc>
              <a:spcBef>
                <a:spcPts val="1000"/>
              </a:spcBef>
              <a:spcAft>
                <a:spcPts val="0"/>
              </a:spcAft>
            </a:pPr>
            <a:endParaRPr lang="it-IT" sz="18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just">
              <a:lnSpc>
                <a:spcPct val="90000"/>
              </a:lnSpc>
              <a:spcBef>
                <a:spcPts val="1000"/>
              </a:spcBef>
              <a:spcAft>
                <a:spcPts val="0"/>
              </a:spcAft>
            </a:pPr>
            <a:r>
              <a:rPr lang="it-IT" sz="1600" kern="12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Rivisto Luglio 2024 </a:t>
            </a:r>
            <a:endParaRPr lang="en-US" sz="1600" dirty="0">
              <a:effectLst/>
              <a:latin typeface="Times New Roman" panose="02020603050405020304" pitchFamily="18" charset="0"/>
              <a:ea typeface="Times New Roman" panose="02020603050405020304" pitchFamily="18" charset="0"/>
            </a:endParaRPr>
          </a:p>
          <a:p>
            <a:endParaRPr lang="en-US" sz="1600" dirty="0"/>
          </a:p>
        </p:txBody>
      </p:sp>
    </p:spTree>
    <p:extLst>
      <p:ext uri="{BB962C8B-B14F-4D97-AF65-F5344CB8AC3E}">
        <p14:creationId xmlns:p14="http://schemas.microsoft.com/office/powerpoint/2010/main" val="2927046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76F536-B80C-1365-2C35-D7EA1168EAFF}"/>
              </a:ext>
            </a:extLst>
          </p:cNvPr>
          <p:cNvSpPr>
            <a:spLocks noGrp="1"/>
          </p:cNvSpPr>
          <p:nvPr>
            <p:ph idx="1"/>
          </p:nvPr>
        </p:nvSpPr>
        <p:spPr>
          <a:xfrm>
            <a:off x="0" y="0"/>
            <a:ext cx="12192000" cy="6858000"/>
          </a:xfrm>
        </p:spPr>
        <p:txBody>
          <a:bodyPr>
            <a:normAutofit/>
          </a:bodyPr>
          <a:lstStyle/>
          <a:p>
            <a:pPr marL="0" indent="0" algn="just">
              <a:spcBef>
                <a:spcPts val="0"/>
              </a:spcBef>
              <a:buNone/>
            </a:pPr>
            <a:r>
              <a:rPr lang="en-US" sz="3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LINEE GUIDA PER LA VIDEOCONFERENZA</a:t>
            </a:r>
            <a:endParaRPr lang="en-US" sz="3000" dirty="0">
              <a:effectLst/>
              <a:latin typeface="Arial" panose="020B0604020202020204" pitchFamily="34" charset="0"/>
              <a:ea typeface="Times New Roman" panose="02020603050405020304" pitchFamily="18" charset="0"/>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1. Durante la pausa e dopo la riunione, i membri hanno l'opportunità di condividere le loro esperienze.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2. Non è permesso fumare, mangiare, bere e masticare gomme.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3. Per preservare l'anonimato, vi chiediamo di non registrare la riunione in nessun caso.</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4. Si prega di partecipare da un luogo tranquillo, privato e libero da distrazioni come bambini o animali domestici. Si prega di non inviare messaggi, fare lavori manuali o altre attività non correlate alla riunione.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5. Incoraggiamo i partecipanti ad arrivare 10 minuti prima per salutare i nuovi arrivati, chiacchierare insieme e risolvere eventuali problemi tecnici.</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6</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Vi ricordiamo che menzionare qualunque cibo, o descriverlo in dettaglio senza nominarlo, può innescare compulsioni negli altri.</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7</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Si prega di astenersi dal cross talk (i riferimenti e consigli ad altri, le interferenze)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5042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15F8F9-4087-EB84-27F4-672441D7DF37}"/>
              </a:ext>
            </a:extLst>
          </p:cNvPr>
          <p:cNvSpPr>
            <a:spLocks noGrp="1"/>
          </p:cNvSpPr>
          <p:nvPr>
            <p:ph idx="1"/>
          </p:nvPr>
        </p:nvSpPr>
        <p:spPr>
          <a:xfrm>
            <a:off x="0" y="0"/>
            <a:ext cx="12192000" cy="6858000"/>
          </a:xfrm>
        </p:spPr>
        <p:txBody>
          <a:bodyPr/>
          <a:lstStyle/>
          <a:p>
            <a:pPr marL="0" indent="0">
              <a:buNone/>
            </a:pPr>
            <a:endParaRPr lang="en-US"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US"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VIDEOCONFERENCE MEETING BEST PRACTICES</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0" marR="589915" indent="0">
              <a:spcBef>
                <a:spcPts val="1500"/>
              </a:spcBef>
              <a:spcAft>
                <a:spcPts val="0"/>
              </a:spcAft>
              <a:buNone/>
            </a:pPr>
            <a:endPar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589915" indent="0">
              <a:spcBef>
                <a:spcPts val="1500"/>
              </a:spcBef>
              <a:spcAft>
                <a:spcPts val="0"/>
              </a:spcAft>
              <a:buNone/>
            </a:pP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Essere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pienamente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presente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ad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una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reunione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ci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permette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di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assorbire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quello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si</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condivide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della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forza e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speranza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L’ascolto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attivo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crea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la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connessione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e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unita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supporta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un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recupero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duraturo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589915" indent="0">
              <a:spcBef>
                <a:spcPts val="1500"/>
              </a:spcBef>
              <a:spcAft>
                <a:spcPts val="0"/>
              </a:spcAft>
              <a:buNone/>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0" marR="589915" indent="0">
              <a:spcBef>
                <a:spcPts val="1500"/>
              </a:spcBef>
              <a:spcAft>
                <a:spcPts val="0"/>
              </a:spcAft>
              <a:buNone/>
            </a:pP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Per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rimanere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presente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ed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evitare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di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distrarre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gli</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altri</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vi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chiediamo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di non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guidare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camminare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usare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il computer,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usare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il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telefono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prendersi</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cura di bambini o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animali</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domestici</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e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postare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nella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Chat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mentre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qualcuno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sta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condividendo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dirty="0">
              <a:effectLst/>
              <a:latin typeface="Arial" panose="020B0604020202020204" pitchFamily="34" charset="0"/>
              <a:ea typeface="Times New Roman" panose="02020603050405020304" pitchFamily="18" charset="0"/>
              <a:cs typeface="Arial" panose="020B0604020202020204" pitchFamily="34" charset="0"/>
            </a:endParaRPr>
          </a:p>
          <a:p>
            <a:pPr marL="0" marR="589915" indent="0">
              <a:spcBef>
                <a:spcPts val="1500"/>
              </a:spcBef>
              <a:spcAft>
                <a:spcPts val="0"/>
              </a:spcAft>
              <a:buNone/>
            </a:pPr>
            <a:endParaRPr lang="en-US"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5602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8373AB-C9B6-C271-5816-334C8516B188}"/>
              </a:ext>
            </a:extLst>
          </p:cNvPr>
          <p:cNvSpPr>
            <a:spLocks noGrp="1"/>
          </p:cNvSpPr>
          <p:nvPr>
            <p:ph idx="1"/>
          </p:nvPr>
        </p:nvSpPr>
        <p:spPr>
          <a:xfrm>
            <a:off x="0" y="0"/>
            <a:ext cx="12192000" cy="6857999"/>
          </a:xfrm>
        </p:spPr>
        <p:txBody>
          <a:bodyPr/>
          <a:lstStyle/>
          <a:p>
            <a:endParaRPr lang="en-US" sz="1800" kern="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US" sz="1800" kern="0" dirty="0">
              <a:solidFill>
                <a:srgbClr val="222222"/>
              </a:solidFill>
              <a:latin typeface="Arial" panose="020B0604020202020204" pitchFamily="34" charset="0"/>
              <a:ea typeface="Arial Unicode MS"/>
              <a:cs typeface="Times New Roman" panose="02020603050405020304" pitchFamily="18" charset="0"/>
            </a:endParaRPr>
          </a:p>
          <a:p>
            <a:pPr marL="0" indent="0">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FA si basa sui Dodici Passi e le Dodici Tradizioni degli Alcolisti Anonimi. AA ci ha chiesto di non cambiare il seguente testo in modo che le parole "alcol" e "alcolista" rimangano.</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en-US" kern="0" dirty="0">
              <a:solidFill>
                <a:srgbClr val="222222"/>
              </a:solidFill>
              <a:latin typeface="Arial" panose="020B0604020202020204" pitchFamily="34" charset="0"/>
              <a:ea typeface="Times New Roman" panose="02020603050405020304" pitchFamily="18" charset="0"/>
              <a:cs typeface="Arial" panose="020B0604020202020204" pitchFamily="34" charset="0"/>
            </a:endParaRPr>
          </a:p>
          <a:p>
            <a:pPr marL="0" indent="0">
              <a:buNone/>
            </a:pP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AA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richiede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che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il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contenuto</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dal Grande Libro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sia</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letto</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come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scritto</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originalmente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quindi</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sentirai</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linguaggio</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di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genere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e le parole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alcol</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e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alcolista</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Tuttavia</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AA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permette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 FA di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cambiare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la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formulazione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dei</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Dodici</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Passi</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e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Dodici</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Tradizioni</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che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permette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di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includere</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termini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correlati</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al </a:t>
            </a:r>
            <a:r>
              <a:rPr lang="en-US" kern="0" dirty="0" err="1">
                <a:solidFill>
                  <a:srgbClr val="222222"/>
                </a:solidFill>
                <a:effectLst/>
                <a:latin typeface="Arial" panose="020B0604020202020204" pitchFamily="34" charset="0"/>
                <a:ea typeface="Times New Roman" panose="02020603050405020304" pitchFamily="18" charset="0"/>
                <a:cs typeface="Arial" panose="020B0604020202020204" pitchFamily="34" charset="0"/>
              </a:rPr>
              <a:t>cibo</a:t>
            </a:r>
            <a:r>
              <a:rPr lang="en-US" kern="0" dirty="0">
                <a:solidFill>
                  <a:srgbClr val="222222"/>
                </a:solidFill>
                <a:effectLst/>
                <a:latin typeface="Arial" panose="020B0604020202020204" pitchFamily="34" charset="0"/>
                <a:ea typeface="Times New Roman" panose="02020603050405020304" pitchFamily="18" charset="0"/>
                <a:cs typeface="Arial" panose="020B0604020202020204" pitchFamily="34" charset="0"/>
              </a:rPr>
              <a:t>. </a:t>
            </a:r>
          </a:p>
          <a:p>
            <a:pPr marL="0" indent="0">
              <a:buNone/>
            </a:pPr>
            <a:endParaRPr lang="en-US" kern="0" dirty="0">
              <a:solidFill>
                <a:srgbClr val="222222"/>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kern="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Qualcuno</a:t>
            </a:r>
            <a:r>
              <a:rPr lang="en-US" kern="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kern="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potrebbe</a:t>
            </a:r>
            <a:r>
              <a:rPr lang="en-US" kern="0" dirty="0">
                <a:solidFill>
                  <a:srgbClr val="222222"/>
                </a:solidFill>
                <a:effectLst/>
                <a:latin typeface="Arial" panose="020B0604020202020204" pitchFamily="34" charset="0"/>
                <a:ea typeface="Calibri" panose="020F0502020204030204" pitchFamily="34" charset="0"/>
                <a:cs typeface="Arial" panose="020B0604020202020204" pitchFamily="34" charset="0"/>
              </a:rPr>
              <a:t> per </a:t>
            </a:r>
            <a:r>
              <a:rPr lang="en-US" kern="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favore</a:t>
            </a:r>
            <a:r>
              <a:rPr lang="en-US" kern="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kern="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leggere</a:t>
            </a:r>
            <a:r>
              <a:rPr lang="en-US" kern="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b="1" kern="0" dirty="0">
                <a:solidFill>
                  <a:srgbClr val="222222"/>
                </a:solidFill>
                <a:effectLst/>
                <a:latin typeface="Arial" panose="020B0604020202020204" pitchFamily="34" charset="0"/>
                <a:ea typeface="Calibri" panose="020F0502020204030204" pitchFamily="34" charset="0"/>
                <a:cs typeface="Arial" panose="020B0604020202020204" pitchFamily="34" charset="0"/>
              </a:rPr>
              <a:t>IL NOSTRO METODO</a:t>
            </a:r>
            <a:r>
              <a:rPr lang="en-US" kern="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i="1" kern="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Seleziona</a:t>
            </a:r>
            <a:r>
              <a:rPr lang="en-US" i="1" kern="0" dirty="0">
                <a:solidFill>
                  <a:srgbClr val="222222"/>
                </a:solidFill>
                <a:effectLst/>
                <a:latin typeface="Arial" panose="020B0604020202020204" pitchFamily="34" charset="0"/>
                <a:ea typeface="Calibri" panose="020F0502020204030204" pitchFamily="34" charset="0"/>
                <a:cs typeface="Arial" panose="020B0604020202020204" pitchFamily="34" charset="0"/>
              </a:rPr>
              <a:t> chi ha la mano </a:t>
            </a:r>
            <a:r>
              <a:rPr lang="en-US" i="1" kern="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alzata</a:t>
            </a:r>
            <a:r>
              <a:rPr lang="en-US" i="1" kern="0" dirty="0">
                <a:solidFill>
                  <a:srgbClr val="222222"/>
                </a:solidFill>
                <a:effectLst/>
                <a:latin typeface="Arial" panose="020B0604020202020204" pitchFamily="34" charset="0"/>
                <a:ea typeface="Calibri" panose="020F0502020204030204" pitchFamily="34" charset="0"/>
                <a:cs typeface="Arial" panose="020B0604020202020204" pitchFamily="34" charset="0"/>
              </a:rPr>
              <a:t>.]</a:t>
            </a:r>
            <a:endParaRPr lang="en-US" i="1" kern="100" dirty="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141885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BB73A3-DE07-8E6F-BD45-17EF572C7B94}"/>
              </a:ext>
            </a:extLst>
          </p:cNvPr>
          <p:cNvSpPr>
            <a:spLocks noGrp="1"/>
          </p:cNvSpPr>
          <p:nvPr>
            <p:ph idx="1"/>
          </p:nvPr>
        </p:nvSpPr>
        <p:spPr>
          <a:xfrm>
            <a:off x="0" y="0"/>
            <a:ext cx="12192000" cy="6858000"/>
          </a:xfrm>
        </p:spPr>
        <p:txBody>
          <a:bodyPr>
            <a:noAutofit/>
          </a:bodyPr>
          <a:lstStyle/>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IL NOSTRO METODO</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Raramente abbiamo visto una persona che, seguendo il cammino percorso da noi, non sia riuscita a vincere l’alcol. I non recuperabili sono quelli che non possono o non vogliono seguire il nostro semplice programma, di solito persone che per natura sono incapaci di essere oneste con se stesse. Purtroppo, ci sono casi del genere. Non hanno colpa, perché forse sono nati con la natura di questa tendenza, sono incapaci di comprendere e sviluppare un sistema di vita che esiga un’onestà rigorosa. Le loro possibilità di recupero sono limitate.</a:t>
            </a:r>
            <a:r>
              <a:rPr lang="en-US"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Ci sono anche degli individui che soffrono di qualche grave anomalia psichica ed emotiva ma molti di questi si salvano se hanno la capacità di essere onesti.</a:t>
            </a:r>
            <a:endParaRPr lang="en-US"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it-IT" b="1" dirty="0">
                <a:effectLst/>
                <a:latin typeface="Arial" panose="020B0604020202020204" pitchFamily="34" charset="0"/>
                <a:ea typeface="Arial Unicode MS"/>
                <a:cs typeface="Arial" panose="020B0604020202020204" pitchFamily="34" charset="0"/>
              </a:rPr>
              <a:t>Le nostre storie personali mettono in risalto ciò che eravamo, ciò che ci è successo e quello che siamo ora. Se anche voi volete raggiungere ciò che noi abbiamo e se siete disposti a tutto per ottenere i nostri risultati, allora siete pronti a fare certi passi.       </a:t>
            </a:r>
            <a:r>
              <a:rPr lang="it-IT" dirty="0">
                <a:effectLst/>
                <a:latin typeface="Arial" panose="020B0604020202020204" pitchFamily="34" charset="0"/>
                <a:ea typeface="Arial Unicode MS"/>
                <a:cs typeface="Arial" panose="020B0604020202020204" pitchFamily="34" charset="0"/>
              </a:rPr>
              <a:t>[Continua</a:t>
            </a:r>
            <a:r>
              <a:rPr lang="it-IT" dirty="0">
                <a:latin typeface="Arial" panose="020B0604020202020204" pitchFamily="34" charset="0"/>
                <a:ea typeface="Arial Unicode MS"/>
                <a:cs typeface="Arial" panose="020B0604020202020204" pitchFamily="34" charset="0"/>
              </a:rPr>
              <a:t> ]</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7715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4B077ACF-6032-9EED-5975-DA29A4A25633}"/>
              </a:ext>
            </a:extLst>
          </p:cNvPr>
          <p:cNvSpPr>
            <a:spLocks noGrp="1"/>
          </p:cNvSpPr>
          <p:nvPr>
            <p:ph idx="1"/>
          </p:nvPr>
        </p:nvSpPr>
        <p:spPr>
          <a:xfrm>
            <a:off x="0" y="0"/>
            <a:ext cx="12192000" cy="6858000"/>
          </a:xfrm>
        </p:spPr>
        <p:txBody>
          <a:bodyPr>
            <a:normAutofit lnSpcReduction="10000"/>
          </a:bodyPr>
          <a:lstStyle/>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IL NOSTRO METODO </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(continua)</a:t>
            </a: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Non li abbiamo accettati tutti, subito.</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Pensavamo di poter trovare una via più facile, più morbida. Ma non ci siamo riusciti.</a:t>
            </a:r>
            <a:r>
              <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Con tutta l’energia e l’onestà che possediamo, vi imploriamo di essere forti e metodici fin dalle prime tappe di questa risalita.</a:t>
            </a:r>
            <a:r>
              <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Qualcuno ha cercato di attenersi ai suoi vecchi sistemi e il risultato è stato zero finché non li ha abbandonati. </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Ricordiamoci tutti che abbiamo a che fare con l‘alcol: astuto, sconcertante, potente!</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Senza aiuto siamo sopraffatti. Ma c’è Uno che è più potente, cioè Dio. Che possiate trovarLo, ora! </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Le mezze misure non hanno aiutato nessuno. Ci siamo trovati di fronte a una svolta decisiva. Abbiamo chiesto aiuto e protezione a Dio, abbandonandoci completamente alla Sua volontà. Ecco i passi per i quali siamo passati e che ci sono suggeriti come programma di recupero.</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p:txBody>
      </p:sp>
    </p:spTree>
    <p:extLst>
      <p:ext uri="{BB962C8B-B14F-4D97-AF65-F5344CB8AC3E}">
        <p14:creationId xmlns:p14="http://schemas.microsoft.com/office/powerpoint/2010/main" val="4183915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3C47E2-0D81-D3E4-2B21-EDAE6BE004DB}"/>
              </a:ext>
            </a:extLst>
          </p:cNvPr>
          <p:cNvSpPr>
            <a:spLocks noGrp="1"/>
          </p:cNvSpPr>
          <p:nvPr>
            <p:ph idx="1"/>
          </p:nvPr>
        </p:nvSpPr>
        <p:spPr>
          <a:xfrm>
            <a:off x="0" y="0"/>
            <a:ext cx="12192000" cy="6858000"/>
          </a:xfrm>
        </p:spPr>
        <p:txBody>
          <a:bodyPr>
            <a:normAutofit fontScale="85000" lnSpcReduction="20000"/>
          </a:bodyPr>
          <a:lstStyle/>
          <a:p>
            <a:pPr marL="0" indent="0">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Chi vuol essere così gentile da leggere </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i</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DODICI PASSI </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come adattati da FA? </a:t>
            </a:r>
            <a:r>
              <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[Selezione chi ha la mano alzato.]</a:t>
            </a:r>
          </a:p>
          <a:p>
            <a:pPr marL="0" indent="0">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I DODICI PASSI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1. Abbiamo ammesso la nostra impotenza di fronte al cibo e che le nostre vite erano diventate incontrollabili.</a:t>
            </a:r>
          </a:p>
          <a:p>
            <a:pPr marL="514350" marR="0" indent="-514350" algn="just">
              <a:spcBef>
                <a:spcPts val="0"/>
              </a:spcBef>
              <a:spcAft>
                <a:spcPts val="600"/>
              </a:spcAft>
              <a:buAutoNum type="arabicPeriod"/>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2. Siamo giunti a credere che un Potere più grande di noi avrebbe potuto riportarci alla ragione.</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3. Abbiamo preso la decisione di affidare la nostra volontà e le nostre vite alla cura di Dio come noi potemmo concepirLo.</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4. Abbiamo fatto un inventario morale profondo e senza paura di noi stessi.</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5. Abbiamo ammesso di fronte a Dio, a noi stessi e a un altro essere umano, la natura esatta dei nostri torti.</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6. Eravamo completamente pronti ad accettare che Dio eliminasse tutti questi difetti di carattere.  </a:t>
            </a:r>
            <a:r>
              <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[Continua nella diapositiva successiva.]</a:t>
            </a:r>
            <a:endParaRPr lang="it-IT" b="1"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3018846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C2E670-9BB7-BED8-1223-0CD5DA5466E3}"/>
              </a:ext>
            </a:extLst>
          </p:cNvPr>
          <p:cNvSpPr>
            <a:spLocks noGrp="1"/>
          </p:cNvSpPr>
          <p:nvPr>
            <p:ph idx="1"/>
          </p:nvPr>
        </p:nvSpPr>
        <p:spPr>
          <a:xfrm>
            <a:off x="0" y="0"/>
            <a:ext cx="12192000" cy="6858000"/>
          </a:xfrm>
        </p:spPr>
        <p:txBody>
          <a:bodyPr>
            <a:normAutofit fontScale="77500" lnSpcReduction="20000"/>
          </a:bodyPr>
          <a:lstStyle/>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I DODICI PASSI  </a:t>
            </a:r>
            <a:r>
              <a:rPr lang="en-US" dirty="0">
                <a:latin typeface="Arial" panose="020B0604020202020204" pitchFamily="34" charset="0"/>
                <a:cs typeface="Arial" panose="020B0604020202020204" pitchFamily="34" charset="0"/>
              </a:rPr>
              <a:t>(continua) </a:t>
            </a:r>
          </a:p>
          <a:p>
            <a:pPr marL="0" marR="0" indent="0" algn="just">
              <a:spcBef>
                <a:spcPts val="0"/>
              </a:spcBef>
              <a:spcAft>
                <a:spcPts val="60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7. Gli abbiamo chiesto umilmente di eliminare le nostre deficienze.</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8. Abbiamo fatto un elenco di tutte le persone che abbiamo leso e abbiamo deciso di fare ammenda verso tutte loro.</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lnSpc>
                <a:spcPct val="107000"/>
              </a:lnSpc>
              <a:spcBef>
                <a:spcPts val="0"/>
              </a:spcBef>
              <a:spcAft>
                <a:spcPts val="600"/>
              </a:spcAft>
              <a:buNone/>
            </a:pPr>
            <a:r>
              <a:rPr lang="it-IT" b="1" dirty="0">
                <a:ln>
                  <a:noFill/>
                </a:ln>
                <a:solidFill>
                  <a:srgbClr val="000000"/>
                </a:solidFill>
                <a:effectLst/>
                <a:uFill>
                  <a:solidFill>
                    <a:srgbClr val="2F5496"/>
                  </a:solidFill>
                </a:uFill>
                <a:latin typeface="Arial" panose="020B0604020202020204" pitchFamily="34" charset="0"/>
                <a:cs typeface="Arial" panose="020B0604020202020204" pitchFamily="34" charset="0"/>
              </a:rPr>
              <a:t>9. Abbiamo fatto direttamente ammenda verso tali persone, laddove fosse possibile, tranne quando, così facendo, avremmo potuto recare danno a loro oppure ad altri.</a:t>
            </a:r>
          </a:p>
          <a:p>
            <a:pPr marL="0" marR="0" indent="0" algn="just">
              <a:lnSpc>
                <a:spcPct val="107000"/>
              </a:lnSpc>
              <a:spcBef>
                <a:spcPts val="0"/>
              </a:spcBef>
              <a:spcAft>
                <a:spcPts val="600"/>
              </a:spcAft>
              <a:buNone/>
            </a:pPr>
            <a:endParaRPr lang="en-US" b="1" dirty="0">
              <a:ln>
                <a:noFill/>
              </a:ln>
              <a:solidFill>
                <a:srgbClr val="2F5496"/>
              </a:solidFill>
              <a:effectLst/>
              <a:uFill>
                <a:solidFill>
                  <a:srgbClr val="2F5496"/>
                </a:solidFill>
              </a:uFill>
              <a:latin typeface="Arial" panose="020B0604020202020204" pitchFamily="34" charset="0"/>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10. Abbiamo continuato a fare il nostro inventario personale e, quando ci siamo trovati in torto, lo abbiamo subito ammesso.</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11. Abbiamo cercato, attraverso la preghiera e la meditazione, di migliorare il nostro contatto cosciente con Dio, come noi potemmo concepirLo, pregando solo di farci conoscere la Sua volontà e di darci la forza di eseguirla.</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12. Avendo ottenuto un risveglio spirituale come risultato di questi passi, abbiamo cercato di trasmettere questo messaggio agli abusatori del cibo e di mettere in pratica questi principi in tutte le nostre attività.</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600"/>
              </a:spcAft>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0250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0F3E3E-84F1-5639-B0F0-437AC21FF598}"/>
              </a:ext>
            </a:extLst>
          </p:cNvPr>
          <p:cNvSpPr>
            <a:spLocks noGrp="1"/>
          </p:cNvSpPr>
          <p:nvPr>
            <p:ph idx="1"/>
          </p:nvPr>
        </p:nvSpPr>
        <p:spPr>
          <a:xfrm>
            <a:off x="0" y="0"/>
            <a:ext cx="12192000" cy="6858000"/>
          </a:xfrm>
        </p:spPr>
        <p:txBody>
          <a:bodyPr>
            <a:normAutofit lnSpcReduction="10000"/>
          </a:bodyPr>
          <a:lstStyle/>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Il seguente paragrafo è dal Grande Libro:</a:t>
            </a:r>
          </a:p>
          <a:p>
            <a:pPr marL="0" marR="0" algn="just">
              <a:spcBef>
                <a:spcPts val="0"/>
              </a:spcBef>
              <a:spcAft>
                <a:spcPts val="0"/>
              </a:spcAft>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Molti hanno esclamato: "Che richiesta! Non ce la faccio!”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Non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scoraggiarti</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Nessuno di noi è riuscito a mantenere perfetta fedeltà a questi principi.</a:t>
            </a:r>
            <a:r>
              <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Noi non siamo santi. Il punto è che siamo volonterosi di crescere lungo linee spirituali. I principi che abbiamo impostato sono guide al progresso.</a:t>
            </a:r>
            <a:r>
              <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Noi pretendiamo progresso spirituale invece della perfezione spirituale.</a:t>
            </a:r>
            <a:r>
              <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 nostra descrizione dell’alcolista, il capitolo all’agnostico, e le nostre avventure personali prima e dopo chiariscono tre pertinenti idee: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514350" marR="0" indent="-514350" algn="just">
              <a:spcBef>
                <a:spcPts val="0"/>
              </a:spcBef>
              <a:spcAft>
                <a:spcPts val="0"/>
              </a:spcAft>
              <a:buAutoNum type="alphaLcParenBoth"/>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Che siamo alcolisti e non potevamo reggere le nostre vite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p>
          <a:p>
            <a:pPr marL="514350" marR="0" indent="-514350" algn="just">
              <a:spcBef>
                <a:spcPts val="0"/>
              </a:spcBef>
              <a:spcAft>
                <a:spcPts val="0"/>
              </a:spcAft>
              <a:buAutoNum type="alphaLcParenBoth"/>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(b) Che probabilmente nessuna potenza umana ci avrebbe liberato dal nostro alcolismo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  Che Dio potrebbe e farebbe se lo cercassimo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Chi vuol essere così gentile da leggere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le 12 TRADIZIONI</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[Selezione chi ha la mano alzata.]</a:t>
            </a:r>
            <a:endParaRPr lang="en-US"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3173646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F3F63B-27C1-FA52-67BE-4BEC85F28679}"/>
              </a:ext>
            </a:extLst>
          </p:cNvPr>
          <p:cNvSpPr>
            <a:spLocks noGrp="1"/>
          </p:cNvSpPr>
          <p:nvPr>
            <p:ph idx="1"/>
          </p:nvPr>
        </p:nvSpPr>
        <p:spPr>
          <a:xfrm>
            <a:off x="0" y="0"/>
            <a:ext cx="12192000" cy="6858000"/>
          </a:xfrm>
        </p:spPr>
        <p:txBody>
          <a:bodyPr>
            <a:normAutofit fontScale="85000" lnSpcReduction="20000"/>
          </a:bodyPr>
          <a:lstStyle/>
          <a:p>
            <a:pPr marL="0" marR="0" indent="0" algn="just">
              <a:spcBef>
                <a:spcPts val="0"/>
              </a:spcBef>
              <a:spcAft>
                <a:spcPts val="60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LE DODICI TRADIZIONI</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1. Il nostro comune benessere dovrebbe venire in primo luogo; il recupero personale dipende dall’unità di FA.</a:t>
            </a:r>
          </a:p>
          <a:p>
            <a:pPr marL="514350" marR="0" indent="-514350" algn="just">
              <a:spcBef>
                <a:spcPts val="0"/>
              </a:spcBef>
              <a:spcAft>
                <a:spcPts val="0"/>
              </a:spcAft>
              <a:buAutoNum type="arabicPeriod"/>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2. Per il fine del nostro gruppo non esiste che una sola autorità ultima: un Dio d’amore, comunque Egli possa manifestarsi nella coscienza del nostro gruppo. I nostri capi non sono altro che dei servitori di fiducia; essi non governano.</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3. L’unico requisito per essere membro di FA è un desiderio di smettere di mangiare compulsivamente.</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4. Ogni gruppo dovrebbe essere autonomo, tranne che per le questioni riguardanti altri gruppi o FA nel suo insieme.</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5. Ogni gruppo non ha che un solo scopo primario: trasmettere il suo messaggio all’abusatore di cibo che soffre ancora.</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6. Un gruppo FA non dovrebbe mai avvallare, finanziare o prestare il nome di FA ad alcuna istituzione similare o organizzazione esterna, per evitare che problemi di denaro, di proprietà e di prestigio possano distrarci dal nostro scopo primario.</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[Continua nella diapositiva successiva.]</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920564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5B61B7-CC02-6E31-47F0-A83DE7D8F74F}"/>
              </a:ext>
            </a:extLst>
          </p:cNvPr>
          <p:cNvSpPr>
            <a:spLocks noGrp="1"/>
          </p:cNvSpPr>
          <p:nvPr>
            <p:ph idx="1"/>
          </p:nvPr>
        </p:nvSpPr>
        <p:spPr>
          <a:xfrm>
            <a:off x="0" y="0"/>
            <a:ext cx="12192000" cy="6858000"/>
          </a:xfrm>
        </p:spPr>
        <p:txBody>
          <a:bodyPr>
            <a:normAutofit fontScale="92500" lnSpcReduction="20000"/>
          </a:bodyPr>
          <a:lstStyle/>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LE DODICI TRADIZIONI </a:t>
            </a: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(continua)</a:t>
            </a: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7. Ogni gruppo FA dovrebbe mantenersi completamente da solo, rifiutando contributi esterni.</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8. FA dovrebbe rimanere per sempre non professionale, ma i nostri centri di servizio potranno assumere degli impiegati appositi.</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9. FA come tale non dovrebbe mai essere organizzata, ma noi possiamo costituire dei consigli di servizio o comitati, direttamente responsabili verso coloro che essi servono.</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10. FA non ha opinioni su questioni esterne; di conseguenza il nome di FA non dovrebbe mai essere coinvolto in pubbliche controversie.</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11. La politica delle nostre relazioni pubbliche è basata sull’attrazione più che sulla propaganda; noi abbiamo bisogno di conservare sempre l’anonimato personale a livello di stampa, radio, filmati e altri mezzi di comunicazione di massa. </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12. L’anonimato è la base spirituale di tutte le nostre Tradizioni, che sempre ci ricorda di porre i princìpi al di sopra delle personalità.</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2684348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94D0DF-8F7E-6327-07EE-DA52F2865A9E}"/>
              </a:ext>
            </a:extLst>
          </p:cNvPr>
          <p:cNvSpPr>
            <a:spLocks noGrp="1"/>
          </p:cNvSpPr>
          <p:nvPr>
            <p:ph idx="1"/>
          </p:nvPr>
        </p:nvSpPr>
        <p:spPr>
          <a:xfrm>
            <a:off x="0" y="0"/>
            <a:ext cx="12192000" cy="6858000"/>
          </a:xfrm>
        </p:spPr>
        <p:txBody>
          <a:bodyPr/>
          <a:lstStyle/>
          <a:p>
            <a:pPr marL="0" marR="0" indent="0">
              <a:lnSpc>
                <a:spcPct val="107000"/>
              </a:lnSpc>
              <a:spcBef>
                <a:spcPts val="0"/>
              </a:spcBef>
              <a:spcAft>
                <a:spcPts val="800"/>
              </a:spcAft>
              <a:buNone/>
            </a:pPr>
            <a:r>
              <a:rPr lang="en-US" sz="1800" kern="1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                      </a:t>
            </a:r>
          </a:p>
          <a:p>
            <a:pPr marL="0" marR="0" indent="0">
              <a:lnSpc>
                <a:spcPct val="107000"/>
              </a:lnSpc>
              <a:spcBef>
                <a:spcPts val="0"/>
              </a:spcBef>
              <a:spcAft>
                <a:spcPts val="800"/>
              </a:spcAft>
              <a:buNone/>
            </a:pPr>
            <a:endParaRPr lang="en-US" sz="1800" kern="100" dirty="0">
              <a:solidFill>
                <a:srgbClr val="222222"/>
              </a:solidFill>
              <a:latin typeface="Arial" panose="020B060402020202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2000" b="1"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Documento</a:t>
            </a:r>
            <a:r>
              <a:rPr lang="en-US" sz="2000" b="1"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4c: </a:t>
            </a:r>
            <a:r>
              <a:rPr lang="en-US" sz="2000" b="1"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Formato</a:t>
            </a:r>
            <a:r>
              <a:rPr lang="en-US" sz="2000" b="1"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2000" b="1"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della</a:t>
            </a:r>
            <a:r>
              <a:rPr lang="en-US" sz="2000" b="1"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2000" b="1"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riunione</a:t>
            </a:r>
            <a:r>
              <a:rPr lang="en-US" sz="2000" b="1"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di </a:t>
            </a:r>
            <a:r>
              <a:rPr lang="en-US" sz="2000" b="1"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videoconferenza</a:t>
            </a:r>
            <a:r>
              <a:rPr lang="en-US" sz="2000" b="1"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FA </a:t>
            </a:r>
            <a:r>
              <a:rPr lang="en-US" sz="2000" b="1"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Servizi</a:t>
            </a:r>
            <a:r>
              <a:rPr lang="en-US" sz="2000" b="1"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p>
          <a:p>
            <a:pPr marL="0" marR="0" indent="0">
              <a:lnSpc>
                <a:spcPct val="107000"/>
              </a:lnSpc>
              <a:spcBef>
                <a:spcPts val="0"/>
              </a:spcBef>
              <a:spcAft>
                <a:spcPts val="800"/>
              </a:spcAft>
              <a:buNone/>
            </a:pPr>
            <a:r>
              <a:rPr lang="en-US" sz="1800" b="1"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Modifiche</a:t>
            </a:r>
            <a:r>
              <a:rPr lang="en-US" sz="1800" b="1"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b="1"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opzionali</a:t>
            </a:r>
            <a:r>
              <a:rPr lang="en-US" sz="1800" b="1"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p>
          <a:p>
            <a:pPr marL="0" marR="0" indent="0">
              <a:lnSpc>
                <a:spcPct val="107000"/>
              </a:lnSpc>
              <a:spcBef>
                <a:spcPts val="0"/>
              </a:spcBef>
              <a:spcAft>
                <a:spcPts val="800"/>
              </a:spcAft>
              <a:buNone/>
            </a:pPr>
            <a:endParaRPr lang="en-US" sz="1800" b="1" kern="100" dirty="0">
              <a:solidFill>
                <a:srgbClr val="222222"/>
              </a:solidFill>
              <a:effectLst/>
              <a:latin typeface="Arial" panose="020B060402020202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800"/>
              </a:spcAft>
              <a:buNone/>
            </a:pP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Usando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la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coscienza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di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gruppo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alla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tua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riunione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di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lavoro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gruppi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possono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Diapositiva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#10: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apportare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aggiunte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alle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linee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guida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per la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videoconferenza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se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necessario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Diapositive #23-25: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regolare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la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lunghezza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della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lettura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nelle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riunioni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di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letteratura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connessione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Diapositive #23-24: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aggiungi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la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dicitura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“I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membri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con 90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giorni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o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più</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di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astinenza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continua in FA,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che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attualmente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lavorano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con uno sponsor FA,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possono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alzare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la mano per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condividere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durante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qualsiasi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parte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della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lettura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Diapositiva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#30: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sostituisci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l’ultima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frase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della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diapositiva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Sponsor con: “sponsor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disponibili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per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favore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metti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il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tuo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numero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nella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chat e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alza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la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tua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mano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virtuale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Quando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sei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chiamato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condividi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il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tuo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nome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e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numero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di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telefono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Chiama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gli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sponsor.]” </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Diapositiva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#30: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aggiungi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“Sponsor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disponibili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aggiungi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una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‘S’ prima del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tuo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nome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nella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finestra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dei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partecipanti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e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resta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dopo la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riunione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per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connetterti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con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coloro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che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hanno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bisogno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di uno sponsor”.</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Diapositiva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#33: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modificare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la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settimana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del mese in cui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tenere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le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riunioni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aziendali</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nSpc>
                <a:spcPct val="107000"/>
              </a:lnSpc>
              <a:spcBef>
                <a:spcPts val="0"/>
              </a:spcBef>
              <a:spcAft>
                <a:spcPts val="800"/>
              </a:spcAft>
              <a:buFont typeface="Symbol" panose="05050102010706020507" pitchFamily="18" charset="2"/>
              <a:buChar char=""/>
            </a:pP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Diapositiva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#54: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aggiungi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[Se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c’è</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tempo,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piccole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riunioni</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potrebbero</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leggere</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la </a:t>
            </a:r>
            <a:r>
              <a:rPr lang="en-US" sz="1800" kern="100" dirty="0" err="1">
                <a:solidFill>
                  <a:srgbClr val="222222"/>
                </a:solidFill>
                <a:effectLst/>
                <a:latin typeface="Arial" panose="020B0604020202020204" pitchFamily="34" charset="0"/>
                <a:ea typeface="Calibri" panose="020F0502020204030204" pitchFamily="34" charset="0"/>
                <a:cs typeface="Arial" panose="020B0604020202020204" pitchFamily="34" charset="0"/>
              </a:rPr>
              <a:t>letteratura</a:t>
            </a:r>
            <a:r>
              <a:rPr lang="en-US" sz="1800" kern="100" dirty="0">
                <a:solidFill>
                  <a:srgbClr val="222222"/>
                </a:solidFill>
                <a:effectLst/>
                <a:latin typeface="Arial" panose="020B0604020202020204" pitchFamily="34" charset="0"/>
                <a:ea typeface="Calibri" panose="020F0502020204030204" pitchFamily="34" charset="0"/>
                <a:cs typeface="Arial" panose="020B0604020202020204" pitchFamily="34" charset="0"/>
              </a:rPr>
              <a:t> FA.]</a:t>
            </a:r>
            <a:endParaRPr lang="en-US" sz="1800" kern="100" dirty="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098381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F5FFB1-2007-10B0-2962-A1C7DC29EB5E}"/>
              </a:ext>
            </a:extLst>
          </p:cNvPr>
          <p:cNvSpPr>
            <a:spLocks noGrp="1"/>
          </p:cNvSpPr>
          <p:nvPr>
            <p:ph idx="1"/>
          </p:nvPr>
        </p:nvSpPr>
        <p:spPr>
          <a:xfrm>
            <a:off x="0" y="0"/>
            <a:ext cx="12192000" cy="6858000"/>
          </a:xfrm>
        </p:spPr>
        <p:txBody>
          <a:bodyPr/>
          <a:lstStyle/>
          <a:p>
            <a:pPr marL="0" marR="0" algn="just">
              <a:spcBef>
                <a:spcPts val="0"/>
              </a:spcBef>
              <a:spcAft>
                <a:spcPts val="0"/>
              </a:spcAft>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OPZIONI PER LE RIUNIONI </a:t>
            </a: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CONDIVISIONE</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________ condivide esperienza, forza e speranza per quanto riguarda il recupero in FA.</a:t>
            </a: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 qualificazione dovrebbe durare circa 15-20 minuti.]</a:t>
            </a:r>
          </a:p>
          <a:p>
            <a:pPr marL="0" marR="0" indent="0" algn="just">
              <a:spcBef>
                <a:spcPts val="0"/>
              </a:spcBef>
              <a:spcAft>
                <a:spcPts val="0"/>
              </a:spcAft>
              <a:buNone/>
            </a:pPr>
            <a:endParaRPr lang="it-IT" i="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[Dopo la condivisione, cerca 40 minuti dopo l’inizio della reunione, procedi al BENVENUTO AI NUOVI ARRIVATI &amp; VISITATORI]</a:t>
            </a:r>
            <a:endParaRPr lang="en-US"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9113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0AAB5C-2644-A9E3-F5E0-1122D873B39A}"/>
              </a:ext>
            </a:extLst>
          </p:cNvPr>
          <p:cNvSpPr>
            <a:spLocks noGrp="1"/>
          </p:cNvSpPr>
          <p:nvPr>
            <p:ph idx="1"/>
          </p:nvPr>
        </p:nvSpPr>
        <p:spPr>
          <a:xfrm>
            <a:off x="0" y="0"/>
            <a:ext cx="12191999" cy="6858000"/>
          </a:xfrm>
        </p:spPr>
        <p:txBody>
          <a:bodyPr>
            <a:normAutofit fontScale="25000" lnSpcReduction="20000"/>
          </a:bodyPr>
          <a:lstStyle/>
          <a:p>
            <a:pPr marL="0" indent="0">
              <a:buNone/>
            </a:pPr>
            <a:endPar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sz="11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sz="11200"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sz="11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11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CONDIVISIONE APERTA</a:t>
            </a:r>
          </a:p>
          <a:p>
            <a:pPr marL="0" marR="0" indent="0" algn="just">
              <a:spcBef>
                <a:spcPts val="0"/>
              </a:spcBef>
              <a:spcAft>
                <a:spcPts val="0"/>
              </a:spcAft>
              <a:buNone/>
            </a:pPr>
            <a:endParaRPr lang="it-IT" sz="11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 riunione è aperta alla condivisione a chiunque abbia 90 giorni o più di astinenza continua in FA e stia lavorando con uno sponsor FA. </a:t>
            </a:r>
            <a:r>
              <a:rPr lang="fr-FR"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Vi </a:t>
            </a:r>
            <a:r>
              <a:rPr lang="fr-FR" sz="11200"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preghiamo</a:t>
            </a:r>
            <a:r>
              <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 fare attenzione al tempo quando condivide</a:t>
            </a:r>
            <a:r>
              <a:rPr lang="fr-FR"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te</a:t>
            </a:r>
            <a:r>
              <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in modo che tutti coloro che lo desiderano abbiano l'opportunità di condividere.  </a:t>
            </a:r>
            <a:endParaRPr lang="en-US"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Clicca</a:t>
            </a:r>
            <a:r>
              <a:rPr lang="fr-FR"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te</a:t>
            </a:r>
            <a:r>
              <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su "alza la mano" o se sta</a:t>
            </a:r>
            <a:r>
              <a:rPr lang="fr-FR"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te</a:t>
            </a:r>
            <a:r>
              <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partecipando per telefono, prem</a:t>
            </a:r>
            <a:r>
              <a:rPr lang="fr-FR" sz="11200"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ete</a:t>
            </a:r>
            <a:r>
              <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*6.</a:t>
            </a:r>
            <a:endParaRPr lang="en-US"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Quando vi chiamano, riattivate l'audio. [Seleziona chi ha la mano alzata.]</a:t>
            </a:r>
            <a:endParaRPr lang="en-US" sz="11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it-IT" sz="11200" i="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endParaRPr lang="it-IT" sz="11200"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it-IT" sz="11200" i="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it-IT" sz="11200"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[Dopo la condivisione, cerca 40 minuti dopo l’inizio della reunione, procedi al BENVENUTO AI NUOVI ARRIVATI &amp; VISITATORI]</a:t>
            </a:r>
            <a:endParaRPr lang="en-US" sz="11200"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it-IT" sz="11200" i="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endParaRPr lang="it-IT" sz="11200"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it-IT" sz="11200" i="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endParaRPr lang="it-IT" sz="11200"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it-IT" sz="11200" i="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endParaRPr lang="it-IT" sz="11200"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it-IT" sz="11200"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endParaRPr lang="en-US" sz="11200"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42451171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969034-007C-4AF0-EC44-41FE21D407FF}"/>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RIUNIONE  STRUMENTI – Vivere in Astinenza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Oggi condivid</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eremo</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gli strumenti del volantino </a:t>
            </a:r>
            <a:r>
              <a:rPr lang="it-IT" dirty="0">
                <a:solidFill>
                  <a:schemeClr val="accent1"/>
                </a:solidFill>
                <a:effectLst/>
                <a:uFill>
                  <a:solidFill>
                    <a:srgbClr val="000000"/>
                  </a:solidFill>
                </a:uFill>
                <a:latin typeface="Arial" panose="020B0604020202020204" pitchFamily="34" charset="0"/>
                <a:ea typeface="Arial Unicode MS"/>
                <a:cs typeface="Arial" panose="020B0604020202020204" pitchFamily="34" charset="0"/>
              </a:rPr>
              <a:t>Vivere in astinenza: Una guida agli strumenti di FA.</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Chi vuole iniziare a leggere? PAGINA ____ </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Vi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preghiamo</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 leggere a turno un paragrafo per persona. </a:t>
            </a:r>
          </a:p>
          <a:p>
            <a:pPr marL="0" marR="0" algn="just">
              <a:spcBef>
                <a:spcPts val="0"/>
              </a:spcBef>
              <a:spcAft>
                <a:spcPts val="0"/>
              </a:spcAft>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[Seleziona chi ha la mano alzata.]</a:t>
            </a:r>
            <a:endParaRPr lang="en-US"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8673195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519BA8-DF5F-4822-7903-329AD4F55F37}"/>
              </a:ext>
            </a:extLst>
          </p:cNvPr>
          <p:cNvSpPr>
            <a:spLocks noGrp="1"/>
          </p:cNvSpPr>
          <p:nvPr>
            <p:ph idx="1"/>
          </p:nvPr>
        </p:nvSpPr>
        <p:spPr>
          <a:xfrm>
            <a:off x="0" y="0"/>
            <a:ext cx="12192000" cy="6999890"/>
          </a:xfrm>
        </p:spPr>
        <p:txBody>
          <a:bodyPr/>
          <a:lstStyle/>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RIUNIONE DI LETTERATURA – GRANDE LIBRO</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Oggi leggeremo qualcosa dal Grande Libro di AA - quale storia? Chi vuole iniziare a leggere? PAGINA ____ </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Vi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preghiamo</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 leggere a turno un paragrafo per persona.</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 volete condividere, basta alzare la mano o togliere l'audio.</a:t>
            </a: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[Seleziona chi ha la mano alzata.]</a:t>
            </a:r>
            <a:endParaRPr lang="en-US"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3668117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C6F2F6-B52A-A780-62C8-F45A4B6BE4E3}"/>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RIUNIONE DI LETTERATURA - FA-BOOK (Libro Grigio)</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Oggi leggeremo qualcosa dal Libro Grigio, </a:t>
            </a:r>
            <a:r>
              <a:rPr lang="it-IT" dirty="0">
                <a:solidFill>
                  <a:schemeClr val="accent1"/>
                </a:solidFill>
                <a:effectLst/>
                <a:uFill>
                  <a:solidFill>
                    <a:srgbClr val="000000"/>
                  </a:solidFill>
                </a:uFill>
                <a:latin typeface="Arial" panose="020B0604020202020204" pitchFamily="34" charset="0"/>
                <a:ea typeface="Arial Unicode MS"/>
                <a:cs typeface="Arial" panose="020B0604020202020204" pitchFamily="34" charset="0"/>
              </a:rPr>
              <a:t>FA Book—Food Addicts in Recovery Anonymous </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quale storia?</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Chi vuole iniziare a leggere? PAGINA ____ </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Vi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preghiamo</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 leggere a turno un paragrafo per persona.</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 volete condividere, basta alzare la mano o togliere l</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audio.</a:t>
            </a: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i="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[Seleziona chi ha la mano alzata]</a:t>
            </a:r>
            <a:endParaRPr lang="en-US"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945376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5D15C3-F6C3-FBB6-65F2-1FE11FD4FCA7}"/>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RIUNIONE DI LETTERATURA – </a:t>
            </a:r>
            <a:r>
              <a:rPr lang="it-IT" b="1"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Connection</a:t>
            </a:r>
          </a:p>
          <a:p>
            <a:pPr marL="0" marR="0" indent="0" algn="just">
              <a:spcBef>
                <a:spcPts val="0"/>
              </a:spcBef>
              <a:spcAft>
                <a:spcPts val="0"/>
              </a:spcAft>
              <a:buNone/>
            </a:pPr>
            <a:endParaRPr lang="en-US"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Oggi leggeremo dalla rivista </a:t>
            </a:r>
            <a:r>
              <a:rPr lang="it-IT" i="1" dirty="0">
                <a:solidFill>
                  <a:schemeClr val="accent1"/>
                </a:solidFill>
                <a:effectLst/>
                <a:uFill>
                  <a:solidFill>
                    <a:srgbClr val="000000"/>
                  </a:solidFill>
                </a:uFill>
                <a:latin typeface="Arial" panose="020B0604020202020204" pitchFamily="34" charset="0"/>
                <a:ea typeface="Arial Unicode MS"/>
                <a:cs typeface="Arial" panose="020B0604020202020204" pitchFamily="34" charset="0"/>
              </a:rPr>
              <a:t>Connection.</a:t>
            </a: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Chi vuole iniziare a leggere? PAGINA ____ </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Vi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preghiamo</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 leggere a turno un paragrafo per persona.</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 volete condividere, basta alzare la mano o togliere l'audio.</a:t>
            </a: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[Seleziona chi ha la mano alzata.]</a:t>
            </a:r>
            <a:endParaRPr lang="en-US"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9648714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F12C96-2FBE-DE23-E3FE-53CCE52B4871}"/>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RIUNIONE DI LETTERATURA - ulteriore letteratura approvata da FA</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Oggi leggeremo da:</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Binge eating e la soluzione FA™: per chi vuole saperne di più</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Prima del primo boccone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Il Libro Grigio (I primi due capitoli)</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Alle nostre famiglie e amici</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Alcuni pensieri sulla sponsorizzazione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Leggiamo a turno, chi vuole iniziare?</a:t>
            </a: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 volete condividere, basta alzare la mano o togliere l’audio.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[Seleziona chi ha la mano alzata.]</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20799260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6BBFF7-DF09-D4C0-3403-2DB5C1CB7B2E}"/>
              </a:ext>
            </a:extLst>
          </p:cNvPr>
          <p:cNvSpPr>
            <a:spLocks noGrp="1"/>
          </p:cNvSpPr>
          <p:nvPr>
            <p:ph idx="1"/>
          </p:nvPr>
        </p:nvSpPr>
        <p:spPr>
          <a:xfrm>
            <a:off x="0" y="0"/>
            <a:ext cx="12192000" cy="6858000"/>
          </a:xfrm>
        </p:spPr>
        <p:txBody>
          <a:bodyPr/>
          <a:lstStyle/>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CONDIVISIONE PRIMA DELLE PAUSE </a:t>
            </a:r>
            <a:r>
              <a:rPr lang="en-US" dirty="0">
                <a:latin typeface="Arial" panose="020B0604020202020204" pitchFamily="34" charset="0"/>
                <a:cs typeface="Arial" panose="020B0604020202020204" pitchFamily="34" charset="0"/>
              </a:rPr>
              <a:t>[se il tempo </a:t>
            </a:r>
            <a:r>
              <a:rPr lang="en-US" dirty="0" err="1">
                <a:latin typeface="Arial" panose="020B0604020202020204" pitchFamily="34" charset="0"/>
                <a:cs typeface="Arial" panose="020B0604020202020204" pitchFamily="34" charset="0"/>
              </a:rPr>
              <a:t>permette</a:t>
            </a:r>
            <a:r>
              <a:rPr lang="en-US" dirty="0">
                <a:latin typeface="Arial" panose="020B0604020202020204" pitchFamily="34" charset="0"/>
                <a:cs typeface="Arial" panose="020B0604020202020204" pitchFamily="34" charset="0"/>
              </a:rPr>
              <a:t>]</a:t>
            </a:r>
          </a:p>
          <a:p>
            <a:pPr marL="0" indent="0">
              <a:buNone/>
            </a:pPr>
            <a:endParaRPr lang="en-US" b="1" dirty="0">
              <a:latin typeface="Arial" panose="020B0604020202020204" pitchFamily="34" charset="0"/>
              <a:cs typeface="Arial" panose="020B0604020202020204" pitchFamily="34" charset="0"/>
            </a:endParaRPr>
          </a:p>
          <a:p>
            <a:pPr marL="0" indent="0">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Nelle riunioni FA, la condivisione e` aperta a chiunque abbia 90 giorni o più di astinenza continua in FA e stia lavorando con uno sponsor FA.</a:t>
            </a:r>
          </a:p>
          <a:p>
            <a:pPr marL="0" indent="0">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Alzate la mano se volete condividere e per favore mantenete  la vostra condivisione a circa 3 minuti. </a:t>
            </a:r>
            <a:r>
              <a:rPr lang="it-IT" i="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[Seleziona chi ha la mano alzata.]</a:t>
            </a:r>
          </a:p>
          <a:p>
            <a:pPr marL="0" indent="0">
              <a:buNone/>
            </a:pPr>
            <a:endParaRPr lang="it-IT" i="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it-IT" i="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[Circa 40 minuti dopo l’inizio della riunione, procedete al BENVENUTO AI NUOVI ARRIVATI &amp; VISITATORI.) </a:t>
            </a:r>
            <a:endParaRPr lang="it-IT" b="1" i="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 </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550420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85A25B-A2D0-7D05-8DA4-D45A79B85C8A}"/>
              </a:ext>
            </a:extLst>
          </p:cNvPr>
          <p:cNvSpPr>
            <a:spLocks noGrp="1"/>
          </p:cNvSpPr>
          <p:nvPr>
            <p:ph idx="1"/>
          </p:nvPr>
        </p:nvSpPr>
        <p:spPr>
          <a:xfrm>
            <a:off x="0" y="0"/>
            <a:ext cx="12192000" cy="6858000"/>
          </a:xfrm>
        </p:spPr>
        <p:txBody>
          <a:bodyPr/>
          <a:lstStyle/>
          <a:p>
            <a:pPr marL="0" indent="0">
              <a:buNone/>
            </a:pPr>
            <a:r>
              <a:rPr lang="it-IT" i="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[Circa 40 minuti dopo l’inizio della reunione]VISITATORI</a:t>
            </a:r>
          </a:p>
          <a:p>
            <a:pPr marL="0" indent="0">
              <a:buNone/>
            </a:pPr>
            <a:endParaRPr lang="it-IT" b="1" dirty="0">
              <a:solidFill>
                <a:srgbClr val="000000"/>
              </a:solidFill>
              <a:uFill>
                <a:solidFill>
                  <a:srgbClr val="000000"/>
                </a:solidFill>
              </a:uFill>
              <a:latin typeface="Arial" panose="020B0604020202020204" pitchFamily="34" charset="0"/>
              <a:cs typeface="Arial" panose="020B0604020202020204" pitchFamily="34" charset="0"/>
            </a:endParaRPr>
          </a:p>
          <a:p>
            <a:pPr marL="0" indent="0">
              <a:buNone/>
            </a:pPr>
            <a:r>
              <a:rPr lang="it-IT" b="1" dirty="0">
                <a:solidFill>
                  <a:srgbClr val="000000"/>
                </a:solidFill>
                <a:uFill>
                  <a:solidFill>
                    <a:srgbClr val="000000"/>
                  </a:solidFill>
                </a:uFill>
                <a:latin typeface="Arial" panose="020B0604020202020204" pitchFamily="34" charset="0"/>
                <a:cs typeface="Arial" panose="020B0604020202020204" pitchFamily="34" charset="0"/>
              </a:rPr>
              <a:t>BENVENUTI AI NUOVI ARRIVATI E VISITATORI </a:t>
            </a:r>
          </a:p>
          <a:p>
            <a:pPr marL="0" indent="0">
              <a:buNone/>
            </a:pPr>
            <a:endParaRPr lang="it-IT" b="1" dirty="0">
              <a:solidFill>
                <a:srgbClr val="000000"/>
              </a:solidFill>
              <a:uFill>
                <a:solidFill>
                  <a:srgbClr val="000000"/>
                </a:solidFill>
              </a:uFill>
              <a:latin typeface="Arial" panose="020B0604020202020204" pitchFamily="34" charset="0"/>
              <a:cs typeface="Arial" panose="020B0604020202020204" pitchFamily="34" charset="0"/>
            </a:endParaRPr>
          </a:p>
          <a:p>
            <a:pPr marL="0" indent="0">
              <a:buNone/>
            </a:pPr>
            <a:r>
              <a:rPr lang="it-IT" dirty="0">
                <a:solidFill>
                  <a:srgbClr val="000000"/>
                </a:solidFill>
                <a:uFill>
                  <a:solidFill>
                    <a:srgbClr val="000000"/>
                  </a:solidFill>
                </a:uFill>
                <a:latin typeface="Arial" panose="020B0604020202020204" pitchFamily="34" charset="0"/>
                <a:cs typeface="Arial" panose="020B0604020202020204" pitchFamily="34" charset="0"/>
              </a:rPr>
              <a:t>Se sei un nuovo arrivato, o stai visitando questa runione, per favore, seleziona il ‘’Raise Hand’’  o se state usando il telefono, premete *9. Quando selezionato, per favore semplicemente dateci </a:t>
            </a:r>
          </a:p>
          <a:p>
            <a:pPr marL="0" indent="0">
              <a:buNone/>
            </a:pPr>
            <a:endParaRPr lang="it-IT" dirty="0">
              <a:solidFill>
                <a:srgbClr val="000000"/>
              </a:solidFill>
              <a:uFill>
                <a:solidFill>
                  <a:srgbClr val="000000"/>
                </a:solidFill>
              </a:uFill>
              <a:latin typeface="Arial" panose="020B0604020202020204" pitchFamily="34" charset="0"/>
              <a:cs typeface="Arial" panose="020B0604020202020204" pitchFamily="34" charset="0"/>
            </a:endParaRPr>
          </a:p>
          <a:p>
            <a:pPr marL="514350" indent="-514350">
              <a:buAutoNum type="arabicPeriod"/>
            </a:pPr>
            <a:r>
              <a:rPr lang="it-IT" dirty="0">
                <a:solidFill>
                  <a:srgbClr val="000000"/>
                </a:solidFill>
                <a:uFill>
                  <a:solidFill>
                    <a:srgbClr val="000000"/>
                  </a:solidFill>
                </a:uFill>
                <a:latin typeface="Arial" panose="020B0604020202020204" pitchFamily="34" charset="0"/>
                <a:cs typeface="Arial" panose="020B0604020202020204" pitchFamily="34" charset="0"/>
              </a:rPr>
              <a:t>Il vostro primo nome</a:t>
            </a:r>
          </a:p>
          <a:p>
            <a:pPr marL="514350" indent="-514350">
              <a:buAutoNum type="arabicPeriod"/>
            </a:pPr>
            <a:r>
              <a:rPr lang="it-IT" dirty="0">
                <a:solidFill>
                  <a:srgbClr val="000000"/>
                </a:solidFill>
                <a:uFill>
                  <a:solidFill>
                    <a:srgbClr val="000000"/>
                  </a:solidFill>
                </a:uFill>
                <a:latin typeface="Arial" panose="020B0604020202020204" pitchFamily="34" charset="0"/>
                <a:cs typeface="Arial" panose="020B0604020202020204" pitchFamily="34" charset="0"/>
              </a:rPr>
              <a:t>Da dove venite</a:t>
            </a:r>
          </a:p>
          <a:p>
            <a:pPr marL="514350" indent="-514350">
              <a:buAutoNum type="arabicPeriod"/>
            </a:pPr>
            <a:r>
              <a:rPr lang="it-IT" dirty="0">
                <a:solidFill>
                  <a:srgbClr val="000000"/>
                </a:solidFill>
                <a:uFill>
                  <a:solidFill>
                    <a:srgbClr val="000000"/>
                  </a:solidFill>
                </a:uFill>
                <a:latin typeface="Arial" panose="020B0604020202020204" pitchFamily="34" charset="0"/>
                <a:cs typeface="Arial" panose="020B0604020202020204" pitchFamily="34" charset="0"/>
              </a:rPr>
              <a:t>Se siete un ‘’nuovo arrivato’’ a questa riunione, ‘’ritornando’’ o ‘’stai visitando.’’</a:t>
            </a:r>
          </a:p>
          <a:p>
            <a:pPr marL="514350" indent="-514350">
              <a:buAutoNum type="arabicPeriod"/>
            </a:pPr>
            <a:endParaRPr lang="it-IT" dirty="0">
              <a:solidFill>
                <a:srgbClr val="000000"/>
              </a:solidFill>
              <a:uFill>
                <a:solidFill>
                  <a:srgbClr val="000000"/>
                </a:solidFill>
              </a:uFill>
              <a:latin typeface="Arial" panose="020B0604020202020204" pitchFamily="34" charset="0"/>
              <a:cs typeface="Arial" panose="020B0604020202020204" pitchFamily="34" charset="0"/>
            </a:endParaRPr>
          </a:p>
          <a:p>
            <a:pPr marL="0" indent="0">
              <a:buNone/>
            </a:pPr>
            <a:r>
              <a:rPr lang="it-IT" dirty="0">
                <a:solidFill>
                  <a:srgbClr val="000000"/>
                </a:solidFill>
                <a:uFill>
                  <a:solidFill>
                    <a:srgbClr val="000000"/>
                  </a:solidFill>
                </a:uFill>
                <a:latin typeface="Arial" panose="020B0604020202020204" pitchFamily="34" charset="0"/>
                <a:cs typeface="Arial" panose="020B0604020202020204" pitchFamily="34" charset="0"/>
              </a:rPr>
              <a:t>[Seleziona chi ha la mano alzata.]</a:t>
            </a:r>
            <a:endParaRPr lang="en-US" dirty="0"/>
          </a:p>
        </p:txBody>
      </p:sp>
    </p:spTree>
    <p:extLst>
      <p:ext uri="{BB962C8B-B14F-4D97-AF65-F5344CB8AC3E}">
        <p14:creationId xmlns:p14="http://schemas.microsoft.com/office/powerpoint/2010/main" val="27121386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788FDAE-F5BE-762F-E6C6-DFA27DDBD591}"/>
              </a:ext>
            </a:extLst>
          </p:cNvPr>
          <p:cNvSpPr>
            <a:spLocks noGrp="1"/>
          </p:cNvSpPr>
          <p:nvPr>
            <p:ph idx="1"/>
          </p:nvPr>
        </p:nvSpPr>
        <p:spPr>
          <a:xfrm>
            <a:off x="0" y="0"/>
            <a:ext cx="12192000" cy="6858000"/>
          </a:xfrm>
        </p:spPr>
        <p:txBody>
          <a:bodyPr/>
          <a:lstStyle/>
          <a:p>
            <a:endParaRPr lang="en-US" dirty="0"/>
          </a:p>
          <a:p>
            <a:pPr marL="0" marR="0" algn="just">
              <a:spcBef>
                <a:spcPts val="0"/>
              </a:spcBef>
              <a:spcAft>
                <a:spcPts val="0"/>
              </a:spcAft>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L’ACCOGLIENZA</a:t>
            </a:r>
          </a:p>
          <a:p>
            <a:pPr marL="0" marR="0" algn="just">
              <a:spcBef>
                <a:spcPts val="0"/>
              </a:spcBef>
              <a:spcAft>
                <a:spcPts val="0"/>
              </a:spcAft>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 siete nuovi o avete delle domande, i responsabili per l’accoglienza saranno disponibili dopo la riunione. La</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persona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responsabile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dell</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’accoglienza </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per</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questo incontro potrebbe presentarsi?</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Basta "alzare la mano", o se stai partecipando per telefono, togli il muto cliccando *9. </a:t>
            </a: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Secondo la Quinta Tradizione, abbiamo tutti la responsabilità di portare il messaggio di recupero ai nuovi arrivati. Raccomandiamo a tutti i nuovi arrivati che stanno contemplando l’adesione al programma di FA di partecipare a diverse riunioni per capire cosa offre.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649469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3633A2-F741-9A60-F32B-D8FD9DABF522}"/>
              </a:ext>
            </a:extLst>
          </p:cNvPr>
          <p:cNvSpPr>
            <a:spLocks noGrp="1"/>
          </p:cNvSpPr>
          <p:nvPr>
            <p:ph idx="1"/>
          </p:nvPr>
        </p:nvSpPr>
        <p:spPr>
          <a:xfrm>
            <a:off x="0" y="0"/>
            <a:ext cx="12192000" cy="6858000"/>
          </a:xfrm>
        </p:spPr>
        <p:txBody>
          <a:bodyPr>
            <a:normAutofit fontScale="47500" lnSpcReduction="20000"/>
          </a:bodyPr>
          <a:lstStyle/>
          <a:p>
            <a:pPr marL="0" indent="0">
              <a:buNone/>
            </a:pPr>
            <a:r>
              <a:rPr lang="it-IT" sz="3200" b="1" dirty="0">
                <a:latin typeface="Arial" panose="020B0604020202020204" pitchFamily="34" charset="0"/>
                <a:cs typeface="Arial" panose="020B0604020202020204" pitchFamily="34" charset="0"/>
              </a:rPr>
              <a:t>                                               </a:t>
            </a:r>
          </a:p>
          <a:p>
            <a:pPr marL="0" indent="0">
              <a:buNone/>
            </a:pPr>
            <a:r>
              <a:rPr lang="it-IT" sz="3400" b="1" dirty="0">
                <a:latin typeface="Arial" panose="020B0604020202020204" pitchFamily="34" charset="0"/>
                <a:cs typeface="Arial" panose="020B0604020202020204" pitchFamily="34" charset="0"/>
              </a:rPr>
              <a:t>                                                          Documento 4c: Formato della Riunione di Videoconferenza FA</a:t>
            </a:r>
          </a:p>
          <a:p>
            <a:pPr marL="0" indent="0">
              <a:buNone/>
            </a:pPr>
            <a:endParaRPr lang="it-IT" sz="3200" b="1" dirty="0">
              <a:latin typeface="Arial" panose="020B0604020202020204" pitchFamily="34" charset="0"/>
              <a:cs typeface="Arial" panose="020B0604020202020204" pitchFamily="34" charset="0"/>
            </a:endParaRPr>
          </a:p>
          <a:p>
            <a:pPr marL="0" indent="0">
              <a:buNone/>
            </a:pPr>
            <a:r>
              <a:rPr lang="it-IT" sz="3200" b="1" dirty="0">
                <a:latin typeface="Arial" panose="020B0604020202020204" pitchFamily="34" charset="0"/>
                <a:cs typeface="Arial" panose="020B0604020202020204" pitchFamily="34" charset="0"/>
              </a:rPr>
              <a:t>Tipi di formato della riunione</a:t>
            </a:r>
          </a:p>
          <a:p>
            <a:pPr marL="0" indent="0">
              <a:buNone/>
            </a:pPr>
            <a:endParaRPr lang="it-IT" sz="3200" b="1" dirty="0">
              <a:latin typeface="Arial" panose="020B0604020202020204" pitchFamily="34" charset="0"/>
              <a:cs typeface="Arial" panose="020B0604020202020204" pitchFamily="34" charset="0"/>
            </a:endParaRPr>
          </a:p>
          <a:p>
            <a:pPr marL="0" indent="0">
              <a:buNone/>
            </a:pPr>
            <a:r>
              <a:rPr lang="it-IT" sz="3200" b="1" dirty="0">
                <a:latin typeface="Arial" panose="020B0604020202020204" pitchFamily="34" charset="0"/>
                <a:cs typeface="Arial" panose="020B0604020202020204" pitchFamily="34" charset="0"/>
              </a:rPr>
              <a:t>● </a:t>
            </a:r>
            <a:r>
              <a:rPr lang="it-IT" sz="3200" dirty="0">
                <a:latin typeface="Arial" panose="020B0604020202020204" pitchFamily="34" charset="0"/>
                <a:cs typeface="Arial" panose="020B0604020202020204" pitchFamily="34" charset="0"/>
              </a:rPr>
              <a:t>In una riunione di lavoro, rivedere le seguenti opzioni di riunione:
        ○ Qualifica (registrazione audio o dal vivo)
        ○ Condivisione della riunione
        ○ Riunione degli strumenti - Vivere in astinenza: una guida agli strumenti FA
        ○ Incontro di Letteratura – Food Addicts in Recovery libro anonimo 
        ○ Incontro di Letteratura - Connection Magazine
        ○ Incontro di Letteratura - Opuscoli FA (scegli tra titoli assortiti)
        ○ Incontro di Letteratura - Alcolisti Anonimi ("Grande Libro")</a:t>
            </a:r>
          </a:p>
          <a:p>
            <a:pPr marL="0" indent="0">
              <a:buNone/>
            </a:pPr>
            <a:r>
              <a:rPr lang="it-IT" sz="3200" dirty="0">
                <a:latin typeface="Arial" panose="020B0604020202020204" pitchFamily="34" charset="0"/>
                <a:cs typeface="Arial" panose="020B0604020202020204" pitchFamily="34" charset="0"/>
              </a:rPr>
              <a:t>
Decidi le opzioni di formato della riunione, usando la coscienza del gruppo. Alcuni gruppi possono scegliere di variare le opzioni di riunione e altri possono utilizzare la stessa opzione di riunione ogni settimana.</a:t>
            </a:r>
            <a:r>
              <a:rPr lang="it-IT" sz="3200" b="1" dirty="0">
                <a:latin typeface="Arial" panose="020B0604020202020204" pitchFamily="34" charset="0"/>
                <a:cs typeface="Arial" panose="020B0604020202020204" pitchFamily="34" charset="0"/>
              </a:rPr>
              <a:t>
</a:t>
            </a:r>
            <a:r>
              <a:rPr lang="it-IT" sz="3200" dirty="0">
                <a:latin typeface="Arial" panose="020B0604020202020204" pitchFamily="34" charset="0"/>
                <a:cs typeface="Arial" panose="020B0604020202020204" pitchFamily="34" charset="0"/>
              </a:rPr>
              <a:t>Ci sono tre tipi principali di incontri: </a:t>
            </a:r>
            <a:r>
              <a:rPr lang="it-IT" sz="3200" b="1" dirty="0">
                <a:latin typeface="Arial" panose="020B0604020202020204" pitchFamily="34" charset="0"/>
                <a:cs typeface="Arial" panose="020B0604020202020204" pitchFamily="34" charset="0"/>
              </a:rPr>
              <a:t>Qualificazione, Condivisione e Letteratura.
</a:t>
            </a:r>
            <a:r>
              <a:rPr lang="it-IT" sz="3200" dirty="0">
                <a:latin typeface="Arial" panose="020B0604020202020204" pitchFamily="34" charset="0"/>
                <a:cs typeface="Arial" panose="020B0604020202020204" pitchFamily="34" charset="0"/>
              </a:rPr>
              <a:t>I gruppi possono scegliere di utilizzare la stessa opzione di formato ogni settimana o una varietà di tipi. Per aiutare il leader,  identificare la rotazione nel formato della riunione. Per esempio:</a:t>
            </a:r>
            <a:r>
              <a:rPr lang="it-IT" sz="3200" b="1" dirty="0">
                <a:latin typeface="Arial" panose="020B0604020202020204" pitchFamily="34" charset="0"/>
                <a:cs typeface="Arial" panose="020B0604020202020204" pitchFamily="34" charset="0"/>
              </a:rPr>
              <a:t>
              Prima settimana: </a:t>
            </a:r>
            <a:r>
              <a:rPr lang="it-IT" sz="3200" dirty="0">
                <a:latin typeface="Arial" panose="020B0604020202020204" pitchFamily="34" charset="0"/>
                <a:cs typeface="Arial" panose="020B0604020202020204" pitchFamily="34" charset="0"/>
              </a:rPr>
              <a:t>Qualificazioni</a:t>
            </a:r>
            <a:r>
              <a:rPr lang="it-IT" sz="3200" b="1" dirty="0">
                <a:latin typeface="Arial" panose="020B0604020202020204" pitchFamily="34" charset="0"/>
                <a:cs typeface="Arial" panose="020B0604020202020204" pitchFamily="34" charset="0"/>
              </a:rPr>
              <a:t>
              Seconda settimana: </a:t>
            </a:r>
            <a:r>
              <a:rPr lang="it-IT" sz="3200" dirty="0">
                <a:latin typeface="Arial" panose="020B0604020202020204" pitchFamily="34" charset="0"/>
                <a:cs typeface="Arial" panose="020B0604020202020204" pitchFamily="34" charset="0"/>
              </a:rPr>
              <a:t>Condivisione</a:t>
            </a:r>
            <a:r>
              <a:rPr lang="it-IT" sz="3200" b="1" dirty="0">
                <a:latin typeface="Arial" panose="020B0604020202020204" pitchFamily="34" charset="0"/>
                <a:cs typeface="Arial" panose="020B0604020202020204" pitchFamily="34" charset="0"/>
              </a:rPr>
              <a:t>
              Terza settimana: </a:t>
            </a:r>
            <a:r>
              <a:rPr lang="it-IT" sz="3200" dirty="0">
                <a:latin typeface="Arial" panose="020B0604020202020204" pitchFamily="34" charset="0"/>
                <a:cs typeface="Arial" panose="020B0604020202020204" pitchFamily="34" charset="0"/>
              </a:rPr>
              <a:t>Strumenti</a:t>
            </a:r>
            <a:r>
              <a:rPr lang="it-IT" sz="3200" b="1" dirty="0">
                <a:latin typeface="Arial" panose="020B0604020202020204" pitchFamily="34" charset="0"/>
                <a:cs typeface="Arial" panose="020B0604020202020204" pitchFamily="34" charset="0"/>
              </a:rPr>
              <a:t>
              Quarta settimana: </a:t>
            </a:r>
            <a:r>
              <a:rPr lang="it-IT" sz="3200" dirty="0">
                <a:latin typeface="Arial" panose="020B0604020202020204" pitchFamily="34" charset="0"/>
                <a:cs typeface="Arial" panose="020B0604020202020204" pitchFamily="34" charset="0"/>
              </a:rPr>
              <a:t>FA Book</a:t>
            </a:r>
            <a:r>
              <a:rPr lang="it-IT" sz="3200" b="1" dirty="0">
                <a:latin typeface="Arial" panose="020B0604020202020204" pitchFamily="34" charset="0"/>
                <a:cs typeface="Arial" panose="020B0604020202020204" pitchFamily="34" charset="0"/>
              </a:rPr>
              <a:t>
              Quinta settimana: </a:t>
            </a:r>
            <a:r>
              <a:rPr lang="it-IT" sz="3200" i="1" dirty="0">
                <a:latin typeface="Arial" panose="020B0604020202020204" pitchFamily="34" charset="0"/>
                <a:cs typeface="Arial" panose="020B0604020202020204" pitchFamily="34" charset="0"/>
              </a:rPr>
              <a:t>Connection</a:t>
            </a:r>
            <a:endParaRPr lang="en-US"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39002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9C7759-7EEC-911D-7355-205650C768B9}"/>
              </a:ext>
            </a:extLst>
          </p:cNvPr>
          <p:cNvSpPr>
            <a:spLocks noGrp="1"/>
          </p:cNvSpPr>
          <p:nvPr>
            <p:ph idx="1"/>
          </p:nvPr>
        </p:nvSpPr>
        <p:spPr>
          <a:xfrm>
            <a:off x="1" y="0"/>
            <a:ext cx="12079704" cy="6858000"/>
          </a:xfrm>
        </p:spPr>
        <p:txBody>
          <a:bodyPr/>
          <a:lstStyle/>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SPONSOR DISPONIBILE </a:t>
            </a:r>
          </a:p>
          <a:p>
            <a:pPr marL="0" marR="0" algn="just">
              <a:spcBef>
                <a:spcPts val="0"/>
              </a:spcBef>
              <a:spcAft>
                <a:spcPts val="0"/>
              </a:spcAft>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Gli sponsor sono membri di FA che sono attualmente sponsorizzati e che vivono i Dodici Passi. FA raccomanda che gli sponsor abbiano almeno 6 mesi di astinenza contin</a:t>
            </a: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uata</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Gli sponsor ci aiutano a iniziare il programma di FA e ci guidano sulla strada del recupero. Raccomandiamo ai nuovi arrivati e a chiunque non abbia uno sponsor di parlare con una di queste persone. Gli sponsor qualificati che hanno tempo a disposizione si facciano avanti, per favore. Vi chiediamo di mettere il nome e numero nella Chat, e di rimanere dope la riunione.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9917619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A38379-BF2D-0E4A-AE46-986E97EC4541}"/>
              </a:ext>
            </a:extLst>
          </p:cNvPr>
          <p:cNvSpPr>
            <a:spLocks noGrp="1"/>
          </p:cNvSpPr>
          <p:nvPr>
            <p:ph idx="1"/>
          </p:nvPr>
        </p:nvSpPr>
        <p:spPr>
          <a:xfrm>
            <a:off x="0" y="0"/>
            <a:ext cx="12192000" cy="6858000"/>
          </a:xfrm>
        </p:spPr>
        <p:txBody>
          <a:bodyPr/>
          <a:lstStyle/>
          <a:p>
            <a:pPr marL="0" indent="0">
              <a:buNone/>
            </a:pPr>
            <a:r>
              <a:rPr lang="en-US" dirty="0"/>
              <a:t> </a:t>
            </a:r>
          </a:p>
        </p:txBody>
      </p:sp>
      <p:sp>
        <p:nvSpPr>
          <p:cNvPr id="4" name="TextBox 3">
            <a:extLst>
              <a:ext uri="{FF2B5EF4-FFF2-40B4-BE49-F238E27FC236}">
                <a16:creationId xmlns:a16="http://schemas.microsoft.com/office/drawing/2014/main" id="{1DFF46A2-AD70-27E1-E379-B5BC97246143}"/>
              </a:ext>
            </a:extLst>
          </p:cNvPr>
          <p:cNvSpPr txBox="1"/>
          <p:nvPr/>
        </p:nvSpPr>
        <p:spPr>
          <a:xfrm>
            <a:off x="37708" y="301658"/>
            <a:ext cx="11953188" cy="7109639"/>
          </a:xfrm>
          <a:prstGeom prst="rect">
            <a:avLst/>
          </a:prstGeom>
          <a:noFill/>
        </p:spPr>
        <p:txBody>
          <a:bodyPr wrap="square">
            <a:spAutoFit/>
          </a:bodyPr>
          <a:lstStyle/>
          <a:p>
            <a:pPr algn="l"/>
            <a:r>
              <a:rPr lang="it-IT" sz="2400" b="1" i="0" dirty="0">
                <a:solidFill>
                  <a:srgbClr val="222222"/>
                </a:solidFill>
                <a:effectLst/>
                <a:latin typeface="Arial" panose="020B0604020202020204" pitchFamily="34" charset="0"/>
                <a:cs typeface="Arial" panose="020B0604020202020204" pitchFamily="34" charset="0"/>
              </a:rPr>
              <a:t>RISORSE</a:t>
            </a:r>
            <a:endParaRPr lang="it-IT" sz="2400" b="0" i="0" dirty="0">
              <a:solidFill>
                <a:srgbClr val="222222"/>
              </a:solidFill>
              <a:effectLst/>
              <a:latin typeface="Arial" panose="020B0604020202020204" pitchFamily="34" charset="0"/>
              <a:cs typeface="Arial" panose="020B0604020202020204" pitchFamily="34" charset="0"/>
            </a:endParaRPr>
          </a:p>
          <a:p>
            <a:pPr algn="l"/>
            <a:endParaRPr lang="it-IT" sz="2400" dirty="0">
              <a:solidFill>
                <a:srgbClr val="222222"/>
              </a:solidFill>
              <a:latin typeface="Arial" panose="020B0604020202020204" pitchFamily="34" charset="0"/>
              <a:cs typeface="Arial" panose="020B0604020202020204" pitchFamily="34" charset="0"/>
            </a:endParaRPr>
          </a:p>
          <a:p>
            <a:pPr algn="l"/>
            <a:r>
              <a:rPr lang="it-IT" sz="2400" b="1" i="0" dirty="0">
                <a:solidFill>
                  <a:srgbClr val="222222"/>
                </a:solidFill>
                <a:effectLst/>
                <a:latin typeface="Arial" panose="020B0604020202020204" pitchFamily="34" charset="0"/>
                <a:cs typeface="Arial" panose="020B0604020202020204" pitchFamily="34" charset="0"/>
              </a:rPr>
              <a:t>Letteratura</a:t>
            </a:r>
            <a:r>
              <a:rPr lang="it-IT" sz="2400" b="0" i="0" dirty="0">
                <a:solidFill>
                  <a:srgbClr val="222222"/>
                </a:solidFill>
                <a:effectLst/>
                <a:latin typeface="Arial" panose="020B0604020202020204" pitchFamily="34" charset="0"/>
                <a:cs typeface="Arial" panose="020B0604020202020204" pitchFamily="34" charset="0"/>
              </a:rPr>
              <a:t>: il rappresentante della letteratura pubblicherà un link nella Chat. Lì troverai:</a:t>
            </a:r>
          </a:p>
          <a:p>
            <a:pPr algn="l"/>
            <a:r>
              <a:rPr lang="it-IT" sz="2400" b="0" i="0" dirty="0">
                <a:solidFill>
                  <a:srgbClr val="222222"/>
                </a:solidFill>
                <a:effectLst/>
                <a:latin typeface="Arial" panose="020B0604020202020204" pitchFamily="34" charset="0"/>
                <a:cs typeface="Arial" panose="020B0604020202020204" pitchFamily="34" charset="0"/>
              </a:rPr>
              <a:t>-Informazioni su come iniziare in FA.</a:t>
            </a:r>
          </a:p>
          <a:p>
            <a:pPr algn="l"/>
            <a:r>
              <a:rPr lang="it-IT" sz="2400" b="0" i="0" dirty="0">
                <a:solidFill>
                  <a:srgbClr val="222222"/>
                </a:solidFill>
                <a:effectLst/>
                <a:latin typeface="Arial" panose="020B0604020202020204" pitchFamily="34" charset="0"/>
                <a:cs typeface="Arial" panose="020B0604020202020204" pitchFamily="34" charset="0"/>
              </a:rPr>
              <a:t>-Qualifiche audio e altra letteratura approvata dalla Conferenza FA.</a:t>
            </a:r>
          </a:p>
          <a:p>
            <a:pPr algn="l"/>
            <a:endParaRPr lang="it-IT" sz="2400" dirty="0">
              <a:solidFill>
                <a:srgbClr val="222222"/>
              </a:solidFill>
              <a:latin typeface="Arial" panose="020B0604020202020204" pitchFamily="34" charset="0"/>
              <a:cs typeface="Arial" panose="020B0604020202020204" pitchFamily="34" charset="0"/>
            </a:endParaRPr>
          </a:p>
          <a:p>
            <a:pPr algn="l"/>
            <a:r>
              <a:rPr lang="it-IT" sz="2400" b="1" i="1" dirty="0">
                <a:solidFill>
                  <a:srgbClr val="222222"/>
                </a:solidFill>
                <a:effectLst/>
                <a:latin typeface="Arial" panose="020B0604020202020204" pitchFamily="34" charset="0"/>
                <a:cs typeface="Arial" panose="020B0604020202020204" pitchFamily="34" charset="0"/>
              </a:rPr>
              <a:t>Connection</a:t>
            </a:r>
            <a:r>
              <a:rPr lang="it-IT" sz="2400" b="1" i="0" dirty="0">
                <a:solidFill>
                  <a:srgbClr val="222222"/>
                </a:solidFill>
                <a:effectLst/>
                <a:latin typeface="Arial" panose="020B0604020202020204" pitchFamily="34" charset="0"/>
                <a:cs typeface="Arial" panose="020B0604020202020204" pitchFamily="34" charset="0"/>
              </a:rPr>
              <a:t> Magazine</a:t>
            </a:r>
            <a:r>
              <a:rPr lang="it-IT" sz="2400" b="0" i="0" dirty="0">
                <a:solidFill>
                  <a:srgbClr val="222222"/>
                </a:solidFill>
                <a:effectLst/>
                <a:latin typeface="Arial" panose="020B0604020202020204" pitchFamily="34" charset="0"/>
                <a:cs typeface="Arial" panose="020B0604020202020204" pitchFamily="34" charset="0"/>
              </a:rPr>
              <a:t>: il rappresentante di </a:t>
            </a:r>
            <a:r>
              <a:rPr lang="it-IT" sz="2400" b="0" i="1" dirty="0">
                <a:solidFill>
                  <a:srgbClr val="222222"/>
                </a:solidFill>
                <a:effectLst/>
                <a:latin typeface="Arial" panose="020B0604020202020204" pitchFamily="34" charset="0"/>
                <a:cs typeface="Arial" panose="020B0604020202020204" pitchFamily="34" charset="0"/>
              </a:rPr>
              <a:t>Connection</a:t>
            </a:r>
            <a:r>
              <a:rPr lang="it-IT" sz="2400" b="0" i="0" dirty="0">
                <a:solidFill>
                  <a:srgbClr val="222222"/>
                </a:solidFill>
                <a:effectLst/>
                <a:latin typeface="Arial" panose="020B0604020202020204" pitchFamily="34" charset="0"/>
                <a:cs typeface="Arial" panose="020B0604020202020204" pitchFamily="34" charset="0"/>
              </a:rPr>
              <a:t> pubblicherà due l</a:t>
            </a:r>
          </a:p>
          <a:p>
            <a:pPr algn="l"/>
            <a:r>
              <a:rPr lang="it-IT" sz="2400" b="0" i="0" dirty="0">
                <a:solidFill>
                  <a:srgbClr val="222222"/>
                </a:solidFill>
                <a:effectLst/>
                <a:latin typeface="Arial" panose="020B0604020202020204" pitchFamily="34" charset="0"/>
                <a:cs typeface="Arial" panose="020B0604020202020204" pitchFamily="34" charset="0"/>
              </a:rPr>
              <a:t>ink nella Chat.</a:t>
            </a:r>
          </a:p>
          <a:p>
            <a:pPr algn="l"/>
            <a:r>
              <a:rPr lang="it-IT" sz="2400" b="0" i="0" dirty="0">
                <a:solidFill>
                  <a:srgbClr val="222222"/>
                </a:solidFill>
                <a:effectLst/>
                <a:latin typeface="Arial" panose="020B0604020202020204" pitchFamily="34" charset="0"/>
                <a:cs typeface="Arial" panose="020B0604020202020204" pitchFamily="34" charset="0"/>
              </a:rPr>
              <a:t>-Il primo è per un abbonamento digitale o cartaceo alla rivista, scritto da abusatori di cibo per abusatori di cibo.</a:t>
            </a:r>
          </a:p>
          <a:p>
            <a:pPr algn="l"/>
            <a:r>
              <a:rPr lang="it-IT" sz="2400" b="0" i="0" dirty="0">
                <a:solidFill>
                  <a:srgbClr val="222222"/>
                </a:solidFill>
                <a:effectLst/>
                <a:latin typeface="Arial" panose="020B0604020202020204" pitchFamily="34" charset="0"/>
                <a:cs typeface="Arial" panose="020B0604020202020204" pitchFamily="34" charset="0"/>
              </a:rPr>
              <a:t>-Il secondo è per la presentazione di arte e articoli.</a:t>
            </a:r>
          </a:p>
          <a:p>
            <a:pPr algn="l"/>
            <a:endParaRPr lang="it-IT" sz="2400" b="1" i="0" dirty="0">
              <a:solidFill>
                <a:srgbClr val="222222"/>
              </a:solidFill>
              <a:effectLst/>
              <a:latin typeface="Arial" panose="020B0604020202020204" pitchFamily="34" charset="0"/>
              <a:cs typeface="Arial" panose="020B0604020202020204" pitchFamily="34" charset="0"/>
            </a:endParaRPr>
          </a:p>
          <a:p>
            <a:pPr algn="l"/>
            <a:r>
              <a:rPr lang="it-IT" sz="2400" b="1" i="0" dirty="0">
                <a:solidFill>
                  <a:srgbClr val="222222"/>
                </a:solidFill>
                <a:effectLst/>
                <a:latin typeface="Arial" panose="020B0604020202020204" pitchFamily="34" charset="0"/>
                <a:cs typeface="Arial" panose="020B0604020202020204" pitchFamily="34" charset="0"/>
              </a:rPr>
              <a:t>Elenco telefonico</a:t>
            </a:r>
            <a:r>
              <a:rPr lang="it-IT" sz="2400" b="0" i="0" dirty="0">
                <a:solidFill>
                  <a:srgbClr val="222222"/>
                </a:solidFill>
                <a:effectLst/>
                <a:latin typeface="Arial" panose="020B0604020202020204" pitchFamily="34" charset="0"/>
                <a:cs typeface="Arial" panose="020B0604020202020204" pitchFamily="34" charset="0"/>
              </a:rPr>
              <a:t>: il coordinatore dell'elenco telefonico pubblicherà due link nella chat.</a:t>
            </a:r>
          </a:p>
          <a:p>
            <a:pPr algn="l"/>
            <a:r>
              <a:rPr lang="it-IT" sz="2400" b="0" i="0" dirty="0">
                <a:solidFill>
                  <a:srgbClr val="222222"/>
                </a:solidFill>
                <a:effectLst/>
                <a:latin typeface="Arial" panose="020B0604020202020204" pitchFamily="34" charset="0"/>
                <a:cs typeface="Arial" panose="020B0604020202020204" pitchFamily="34" charset="0"/>
              </a:rPr>
              <a:t>-Il primo è per accedere a una copia dell'elenco telefonico.</a:t>
            </a:r>
          </a:p>
          <a:p>
            <a:pPr algn="l"/>
            <a:r>
              <a:rPr lang="it-IT" sz="2400" b="0" i="0" dirty="0">
                <a:solidFill>
                  <a:srgbClr val="222222"/>
                </a:solidFill>
                <a:effectLst/>
                <a:latin typeface="Arial" panose="020B0604020202020204" pitchFamily="34" charset="0"/>
                <a:cs typeface="Arial" panose="020B0604020202020204" pitchFamily="34" charset="0"/>
              </a:rPr>
              <a:t>-Il secondo è per aggiungere le tue informazioni di contatto.</a:t>
            </a:r>
          </a:p>
          <a:p>
            <a:br>
              <a:rPr lang="it-IT" sz="2400" dirty="0"/>
            </a:br>
            <a:endParaRPr lang="en-US" sz="2400" dirty="0"/>
          </a:p>
        </p:txBody>
      </p:sp>
    </p:spTree>
    <p:extLst>
      <p:ext uri="{BB962C8B-B14F-4D97-AF65-F5344CB8AC3E}">
        <p14:creationId xmlns:p14="http://schemas.microsoft.com/office/powerpoint/2010/main" val="38946829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8DE996-F903-A51D-F98A-BBF2B416BFDC}"/>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r>
              <a:rPr lang="it-IT" sz="1800" dirty="0">
                <a:solidFill>
                  <a:srgbClr val="000000"/>
                </a:solidFill>
                <a:effectLst/>
                <a:uFill>
                  <a:solidFill>
                    <a:srgbClr val="000000"/>
                  </a:solidFill>
                </a:uFill>
                <a:latin typeface="Calibri" panose="020F0502020204030204" pitchFamily="34" charset="0"/>
                <a:ea typeface="Arial Unicode MS"/>
                <a:cs typeface="Arial Unicode MS"/>
              </a:rPr>
              <a:t> </a:t>
            </a:r>
            <a:endParaRPr lang="en-US" sz="1800" dirty="0">
              <a:solidFill>
                <a:srgbClr val="000000"/>
              </a:solidFill>
              <a:effectLst/>
              <a:uFill>
                <a:solidFill>
                  <a:srgbClr val="000000"/>
                </a:solidFill>
              </a:uFill>
              <a:latin typeface="Calibri" panose="020F0502020204030204" pitchFamily="34" charset="0"/>
              <a:ea typeface="Arial Unicode MS"/>
              <a:cs typeface="Arial Unicode MS"/>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SETTIMA TRADIZIONE</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 settima tradizione afferma che ci sosteniamo attraverso i nostri contributi e non sollecitiamo né accettiamo donazioni esterne.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Potete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inviare</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un contributo </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ad FA al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seguente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link</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u="sng" dirty="0">
                <a:solidFill>
                  <a:srgbClr val="0563C1"/>
                </a:solidFill>
                <a:effectLst/>
                <a:uFill>
                  <a:solidFill>
                    <a:srgbClr val="0563C1"/>
                  </a:solidFill>
                </a:uFill>
                <a:latin typeface="Arial" panose="020B0604020202020204" pitchFamily="34" charset="0"/>
                <a:ea typeface="Arial Unicode MS"/>
                <a:cs typeface="Arial" panose="020B0604020202020204" pitchFamily="34" charset="0"/>
                <a:hlinkClick r:id="rId2"/>
              </a:rPr>
              <a:t>www.foodaddicts.org/donate-now</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r>
              <a:rPr lang="it-IT" dirty="0">
                <a:solidFill>
                  <a:srgbClr val="FF26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Seguendo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questo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link</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avrete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la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possibilità</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fare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una</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donazione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al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Servizio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Mondiale (</a:t>
            </a:r>
            <a:r>
              <a:rPr lang="fr-FR"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WSI</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o ai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gruppi</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servizio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della</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vostra</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regione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i="1"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Intergroup</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r>
              <a:rPr lang="it-IT" dirty="0">
                <a:solidFill>
                  <a:srgbClr val="FF26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 persona responsabile della tesoreria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farà</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un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annuncio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specifico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quando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sarà</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necessario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contribuire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per l’</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utilizzo</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 Zoom.</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 persona responsabile della tesoreria potrebbe identificarsi?</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7382322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88CF3F-F14E-D69C-DF56-78C8580A0C56}"/>
              </a:ext>
            </a:extLst>
          </p:cNvPr>
          <p:cNvSpPr>
            <a:spLocks noGrp="1"/>
          </p:cNvSpPr>
          <p:nvPr>
            <p:ph idx="1"/>
          </p:nvPr>
        </p:nvSpPr>
        <p:spPr>
          <a:xfrm>
            <a:off x="0" y="0"/>
            <a:ext cx="12192000" cy="6858000"/>
          </a:xfrm>
        </p:spPr>
        <p:txBody>
          <a:bodyPr/>
          <a:lstStyle/>
          <a:p>
            <a:pPr marL="0" indent="0">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LE RIUNIONE AMMINISTRATIVA</a:t>
            </a: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Le riunioni amministrative si tengono dopo la prima riunione di ogni mese. Tutti i membri sono invitati a partecipare. I membri che hanno 90 giorni o più di astinenza continuata in FA e frequentano regolarmente questa riunione avranno una voce ed i privilegi di voto e potranno ricoprire posizioni di servizio.</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2223190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2E2658-33B8-C9B8-E971-0556281346C8}"/>
              </a:ext>
            </a:extLst>
          </p:cNvPr>
          <p:cNvSpPr>
            <a:spLocks noGrp="1"/>
          </p:cNvSpPr>
          <p:nvPr>
            <p:ph idx="1"/>
          </p:nvPr>
        </p:nvSpPr>
        <p:spPr>
          <a:xfrm>
            <a:off x="0" y="0"/>
            <a:ext cx="12192000" cy="6858000"/>
          </a:xfrm>
        </p:spPr>
        <p:txBody>
          <a:bodyPr>
            <a:normAutofit/>
          </a:bodyPr>
          <a:lstStyle/>
          <a:p>
            <a:pPr marL="0" marR="0" indent="0" algn="just">
              <a:spcBef>
                <a:spcPts val="0"/>
              </a:spcBef>
              <a:spcAft>
                <a:spcPts val="0"/>
              </a:spcAft>
              <a:buNone/>
            </a:pPr>
            <a:endParaRPr lang="fr-FR"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fr-FR"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fr-FR"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DOMANDA SULL’EFFICACIA DELLE RIUNIONI</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effectLst/>
                <a:latin typeface="Arial" panose="020B0604020202020204" pitchFamily="34" charset="0"/>
                <a:ea typeface="Arial Unicode MS"/>
                <a:cs typeface="Arial" panose="020B0604020202020204" pitchFamily="34" charset="0"/>
              </a:rPr>
              <a:t>"MESA" è l'acronimo di </a:t>
            </a:r>
            <a:r>
              <a:rPr lang="it-IT" i="1" dirty="0">
                <a:effectLst/>
                <a:latin typeface="Arial" panose="020B0604020202020204" pitchFamily="34" charset="0"/>
                <a:ea typeface="Arial Unicode MS"/>
                <a:cs typeface="Arial" panose="020B0604020202020204" pitchFamily="34" charset="0"/>
              </a:rPr>
              <a:t>Meeting Effectiveness, Support and Assistance</a:t>
            </a:r>
            <a:r>
              <a:rPr lang="it-IT" dirty="0">
                <a:effectLst/>
                <a:latin typeface="Arial" panose="020B0604020202020204" pitchFamily="34" charset="0"/>
                <a:ea typeface="Arial Unicode MS"/>
                <a:cs typeface="Arial" panose="020B0604020202020204" pitchFamily="34" charset="0"/>
              </a:rPr>
              <a:t>. Il </a:t>
            </a:r>
            <a:r>
              <a:rPr lang="fr-FR" dirty="0">
                <a:effectLst/>
                <a:latin typeface="Arial" panose="020B0604020202020204" pitchFamily="34" charset="0"/>
                <a:ea typeface="Arial Unicode MS"/>
                <a:cs typeface="Arial" panose="020B0604020202020204" pitchFamily="34" charset="0"/>
              </a:rPr>
              <a:t>r</a:t>
            </a:r>
            <a:r>
              <a:rPr lang="it-IT" dirty="0">
                <a:effectLst/>
                <a:latin typeface="Arial" panose="020B0604020202020204" pitchFamily="34" charset="0"/>
                <a:ea typeface="Arial Unicode MS"/>
                <a:cs typeface="Arial" panose="020B0604020202020204" pitchFamily="34" charset="0"/>
              </a:rPr>
              <a:t>appresentante per l'</a:t>
            </a:r>
            <a:r>
              <a:rPr lang="fr-FR" dirty="0">
                <a:effectLst/>
                <a:latin typeface="Arial" panose="020B0604020202020204" pitchFamily="34" charset="0"/>
                <a:ea typeface="Arial Unicode MS"/>
                <a:cs typeface="Arial" panose="020B0604020202020204" pitchFamily="34" charset="0"/>
              </a:rPr>
              <a:t>e</a:t>
            </a:r>
            <a:r>
              <a:rPr lang="it-IT" dirty="0">
                <a:effectLst/>
                <a:latin typeface="Arial" panose="020B0604020202020204" pitchFamily="34" charset="0"/>
                <a:ea typeface="Arial Unicode MS"/>
                <a:cs typeface="Arial" panose="020B0604020202020204" pitchFamily="34" charset="0"/>
              </a:rPr>
              <a:t>fficacia della </a:t>
            </a:r>
            <a:r>
              <a:rPr lang="fr-FR" dirty="0">
                <a:effectLst/>
                <a:latin typeface="Arial" panose="020B0604020202020204" pitchFamily="34" charset="0"/>
                <a:ea typeface="Arial Unicode MS"/>
                <a:cs typeface="Arial" panose="020B0604020202020204" pitchFamily="34" charset="0"/>
              </a:rPr>
              <a:t>r</a:t>
            </a:r>
            <a:r>
              <a:rPr lang="it-IT" dirty="0">
                <a:effectLst/>
                <a:latin typeface="Arial" panose="020B0604020202020204" pitchFamily="34" charset="0"/>
                <a:ea typeface="Arial Unicode MS"/>
                <a:cs typeface="Arial" panose="020B0604020202020204" pitchFamily="34" charset="0"/>
              </a:rPr>
              <a:t>iunione è pregato di leggere la domanda sull'</a:t>
            </a:r>
            <a:r>
              <a:rPr lang="fr-FR" dirty="0">
                <a:effectLst/>
                <a:latin typeface="Arial" panose="020B0604020202020204" pitchFamily="34" charset="0"/>
                <a:ea typeface="Arial Unicode MS"/>
                <a:cs typeface="Arial" panose="020B0604020202020204" pitchFamily="34" charset="0"/>
              </a:rPr>
              <a:t>e</a:t>
            </a:r>
            <a:r>
              <a:rPr lang="it-IT" dirty="0">
                <a:effectLst/>
                <a:latin typeface="Arial" panose="020B0604020202020204" pitchFamily="34" charset="0"/>
                <a:ea typeface="Arial Unicode MS"/>
                <a:cs typeface="Arial" panose="020B0604020202020204" pitchFamily="34" charset="0"/>
              </a:rPr>
              <a:t>fficacia della </a:t>
            </a:r>
            <a:r>
              <a:rPr lang="fr-FR" dirty="0">
                <a:effectLst/>
                <a:latin typeface="Arial" panose="020B0604020202020204" pitchFamily="34" charset="0"/>
                <a:ea typeface="Arial Unicode MS"/>
                <a:cs typeface="Arial" panose="020B0604020202020204" pitchFamily="34" charset="0"/>
              </a:rPr>
              <a:t>r</a:t>
            </a:r>
            <a:r>
              <a:rPr lang="it-IT" dirty="0">
                <a:effectLst/>
                <a:latin typeface="Arial" panose="020B0604020202020204" pitchFamily="34" charset="0"/>
                <a:ea typeface="Arial Unicode MS"/>
                <a:cs typeface="Arial" panose="020B0604020202020204" pitchFamily="34" charset="0"/>
              </a:rPr>
              <a:t>iunione. Lo scopo di questa domanda è di ricordarci i modi in cui la nostra riunione può aiutare i nuovi membri e comunicare il messaggio di guarigione d</a:t>
            </a:r>
            <a:r>
              <a:rPr lang="fr-FR" dirty="0">
                <a:effectLst/>
                <a:latin typeface="Arial" panose="020B0604020202020204" pitchFamily="34" charset="0"/>
                <a:ea typeface="Arial Unicode MS"/>
                <a:cs typeface="Arial" panose="020B0604020202020204" pitchFamily="34" charset="0"/>
              </a:rPr>
              <a:t>i</a:t>
            </a:r>
            <a:r>
              <a:rPr lang="it-IT" dirty="0">
                <a:effectLst/>
                <a:latin typeface="Arial" panose="020B0604020202020204" pitchFamily="34" charset="0"/>
                <a:ea typeface="Arial Unicode MS"/>
                <a:cs typeface="Arial" panose="020B0604020202020204" pitchFamily="34" charset="0"/>
              </a:rPr>
              <a:t> FA</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97593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C54804-B761-DF4C-CAC5-6674A6D02676}"/>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ANNUNCI</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Ci sono annunci di FA?  [Seleziona chi ha la mano alzata.]</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911509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48AA87-9706-3ADB-A294-6A28464C82E3}"/>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PAUSA</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Ora faremo una pausa di 15 minuti. Vorremmo incoraggiare coloro che non hanno ancora 90 giorni di astinenza continuata in FA a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condividere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per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primi</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durante</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questa</a:t>
            </a:r>
            <a:r>
              <a:rPr lang="fr-FR"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pausa.</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0251866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A0C344-FB4B-68A9-84E3-AF7DA0EF45FF}"/>
              </a:ext>
            </a:extLst>
          </p:cNvPr>
          <p:cNvSpPr>
            <a:spLocks noGrp="1"/>
          </p:cNvSpPr>
          <p:nvPr>
            <p:ph idx="1"/>
          </p:nvPr>
        </p:nvSpPr>
        <p:spPr>
          <a:xfrm>
            <a:off x="256674" y="144379"/>
            <a:ext cx="12192000" cy="6858000"/>
          </a:xfrm>
          <a:solidFill>
            <a:schemeClr val="tx2">
              <a:lumMod val="40000"/>
              <a:lumOff val="60000"/>
            </a:schemeClr>
          </a:solidFill>
        </p:spPr>
        <p:txBody>
          <a:bodyPr/>
          <a:lstStyle/>
          <a:p>
            <a:endParaRPr lang="en-US" dirty="0">
              <a:solidFill>
                <a:schemeClr val="accent2"/>
              </a:solidFill>
            </a:endParaRPr>
          </a:p>
        </p:txBody>
      </p:sp>
    </p:spTree>
    <p:extLst>
      <p:ext uri="{BB962C8B-B14F-4D97-AF65-F5344CB8AC3E}">
        <p14:creationId xmlns:p14="http://schemas.microsoft.com/office/powerpoint/2010/main" val="37001244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203FD9-6E25-5D7E-A190-FA0EE59F1ADC}"/>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GLI STRUMENTI DI RECUPERO</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Bentornato! Ora leggeremo gli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Strumenti di Recupero,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pratiche</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quotidiane</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che</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i</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membri</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della</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FA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usano</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per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raggiungere</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e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mantenere</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l’astinenza</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continua e </a:t>
            </a:r>
            <a:r>
              <a:rPr lang="en-US" dirty="0" err="1">
                <a:solidFill>
                  <a:srgbClr val="000000"/>
                </a:solidFill>
                <a:uFill>
                  <a:solidFill>
                    <a:srgbClr val="000000"/>
                  </a:solidFill>
                </a:uFill>
                <a:latin typeface="Arial" panose="020B0604020202020204" pitchFamily="34" charset="0"/>
                <a:ea typeface="Arial Unicode MS"/>
                <a:cs typeface="Arial" panose="020B0604020202020204" pitchFamily="34" charset="0"/>
              </a:rPr>
              <a:t>soddifatta</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un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giorno</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en-US"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alla</a:t>
            </a:r>
            <a:r>
              <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volta. </a:t>
            </a:r>
          </a:p>
          <a:p>
            <a:pPr marL="0" marR="0" indent="0" algn="just">
              <a:spcBef>
                <a:spcPts val="0"/>
              </a:spcBef>
              <a:spcAft>
                <a:spcPts val="0"/>
              </a:spcAft>
              <a:buNone/>
            </a:pP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en-US" dirty="0" err="1">
                <a:latin typeface="Arial" panose="020B0604020202020204" pitchFamily="34" charset="0"/>
                <a:cs typeface="Arial" panose="020B0604020202020204" pitchFamily="34" charset="0"/>
              </a:rPr>
              <a:t>Membri</a:t>
            </a:r>
            <a:r>
              <a:rPr lang="en-US" dirty="0">
                <a:latin typeface="Arial" panose="020B0604020202020204" pitchFamily="34" charset="0"/>
                <a:cs typeface="Arial" panose="020B0604020202020204" pitchFamily="34" charset="0"/>
              </a:rPr>
              <a:t> con piu` di 90 </a:t>
            </a:r>
            <a:r>
              <a:rPr lang="en-US" dirty="0" err="1">
                <a:latin typeface="Arial" panose="020B0604020202020204" pitchFamily="34" charset="0"/>
                <a:cs typeface="Arial" panose="020B0604020202020204" pitchFamily="34" charset="0"/>
              </a:rPr>
              <a:t>giorni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prega</a:t>
            </a:r>
            <a:r>
              <a:rPr lang="en-US" dirty="0">
                <a:latin typeface="Arial" panose="020B0604020202020204" pitchFamily="34" charset="0"/>
                <a:cs typeface="Arial" panose="020B0604020202020204" pitchFamily="34" charset="0"/>
              </a:rPr>
              <a:t> di </a:t>
            </a:r>
            <a:r>
              <a:rPr lang="en-US" dirty="0" err="1">
                <a:latin typeface="Arial" panose="020B0604020202020204" pitchFamily="34" charset="0"/>
                <a:cs typeface="Arial" panose="020B0604020202020204" pitchFamily="34" charset="0"/>
              </a:rPr>
              <a:t>astenersi</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dalla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lettura</a:t>
            </a:r>
            <a:r>
              <a:rPr lang="en-US" dirty="0">
                <a:latin typeface="Arial" panose="020B0604020202020204" pitchFamily="34" charset="0"/>
                <a:cs typeface="Arial" panose="020B0604020202020204" pitchFamily="34" charset="0"/>
              </a:rPr>
              <a:t> a </a:t>
            </a:r>
            <a:r>
              <a:rPr lang="en-US" dirty="0" err="1">
                <a:latin typeface="Arial" panose="020B0604020202020204" pitchFamily="34" charset="0"/>
                <a:cs typeface="Arial" panose="020B0604020202020204" pitchFamily="34" charset="0"/>
              </a:rPr>
              <a:t>meno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che</a:t>
            </a:r>
            <a:r>
              <a:rPr lang="en-US" dirty="0">
                <a:latin typeface="Arial" panose="020B0604020202020204" pitchFamily="34" charset="0"/>
                <a:cs typeface="Arial" panose="020B0604020202020204" pitchFamily="34" charset="0"/>
              </a:rPr>
              <a:t> non ci </a:t>
            </a:r>
            <a:r>
              <a:rPr lang="en-US" dirty="0" err="1">
                <a:latin typeface="Arial" panose="020B0604020202020204" pitchFamily="34" charset="0"/>
                <a:cs typeface="Arial" panose="020B0604020202020204" pitchFamily="34" charset="0"/>
              </a:rPr>
              <a:t>siano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volontari</a:t>
            </a:r>
            <a:r>
              <a:rPr lang="en-US" dirty="0">
                <a:latin typeface="Arial" panose="020B0604020202020204" pitchFamily="34" charset="0"/>
                <a:cs typeface="Arial" panose="020B0604020202020204" pitchFamily="34" charset="0"/>
              </a:rPr>
              <a:t>. </a:t>
            </a:r>
          </a:p>
          <a:p>
            <a:pPr marL="0" indent="0">
              <a:buNone/>
            </a:pPr>
            <a:endParaRPr lang="en-US" dirty="0">
              <a:latin typeface="Arial" panose="020B0604020202020204" pitchFamily="34" charset="0"/>
              <a:cs typeface="Arial" panose="020B0604020202020204" pitchFamily="34" charset="0"/>
            </a:endParaRPr>
          </a:p>
          <a:p>
            <a:pPr marL="0" indent="0">
              <a:buNone/>
            </a:pPr>
            <a:r>
              <a:rPr lang="it-IT" dirty="0">
                <a:effectLst/>
                <a:latin typeface="Arial" panose="020B0604020202020204" pitchFamily="34" charset="0"/>
                <a:ea typeface="Arial Unicode MS"/>
                <a:cs typeface="Arial" panose="020B0604020202020204" pitchFamily="34" charset="0"/>
              </a:rPr>
              <a:t>Chi vuol essere così gentile da leggere lo strumento di </a:t>
            </a:r>
            <a:r>
              <a:rPr lang="it-IT" b="1" dirty="0">
                <a:latin typeface="Arial" panose="020B0604020202020204" pitchFamily="34" charset="0"/>
                <a:ea typeface="Arial Unicode MS"/>
                <a:cs typeface="Arial" panose="020B0604020202020204" pitchFamily="34" charset="0"/>
              </a:rPr>
              <a:t>ASTINENZA</a:t>
            </a:r>
            <a:r>
              <a:rPr lang="it-IT" dirty="0">
                <a:latin typeface="Arial" panose="020B0604020202020204" pitchFamily="34" charset="0"/>
                <a:ea typeface="Arial Unicode MS"/>
                <a:cs typeface="Arial" panose="020B0604020202020204" pitchFamily="34" charset="0"/>
              </a:rPr>
              <a:t>? [Seleziona chi ha la mano alzata.]</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95508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F2FF1A-27D1-786C-55BD-BC10799CB406}"/>
              </a:ext>
            </a:extLst>
          </p:cNvPr>
          <p:cNvSpPr>
            <a:spLocks noGrp="1"/>
          </p:cNvSpPr>
          <p:nvPr>
            <p:ph idx="1"/>
          </p:nvPr>
        </p:nvSpPr>
        <p:spPr>
          <a:xfrm>
            <a:off x="0" y="0"/>
            <a:ext cx="12192000" cy="6858000"/>
          </a:xfrm>
        </p:spPr>
        <p:txBody>
          <a:bodyPr/>
          <a:lstStyle/>
          <a:p>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endParaRPr lang="it-IT" b="1" u="sng" dirty="0">
              <a:solidFill>
                <a:srgbClr val="000000"/>
              </a:solidFill>
              <a:uFill>
                <a:solidFill>
                  <a:srgbClr val="454545"/>
                </a:solidFill>
              </a:uFill>
              <a:latin typeface="Arial" panose="020B0604020202020204" pitchFamily="34" charset="0"/>
              <a:ea typeface="Arial Unicode MS"/>
              <a:cs typeface="Arial" panose="020B0604020202020204" pitchFamily="34" charset="0"/>
            </a:endParaRPr>
          </a:p>
          <a:p>
            <a:pPr marL="0" indent="0">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indent="0">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ASTINENZA</a:t>
            </a:r>
          </a:p>
          <a:p>
            <a:pPr marL="0" indent="0">
              <a:buNone/>
            </a:pPr>
            <a:endParaRPr lang="it-IT" b="1" u="sng"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Nel p</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assato, l’abuso di cibo era la nostra reazione </a:t>
            </a:r>
            <a:r>
              <a:rPr lang="it-IT" b="1" spc="2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più</a:t>
            </a:r>
            <a:r>
              <a:rPr lang="it-IT" b="1"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comune alle</a:t>
            </a:r>
          </a:p>
          <a:p>
            <a:pPr marL="0" indent="0">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vicende della vita. L’astinenza dall’abuso di cibo si conquista</a:t>
            </a:r>
          </a:p>
          <a:p>
            <a:pPr marL="0" indent="0">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pesando e misurando il nostro cibo, e affidando il nostro piano</a:t>
            </a:r>
          </a:p>
          <a:p>
            <a:pPr marL="0" indent="0">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alimentare al nostro sponsor. Abbiamo scoperto che dobbiamo</a:t>
            </a:r>
          </a:p>
          <a:p>
            <a:pPr marL="0" indent="0">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astenerci dalla farina e dallo zucchero.</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3165677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AE160F7-D48F-D0F4-87C9-56AFE50C3B59}"/>
              </a:ext>
            </a:extLst>
          </p:cNvPr>
          <p:cNvSpPr>
            <a:spLocks noGrp="1"/>
          </p:cNvSpPr>
          <p:nvPr>
            <p:ph type="subTitle" idx="1"/>
          </p:nvPr>
        </p:nvSpPr>
        <p:spPr>
          <a:xfrm>
            <a:off x="1524000" y="641023"/>
            <a:ext cx="9144000" cy="5476973"/>
          </a:xfrm>
        </p:spPr>
        <p:txBody>
          <a:bodyPr>
            <a:normAutofit/>
          </a:bodyPr>
          <a:lstStyle/>
          <a:p>
            <a:endParaRPr lang="it-IT" sz="2800" b="1" dirty="0">
              <a:effectLst/>
              <a:latin typeface="Arial" panose="020B0604020202020204" pitchFamily="34" charset="0"/>
              <a:ea typeface="Arial Unicode MS"/>
              <a:cs typeface="Arial" panose="020B0604020202020204" pitchFamily="34" charset="0"/>
            </a:endParaRPr>
          </a:p>
          <a:p>
            <a:endParaRPr lang="it-IT" sz="2800" b="1" dirty="0">
              <a:effectLst/>
              <a:latin typeface="Arial" panose="020B0604020202020204" pitchFamily="34" charset="0"/>
              <a:ea typeface="Arial Unicode MS"/>
              <a:cs typeface="Arial" panose="020B0604020202020204" pitchFamily="34" charset="0"/>
            </a:endParaRPr>
          </a:p>
          <a:p>
            <a:endParaRPr lang="it-IT" sz="2800" b="1" dirty="0">
              <a:latin typeface="Arial" panose="020B0604020202020204" pitchFamily="34" charset="0"/>
              <a:ea typeface="Arial Unicode MS"/>
              <a:cs typeface="Arial" panose="020B0604020202020204" pitchFamily="34" charset="0"/>
            </a:endParaRPr>
          </a:p>
          <a:p>
            <a:endParaRPr lang="it-IT" sz="2800" b="1" dirty="0">
              <a:effectLst/>
              <a:latin typeface="Arial" panose="020B0604020202020204" pitchFamily="34" charset="0"/>
              <a:ea typeface="Arial Unicode MS"/>
              <a:cs typeface="Arial" panose="020B0604020202020204" pitchFamily="34" charset="0"/>
            </a:endParaRPr>
          </a:p>
          <a:p>
            <a:endParaRPr lang="it-IT" sz="2800" b="1" dirty="0">
              <a:latin typeface="Arial" panose="020B0604020202020204" pitchFamily="34" charset="0"/>
              <a:ea typeface="Arial Unicode MS"/>
              <a:cs typeface="Arial" panose="020B0604020202020204" pitchFamily="34" charset="0"/>
            </a:endParaRPr>
          </a:p>
          <a:p>
            <a:r>
              <a:rPr lang="it-IT" sz="2800" b="1" dirty="0">
                <a:effectLst/>
                <a:latin typeface="Arial" panose="020B0604020202020204" pitchFamily="34" charset="0"/>
                <a:ea typeface="Arial Unicode MS"/>
                <a:cs typeface="Arial" panose="020B0604020202020204" pitchFamily="34" charset="0"/>
              </a:rPr>
              <a:t>Formato della riunione in video</a:t>
            </a:r>
            <a:r>
              <a:rPr lang="fr-FR" sz="2800" b="1" dirty="0">
                <a:effectLst/>
                <a:latin typeface="Arial" panose="020B0604020202020204" pitchFamily="34" charset="0"/>
                <a:ea typeface="Arial Unicode MS"/>
                <a:cs typeface="Arial" panose="020B0604020202020204" pitchFamily="34" charset="0"/>
              </a:rPr>
              <a:t>-</a:t>
            </a:r>
            <a:r>
              <a:rPr lang="it-IT" sz="2800" b="1" dirty="0">
                <a:effectLst/>
                <a:latin typeface="Arial" panose="020B0604020202020204" pitchFamily="34" charset="0"/>
                <a:ea typeface="Arial Unicode MS"/>
                <a:cs typeface="Arial" panose="020B0604020202020204" pitchFamily="34" charset="0"/>
              </a:rPr>
              <a:t>conferenza di FA </a:t>
            </a:r>
          </a:p>
          <a:p>
            <a:endParaRPr lang="it-IT" sz="2800" b="1" dirty="0">
              <a:latin typeface="Arial" panose="020B0604020202020204" pitchFamily="34" charset="0"/>
              <a:cs typeface="Arial" panose="020B0604020202020204" pitchFamily="34" charset="0"/>
            </a:endParaRPr>
          </a:p>
          <a:p>
            <a:r>
              <a:rPr lang="it-IT" sz="2800" b="1" dirty="0">
                <a:latin typeface="Arial" panose="020B0604020202020204" pitchFamily="34" charset="0"/>
                <a:cs typeface="Arial" panose="020B0604020202020204" pitchFamily="34" charset="0"/>
              </a:rPr>
              <a:t>Sabato </a:t>
            </a:r>
          </a:p>
          <a:p>
            <a:r>
              <a:rPr lang="it-IT" sz="2800" b="1" dirty="0">
                <a:latin typeface="Arial" panose="020B0604020202020204" pitchFamily="34" charset="0"/>
                <a:cs typeface="Arial" panose="020B0604020202020204" pitchFamily="34" charset="0"/>
              </a:rPr>
              <a:t>18:00 CET</a:t>
            </a:r>
            <a:endParaRPr lang="en-US" sz="2800" dirty="0">
              <a:latin typeface="Arial" panose="020B0604020202020204" pitchFamily="34" charset="0"/>
              <a:cs typeface="Arial" panose="020B0604020202020204" pitchFamily="34" charset="0"/>
            </a:endParaRPr>
          </a:p>
        </p:txBody>
      </p:sp>
      <p:pic>
        <p:nvPicPr>
          <p:cNvPr id="2" name="Google Shape;92;p13">
            <a:extLst>
              <a:ext uri="{FF2B5EF4-FFF2-40B4-BE49-F238E27FC236}">
                <a16:creationId xmlns:a16="http://schemas.microsoft.com/office/drawing/2014/main" id="{D003442C-3530-F86F-4220-533EAECA4244}"/>
              </a:ext>
            </a:extLst>
          </p:cNvPr>
          <p:cNvPicPr preferRelativeResize="0"/>
          <p:nvPr/>
        </p:nvPicPr>
        <p:blipFill rotWithShape="1">
          <a:blip r:embed="rId2">
            <a:alphaModFix/>
          </a:blip>
          <a:srcRect/>
          <a:stretch/>
        </p:blipFill>
        <p:spPr>
          <a:xfrm>
            <a:off x="4657724" y="855654"/>
            <a:ext cx="2940279" cy="1727983"/>
          </a:xfrm>
          <a:prstGeom prst="rect">
            <a:avLst/>
          </a:prstGeom>
          <a:noFill/>
          <a:ln>
            <a:noFill/>
          </a:ln>
        </p:spPr>
      </p:pic>
    </p:spTree>
    <p:extLst>
      <p:ext uri="{BB962C8B-B14F-4D97-AF65-F5344CB8AC3E}">
        <p14:creationId xmlns:p14="http://schemas.microsoft.com/office/powerpoint/2010/main" val="28135592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7054C0-5ABF-9F6E-99A1-F8184B63274A}"/>
              </a:ext>
            </a:extLst>
          </p:cNvPr>
          <p:cNvSpPr>
            <a:spLocks noGrp="1"/>
          </p:cNvSpPr>
          <p:nvPr>
            <p:ph idx="1"/>
          </p:nvPr>
        </p:nvSpPr>
        <p:spPr>
          <a:xfrm>
            <a:off x="0" y="0"/>
            <a:ext cx="12192000" cy="6858000"/>
          </a:xfrm>
        </p:spPr>
        <p:txBody>
          <a:bodyPr>
            <a:normAutofit fontScale="92500" lnSpcReduction="10000"/>
          </a:bodyPr>
          <a:lstStyle/>
          <a:p>
            <a:pPr marL="0" marR="0" algn="just">
              <a:spcBef>
                <a:spcPts val="0"/>
              </a:spcBef>
              <a:spcAft>
                <a:spcPts val="0"/>
              </a:spcAft>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SPONSOR</a:t>
            </a:r>
            <a:endParaRPr lang="it-IT" b="1" u="sng"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b="1" u="sng"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Abbiamo chiesto ad uno sponsor qualificato di aiutarci attraverso il</a:t>
            </a: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programma di r</a:t>
            </a:r>
            <a:r>
              <a:rPr lang="fr-FR"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e</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cupero su tutti e tre i livelli: fisico, mentale e</a:t>
            </a: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spirituale. Gli Sponsor sono impegnati all’astinenza e a vivere i Dodici</a:t>
            </a: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Passi al meglio possibile. Gli Sponsor condividono il loro programma</a:t>
            </a: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al meglio che possono. Il nostro è un programma di attrazione.</a:t>
            </a: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Trovate uno sponsor che ha quello che volete e chiedete come l’ha</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raggiunto.</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870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55B159-BDD8-0ADC-F82B-6C7431FBF52A}"/>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 RIUNIONI</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Partecipiamo alle riunioni che ci permettono di identificare e</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condividere la nostra esperienza, forza e speranza.  Abbiamo </a:t>
            </a: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s</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coperto che se non diamo ai nuovi venuti quello che abbiamo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ricevuto dal programma, non possiamo tenerlo per noi stessi.</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8800392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B91957-8BAF-BAE0-D6BF-C2157A2EE37B}"/>
              </a:ext>
            </a:extLst>
          </p:cNvPr>
          <p:cNvSpPr>
            <a:spLocks noGrp="1"/>
          </p:cNvSpPr>
          <p:nvPr>
            <p:ph idx="1"/>
          </p:nvPr>
        </p:nvSpPr>
        <p:spPr>
          <a:xfrm>
            <a:off x="0" y="44950"/>
            <a:ext cx="12191999" cy="6813049"/>
          </a:xfrm>
        </p:spPr>
        <p:txBody>
          <a:bodyPr/>
          <a:lstStyle/>
          <a:p>
            <a:pPr marL="0" marR="0" indent="0" algn="just">
              <a:spcBef>
                <a:spcPts val="0"/>
              </a:spcBef>
              <a:spcAft>
                <a:spcPts val="0"/>
              </a:spcAft>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TELEFONO</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L’abusare di cibo è una malattia dell’isolamento.  Il telefono è una maniera di comunicare con altri abusatori di cibo fra una riunione e l’altra:</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514350" marR="0" indent="-514350" algn="just">
              <a:spcBef>
                <a:spcPts val="0"/>
              </a:spcBef>
              <a:spcAft>
                <a:spcPts val="0"/>
              </a:spcAft>
              <a:buAutoNum type="alphaLcPeriod"/>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Cominciamo ogni giorno con la promessa al nostro sponsor di eseguire il nostro piano alimentare; </a:t>
            </a:r>
          </a:p>
          <a:p>
            <a:pPr marL="514350" marR="0" indent="-514350" algn="just">
              <a:spcBef>
                <a:spcPts val="0"/>
              </a:spcBef>
              <a:spcAft>
                <a:spcPts val="0"/>
              </a:spcAft>
              <a:buAutoNum type="alphaLcPeriod"/>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b. Condividiamo la nostra speranza con altri abusatori di cibo;</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 Contattiamo un altro abusatore di cibo in momenti di stress;</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 Chiamiamo prima del primo boccone.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4230829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0F2E7C-2743-E2CC-D974-10154BA5D134}"/>
              </a:ext>
            </a:extLst>
          </p:cNvPr>
          <p:cNvSpPr>
            <a:spLocks noGrp="1"/>
          </p:cNvSpPr>
          <p:nvPr>
            <p:ph idx="1"/>
          </p:nvPr>
        </p:nvSpPr>
        <p:spPr>
          <a:xfrm>
            <a:off x="0" y="0"/>
            <a:ext cx="12192000" cy="6858000"/>
          </a:xfrm>
        </p:spPr>
        <p:txBody>
          <a:bodyPr/>
          <a:lstStyle/>
          <a:p>
            <a:pPr marL="0" marR="0" algn="just">
              <a:spcBef>
                <a:spcPts val="0"/>
              </a:spcBef>
              <a:spcAft>
                <a:spcPts val="0"/>
              </a:spcAft>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b="1" u="sng" dirty="0">
              <a:solidFill>
                <a:srgbClr val="000000"/>
              </a:solidFill>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 ANONIMATO</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L’anonimato è la fondazione spirituale del nostro programma ed è</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essenziale per il nostro recupero. Per curarci dobbiamo parlare</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apertamente e avere fiducia l’un con l’altro. Ci aiutiamo, ma non</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pettegoliamo. Tutto ciò che sentiamo in una riunione resta in quella</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riunione. La storia di ogni abusatore di cibo è sua d</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 raccontare.  Proteggiamo</a:t>
            </a:r>
            <a:r>
              <a:rPr lang="fr-FR"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la </a:t>
            </a:r>
            <a:r>
              <a:rPr lang="fr-FR" b="1"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nostra</a:t>
            </a:r>
            <a:r>
              <a:rPr lang="fr-FR"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fr-FR" b="1" dirty="0" err="1">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anonimità</a:t>
            </a:r>
            <a:r>
              <a:rPr lang="fr-FR"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95313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DDA20D-0BF5-DF19-C0BC-85B1137AD784}"/>
              </a:ext>
            </a:extLst>
          </p:cNvPr>
          <p:cNvSpPr>
            <a:spLocks noGrp="1"/>
          </p:cNvSpPr>
          <p:nvPr>
            <p:ph idx="1"/>
          </p:nvPr>
        </p:nvSpPr>
        <p:spPr>
          <a:xfrm>
            <a:off x="0" y="0"/>
            <a:ext cx="12192000" cy="6858000"/>
          </a:xfrm>
        </p:spPr>
        <p:txBody>
          <a:bodyPr>
            <a:normAutofit fontScale="92500" lnSpcReduction="10000"/>
          </a:bodyPr>
          <a:lstStyle/>
          <a:p>
            <a:pPr marL="0" marR="0" indent="0" algn="just">
              <a:spcBef>
                <a:spcPts val="0"/>
              </a:spcBef>
              <a:spcAft>
                <a:spcPts val="0"/>
              </a:spcAft>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3200"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LETTERATURA</a:t>
            </a:r>
            <a:r>
              <a:rPr lang="it-IT" sz="3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3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Leggiamo i Dodici Passi per rinforzare il nostro</a:t>
            </a:r>
          </a:p>
          <a:p>
            <a:pPr marL="0" marR="0" indent="0" algn="just">
              <a:spcBef>
                <a:spcPts val="0"/>
              </a:spcBef>
              <a:spcAft>
                <a:spcPts val="0"/>
              </a:spcAft>
              <a:buNone/>
            </a:pPr>
            <a:endParaRPr lang="it-IT" sz="3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3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programma. Quando li leggiamo giornalmente, la letteratura</a:t>
            </a:r>
          </a:p>
          <a:p>
            <a:pPr marL="0" marR="0" indent="0" algn="just">
              <a:spcBef>
                <a:spcPts val="0"/>
              </a:spcBef>
              <a:spcAft>
                <a:spcPts val="0"/>
              </a:spcAft>
              <a:buNone/>
            </a:pPr>
            <a:endParaRPr lang="it-IT" sz="3200"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3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ci insegna certe verità basilari che troviamo vitali alla nostra</a:t>
            </a:r>
          </a:p>
          <a:p>
            <a:pPr marL="0" marR="0" indent="0" algn="just">
              <a:spcBef>
                <a:spcPts val="0"/>
              </a:spcBef>
              <a:spcAft>
                <a:spcPts val="0"/>
              </a:spcAft>
              <a:buNone/>
            </a:pPr>
            <a:endParaRPr lang="it-IT" sz="3200"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3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crescita. La letteratura è uno strumento sempre a</a:t>
            </a:r>
          </a:p>
          <a:p>
            <a:pPr marL="0" marR="0" indent="0" algn="just">
              <a:spcBef>
                <a:spcPts val="0"/>
              </a:spcBef>
              <a:spcAft>
                <a:spcPts val="0"/>
              </a:spcAft>
              <a:buNone/>
            </a:pPr>
            <a:endParaRPr lang="it-IT" sz="3200"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3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disposizione che ci dona intuizione del nostro problema, la</a:t>
            </a:r>
          </a:p>
          <a:p>
            <a:pPr marL="0" marR="0" indent="0" algn="just">
              <a:spcBef>
                <a:spcPts val="0"/>
              </a:spcBef>
              <a:spcAft>
                <a:spcPts val="0"/>
              </a:spcAft>
              <a:buNone/>
            </a:pPr>
            <a:endParaRPr lang="it-IT" sz="3200"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3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forza di fare fronte alle nostre difficoltà e la vera speranza che ci</a:t>
            </a:r>
          </a:p>
          <a:p>
            <a:pPr marL="0" marR="0" indent="0" algn="just">
              <a:spcBef>
                <a:spcPts val="0"/>
              </a:spcBef>
              <a:spcAft>
                <a:spcPts val="0"/>
              </a:spcAft>
              <a:buNone/>
            </a:pPr>
            <a:endParaRPr lang="it-IT" sz="3200"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sz="3200"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sia una soluzione per noi.</a:t>
            </a:r>
            <a:endParaRPr lang="en-US" sz="3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sz="3200"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2678570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CB74C0-8C48-5EB8-253E-5548A0A3F8CA}"/>
              </a:ext>
            </a:extLst>
          </p:cNvPr>
          <p:cNvSpPr>
            <a:spLocks noGrp="1"/>
          </p:cNvSpPr>
          <p:nvPr>
            <p:ph idx="1"/>
          </p:nvPr>
        </p:nvSpPr>
        <p:spPr>
          <a:xfrm>
            <a:off x="0" y="0"/>
            <a:ext cx="12192000" cy="6858000"/>
          </a:xfrm>
        </p:spPr>
        <p:txBody>
          <a:bodyPr/>
          <a:lstStyle/>
          <a:p>
            <a:pPr marL="0" indent="0">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indent="0">
              <a:buNone/>
            </a:pPr>
            <a:endParaRPr lang="it-IT" b="1" u="sng" dirty="0">
              <a:solidFill>
                <a:srgbClr val="000000"/>
              </a:solidFill>
              <a:uFill>
                <a:solidFill>
                  <a:srgbClr val="454545"/>
                </a:solidFill>
              </a:uFill>
              <a:latin typeface="Arial" panose="020B0604020202020204" pitchFamily="34" charset="0"/>
              <a:ea typeface="Arial Unicode MS"/>
              <a:cs typeface="Arial" panose="020B0604020202020204" pitchFamily="34" charset="0"/>
            </a:endParaRPr>
          </a:p>
          <a:p>
            <a:pPr marL="0" indent="0">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SCRIVERE</a:t>
            </a:r>
            <a:endParaRPr lang="it-IT" b="1" u="sng"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indent="0">
              <a:buNone/>
            </a:pPr>
            <a:r>
              <a:rPr lang="fr-FR"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La</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scrittura è uno strumento indispensabile per sostenere l’astinenza</a:t>
            </a:r>
          </a:p>
          <a:p>
            <a:pPr marL="0" indent="0">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e per praticare i Dodici Passi. Ogni giorno scriviamo il nostro piano</a:t>
            </a:r>
          </a:p>
          <a:p>
            <a:pPr marL="0" indent="0">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alimentare per poi comunicare il nostro impegno ad eseguirlo al</a:t>
            </a:r>
          </a:p>
          <a:p>
            <a:pPr marL="0" indent="0">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nostro sponsor. Quando siamo turbati, scrivere ci aiuta anche a</a:t>
            </a:r>
          </a:p>
          <a:p>
            <a:pPr marL="0" indent="0">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capire meglio la nostra situazione e a discernere quali siano le azioni</a:t>
            </a:r>
          </a:p>
          <a:p>
            <a:pPr marL="0" indent="0">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necessarie da intraprendere.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121513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BBE582-A5F1-5604-B4E0-03CFFFAD3980}"/>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MEDITAZIONE</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Per mantenere la nostra astinenza dobbiamo imparare a fare</a:t>
            </a: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affidamento su un potere superiore.  Per mezz’ora ogni giorno ci</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sediamo tranquilli e rilassati.  Durante questa mezz’ora con il nostro</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Potere Superiore ascoltiamo, cercando prospettiva, serenità e forza</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che ci aiutano a mantenere la nostra astinenza e, con mente sana, a</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poter rispondere alle difficoltà e i doni del giorno.</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2106117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F23768-4E70-54E3-5E9B-647B9FF4B027}"/>
              </a:ext>
            </a:extLst>
          </p:cNvPr>
          <p:cNvSpPr>
            <a:spLocks noGrp="1"/>
          </p:cNvSpPr>
          <p:nvPr>
            <p:ph idx="1"/>
          </p:nvPr>
        </p:nvSpPr>
        <p:spPr>
          <a:xfrm>
            <a:off x="0" y="0"/>
            <a:ext cx="12192000" cy="6858000"/>
          </a:xfrm>
        </p:spPr>
        <p:txBody>
          <a:bodyPr/>
          <a:lstStyle/>
          <a:p>
            <a:pPr marL="0" marR="0" indent="0" algn="just">
              <a:spcBef>
                <a:spcPts val="0"/>
              </a:spcBef>
              <a:spcAft>
                <a:spcPts val="0"/>
              </a:spcAft>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GRATITUDINE</a:t>
            </a:r>
            <a:endParaRPr lang="it-IT" b="1" u="sng"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L</a:t>
            </a:r>
            <a:r>
              <a:rPr lang="fr-FR"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abuso di cibo è una malattia di negatività.  La sostenuta astinenza</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dipende dalla nostra volontà di rimpiazzare sentimenti e pensieri</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negativi con pensieri grati. Nel passato abbiamo pensato alla</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gratitudine come un sentimento, invece in questo programma lo</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pratichiamo come un’azione.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8174366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501B1F4-730F-AC60-6F09-420A97937E1A}"/>
              </a:ext>
            </a:extLst>
          </p:cNvPr>
          <p:cNvSpPr>
            <a:spLocks noGrp="1"/>
          </p:cNvSpPr>
          <p:nvPr>
            <p:ph idx="1"/>
          </p:nvPr>
        </p:nvSpPr>
        <p:spPr>
          <a:xfrm>
            <a:off x="0" y="0"/>
            <a:ext cx="12192000" cy="6857999"/>
          </a:xfrm>
        </p:spPr>
        <p:txBody>
          <a:bodyPr>
            <a:normAutofit lnSpcReduction="10000"/>
          </a:bodyPr>
          <a:lstStyle/>
          <a:p>
            <a:pPr marL="0" marR="0" indent="0" algn="just">
              <a:spcBef>
                <a:spcPts val="0"/>
              </a:spcBef>
              <a:spcAft>
                <a:spcPts val="0"/>
              </a:spcAft>
              <a:buNone/>
            </a:pPr>
            <a:endPar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uFill>
                <a:solidFill>
                  <a:srgbClr val="454545"/>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 </a:t>
            </a:r>
          </a:p>
          <a:p>
            <a:pPr marL="0" marR="0" indent="0" algn="just">
              <a:spcBef>
                <a:spcPts val="0"/>
              </a:spcBef>
              <a:spcAft>
                <a:spcPts val="0"/>
              </a:spcAft>
              <a:buNone/>
            </a:pPr>
            <a:r>
              <a:rPr lang="it-IT" b="1" u="sng" dirty="0">
                <a:solidFill>
                  <a:srgbClr val="000000"/>
                </a:solidFill>
                <a:effectLst/>
                <a:uFill>
                  <a:solidFill>
                    <a:srgbClr val="454545"/>
                  </a:solidFill>
                </a:uFill>
                <a:latin typeface="Arial" panose="020B0604020202020204" pitchFamily="34" charset="0"/>
                <a:ea typeface="Arial Unicode MS"/>
                <a:cs typeface="Arial" panose="020B0604020202020204" pitchFamily="34" charset="0"/>
              </a:rPr>
              <a:t>SERVIZIO</a:t>
            </a:r>
            <a:endParaRPr lang="it-IT" b="1" u="sng"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u="sng"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Facciamo servizio rimanendo astinenti. L’astinenza ci dona la libertà</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dall’ossessione per il cibo che ci permette di essere presenti per gli</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altri.  Qualunque aiuto, che sia pur piccolo, che può aiutarci ad</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avvicinare un abusatore di cibo che ancora soffre, aggiunge alla</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qualità del nostro recupero. “Una vita di sana e felice utilità” è ciò</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che</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ci è promesso praticando i Dodici Passi.  Fare servizio mantiene</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questa promessa.</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38677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6308FB-47C4-4885-8972-660E28034A1C}"/>
              </a:ext>
            </a:extLst>
          </p:cNvPr>
          <p:cNvSpPr>
            <a:spLocks noGrp="1"/>
          </p:cNvSpPr>
          <p:nvPr>
            <p:ph idx="1"/>
          </p:nvPr>
        </p:nvSpPr>
        <p:spPr>
          <a:xfrm>
            <a:off x="0" y="0"/>
            <a:ext cx="12192000" cy="6858000"/>
          </a:xfrm>
        </p:spPr>
        <p:txBody>
          <a:bodyPr/>
          <a:lstStyle/>
          <a:p>
            <a:endParaRPr lang="en-US" dirty="0"/>
          </a:p>
          <a:p>
            <a:endParaRPr lang="en-US" dirty="0"/>
          </a:p>
          <a:p>
            <a:pPr marL="0" marR="0" indent="0" algn="just">
              <a:spcBef>
                <a:spcPts val="0"/>
              </a:spcBef>
              <a:spcAft>
                <a:spcPts val="0"/>
              </a:spcAft>
              <a:buNone/>
            </a:pP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CONDIVISIONE</a:t>
            </a:r>
          </a:p>
          <a:p>
            <a:pPr marL="0" marR="0" algn="just">
              <a:spcBef>
                <a:spcPts val="0"/>
              </a:spcBef>
              <a:spcAft>
                <a:spcPts val="0"/>
              </a:spcAft>
            </a:pP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C'è qualcuno in visita o che ha recentemente raggiunto i 90 giorni con uno sponsor FA che vuole condividere per primo? </a:t>
            </a:r>
          </a:p>
          <a:p>
            <a:pPr marL="0" marR="0" indent="0" algn="just">
              <a:spcBef>
                <a:spcPts val="0"/>
              </a:spcBef>
              <a:spcAft>
                <a:spcPts val="0"/>
              </a:spcAft>
              <a:buNone/>
            </a:pP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Se volete condividere, basta alzare la mano o togliere il muto.</a:t>
            </a: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La riunione è ora aperta alla condivisione da parte di chiunque abbia 90 giorni o più di astinenza continua in FA e stia lavorando con uno sponsor FA.</a:t>
            </a:r>
          </a:p>
          <a:p>
            <a:pPr marL="0" marR="0" indent="0" algn="just">
              <a:spcBef>
                <a:spcPts val="0"/>
              </a:spcBef>
              <a:spcAft>
                <a:spcPts val="0"/>
              </a:spcAft>
              <a:buNone/>
            </a:pP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Per favore, ognuno limiti il suo contributo a 3-4 minuti per dare a più membri la possibilità di condividere.</a:t>
            </a: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p>
          <a:p>
            <a:endParaRPr lang="en-US" dirty="0"/>
          </a:p>
          <a:p>
            <a:pPr marL="0" indent="0">
              <a:buNone/>
            </a:pPr>
            <a:endParaRPr lang="en-US" dirty="0"/>
          </a:p>
        </p:txBody>
      </p:sp>
    </p:spTree>
    <p:extLst>
      <p:ext uri="{BB962C8B-B14F-4D97-AF65-F5344CB8AC3E}">
        <p14:creationId xmlns:p14="http://schemas.microsoft.com/office/powerpoint/2010/main" val="3412907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4C0E56-0D1C-5436-DF2D-B215C66B6302}"/>
              </a:ext>
            </a:extLst>
          </p:cNvPr>
          <p:cNvSpPr>
            <a:spLocks noGrp="1"/>
          </p:cNvSpPr>
          <p:nvPr>
            <p:ph idx="1"/>
          </p:nvPr>
        </p:nvSpPr>
        <p:spPr>
          <a:xfrm>
            <a:off x="838200" y="213360"/>
            <a:ext cx="10515600" cy="5963603"/>
          </a:xfrm>
        </p:spPr>
        <p:txBody>
          <a:bodyPr>
            <a:normAutofit/>
          </a:bodyPr>
          <a:lstStyle/>
          <a:p>
            <a:pPr marL="0" indent="0" algn="just">
              <a:spcBef>
                <a:spcPts val="0"/>
              </a:spcBef>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p>
          <a:p>
            <a:pPr marL="0" indent="0" algn="just">
              <a:spcBef>
                <a:spcPts val="0"/>
              </a:spcBef>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Benvenuti alla riunione di FA di sabato alle 18 CET</a:t>
            </a:r>
          </a:p>
          <a:p>
            <a:pPr marL="0" marR="0" indent="0" algn="just">
              <a:spcBef>
                <a:spcPts val="0"/>
              </a:spcBef>
              <a:spcAft>
                <a:spcPts val="0"/>
              </a:spcAft>
              <a:buNone/>
            </a:pP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rPr>
              <a:t>Il </a:t>
            </a:r>
            <a:r>
              <a:rPr lang="en-US" dirty="0" err="1">
                <a:solidFill>
                  <a:srgbClr val="000000"/>
                </a:solidFill>
                <a:uFill>
                  <a:solidFill>
                    <a:srgbClr val="000000"/>
                  </a:solidFill>
                </a:uFill>
                <a:latin typeface="Arial" panose="020B0604020202020204" pitchFamily="34" charset="0"/>
                <a:ea typeface="Arial Unicode MS"/>
                <a:cs typeface="Arial" panose="020B0604020202020204" pitchFamily="34" charset="0"/>
              </a:rPr>
              <a:t>mio</a:t>
            </a:r>
            <a:r>
              <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nome è ______ [nome], da_______ [localizzazione]. Sono un’abusatrice/un abusatore di cibo in recupero e sono la coordinatrice/il coordinatore per questa riunione.</a:t>
            </a: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spcBef>
                <a:spcPts val="0"/>
              </a:spcBef>
              <a:spcAft>
                <a:spcPts val="0"/>
              </a:spcAft>
              <a:buNone/>
            </a:pP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Vi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invitiamo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condividere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il vostro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nome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numero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di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telefono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e da dove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provenite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nella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finestra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del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partecipante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utilizzando</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la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funzione</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rinomina</a:t>
            </a:r>
            <a:r>
              <a:rPr lang="en-US"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indent="0" algn="just">
              <a:spcBef>
                <a:spcPts val="0"/>
              </a:spcBef>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Dopo un attimo di silenzio, volete per favore unirvi a me per recitare la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Preghiera Della Serenità?</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40575083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312DED-C07D-3264-BF7A-9807532CCEF2}"/>
              </a:ext>
            </a:extLst>
          </p:cNvPr>
          <p:cNvSpPr>
            <a:spLocks noGrp="1"/>
          </p:cNvSpPr>
          <p:nvPr>
            <p:ph idx="1"/>
          </p:nvPr>
        </p:nvSpPr>
        <p:spPr>
          <a:xfrm>
            <a:off x="0" y="0"/>
            <a:ext cx="12192000" cy="6858000"/>
          </a:xfrm>
        </p:spPr>
        <p:txBody>
          <a:bodyPr/>
          <a:lstStyle/>
          <a:p>
            <a:pPr marL="0" marR="0" algn="just">
              <a:spcBef>
                <a:spcPts val="0"/>
              </a:spcBef>
              <a:spcAft>
                <a:spcPts val="0"/>
              </a:spcAft>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Chi tra di voi, che non ha ancora raggiunto 90 giorni di astinenza, vorrebbe</a:t>
            </a: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leggere </a:t>
            </a:r>
            <a:r>
              <a:rPr lang="it-IT" b="1" u="sng" dirty="0">
                <a:solidFill>
                  <a:srgbClr val="000000"/>
                </a:solidFill>
                <a:uFill>
                  <a:solidFill>
                    <a:srgbClr val="000000"/>
                  </a:solidFill>
                </a:uFill>
                <a:latin typeface="Arial" panose="020B0604020202020204" pitchFamily="34" charset="0"/>
                <a:ea typeface="Arial Unicode MS"/>
                <a:cs typeface="Arial" panose="020B0604020202020204" pitchFamily="34" charset="0"/>
              </a:rPr>
              <a:t>LE</a:t>
            </a:r>
            <a:r>
              <a:rPr lang="it-IT" b="1" u="sng"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PROMESSE DEL PROGRAMMA</a:t>
            </a: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dal Grande Libro?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4958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148F7E-CD64-C3B8-2904-8834B969558F}"/>
              </a:ext>
            </a:extLst>
          </p:cNvPr>
          <p:cNvSpPr>
            <a:spLocks noGrp="1"/>
          </p:cNvSpPr>
          <p:nvPr>
            <p:ph idx="1"/>
          </p:nvPr>
        </p:nvSpPr>
        <p:spPr>
          <a:xfrm>
            <a:off x="0" y="0"/>
            <a:ext cx="12192000" cy="6858000"/>
          </a:xfrm>
        </p:spPr>
        <p:txBody>
          <a:bodyPr>
            <a:normAutofit lnSpcReduction="10000"/>
          </a:bodyPr>
          <a:lstStyle/>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LE PROMESSE</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Se ci sforziamo di fare bene ciò che è richiesto in questa fase del nostro lavoro, ci meraviglieremo scoprendo di aver completato la metà della nostra opera.</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Conosceremo una nuova libertà e una nuova felicità. Non ci affliggeremo del passato, ma ci impegneremo a non dimenticarlo mai. Capiremo cosa significhi la parola serenità e conosceremo la pace.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Poco importa a quale grado di abiezione siamo scesi, constateremo come la nostra esperienza possa giovare agli altri. Scomparirà ogni idea dell’inutilità della nostra vita e così pure ogni forma di commiserazione di noi stessi. Perderemo l’interesse per i nostri capricci e ci dedicheremo al servizio degli altri. L’egoismo scomparirà. Le nostre idee sulla vita cambieranno come dal giorno alla notte. La paura delle persone e la paura dell’insicurezza economica ci abbandoneranno. Intuiremo come dovremo comportarci di fronte a delle situazioni che di solito ci sconcertavano. </a:t>
            </a: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[Continua nella diapositiva successiva.]</a:t>
            </a: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32082377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BC4896-37C0-64A4-95B8-EEC5283E2D6D}"/>
              </a:ext>
            </a:extLst>
          </p:cNvPr>
          <p:cNvSpPr>
            <a:spLocks noGrp="1"/>
          </p:cNvSpPr>
          <p:nvPr>
            <p:ph idx="1"/>
          </p:nvPr>
        </p:nvSpPr>
        <p:spPr>
          <a:xfrm>
            <a:off x="0" y="0"/>
            <a:ext cx="12192000" cy="6858000"/>
          </a:xfrm>
        </p:spPr>
        <p:txBody>
          <a:bodyPr/>
          <a:lstStyle/>
          <a:p>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 </a:t>
            </a:r>
          </a:p>
          <a:p>
            <a:pPr marL="0" indent="0">
              <a:buNone/>
            </a:pPr>
            <a:r>
              <a:rPr lang="en-US" b="1" dirty="0">
                <a:latin typeface="Arial" panose="020B0604020202020204" pitchFamily="34" charset="0"/>
                <a:cs typeface="Arial" panose="020B0604020202020204" pitchFamily="34" charset="0"/>
              </a:rPr>
              <a:t>LE PROMESSE  </a:t>
            </a:r>
            <a:r>
              <a:rPr lang="en-US" dirty="0">
                <a:latin typeface="Arial" panose="020B0604020202020204" pitchFamily="34" charset="0"/>
                <a:cs typeface="Arial" panose="020B0604020202020204" pitchFamily="34" charset="0"/>
              </a:rPr>
              <a:t>(continua)</a:t>
            </a:r>
          </a:p>
          <a:p>
            <a:endParaRPr lang="en-US" b="1" dirty="0">
              <a:latin typeface="Arial" panose="020B0604020202020204" pitchFamily="34" charset="0"/>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Ci renderemo conto, tutto a un tratto, che Dio fa per noi ciò che noi non riuscivamo a fare da soli.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Noi non pensiamo che si tratti di promesse stravaganti. Si realizzano in mezzo a noi, ora rapidamente, ora lentamente. Siamo certi che si attuano, se ci impegniamo alla loro realizzazione.</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42380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B5699D-C42F-523E-4780-6827A7227896}"/>
              </a:ext>
            </a:extLst>
          </p:cNvPr>
          <p:cNvSpPr>
            <a:spLocks noGrp="1"/>
          </p:cNvSpPr>
          <p:nvPr>
            <p:ph idx="1"/>
          </p:nvPr>
        </p:nvSpPr>
        <p:spPr>
          <a:xfrm>
            <a:off x="0" y="0"/>
            <a:ext cx="12192000" cy="6857999"/>
          </a:xfrm>
        </p:spPr>
        <p:txBody>
          <a:bodyPr>
            <a:normAutofit/>
          </a:bodyPr>
          <a:lstStyle/>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Se hai domande, devi metterti in contatto con uno sponsor disponibile, o se vuoi goderti up po`di amicizia, ti invitiamo a rimanere quando finisce la riunione. </a:t>
            </a:r>
          </a:p>
          <a:p>
            <a:pPr marL="0" marR="0" indent="0" algn="just">
              <a:spcBef>
                <a:spcPts val="0"/>
              </a:spcBef>
              <a:spcAft>
                <a:spcPts val="0"/>
              </a:spcAft>
              <a:buNone/>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rPr>
              <a:t>Grazie a tutti per il vostro servizio. Per cortesia, riattiva l’audio e, dopo un momento di silenzio, unitevi a me nella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Preghiera della Serenità.</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PREGHIERA DELLA SERENITA`</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Signore, concedimi la serenità di accettare le cose che non posso cambiare, il coraggio di cambiare quelle che posso e la saggezza di comprenderne la differenza.</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366999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AE6F88C-BC2F-11BC-9E08-FDA541CAF798}"/>
              </a:ext>
            </a:extLst>
          </p:cNvPr>
          <p:cNvSpPr>
            <a:spLocks noGrp="1"/>
          </p:cNvSpPr>
          <p:nvPr>
            <p:ph idx="1"/>
          </p:nvPr>
        </p:nvSpPr>
        <p:spPr>
          <a:xfrm>
            <a:off x="0" y="160420"/>
            <a:ext cx="11948160" cy="6697579"/>
          </a:xfrm>
        </p:spPr>
        <p:txBody>
          <a:bodyPr/>
          <a:lstStyle/>
          <a:p>
            <a:pPr marL="0" marR="0" algn="just">
              <a:spcBef>
                <a:spcPts val="0"/>
              </a:spcBef>
              <a:spcAft>
                <a:spcPts val="0"/>
              </a:spcAft>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PREGHIERA DELLA SERENITÀ</a:t>
            </a:r>
          </a:p>
          <a:p>
            <a:pPr marL="0" marR="0" algn="just">
              <a:spcBef>
                <a:spcPts val="0"/>
              </a:spcBef>
              <a:spcAft>
                <a:spcPts val="0"/>
              </a:spcAft>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Signore, concedimi la serenità di accettare le cose che non </a:t>
            </a:r>
          </a:p>
          <a:p>
            <a:pPr marL="0" marR="0" indent="0" algn="just">
              <a:spcBef>
                <a:spcPts val="0"/>
              </a:spcBef>
              <a:spcAft>
                <a:spcPts val="0"/>
              </a:spcAft>
              <a:buNone/>
            </a:pPr>
            <a:r>
              <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posso cambiare, il coraggio di cambiare le cose che posso,</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e la saggezza di comprenderne la differenza.</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402473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16901D-B58C-25B1-83FA-D547AE430839}"/>
              </a:ext>
            </a:extLst>
          </p:cNvPr>
          <p:cNvSpPr>
            <a:spLocks noGrp="1"/>
          </p:cNvSpPr>
          <p:nvPr>
            <p:ph idx="1"/>
          </p:nvPr>
        </p:nvSpPr>
        <p:spPr>
          <a:xfrm>
            <a:off x="182880" y="137160"/>
            <a:ext cx="12009120" cy="6720840"/>
          </a:xfrm>
        </p:spPr>
        <p:txBody>
          <a:bodyPr/>
          <a:lstStyle/>
          <a:p>
            <a:pPr marL="0" marR="0" algn="just">
              <a:spcBef>
                <a:spcPts val="0"/>
              </a:spcBef>
              <a:spcAft>
                <a:spcPts val="0"/>
              </a:spcAft>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PREAMBOLO</a:t>
            </a:r>
          </a:p>
          <a:p>
            <a:pPr marL="0" marR="0" algn="just">
              <a:spcBef>
                <a:spcPts val="0"/>
              </a:spcBef>
              <a:spcAft>
                <a:spcPts val="0"/>
              </a:spcAft>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FA è un'associazione di individui che, condividendo le loro esperienze e supportandosi a vicenda, sono in recupero dall’abuso di cibo.</a:t>
            </a: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Diamo il benvenuto a chiunque voglia smettere di mangiare compulsivamente.</a:t>
            </a:r>
            <a:r>
              <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rPr>
              <a:t> </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Non ci sono quote o imposte da pagare per essere membri: noi ci autofinanziamo attraverso le nostre stesse contribuzioni e non sollecitiamo né accettiamo donazioni esterne. FA non è affiliata ad alcuna organizzazione pubblica o privata, movimento politico, ideologia o dottrina religiosa. Non prendiamo posizione su controversie esterne. Il nostro scopo primario è di astenerci dall’abuso di cibo e di portare questo messaggio di recupero a quelli che ancora soffrono.</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1749987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80AA66-0384-37CB-AE73-F6ABAF5D5F45}"/>
              </a:ext>
            </a:extLst>
          </p:cNvPr>
          <p:cNvSpPr>
            <a:spLocks noGrp="1"/>
          </p:cNvSpPr>
          <p:nvPr>
            <p:ph idx="1"/>
          </p:nvPr>
        </p:nvSpPr>
        <p:spPr>
          <a:xfrm>
            <a:off x="0" y="27304"/>
            <a:ext cx="12192000" cy="6830695"/>
          </a:xfrm>
        </p:spPr>
        <p:txBody>
          <a:bodyPr/>
          <a:lstStyle/>
          <a:p>
            <a:pPr marL="0" marR="0" algn="just">
              <a:spcBef>
                <a:spcPts val="0"/>
              </a:spcBef>
              <a:spcAft>
                <a:spcPts val="0"/>
              </a:spcAft>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algn="just">
              <a:spcBef>
                <a:spcPts val="0"/>
              </a:spcBef>
              <a:spcAft>
                <a:spcPts val="0"/>
              </a:spcAft>
            </a:pPr>
            <a:endParaRPr lang="it-IT"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spcBef>
                <a:spcPts val="0"/>
              </a:spcBef>
              <a:spcAft>
                <a:spcPts val="0"/>
              </a:spcAft>
              <a:buNone/>
            </a:pPr>
            <a:r>
              <a:rPr lang="en-US" dirty="0" err="1">
                <a:effectLst/>
                <a:latin typeface="Arial" panose="020B0604020202020204" pitchFamily="34" charset="0"/>
                <a:ea typeface="Times New Roman" panose="02020603050405020304" pitchFamily="18" charset="0"/>
                <a:cs typeface="Arial" panose="020B0604020202020204" pitchFamily="34" charset="0"/>
              </a:rPr>
              <a:t>Incoraggiamo</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coloro</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che</a:t>
            </a:r>
            <a:r>
              <a:rPr lang="en-US" dirty="0">
                <a:effectLst/>
                <a:latin typeface="Arial" panose="020B0604020202020204" pitchFamily="34" charset="0"/>
                <a:ea typeface="Times New Roman" panose="02020603050405020304" pitchFamily="18" charset="0"/>
                <a:cs typeface="Arial" panose="020B0604020202020204" pitchFamily="34" charset="0"/>
              </a:rPr>
              <a:t> non </a:t>
            </a:r>
            <a:r>
              <a:rPr lang="en-US" dirty="0" err="1">
                <a:effectLst/>
                <a:latin typeface="Arial" panose="020B0604020202020204" pitchFamily="34" charset="0"/>
                <a:ea typeface="Times New Roman" panose="02020603050405020304" pitchFamily="18" charset="0"/>
                <a:cs typeface="Arial" panose="020B0604020202020204" pitchFamily="34" charset="0"/>
              </a:rPr>
              <a:t>hanno</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raggiunto</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i</a:t>
            </a:r>
            <a:r>
              <a:rPr lang="en-US" dirty="0">
                <a:effectLst/>
                <a:latin typeface="Arial" panose="020B0604020202020204" pitchFamily="34" charset="0"/>
                <a:ea typeface="Times New Roman" panose="02020603050405020304" pitchFamily="18" charset="0"/>
                <a:cs typeface="Arial" panose="020B0604020202020204" pitchFamily="34" charset="0"/>
              </a:rPr>
              <a:t> 90 </a:t>
            </a:r>
            <a:r>
              <a:rPr lang="en-US" dirty="0" err="1">
                <a:effectLst/>
                <a:latin typeface="Arial" panose="020B0604020202020204" pitchFamily="34" charset="0"/>
                <a:ea typeface="Times New Roman" panose="02020603050405020304" pitchFamily="18" charset="0"/>
                <a:cs typeface="Arial" panose="020B0604020202020204" pitchFamily="34" charset="0"/>
              </a:rPr>
              <a:t>giorni</a:t>
            </a:r>
            <a:r>
              <a:rPr lang="en-US" dirty="0">
                <a:effectLst/>
                <a:latin typeface="Arial" panose="020B0604020202020204" pitchFamily="34" charset="0"/>
                <a:ea typeface="Times New Roman" panose="02020603050405020304" pitchFamily="18" charset="0"/>
                <a:cs typeface="Arial" panose="020B0604020202020204" pitchFamily="34" charset="0"/>
              </a:rPr>
              <a:t> di continua </a:t>
            </a:r>
            <a:r>
              <a:rPr lang="en-US" dirty="0" err="1">
                <a:effectLst/>
                <a:latin typeface="Arial" panose="020B0604020202020204" pitchFamily="34" charset="0"/>
                <a:ea typeface="Times New Roman" panose="02020603050405020304" pitchFamily="18" charset="0"/>
                <a:cs typeface="Arial" panose="020B0604020202020204" pitchFamily="34" charset="0"/>
              </a:rPr>
              <a:t>astinenza</a:t>
            </a:r>
            <a:r>
              <a:rPr lang="en-US" dirty="0">
                <a:effectLst/>
                <a:latin typeface="Arial" panose="020B0604020202020204" pitchFamily="34" charset="0"/>
                <a:ea typeface="Times New Roman" panose="02020603050405020304" pitchFamily="18" charset="0"/>
                <a:cs typeface="Arial" panose="020B0604020202020204" pitchFamily="34" charset="0"/>
              </a:rPr>
              <a:t> a </a:t>
            </a:r>
            <a:r>
              <a:rPr lang="en-US" dirty="0" err="1">
                <a:effectLst/>
                <a:latin typeface="Arial" panose="020B0604020202020204" pitchFamily="34" charset="0"/>
                <a:ea typeface="Times New Roman" panose="02020603050405020304" pitchFamily="18" charset="0"/>
                <a:cs typeface="Arial" panose="020B0604020202020204" pitchFamily="34" charset="0"/>
              </a:rPr>
              <a:t>leggere</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Coloro</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che</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hanno</a:t>
            </a:r>
            <a:r>
              <a:rPr lang="en-US" dirty="0">
                <a:effectLst/>
                <a:latin typeface="Arial" panose="020B0604020202020204" pitchFamily="34" charset="0"/>
                <a:ea typeface="Times New Roman" panose="02020603050405020304" pitchFamily="18" charset="0"/>
                <a:cs typeface="Arial" panose="020B0604020202020204" pitchFamily="34" charset="0"/>
              </a:rPr>
              <a:t> piu` di 90 </a:t>
            </a:r>
            <a:r>
              <a:rPr lang="en-US" dirty="0" err="1">
                <a:effectLst/>
                <a:latin typeface="Arial" panose="020B0604020202020204" pitchFamily="34" charset="0"/>
                <a:ea typeface="Times New Roman" panose="02020603050405020304" pitchFamily="18" charset="0"/>
                <a:cs typeface="Arial" panose="020B0604020202020204" pitchFamily="34" charset="0"/>
              </a:rPr>
              <a:t>giorni</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sono</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pregati</a:t>
            </a:r>
            <a:r>
              <a:rPr lang="en-US" dirty="0">
                <a:effectLst/>
                <a:latin typeface="Arial" panose="020B0604020202020204" pitchFamily="34" charset="0"/>
                <a:ea typeface="Times New Roman" panose="02020603050405020304" pitchFamily="18" charset="0"/>
                <a:cs typeface="Arial" panose="020B0604020202020204" pitchFamily="34" charset="0"/>
              </a:rPr>
              <a:t> di </a:t>
            </a:r>
            <a:r>
              <a:rPr lang="en-US" dirty="0" err="1">
                <a:effectLst/>
                <a:latin typeface="Arial" panose="020B0604020202020204" pitchFamily="34" charset="0"/>
                <a:ea typeface="Times New Roman" panose="02020603050405020304" pitchFamily="18" charset="0"/>
                <a:cs typeface="Arial" panose="020B0604020202020204" pitchFamily="34" charset="0"/>
              </a:rPr>
              <a:t>astensersi</a:t>
            </a:r>
            <a:r>
              <a:rPr lang="en-US" dirty="0">
                <a:effectLst/>
                <a:latin typeface="Arial" panose="020B0604020202020204" pitchFamily="34" charset="0"/>
                <a:ea typeface="Times New Roman" panose="02020603050405020304" pitchFamily="18" charset="0"/>
                <a:cs typeface="Arial" panose="020B0604020202020204" pitchFamily="34" charset="0"/>
              </a:rPr>
              <a:t> dal </a:t>
            </a:r>
            <a:r>
              <a:rPr lang="en-US" dirty="0" err="1">
                <a:effectLst/>
                <a:latin typeface="Arial" panose="020B0604020202020204" pitchFamily="34" charset="0"/>
                <a:ea typeface="Times New Roman" panose="02020603050405020304" pitchFamily="18" charset="0"/>
                <a:cs typeface="Arial" panose="020B0604020202020204" pitchFamily="34" charset="0"/>
              </a:rPr>
              <a:t>leggere</a:t>
            </a:r>
            <a:r>
              <a:rPr lang="en-US" dirty="0">
                <a:effectLst/>
                <a:latin typeface="Arial" panose="020B0604020202020204" pitchFamily="34" charset="0"/>
                <a:ea typeface="Times New Roman" panose="02020603050405020304" pitchFamily="18" charset="0"/>
                <a:cs typeface="Arial" panose="020B0604020202020204" pitchFamily="34" charset="0"/>
              </a:rPr>
              <a:t> a </a:t>
            </a:r>
            <a:r>
              <a:rPr lang="en-US" dirty="0" err="1">
                <a:effectLst/>
                <a:latin typeface="Arial" panose="020B0604020202020204" pitchFamily="34" charset="0"/>
                <a:ea typeface="Times New Roman" panose="02020603050405020304" pitchFamily="18" charset="0"/>
                <a:cs typeface="Arial" panose="020B0604020202020204" pitchFamily="34" charset="0"/>
              </a:rPr>
              <a:t>meno</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che</a:t>
            </a:r>
            <a:r>
              <a:rPr lang="en-US" dirty="0">
                <a:effectLst/>
                <a:latin typeface="Arial" panose="020B0604020202020204" pitchFamily="34" charset="0"/>
                <a:ea typeface="Times New Roman" panose="02020603050405020304" pitchFamily="18" charset="0"/>
                <a:cs typeface="Arial" panose="020B0604020202020204" pitchFamily="34" charset="0"/>
              </a:rPr>
              <a:t> non ci </a:t>
            </a:r>
            <a:r>
              <a:rPr lang="en-US" dirty="0" err="1">
                <a:effectLst/>
                <a:latin typeface="Arial" panose="020B0604020202020204" pitchFamily="34" charset="0"/>
                <a:ea typeface="Times New Roman" panose="02020603050405020304" pitchFamily="18" charset="0"/>
                <a:cs typeface="Arial" panose="020B0604020202020204" pitchFamily="34" charset="0"/>
              </a:rPr>
              <a:t>siano</a:t>
            </a:r>
            <a:r>
              <a:rPr lang="en-US" dirty="0">
                <a:effectLst/>
                <a:latin typeface="Arial" panose="020B0604020202020204" pitchFamily="34" charset="0"/>
                <a:ea typeface="Times New Roman" panose="02020603050405020304" pitchFamily="18" charset="0"/>
                <a:cs typeface="Arial" panose="020B0604020202020204" pitchFamily="34" charset="0"/>
              </a:rPr>
              <a:t> </a:t>
            </a:r>
            <a:r>
              <a:rPr lang="en-US" dirty="0" err="1">
                <a:effectLst/>
                <a:latin typeface="Arial" panose="020B0604020202020204" pitchFamily="34" charset="0"/>
                <a:ea typeface="Times New Roman" panose="02020603050405020304" pitchFamily="18" charset="0"/>
                <a:cs typeface="Arial" panose="020B0604020202020204" pitchFamily="34" charset="0"/>
              </a:rPr>
              <a:t>volontari</a:t>
            </a:r>
            <a:r>
              <a:rPr lang="en-US" dirty="0">
                <a:effectLst/>
                <a:latin typeface="Arial" panose="020B0604020202020204" pitchFamily="34" charset="0"/>
                <a:ea typeface="Times New Roman" panose="02020603050405020304" pitchFamily="18" charset="0"/>
                <a:cs typeface="Arial" panose="020B0604020202020204" pitchFamily="34" charset="0"/>
              </a:rPr>
              <a:t>. </a:t>
            </a:r>
          </a:p>
          <a:p>
            <a:pPr marL="0" marR="0" indent="0" algn="just">
              <a:spcBef>
                <a:spcPts val="0"/>
              </a:spcBef>
              <a:spcAft>
                <a:spcPts val="0"/>
              </a:spcAft>
              <a:buNone/>
            </a:pPr>
            <a:endParaRPr lang="en-US" dirty="0">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Chi vuol essere così gentile da leggere la </a:t>
            </a: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Definizione dell’abusatore di Cibo</a:t>
            </a: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Clicca su "RAISE HAND", o se stai partecipando per telefono, premi *9.</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[Chiama un volontario]</a:t>
            </a:r>
            <a:endParaRPr lang="en-US" i="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21736793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123924-FE4C-9DC9-7827-4A5B2FAC3D61}"/>
              </a:ext>
            </a:extLst>
          </p:cNvPr>
          <p:cNvSpPr>
            <a:spLocks noGrp="1"/>
          </p:cNvSpPr>
          <p:nvPr>
            <p:ph idx="1"/>
          </p:nvPr>
        </p:nvSpPr>
        <p:spPr>
          <a:xfrm>
            <a:off x="0" y="0"/>
            <a:ext cx="12192000" cy="6858000"/>
          </a:xfrm>
        </p:spPr>
        <p:txBody>
          <a:bodyPr>
            <a:normAutofit fontScale="92500" lnSpcReduction="10000"/>
          </a:bodyPr>
          <a:lstStyle/>
          <a:p>
            <a:pPr marL="0" marR="0" indent="0" algn="just">
              <a:spcBef>
                <a:spcPts val="0"/>
              </a:spcBef>
              <a:spcAft>
                <a:spcPts val="60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 DEFINIZIONE DELL’ABUSATORE DI CIBO</a:t>
            </a:r>
          </a:p>
          <a:p>
            <a:pPr marL="0" marR="0" indent="0" algn="just">
              <a:spcBef>
                <a:spcPts val="0"/>
              </a:spcBef>
              <a:spcAft>
                <a:spcPts val="60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La nostra è una malattia fisica, emotiva e spirituale per la quale non esiste cura ma può essere fermata un giorno alla volta adattandoci ad un modo disciplinato di mangiare e al programma dei Dodici Passi di FA. Quando abusiamo del cibo usandolo come una droga, le nostre vite diventano ingestibili.</a:t>
            </a: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 </a:t>
            </a: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Gli abusatori di cibo hanno un’allergia alla farina, allo zucchero e alle grandi quantità di cibo perché questi scatenano voglie incontrollabili. Il problema può essere fermato un giorno alla volta misurando e pesando il nostro cibo ed astenendoci dalla farina e dallo zucchero. </a:t>
            </a: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r>
              <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rPr>
              <a:t>In FA, l'astinenza significa mangiare pasti pesati e misurati e non mangiare tra i pasti, eliminare la farina e lo zucchero dalla propria alimentazione, ed evitare tutti i cibi che possono scatenare episodi di alimentazione incontrollata.</a:t>
            </a:r>
          </a:p>
          <a:p>
            <a:pPr marL="0" marR="0" indent="0" algn="just">
              <a:spcBef>
                <a:spcPts val="0"/>
              </a:spcBef>
              <a:spcAft>
                <a:spcPts val="0"/>
              </a:spcAft>
              <a:buNone/>
            </a:pPr>
            <a:endParaRPr lang="it-IT" b="1"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pPr marL="0" marR="0" indent="0">
              <a:spcBef>
                <a:spcPts val="0"/>
              </a:spcBef>
              <a:spcAft>
                <a:spcPts val="0"/>
              </a:spcAft>
              <a:buNone/>
            </a:pPr>
            <a:r>
              <a:rPr lang="en-US" sz="3000" dirty="0">
                <a:solidFill>
                  <a:srgbClr val="000000"/>
                </a:solidFill>
                <a:effectLst/>
                <a:latin typeface="Calibri" panose="020F0502020204030204" pitchFamily="34" charset="0"/>
                <a:ea typeface="Times New Roman" panose="02020603050405020304" pitchFamily="18" charset="0"/>
              </a:rPr>
              <a:t>[Il Leader continua.] </a:t>
            </a:r>
            <a:r>
              <a:rPr lang="en-US" sz="3000" dirty="0" err="1">
                <a:solidFill>
                  <a:srgbClr val="000000"/>
                </a:solidFill>
                <a:effectLst/>
                <a:latin typeface="Calibri" panose="020F0502020204030204" pitchFamily="34" charset="0"/>
                <a:ea typeface="Times New Roman" panose="02020603050405020304" pitchFamily="18" charset="0"/>
              </a:rPr>
              <a:t>Quanti</a:t>
            </a:r>
            <a:r>
              <a:rPr lang="en-US" sz="3000" dirty="0">
                <a:solidFill>
                  <a:srgbClr val="000000"/>
                </a:solidFill>
                <a:effectLst/>
                <a:latin typeface="Calibri" panose="020F0502020204030204" pitchFamily="34" charset="0"/>
                <a:ea typeface="Times New Roman" panose="02020603050405020304" pitchFamily="18" charset="0"/>
              </a:rPr>
              <a:t> </a:t>
            </a:r>
            <a:r>
              <a:rPr lang="en-US" sz="3000" dirty="0" err="1">
                <a:solidFill>
                  <a:srgbClr val="000000"/>
                </a:solidFill>
                <a:effectLst/>
                <a:latin typeface="Calibri" panose="020F0502020204030204" pitchFamily="34" charset="0"/>
                <a:ea typeface="Times New Roman" panose="02020603050405020304" pitchFamily="18" charset="0"/>
              </a:rPr>
              <a:t>abusatori</a:t>
            </a:r>
            <a:r>
              <a:rPr lang="en-US" sz="3000" dirty="0">
                <a:solidFill>
                  <a:srgbClr val="000000"/>
                </a:solidFill>
                <a:effectLst/>
                <a:latin typeface="Calibri" panose="020F0502020204030204" pitchFamily="34" charset="0"/>
                <a:ea typeface="Times New Roman" panose="02020603050405020304" pitchFamily="18" charset="0"/>
              </a:rPr>
              <a:t> di </a:t>
            </a:r>
            <a:r>
              <a:rPr lang="en-US" sz="3000" dirty="0" err="1">
                <a:solidFill>
                  <a:srgbClr val="000000"/>
                </a:solidFill>
                <a:effectLst/>
                <a:latin typeface="Calibri" panose="020F0502020204030204" pitchFamily="34" charset="0"/>
                <a:ea typeface="Times New Roman" panose="02020603050405020304" pitchFamily="18" charset="0"/>
              </a:rPr>
              <a:t>cibo</a:t>
            </a:r>
            <a:r>
              <a:rPr lang="en-US" sz="3000" dirty="0">
                <a:solidFill>
                  <a:srgbClr val="000000"/>
                </a:solidFill>
                <a:effectLst/>
                <a:latin typeface="Calibri" panose="020F0502020204030204" pitchFamily="34" charset="0"/>
                <a:ea typeface="Times New Roman" panose="02020603050405020304" pitchFamily="18" charset="0"/>
              </a:rPr>
              <a:t> ci </a:t>
            </a:r>
            <a:r>
              <a:rPr lang="en-US" sz="3000" dirty="0" err="1">
                <a:solidFill>
                  <a:srgbClr val="000000"/>
                </a:solidFill>
                <a:effectLst/>
                <a:latin typeface="Calibri" panose="020F0502020204030204" pitchFamily="34" charset="0"/>
                <a:ea typeface="Times New Roman" panose="02020603050405020304" pitchFamily="18" charset="0"/>
              </a:rPr>
              <a:t>sono</a:t>
            </a:r>
            <a:r>
              <a:rPr lang="en-US" sz="3000" dirty="0">
                <a:solidFill>
                  <a:srgbClr val="000000"/>
                </a:solidFill>
                <a:effectLst/>
                <a:latin typeface="Calibri" panose="020F0502020204030204" pitchFamily="34" charset="0"/>
                <a:ea typeface="Times New Roman" panose="02020603050405020304" pitchFamily="18" charset="0"/>
              </a:rPr>
              <a:t>  </a:t>
            </a:r>
            <a:r>
              <a:rPr lang="en-US" sz="3000" dirty="0" err="1">
                <a:solidFill>
                  <a:srgbClr val="000000"/>
                </a:solidFill>
                <a:effectLst/>
                <a:latin typeface="Calibri" panose="020F0502020204030204" pitchFamily="34" charset="0"/>
                <a:ea typeface="Times New Roman" panose="02020603050405020304" pitchFamily="18" charset="0"/>
              </a:rPr>
              <a:t>oltre</a:t>
            </a:r>
            <a:r>
              <a:rPr lang="en-US" sz="3000" dirty="0">
                <a:solidFill>
                  <a:srgbClr val="000000"/>
                </a:solidFill>
                <a:effectLst/>
                <a:latin typeface="Calibri" panose="020F0502020204030204" pitchFamily="34" charset="0"/>
                <a:ea typeface="Times New Roman" panose="02020603050405020304" pitchFamily="18" charset="0"/>
              </a:rPr>
              <a:t> a me? [</a:t>
            </a:r>
            <a:r>
              <a:rPr lang="en-US" sz="3000" dirty="0" err="1">
                <a:solidFill>
                  <a:srgbClr val="000000"/>
                </a:solidFill>
                <a:effectLst/>
                <a:latin typeface="Calibri" panose="020F0502020204030204" pitchFamily="34" charset="0"/>
                <a:ea typeface="Times New Roman" panose="02020603050405020304" pitchFamily="18" charset="0"/>
              </a:rPr>
              <a:t>Mettere</a:t>
            </a:r>
            <a:r>
              <a:rPr lang="en-US" sz="3000" dirty="0">
                <a:solidFill>
                  <a:srgbClr val="000000"/>
                </a:solidFill>
                <a:effectLst/>
                <a:latin typeface="Calibri" panose="020F0502020204030204" pitchFamily="34" charset="0"/>
                <a:ea typeface="Times New Roman" panose="02020603050405020304" pitchFamily="18" charset="0"/>
              </a:rPr>
              <a:t> in </a:t>
            </a:r>
            <a:r>
              <a:rPr lang="en-US" sz="3000" dirty="0" err="1">
                <a:solidFill>
                  <a:srgbClr val="000000"/>
                </a:solidFill>
                <a:effectLst/>
                <a:latin typeface="Calibri" panose="020F0502020204030204" pitchFamily="34" charset="0"/>
                <a:ea typeface="Times New Roman" panose="02020603050405020304" pitchFamily="18" charset="0"/>
              </a:rPr>
              <a:t>pausa</a:t>
            </a:r>
            <a:r>
              <a:rPr lang="en-US" sz="3000" dirty="0">
                <a:solidFill>
                  <a:srgbClr val="000000"/>
                </a:solidFill>
                <a:effectLst/>
                <a:latin typeface="Calibri" panose="020F0502020204030204" pitchFamily="34" charset="0"/>
                <a:ea typeface="Times New Roman" panose="02020603050405020304" pitchFamily="18" charset="0"/>
              </a:rPr>
              <a:t>]  </a:t>
            </a:r>
            <a:r>
              <a:rPr lang="en-US" sz="3000" dirty="0" err="1">
                <a:solidFill>
                  <a:srgbClr val="000000"/>
                </a:solidFill>
                <a:effectLst/>
                <a:latin typeface="Calibri" panose="020F0502020204030204" pitchFamily="34" charset="0"/>
                <a:ea typeface="Times New Roman" panose="02020603050405020304" pitchFamily="18" charset="0"/>
              </a:rPr>
              <a:t>Benvenuti</a:t>
            </a:r>
            <a:r>
              <a:rPr lang="en-US" sz="3000" dirty="0">
                <a:solidFill>
                  <a:srgbClr val="000000"/>
                </a:solidFill>
                <a:effectLst/>
                <a:latin typeface="Calibri" panose="020F0502020204030204" pitchFamily="34" charset="0"/>
                <a:ea typeface="Times New Roman" panose="02020603050405020304" pitchFamily="18" charset="0"/>
              </a:rPr>
              <a:t> a tutti. </a:t>
            </a:r>
            <a:endParaRPr lang="en-US" sz="3000" dirty="0">
              <a:effectLst/>
              <a:latin typeface="Times New Roman" panose="02020603050405020304" pitchFamily="18" charset="0"/>
              <a:ea typeface="Times New Roman" panose="02020603050405020304" pitchFamily="18" charset="0"/>
            </a:endParaRPr>
          </a:p>
          <a:p>
            <a:pPr marL="0" marR="0" indent="0" algn="just">
              <a:spcBef>
                <a:spcPts val="0"/>
              </a:spcBef>
              <a:spcAft>
                <a:spcPts val="0"/>
              </a:spcAft>
              <a:buNone/>
            </a:pPr>
            <a:endParaRPr lang="en-US" sz="1800" dirty="0">
              <a:solidFill>
                <a:srgbClr val="000000"/>
              </a:solidFill>
              <a:effectLst/>
              <a:uFill>
                <a:solidFill>
                  <a:srgbClr val="000000"/>
                </a:solidFill>
              </a:uFill>
              <a:latin typeface="Calibri" panose="020F0502020204030204" pitchFamily="34" charset="0"/>
              <a:ea typeface="Arial Unicode MS"/>
              <a:cs typeface="Arial Unicode MS"/>
            </a:endParaRPr>
          </a:p>
          <a:p>
            <a:pPr marL="0" marR="0" indent="0" algn="just">
              <a:spcBef>
                <a:spcPts val="0"/>
              </a:spcBef>
              <a:spcAft>
                <a:spcPts val="0"/>
              </a:spcAft>
              <a:buNone/>
            </a:pPr>
            <a:endParaRPr lang="it-IT" b="1" dirty="0">
              <a:solidFill>
                <a:srgbClr val="000000"/>
              </a:solidFill>
              <a:uFill>
                <a:solidFill>
                  <a:srgbClr val="000000"/>
                </a:solidFill>
              </a:uFill>
              <a:latin typeface="Arial" panose="020B0604020202020204" pitchFamily="34" charset="0"/>
              <a:ea typeface="Arial Unicode MS"/>
              <a:cs typeface="Arial" panose="020B0604020202020204" pitchFamily="34" charset="0"/>
            </a:endParaRPr>
          </a:p>
          <a:p>
            <a:pPr marL="0" marR="0" indent="0" algn="just">
              <a:spcBef>
                <a:spcPts val="0"/>
              </a:spcBef>
              <a:spcAft>
                <a:spcPts val="0"/>
              </a:spcAft>
              <a:buNone/>
            </a:pPr>
            <a:endParaRPr lang="en-US" dirty="0">
              <a:solidFill>
                <a:srgbClr val="000000"/>
              </a:solidFill>
              <a:effectLst/>
              <a:uFill>
                <a:solidFill>
                  <a:srgbClr val="000000"/>
                </a:solidFill>
              </a:uFill>
              <a:latin typeface="Arial" panose="020B0604020202020204" pitchFamily="34" charset="0"/>
              <a:ea typeface="Arial Unicode MS"/>
              <a:cs typeface="Arial" panose="020B0604020202020204" pitchFamily="34" charset="0"/>
            </a:endParaRPr>
          </a:p>
          <a:p>
            <a:endParaRPr lang="en-US" dirty="0"/>
          </a:p>
        </p:txBody>
      </p:sp>
    </p:spTree>
    <p:extLst>
      <p:ext uri="{BB962C8B-B14F-4D97-AF65-F5344CB8AC3E}">
        <p14:creationId xmlns:p14="http://schemas.microsoft.com/office/powerpoint/2010/main" val="24465338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6557</TotalTime>
  <Words>5087</Words>
  <Application>Microsoft Office PowerPoint</Application>
  <PresentationFormat>Widescreen</PresentationFormat>
  <Paragraphs>599</Paragraphs>
  <Slides>53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Bucco</dc:creator>
  <cp:lastModifiedBy>Deirdre Hutchison</cp:lastModifiedBy>
  <cp:revision>21</cp:revision>
  <dcterms:created xsi:type="dcterms:W3CDTF">2024-08-22T16:24:51Z</dcterms:created>
  <dcterms:modified xsi:type="dcterms:W3CDTF">2024-10-18T22:56:05Z</dcterms:modified>
</cp:coreProperties>
</file>