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Tahoma"/>
      <p:regular r:id="rId28"/>
      <p:bold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fJ8SX0mhdAkPxbpk9YK88844T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258BB8-7FBD-43A9-B4D2-E60838F21636}">
  <a:tblStyle styleId="{4C258BB8-7FBD-43A9-B4D2-E60838F21636}"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A54A49A-8F07-4A36-8B82-5C35CB3A70E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Tahom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 name="Google Shape;67;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23"/>
          <p:cNvPicPr preferRelativeResize="0"/>
          <p:nvPr/>
        </p:nvPicPr>
        <p:blipFill rotWithShape="1">
          <a:blip r:embed="rId1">
            <a:alphaModFix/>
          </a:blip>
          <a:srcRect b="0" l="0" r="0" t="0"/>
          <a:stretch/>
        </p:blipFill>
        <p:spPr>
          <a:xfrm>
            <a:off x="0" y="6400800"/>
            <a:ext cx="12192000" cy="457200"/>
          </a:xfrm>
          <a:prstGeom prst="rect">
            <a:avLst/>
          </a:prstGeom>
          <a:noFill/>
          <a:ln>
            <a:noFill/>
          </a:ln>
        </p:spPr>
      </p:pic>
      <p:sp>
        <p:nvSpPr>
          <p:cNvPr id="7" name="Google Shape;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pic>
        <p:nvPicPr>
          <p:cNvPr id="12" name="Google Shape;12;p23"/>
          <p:cNvPicPr preferRelativeResize="0"/>
          <p:nvPr/>
        </p:nvPicPr>
        <p:blipFill rotWithShape="1">
          <a:blip r:embed="rId2">
            <a:alphaModFix/>
          </a:blip>
          <a:srcRect b="0" l="0" r="0" t="0"/>
          <a:stretch/>
        </p:blipFill>
        <p:spPr>
          <a:xfrm>
            <a:off x="0" y="1588"/>
            <a:ext cx="12192000" cy="457200"/>
          </a:xfrm>
          <a:prstGeom prst="rect">
            <a:avLst/>
          </a:prstGeom>
          <a:noFill/>
          <a:ln>
            <a:noFill/>
          </a:ln>
        </p:spPr>
      </p:pic>
      <p:pic>
        <p:nvPicPr>
          <p:cNvPr id="13" name="Google Shape;13;p23"/>
          <p:cNvPicPr preferRelativeResize="0"/>
          <p:nvPr/>
        </p:nvPicPr>
        <p:blipFill rotWithShape="1">
          <a:blip r:embed="rId3">
            <a:alphaModFix/>
          </a:blip>
          <a:srcRect b="0" l="0" r="0" t="0"/>
          <a:stretch/>
        </p:blipFill>
        <p:spPr>
          <a:xfrm>
            <a:off x="10768338" y="5428215"/>
            <a:ext cx="1497495" cy="149749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type="ctrTitle"/>
          </p:nvPr>
        </p:nvSpPr>
        <p:spPr>
          <a:xfrm>
            <a:off x="2292896" y="2582044"/>
            <a:ext cx="7606208" cy="8469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imes New Roman"/>
              <a:buNone/>
            </a:pPr>
            <a:r>
              <a:rPr b="1" lang="id-ID" sz="3600">
                <a:latin typeface="Times New Roman"/>
                <a:ea typeface="Times New Roman"/>
                <a:cs typeface="Times New Roman"/>
                <a:sym typeface="Times New Roman"/>
              </a:rPr>
              <a:t>Uang dan Lembaga Keuangan</a:t>
            </a:r>
            <a:endParaRPr b="1" sz="3600">
              <a:latin typeface="Times New Roman"/>
              <a:ea typeface="Times New Roman"/>
              <a:cs typeface="Times New Roman"/>
              <a:sym typeface="Times New Roman"/>
            </a:endParaRPr>
          </a:p>
        </p:txBody>
      </p:sp>
      <p:sp>
        <p:nvSpPr>
          <p:cNvPr id="88" name="Google Shape;88;p1"/>
          <p:cNvSpPr txBox="1"/>
          <p:nvPr/>
        </p:nvSpPr>
        <p:spPr>
          <a:xfrm>
            <a:off x="2292896" y="3005522"/>
            <a:ext cx="7606208" cy="846956"/>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Times New Roman"/>
              <a:buNone/>
            </a:pPr>
            <a:r>
              <a:rPr b="1" i="0" lang="id-ID" sz="2400" u="none" cap="none" strike="noStrike">
                <a:solidFill>
                  <a:schemeClr val="dk1"/>
                </a:solidFill>
                <a:latin typeface="Times New Roman"/>
                <a:ea typeface="Times New Roman"/>
                <a:cs typeface="Times New Roman"/>
                <a:sym typeface="Times New Roman"/>
              </a:rPr>
              <a:t>Author : AM KOBAR</a:t>
            </a:r>
            <a:endParaRPr b="1"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nvSpPr>
        <p:spPr>
          <a:xfrm>
            <a:off x="133176" y="724712"/>
            <a:ext cx="7093013" cy="1143000"/>
          </a:xfrm>
          <a:prstGeom prst="rect">
            <a:avLst/>
          </a:prstGeom>
          <a:noFill/>
          <a:ln>
            <a:noFill/>
          </a:ln>
        </p:spPr>
        <p:txBody>
          <a:bodyPr anchorCtr="0" anchor="b"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dk1"/>
              </a:buClr>
              <a:buSzPct val="100000"/>
              <a:buFont typeface="Times New Roman"/>
              <a:buNone/>
            </a:pPr>
            <a:r>
              <a:rPr b="1" i="0" lang="id-ID" sz="6000" u="none" cap="none" strike="noStrike">
                <a:solidFill>
                  <a:schemeClr val="dk1"/>
                </a:solidFill>
                <a:latin typeface="Times New Roman"/>
                <a:ea typeface="Times New Roman"/>
                <a:cs typeface="Times New Roman"/>
                <a:sym typeface="Times New Roman"/>
              </a:rPr>
              <a:t>Teori Permintaan Klasik</a:t>
            </a:r>
            <a:endParaRPr/>
          </a:p>
        </p:txBody>
      </p:sp>
      <p:sp>
        <p:nvSpPr>
          <p:cNvPr id="158" name="Google Shape;158;p10"/>
          <p:cNvSpPr txBox="1"/>
          <p:nvPr/>
        </p:nvSpPr>
        <p:spPr>
          <a:xfrm>
            <a:off x="251520" y="1873380"/>
            <a:ext cx="1117218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d-ID" sz="1800" u="none" cap="none" strike="noStrike">
                <a:solidFill>
                  <a:schemeClr val="dk1"/>
                </a:solidFill>
                <a:latin typeface="Times New Roman"/>
                <a:ea typeface="Times New Roman"/>
                <a:cs typeface="Times New Roman"/>
                <a:sym typeface="Times New Roman"/>
              </a:rPr>
              <a:t>	Menurut Pandangan ekonomi klasik, fungsi uang hanyalah sebagai alat tukar, karena jumlah uang diminta berbanding proporsional dengan tingkat output atau pendapatan. Bila tingkat output meningkat, maka permintaan uang meningkat, begitu sebaliknya.</a:t>
            </a:r>
            <a:endParaRPr/>
          </a:p>
        </p:txBody>
      </p:sp>
      <p:grpSp>
        <p:nvGrpSpPr>
          <p:cNvPr id="159" name="Google Shape;159;p10"/>
          <p:cNvGrpSpPr/>
          <p:nvPr/>
        </p:nvGrpSpPr>
        <p:grpSpPr>
          <a:xfrm>
            <a:off x="382985" y="2775165"/>
            <a:ext cx="3816163" cy="3598460"/>
            <a:chOff x="710373" y="2042000"/>
            <a:chExt cx="3517741" cy="3317062"/>
          </a:xfrm>
        </p:grpSpPr>
        <p:sp>
          <p:nvSpPr>
            <p:cNvPr id="160" name="Google Shape;160;p10"/>
            <p:cNvSpPr/>
            <p:nvPr/>
          </p:nvSpPr>
          <p:spPr>
            <a:xfrm rot="-525423">
              <a:off x="999776" y="2356259"/>
              <a:ext cx="3011760" cy="2770350"/>
            </a:xfrm>
            <a:custGeom>
              <a:rect b="b" l="l" r="r" t="t"/>
              <a:pathLst>
                <a:path extrusionOk="0" h="2769615" w="3011870">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rgbClr val="F0EE97"/>
            </a:solidFill>
            <a:ln>
              <a:noFill/>
            </a:ln>
            <a:effectLst>
              <a:outerShdw blurRad="215900" sx="99000" rotWithShape="0" algn="tr" dir="4800000" dist="114300" sy="99000">
                <a:srgbClr val="000000">
                  <a:alpha val="4078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nvGrpSpPr>
            <p:cNvPr id="161" name="Google Shape;161;p10"/>
            <p:cNvGrpSpPr/>
            <p:nvPr/>
          </p:nvGrpSpPr>
          <p:grpSpPr>
            <a:xfrm>
              <a:off x="710373" y="2042000"/>
              <a:ext cx="3517741" cy="3317062"/>
              <a:chOff x="3650754" y="1310486"/>
              <a:chExt cx="3517741" cy="3317062"/>
            </a:xfrm>
          </p:grpSpPr>
          <p:sp>
            <p:nvSpPr>
              <p:cNvPr id="162" name="Google Shape;162;p10"/>
              <p:cNvSpPr/>
              <p:nvPr/>
            </p:nvSpPr>
            <p:spPr>
              <a:xfrm rot="-525423">
                <a:off x="3851532" y="1530934"/>
                <a:ext cx="3116185" cy="2876166"/>
              </a:xfrm>
              <a:custGeom>
                <a:rect b="b" l="l" r="r" t="t"/>
                <a:pathLst>
                  <a:path extrusionOk="0" h="2875403" w="3116300">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F0EE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63" name="Google Shape;163;p10"/>
              <p:cNvSpPr/>
              <p:nvPr/>
            </p:nvSpPr>
            <p:spPr>
              <a:xfrm rot="-7339125">
                <a:off x="6185180" y="3089786"/>
                <a:ext cx="337253" cy="1519274"/>
              </a:xfrm>
              <a:custGeom>
                <a:rect b="b" l="l" r="r" t="t"/>
                <a:pathLst>
                  <a:path extrusionOk="0" h="1442880" w="422071">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a:gsLst>
                  <a:gs pos="0">
                    <a:srgbClr val="385623"/>
                  </a:gs>
                  <a:gs pos="50000">
                    <a:srgbClr val="548135"/>
                  </a:gs>
                  <a:gs pos="100000">
                    <a:schemeClr val="accent4"/>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grpSp>
      <p:sp>
        <p:nvSpPr>
          <p:cNvPr id="164" name="Google Shape;164;p10"/>
          <p:cNvSpPr txBox="1"/>
          <p:nvPr/>
        </p:nvSpPr>
        <p:spPr>
          <a:xfrm rot="-622505">
            <a:off x="1005799" y="4052989"/>
            <a:ext cx="261209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d-ID" sz="1800" u="none" cap="none" strike="noStrike">
                <a:solidFill>
                  <a:srgbClr val="385623"/>
                </a:solidFill>
                <a:latin typeface="Times New Roman"/>
                <a:ea typeface="Times New Roman"/>
                <a:cs typeface="Times New Roman"/>
                <a:sym typeface="Times New Roman"/>
              </a:rPr>
              <a:t>MV = PT</a:t>
            </a:r>
            <a:endParaRPr/>
          </a:p>
          <a:p>
            <a:pPr indent="0" lvl="0" marL="0" marR="0" rtl="0" algn="ctr">
              <a:spcBef>
                <a:spcPts val="0"/>
              </a:spcBef>
              <a:spcAft>
                <a:spcPts val="0"/>
              </a:spcAft>
              <a:buNone/>
            </a:pPr>
            <a:r>
              <a:rPr b="0" i="0" lang="id-ID" sz="1800" u="none" cap="none" strike="noStrike">
                <a:solidFill>
                  <a:srgbClr val="385623"/>
                </a:solidFill>
                <a:latin typeface="Times New Roman"/>
                <a:ea typeface="Times New Roman"/>
                <a:cs typeface="Times New Roman"/>
                <a:sym typeface="Times New Roman"/>
              </a:rPr>
              <a:t>Jumlah Uang x Velositas = Harga x Traksaksi</a:t>
            </a:r>
            <a:endParaRPr/>
          </a:p>
        </p:txBody>
      </p:sp>
      <p:sp>
        <p:nvSpPr>
          <p:cNvPr id="165" name="Google Shape;165;p10"/>
          <p:cNvSpPr txBox="1"/>
          <p:nvPr/>
        </p:nvSpPr>
        <p:spPr>
          <a:xfrm>
            <a:off x="4201020" y="3871150"/>
            <a:ext cx="722268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d-ID" sz="1800" u="none" cap="none" strike="noStrike">
                <a:solidFill>
                  <a:schemeClr val="dk1"/>
                </a:solidFill>
                <a:latin typeface="Times New Roman"/>
                <a:ea typeface="Times New Roman"/>
                <a:cs typeface="Times New Roman"/>
                <a:sym typeface="Times New Roman"/>
              </a:rPr>
              <a:t>	Misalnya dalam sebuah perekonomian yang hanya memproduksi mobil, dalam setahun dihasilkan 10.000 unit mobil. Harga per unit mobil adalah Rp. 60juta, sedangkan velositas uang adalah 12 kali setahun, maka jumlah uang yang dibutuhkan?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nvSpPr>
        <p:spPr>
          <a:xfrm>
            <a:off x="400100" y="691540"/>
            <a:ext cx="6491064"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Times New Roman"/>
              <a:buNone/>
            </a:pPr>
            <a:r>
              <a:rPr b="1" i="0" lang="id-ID" sz="2800" u="none" cap="none" strike="noStrike">
                <a:solidFill>
                  <a:schemeClr val="dk1"/>
                </a:solidFill>
                <a:latin typeface="Times New Roman"/>
                <a:ea typeface="Times New Roman"/>
                <a:cs typeface="Times New Roman"/>
                <a:sym typeface="Times New Roman"/>
              </a:rPr>
              <a:t>Teori Permintaan Uang Keynesian</a:t>
            </a:r>
            <a:endParaRPr/>
          </a:p>
        </p:txBody>
      </p:sp>
      <p:graphicFrame>
        <p:nvGraphicFramePr>
          <p:cNvPr id="171" name="Google Shape;171;p11"/>
          <p:cNvGraphicFramePr/>
          <p:nvPr/>
        </p:nvGraphicFramePr>
        <p:xfrm>
          <a:off x="971600" y="1925980"/>
          <a:ext cx="3000000" cy="3000000"/>
        </p:xfrm>
        <a:graphic>
          <a:graphicData uri="http://schemas.openxmlformats.org/drawingml/2006/table">
            <a:tbl>
              <a:tblPr bandRow="1" firstRow="1">
                <a:noFill/>
                <a:tableStyleId>{4C258BB8-7FBD-43A9-B4D2-E60838F21636}</a:tableStyleId>
              </a:tblPr>
              <a:tblGrid>
                <a:gridCol w="3728050"/>
                <a:gridCol w="7156675"/>
              </a:tblGrid>
              <a:tr h="359625">
                <a:tc>
                  <a:txBody>
                    <a:bodyPr/>
                    <a:lstStyle/>
                    <a:p>
                      <a:pPr indent="0" lvl="0" marL="0" marR="0" rtl="0" algn="ctr">
                        <a:spcBef>
                          <a:spcPts val="0"/>
                        </a:spcBef>
                        <a:spcAft>
                          <a:spcPts val="0"/>
                        </a:spcAft>
                        <a:buNone/>
                      </a:pPr>
                      <a:r>
                        <a:rPr b="1" lang="id-ID" sz="1800" u="none" cap="none" strike="noStrike">
                          <a:latin typeface="Century Gothic"/>
                          <a:ea typeface="Century Gothic"/>
                          <a:cs typeface="Century Gothic"/>
                          <a:sym typeface="Century Gothic"/>
                        </a:rPr>
                        <a:t>Motivasi</a:t>
                      </a:r>
                      <a:endParaRPr b="1" sz="1800" u="none" cap="none" strike="noStrike">
                        <a:solidFill>
                          <a:srgbClr val="385623"/>
                        </a:solidFill>
                        <a:latin typeface="Century Gothic"/>
                        <a:ea typeface="Century Gothic"/>
                        <a:cs typeface="Century Gothic"/>
                        <a:sym typeface="Century Gothic"/>
                      </a:endParaRPr>
                    </a:p>
                  </a:txBody>
                  <a:tcPr marT="45725" marB="45725" marR="91450" marL="91450"/>
                </a:tc>
                <a:tc>
                  <a:txBody>
                    <a:bodyPr/>
                    <a:lstStyle/>
                    <a:p>
                      <a:pPr indent="0" lvl="0" marL="0" marR="0" rtl="0" algn="ctr">
                        <a:spcBef>
                          <a:spcPts val="0"/>
                        </a:spcBef>
                        <a:spcAft>
                          <a:spcPts val="0"/>
                        </a:spcAft>
                        <a:buNone/>
                      </a:pPr>
                      <a:r>
                        <a:rPr b="1" lang="id-ID" sz="1800" u="none" cap="none" strike="noStrike">
                          <a:latin typeface="Century Gothic"/>
                          <a:ea typeface="Century Gothic"/>
                          <a:cs typeface="Century Gothic"/>
                          <a:sym typeface="Century Gothic"/>
                        </a:rPr>
                        <a:t>Beberapa Karakteristik</a:t>
                      </a:r>
                      <a:endParaRPr b="1" sz="1800" u="none" cap="none" strike="noStrike">
                        <a:solidFill>
                          <a:srgbClr val="385623"/>
                        </a:solidFill>
                        <a:latin typeface="Century Gothic"/>
                        <a:ea typeface="Century Gothic"/>
                        <a:cs typeface="Century Gothic"/>
                        <a:sym typeface="Century Gothic"/>
                      </a:endParaRPr>
                    </a:p>
                  </a:txBody>
                  <a:tcPr marT="45725" marB="45725" marR="91450" marL="91450"/>
                </a:tc>
              </a:tr>
              <a:tr h="827975">
                <a:tc>
                  <a:txBody>
                    <a:bodyPr/>
                    <a:lstStyle/>
                    <a:p>
                      <a:pPr indent="0" lvl="0" marL="0" marR="0" rtl="0" algn="l">
                        <a:spcBef>
                          <a:spcPts val="0"/>
                        </a:spcBef>
                        <a:spcAft>
                          <a:spcPts val="0"/>
                        </a:spcAft>
                        <a:buNone/>
                      </a:pPr>
                      <a:r>
                        <a:rPr lang="id-ID" sz="1800" u="none" cap="none" strike="noStrike">
                          <a:latin typeface="Century Gothic"/>
                          <a:ea typeface="Century Gothic"/>
                          <a:cs typeface="Century Gothic"/>
                          <a:sym typeface="Century Gothic"/>
                        </a:rPr>
                        <a:t>Kabutuhan Transaksi</a:t>
                      </a:r>
                      <a:endParaRPr sz="1800">
                        <a:latin typeface="Century Gothic"/>
                        <a:ea typeface="Century Gothic"/>
                        <a:cs typeface="Century Gothic"/>
                        <a:sym typeface="Century Gothic"/>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Untuk memenuhi kebutuhan sehari-hari</a:t>
                      </a:r>
                      <a:endParaRPr/>
                    </a:p>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Sebagai alat ukur</a:t>
                      </a:r>
                      <a:endParaRPr/>
                    </a:p>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Berhubungan positif dengan pendapatan</a:t>
                      </a:r>
                      <a:endParaRPr/>
                    </a:p>
                    <a:p>
                      <a:pPr indent="0" lvl="0" marL="0" marR="0" rtl="0" algn="l">
                        <a:spcBef>
                          <a:spcPts val="0"/>
                        </a:spcBef>
                        <a:spcAft>
                          <a:spcPts val="0"/>
                        </a:spcAft>
                        <a:buClr>
                          <a:schemeClr val="dk1"/>
                        </a:buClr>
                        <a:buSzPts val="1800"/>
                        <a:buFont typeface="Arial"/>
                        <a:buNone/>
                      </a:pPr>
                      <a:r>
                        <a:t/>
                      </a:r>
                      <a:endParaRPr sz="1800">
                        <a:latin typeface="Century Gothic"/>
                        <a:ea typeface="Century Gothic"/>
                        <a:cs typeface="Century Gothic"/>
                        <a:sym typeface="Century Gothic"/>
                      </a:endParaRPr>
                    </a:p>
                  </a:txBody>
                  <a:tcPr marT="45725" marB="45725" marR="91450" marL="91450"/>
                </a:tc>
              </a:tr>
              <a:tr h="827975">
                <a:tc>
                  <a:txBody>
                    <a:bodyPr/>
                    <a:lstStyle/>
                    <a:p>
                      <a:pPr indent="0" lvl="0" marL="0" marR="0" rtl="0" algn="l">
                        <a:spcBef>
                          <a:spcPts val="0"/>
                        </a:spcBef>
                        <a:spcAft>
                          <a:spcPts val="0"/>
                        </a:spcAft>
                        <a:buNone/>
                      </a:pPr>
                      <a:r>
                        <a:rPr lang="id-ID" sz="1800">
                          <a:latin typeface="Century Gothic"/>
                          <a:ea typeface="Century Gothic"/>
                          <a:cs typeface="Century Gothic"/>
                          <a:sym typeface="Century Gothic"/>
                        </a:rPr>
                        <a:t>Berjaga-jaga</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Untuk menghadapi</a:t>
                      </a:r>
                      <a:r>
                        <a:rPr lang="id-ID" sz="1800">
                          <a:latin typeface="Century Gothic"/>
                          <a:ea typeface="Century Gothic"/>
                          <a:cs typeface="Century Gothic"/>
                          <a:sym typeface="Century Gothic"/>
                        </a:rPr>
                        <a:t> kondisi darurat/tak terduga</a:t>
                      </a:r>
                      <a:endParaRPr/>
                    </a:p>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Sebagai alat tukur</a:t>
                      </a:r>
                      <a:endParaRPr/>
                    </a:p>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Sebagai penyimpan nilai</a:t>
                      </a:r>
                      <a:endParaRPr/>
                    </a:p>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Berhubungan positif dengan pendapatan</a:t>
                      </a:r>
                      <a:endParaRPr/>
                    </a:p>
                    <a:p>
                      <a:pPr indent="0" lvl="0" marL="0" marR="0" rtl="0" algn="l">
                        <a:spcBef>
                          <a:spcPts val="0"/>
                        </a:spcBef>
                        <a:spcAft>
                          <a:spcPts val="0"/>
                        </a:spcAft>
                        <a:buClr>
                          <a:schemeClr val="dk1"/>
                        </a:buClr>
                        <a:buSzPts val="1800"/>
                        <a:buFont typeface="Arial"/>
                        <a:buNone/>
                      </a:pPr>
                      <a:r>
                        <a:t/>
                      </a:r>
                      <a:endParaRPr sz="1800">
                        <a:latin typeface="Century Gothic"/>
                        <a:ea typeface="Century Gothic"/>
                        <a:cs typeface="Century Gothic"/>
                        <a:sym typeface="Century Gothic"/>
                      </a:endParaRPr>
                    </a:p>
                  </a:txBody>
                  <a:tcPr marT="45725" marB="45725" marR="91450" marL="91450"/>
                </a:tc>
              </a:tr>
              <a:tr h="827975">
                <a:tc>
                  <a:txBody>
                    <a:bodyPr/>
                    <a:lstStyle/>
                    <a:p>
                      <a:pPr indent="0" lvl="0" marL="0" marR="0" rtl="0" algn="l">
                        <a:spcBef>
                          <a:spcPts val="0"/>
                        </a:spcBef>
                        <a:spcAft>
                          <a:spcPts val="0"/>
                        </a:spcAft>
                        <a:buNone/>
                      </a:pPr>
                      <a:r>
                        <a:rPr lang="id-ID" sz="1800">
                          <a:latin typeface="Century Gothic"/>
                          <a:ea typeface="Century Gothic"/>
                          <a:cs typeface="Century Gothic"/>
                          <a:sym typeface="Century Gothic"/>
                        </a:rPr>
                        <a:t>Mendapat Keuntungan (Spekulasi)</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Sebagai penyimpan nilai</a:t>
                      </a:r>
                      <a:endParaRPr/>
                    </a:p>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Sebagai salah satu bentuk aset</a:t>
                      </a:r>
                      <a:endParaRPr/>
                    </a:p>
                    <a:p>
                      <a:pPr indent="-285750" lvl="0" marL="285750" marR="0" rtl="0" algn="l">
                        <a:spcBef>
                          <a:spcPts val="0"/>
                        </a:spcBef>
                        <a:spcAft>
                          <a:spcPts val="0"/>
                        </a:spcAft>
                        <a:buClr>
                          <a:schemeClr val="dk1"/>
                        </a:buClr>
                        <a:buSzPts val="1800"/>
                        <a:buFont typeface="Arial"/>
                        <a:buChar char="•"/>
                      </a:pPr>
                      <a:r>
                        <a:rPr lang="id-ID" sz="1800">
                          <a:latin typeface="Century Gothic"/>
                          <a:ea typeface="Century Gothic"/>
                          <a:cs typeface="Century Gothic"/>
                          <a:sym typeface="Century Gothic"/>
                        </a:rPr>
                        <a:t>Berhubungan negatif</a:t>
                      </a:r>
                      <a:r>
                        <a:rPr lang="id-ID" sz="1800">
                          <a:latin typeface="Century Gothic"/>
                          <a:ea typeface="Century Gothic"/>
                          <a:cs typeface="Century Gothic"/>
                          <a:sym typeface="Century Gothic"/>
                        </a:rPr>
                        <a:t> dengan tingkat bunga</a:t>
                      </a:r>
                      <a:endParaRP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txBox="1"/>
          <p:nvPr/>
        </p:nvSpPr>
        <p:spPr>
          <a:xfrm>
            <a:off x="895350" y="1350754"/>
            <a:ext cx="6491064"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Times New Roman"/>
              <a:buNone/>
            </a:pPr>
            <a:r>
              <a:rPr b="1" i="0" lang="id-ID" sz="3600" u="none" cap="none" strike="noStrike">
                <a:solidFill>
                  <a:schemeClr val="dk1"/>
                </a:solidFill>
                <a:latin typeface="Times New Roman"/>
                <a:ea typeface="Times New Roman"/>
                <a:cs typeface="Times New Roman"/>
                <a:sym typeface="Times New Roman"/>
              </a:rPr>
              <a:t>Jumlah Uang Beredar</a:t>
            </a:r>
            <a:endParaRPr/>
          </a:p>
        </p:txBody>
      </p:sp>
      <p:sp>
        <p:nvSpPr>
          <p:cNvPr id="177" name="Google Shape;177;p12"/>
          <p:cNvSpPr txBox="1"/>
          <p:nvPr/>
        </p:nvSpPr>
        <p:spPr>
          <a:xfrm>
            <a:off x="895350" y="2644924"/>
            <a:ext cx="10401300" cy="286232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d-ID" sz="1800" u="none" cap="none" strike="noStrike">
                <a:solidFill>
                  <a:schemeClr val="dk1"/>
                </a:solidFill>
                <a:latin typeface="Times New Roman"/>
                <a:ea typeface="Times New Roman"/>
                <a:cs typeface="Times New Roman"/>
                <a:sym typeface="Times New Roman"/>
              </a:rPr>
              <a:t>Yang dimaksud jumlah uang beredar adalah nilai keseluruhan uang yang berada di tangan masyarakat.</a:t>
            </a:r>
            <a:endParaRPr/>
          </a:p>
          <a:p>
            <a:pPr indent="0" lvl="0" marL="0" marR="0" rtl="0" algn="just">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Jumlah uang beredar dalam arti sempit adalah jumlah uang beredar atau uang kartal dan uang giral.</a:t>
            </a:r>
            <a:endParaRPr/>
          </a:p>
          <a:p>
            <a:pPr indent="0" lvl="0" marL="0" marR="0" rtl="0" algn="just">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Jumlah uang beredar dalam arti luas adalah uang kartal dan uang giral.ditambah deposito berjangka (time deposit)</a:t>
            </a:r>
            <a:endParaRPr/>
          </a:p>
          <a:p>
            <a:pPr indent="0" lvl="0" marL="0" marR="0" rtl="0" algn="just">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0" i="0" lang="id-ID" sz="1800" u="none" cap="none" strike="noStrike">
                <a:solidFill>
                  <a:schemeClr val="dk1"/>
                </a:solidFill>
                <a:latin typeface="Times New Roman"/>
                <a:ea typeface="Times New Roman"/>
                <a:cs typeface="Times New Roman"/>
                <a:sym typeface="Times New Roman"/>
              </a:rPr>
              <a:t>Secara teknis uang beredar dihitung adalah uang yang benar-benar beredar dalam masyarakat, uang yang ada di bank dan uang milik pemerintah tidak dihitung sebagai uang beredar</a:t>
            </a:r>
            <a:endParaRPr/>
          </a:p>
          <a:p>
            <a:pPr indent="0" lvl="0" marL="0" marR="0" rtl="0" algn="just">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nvSpPr>
        <p:spPr>
          <a:xfrm>
            <a:off x="0" y="1146805"/>
            <a:ext cx="6491064"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Times New Roman"/>
              <a:buNone/>
            </a:pPr>
            <a:r>
              <a:rPr b="1" i="0" lang="id-ID" sz="6000" u="none" cap="none" strike="noStrike">
                <a:solidFill>
                  <a:schemeClr val="dk1"/>
                </a:solidFill>
                <a:latin typeface="Times New Roman"/>
                <a:ea typeface="Times New Roman"/>
                <a:cs typeface="Times New Roman"/>
                <a:sym typeface="Times New Roman"/>
              </a:rPr>
              <a:t>Uang Kartal</a:t>
            </a:r>
            <a:endParaRPr b="1" i="0" sz="6000" u="none" cap="none" strike="noStrike">
              <a:solidFill>
                <a:schemeClr val="dk1"/>
              </a:solidFill>
              <a:latin typeface="Times New Roman"/>
              <a:ea typeface="Times New Roman"/>
              <a:cs typeface="Times New Roman"/>
              <a:sym typeface="Times New Roman"/>
            </a:endParaRPr>
          </a:p>
        </p:txBody>
      </p:sp>
      <p:grpSp>
        <p:nvGrpSpPr>
          <p:cNvPr id="183" name="Google Shape;183;p13"/>
          <p:cNvGrpSpPr/>
          <p:nvPr/>
        </p:nvGrpSpPr>
        <p:grpSpPr>
          <a:xfrm>
            <a:off x="1984422" y="2331866"/>
            <a:ext cx="3676790" cy="3578002"/>
            <a:chOff x="6444208" y="1556792"/>
            <a:chExt cx="2304256" cy="2736304"/>
          </a:xfrm>
        </p:grpSpPr>
        <p:sp>
          <p:nvSpPr>
            <p:cNvPr id="184" name="Google Shape;184;p13"/>
            <p:cNvSpPr/>
            <p:nvPr/>
          </p:nvSpPr>
          <p:spPr>
            <a:xfrm>
              <a:off x="6444208" y="1556792"/>
              <a:ext cx="2304256" cy="2736304"/>
            </a:xfrm>
            <a:prstGeom prst="rect">
              <a:avLst/>
            </a:prstGeom>
            <a:gradFill>
              <a:gsLst>
                <a:gs pos="0">
                  <a:srgbClr val="BBBBBB"/>
                </a:gs>
                <a:gs pos="80000">
                  <a:srgbClr val="F6F6F6"/>
                </a:gs>
                <a:gs pos="100000">
                  <a:srgbClr val="F7F7F7"/>
                </a:gs>
              </a:gsLst>
              <a:lin ang="16200000" scaled="0"/>
            </a:gradFill>
            <a:ln cap="flat" cmpd="sng" w="9525">
              <a:solidFill>
                <a:srgbClr val="F9F9F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Clr>
                  <a:schemeClr val="dk1"/>
                </a:buClr>
                <a:buSzPts val="1800"/>
                <a:buFont typeface="Calibri"/>
                <a:buNone/>
              </a:pPr>
              <a:r>
                <a:t/>
              </a:r>
              <a:endParaRPr b="0" i="0" sz="1800" u="none" cap="none" strike="noStrike">
                <a:solidFill>
                  <a:srgbClr val="FFFFFF"/>
                </a:solidFill>
                <a:latin typeface="Tahoma"/>
                <a:ea typeface="Tahoma"/>
                <a:cs typeface="Tahoma"/>
                <a:sym typeface="Tahoma"/>
              </a:endParaRPr>
            </a:p>
          </p:txBody>
        </p:sp>
        <p:sp>
          <p:nvSpPr>
            <p:cNvPr id="185" name="Google Shape;185;p13"/>
            <p:cNvSpPr/>
            <p:nvPr/>
          </p:nvSpPr>
          <p:spPr>
            <a:xfrm>
              <a:off x="6660232" y="1844824"/>
              <a:ext cx="1872208" cy="2134989"/>
            </a:xfrm>
            <a:prstGeom prst="rect">
              <a:avLst/>
            </a:prstGeom>
            <a:solidFill>
              <a:srgbClr val="FFFFFF"/>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Clr>
                  <a:schemeClr val="dk1"/>
                </a:buClr>
                <a:buSzPts val="1800"/>
                <a:buFont typeface="Calibri"/>
                <a:buNone/>
              </a:pPr>
              <a:r>
                <a:t/>
              </a:r>
              <a:endParaRPr b="0" i="0" sz="1800" u="none" cap="none" strike="noStrike">
                <a:solidFill>
                  <a:schemeClr val="dk1"/>
                </a:solidFill>
                <a:latin typeface="Verdana"/>
                <a:ea typeface="Verdana"/>
                <a:cs typeface="Verdana"/>
                <a:sym typeface="Verdana"/>
              </a:endParaRPr>
            </a:p>
          </p:txBody>
        </p:sp>
      </p:grpSp>
      <p:grpSp>
        <p:nvGrpSpPr>
          <p:cNvPr id="186" name="Google Shape;186;p13"/>
          <p:cNvGrpSpPr/>
          <p:nvPr/>
        </p:nvGrpSpPr>
        <p:grpSpPr>
          <a:xfrm>
            <a:off x="7073856" y="2408312"/>
            <a:ext cx="3816424" cy="3528392"/>
            <a:chOff x="6444208" y="1556792"/>
            <a:chExt cx="2304256" cy="2736304"/>
          </a:xfrm>
        </p:grpSpPr>
        <p:sp>
          <p:nvSpPr>
            <p:cNvPr id="187" name="Google Shape;187;p13"/>
            <p:cNvSpPr/>
            <p:nvPr/>
          </p:nvSpPr>
          <p:spPr>
            <a:xfrm>
              <a:off x="6444208" y="1556792"/>
              <a:ext cx="2304256" cy="2736304"/>
            </a:xfrm>
            <a:prstGeom prst="rect">
              <a:avLst/>
            </a:prstGeom>
            <a:gradFill>
              <a:gsLst>
                <a:gs pos="0">
                  <a:srgbClr val="BBBBBB"/>
                </a:gs>
                <a:gs pos="80000">
                  <a:srgbClr val="F6F6F6"/>
                </a:gs>
                <a:gs pos="100000">
                  <a:srgbClr val="F7F7F7"/>
                </a:gs>
              </a:gsLst>
              <a:lin ang="16200000" scaled="0"/>
            </a:gradFill>
            <a:ln cap="flat" cmpd="sng" w="9525">
              <a:solidFill>
                <a:srgbClr val="F9F9F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Clr>
                  <a:schemeClr val="dk1"/>
                </a:buClr>
                <a:buSzPts val="1800"/>
                <a:buFont typeface="Calibri"/>
                <a:buNone/>
              </a:pPr>
              <a:r>
                <a:t/>
              </a:r>
              <a:endParaRPr b="0" i="0" sz="1800" u="none" cap="none" strike="noStrike">
                <a:solidFill>
                  <a:srgbClr val="FFFFFF"/>
                </a:solidFill>
                <a:latin typeface="Tahoma"/>
                <a:ea typeface="Tahoma"/>
                <a:cs typeface="Tahoma"/>
                <a:sym typeface="Tahoma"/>
              </a:endParaRPr>
            </a:p>
          </p:txBody>
        </p:sp>
        <p:sp>
          <p:nvSpPr>
            <p:cNvPr id="188" name="Google Shape;188;p13"/>
            <p:cNvSpPr/>
            <p:nvPr/>
          </p:nvSpPr>
          <p:spPr>
            <a:xfrm>
              <a:off x="6660232" y="1828129"/>
              <a:ext cx="1872208" cy="2185752"/>
            </a:xfrm>
            <a:prstGeom prst="rect">
              <a:avLst/>
            </a:prstGeom>
            <a:solidFill>
              <a:srgbClr val="FFFFFF"/>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Clr>
                  <a:schemeClr val="dk1"/>
                </a:buClr>
                <a:buSzPts val="1800"/>
                <a:buFont typeface="Verdana"/>
                <a:buNone/>
              </a:pPr>
              <a:r>
                <a:rPr b="0" i="0" lang="id-ID" sz="1800" u="none" cap="none" strike="noStrike">
                  <a:solidFill>
                    <a:schemeClr val="dk1"/>
                  </a:solidFill>
                  <a:latin typeface="Verdana"/>
                  <a:ea typeface="Verdana"/>
                  <a:cs typeface="Verdana"/>
                  <a:sym typeface="Verdana"/>
                </a:rPr>
                <a:t>Photo</a:t>
              </a:r>
              <a:endParaRPr/>
            </a:p>
            <a:p>
              <a:pPr indent="0" lvl="0" marL="0" marR="0" rtl="0" algn="ctr">
                <a:lnSpc>
                  <a:spcPct val="85000"/>
                </a:lnSpc>
                <a:spcBef>
                  <a:spcPts val="0"/>
                </a:spcBef>
                <a:spcAft>
                  <a:spcPts val="0"/>
                </a:spcAft>
                <a:buClr>
                  <a:schemeClr val="dk1"/>
                </a:buClr>
                <a:buSzPts val="1800"/>
                <a:buFont typeface="Verdana"/>
                <a:buNone/>
              </a:pPr>
              <a:r>
                <a:rPr b="0" i="0" lang="id-ID" sz="1800" u="none" cap="none" strike="noStrike">
                  <a:solidFill>
                    <a:schemeClr val="dk1"/>
                  </a:solidFill>
                  <a:latin typeface="Verdana"/>
                  <a:ea typeface="Verdana"/>
                  <a:cs typeface="Verdana"/>
                  <a:sym typeface="Verdana"/>
                </a:rPr>
                <a:t>here</a:t>
              </a:r>
              <a:endParaRPr b="0" i="0" sz="1800" u="none" cap="none" strike="noStrike">
                <a:solidFill>
                  <a:schemeClr val="dk1"/>
                </a:solidFill>
                <a:latin typeface="Verdana"/>
                <a:ea typeface="Verdana"/>
                <a:cs typeface="Verdana"/>
                <a:sym typeface="Verdana"/>
              </a:endParaRPr>
            </a:p>
          </p:txBody>
        </p:sp>
      </p:grpSp>
      <p:pic>
        <p:nvPicPr>
          <p:cNvPr id="189" name="Google Shape;189;p13"/>
          <p:cNvPicPr preferRelativeResize="0"/>
          <p:nvPr/>
        </p:nvPicPr>
        <p:blipFill rotWithShape="1">
          <a:blip r:embed="rId3">
            <a:alphaModFix/>
          </a:blip>
          <a:srcRect b="0" l="0" r="0" t="0"/>
          <a:stretch/>
        </p:blipFill>
        <p:spPr>
          <a:xfrm>
            <a:off x="2329120" y="2699455"/>
            <a:ext cx="2997961" cy="2800763"/>
          </a:xfrm>
          <a:prstGeom prst="rect">
            <a:avLst/>
          </a:prstGeom>
          <a:noFill/>
          <a:ln>
            <a:noFill/>
          </a:ln>
        </p:spPr>
      </p:pic>
      <p:pic>
        <p:nvPicPr>
          <p:cNvPr id="190" name="Google Shape;190;p13"/>
          <p:cNvPicPr preferRelativeResize="0"/>
          <p:nvPr/>
        </p:nvPicPr>
        <p:blipFill rotWithShape="1">
          <a:blip r:embed="rId4">
            <a:alphaModFix/>
          </a:blip>
          <a:srcRect b="0" l="0" r="0" t="0"/>
          <a:stretch/>
        </p:blipFill>
        <p:spPr>
          <a:xfrm>
            <a:off x="7567568" y="3056384"/>
            <a:ext cx="2964557" cy="25202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nvSpPr>
        <p:spPr>
          <a:xfrm>
            <a:off x="323528" y="0"/>
            <a:ext cx="6491064"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Times New Roman"/>
              <a:buNone/>
            </a:pPr>
            <a:r>
              <a:rPr b="1" i="0" lang="id-ID" sz="6000" u="none" cap="none" strike="noStrike">
                <a:solidFill>
                  <a:schemeClr val="dk1"/>
                </a:solidFill>
                <a:latin typeface="Times New Roman"/>
                <a:ea typeface="Times New Roman"/>
                <a:cs typeface="Times New Roman"/>
                <a:sym typeface="Times New Roman"/>
              </a:rPr>
              <a:t>Uang Giral</a:t>
            </a:r>
            <a:endParaRPr b="1" i="0" sz="6000" u="none" cap="none" strike="noStrike">
              <a:solidFill>
                <a:schemeClr val="dk1"/>
              </a:solidFill>
              <a:latin typeface="Times New Roman"/>
              <a:ea typeface="Times New Roman"/>
              <a:cs typeface="Times New Roman"/>
              <a:sym typeface="Times New Roman"/>
            </a:endParaRPr>
          </a:p>
        </p:txBody>
      </p:sp>
      <p:pic>
        <p:nvPicPr>
          <p:cNvPr id="196" name="Google Shape;196;p14"/>
          <p:cNvPicPr preferRelativeResize="0"/>
          <p:nvPr/>
        </p:nvPicPr>
        <p:blipFill rotWithShape="1">
          <a:blip r:embed="rId3">
            <a:alphaModFix/>
          </a:blip>
          <a:srcRect b="0" l="0" r="0" t="0"/>
          <a:stretch/>
        </p:blipFill>
        <p:spPr>
          <a:xfrm>
            <a:off x="327013" y="1417319"/>
            <a:ext cx="5400600" cy="23323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97" name="Google Shape;197;p14"/>
          <p:cNvPicPr preferRelativeResize="0"/>
          <p:nvPr/>
        </p:nvPicPr>
        <p:blipFill rotWithShape="1">
          <a:blip r:embed="rId4">
            <a:alphaModFix/>
          </a:blip>
          <a:srcRect b="0" l="0" r="0" t="0"/>
          <a:stretch/>
        </p:blipFill>
        <p:spPr>
          <a:xfrm>
            <a:off x="5661345" y="3972304"/>
            <a:ext cx="5115102" cy="206997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nvSpPr>
        <p:spPr>
          <a:xfrm>
            <a:off x="761296" y="876206"/>
            <a:ext cx="6491064"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Times New Roman"/>
              <a:buNone/>
            </a:pPr>
            <a:r>
              <a:rPr b="1" i="0" lang="id-ID" sz="4000" u="none" cap="none" strike="noStrike">
                <a:solidFill>
                  <a:schemeClr val="dk1"/>
                </a:solidFill>
                <a:latin typeface="Times New Roman"/>
                <a:ea typeface="Times New Roman"/>
                <a:cs typeface="Times New Roman"/>
                <a:sym typeface="Times New Roman"/>
              </a:rPr>
              <a:t>Lembaga Keuangan</a:t>
            </a:r>
            <a:endParaRPr/>
          </a:p>
        </p:txBody>
      </p:sp>
      <p:sp>
        <p:nvSpPr>
          <p:cNvPr id="203" name="Google Shape;203;p15"/>
          <p:cNvSpPr txBox="1"/>
          <p:nvPr/>
        </p:nvSpPr>
        <p:spPr>
          <a:xfrm>
            <a:off x="560482" y="2019206"/>
            <a:ext cx="11071036" cy="4525963"/>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2800"/>
              <a:buFont typeface="Noto Sans Symbols"/>
              <a:buNone/>
            </a:pPr>
            <a:r>
              <a:rPr b="0" i="0" lang="id-ID" sz="2800" u="none" cap="none" strike="noStrike">
                <a:solidFill>
                  <a:schemeClr val="dk1"/>
                </a:solidFill>
                <a:latin typeface="Times New Roman"/>
                <a:ea typeface="Times New Roman"/>
                <a:cs typeface="Times New Roman"/>
                <a:sym typeface="Times New Roman"/>
              </a:rPr>
              <a:t>	</a:t>
            </a:r>
            <a:r>
              <a:rPr b="0" i="0" lang="id-ID" sz="2000" u="none" cap="none" strike="noStrike">
                <a:solidFill>
                  <a:schemeClr val="dk1"/>
                </a:solidFill>
                <a:latin typeface="Times New Roman"/>
                <a:ea typeface="Times New Roman"/>
                <a:cs typeface="Times New Roman"/>
                <a:sym typeface="Times New Roman"/>
              </a:rPr>
              <a:t>Lembaga yang mempunyai kegiatan utama menghimpun dan menyalurkan dana, dengan motif untuk mendapat keuntungan.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just">
              <a:lnSpc>
                <a:spcPct val="90000"/>
              </a:lnSpc>
              <a:spcBef>
                <a:spcPts val="1000"/>
              </a:spcBef>
              <a:spcAft>
                <a:spcPts val="0"/>
              </a:spcAft>
              <a:buClr>
                <a:schemeClr val="dk1"/>
              </a:buClr>
              <a:buSzPts val="2000"/>
              <a:buFont typeface="Noto Sans Symbols"/>
              <a:buNone/>
            </a:pPr>
            <a:r>
              <a:rPr b="0" i="0" lang="id-ID" sz="2000" u="none" cap="none" strike="noStrike">
                <a:solidFill>
                  <a:schemeClr val="dk1"/>
                </a:solidFill>
                <a:latin typeface="Times New Roman"/>
                <a:ea typeface="Times New Roman"/>
                <a:cs typeface="Times New Roman"/>
                <a:sym typeface="Times New Roman"/>
              </a:rPr>
              <a:t>	</a:t>
            </a:r>
            <a:endParaRPr/>
          </a:p>
          <a:p>
            <a:pPr indent="-228600" lvl="0" marL="228600" marR="0" rtl="0" algn="just">
              <a:lnSpc>
                <a:spcPct val="90000"/>
              </a:lnSpc>
              <a:spcBef>
                <a:spcPts val="1000"/>
              </a:spcBef>
              <a:spcAft>
                <a:spcPts val="0"/>
              </a:spcAft>
              <a:buClr>
                <a:schemeClr val="dk1"/>
              </a:buClr>
              <a:buSzPts val="2000"/>
              <a:buFont typeface="Noto Sans Symbols"/>
              <a:buNone/>
            </a:pPr>
            <a:r>
              <a:rPr b="0" i="0" lang="id-ID" sz="2000" u="none" cap="none" strike="noStrike">
                <a:solidFill>
                  <a:schemeClr val="dk1"/>
                </a:solidFill>
                <a:latin typeface="Times New Roman"/>
                <a:ea typeface="Times New Roman"/>
                <a:cs typeface="Times New Roman"/>
                <a:sym typeface="Times New Roman"/>
              </a:rPr>
              <a:t>	Fungsi utama : perantara pihak-pihak yang membutuhkan uang modal dan pihak yang memiliki dana.</a:t>
            </a:r>
            <a:endParaRPr/>
          </a:p>
          <a:p>
            <a:pPr indent="-228600" lvl="0" marL="228600" marR="0" rtl="0" algn="just">
              <a:lnSpc>
                <a:spcPct val="90000"/>
              </a:lnSpc>
              <a:spcBef>
                <a:spcPts val="1000"/>
              </a:spcBef>
              <a:spcAft>
                <a:spcPts val="0"/>
              </a:spcAft>
              <a:buClr>
                <a:schemeClr val="dk1"/>
              </a:buClr>
              <a:buSzPts val="2000"/>
              <a:buFont typeface="Noto Sans Symbols"/>
              <a:buNone/>
            </a:pPr>
            <a:r>
              <a:t/>
            </a:r>
            <a:endParaRPr b="0" i="0" sz="2000" u="none" cap="none" strike="noStrike">
              <a:solidFill>
                <a:schemeClr val="dk1"/>
              </a:solidFill>
              <a:latin typeface="Times New Roman"/>
              <a:ea typeface="Times New Roman"/>
              <a:cs typeface="Times New Roman"/>
              <a:sym typeface="Times New Roman"/>
            </a:endParaRPr>
          </a:p>
          <a:p>
            <a:pPr indent="-228600" lvl="0" marL="228600" marR="0" rtl="0" algn="just">
              <a:lnSpc>
                <a:spcPct val="90000"/>
              </a:lnSpc>
              <a:spcBef>
                <a:spcPts val="1000"/>
              </a:spcBef>
              <a:spcAft>
                <a:spcPts val="0"/>
              </a:spcAft>
              <a:buClr>
                <a:schemeClr val="dk1"/>
              </a:buClr>
              <a:buSzPts val="2000"/>
              <a:buFont typeface="Noto Sans Symbols"/>
              <a:buNone/>
            </a:pPr>
            <a:r>
              <a:rPr b="0" i="0" lang="id-ID" sz="2000" u="none" cap="none" strike="noStrike">
                <a:solidFill>
                  <a:schemeClr val="dk1"/>
                </a:solidFill>
                <a:latin typeface="Times New Roman"/>
                <a:ea typeface="Times New Roman"/>
                <a:cs typeface="Times New Roman"/>
                <a:sym typeface="Times New Roman"/>
              </a:rPr>
              <a:t>	Terdiri dari ;</a:t>
            </a:r>
            <a:endParaRPr/>
          </a:p>
          <a:p>
            <a:pPr indent="-228600" lvl="1" marL="685800" marR="0" rtl="0" algn="l">
              <a:lnSpc>
                <a:spcPct val="90000"/>
              </a:lnSpc>
              <a:spcBef>
                <a:spcPts val="500"/>
              </a:spcBef>
              <a:spcAft>
                <a:spcPts val="0"/>
              </a:spcAft>
              <a:buClr>
                <a:schemeClr val="dk1"/>
              </a:buClr>
              <a:buSzPts val="2400"/>
              <a:buFont typeface="Libre Franklin"/>
              <a:buChar char="~"/>
            </a:pPr>
            <a:r>
              <a:rPr b="0" i="0" lang="id-ID" sz="2400" u="none" cap="none" strike="noStrike">
                <a:solidFill>
                  <a:schemeClr val="dk1"/>
                </a:solidFill>
                <a:latin typeface="Times New Roman"/>
                <a:ea typeface="Times New Roman"/>
                <a:cs typeface="Times New Roman"/>
                <a:sym typeface="Times New Roman"/>
              </a:rPr>
              <a:t>Lembaga Keuangan Bank (LKB)</a:t>
            </a:r>
            <a:endParaRPr/>
          </a:p>
          <a:p>
            <a:pPr indent="-228600" lvl="1" marL="685800" marR="0" rtl="0" algn="l">
              <a:lnSpc>
                <a:spcPct val="90000"/>
              </a:lnSpc>
              <a:spcBef>
                <a:spcPts val="500"/>
              </a:spcBef>
              <a:spcAft>
                <a:spcPts val="0"/>
              </a:spcAft>
              <a:buClr>
                <a:schemeClr val="dk1"/>
              </a:buClr>
              <a:buSzPts val="2400"/>
              <a:buFont typeface="Libre Franklin"/>
              <a:buChar char="~"/>
            </a:pPr>
            <a:r>
              <a:rPr b="0" i="0" lang="id-ID" sz="2400" u="none" cap="none" strike="noStrike">
                <a:solidFill>
                  <a:schemeClr val="dk1"/>
                </a:solidFill>
                <a:latin typeface="Times New Roman"/>
                <a:ea typeface="Times New Roman"/>
                <a:cs typeface="Times New Roman"/>
                <a:sym typeface="Times New Roman"/>
              </a:rPr>
              <a:t>Lembaga Keuangan Bukan Bank (LKBB)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nvSpPr>
        <p:spPr>
          <a:xfrm>
            <a:off x="459797" y="194481"/>
            <a:ext cx="6491064"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Times New Roman"/>
              <a:buNone/>
            </a:pPr>
            <a:r>
              <a:rPr b="1" i="0" lang="id-ID" sz="2800" u="none" cap="none" strike="noStrike">
                <a:solidFill>
                  <a:schemeClr val="dk1"/>
                </a:solidFill>
                <a:latin typeface="Times New Roman"/>
                <a:ea typeface="Times New Roman"/>
                <a:cs typeface="Times New Roman"/>
                <a:sym typeface="Times New Roman"/>
              </a:rPr>
              <a:t>Lembaga Keuangan Perbankan</a:t>
            </a:r>
            <a:endParaRPr/>
          </a:p>
        </p:txBody>
      </p:sp>
      <p:sp>
        <p:nvSpPr>
          <p:cNvPr id="209" name="Google Shape;209;p16"/>
          <p:cNvSpPr txBox="1"/>
          <p:nvPr/>
        </p:nvSpPr>
        <p:spPr>
          <a:xfrm>
            <a:off x="959024" y="2339752"/>
            <a:ext cx="6984776" cy="30977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id-ID" sz="1800" u="none" cap="none" strike="noStrike">
                <a:solidFill>
                  <a:schemeClr val="dk1"/>
                </a:solidFill>
                <a:latin typeface="Times New Roman"/>
                <a:ea typeface="Times New Roman"/>
                <a:cs typeface="Times New Roman"/>
                <a:sym typeface="Times New Roman"/>
              </a:rPr>
              <a:t>Pengertian bank :</a:t>
            </a:r>
            <a:endParaRPr/>
          </a:p>
          <a:p>
            <a:pPr indent="-228600" lvl="0" marL="228600" marR="0" rtl="0" algn="just">
              <a:lnSpc>
                <a:spcPct val="90000"/>
              </a:lnSpc>
              <a:spcBef>
                <a:spcPts val="10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Badan usaha yang transaksinya berkaitan dengan uang</a:t>
            </a:r>
            <a:endParaRPr/>
          </a:p>
          <a:p>
            <a:pPr indent="-228600" lvl="0" marL="228600" marR="0" rtl="0" algn="just">
              <a:lnSpc>
                <a:spcPct val="90000"/>
              </a:lnSpc>
              <a:spcBef>
                <a:spcPts val="10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Menerima simpanan dari masyarakat</a:t>
            </a:r>
            <a:endParaRPr/>
          </a:p>
          <a:p>
            <a:pPr indent="-228600" lvl="0" marL="228600" marR="0" rtl="0" algn="just">
              <a:lnSpc>
                <a:spcPct val="90000"/>
              </a:lnSpc>
              <a:spcBef>
                <a:spcPts val="10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Menyalurkan dana</a:t>
            </a:r>
            <a:endParaRPr/>
          </a:p>
          <a:p>
            <a:pPr indent="-228600" lvl="0" marL="228600" marR="0" rtl="0" algn="just">
              <a:lnSpc>
                <a:spcPct val="90000"/>
              </a:lnSpc>
              <a:spcBef>
                <a:spcPts val="10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Penyediaan dana setiap saat</a:t>
            </a:r>
            <a:endParaRPr/>
          </a:p>
          <a:p>
            <a:pPr indent="-342900" lvl="1" marL="685800" marR="0" rtl="0" algn="just">
              <a:lnSpc>
                <a:spcPct val="90000"/>
              </a:lnSpc>
              <a:spcBef>
                <a:spcPts val="5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Dana masyarakat sendiri</a:t>
            </a:r>
            <a:endParaRPr/>
          </a:p>
          <a:p>
            <a:pPr indent="-342900" lvl="1" marL="685800" marR="0" rtl="0" algn="just">
              <a:lnSpc>
                <a:spcPct val="90000"/>
              </a:lnSpc>
              <a:spcBef>
                <a:spcPts val="5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Pemberian pinjaman</a:t>
            </a:r>
            <a:endParaRPr/>
          </a:p>
          <a:p>
            <a:pPr indent="-228600" lvl="0" marL="228600" marR="0" rtl="0" algn="just">
              <a:lnSpc>
                <a:spcPct val="90000"/>
              </a:lnSpc>
              <a:spcBef>
                <a:spcPts val="10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Melakukan penagihan</a:t>
            </a:r>
            <a:endParaRPr/>
          </a:p>
          <a:p>
            <a:pPr indent="-228600" lvl="0" marL="228600" marR="0" rtl="0" algn="just">
              <a:lnSpc>
                <a:spcPct val="90000"/>
              </a:lnSpc>
              <a:spcBef>
                <a:spcPts val="1000"/>
              </a:spcBef>
              <a:spcAft>
                <a:spcPts val="0"/>
              </a:spcAft>
              <a:buClr>
                <a:schemeClr val="dk1"/>
              </a:buClr>
              <a:buSzPts val="1800"/>
              <a:buFont typeface="Arial"/>
              <a:buChar char="•"/>
            </a:pPr>
            <a:r>
              <a:rPr b="0" i="0" lang="id-ID" sz="1800" u="none" cap="none" strike="noStrike">
                <a:solidFill>
                  <a:schemeClr val="dk1"/>
                </a:solidFill>
                <a:latin typeface="Times New Roman"/>
                <a:ea typeface="Times New Roman"/>
                <a:cs typeface="Times New Roman"/>
                <a:sym typeface="Times New Roman"/>
              </a:rPr>
              <a:t>Menanamkan kelebihan dana</a:t>
            </a:r>
            <a:endParaRPr/>
          </a:p>
        </p:txBody>
      </p:sp>
      <p:sp>
        <p:nvSpPr>
          <p:cNvPr id="210" name="Google Shape;210;p16"/>
          <p:cNvSpPr txBox="1"/>
          <p:nvPr/>
        </p:nvSpPr>
        <p:spPr>
          <a:xfrm>
            <a:off x="459797" y="1196752"/>
            <a:ext cx="11272406"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d-ID" sz="1800" u="none" cap="none" strike="noStrike">
                <a:solidFill>
                  <a:schemeClr val="dk1"/>
                </a:solidFill>
                <a:latin typeface="Times New Roman"/>
                <a:ea typeface="Times New Roman"/>
                <a:cs typeface="Times New Roman"/>
                <a:sym typeface="Times New Roman"/>
              </a:rPr>
              <a:t>	Berdasarkan UU No. 7 tahun 1992 (sebagaimana diubah dengan UU No. 10 tahun 1998 tentang perbankan, bank didefinisikan sebagai badan usaha yang menghimpun dana dari masyarakat  dalam bentk simpanan dan menyalurkanny kepada masyarakat dalam bentuk kredit atau bentuk-bentuk lainnya.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aphicFrame>
        <p:nvGraphicFramePr>
          <p:cNvPr id="215" name="Google Shape;215;p17"/>
          <p:cNvGraphicFramePr/>
          <p:nvPr/>
        </p:nvGraphicFramePr>
        <p:xfrm>
          <a:off x="319738" y="534448"/>
          <a:ext cx="3000000" cy="3000000"/>
        </p:xfrm>
        <a:graphic>
          <a:graphicData uri="http://schemas.openxmlformats.org/drawingml/2006/table">
            <a:tbl>
              <a:tblPr bandRow="1" firstRow="1">
                <a:noFill/>
                <a:tableStyleId>{2A54A49A-8F07-4A36-8B82-5C35CB3A70E2}</a:tableStyleId>
              </a:tblPr>
              <a:tblGrid>
                <a:gridCol w="5235100"/>
                <a:gridCol w="5235100"/>
              </a:tblGrid>
              <a:tr h="1241500">
                <a:tc>
                  <a:txBody>
                    <a:bodyPr/>
                    <a:lstStyle/>
                    <a:p>
                      <a:pPr indent="0" lvl="0" marL="0" marR="0" rtl="0" algn="ctr">
                        <a:spcBef>
                          <a:spcPts val="0"/>
                        </a:spcBef>
                        <a:spcAft>
                          <a:spcPts val="0"/>
                        </a:spcAft>
                        <a:buNone/>
                      </a:pPr>
                      <a:r>
                        <a:rPr b="0" lang="id-ID" sz="1600">
                          <a:solidFill>
                            <a:schemeClr val="dk2"/>
                          </a:solidFill>
                          <a:latin typeface="Times New Roman"/>
                          <a:ea typeface="Times New Roman"/>
                          <a:cs typeface="Times New Roman"/>
                          <a:sym typeface="Times New Roman"/>
                        </a:rPr>
                        <a:t>Bank Umum</a:t>
                      </a:r>
                      <a:endParaRPr/>
                    </a:p>
                    <a:p>
                      <a:pPr indent="0" lvl="0" marL="0" marR="0" rtl="0" algn="ctr">
                        <a:spcBef>
                          <a:spcPts val="0"/>
                        </a:spcBef>
                        <a:spcAft>
                          <a:spcPts val="0"/>
                        </a:spcAft>
                        <a:buNone/>
                      </a:pPr>
                      <a:r>
                        <a:t/>
                      </a:r>
                      <a:endParaRPr b="0" sz="800">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lang="id-ID" sz="1500">
                          <a:solidFill>
                            <a:schemeClr val="dk2"/>
                          </a:solidFill>
                          <a:latin typeface="Times New Roman"/>
                          <a:ea typeface="Times New Roman"/>
                          <a:cs typeface="Times New Roman"/>
                          <a:sym typeface="Times New Roman"/>
                        </a:rPr>
                        <a:t>Bank yang melaksanakan kegiatan usaha secara konvensional atau berdasarkan prinsip</a:t>
                      </a:r>
                      <a:r>
                        <a:rPr b="0" lang="id-ID" sz="1500">
                          <a:solidFill>
                            <a:schemeClr val="dk2"/>
                          </a:solidFill>
                          <a:latin typeface="Times New Roman"/>
                          <a:ea typeface="Times New Roman"/>
                          <a:cs typeface="Times New Roman"/>
                          <a:sym typeface="Times New Roman"/>
                        </a:rPr>
                        <a:t> syariah, yang dalam kegiatannya memberi jasa dalam lalu-lintas pembayaran.</a:t>
                      </a:r>
                      <a:endParaRPr b="0" sz="1500">
                        <a:solidFill>
                          <a:schemeClr val="dk2"/>
                        </a:solidFill>
                        <a:latin typeface="Times New Roman"/>
                        <a:ea typeface="Times New Roman"/>
                        <a:cs typeface="Times New Roman"/>
                        <a:sym typeface="Times New Roman"/>
                      </a:endParaRPr>
                    </a:p>
                  </a:txBody>
                  <a:tcPr marT="45725" marB="45725" marR="91450" marL="91450">
                    <a:solidFill>
                      <a:schemeClr val="lt1"/>
                    </a:solidFill>
                  </a:tcPr>
                </a:tc>
                <a:tc>
                  <a:txBody>
                    <a:bodyPr/>
                    <a:lstStyle/>
                    <a:p>
                      <a:pPr indent="0" lvl="0" marL="0" marR="0" rtl="0" algn="ctr">
                        <a:spcBef>
                          <a:spcPts val="0"/>
                        </a:spcBef>
                        <a:spcAft>
                          <a:spcPts val="0"/>
                        </a:spcAft>
                        <a:buNone/>
                      </a:pPr>
                      <a:r>
                        <a:rPr b="0" lang="id-ID" sz="1600">
                          <a:solidFill>
                            <a:schemeClr val="dk2"/>
                          </a:solidFill>
                          <a:latin typeface="Times New Roman"/>
                          <a:ea typeface="Times New Roman"/>
                          <a:cs typeface="Times New Roman"/>
                          <a:sym typeface="Times New Roman"/>
                        </a:rPr>
                        <a:t>Bank Perkreditan Rakyat</a:t>
                      </a:r>
                      <a:endParaRPr/>
                    </a:p>
                    <a:p>
                      <a:pPr indent="0" lvl="0" marL="0" marR="0" rtl="0" algn="ctr">
                        <a:spcBef>
                          <a:spcPts val="0"/>
                        </a:spcBef>
                        <a:spcAft>
                          <a:spcPts val="0"/>
                        </a:spcAft>
                        <a:buNone/>
                      </a:pPr>
                      <a:r>
                        <a:t/>
                      </a:r>
                      <a:endParaRPr b="0" sz="800">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lang="id-ID" sz="1500">
                          <a:solidFill>
                            <a:schemeClr val="dk2"/>
                          </a:solidFill>
                          <a:latin typeface="Times New Roman"/>
                          <a:ea typeface="Times New Roman"/>
                          <a:cs typeface="Times New Roman"/>
                          <a:sym typeface="Times New Roman"/>
                        </a:rPr>
                        <a:t>Bank yang menerima impanan dalam bentuk deposito berjangka, tabungan dan atau bentuk lainnya.</a:t>
                      </a:r>
                      <a:endParaRPr/>
                    </a:p>
                  </a:txBody>
                  <a:tcPr marT="45725" marB="45725" marR="91450" marL="91450">
                    <a:solidFill>
                      <a:schemeClr val="lt1"/>
                    </a:solidFill>
                  </a:tcPr>
                </a:tc>
              </a:tr>
              <a:tr h="2858375">
                <a:tc>
                  <a:txBody>
                    <a:bodyPr/>
                    <a:lstStyle/>
                    <a:p>
                      <a:pPr indent="0" lvl="0" marL="0" marR="0" rtl="0" algn="l">
                        <a:spcBef>
                          <a:spcPts val="0"/>
                        </a:spcBef>
                        <a:spcAft>
                          <a:spcPts val="0"/>
                        </a:spcAft>
                        <a:buNone/>
                      </a:pPr>
                      <a:r>
                        <a:rPr b="0" lang="id-ID" sz="1500">
                          <a:solidFill>
                            <a:schemeClr val="dk2"/>
                          </a:solidFill>
                          <a:latin typeface="Times New Roman"/>
                          <a:ea typeface="Times New Roman"/>
                          <a:cs typeface="Times New Roman"/>
                          <a:sym typeface="Times New Roman"/>
                        </a:rPr>
                        <a:t>Kegiatan usaha bank</a:t>
                      </a:r>
                      <a:r>
                        <a:rPr b="0" lang="id-ID" sz="1500">
                          <a:solidFill>
                            <a:schemeClr val="dk2"/>
                          </a:solidFill>
                          <a:latin typeface="Times New Roman"/>
                          <a:ea typeface="Times New Roman"/>
                          <a:cs typeface="Times New Roman"/>
                          <a:sym typeface="Times New Roman"/>
                        </a:rPr>
                        <a:t> umum:</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Menghimpn dana dari masyarakat dalam bentuk simpanan berupa giro, deposito berjangka, sertifikat deposito, tabungan atau bentuk lainnya yang dipersamakan dengan itu</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Memberikan kredit</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Menerbitkan surat pengakuan utang</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Membeli, menjual atau menjamin atas resiko sendiri maupun untuk kepentingan nasabahnya</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Kegiatan-kegiatan lain yang lazim dilakukan bank sepanjang tidak bertentangan dengan undang-undang dan peraturan yang berlaku</a:t>
                      </a:r>
                      <a:endParaRPr/>
                    </a:p>
                  </a:txBody>
                  <a:tcPr marT="45725" marB="45725" marR="91450" marL="91450">
                    <a:solidFill>
                      <a:schemeClr val="lt1"/>
                    </a:solidFill>
                  </a:tcPr>
                </a:tc>
                <a:tc>
                  <a:txBody>
                    <a:bodyPr/>
                    <a:lstStyle/>
                    <a:p>
                      <a:pPr indent="0" lvl="0" marL="0" marR="0" rtl="0" algn="l">
                        <a:spcBef>
                          <a:spcPts val="0"/>
                        </a:spcBef>
                        <a:spcAft>
                          <a:spcPts val="0"/>
                        </a:spcAft>
                        <a:buNone/>
                      </a:pPr>
                      <a:r>
                        <a:rPr b="0" lang="id-ID" sz="1500">
                          <a:solidFill>
                            <a:schemeClr val="dk2"/>
                          </a:solidFill>
                          <a:latin typeface="Times New Roman"/>
                          <a:ea typeface="Times New Roman"/>
                          <a:cs typeface="Times New Roman"/>
                          <a:sym typeface="Times New Roman"/>
                        </a:rPr>
                        <a:t>kegiatan</a:t>
                      </a:r>
                      <a:r>
                        <a:rPr b="0" lang="id-ID" sz="1500">
                          <a:solidFill>
                            <a:schemeClr val="dk2"/>
                          </a:solidFill>
                          <a:latin typeface="Times New Roman"/>
                          <a:ea typeface="Times New Roman"/>
                          <a:cs typeface="Times New Roman"/>
                          <a:sym typeface="Times New Roman"/>
                        </a:rPr>
                        <a:t> usaha BPR:</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Menghimpun dana dari masyarakat dalam bentuk impanan</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Memberikan kredit</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Menyediakan pembiayaan bagi nasabah berdasarkan prinsip bagi hasil</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Menempatkan dananya dalam bentuk SBI, deposito atau tabungan pada bank lain</a:t>
                      </a:r>
                      <a:endParaRPr b="0" sz="1500">
                        <a:solidFill>
                          <a:schemeClr val="dk2"/>
                        </a:solidFill>
                        <a:latin typeface="Times New Roman"/>
                        <a:ea typeface="Times New Roman"/>
                        <a:cs typeface="Times New Roman"/>
                        <a:sym typeface="Times New Roman"/>
                      </a:endParaRPr>
                    </a:p>
                  </a:txBody>
                  <a:tcPr marT="45725" marB="45725" marR="91450" marL="91450">
                    <a:solidFill>
                      <a:schemeClr val="lt1"/>
                    </a:solidFill>
                  </a:tcPr>
                </a:tc>
              </a:tr>
              <a:tr h="1559125">
                <a:tc>
                  <a:txBody>
                    <a:bodyPr/>
                    <a:lstStyle/>
                    <a:p>
                      <a:pPr indent="0" lvl="0" marL="0" marR="0" rtl="0" algn="just">
                        <a:spcBef>
                          <a:spcPts val="0"/>
                        </a:spcBef>
                        <a:spcAft>
                          <a:spcPts val="0"/>
                        </a:spcAft>
                        <a:buNone/>
                      </a:pPr>
                      <a:r>
                        <a:rPr b="0" lang="id-ID" sz="1500">
                          <a:solidFill>
                            <a:schemeClr val="dk2"/>
                          </a:solidFill>
                          <a:latin typeface="Times New Roman"/>
                          <a:ea typeface="Times New Roman"/>
                          <a:cs typeface="Times New Roman"/>
                          <a:sym typeface="Times New Roman"/>
                        </a:rPr>
                        <a:t>Kegiatan yang tidak boleh dilakukan bank umum:</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Melakukan penyertaan modal, kecuali dalam</a:t>
                      </a:r>
                      <a:r>
                        <a:rPr b="0" lang="id-ID" sz="1500">
                          <a:solidFill>
                            <a:schemeClr val="dk2"/>
                          </a:solidFill>
                          <a:latin typeface="Times New Roman"/>
                          <a:ea typeface="Times New Roman"/>
                          <a:cs typeface="Times New Roman"/>
                          <a:sym typeface="Times New Roman"/>
                        </a:rPr>
                        <a:t> hal tertentu seperti yang diatur dalam undang-undang</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Melakukan usaha perasuransian</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Melakukan usaha lain seperti yang diatur undang-undang</a:t>
                      </a:r>
                      <a:endParaRPr b="0" sz="1500">
                        <a:solidFill>
                          <a:schemeClr val="dk2"/>
                        </a:solidFill>
                        <a:latin typeface="Times New Roman"/>
                        <a:ea typeface="Times New Roman"/>
                        <a:cs typeface="Times New Roman"/>
                        <a:sym typeface="Times New Roman"/>
                      </a:endParaRPr>
                    </a:p>
                  </a:txBody>
                  <a:tcPr marT="45725" marB="45725" marR="91450" marL="91450">
                    <a:solidFill>
                      <a:schemeClr val="lt1"/>
                    </a:solidFill>
                  </a:tcPr>
                </a:tc>
                <a:tc>
                  <a:txBody>
                    <a:bodyPr/>
                    <a:lstStyle/>
                    <a:p>
                      <a:pPr indent="0" lvl="0" marL="0" marR="0" rtl="0" algn="l">
                        <a:spcBef>
                          <a:spcPts val="0"/>
                        </a:spcBef>
                        <a:spcAft>
                          <a:spcPts val="0"/>
                        </a:spcAft>
                        <a:buNone/>
                      </a:pPr>
                      <a:r>
                        <a:rPr b="0" lang="id-ID" sz="1500">
                          <a:solidFill>
                            <a:schemeClr val="dk2"/>
                          </a:solidFill>
                          <a:latin typeface="Times New Roman"/>
                          <a:ea typeface="Times New Roman"/>
                          <a:cs typeface="Times New Roman"/>
                          <a:sym typeface="Times New Roman"/>
                        </a:rPr>
                        <a:t>Kegiatan yang tidak boleh dilakukan BPR:</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Menerima simpanan dalam bentuk giro</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Melakukan penyertaan modal</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Melakukan usaha perasuransian</a:t>
                      </a:r>
                      <a:endParaRPr/>
                    </a:p>
                    <a:p>
                      <a:pPr indent="-342900" lvl="0" marL="342900" marR="0" rtl="0" algn="just">
                        <a:spcBef>
                          <a:spcPts val="0"/>
                        </a:spcBef>
                        <a:spcAft>
                          <a:spcPts val="0"/>
                        </a:spcAft>
                        <a:buClr>
                          <a:schemeClr val="dk2"/>
                        </a:buClr>
                        <a:buSzPts val="1500"/>
                        <a:buFont typeface="Calibri"/>
                        <a:buAutoNum type="alphaLcParenR"/>
                      </a:pPr>
                      <a:r>
                        <a:rPr b="0" lang="id-ID" sz="1500">
                          <a:solidFill>
                            <a:schemeClr val="dk2"/>
                          </a:solidFill>
                          <a:latin typeface="Times New Roman"/>
                          <a:ea typeface="Times New Roman"/>
                          <a:cs typeface="Times New Roman"/>
                          <a:sym typeface="Times New Roman"/>
                        </a:rPr>
                        <a:t>Melakukan usaha lain di luar kegiatan usaha</a:t>
                      </a:r>
                      <a:r>
                        <a:rPr b="0" lang="id-ID" sz="1500">
                          <a:solidFill>
                            <a:schemeClr val="dk2"/>
                          </a:solidFill>
                          <a:latin typeface="Times New Roman"/>
                          <a:ea typeface="Times New Roman"/>
                          <a:cs typeface="Times New Roman"/>
                          <a:sym typeface="Times New Roman"/>
                        </a:rPr>
                        <a:t> tersebut di atas</a:t>
                      </a:r>
                      <a:endParaRPr b="0" sz="1500">
                        <a:solidFill>
                          <a:schemeClr val="dk2"/>
                        </a:solidFill>
                        <a:latin typeface="Times New Roman"/>
                        <a:ea typeface="Times New Roman"/>
                        <a:cs typeface="Times New Roman"/>
                        <a:sym typeface="Times New Roman"/>
                      </a:endParaRPr>
                    </a:p>
                  </a:txBody>
                  <a:tcPr marT="45725" marB="45725" marR="91450" marL="91450">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8"/>
          <p:cNvSpPr txBox="1"/>
          <p:nvPr/>
        </p:nvSpPr>
        <p:spPr>
          <a:xfrm>
            <a:off x="1084764" y="870183"/>
            <a:ext cx="6491064"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Times New Roman"/>
              <a:buNone/>
            </a:pPr>
            <a:r>
              <a:rPr b="1" i="0" lang="id-ID" sz="3600" u="none" cap="none" strike="noStrike">
                <a:solidFill>
                  <a:schemeClr val="dk1"/>
                </a:solidFill>
                <a:latin typeface="Times New Roman"/>
                <a:ea typeface="Times New Roman"/>
                <a:cs typeface="Times New Roman"/>
                <a:sym typeface="Times New Roman"/>
              </a:rPr>
              <a:t>Sumber Dana Bank</a:t>
            </a:r>
            <a:endParaRPr/>
          </a:p>
        </p:txBody>
      </p:sp>
      <p:sp>
        <p:nvSpPr>
          <p:cNvPr id="221" name="Google Shape;221;p18"/>
          <p:cNvSpPr txBox="1"/>
          <p:nvPr/>
        </p:nvSpPr>
        <p:spPr>
          <a:xfrm>
            <a:off x="1314862" y="2013183"/>
            <a:ext cx="9562276" cy="4320480"/>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800"/>
              <a:buFont typeface="Arial"/>
              <a:buChar char="•"/>
            </a:pPr>
            <a:r>
              <a:rPr b="0" i="0" lang="id-ID" sz="2800" u="none" cap="none" strike="noStrike">
                <a:solidFill>
                  <a:schemeClr val="dk1"/>
                </a:solidFill>
                <a:latin typeface="Times New Roman"/>
                <a:ea typeface="Times New Roman"/>
                <a:cs typeface="Times New Roman"/>
                <a:sym typeface="Times New Roman"/>
              </a:rPr>
              <a:t>Dana Internal : modal bank sendiri/equity</a:t>
            </a:r>
            <a:endParaRPr/>
          </a:p>
          <a:p>
            <a:pPr indent="-228600" lvl="0" marL="228600" marR="0" rtl="0" algn="just">
              <a:lnSpc>
                <a:spcPct val="90000"/>
              </a:lnSpc>
              <a:spcBef>
                <a:spcPts val="1000"/>
              </a:spcBef>
              <a:spcAft>
                <a:spcPts val="0"/>
              </a:spcAft>
              <a:buClr>
                <a:schemeClr val="dk1"/>
              </a:buClr>
              <a:buSzPts val="2800"/>
              <a:buFont typeface="Arial"/>
              <a:buChar char="•"/>
            </a:pPr>
            <a:r>
              <a:rPr b="0" i="0" lang="id-ID" sz="2800" u="none" cap="none" strike="noStrike">
                <a:solidFill>
                  <a:schemeClr val="dk1"/>
                </a:solidFill>
                <a:latin typeface="Times New Roman"/>
                <a:ea typeface="Times New Roman"/>
                <a:cs typeface="Times New Roman"/>
                <a:sym typeface="Times New Roman"/>
              </a:rPr>
              <a:t>Dana eksternal yakni dari pihak ketiga : tabungan, giro, deposito, obligasi, setoran jaminan</a:t>
            </a:r>
            <a:endParaRPr/>
          </a:p>
          <a:p>
            <a:pPr indent="-228600" lvl="0" marL="228600" marR="0" rtl="0" algn="just">
              <a:lnSpc>
                <a:spcPct val="90000"/>
              </a:lnSpc>
              <a:spcBef>
                <a:spcPts val="1000"/>
              </a:spcBef>
              <a:spcAft>
                <a:spcPts val="0"/>
              </a:spcAft>
              <a:buClr>
                <a:schemeClr val="dk1"/>
              </a:buClr>
              <a:buSzPts val="2800"/>
              <a:buFont typeface="Arial"/>
              <a:buChar char="•"/>
            </a:pPr>
            <a:r>
              <a:rPr b="0" i="0" lang="id-ID" sz="2800" u="none" cap="none" strike="noStrike">
                <a:solidFill>
                  <a:schemeClr val="dk1"/>
                </a:solidFill>
                <a:latin typeface="Times New Roman"/>
                <a:ea typeface="Times New Roman"/>
                <a:cs typeface="Times New Roman"/>
                <a:sym typeface="Times New Roman"/>
              </a:rPr>
              <a:t>Dana pinjaman antar bank/lembaga keuangan</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nvSpPr>
        <p:spPr>
          <a:xfrm>
            <a:off x="791580" y="629816"/>
            <a:ext cx="6491064"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Times New Roman"/>
              <a:buNone/>
            </a:pPr>
            <a:r>
              <a:rPr b="1" i="0" lang="id-ID" sz="3600" u="none" cap="none" strike="noStrike">
                <a:solidFill>
                  <a:schemeClr val="dk1"/>
                </a:solidFill>
                <a:latin typeface="Times New Roman"/>
                <a:ea typeface="Times New Roman"/>
                <a:cs typeface="Times New Roman"/>
                <a:sym typeface="Times New Roman"/>
              </a:rPr>
              <a:t>Bank Sentral</a:t>
            </a:r>
            <a:endParaRPr/>
          </a:p>
        </p:txBody>
      </p:sp>
      <p:sp>
        <p:nvSpPr>
          <p:cNvPr id="227" name="Google Shape;227;p19"/>
          <p:cNvSpPr txBox="1"/>
          <p:nvPr/>
        </p:nvSpPr>
        <p:spPr>
          <a:xfrm>
            <a:off x="948240" y="1772816"/>
            <a:ext cx="10295520" cy="432048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2800"/>
              <a:buFont typeface="Arial"/>
              <a:buNone/>
            </a:pPr>
            <a:r>
              <a:rPr b="0" i="0" lang="id-ID" sz="2800" u="none" cap="none" strike="noStrike">
                <a:solidFill>
                  <a:schemeClr val="dk1"/>
                </a:solidFill>
                <a:latin typeface="Times New Roman"/>
                <a:ea typeface="Times New Roman"/>
                <a:cs typeface="Times New Roman"/>
                <a:sym typeface="Times New Roman"/>
              </a:rPr>
              <a:t>	Bank sentral, yakni Bank Indonesia yang mengatur, menjaga dan memelihara stabilitas nilai rupiah, mendorong kelancaran produksi dan pembangaunan, melaksanakan kebijaksanaan pemerintah serta tidak melakukan operasional untuk masyarakat umum.</a:t>
            </a:r>
            <a:endParaRPr/>
          </a:p>
          <a:p>
            <a:pPr indent="0" lvl="0" marL="0" marR="0" rtl="0" algn="just">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1000"/>
              </a:spcBef>
              <a:spcAft>
                <a:spcPts val="0"/>
              </a:spcAft>
              <a:buClr>
                <a:schemeClr val="dk1"/>
              </a:buClr>
              <a:buSzPts val="2800"/>
              <a:buFont typeface="Arial"/>
              <a:buNone/>
            </a:pPr>
            <a:r>
              <a:rPr b="0" i="0" lang="id-ID" sz="2800" u="none" cap="none" strike="noStrike">
                <a:solidFill>
                  <a:schemeClr val="dk1"/>
                </a:solidFill>
                <a:latin typeface="Times New Roman"/>
                <a:ea typeface="Times New Roman"/>
                <a:cs typeface="Times New Roman"/>
                <a:sym typeface="Times New Roman"/>
              </a:rPr>
              <a:t>	UU No. 23/1999 memberi status dan kedudukan sebagai lembaga negara independen yang bebas dari campur tangan pemerintah atas pihak lainnya.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nvSpPr>
        <p:spPr>
          <a:xfrm>
            <a:off x="488819" y="1234461"/>
            <a:ext cx="6699040"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Times New Roman"/>
              <a:buNone/>
            </a:pPr>
            <a:r>
              <a:rPr b="1" i="0" lang="id-ID" sz="4000" u="none" cap="none" strike="noStrike">
                <a:solidFill>
                  <a:schemeClr val="dk1"/>
                </a:solidFill>
                <a:latin typeface="Times New Roman"/>
                <a:ea typeface="Times New Roman"/>
                <a:cs typeface="Times New Roman"/>
                <a:sym typeface="Times New Roman"/>
              </a:rPr>
              <a:t>Definisi Uang</a:t>
            </a:r>
            <a:endParaRPr b="1" i="0" sz="4000" u="none" cap="none" strike="noStrike">
              <a:solidFill>
                <a:schemeClr val="dk1"/>
              </a:solidFill>
              <a:latin typeface="Times New Roman"/>
              <a:ea typeface="Times New Roman"/>
              <a:cs typeface="Times New Roman"/>
              <a:sym typeface="Times New Roman"/>
            </a:endParaRPr>
          </a:p>
        </p:txBody>
      </p:sp>
      <p:sp>
        <p:nvSpPr>
          <p:cNvPr id="94" name="Google Shape;94;p2"/>
          <p:cNvSpPr txBox="1"/>
          <p:nvPr/>
        </p:nvSpPr>
        <p:spPr>
          <a:xfrm>
            <a:off x="488819" y="2377461"/>
            <a:ext cx="11414596" cy="2583160"/>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2200"/>
              <a:buFont typeface="Arial"/>
              <a:buChar char="•"/>
            </a:pPr>
            <a:r>
              <a:rPr b="0" i="0" lang="id-ID" sz="2200" u="none" cap="none" strike="noStrike">
                <a:solidFill>
                  <a:schemeClr val="dk1"/>
                </a:solidFill>
                <a:latin typeface="Times New Roman"/>
                <a:ea typeface="Times New Roman"/>
                <a:cs typeface="Times New Roman"/>
                <a:sym typeface="Times New Roman"/>
              </a:rPr>
              <a:t>uang dalam ilmu ekonomi tradisional didefinisikan sebagai setiap alat tukar yang dapat diterima secara umum</a:t>
            </a:r>
            <a:endParaRPr/>
          </a:p>
          <a:p>
            <a:pPr indent="-228600" lvl="0" marL="228600" marR="0" rtl="0" algn="just">
              <a:lnSpc>
                <a:spcPct val="90000"/>
              </a:lnSpc>
              <a:spcBef>
                <a:spcPts val="1000"/>
              </a:spcBef>
              <a:spcAft>
                <a:spcPts val="0"/>
              </a:spcAft>
              <a:buClr>
                <a:schemeClr val="dk1"/>
              </a:buClr>
              <a:buSzPts val="2200"/>
              <a:buFont typeface="Arial"/>
              <a:buChar char="•"/>
            </a:pPr>
            <a:r>
              <a:rPr b="0" i="0" lang="id-ID" sz="2200" u="none" cap="none" strike="noStrike">
                <a:solidFill>
                  <a:schemeClr val="dk1"/>
                </a:solidFill>
                <a:latin typeface="Times New Roman"/>
                <a:ea typeface="Times New Roman"/>
                <a:cs typeface="Times New Roman"/>
                <a:sym typeface="Times New Roman"/>
              </a:rPr>
              <a:t>Dalam ilmu ekonomi modern, uang didefinisikan sebagai sesuatu yang tersedia dan secara umum diterima sebagai alat pembayaran bagi pembelian barang-barang dan jasa-jasa serta kekayaan berharga lainnya serta untuk pembayaran utang</a:t>
            </a:r>
            <a:endParaRPr/>
          </a:p>
          <a:p>
            <a:pPr indent="-228600" lvl="0" marL="228600" marR="0" rtl="0" algn="just">
              <a:lnSpc>
                <a:spcPct val="90000"/>
              </a:lnSpc>
              <a:spcBef>
                <a:spcPts val="1000"/>
              </a:spcBef>
              <a:spcAft>
                <a:spcPts val="0"/>
              </a:spcAft>
              <a:buClr>
                <a:schemeClr val="dk1"/>
              </a:buClr>
              <a:buSzPts val="2200"/>
              <a:buFont typeface="Arial"/>
              <a:buChar char="•"/>
            </a:pPr>
            <a:r>
              <a:rPr b="0" i="0" lang="id-ID" sz="2200" u="none" cap="none" strike="noStrike">
                <a:solidFill>
                  <a:schemeClr val="dk1"/>
                </a:solidFill>
                <a:latin typeface="Times New Roman"/>
                <a:ea typeface="Times New Roman"/>
                <a:cs typeface="Times New Roman"/>
                <a:sym typeface="Times New Roman"/>
              </a:rPr>
              <a:t>Fungsi uang sebagai alat penunda pembayaran</a:t>
            </a:r>
            <a:endParaRPr b="0" i="0" sz="2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0"/>
          <p:cNvSpPr txBox="1"/>
          <p:nvPr/>
        </p:nvSpPr>
        <p:spPr>
          <a:xfrm>
            <a:off x="467544" y="641082"/>
            <a:ext cx="6491064"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Times New Roman"/>
              <a:buNone/>
            </a:pPr>
            <a:r>
              <a:rPr b="1" i="0" lang="id-ID" sz="3600" u="none" cap="none" strike="noStrike">
                <a:solidFill>
                  <a:schemeClr val="dk1"/>
                </a:solidFill>
                <a:latin typeface="Times New Roman"/>
                <a:ea typeface="Times New Roman"/>
                <a:cs typeface="Times New Roman"/>
                <a:sym typeface="Times New Roman"/>
              </a:rPr>
              <a:t>Fungsi Utama Bank Sentral</a:t>
            </a:r>
            <a:endParaRPr/>
          </a:p>
        </p:txBody>
      </p:sp>
      <p:sp>
        <p:nvSpPr>
          <p:cNvPr id="233" name="Google Shape;233;p20"/>
          <p:cNvSpPr txBox="1"/>
          <p:nvPr/>
        </p:nvSpPr>
        <p:spPr>
          <a:xfrm>
            <a:off x="1244784" y="1828860"/>
            <a:ext cx="8424936" cy="432048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800"/>
              <a:buFont typeface="Calibri"/>
              <a:buAutoNum type="arabicParenR"/>
            </a:pPr>
            <a:r>
              <a:rPr b="0" i="0" lang="id-ID" sz="2800" u="none" cap="none" strike="noStrike">
                <a:solidFill>
                  <a:schemeClr val="dk1"/>
                </a:solidFill>
                <a:latin typeface="Times New Roman"/>
                <a:ea typeface="Times New Roman"/>
                <a:cs typeface="Times New Roman"/>
                <a:sym typeface="Times New Roman"/>
              </a:rPr>
              <a:t>Agen Fiskal Pemerintah</a:t>
            </a:r>
            <a:endParaRPr/>
          </a:p>
          <a:p>
            <a:pPr indent="-457200" lvl="0" marL="457200" marR="0" rtl="0" algn="l">
              <a:lnSpc>
                <a:spcPct val="90000"/>
              </a:lnSpc>
              <a:spcBef>
                <a:spcPts val="1000"/>
              </a:spcBef>
              <a:spcAft>
                <a:spcPts val="0"/>
              </a:spcAft>
              <a:buClr>
                <a:schemeClr val="dk1"/>
              </a:buClr>
              <a:buSzPts val="2800"/>
              <a:buFont typeface="Calibri"/>
              <a:buAutoNum type="arabicParenR"/>
            </a:pPr>
            <a:r>
              <a:rPr b="0" i="0" lang="id-ID" sz="2800" u="none" cap="none" strike="noStrike">
                <a:solidFill>
                  <a:schemeClr val="dk1"/>
                </a:solidFill>
                <a:latin typeface="Times New Roman"/>
                <a:ea typeface="Times New Roman"/>
                <a:cs typeface="Times New Roman"/>
                <a:sym typeface="Times New Roman"/>
              </a:rPr>
              <a:t>Banknya Bank</a:t>
            </a:r>
            <a:endParaRPr/>
          </a:p>
          <a:p>
            <a:pPr indent="-457200" lvl="0" marL="457200" marR="0" rtl="0" algn="l">
              <a:lnSpc>
                <a:spcPct val="90000"/>
              </a:lnSpc>
              <a:spcBef>
                <a:spcPts val="1000"/>
              </a:spcBef>
              <a:spcAft>
                <a:spcPts val="0"/>
              </a:spcAft>
              <a:buClr>
                <a:schemeClr val="dk1"/>
              </a:buClr>
              <a:buSzPts val="2800"/>
              <a:buFont typeface="Calibri"/>
              <a:buAutoNum type="arabicParenR"/>
            </a:pPr>
            <a:r>
              <a:rPr b="0" i="0" lang="id-ID" sz="2800" u="none" cap="none" strike="noStrike">
                <a:solidFill>
                  <a:schemeClr val="dk1"/>
                </a:solidFill>
                <a:latin typeface="Times New Roman"/>
                <a:ea typeface="Times New Roman"/>
                <a:cs typeface="Times New Roman"/>
                <a:sym typeface="Times New Roman"/>
              </a:rPr>
              <a:t>Menentukan kebijakan moneter</a:t>
            </a:r>
            <a:endParaRPr/>
          </a:p>
          <a:p>
            <a:pPr indent="-457200" lvl="0" marL="457200" marR="0" rtl="0" algn="l">
              <a:lnSpc>
                <a:spcPct val="90000"/>
              </a:lnSpc>
              <a:spcBef>
                <a:spcPts val="1000"/>
              </a:spcBef>
              <a:spcAft>
                <a:spcPts val="0"/>
              </a:spcAft>
              <a:buClr>
                <a:schemeClr val="dk1"/>
              </a:buClr>
              <a:buSzPts val="2800"/>
              <a:buFont typeface="Calibri"/>
              <a:buAutoNum type="arabicParenR"/>
            </a:pPr>
            <a:r>
              <a:rPr b="0" i="0" lang="id-ID" sz="2800" u="none" cap="none" strike="noStrike">
                <a:solidFill>
                  <a:schemeClr val="dk1"/>
                </a:solidFill>
                <a:latin typeface="Times New Roman"/>
                <a:ea typeface="Times New Roman"/>
                <a:cs typeface="Times New Roman"/>
                <a:sym typeface="Times New Roman"/>
              </a:rPr>
              <a:t>Pengawasan, evaluasi dan pembinaan perbankan</a:t>
            </a:r>
            <a:endParaRPr/>
          </a:p>
          <a:p>
            <a:pPr indent="-457200" lvl="0" marL="457200" marR="0" rtl="0" algn="l">
              <a:lnSpc>
                <a:spcPct val="90000"/>
              </a:lnSpc>
              <a:spcBef>
                <a:spcPts val="1000"/>
              </a:spcBef>
              <a:spcAft>
                <a:spcPts val="0"/>
              </a:spcAft>
              <a:buClr>
                <a:schemeClr val="dk1"/>
              </a:buClr>
              <a:buSzPts val="2800"/>
              <a:buFont typeface="Calibri"/>
              <a:buAutoNum type="arabicParenR"/>
            </a:pPr>
            <a:r>
              <a:rPr b="0" i="0" lang="id-ID" sz="2800" u="none" cap="none" strike="noStrike">
                <a:solidFill>
                  <a:schemeClr val="dk1"/>
                </a:solidFill>
                <a:latin typeface="Times New Roman"/>
                <a:ea typeface="Times New Roman"/>
                <a:cs typeface="Times New Roman"/>
                <a:sym typeface="Times New Roman"/>
              </a:rPr>
              <a:t>Penanganan transaksi giro</a:t>
            </a:r>
            <a:endParaRPr/>
          </a:p>
          <a:p>
            <a:pPr indent="-457200" lvl="0" marL="457200" marR="0" rtl="0" algn="l">
              <a:lnSpc>
                <a:spcPct val="90000"/>
              </a:lnSpc>
              <a:spcBef>
                <a:spcPts val="1000"/>
              </a:spcBef>
              <a:spcAft>
                <a:spcPts val="0"/>
              </a:spcAft>
              <a:buClr>
                <a:schemeClr val="dk1"/>
              </a:buClr>
              <a:buSzPts val="2800"/>
              <a:buFont typeface="Calibri"/>
              <a:buAutoNum type="arabicParenR"/>
            </a:pPr>
            <a:r>
              <a:rPr b="0" i="0" lang="id-ID" sz="2800" u="none" cap="none" strike="noStrike">
                <a:solidFill>
                  <a:schemeClr val="dk1"/>
                </a:solidFill>
                <a:latin typeface="Times New Roman"/>
                <a:ea typeface="Times New Roman"/>
                <a:cs typeface="Times New Roman"/>
                <a:sym typeface="Times New Roman"/>
              </a:rPr>
              <a:t>Riset-riset ekonomi</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aphicFrame>
        <p:nvGraphicFramePr>
          <p:cNvPr id="238" name="Google Shape;238;p21"/>
          <p:cNvGraphicFramePr/>
          <p:nvPr/>
        </p:nvGraphicFramePr>
        <p:xfrm>
          <a:off x="388620" y="443792"/>
          <a:ext cx="3000000" cy="3000000"/>
        </p:xfrm>
        <a:graphic>
          <a:graphicData uri="http://schemas.openxmlformats.org/drawingml/2006/table">
            <a:tbl>
              <a:tblPr bandRow="1" firstRow="1">
                <a:noFill/>
                <a:tableStyleId>{2A54A49A-8F07-4A36-8B82-5C35CB3A70E2}</a:tableStyleId>
              </a:tblPr>
              <a:tblGrid>
                <a:gridCol w="2159200"/>
                <a:gridCol w="2121550"/>
                <a:gridCol w="2201825"/>
                <a:gridCol w="3873000"/>
              </a:tblGrid>
              <a:tr h="314200">
                <a:tc gridSpan="4">
                  <a:txBody>
                    <a:bodyPr/>
                    <a:lstStyle/>
                    <a:p>
                      <a:pPr indent="0" lvl="0" marL="0" marR="0" rtl="0" algn="ctr">
                        <a:spcBef>
                          <a:spcPts val="0"/>
                        </a:spcBef>
                        <a:spcAft>
                          <a:spcPts val="0"/>
                        </a:spcAft>
                        <a:buNone/>
                      </a:pPr>
                      <a:r>
                        <a:rPr b="0" lang="id-ID" sz="1600">
                          <a:solidFill>
                            <a:schemeClr val="dk2"/>
                          </a:solidFill>
                          <a:latin typeface="Times New Roman"/>
                          <a:ea typeface="Times New Roman"/>
                          <a:cs typeface="Times New Roman"/>
                          <a:sym typeface="Times New Roman"/>
                        </a:rPr>
                        <a:t>Perkembangan status dan Fungi Bank Indonesia</a:t>
                      </a:r>
                      <a:endParaRPr/>
                    </a:p>
                  </a:txBody>
                  <a:tcPr marT="45725" marB="45725" marR="91450" marL="91450">
                    <a:solidFill>
                      <a:srgbClr val="FBE4D4"/>
                    </a:solidFill>
                  </a:tcPr>
                </a:tc>
                <a:tc hMerge="1"/>
                <a:tc hMerge="1"/>
                <a:tc hMerge="1"/>
              </a:tr>
              <a:tr h="314200">
                <a:tc>
                  <a:txBody>
                    <a:bodyPr/>
                    <a:lstStyle/>
                    <a:p>
                      <a:pPr indent="0" lvl="0" marL="0" marR="0" rtl="0" algn="l">
                        <a:spcBef>
                          <a:spcPts val="0"/>
                        </a:spcBef>
                        <a:spcAft>
                          <a:spcPts val="0"/>
                        </a:spcAft>
                        <a:buNone/>
                      </a:pPr>
                      <a:r>
                        <a:t/>
                      </a:r>
                      <a:endParaRPr b="0" sz="1600">
                        <a:latin typeface="Times New Roman"/>
                        <a:ea typeface="Times New Roman"/>
                        <a:cs typeface="Times New Roman"/>
                        <a:sym typeface="Times New Roman"/>
                      </a:endParaRPr>
                    </a:p>
                  </a:txBody>
                  <a:tcPr marT="45725" marB="45725" marR="91450" marL="91450">
                    <a:solidFill>
                      <a:srgbClr val="C4E0B2"/>
                    </a:solidFill>
                  </a:tcPr>
                </a:tc>
                <a:tc>
                  <a:txBody>
                    <a:bodyPr/>
                    <a:lstStyle/>
                    <a:p>
                      <a:pPr indent="0" lvl="0" marL="0" marR="0" rtl="0" algn="ctr">
                        <a:spcBef>
                          <a:spcPts val="0"/>
                        </a:spcBef>
                        <a:spcAft>
                          <a:spcPts val="0"/>
                        </a:spcAft>
                        <a:buNone/>
                      </a:pPr>
                      <a:r>
                        <a:rPr b="0" lang="id-ID" sz="1600">
                          <a:latin typeface="Times New Roman"/>
                          <a:ea typeface="Times New Roman"/>
                          <a:cs typeface="Times New Roman"/>
                          <a:sym typeface="Times New Roman"/>
                        </a:rPr>
                        <a:t>UU No.11/1953</a:t>
                      </a:r>
                      <a:endParaRPr/>
                    </a:p>
                  </a:txBody>
                  <a:tcPr marT="45725" marB="45725" marR="91450" marL="91450">
                    <a:solidFill>
                      <a:srgbClr val="C4E0B2"/>
                    </a:solidFill>
                  </a:tcPr>
                </a:tc>
                <a:tc>
                  <a:txBody>
                    <a:bodyPr/>
                    <a:lstStyle/>
                    <a:p>
                      <a:pPr indent="0" lvl="0" marL="0" marR="0" rtl="0" algn="ctr">
                        <a:spcBef>
                          <a:spcPts val="0"/>
                        </a:spcBef>
                        <a:spcAft>
                          <a:spcPts val="0"/>
                        </a:spcAft>
                        <a:buNone/>
                      </a:pPr>
                      <a:r>
                        <a:rPr b="0" lang="id-ID" sz="1600">
                          <a:latin typeface="Times New Roman"/>
                          <a:ea typeface="Times New Roman"/>
                          <a:cs typeface="Times New Roman"/>
                          <a:sym typeface="Times New Roman"/>
                        </a:rPr>
                        <a:t>UU No.13/1968</a:t>
                      </a:r>
                      <a:endParaRPr/>
                    </a:p>
                  </a:txBody>
                  <a:tcPr marT="45725" marB="45725" marR="91450" marL="91450">
                    <a:solidFill>
                      <a:srgbClr val="C4E0B2"/>
                    </a:solidFill>
                  </a:tcPr>
                </a:tc>
                <a:tc>
                  <a:txBody>
                    <a:bodyPr/>
                    <a:lstStyle/>
                    <a:p>
                      <a:pPr indent="0" lvl="0" marL="0" marR="0" rtl="0" algn="ctr">
                        <a:spcBef>
                          <a:spcPts val="0"/>
                        </a:spcBef>
                        <a:spcAft>
                          <a:spcPts val="0"/>
                        </a:spcAft>
                        <a:buNone/>
                      </a:pPr>
                      <a:r>
                        <a:rPr b="0" lang="id-ID" sz="1600">
                          <a:latin typeface="Times New Roman"/>
                          <a:ea typeface="Times New Roman"/>
                          <a:cs typeface="Times New Roman"/>
                          <a:sym typeface="Times New Roman"/>
                        </a:rPr>
                        <a:t>UU No.23/1999</a:t>
                      </a:r>
                      <a:endParaRPr/>
                    </a:p>
                  </a:txBody>
                  <a:tcPr marT="45725" marB="45725" marR="91450" marL="91450">
                    <a:solidFill>
                      <a:srgbClr val="C4E0B2"/>
                    </a:solidFill>
                  </a:tcPr>
                </a:tc>
              </a:tr>
              <a:tr h="1123625">
                <a:tc>
                  <a:txBody>
                    <a:bodyPr/>
                    <a:lstStyle/>
                    <a:p>
                      <a:pPr indent="0" lvl="0" marL="0" marR="0" rtl="0" algn="l">
                        <a:spcBef>
                          <a:spcPts val="0"/>
                        </a:spcBef>
                        <a:spcAft>
                          <a:spcPts val="0"/>
                        </a:spcAft>
                        <a:buNone/>
                      </a:pPr>
                      <a:r>
                        <a:rPr b="0" lang="id-ID" sz="1600">
                          <a:latin typeface="Times New Roman"/>
                          <a:ea typeface="Times New Roman"/>
                          <a:cs typeface="Times New Roman"/>
                          <a:sym typeface="Times New Roman"/>
                        </a:rPr>
                        <a:t>Kepemimpinan</a:t>
                      </a:r>
                      <a:endParaRPr/>
                    </a:p>
                  </a:txBody>
                  <a:tcPr marT="45725" marB="45725" marR="91450" marL="91450"/>
                </a:tc>
                <a:tc>
                  <a:txBody>
                    <a:bodyPr/>
                    <a:lstStyle/>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Dewan</a:t>
                      </a:r>
                      <a:r>
                        <a:rPr b="0" lang="id-ID" sz="1600">
                          <a:latin typeface="Times New Roman"/>
                          <a:ea typeface="Times New Roman"/>
                          <a:cs typeface="Times New Roman"/>
                          <a:sym typeface="Times New Roman"/>
                        </a:rPr>
                        <a:t> Moneter</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Dewan Direksi</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Dewan Penasihat</a:t>
                      </a:r>
                      <a:endParaRPr/>
                    </a:p>
                  </a:txBody>
                  <a:tcPr marT="45725" marB="45725" marR="91450" marL="91450"/>
                </a:tc>
                <a:tc>
                  <a:txBody>
                    <a:bodyPr/>
                    <a:lstStyle/>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Dewan Direksi</a:t>
                      </a:r>
                      <a:endParaRPr/>
                    </a:p>
                  </a:txBody>
                  <a:tcPr marT="45725" marB="45725" marR="91450" marL="91450"/>
                </a:tc>
                <a:tc>
                  <a:txBody>
                    <a:bodyPr/>
                    <a:lstStyle/>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Dewan Gubernur</a:t>
                      </a:r>
                      <a:endParaRPr/>
                    </a:p>
                  </a:txBody>
                  <a:tcPr marT="45725" marB="45725" marR="91450" marL="91450"/>
                </a:tc>
              </a:tr>
              <a:tr h="1750775">
                <a:tc>
                  <a:txBody>
                    <a:bodyPr/>
                    <a:lstStyle/>
                    <a:p>
                      <a:pPr indent="0" lvl="0" marL="0" marR="0" rtl="0" algn="l">
                        <a:spcBef>
                          <a:spcPts val="0"/>
                        </a:spcBef>
                        <a:spcAft>
                          <a:spcPts val="0"/>
                        </a:spcAft>
                        <a:buNone/>
                      </a:pPr>
                      <a:r>
                        <a:rPr b="0" lang="id-ID" sz="1600">
                          <a:latin typeface="Times New Roman"/>
                          <a:ea typeface="Times New Roman"/>
                          <a:cs typeface="Times New Roman"/>
                          <a:sym typeface="Times New Roman"/>
                        </a:rPr>
                        <a:t>Status dan tugas utama</a:t>
                      </a:r>
                      <a:endParaRPr/>
                    </a:p>
                  </a:txBody>
                  <a:tcPr marT="45725" marB="45725" marR="91450" marL="91450">
                    <a:solidFill>
                      <a:srgbClr val="FFF2CC"/>
                    </a:solidFill>
                  </a:tcPr>
                </a:tc>
                <a:tc>
                  <a:txBody>
                    <a:bodyPr/>
                    <a:lstStyle/>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Bank sentral</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Mengatur peredaran uang</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Pemegang kas negara</a:t>
                      </a:r>
                      <a:endParaRPr/>
                    </a:p>
                  </a:txBody>
                  <a:tcPr marT="45725" marB="45725" marR="91450" marL="91450">
                    <a:solidFill>
                      <a:srgbClr val="FFF2CC"/>
                    </a:solidFill>
                  </a:tcPr>
                </a:tc>
                <a:tc>
                  <a:txBody>
                    <a:bodyPr/>
                    <a:lstStyle/>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Bank sentral</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Mengatur peredaran uang</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Pemegang kas negara</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Mengelola devisa negara</a:t>
                      </a:r>
                      <a:endParaRPr/>
                    </a:p>
                  </a:txBody>
                  <a:tcPr marT="45725" marB="45725" marR="91450" marL="91450">
                    <a:solidFill>
                      <a:srgbClr val="FFF2CC"/>
                    </a:solidFill>
                  </a:tcPr>
                </a:tc>
                <a:tc>
                  <a:txBody>
                    <a:bodyPr/>
                    <a:lstStyle/>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Bank sentral</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Menetapkan dan melaksanakan</a:t>
                      </a:r>
                      <a:r>
                        <a:rPr b="0" lang="id-ID" sz="1600">
                          <a:latin typeface="Times New Roman"/>
                          <a:ea typeface="Times New Roman"/>
                          <a:cs typeface="Times New Roman"/>
                          <a:sym typeface="Times New Roman"/>
                        </a:rPr>
                        <a:t> kebijakan moneter</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Mengatur dan menjaga kelancaran sistem pembayaran</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Mengatur &amp; mengawasi bank</a:t>
                      </a:r>
                      <a:endParaRPr b="0" sz="1600">
                        <a:latin typeface="Times New Roman"/>
                        <a:ea typeface="Times New Roman"/>
                        <a:cs typeface="Times New Roman"/>
                        <a:sym typeface="Times New Roman"/>
                      </a:endParaRPr>
                    </a:p>
                  </a:txBody>
                  <a:tcPr marT="45725" marB="45725" marR="91450" marL="91450">
                    <a:solidFill>
                      <a:srgbClr val="FFF2CC"/>
                    </a:solidFill>
                  </a:tcPr>
                </a:tc>
              </a:tr>
              <a:tr h="2377900">
                <a:tc>
                  <a:txBody>
                    <a:bodyPr/>
                    <a:lstStyle/>
                    <a:p>
                      <a:pPr indent="0" lvl="0" marL="0" marR="0" rtl="0" algn="l">
                        <a:spcBef>
                          <a:spcPts val="0"/>
                        </a:spcBef>
                        <a:spcAft>
                          <a:spcPts val="0"/>
                        </a:spcAft>
                        <a:buNone/>
                      </a:pPr>
                      <a:r>
                        <a:rPr b="0" lang="id-ID" sz="1600">
                          <a:latin typeface="Times New Roman"/>
                          <a:ea typeface="Times New Roman"/>
                          <a:cs typeface="Times New Roman"/>
                          <a:sym typeface="Times New Roman"/>
                        </a:rPr>
                        <a:t>Hubungan keuangan dengan pemerintah</a:t>
                      </a:r>
                      <a:endParaRPr/>
                    </a:p>
                  </a:txBody>
                  <a:tcPr marT="45725" marB="45725" marR="91450" marL="91450"/>
                </a:tc>
                <a:tc>
                  <a:txBody>
                    <a:bodyPr/>
                    <a:lstStyle/>
                    <a:p>
                      <a:pPr indent="0" lvl="0" marL="0" marR="0" rtl="0" algn="l">
                        <a:spcBef>
                          <a:spcPts val="0"/>
                        </a:spcBef>
                        <a:spcAft>
                          <a:spcPts val="0"/>
                        </a:spcAft>
                        <a:buClr>
                          <a:schemeClr val="dk1"/>
                        </a:buClr>
                        <a:buSzPts val="1600"/>
                        <a:buFont typeface="Calibri"/>
                        <a:buNone/>
                      </a:pPr>
                      <a:r>
                        <a:rPr b="0" lang="id-ID" sz="1600">
                          <a:latin typeface="Times New Roman"/>
                          <a:ea typeface="Times New Roman"/>
                          <a:cs typeface="Times New Roman"/>
                          <a:sym typeface="Times New Roman"/>
                        </a:rPr>
                        <a:t>Dapat memberikan</a:t>
                      </a:r>
                      <a:r>
                        <a:rPr b="0" lang="id-ID" sz="1600">
                          <a:latin typeface="Times New Roman"/>
                          <a:ea typeface="Times New Roman"/>
                          <a:cs typeface="Times New Roman"/>
                          <a:sym typeface="Times New Roman"/>
                        </a:rPr>
                        <a:t> uang muka (kredit) kepada pemerintah, maksimum 30% dari penghasilan selama satu tahun</a:t>
                      </a:r>
                      <a:endParaRPr b="0" sz="16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rPr b="0" lang="id-ID" sz="1600">
                          <a:latin typeface="Times New Roman"/>
                          <a:ea typeface="Times New Roman"/>
                          <a:cs typeface="Times New Roman"/>
                          <a:sym typeface="Times New Roman"/>
                        </a:rPr>
                        <a:t>Dapat memberikan uang muka (kredit)</a:t>
                      </a:r>
                      <a:r>
                        <a:rPr b="0" lang="id-ID" sz="1600">
                          <a:latin typeface="Times New Roman"/>
                          <a:ea typeface="Times New Roman"/>
                          <a:cs typeface="Times New Roman"/>
                          <a:sym typeface="Times New Roman"/>
                        </a:rPr>
                        <a:t> sesuai dengan kebutuhan pemerintah dengan mengenakan bunga 3% /tahun</a:t>
                      </a:r>
                      <a:endParaRPr b="0" sz="1600">
                        <a:latin typeface="Times New Roman"/>
                        <a:ea typeface="Times New Roman"/>
                        <a:cs typeface="Times New Roman"/>
                        <a:sym typeface="Times New Roman"/>
                      </a:endParaRPr>
                    </a:p>
                  </a:txBody>
                  <a:tcPr marT="45725" marB="45725" marR="91450" marL="91450"/>
                </a:tc>
                <a:tc>
                  <a:txBody>
                    <a:bodyPr/>
                    <a:lstStyle/>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Dilarang memberikan kredit kepada pemerintah</a:t>
                      </a:r>
                      <a:endParaRPr/>
                    </a:p>
                    <a:p>
                      <a:pPr indent="-285750" lvl="0" marL="285750" marR="0" rtl="0" algn="l">
                        <a:spcBef>
                          <a:spcPts val="0"/>
                        </a:spcBef>
                        <a:spcAft>
                          <a:spcPts val="0"/>
                        </a:spcAft>
                        <a:buClr>
                          <a:schemeClr val="dk1"/>
                        </a:buClr>
                        <a:buSzPts val="1600"/>
                        <a:buFont typeface="Calibri"/>
                        <a:buChar char="⁻"/>
                      </a:pPr>
                      <a:r>
                        <a:rPr b="0" lang="id-ID" sz="1600">
                          <a:latin typeface="Times New Roman"/>
                          <a:ea typeface="Times New Roman"/>
                          <a:cs typeface="Times New Roman"/>
                          <a:sym typeface="Times New Roman"/>
                        </a:rPr>
                        <a:t>Bank indonesia membagi sisa surplus usahanya kepada pemerintah, setelah dipotong 30% dengan tujuan,</a:t>
                      </a:r>
                      <a:r>
                        <a:rPr b="0" lang="id-ID" sz="1600">
                          <a:latin typeface="Times New Roman"/>
                          <a:ea typeface="Times New Roman"/>
                          <a:cs typeface="Times New Roman"/>
                          <a:sym typeface="Times New Roman"/>
                        </a:rPr>
                        <a:t> 10% cadangan umum dengan ketentuan telah dipotong terlebih dahulu kewajiban pemerintah kepada BI</a:t>
                      </a:r>
                      <a:endParaRPr b="0" sz="1600">
                        <a:latin typeface="Times New Roman"/>
                        <a:ea typeface="Times New Roman"/>
                        <a:cs typeface="Times New Roman"/>
                        <a:sym typeface="Times New Roman"/>
                      </a:endParaRPr>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2"/>
          <p:cNvSpPr txBox="1"/>
          <p:nvPr/>
        </p:nvSpPr>
        <p:spPr>
          <a:xfrm>
            <a:off x="3141086" y="452656"/>
            <a:ext cx="5909828"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Times New Roman"/>
              <a:buNone/>
            </a:pPr>
            <a:r>
              <a:rPr b="1" i="0" lang="id-ID" sz="2800" u="none" cap="none" strike="noStrike">
                <a:solidFill>
                  <a:schemeClr val="dk1"/>
                </a:solidFill>
                <a:latin typeface="Times New Roman"/>
                <a:ea typeface="Times New Roman"/>
                <a:cs typeface="Times New Roman"/>
                <a:sym typeface="Times New Roman"/>
              </a:rPr>
              <a:t>Lembaga Keuangan Bukan Bank</a:t>
            </a:r>
            <a:endParaRPr b="1" i="0" sz="2800" u="none" cap="none" strike="noStrike">
              <a:solidFill>
                <a:schemeClr val="dk1"/>
              </a:solidFill>
              <a:latin typeface="Times New Roman"/>
              <a:ea typeface="Times New Roman"/>
              <a:cs typeface="Times New Roman"/>
              <a:sym typeface="Times New Roman"/>
            </a:endParaRPr>
          </a:p>
        </p:txBody>
      </p:sp>
      <p:grpSp>
        <p:nvGrpSpPr>
          <p:cNvPr id="244" name="Google Shape;244;p22"/>
          <p:cNvGrpSpPr/>
          <p:nvPr/>
        </p:nvGrpSpPr>
        <p:grpSpPr>
          <a:xfrm>
            <a:off x="1755218" y="1665557"/>
            <a:ext cx="8681563" cy="3526885"/>
            <a:chOff x="0" y="456790"/>
            <a:chExt cx="8681563" cy="3526885"/>
          </a:xfrm>
        </p:grpSpPr>
        <p:sp>
          <p:nvSpPr>
            <p:cNvPr id="245" name="Google Shape;245;p22"/>
            <p:cNvSpPr/>
            <p:nvPr/>
          </p:nvSpPr>
          <p:spPr>
            <a:xfrm>
              <a:off x="0" y="456790"/>
              <a:ext cx="2712988" cy="1627793"/>
            </a:xfrm>
            <a:prstGeom prst="rect">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txBox="1"/>
            <p:nvPr/>
          </p:nvSpPr>
          <p:spPr>
            <a:xfrm>
              <a:off x="0" y="456790"/>
              <a:ext cx="2712988" cy="162779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id-ID" sz="2400" u="none" cap="none" strike="noStrike">
                  <a:solidFill>
                    <a:schemeClr val="lt1"/>
                  </a:solidFill>
                  <a:latin typeface="Calibri"/>
                  <a:ea typeface="Calibri"/>
                  <a:cs typeface="Calibri"/>
                  <a:sym typeface="Calibri"/>
                </a:rPr>
                <a:t>Peruahaan Asuransi</a:t>
              </a:r>
              <a:endParaRPr/>
            </a:p>
            <a:p>
              <a:pPr indent="-171450" lvl="1" marL="171450" marR="0" rtl="0" algn="l">
                <a:lnSpc>
                  <a:spcPct val="90000"/>
                </a:lnSpc>
                <a:spcBef>
                  <a:spcPts val="840"/>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Asuransi Sinarmas</a:t>
              </a:r>
              <a:endParaRPr/>
            </a:p>
            <a:p>
              <a:pPr indent="-171450" lvl="1" marL="171450" marR="0" rtl="0" algn="l">
                <a:lnSpc>
                  <a:spcPct val="90000"/>
                </a:lnSpc>
                <a:spcBef>
                  <a:spcPts val="285"/>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Prudensial</a:t>
              </a:r>
              <a:endParaRPr/>
            </a:p>
          </p:txBody>
        </p:sp>
        <p:sp>
          <p:nvSpPr>
            <p:cNvPr id="247" name="Google Shape;247;p22"/>
            <p:cNvSpPr/>
            <p:nvPr/>
          </p:nvSpPr>
          <p:spPr>
            <a:xfrm>
              <a:off x="2984287" y="456790"/>
              <a:ext cx="2712988" cy="1627793"/>
            </a:xfrm>
            <a:prstGeom prst="rect">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txBox="1"/>
            <p:nvPr/>
          </p:nvSpPr>
          <p:spPr>
            <a:xfrm>
              <a:off x="2984287" y="456790"/>
              <a:ext cx="2712988" cy="162779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id-ID" sz="2400" u="none" cap="none" strike="noStrike">
                  <a:solidFill>
                    <a:schemeClr val="lt1"/>
                  </a:solidFill>
                  <a:latin typeface="Calibri"/>
                  <a:ea typeface="Calibri"/>
                  <a:cs typeface="Calibri"/>
                  <a:sym typeface="Calibri"/>
                </a:rPr>
                <a:t>Dana Pensiun</a:t>
              </a:r>
              <a:endParaRPr/>
            </a:p>
            <a:p>
              <a:pPr indent="-171450" lvl="1" marL="171450" marR="0" rtl="0" algn="l">
                <a:lnSpc>
                  <a:spcPct val="90000"/>
                </a:lnSpc>
                <a:spcBef>
                  <a:spcPts val="840"/>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Dana Pensiun Astra</a:t>
              </a:r>
              <a:endParaRPr/>
            </a:p>
            <a:p>
              <a:pPr indent="-171450" lvl="1" marL="171450" marR="0" rtl="0" algn="l">
                <a:lnSpc>
                  <a:spcPct val="90000"/>
                </a:lnSpc>
                <a:spcBef>
                  <a:spcPts val="285"/>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Dana Pensiun Avrist</a:t>
              </a:r>
              <a:endParaRPr/>
            </a:p>
          </p:txBody>
        </p:sp>
        <p:sp>
          <p:nvSpPr>
            <p:cNvPr id="249" name="Google Shape;249;p22"/>
            <p:cNvSpPr/>
            <p:nvPr/>
          </p:nvSpPr>
          <p:spPr>
            <a:xfrm>
              <a:off x="5968575" y="456790"/>
              <a:ext cx="2712988" cy="1627793"/>
            </a:xfrm>
            <a:prstGeom prst="rect">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txBox="1"/>
            <p:nvPr/>
          </p:nvSpPr>
          <p:spPr>
            <a:xfrm>
              <a:off x="5968575" y="456790"/>
              <a:ext cx="2712988" cy="162779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id-ID" sz="2400" u="none" cap="none" strike="noStrike">
                  <a:solidFill>
                    <a:schemeClr val="lt1"/>
                  </a:solidFill>
                  <a:latin typeface="Calibri"/>
                  <a:ea typeface="Calibri"/>
                  <a:cs typeface="Calibri"/>
                  <a:sym typeface="Calibri"/>
                </a:rPr>
                <a:t>Perusahaan Investasi</a:t>
              </a:r>
              <a:endParaRPr/>
            </a:p>
            <a:p>
              <a:pPr indent="-171450" lvl="1" marL="171450" marR="0" rtl="0" algn="l">
                <a:lnSpc>
                  <a:spcPct val="90000"/>
                </a:lnSpc>
                <a:spcBef>
                  <a:spcPts val="840"/>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Reksa Dana</a:t>
              </a:r>
              <a:endParaRPr/>
            </a:p>
            <a:p>
              <a:pPr indent="-171450" lvl="1" marL="171450" marR="0" rtl="0" algn="l">
                <a:lnSpc>
                  <a:spcPct val="90000"/>
                </a:lnSpc>
                <a:spcBef>
                  <a:spcPts val="285"/>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AXA</a:t>
              </a:r>
              <a:endParaRPr/>
            </a:p>
          </p:txBody>
        </p:sp>
        <p:sp>
          <p:nvSpPr>
            <p:cNvPr id="251" name="Google Shape;251;p22"/>
            <p:cNvSpPr/>
            <p:nvPr/>
          </p:nvSpPr>
          <p:spPr>
            <a:xfrm>
              <a:off x="1492143" y="2355882"/>
              <a:ext cx="2712988" cy="1627793"/>
            </a:xfrm>
            <a:prstGeom prst="rect">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2"/>
            <p:cNvSpPr txBox="1"/>
            <p:nvPr/>
          </p:nvSpPr>
          <p:spPr>
            <a:xfrm>
              <a:off x="1492143" y="2355882"/>
              <a:ext cx="2712988" cy="162779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id-ID" sz="2400" u="none" cap="none" strike="noStrike">
                  <a:solidFill>
                    <a:schemeClr val="lt1"/>
                  </a:solidFill>
                  <a:latin typeface="Calibri"/>
                  <a:ea typeface="Calibri"/>
                  <a:cs typeface="Calibri"/>
                  <a:sym typeface="Calibri"/>
                </a:rPr>
                <a:t>Perusahaan Pembiayaan</a:t>
              </a:r>
              <a:endParaRPr/>
            </a:p>
            <a:p>
              <a:pPr indent="-171450" lvl="1" marL="171450" marR="0" rtl="0" algn="l">
                <a:lnSpc>
                  <a:spcPct val="90000"/>
                </a:lnSpc>
                <a:spcBef>
                  <a:spcPts val="840"/>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Leasing</a:t>
              </a:r>
              <a:endParaRPr/>
            </a:p>
            <a:p>
              <a:pPr indent="-171450" lvl="1" marL="171450" marR="0" rtl="0" algn="l">
                <a:lnSpc>
                  <a:spcPct val="90000"/>
                </a:lnSpc>
                <a:spcBef>
                  <a:spcPts val="285"/>
                </a:spcBef>
                <a:spcAft>
                  <a:spcPts val="0"/>
                </a:spcAft>
                <a:buClr>
                  <a:schemeClr val="lt1"/>
                </a:buClr>
                <a:buSzPts val="1900"/>
                <a:buFont typeface="Calibri"/>
                <a:buChar char="•"/>
              </a:pPr>
              <a:r>
                <a:rPr b="0" i="0" lang="id-ID" sz="1900" u="none" cap="none" strike="noStrike">
                  <a:solidFill>
                    <a:schemeClr val="lt1"/>
                  </a:solidFill>
                  <a:latin typeface="Calibri"/>
                  <a:ea typeface="Calibri"/>
                  <a:cs typeface="Calibri"/>
                  <a:sym typeface="Calibri"/>
                </a:rPr>
                <a:t>Kartu Kredit</a:t>
              </a:r>
              <a:endParaRPr/>
            </a:p>
          </p:txBody>
        </p:sp>
        <p:sp>
          <p:nvSpPr>
            <p:cNvPr id="253" name="Google Shape;253;p22"/>
            <p:cNvSpPr/>
            <p:nvPr/>
          </p:nvSpPr>
          <p:spPr>
            <a:xfrm>
              <a:off x="4476431" y="2355882"/>
              <a:ext cx="2712988" cy="1627793"/>
            </a:xfrm>
            <a:prstGeom prst="rect">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txBox="1"/>
            <p:nvPr/>
          </p:nvSpPr>
          <p:spPr>
            <a:xfrm>
              <a:off x="4476431" y="2355882"/>
              <a:ext cx="2712988" cy="162779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id-ID" sz="2400" u="none" cap="none" strike="noStrike">
                  <a:solidFill>
                    <a:schemeClr val="lt1"/>
                  </a:solidFill>
                  <a:latin typeface="Calibri"/>
                  <a:ea typeface="Calibri"/>
                  <a:cs typeface="Calibri"/>
                  <a:sym typeface="Calibri"/>
                </a:rPr>
                <a:t>Pegadaian</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nvSpPr>
        <p:spPr>
          <a:xfrm>
            <a:off x="444742" y="642468"/>
            <a:ext cx="6491064"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Times New Roman"/>
              <a:buNone/>
            </a:pPr>
            <a:r>
              <a:rPr b="1" i="0" lang="id-ID" sz="4000" u="none" cap="none" strike="noStrike">
                <a:solidFill>
                  <a:schemeClr val="dk1"/>
                </a:solidFill>
                <a:latin typeface="Times New Roman"/>
                <a:ea typeface="Times New Roman"/>
                <a:cs typeface="Times New Roman"/>
                <a:sym typeface="Times New Roman"/>
              </a:rPr>
              <a:t>Fungsi Uang</a:t>
            </a:r>
            <a:endParaRPr/>
          </a:p>
        </p:txBody>
      </p:sp>
      <p:grpSp>
        <p:nvGrpSpPr>
          <p:cNvPr id="100" name="Google Shape;100;p3"/>
          <p:cNvGrpSpPr/>
          <p:nvPr/>
        </p:nvGrpSpPr>
        <p:grpSpPr>
          <a:xfrm>
            <a:off x="444742" y="1813818"/>
            <a:ext cx="10779517" cy="4257670"/>
            <a:chOff x="0" y="28350"/>
            <a:chExt cx="10779517" cy="4257670"/>
          </a:xfrm>
        </p:grpSpPr>
        <p:sp>
          <p:nvSpPr>
            <p:cNvPr id="101" name="Google Shape;101;p3"/>
            <p:cNvSpPr/>
            <p:nvPr/>
          </p:nvSpPr>
          <p:spPr>
            <a:xfrm>
              <a:off x="0" y="28350"/>
              <a:ext cx="10779517" cy="430117"/>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txBox="1"/>
            <p:nvPr/>
          </p:nvSpPr>
          <p:spPr>
            <a:xfrm>
              <a:off x="20997" y="49347"/>
              <a:ext cx="10737523" cy="38812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Times New Roman"/>
                <a:buNone/>
              </a:pPr>
              <a:r>
                <a:rPr b="0" i="0" lang="id-ID" sz="2200" u="none" cap="none" strike="noStrike">
                  <a:solidFill>
                    <a:schemeClr val="lt1"/>
                  </a:solidFill>
                  <a:latin typeface="Times New Roman"/>
                  <a:ea typeface="Times New Roman"/>
                  <a:cs typeface="Times New Roman"/>
                  <a:sym typeface="Times New Roman"/>
                </a:rPr>
                <a:t>Satuan Hitung</a:t>
              </a:r>
              <a:endParaRPr/>
            </a:p>
          </p:txBody>
        </p:sp>
        <p:sp>
          <p:nvSpPr>
            <p:cNvPr id="103" name="Google Shape;103;p3"/>
            <p:cNvSpPr/>
            <p:nvPr/>
          </p:nvSpPr>
          <p:spPr>
            <a:xfrm>
              <a:off x="0" y="458468"/>
              <a:ext cx="10779517" cy="4840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txBox="1"/>
            <p:nvPr/>
          </p:nvSpPr>
          <p:spPr>
            <a:xfrm>
              <a:off x="0" y="458468"/>
              <a:ext cx="10779517" cy="484094"/>
            </a:xfrm>
            <a:prstGeom prst="rect">
              <a:avLst/>
            </a:prstGeom>
            <a:noFill/>
            <a:ln>
              <a:noFill/>
            </a:ln>
          </p:spPr>
          <p:txBody>
            <a:bodyPr anchorCtr="0" anchor="t" bIns="27925" lIns="342250" spcFirstLastPara="1" rIns="156450" wrap="square" tIns="27925">
              <a:noAutofit/>
            </a:bodyPr>
            <a:lstStyle/>
            <a:p>
              <a:pPr indent="-228600" lvl="1" marL="228600" marR="0" rtl="0" algn="just">
                <a:lnSpc>
                  <a:spcPct val="90000"/>
                </a:lnSpc>
                <a:spcBef>
                  <a:spcPts val="0"/>
                </a:spcBef>
                <a:spcAft>
                  <a:spcPts val="0"/>
                </a:spcAft>
                <a:buClr>
                  <a:schemeClr val="dk1"/>
                </a:buClr>
                <a:buSzPts val="2200"/>
                <a:buFont typeface="Times New Roman"/>
                <a:buChar char="•"/>
              </a:pPr>
              <a:r>
                <a:rPr b="0" i="0" lang="id-ID" sz="2200" u="none" cap="none" strike="noStrike">
                  <a:solidFill>
                    <a:schemeClr val="dk1"/>
                  </a:solidFill>
                  <a:latin typeface="Times New Roman"/>
                  <a:ea typeface="Times New Roman"/>
                  <a:cs typeface="Times New Roman"/>
                  <a:sym typeface="Times New Roman"/>
                </a:rPr>
                <a:t>Uang dapat memberikan harga suatu komoditas berdasarkan satu ukuran umum </a:t>
              </a:r>
              <a:endParaRPr/>
            </a:p>
          </p:txBody>
        </p:sp>
        <p:sp>
          <p:nvSpPr>
            <p:cNvPr id="105" name="Google Shape;105;p3"/>
            <p:cNvSpPr/>
            <p:nvPr/>
          </p:nvSpPr>
          <p:spPr>
            <a:xfrm>
              <a:off x="0" y="769264"/>
              <a:ext cx="10779517" cy="39165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txBox="1"/>
            <p:nvPr/>
          </p:nvSpPr>
          <p:spPr>
            <a:xfrm>
              <a:off x="19119" y="788383"/>
              <a:ext cx="10741279" cy="353421"/>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Times New Roman"/>
                <a:buNone/>
              </a:pPr>
              <a:r>
                <a:rPr b="0" i="0" lang="id-ID" sz="2200" u="none" cap="none" strike="noStrike">
                  <a:solidFill>
                    <a:schemeClr val="lt1"/>
                  </a:solidFill>
                  <a:latin typeface="Times New Roman"/>
                  <a:ea typeface="Times New Roman"/>
                  <a:cs typeface="Times New Roman"/>
                  <a:sym typeface="Times New Roman"/>
                </a:rPr>
                <a:t>Alat Transaksi</a:t>
              </a:r>
              <a:endParaRPr/>
            </a:p>
          </p:txBody>
        </p:sp>
        <p:sp>
          <p:nvSpPr>
            <p:cNvPr id="107" name="Google Shape;107;p3"/>
            <p:cNvSpPr/>
            <p:nvPr/>
          </p:nvSpPr>
          <p:spPr>
            <a:xfrm>
              <a:off x="0" y="1163348"/>
              <a:ext cx="10779517" cy="9770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txBox="1"/>
            <p:nvPr/>
          </p:nvSpPr>
          <p:spPr>
            <a:xfrm>
              <a:off x="0" y="1163348"/>
              <a:ext cx="10779517" cy="977040"/>
            </a:xfrm>
            <a:prstGeom prst="rect">
              <a:avLst/>
            </a:prstGeom>
            <a:noFill/>
            <a:ln>
              <a:noFill/>
            </a:ln>
          </p:spPr>
          <p:txBody>
            <a:bodyPr anchorCtr="0" anchor="t" bIns="27925" lIns="342250" spcFirstLastPara="1" rIns="156450" wrap="square" tIns="27925">
              <a:noAutofit/>
            </a:bodyPr>
            <a:lstStyle/>
            <a:p>
              <a:pPr indent="-228600" lvl="1" marL="228600" marR="0" rtl="0" algn="just">
                <a:lnSpc>
                  <a:spcPct val="90000"/>
                </a:lnSpc>
                <a:spcBef>
                  <a:spcPts val="0"/>
                </a:spcBef>
                <a:spcAft>
                  <a:spcPts val="0"/>
                </a:spcAft>
                <a:buClr>
                  <a:schemeClr val="dk1"/>
                </a:buClr>
                <a:buSzPts val="2200"/>
                <a:buFont typeface="Times New Roman"/>
                <a:buChar char="•"/>
              </a:pPr>
              <a:r>
                <a:rPr b="0" i="0" lang="id-ID" sz="2200" u="none" cap="none" strike="noStrike">
                  <a:solidFill>
                    <a:schemeClr val="dk1"/>
                  </a:solidFill>
                  <a:latin typeface="Times New Roman"/>
                  <a:ea typeface="Times New Roman"/>
                  <a:cs typeface="Times New Roman"/>
                  <a:sym typeface="Times New Roman"/>
                </a:rPr>
                <a:t>Untuk dapat berfungsi sebagai alat tukar, uang harus diterima mendapat kepercayaan. Dalam perekonomian modern ini jaminan itu diberikan oleh pemerintah berdasarkan UU.</a:t>
              </a:r>
              <a:endParaRPr/>
            </a:p>
          </p:txBody>
        </p:sp>
        <p:sp>
          <p:nvSpPr>
            <p:cNvPr id="109" name="Google Shape;109;p3"/>
            <p:cNvSpPr/>
            <p:nvPr/>
          </p:nvSpPr>
          <p:spPr>
            <a:xfrm>
              <a:off x="0" y="1815160"/>
              <a:ext cx="10779517" cy="38580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txBox="1"/>
            <p:nvPr/>
          </p:nvSpPr>
          <p:spPr>
            <a:xfrm>
              <a:off x="18833" y="1833993"/>
              <a:ext cx="10741851" cy="34813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Times New Roman"/>
                <a:buNone/>
              </a:pPr>
              <a:r>
                <a:rPr b="0" i="0" lang="id-ID" sz="2200" u="none" cap="none" strike="noStrike">
                  <a:solidFill>
                    <a:schemeClr val="lt1"/>
                  </a:solidFill>
                  <a:latin typeface="Times New Roman"/>
                  <a:ea typeface="Times New Roman"/>
                  <a:cs typeface="Times New Roman"/>
                  <a:sym typeface="Times New Roman"/>
                </a:rPr>
                <a:t>Penyimpanan Nilai</a:t>
              </a:r>
              <a:endParaRPr/>
            </a:p>
          </p:txBody>
        </p:sp>
        <p:sp>
          <p:nvSpPr>
            <p:cNvPr id="111" name="Google Shape;111;p3"/>
            <p:cNvSpPr/>
            <p:nvPr/>
          </p:nvSpPr>
          <p:spPr>
            <a:xfrm>
              <a:off x="0" y="2213449"/>
              <a:ext cx="10779517" cy="7182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txBox="1"/>
            <p:nvPr/>
          </p:nvSpPr>
          <p:spPr>
            <a:xfrm>
              <a:off x="0" y="2213449"/>
              <a:ext cx="10779517" cy="718251"/>
            </a:xfrm>
            <a:prstGeom prst="rect">
              <a:avLst/>
            </a:prstGeom>
            <a:noFill/>
            <a:ln>
              <a:noFill/>
            </a:ln>
          </p:spPr>
          <p:txBody>
            <a:bodyPr anchorCtr="0" anchor="t" bIns="27925" lIns="342250" spcFirstLastPara="1" rIns="156450" wrap="square" tIns="27925">
              <a:noAutofit/>
            </a:bodyPr>
            <a:lstStyle/>
            <a:p>
              <a:pPr indent="-228600" lvl="1" marL="228600" marR="0" rtl="0" algn="just">
                <a:lnSpc>
                  <a:spcPct val="90000"/>
                </a:lnSpc>
                <a:spcBef>
                  <a:spcPts val="0"/>
                </a:spcBef>
                <a:spcAft>
                  <a:spcPts val="0"/>
                </a:spcAft>
                <a:buClr>
                  <a:schemeClr val="dk1"/>
                </a:buClr>
                <a:buSzPts val="2200"/>
                <a:buFont typeface="Times New Roman"/>
                <a:buChar char="•"/>
              </a:pPr>
              <a:r>
                <a:rPr b="0" i="0" lang="id-ID" sz="2200" u="none" cap="none" strike="noStrike">
                  <a:solidFill>
                    <a:schemeClr val="dk1"/>
                  </a:solidFill>
                  <a:latin typeface="Times New Roman"/>
                  <a:ea typeface="Times New Roman"/>
                  <a:cs typeface="Times New Roman"/>
                  <a:sym typeface="Times New Roman"/>
                </a:rPr>
                <a:t>Sebagai penyimpanan nilai dikaitkan dengan kemampuan uang menyimpan hasil transaksi atau pembelian yang meningkatkan daya beli, sehingga transaksi tidak perlu dihabiskan saat itu juga.</a:t>
              </a:r>
              <a:endParaRPr/>
            </a:p>
          </p:txBody>
        </p:sp>
        <p:sp>
          <p:nvSpPr>
            <p:cNvPr id="113" name="Google Shape;113;p3"/>
            <p:cNvSpPr/>
            <p:nvPr/>
          </p:nvSpPr>
          <p:spPr>
            <a:xfrm>
              <a:off x="0" y="2910688"/>
              <a:ext cx="10779517" cy="391173"/>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txBox="1"/>
            <p:nvPr/>
          </p:nvSpPr>
          <p:spPr>
            <a:xfrm>
              <a:off x="19095" y="2929783"/>
              <a:ext cx="10741327" cy="35298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Times New Roman"/>
                <a:buNone/>
              </a:pPr>
              <a:r>
                <a:rPr b="0" i="0" lang="id-ID" sz="2200" u="none" cap="none" strike="noStrike">
                  <a:solidFill>
                    <a:schemeClr val="lt1"/>
                  </a:solidFill>
                  <a:latin typeface="Times New Roman"/>
                  <a:ea typeface="Times New Roman"/>
                  <a:cs typeface="Times New Roman"/>
                  <a:sym typeface="Times New Roman"/>
                </a:rPr>
                <a:t>Standar Pembayaran Dimasa Mendatang</a:t>
              </a:r>
              <a:endParaRPr/>
            </a:p>
          </p:txBody>
        </p:sp>
        <p:sp>
          <p:nvSpPr>
            <p:cNvPr id="115" name="Google Shape;115;p3"/>
            <p:cNvSpPr/>
            <p:nvPr/>
          </p:nvSpPr>
          <p:spPr>
            <a:xfrm>
              <a:off x="0" y="3308980"/>
              <a:ext cx="10779517" cy="9770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txBox="1"/>
            <p:nvPr/>
          </p:nvSpPr>
          <p:spPr>
            <a:xfrm>
              <a:off x="0" y="3308980"/>
              <a:ext cx="10779517" cy="977040"/>
            </a:xfrm>
            <a:prstGeom prst="rect">
              <a:avLst/>
            </a:prstGeom>
            <a:noFill/>
            <a:ln>
              <a:noFill/>
            </a:ln>
          </p:spPr>
          <p:txBody>
            <a:bodyPr anchorCtr="0" anchor="t" bIns="27925" lIns="342250" spcFirstLastPara="1" rIns="156450" wrap="square" tIns="27925">
              <a:noAutofit/>
            </a:bodyPr>
            <a:lstStyle/>
            <a:p>
              <a:pPr indent="-228600" lvl="1" marL="228600" marR="0" rtl="0" algn="just">
                <a:lnSpc>
                  <a:spcPct val="90000"/>
                </a:lnSpc>
                <a:spcBef>
                  <a:spcPts val="0"/>
                </a:spcBef>
                <a:spcAft>
                  <a:spcPts val="0"/>
                </a:spcAft>
                <a:buClr>
                  <a:schemeClr val="dk1"/>
                </a:buClr>
                <a:buSzPts val="2200"/>
                <a:buFont typeface="Times New Roman"/>
                <a:buChar char="•"/>
              </a:pPr>
              <a:r>
                <a:rPr b="0" i="0" lang="id-ID" sz="2200" u="none" cap="none" strike="noStrike">
                  <a:solidFill>
                    <a:schemeClr val="dk1"/>
                  </a:solidFill>
                  <a:latin typeface="Times New Roman"/>
                  <a:ea typeface="Times New Roman"/>
                  <a:cs typeface="Times New Roman"/>
                  <a:sym typeface="Times New Roman"/>
                </a:rPr>
                <a:t>Banyak sekali kegiatan ekonomi yang bala jasanya tidak diberikan saat itu juga. Para pegawai umumnya setelah bekerja sebulan baru mendapat gaji.</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nvSpPr>
        <p:spPr>
          <a:xfrm>
            <a:off x="0" y="1097598"/>
            <a:ext cx="6491064"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Times New Roman"/>
              <a:buNone/>
            </a:pPr>
            <a:r>
              <a:rPr b="1" i="0" lang="id-ID" sz="3600" u="none" cap="none" strike="noStrike">
                <a:solidFill>
                  <a:schemeClr val="dk1"/>
                </a:solidFill>
                <a:latin typeface="Times New Roman"/>
                <a:ea typeface="Times New Roman"/>
                <a:cs typeface="Times New Roman"/>
                <a:sym typeface="Times New Roman"/>
              </a:rPr>
              <a:t>Syarat-syarat Uang</a:t>
            </a:r>
            <a:endParaRPr/>
          </a:p>
        </p:txBody>
      </p:sp>
      <p:sp>
        <p:nvSpPr>
          <p:cNvPr id="122" name="Google Shape;122;p4"/>
          <p:cNvSpPr txBox="1"/>
          <p:nvPr/>
        </p:nvSpPr>
        <p:spPr>
          <a:xfrm>
            <a:off x="906780" y="2483768"/>
            <a:ext cx="10378440" cy="4099594"/>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Harus diterima secara umum</a:t>
            </a:r>
            <a:endParaRPr/>
          </a:p>
          <a:p>
            <a:pPr indent="-228600" lvl="0" marL="228600" marR="0" rtl="0" algn="just">
              <a:lnSpc>
                <a:spcPct val="90000"/>
              </a:lnSpc>
              <a:spcBef>
                <a:spcPts val="100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Memiliki nilai tinggi atau dijamin keberadaannya oleh pemerintah yang berkuasa</a:t>
            </a:r>
            <a:endParaRPr/>
          </a:p>
          <a:p>
            <a:pPr indent="-228600" lvl="0" marL="228600" marR="0" rtl="0" algn="just">
              <a:lnSpc>
                <a:spcPct val="90000"/>
              </a:lnSpc>
              <a:spcBef>
                <a:spcPts val="100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Bahan yang dijadikan uang juga harus tahan lama.</a:t>
            </a:r>
            <a:endParaRPr/>
          </a:p>
          <a:p>
            <a:pPr indent="-228600" lvl="0" marL="228600" marR="0" rtl="0" algn="just">
              <a:lnSpc>
                <a:spcPct val="90000"/>
              </a:lnSpc>
              <a:spcBef>
                <a:spcPts val="100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Kualitasnya cenderung sama</a:t>
            </a:r>
            <a:endParaRPr/>
          </a:p>
          <a:p>
            <a:pPr indent="-228600" lvl="0" marL="228600" marR="0" rtl="0" algn="just">
              <a:lnSpc>
                <a:spcPct val="90000"/>
              </a:lnSpc>
              <a:spcBef>
                <a:spcPts val="100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Jumlahnya dapat memenuhi kebutuhan masyarakat</a:t>
            </a:r>
            <a:endParaRPr/>
          </a:p>
          <a:p>
            <a:pPr indent="-228600" lvl="0" marL="228600" marR="0" rtl="0" algn="just">
              <a:lnSpc>
                <a:spcPct val="90000"/>
              </a:lnSpc>
              <a:spcBef>
                <a:spcPts val="100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Tidak mudah dipalsukan</a:t>
            </a:r>
            <a:endParaRPr/>
          </a:p>
          <a:p>
            <a:pPr indent="-228600" lvl="0" marL="228600" marR="0" rtl="0" algn="just">
              <a:lnSpc>
                <a:spcPct val="90000"/>
              </a:lnSpc>
              <a:spcBef>
                <a:spcPts val="100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Harus mudah dibawa dan mudah dibagi tanpa mengurangi nilai</a:t>
            </a:r>
            <a:endParaRPr/>
          </a:p>
          <a:p>
            <a:pPr indent="-228600" lvl="0" marL="228600" marR="0" rtl="0" algn="just">
              <a:lnSpc>
                <a:spcPct val="90000"/>
              </a:lnSpc>
              <a:spcBef>
                <a:spcPts val="1000"/>
              </a:spcBef>
              <a:spcAft>
                <a:spcPts val="0"/>
              </a:spcAft>
              <a:buClr>
                <a:schemeClr val="dk1"/>
              </a:buClr>
              <a:buSzPts val="2000"/>
              <a:buFont typeface="Arial"/>
              <a:buChar char="•"/>
            </a:pPr>
            <a:r>
              <a:rPr b="0" i="0" lang="id-ID" sz="2000" u="none" cap="none" strike="noStrike">
                <a:solidFill>
                  <a:schemeClr val="dk1"/>
                </a:solidFill>
                <a:latin typeface="Times New Roman"/>
                <a:ea typeface="Times New Roman"/>
                <a:cs typeface="Times New Roman"/>
                <a:sym typeface="Times New Roman"/>
              </a:rPr>
              <a:t>Memiliki nilai yang cenderung stabil dari waktu ke waktu.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862804" y="1338032"/>
            <a:ext cx="8655769"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Times New Roman"/>
              <a:buNone/>
            </a:pPr>
            <a:r>
              <a:rPr b="0" i="0" lang="id-ID" sz="4400" u="none" cap="none" strike="noStrike">
                <a:solidFill>
                  <a:schemeClr val="dk1"/>
                </a:solidFill>
                <a:latin typeface="Times New Roman"/>
                <a:ea typeface="Times New Roman"/>
                <a:cs typeface="Times New Roman"/>
                <a:sym typeface="Times New Roman"/>
              </a:rPr>
              <a:t>Jenis Uang</a:t>
            </a:r>
            <a:endParaRPr/>
          </a:p>
        </p:txBody>
      </p:sp>
      <p:sp>
        <p:nvSpPr>
          <p:cNvPr id="128" name="Google Shape;128;p5"/>
          <p:cNvSpPr txBox="1"/>
          <p:nvPr/>
        </p:nvSpPr>
        <p:spPr>
          <a:xfrm>
            <a:off x="862804" y="2698810"/>
            <a:ext cx="10466392" cy="2536130"/>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2800"/>
              <a:buFont typeface="Arial"/>
              <a:buChar char="•"/>
            </a:pPr>
            <a:r>
              <a:rPr b="0" i="0" lang="id-ID" sz="2800" u="none" cap="none" strike="noStrike">
                <a:solidFill>
                  <a:schemeClr val="dk1"/>
                </a:solidFill>
                <a:latin typeface="Times New Roman"/>
                <a:ea typeface="Times New Roman"/>
                <a:cs typeface="Times New Roman"/>
                <a:sym typeface="Times New Roman"/>
              </a:rPr>
              <a:t>Uang Kartal adalah alat bayar yang sah dan wajib digunakan oleh masyarakat dalam melakukan transaksi jual-beli sehari-hari.</a:t>
            </a:r>
            <a:endParaRPr/>
          </a:p>
          <a:p>
            <a:pPr indent="-228600" lvl="0" marL="228600" marR="0" rtl="0" algn="just">
              <a:lnSpc>
                <a:spcPct val="90000"/>
              </a:lnSpc>
              <a:spcBef>
                <a:spcPts val="1000"/>
              </a:spcBef>
              <a:spcAft>
                <a:spcPts val="0"/>
              </a:spcAft>
              <a:buClr>
                <a:schemeClr val="dk1"/>
              </a:buClr>
              <a:buSzPts val="2800"/>
              <a:buFont typeface="Arial"/>
              <a:buChar char="•"/>
            </a:pPr>
            <a:r>
              <a:rPr b="0" i="0" lang="id-ID" sz="2800" u="none" cap="none" strike="noStrike">
                <a:solidFill>
                  <a:schemeClr val="dk1"/>
                </a:solidFill>
                <a:latin typeface="Times New Roman"/>
                <a:ea typeface="Times New Roman"/>
                <a:cs typeface="Times New Roman"/>
                <a:sym typeface="Times New Roman"/>
              </a:rPr>
              <a:t>Uang giral, adalah uang yang dimiliki masyarakat dalam bentuk simpanan (deposito) yang dapat ditarik sesuai kebutuhan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731580" y="0"/>
            <a:ext cx="9951600"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Times New Roman"/>
              <a:buNone/>
            </a:pPr>
            <a:r>
              <a:rPr b="1" i="0" lang="id-ID" sz="2800" u="none" cap="none" strike="noStrike">
                <a:solidFill>
                  <a:schemeClr val="dk1"/>
                </a:solidFill>
                <a:latin typeface="Times New Roman"/>
                <a:ea typeface="Times New Roman"/>
                <a:cs typeface="Times New Roman"/>
                <a:sym typeface="Times New Roman"/>
              </a:rPr>
              <a:t>Menurut bahan pembuatannya</a:t>
            </a:r>
            <a:endParaRPr/>
          </a:p>
        </p:txBody>
      </p:sp>
      <p:sp>
        <p:nvSpPr>
          <p:cNvPr id="134" name="Google Shape;134;p6"/>
          <p:cNvSpPr txBox="1"/>
          <p:nvPr/>
        </p:nvSpPr>
        <p:spPr>
          <a:xfrm>
            <a:off x="731580" y="1268760"/>
            <a:ext cx="11120144" cy="4320480"/>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200"/>
              <a:buFont typeface="Calibri"/>
              <a:buAutoNum type="arabicPeriod"/>
            </a:pPr>
            <a:r>
              <a:rPr b="0" i="0" lang="id-ID" sz="2200" u="none" cap="none" strike="noStrike">
                <a:solidFill>
                  <a:schemeClr val="dk1"/>
                </a:solidFill>
                <a:latin typeface="Times New Roman"/>
                <a:ea typeface="Times New Roman"/>
                <a:cs typeface="Times New Roman"/>
                <a:sym typeface="Times New Roman"/>
              </a:rPr>
              <a:t>Uang Logam adalah uang yang terbuat dari logam, biasanya dari emas atau perak karena kedua logam itu memiliki nilai yang cenderung tinggi dan stabil, bentuknya mudah dikenali, sifatnya yang tidak mudah hancur, tahan lama, dan dapat dibagi menjadi satuan yang lebih kecil tanpa mengurangi nilai. Uang logam memiliki tiga macam nilai :</a:t>
            </a:r>
            <a:endParaRPr/>
          </a:p>
          <a:p>
            <a:pPr indent="-457200" lvl="1" marL="857250" marR="0" rtl="0" algn="just">
              <a:lnSpc>
                <a:spcPct val="90000"/>
              </a:lnSpc>
              <a:spcBef>
                <a:spcPts val="500"/>
              </a:spcBef>
              <a:spcAft>
                <a:spcPts val="0"/>
              </a:spcAft>
              <a:buClr>
                <a:schemeClr val="dk1"/>
              </a:buClr>
              <a:buSzPts val="2200"/>
              <a:buFont typeface="Calibri"/>
              <a:buAutoNum type="alphaLcParenR"/>
            </a:pPr>
            <a:r>
              <a:rPr b="0" i="0" lang="id-ID" sz="2200" u="none" cap="none" strike="noStrike">
                <a:solidFill>
                  <a:schemeClr val="dk1"/>
                </a:solidFill>
                <a:latin typeface="Times New Roman"/>
                <a:ea typeface="Times New Roman"/>
                <a:cs typeface="Times New Roman"/>
                <a:sym typeface="Times New Roman"/>
              </a:rPr>
              <a:t>Nilai Instrinsik, yaitu nilai bahan untuk membuat mata uang, mialnya beberapa nilai ema dan perak yang digunakan untuk mata uang.</a:t>
            </a:r>
            <a:endParaRPr/>
          </a:p>
          <a:p>
            <a:pPr indent="-457200" lvl="1" marL="857250" marR="0" rtl="0" algn="just">
              <a:lnSpc>
                <a:spcPct val="90000"/>
              </a:lnSpc>
              <a:spcBef>
                <a:spcPts val="500"/>
              </a:spcBef>
              <a:spcAft>
                <a:spcPts val="0"/>
              </a:spcAft>
              <a:buClr>
                <a:schemeClr val="dk1"/>
              </a:buClr>
              <a:buSzPts val="2200"/>
              <a:buFont typeface="Calibri"/>
              <a:buAutoNum type="alphaLcParenR"/>
            </a:pPr>
            <a:r>
              <a:rPr b="0" i="0" lang="id-ID" sz="2200" u="none" cap="none" strike="noStrike">
                <a:solidFill>
                  <a:schemeClr val="dk1"/>
                </a:solidFill>
                <a:latin typeface="Times New Roman"/>
                <a:ea typeface="Times New Roman"/>
                <a:cs typeface="Times New Roman"/>
                <a:sym typeface="Times New Roman"/>
              </a:rPr>
              <a:t>Nilai nominal, yaitu nilai yang tercantum pada mata uang atau cap harga yang tertera pada mata uang. Misalnya seratus rupiah (Rp.100)</a:t>
            </a:r>
            <a:endParaRPr/>
          </a:p>
          <a:p>
            <a:pPr indent="-457200" lvl="1" marL="857250" marR="0" rtl="0" algn="just">
              <a:lnSpc>
                <a:spcPct val="90000"/>
              </a:lnSpc>
              <a:spcBef>
                <a:spcPts val="500"/>
              </a:spcBef>
              <a:spcAft>
                <a:spcPts val="0"/>
              </a:spcAft>
              <a:buClr>
                <a:schemeClr val="dk1"/>
              </a:buClr>
              <a:buSzPts val="2200"/>
              <a:buFont typeface="Calibri"/>
              <a:buAutoNum type="alphaLcParenR"/>
            </a:pPr>
            <a:r>
              <a:rPr b="0" i="0" lang="id-ID" sz="2200" u="none" cap="none" strike="noStrike">
                <a:solidFill>
                  <a:schemeClr val="dk1"/>
                </a:solidFill>
                <a:latin typeface="Times New Roman"/>
                <a:ea typeface="Times New Roman"/>
                <a:cs typeface="Times New Roman"/>
                <a:sym typeface="Times New Roman"/>
              </a:rPr>
              <a:t>Nilai tukar, kemampuan uang untuk dapat ditukarkan dengan suatu barang (daya beli uang). Mialnya uang Rp. 500 hanya dapat ditukarkan dengan sebuah permen, edangkan Rp. 10.000 dapat ditukarkan dengan semangkuk bakso.</a:t>
            </a:r>
            <a:endParaRPr/>
          </a:p>
          <a:p>
            <a:pPr indent="-228600" lvl="0" marL="228600" marR="0" rtl="0" algn="just">
              <a:lnSpc>
                <a:spcPct val="90000"/>
              </a:lnSpc>
              <a:spcBef>
                <a:spcPts val="1000"/>
              </a:spcBef>
              <a:spcAft>
                <a:spcPts val="0"/>
              </a:spcAft>
              <a:buClr>
                <a:schemeClr val="dk1"/>
              </a:buClr>
              <a:buSzPts val="2200"/>
              <a:buFont typeface="Calibri"/>
              <a:buAutoNum type="arabicPeriod"/>
            </a:pPr>
            <a:r>
              <a:rPr b="0" i="0" lang="id-ID" sz="2200" u="none" cap="none" strike="noStrike">
                <a:solidFill>
                  <a:schemeClr val="dk1"/>
                </a:solidFill>
                <a:latin typeface="Times New Roman"/>
                <a:ea typeface="Times New Roman"/>
                <a:cs typeface="Times New Roman"/>
                <a:sym typeface="Times New Roman"/>
              </a:rPr>
              <a:t>Uang kertas adalah uang yang terbuat dari karena dengan gambar dan cap tertentu dan merupakan alat pembayaran yang sah. Menurut penjelasan UU No. 23 tahun 1999 tentang Bank Indonesia, yang dimaksud dengan uang kertas adalah uang dalam bentuk lembaran yang terbuat dari bahan kertas atau bahan lainnya (yang menyerupai kertas)</a:t>
            </a:r>
            <a:endParaRPr/>
          </a:p>
          <a:p>
            <a:pPr indent="-317500" lvl="1" marL="857250" marR="0" rtl="0" algn="l">
              <a:lnSpc>
                <a:spcPct val="90000"/>
              </a:lnSpc>
              <a:spcBef>
                <a:spcPts val="500"/>
              </a:spcBef>
              <a:spcAft>
                <a:spcPts val="0"/>
              </a:spcAft>
              <a:buClr>
                <a:schemeClr val="dk1"/>
              </a:buClr>
              <a:buSzPts val="2200"/>
              <a:buFont typeface="Calibri"/>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nvSpPr>
        <p:spPr>
          <a:xfrm>
            <a:off x="467544" y="1039023"/>
            <a:ext cx="6491064"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Times New Roman"/>
              <a:buNone/>
            </a:pPr>
            <a:r>
              <a:rPr b="0" i="0" lang="id-ID" sz="6000" u="none" cap="none" strike="noStrike">
                <a:solidFill>
                  <a:schemeClr val="dk1"/>
                </a:solidFill>
                <a:latin typeface="Times New Roman"/>
                <a:ea typeface="Times New Roman"/>
                <a:cs typeface="Times New Roman"/>
                <a:sym typeface="Times New Roman"/>
              </a:rPr>
              <a:t>Menurut Nilainya</a:t>
            </a:r>
            <a:endParaRPr/>
          </a:p>
        </p:txBody>
      </p:sp>
      <p:sp>
        <p:nvSpPr>
          <p:cNvPr id="140" name="Google Shape;140;p7"/>
          <p:cNvSpPr txBox="1"/>
          <p:nvPr/>
        </p:nvSpPr>
        <p:spPr>
          <a:xfrm>
            <a:off x="969102" y="2333050"/>
            <a:ext cx="10253796" cy="2914427"/>
          </a:xfrm>
          <a:prstGeom prst="rect">
            <a:avLst/>
          </a:prstGeom>
          <a:noFill/>
          <a:ln>
            <a:noFill/>
          </a:ln>
        </p:spPr>
        <p:txBody>
          <a:bodyPr anchorCtr="0" anchor="t" bIns="45700" lIns="91425" spcFirstLastPara="1" rIns="91425" wrap="square" tIns="45700">
            <a:normAutofit/>
          </a:bodyPr>
          <a:lstStyle/>
          <a:p>
            <a:pPr indent="-457200" lvl="0" marL="457200" marR="0" rtl="0" algn="just">
              <a:lnSpc>
                <a:spcPct val="90000"/>
              </a:lnSpc>
              <a:spcBef>
                <a:spcPts val="0"/>
              </a:spcBef>
              <a:spcAft>
                <a:spcPts val="0"/>
              </a:spcAft>
              <a:buClr>
                <a:schemeClr val="dk1"/>
              </a:buClr>
              <a:buSzPts val="2000"/>
              <a:buFont typeface="Calibri"/>
              <a:buAutoNum type="arabicPeriod"/>
            </a:pPr>
            <a:r>
              <a:rPr b="0" i="0" lang="id-ID" sz="2000" u="none" cap="none" strike="noStrike">
                <a:solidFill>
                  <a:schemeClr val="dk1"/>
                </a:solidFill>
                <a:latin typeface="Times New Roman"/>
                <a:ea typeface="Times New Roman"/>
                <a:cs typeface="Times New Roman"/>
                <a:sym typeface="Times New Roman"/>
              </a:rPr>
              <a:t>Uang penuh (full bodied money) : apabila nilai yang tertera di atas uang tersebut sama  nilainya dengan bahan yang digunakan. Dengan kata lain, nominal yang tercantum sama dengan nilai intrinsik yang trekandung dalam uang tersebut. Jika uang itu terbuat dari emas, maka nilai uang itu sama dengan nilai ema yang dikandungnya.</a:t>
            </a:r>
            <a:endParaRPr/>
          </a:p>
          <a:p>
            <a:pPr indent="-457200" lvl="0" marL="457200" marR="0" rtl="0" algn="just">
              <a:lnSpc>
                <a:spcPct val="90000"/>
              </a:lnSpc>
              <a:spcBef>
                <a:spcPts val="1000"/>
              </a:spcBef>
              <a:spcAft>
                <a:spcPts val="0"/>
              </a:spcAft>
              <a:buClr>
                <a:schemeClr val="dk1"/>
              </a:buClr>
              <a:buSzPts val="2000"/>
              <a:buFont typeface="Calibri"/>
              <a:buAutoNum type="arabicPeriod"/>
            </a:pPr>
            <a:r>
              <a:rPr b="0" i="0" lang="id-ID" sz="2000" u="none" cap="none" strike="noStrike">
                <a:solidFill>
                  <a:schemeClr val="dk1"/>
                </a:solidFill>
                <a:latin typeface="Times New Roman"/>
                <a:ea typeface="Times New Roman"/>
                <a:cs typeface="Times New Roman"/>
                <a:sym typeface="Times New Roman"/>
              </a:rPr>
              <a:t>Uang tanda (token money) : apabila nilai yang tertera diatas uang lebih tinggi dari nilai bahan yang digunakan untuk membuat uang atau dengan kata lain nilai nominal lebih besar dari nilai ntrinsiknya. Misalnya, untuk membuat uang Rp. 1.000 pemerintah mengeluarkan baiay Rp. 750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nvSpPr>
        <p:spPr>
          <a:xfrm>
            <a:off x="1222768" y="1235770"/>
            <a:ext cx="6491064" cy="1143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Times New Roman"/>
              <a:buNone/>
            </a:pPr>
            <a:r>
              <a:rPr b="1" i="0" lang="id-ID" sz="3600" u="none" cap="none" strike="noStrike">
                <a:solidFill>
                  <a:schemeClr val="dk1"/>
                </a:solidFill>
                <a:latin typeface="Times New Roman"/>
                <a:ea typeface="Times New Roman"/>
                <a:cs typeface="Times New Roman"/>
                <a:sym typeface="Times New Roman"/>
              </a:rPr>
              <a:t>Nilai Mata Uang</a:t>
            </a:r>
            <a:endParaRPr/>
          </a:p>
        </p:txBody>
      </p:sp>
      <p:sp>
        <p:nvSpPr>
          <p:cNvPr id="146" name="Google Shape;146;p8"/>
          <p:cNvSpPr txBox="1"/>
          <p:nvPr/>
        </p:nvSpPr>
        <p:spPr>
          <a:xfrm>
            <a:off x="1222768" y="2630230"/>
            <a:ext cx="9746464" cy="2490410"/>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2800"/>
              <a:buFont typeface="Arial"/>
              <a:buChar char="•"/>
            </a:pPr>
            <a:r>
              <a:rPr b="0" i="0" lang="id-ID" sz="2800" u="none" cap="none" strike="noStrike">
                <a:solidFill>
                  <a:schemeClr val="dk1"/>
                </a:solidFill>
                <a:latin typeface="Times New Roman"/>
                <a:ea typeface="Times New Roman"/>
                <a:cs typeface="Times New Roman"/>
                <a:sym typeface="Times New Roman"/>
              </a:rPr>
              <a:t>Nilai Nominal : nilai yang tertera pada masing-masing mata uang</a:t>
            </a:r>
            <a:endParaRPr/>
          </a:p>
          <a:p>
            <a:pPr indent="-50800" lvl="0" marL="228600" marR="0" rtl="0" algn="just">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228600" lvl="0" marL="228600" marR="0" rtl="0" algn="just">
              <a:lnSpc>
                <a:spcPct val="90000"/>
              </a:lnSpc>
              <a:spcBef>
                <a:spcPts val="1000"/>
              </a:spcBef>
              <a:spcAft>
                <a:spcPts val="0"/>
              </a:spcAft>
              <a:buClr>
                <a:schemeClr val="dk1"/>
              </a:buClr>
              <a:buSzPts val="2800"/>
              <a:buFont typeface="Arial"/>
              <a:buChar char="•"/>
            </a:pPr>
            <a:r>
              <a:rPr b="0" i="0" lang="id-ID" sz="2800" u="none" cap="none" strike="noStrike">
                <a:solidFill>
                  <a:schemeClr val="dk1"/>
                </a:solidFill>
                <a:latin typeface="Times New Roman"/>
                <a:ea typeface="Times New Roman"/>
                <a:cs typeface="Times New Roman"/>
                <a:sym typeface="Times New Roman"/>
              </a:rPr>
              <a:t>Nilai Intrinsik : nilai dari komoditas yang dijadikan uang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nvSpPr>
        <p:spPr>
          <a:xfrm>
            <a:off x="563852" y="982979"/>
            <a:ext cx="6491064" cy="85041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Times New Roman"/>
              <a:buNone/>
            </a:pPr>
            <a:r>
              <a:rPr b="1" i="0" lang="id-ID" sz="3600" u="none" cap="none" strike="noStrike">
                <a:solidFill>
                  <a:schemeClr val="dk1"/>
                </a:solidFill>
                <a:latin typeface="Times New Roman"/>
                <a:ea typeface="Times New Roman"/>
                <a:cs typeface="Times New Roman"/>
                <a:sym typeface="Times New Roman"/>
              </a:rPr>
              <a:t>Bentuk Uang</a:t>
            </a:r>
            <a:endParaRPr/>
          </a:p>
        </p:txBody>
      </p:sp>
      <p:sp>
        <p:nvSpPr>
          <p:cNvPr id="152" name="Google Shape;152;p9"/>
          <p:cNvSpPr txBox="1"/>
          <p:nvPr/>
        </p:nvSpPr>
        <p:spPr>
          <a:xfrm>
            <a:off x="822946" y="1874580"/>
            <a:ext cx="10546108" cy="4320480"/>
          </a:xfrm>
          <a:prstGeom prst="rect">
            <a:avLst/>
          </a:prstGeom>
          <a:noFill/>
          <a:ln>
            <a:noFill/>
          </a:ln>
        </p:spPr>
        <p:txBody>
          <a:bodyPr anchorCtr="0" anchor="t" bIns="45700" lIns="91425" spcFirstLastPara="1" rIns="91425" wrap="square" tIns="45700">
            <a:normAutofit/>
          </a:bodyPr>
          <a:lstStyle/>
          <a:p>
            <a:pPr indent="-457200" lvl="0" marL="457200" marR="0" rtl="0" algn="just">
              <a:lnSpc>
                <a:spcPct val="90000"/>
              </a:lnSpc>
              <a:spcBef>
                <a:spcPts val="0"/>
              </a:spcBef>
              <a:spcAft>
                <a:spcPts val="0"/>
              </a:spcAft>
              <a:buClr>
                <a:schemeClr val="dk1"/>
              </a:buClr>
              <a:buSzPts val="2800"/>
              <a:buFont typeface="Calibri"/>
              <a:buAutoNum type="arabicPeriod"/>
            </a:pPr>
            <a:r>
              <a:rPr b="0" i="0" lang="id-ID" sz="2800" u="none" cap="none" strike="noStrike">
                <a:solidFill>
                  <a:schemeClr val="dk1"/>
                </a:solidFill>
                <a:latin typeface="Times New Roman"/>
                <a:ea typeface="Times New Roman"/>
                <a:cs typeface="Times New Roman"/>
                <a:sym typeface="Times New Roman"/>
              </a:rPr>
              <a:t>Uang fiat (fiat money atau token money) : komodita yang diterima ebagai uang namun nilai nominalnya jauh lebih besar dari nilai komoditas itu sendiri (Intrinsiknya)</a:t>
            </a:r>
            <a:endParaRPr/>
          </a:p>
          <a:p>
            <a:pPr indent="-457200" lvl="0" marL="457200" marR="0" rtl="0" algn="just">
              <a:lnSpc>
                <a:spcPct val="90000"/>
              </a:lnSpc>
              <a:spcBef>
                <a:spcPts val="1000"/>
              </a:spcBef>
              <a:spcAft>
                <a:spcPts val="0"/>
              </a:spcAft>
              <a:buClr>
                <a:schemeClr val="dk1"/>
              </a:buClr>
              <a:buSzPts val="2800"/>
              <a:buFont typeface="Calibri"/>
              <a:buAutoNum type="arabicPeriod"/>
            </a:pPr>
            <a:r>
              <a:rPr b="0" i="0" lang="id-ID" sz="2800" u="none" cap="none" strike="noStrike">
                <a:solidFill>
                  <a:schemeClr val="dk1"/>
                </a:solidFill>
                <a:latin typeface="Times New Roman"/>
                <a:ea typeface="Times New Roman"/>
                <a:cs typeface="Times New Roman"/>
                <a:sym typeface="Times New Roman"/>
              </a:rPr>
              <a:t>Uang komoditas (Commodity money) : uang yang nilainya sebesar nilai komoditas itu sendiri</a:t>
            </a:r>
            <a:endParaRPr/>
          </a:p>
          <a:p>
            <a:pPr indent="-457200" lvl="0" marL="457200" marR="0" rtl="0" algn="just">
              <a:lnSpc>
                <a:spcPct val="90000"/>
              </a:lnSpc>
              <a:spcBef>
                <a:spcPts val="1000"/>
              </a:spcBef>
              <a:spcAft>
                <a:spcPts val="0"/>
              </a:spcAft>
              <a:buClr>
                <a:schemeClr val="dk1"/>
              </a:buClr>
              <a:buSzPts val="2800"/>
              <a:buFont typeface="Calibri"/>
              <a:buAutoNum type="arabicPeriod"/>
            </a:pPr>
            <a:r>
              <a:rPr b="0" i="0" lang="id-ID" sz="2800" u="none" cap="none" strike="noStrike">
                <a:solidFill>
                  <a:schemeClr val="dk1"/>
                </a:solidFill>
                <a:latin typeface="Times New Roman"/>
                <a:ea typeface="Times New Roman"/>
                <a:cs typeface="Times New Roman"/>
                <a:sym typeface="Times New Roman"/>
              </a:rPr>
              <a:t>Uang hampir likuid (near money) : uang yang dalam penggunaannya perlu ditukar lebih dahulu, karena ini bukan subtitusi sempurna dari uang kertas atau logam.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2021-03-28T09:29:09Z</dcterms:created>
  <dc:creator>ANDI MARYADI</dc:creator>
</cp:coreProperties>
</file>