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  <p:sldMasterId id="2147483660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jTTEtQKkyW232fEZcjMbfe4OJt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21" Type="http://customschemas.google.com/relationships/presentationmetadata" Target="meta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Roboto-regular.fntdata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font" Target="fonts/Roboto-italic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Roboto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3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3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3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" name="Google Shape;128;p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Google Shape;132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6" name="Google Shape;136;p4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p4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1" name="Google Shape;141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4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3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3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pic>
        <p:nvPicPr>
          <p:cNvPr id="9" name="Google Shape;9;p10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21.png"/><Relationship Id="rId13" Type="http://schemas.openxmlformats.org/officeDocument/2006/relationships/image" Target="../media/image10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6.png"/><Relationship Id="rId5" Type="http://schemas.openxmlformats.org/officeDocument/2006/relationships/image" Target="../media/image1.png"/><Relationship Id="rId6" Type="http://schemas.openxmlformats.org/officeDocument/2006/relationships/image" Target="../media/image17.png"/><Relationship Id="rId7" Type="http://schemas.openxmlformats.org/officeDocument/2006/relationships/image" Target="../media/image3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"/>
          <p:cNvPicPr preferRelativeResize="0"/>
          <p:nvPr/>
        </p:nvPicPr>
        <p:blipFill rotWithShape="1">
          <a:blip r:embed="rId3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"/>
          <p:cNvSpPr txBox="1"/>
          <p:nvPr>
            <p:ph type="ctrTitle"/>
          </p:nvPr>
        </p:nvSpPr>
        <p:spPr>
          <a:xfrm>
            <a:off x="924275" y="1170175"/>
            <a:ext cx="4896900" cy="26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l-GR" sz="4000"/>
              <a:t>"</a:t>
            </a:r>
            <a:r>
              <a:rPr b="1" lang="el-GR" sz="4000"/>
              <a:t>Πώς αισθάνεστε;</a:t>
            </a:r>
            <a:r>
              <a:rPr b="1" lang="el-GR" sz="4000"/>
              <a:t>"</a:t>
            </a:r>
            <a:endParaRPr b="1" sz="4000"/>
          </a:p>
        </p:txBody>
      </p:sp>
      <p:sp>
        <p:nvSpPr>
          <p:cNvPr id="156" name="Google Shape;156;p1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-GR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Πώς με κάνει να αισθάνομαι η ρητορική μίσους; &gt; Ανάλυση μέσων &gt; </a:t>
            </a:r>
            <a:r>
              <a:rPr b="1" i="0" lang="el-GR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Πως αισθάνεστε;</a:t>
            </a:r>
            <a:endParaRPr b="1" i="0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5500" y="52850"/>
            <a:ext cx="441001" cy="40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84900" y="1007950"/>
            <a:ext cx="2938350" cy="29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/>
          <p:cNvSpPr/>
          <p:nvPr/>
        </p:nvSpPr>
        <p:spPr>
          <a:xfrm>
            <a:off x="1755925" y="1527400"/>
            <a:ext cx="6620100" cy="3007500"/>
          </a:xfrm>
          <a:prstGeom prst="round2DiagRect">
            <a:avLst>
              <a:gd fmla="val 9227" name="adj1"/>
              <a:gd fmla="val 0" name="adj2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"/>
          <p:cNvSpPr txBox="1"/>
          <p:nvPr/>
        </p:nvSpPr>
        <p:spPr>
          <a:xfrm>
            <a:off x="1010675" y="427444"/>
            <a:ext cx="79029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l-G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Στις παρακάτω διαφάνειες υπάρχουν σχόλια που έχουν κάνει οι χρήστες στο διαδίκτυο σχετικά με τις φωτογραφίες που εξετάσαμε νωρίτερα.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"/>
          <p:cNvSpPr txBox="1"/>
          <p:nvPr/>
        </p:nvSpPr>
        <p:spPr>
          <a:xfrm>
            <a:off x="1970600" y="1611153"/>
            <a:ext cx="6271500" cy="27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l-G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Για κάθε σχόλιο, σκεφτείτε: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b="0" i="0" lang="el-G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Είναι θετικό ή αρνητικό;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b="0" i="0" lang="el-G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Πώς σας κάνει να αισθάνεστε;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b="0" i="0" lang="el-G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Ποια στρατηγική θα χρησιμοποιούσατε για να διαχειριστείτε τα συναισθήματά σας;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●"/>
            </a:pPr>
            <a:r>
              <a:rPr b="0" i="0" lang="el-GR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Τι θα κάνατε σε απάντηση στο σχόλιο;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"/>
          <p:cNvPicPr preferRelativeResize="0"/>
          <p:nvPr/>
        </p:nvPicPr>
        <p:blipFill rotWithShape="1">
          <a:blip r:embed="rId3">
            <a:alphaModFix/>
          </a:blip>
          <a:srcRect b="19535" l="368" r="0" t="0"/>
          <a:stretch/>
        </p:blipFill>
        <p:spPr>
          <a:xfrm>
            <a:off x="501600" y="0"/>
            <a:ext cx="8642400" cy="465782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"/>
          <p:cNvSpPr/>
          <p:nvPr/>
        </p:nvSpPr>
        <p:spPr>
          <a:xfrm>
            <a:off x="5499050" y="2071556"/>
            <a:ext cx="3347700" cy="841200"/>
          </a:xfrm>
          <a:prstGeom prst="wedgeRoundRectCallout">
            <a:avLst>
              <a:gd fmla="val 53779" name="adj1"/>
              <a:gd fmla="val 110740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l-GR" sz="17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Είναι θαυμάσιο να βλέπουμε τους ντόπιους να βοηθούν αυτούς που έχουν ανάγκη. :-)</a:t>
            </a:r>
            <a:endParaRPr b="0" i="0" sz="17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689175" y="294600"/>
            <a:ext cx="3005700" cy="1000200"/>
          </a:xfrm>
          <a:prstGeom prst="wedgeRoundRectCallout">
            <a:avLst>
              <a:gd fmla="val -44900" name="adj1"/>
              <a:gd fmla="val -73883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l-GR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Τόσα πολλά παιδιά ενώ τα σχολεία μας είναι ήδη γεμάτα; Πού θα πάνε;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5601350" y="366250"/>
            <a:ext cx="3347700" cy="1313700"/>
          </a:xfrm>
          <a:prstGeom prst="wedgeRoundRectCallout">
            <a:avLst>
              <a:gd fmla="val 41685" name="adj1"/>
              <a:gd fmla="val -68181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l-GR" sz="1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Αυτό το χαμόγελο ζεσταίνει την καρδιά μου - δείχνει ότι είμαστε όλοι άνθρωποι και έχουμε πάντα κάτι κοινό.</a:t>
            </a:r>
            <a:endParaRPr b="0" i="0" sz="1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639825" y="3017627"/>
            <a:ext cx="3005700" cy="1255200"/>
          </a:xfrm>
          <a:prstGeom prst="wedgeRoundRectCallout">
            <a:avLst>
              <a:gd fmla="val 48183" name="adj1"/>
              <a:gd fmla="val 97799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l-GR" sz="1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Δεν είναι περίεργο που χαμογελά - δωρεάν φαγητό, διαμονή και υγειονομική περίθαλψη. Τα στερεί από ανθρώπους σαν και εμένα...</a:t>
            </a:r>
            <a:endParaRPr b="0" i="0" sz="1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4"/>
          <p:cNvPicPr preferRelativeResize="0"/>
          <p:nvPr/>
        </p:nvPicPr>
        <p:blipFill rotWithShape="1">
          <a:blip r:embed="rId3">
            <a:alphaModFix/>
          </a:blip>
          <a:srcRect b="20660" l="0" r="0" t="7127"/>
          <a:stretch/>
        </p:blipFill>
        <p:spPr>
          <a:xfrm>
            <a:off x="494100" y="0"/>
            <a:ext cx="8649896" cy="468170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"/>
          <p:cNvSpPr/>
          <p:nvPr/>
        </p:nvSpPr>
        <p:spPr>
          <a:xfrm>
            <a:off x="682550" y="762799"/>
            <a:ext cx="3347700" cy="1251600"/>
          </a:xfrm>
          <a:prstGeom prst="wedgeRoundRectCallout">
            <a:avLst>
              <a:gd fmla="val -44702" name="adj1"/>
              <a:gd fmla="val -100759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l-GR" sz="16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Η χώρα τους μας σπρώχνει τον κόσμο. Και γιατί όχι; Αφού είμαστε τόσο χαζοί και τους δεχόμαστε, γιατί να μην το κάνει;</a:t>
            </a:r>
            <a:endParaRPr b="0" i="0" sz="16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5146250" y="250623"/>
            <a:ext cx="3347700" cy="1163400"/>
          </a:xfrm>
          <a:prstGeom prst="wedgeRoundRectCallout">
            <a:avLst>
              <a:gd fmla="val 67171" name="adj1"/>
              <a:gd fmla="val 13033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l-GR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Αυτό δείχνει πραγματικά το μέγεθος του προβλήματος. Πρέπει να κάνουμε κάτι για να βοηθήσουμε!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1103150" y="3404525"/>
            <a:ext cx="2989200" cy="841200"/>
          </a:xfrm>
          <a:prstGeom prst="wedgeRoundRectCallout">
            <a:avLst>
              <a:gd fmla="val 16701" name="adj1"/>
              <a:gd fmla="val 134008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l-GR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Αυτό ήταν ένα πανέμορφο πάρκο. Τώρα είναι απλά εστία μολύνσεως...</a:t>
            </a:r>
            <a:r>
              <a:rPr b="0" i="0" lang="el-GR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5"/>
          <p:cNvPicPr preferRelativeResize="0"/>
          <p:nvPr/>
        </p:nvPicPr>
        <p:blipFill rotWithShape="1">
          <a:blip r:embed="rId3">
            <a:alphaModFix/>
          </a:blip>
          <a:srcRect b="15252" l="0" r="0" t="3866"/>
          <a:stretch/>
        </p:blipFill>
        <p:spPr>
          <a:xfrm>
            <a:off x="500075" y="0"/>
            <a:ext cx="8643926" cy="466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5"/>
          <p:cNvSpPr/>
          <p:nvPr/>
        </p:nvSpPr>
        <p:spPr>
          <a:xfrm>
            <a:off x="862750" y="753400"/>
            <a:ext cx="2007900" cy="694200"/>
          </a:xfrm>
          <a:prstGeom prst="wedgeRoundRectCallout">
            <a:avLst>
              <a:gd fmla="val 3868" name="adj1"/>
              <a:gd fmla="val -133817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l-GR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Φέρτε τους κλόουν!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4732750" y="208601"/>
            <a:ext cx="3347700" cy="914100"/>
          </a:xfrm>
          <a:prstGeom prst="wedgeRoundRectCallout">
            <a:avLst>
              <a:gd fmla="val 72671" name="adj1"/>
              <a:gd fmla="val -26523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l-GR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Τι ωραία ιδέα - Σίγουρα τα παιδιά θα το εκτιμούσαν πραγματικά! 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6460075" y="2151150"/>
            <a:ext cx="2446800" cy="1073400"/>
          </a:xfrm>
          <a:prstGeom prst="wedgeRoundRectCallout">
            <a:avLst>
              <a:gd fmla="val 49134" name="adj1"/>
              <a:gd fmla="val 118993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l-GR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Σπατάλη χρόνου - πως βοηθά αυτό;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1500150" y="3360001"/>
            <a:ext cx="2446800" cy="1016100"/>
          </a:xfrm>
          <a:prstGeom prst="wedgeRoundRectCallout">
            <a:avLst>
              <a:gd fmla="val 29156" name="adj1"/>
              <a:gd fmla="val 109974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l-GR" sz="17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Ακόμα ένα πάρτυ που καταστράφηκε από απρόσκλητους «θαμώνες»...</a:t>
            </a:r>
            <a:endParaRPr b="0" i="0" sz="17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6"/>
          <p:cNvPicPr preferRelativeResize="0"/>
          <p:nvPr/>
        </p:nvPicPr>
        <p:blipFill rotWithShape="1">
          <a:blip r:embed="rId3">
            <a:alphaModFix/>
          </a:blip>
          <a:srcRect b="11987" l="0" r="0" t="7613"/>
          <a:stretch/>
        </p:blipFill>
        <p:spPr>
          <a:xfrm>
            <a:off x="498250" y="0"/>
            <a:ext cx="8645748" cy="46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"/>
          <p:cNvSpPr/>
          <p:nvPr/>
        </p:nvSpPr>
        <p:spPr>
          <a:xfrm>
            <a:off x="687600" y="835244"/>
            <a:ext cx="2652000" cy="1067700"/>
          </a:xfrm>
          <a:prstGeom prst="wedgeRoundRectCallout">
            <a:avLst>
              <a:gd fmla="val -35396" name="adj1"/>
              <a:gd fmla="val -96906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l-GR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Τι χαριτωμένο και αθώο! Είστε πάντα ευπρόσδεκτοι!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6608525" y="376200"/>
            <a:ext cx="2328000" cy="1067700"/>
          </a:xfrm>
          <a:prstGeom prst="wedgeRoundRectCallout">
            <a:avLst>
              <a:gd fmla="val 45704" name="adj1"/>
              <a:gd fmla="val -72112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l-GR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Γιατί έρχονται πάντα στη ΔΙΚΗ ΜΑΣ χώρα;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4208438" y="3365369"/>
            <a:ext cx="2652000" cy="860700"/>
          </a:xfrm>
          <a:prstGeom prst="wedgeRoundRectCallout">
            <a:avLst>
              <a:gd fmla="val 28191" name="adj1"/>
              <a:gd fmla="val 117739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l-GR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Ποιος μεγαλώνει για να γίνει τρομοκράτης;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7"/>
          <p:cNvPicPr preferRelativeResize="0"/>
          <p:nvPr/>
        </p:nvPicPr>
        <p:blipFill rotWithShape="1">
          <a:blip r:embed="rId3">
            <a:alphaModFix/>
          </a:blip>
          <a:srcRect b="0" l="0" r="0" t="19987"/>
          <a:stretch/>
        </p:blipFill>
        <p:spPr>
          <a:xfrm>
            <a:off x="494800" y="0"/>
            <a:ext cx="8649199" cy="461852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7"/>
          <p:cNvSpPr/>
          <p:nvPr/>
        </p:nvSpPr>
        <p:spPr>
          <a:xfrm>
            <a:off x="5749775" y="515994"/>
            <a:ext cx="2652000" cy="840900"/>
          </a:xfrm>
          <a:prstGeom prst="wedgeRoundRectCallout">
            <a:avLst>
              <a:gd fmla="val 48732" name="adj1"/>
              <a:gd fmla="val -89585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l-GR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Όπως οι σουρικάτες που κοιτάζουν προς τη θάλασσα!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p7"/>
          <p:cNvSpPr/>
          <p:nvPr/>
        </p:nvSpPr>
        <p:spPr>
          <a:xfrm>
            <a:off x="2681075" y="549874"/>
            <a:ext cx="2652000" cy="947100"/>
          </a:xfrm>
          <a:prstGeom prst="wedgeRoundRectCallout">
            <a:avLst>
              <a:gd fmla="val -43014" name="adj1"/>
              <a:gd fmla="val -103084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l-GR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Όσο μακριά και αν ταξιδέψεις, ποτέ δεν ξεχνάς το σπίτι σου...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6927025" y="1721727"/>
            <a:ext cx="2101200" cy="1335600"/>
          </a:xfrm>
          <a:prstGeom prst="wedgeRoundRectCallout">
            <a:avLst>
              <a:gd fmla="val 48538" name="adj1"/>
              <a:gd fmla="val 90938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l-GR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Κοιτάζετε όσο θέλετε, οι νεκροί σας πατεράδες δεν θα γυρίσουν!</a:t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1439075" y="3487400"/>
            <a:ext cx="4017000" cy="1012800"/>
          </a:xfrm>
          <a:prstGeom prst="wedgeRoundRectCallout">
            <a:avLst>
              <a:gd fmla="val 7334" name="adj1"/>
              <a:gd fmla="val 102777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l-GR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Με βάση τη στάση της χώρας μου, ίσως σκέφτονται ότι ήταν καλύτερα εκεί που ήταν πριν...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8"/>
          <p:cNvPicPr preferRelativeResize="0"/>
          <p:nvPr/>
        </p:nvPicPr>
        <p:blipFill rotWithShape="1">
          <a:blip r:embed="rId3">
            <a:alphaModFix/>
          </a:blip>
          <a:srcRect b="18243" l="0" r="0" t="745"/>
          <a:stretch/>
        </p:blipFill>
        <p:spPr>
          <a:xfrm>
            <a:off x="498675" y="0"/>
            <a:ext cx="8645326" cy="467375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8"/>
          <p:cNvSpPr/>
          <p:nvPr/>
        </p:nvSpPr>
        <p:spPr>
          <a:xfrm>
            <a:off x="4138700" y="0"/>
            <a:ext cx="2875800" cy="1988288"/>
          </a:xfrm>
          <a:prstGeom prst="wedgeRoundRectCallout">
            <a:avLst>
              <a:gd fmla="val -81465" name="adj1"/>
              <a:gd fmla="val -54545" name="adj2"/>
              <a:gd fmla="val 0" name="adj3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l-GR" sz="1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Προσωπικά πιστεύω ότι πρέπει να τους πυροβολούν όλους στα σύνορα... αυτό θα γλιτώσει εμάς, τους ΣΚΛΗΡΑ ΕΡΓΑΖΟΜΕΝΟΥΣ, από δισεκατομμύρια φόρους!</a:t>
            </a:r>
            <a:endParaRPr b="0" i="0" sz="16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1122625" y="3383900"/>
            <a:ext cx="3515100" cy="1111200"/>
          </a:xfrm>
          <a:prstGeom prst="wedgeRoundRectCallout">
            <a:avLst>
              <a:gd fmla="val 34036" name="adj1"/>
              <a:gd fmla="val 91874" name="adj2"/>
              <a:gd fmla="val 0" name="adj3"/>
            </a:avLst>
          </a:prstGeom>
          <a:solidFill>
            <a:srgbClr val="F3F3F3"/>
          </a:solidFill>
          <a:ln cap="flat" cmpd="sng" w="2857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l-GR" sz="1800" u="none" cap="none" strike="noStrike">
                <a:solidFill>
                  <a:srgbClr val="5D7C8A"/>
                </a:solidFill>
                <a:latin typeface="Roboto"/>
                <a:ea typeface="Roboto"/>
                <a:cs typeface="Roboto"/>
                <a:sym typeface="Roboto"/>
              </a:rPr>
              <a:t>Ελπίζω να φεύγουν παρά να έρχονται; ΣΤΑ ΤΣΑΚΙΔΙΑ ΣΤΑ ΣΚΟΥΠΙΔΙΑ</a:t>
            </a:r>
            <a:endParaRPr b="0" i="0" sz="1800" u="none" cap="none" strike="noStrike">
              <a:solidFill>
                <a:srgbClr val="5D7C8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9"/>
          <p:cNvPicPr preferRelativeResize="0"/>
          <p:nvPr/>
        </p:nvPicPr>
        <p:blipFill rotWithShape="1">
          <a:blip r:embed="rId3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9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l-GR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9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l-GR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9"/>
          <p:cNvPicPr preferRelativeResize="0"/>
          <p:nvPr/>
        </p:nvPicPr>
        <p:blipFill rotWithShape="1">
          <a:blip r:embed="rId9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