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officedocument.obfuscatedFont" Extension="odttf"/>
  <Default ContentType="application/vnd.openxmlformats-package.relationships+xml" Extension="rels"/>
  <Override ContentType="application/vnd.openxmlformats-officedocument.presentationml.notesSlide+xml" PartName="/ppt/notesSlides/notesSlide37.xml"/>
  <Override ContentType="application/vnd.openxmlformats-officedocument.presentationml.notesSlide+xml" PartName="/ppt/notesSlides/notesSlide29.xml"/>
  <Override ContentType="application/vnd.openxmlformats-officedocument.presentationml.notesSlide+xml" PartName="/ppt/notesSlides/notesSlide3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28.xml"/>
  <Override ContentType="application/vnd.openxmlformats-officedocument.presentationml.notesSlide+xml" PartName="/ppt/notesSlides/notesSlide33.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34.xml"/>
  <Override ContentType="application/vnd.openxmlformats-officedocument.presentationml.notesSlide+xml" PartName="/ppt/notesSlides/notesSlide3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0.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35.xml"/>
  <Override ContentType="application/vnd.openxmlformats-officedocument.presentationml.notesSlide+xml" PartName="/ppt/notesSlides/notesSlide5.xml"/>
  <Override ContentType="application/vnd.openxmlformats-officedocument.presentationml.notesSlide+xml" PartName="/ppt/notesSlides/notesSlide39.xml"/>
  <Override ContentType="application/vnd.openxmlformats-officedocument.presentationml.notesSlide+xml" PartName="/ppt/notesSlides/notesSlide31.xml"/>
  <Override ContentType="application/vnd.openxmlformats-officedocument.presentationml.notesSlide+xml" PartName="/ppt/notesSlides/notesSlide36.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2.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30.xml"/>
  <Override ContentType="application/vnd.openxmlformats-officedocument.presentationml.slide+xml" PartName="/ppt/slides/slide22.xml"/>
  <Override ContentType="application/vnd.openxmlformats-officedocument.presentationml.slide+xml" PartName="/ppt/slides/slide35.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34.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33.xml"/>
  <Override ContentType="application/vnd.openxmlformats-officedocument.presentationml.slide+xml" PartName="/ppt/slides/slide38.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9.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32.xml"/>
  <Override ContentType="application/vnd.openxmlformats-officedocument.presentationml.slide+xml" PartName="/ppt/slides/slide37.xml"/>
  <Override ContentType="application/vnd.openxmlformats-officedocument.presentationml.slide+xml" PartName="/ppt/slides/slide1.xml"/>
  <Override ContentType="application/vnd.openxmlformats-officedocument.presentationml.slide+xml" PartName="/ppt/slides/slide28.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36.xml"/>
  <Override ContentType="application/vnd.openxmlformats-officedocument.presentationml.slide+xml" PartName="/ppt/slides/slide31.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 id="292" r:id="rId42"/>
    <p:sldId id="293" r:id="rId43"/>
    <p:sldId id="294" r:id="rId44"/>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tableStyles.xml><?xml version="1.0" encoding="utf-8"?>
<a:tblStyleLst xmlns:a="http://schemas.openxmlformats.org/drawingml/2006/main" xmlns:r="http://schemas.openxmlformats.org/officeDocument/2006/relationships" def="{DCF9CF71-D08B-41D7-9834-1ED57A3E6B7F}">
  <a:tblStyle styleId="{DCF9CF71-D08B-41D7-9834-1ED57A3E6B7F}" styleName="Table_0">
    <a:wholeTbl>
      <a:tcTxStyle b="off" i="off">
        <a:font>
          <a:latin typeface="Arial"/>
          <a:ea typeface="Arial"/>
          <a:cs typeface="Arial"/>
        </a:font>
        <a:schemeClr val="dk1"/>
      </a:tcTxStyle>
      <a:tcStyle>
        <a:tcBdr>
          <a:left>
            <a:ln cap="flat" cmpd="sng" w="12700">
              <a:solidFill>
                <a:schemeClr val="lt1"/>
              </a:solidFill>
              <a:prstDash val="solid"/>
              <a:round/>
              <a:headEnd len="sm" w="sm" type="none"/>
              <a:tailEnd len="sm" w="sm" type="none"/>
            </a:ln>
          </a:left>
          <a:right>
            <a:ln cap="flat" cmpd="sng" w="12700">
              <a:solidFill>
                <a:schemeClr val="lt1"/>
              </a:solidFill>
              <a:prstDash val="solid"/>
              <a:round/>
              <a:headEnd len="sm" w="sm" type="none"/>
              <a:tailEnd len="sm" w="sm" type="none"/>
            </a:ln>
          </a:right>
          <a:top>
            <a:ln cap="flat" cmpd="sng" w="12700">
              <a:solidFill>
                <a:schemeClr val="lt1"/>
              </a:solidFill>
              <a:prstDash val="solid"/>
              <a:round/>
              <a:headEnd len="sm" w="sm" type="none"/>
              <a:tailEnd len="sm" w="sm" type="none"/>
            </a:ln>
          </a:top>
          <a:bottom>
            <a:ln cap="flat" cmpd="sng" w="12700">
              <a:solidFill>
                <a:schemeClr val="lt1"/>
              </a:solidFill>
              <a:prstDash val="solid"/>
              <a:round/>
              <a:headEnd len="sm" w="sm" type="none"/>
              <a:tailEnd len="sm" w="sm" type="none"/>
            </a:ln>
          </a:bottom>
          <a:insideH>
            <a:ln cap="flat" cmpd="sng" w="12700">
              <a:solidFill>
                <a:schemeClr val="lt1"/>
              </a:solidFill>
              <a:prstDash val="solid"/>
              <a:round/>
              <a:headEnd len="sm" w="sm" type="none"/>
              <a:tailEnd len="sm" w="sm" type="none"/>
            </a:ln>
          </a:insideH>
          <a:insideV>
            <a:ln cap="flat" cmpd="sng" w="12700">
              <a:solidFill>
                <a:schemeClr val="lt1"/>
              </a:solidFill>
              <a:prstDash val="solid"/>
              <a:round/>
              <a:headEnd len="sm" w="sm" type="none"/>
              <a:tailEnd len="sm" w="sm" type="none"/>
            </a:ln>
          </a:insideV>
        </a:tcBdr>
        <a:fill>
          <a:solidFill>
            <a:srgbClr val="E7EDF6"/>
          </a:solidFill>
        </a:fill>
      </a:tcStyle>
    </a:wholeTbl>
    <a:band1H>
      <a:tcTxStyle/>
      <a:tcStyle>
        <a:fill>
          <a:solidFill>
            <a:srgbClr val="CBD8ED"/>
          </a:solidFill>
        </a:fill>
      </a:tcStyle>
    </a:band1H>
    <a:band2H>
      <a:tcTxStyle/>
    </a:band2H>
    <a:band1V>
      <a:tcTxStyle/>
      <a:tcStyle>
        <a:fill>
          <a:solidFill>
            <a:srgbClr val="CBD8ED"/>
          </a:solidFill>
        </a:fill>
      </a:tcStyle>
    </a:band1V>
    <a:band2V>
      <a:tcTxStyle/>
    </a:band2V>
    <a:lastCol>
      <a:tcTxStyle b="on" i="off">
        <a:font>
          <a:latin typeface="Arial"/>
          <a:ea typeface="Arial"/>
          <a:cs typeface="Arial"/>
        </a:font>
        <a:schemeClr val="lt1"/>
      </a:tcTxStyle>
      <a:tcStyle>
        <a:fill>
          <a:solidFill>
            <a:schemeClr val="accent1"/>
          </a:solidFill>
        </a:fill>
      </a:tcStyle>
    </a:lastCol>
    <a:firstCol>
      <a:tcTxStyle b="on" i="off">
        <a:font>
          <a:latin typeface="Arial"/>
          <a:ea typeface="Arial"/>
          <a:cs typeface="Arial"/>
        </a:font>
        <a:schemeClr val="lt1"/>
      </a:tcTxStyle>
      <a:tcStyle>
        <a:fill>
          <a:solidFill>
            <a:schemeClr val="accent1"/>
          </a:solidFill>
        </a:fill>
      </a:tcStyle>
    </a:firstCol>
    <a:lastRow>
      <a:tcTxStyle b="on" i="off">
        <a:font>
          <a:latin typeface="Arial"/>
          <a:ea typeface="Arial"/>
          <a:cs typeface="Arial"/>
        </a:font>
        <a:schemeClr val="lt1"/>
      </a:tcTxStyle>
      <a:tcStyle>
        <a:tcBdr>
          <a:top>
            <a:ln cap="flat" cmpd="sng" w="38100">
              <a:solidFill>
                <a:schemeClr val="lt1"/>
              </a:solidFill>
              <a:prstDash val="solid"/>
              <a:round/>
              <a:headEnd len="sm" w="sm" type="none"/>
              <a:tailEnd len="sm" w="sm" type="none"/>
            </a:ln>
          </a:top>
        </a:tcBdr>
        <a:fill>
          <a:solidFill>
            <a:schemeClr val="accent1"/>
          </a:solidFill>
        </a:fill>
      </a:tcStyle>
    </a:lastRow>
    <a:seCell>
      <a:tcTxStyle/>
    </a:seCell>
    <a:swCell>
      <a:tcTxStyle/>
    </a:swCell>
    <a:firstRow>
      <a:tcTxStyle b="on" i="off">
        <a:font>
          <a:latin typeface="Arial"/>
          <a:ea typeface="Arial"/>
          <a:cs typeface="Arial"/>
        </a:font>
        <a:schemeClr val="lt1"/>
      </a:tcTxStyle>
      <a:tcStyle>
        <a:tcBdr>
          <a:bottom>
            <a:ln cap="flat" cmpd="sng" w="38100">
              <a:solidFill>
                <a:schemeClr val="lt1"/>
              </a:solidFill>
              <a:prstDash val="solid"/>
              <a:round/>
              <a:headEnd len="sm" w="sm" type="none"/>
              <a:tailEnd len="sm" w="sm" type="none"/>
            </a:ln>
          </a:bottom>
        </a:tcBdr>
        <a:fill>
          <a:solidFill>
            <a:schemeClr val="accent1"/>
          </a:solidFill>
        </a:fill>
      </a:tcStyle>
    </a:firstRow>
    <a:neCell>
      <a:tcTxStyle/>
    </a:neCell>
    <a:nwCell>
      <a:tcTxStyle/>
    </a:nwCell>
  </a:tblStyle>
</a:tblStyleLst>
</file>

<file path=ppt/_rels/presentation.xml.rels><?xml version="1.0" encoding="UTF-8" standalone="yes"?><Relationships xmlns="http://schemas.openxmlformats.org/package/2006/relationships"><Relationship Id="rId40" Type="http://schemas.openxmlformats.org/officeDocument/2006/relationships/slide" Target="slides/slide35.xml"/><Relationship Id="rId20" Type="http://schemas.openxmlformats.org/officeDocument/2006/relationships/slide" Target="slides/slide15.xml"/><Relationship Id="rId42" Type="http://schemas.openxmlformats.org/officeDocument/2006/relationships/slide" Target="slides/slide37.xml"/><Relationship Id="rId41" Type="http://schemas.openxmlformats.org/officeDocument/2006/relationships/slide" Target="slides/slide36.xml"/><Relationship Id="rId22" Type="http://schemas.openxmlformats.org/officeDocument/2006/relationships/slide" Target="slides/slide17.xml"/><Relationship Id="rId44" Type="http://schemas.openxmlformats.org/officeDocument/2006/relationships/slide" Target="slides/slide39.xml"/><Relationship Id="rId21" Type="http://schemas.openxmlformats.org/officeDocument/2006/relationships/slide" Target="slides/slide16.xml"/><Relationship Id="rId43" Type="http://schemas.openxmlformats.org/officeDocument/2006/relationships/slide" Target="slides/slide38.xml"/><Relationship Id="rId24" Type="http://schemas.openxmlformats.org/officeDocument/2006/relationships/slide" Target="slides/slide19.xml"/><Relationship Id="rId23" Type="http://schemas.openxmlformats.org/officeDocument/2006/relationships/slide" Target="slides/slide1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26" Type="http://schemas.openxmlformats.org/officeDocument/2006/relationships/slide" Target="slides/slide21.xml"/><Relationship Id="rId25" Type="http://schemas.openxmlformats.org/officeDocument/2006/relationships/slide" Target="slides/slide20.xml"/><Relationship Id="rId28" Type="http://schemas.openxmlformats.org/officeDocument/2006/relationships/slide" Target="slides/slide23.xml"/><Relationship Id="rId27" Type="http://schemas.openxmlformats.org/officeDocument/2006/relationships/slide" Target="slides/slide22.xml"/><Relationship Id="rId5" Type="http://schemas.openxmlformats.org/officeDocument/2006/relationships/notesMaster" Target="notesMasters/notesMaster1.xml"/><Relationship Id="rId6" Type="http://schemas.openxmlformats.org/officeDocument/2006/relationships/slide" Target="slides/slide1.xml"/><Relationship Id="rId29" Type="http://schemas.openxmlformats.org/officeDocument/2006/relationships/slide" Target="slides/slide24.xml"/><Relationship Id="rId7" Type="http://schemas.openxmlformats.org/officeDocument/2006/relationships/slide" Target="slides/slide2.xml"/><Relationship Id="rId8" Type="http://schemas.openxmlformats.org/officeDocument/2006/relationships/slide" Target="slides/slide3.xml"/><Relationship Id="rId31" Type="http://schemas.openxmlformats.org/officeDocument/2006/relationships/slide" Target="slides/slide26.xml"/><Relationship Id="rId30" Type="http://schemas.openxmlformats.org/officeDocument/2006/relationships/slide" Target="slides/slide25.xml"/><Relationship Id="rId11" Type="http://schemas.openxmlformats.org/officeDocument/2006/relationships/slide" Target="slides/slide6.xml"/><Relationship Id="rId33" Type="http://schemas.openxmlformats.org/officeDocument/2006/relationships/slide" Target="slides/slide28.xml"/><Relationship Id="rId10" Type="http://schemas.openxmlformats.org/officeDocument/2006/relationships/slide" Target="slides/slide5.xml"/><Relationship Id="rId32" Type="http://schemas.openxmlformats.org/officeDocument/2006/relationships/slide" Target="slides/slide27.xml"/><Relationship Id="rId13" Type="http://schemas.openxmlformats.org/officeDocument/2006/relationships/slide" Target="slides/slide8.xml"/><Relationship Id="rId35" Type="http://schemas.openxmlformats.org/officeDocument/2006/relationships/slide" Target="slides/slide30.xml"/><Relationship Id="rId12" Type="http://schemas.openxmlformats.org/officeDocument/2006/relationships/slide" Target="slides/slide7.xml"/><Relationship Id="rId34" Type="http://schemas.openxmlformats.org/officeDocument/2006/relationships/slide" Target="slides/slide29.xml"/><Relationship Id="rId15" Type="http://schemas.openxmlformats.org/officeDocument/2006/relationships/slide" Target="slides/slide10.xml"/><Relationship Id="rId37" Type="http://schemas.openxmlformats.org/officeDocument/2006/relationships/slide" Target="slides/slide32.xml"/><Relationship Id="rId14" Type="http://schemas.openxmlformats.org/officeDocument/2006/relationships/slide" Target="slides/slide9.xml"/><Relationship Id="rId36" Type="http://schemas.openxmlformats.org/officeDocument/2006/relationships/slide" Target="slides/slide31.xml"/><Relationship Id="rId17" Type="http://schemas.openxmlformats.org/officeDocument/2006/relationships/slide" Target="slides/slide12.xml"/><Relationship Id="rId39" Type="http://schemas.openxmlformats.org/officeDocument/2006/relationships/slide" Target="slides/slide34.xml"/><Relationship Id="rId16" Type="http://schemas.openxmlformats.org/officeDocument/2006/relationships/slide" Target="slides/slide11.xml"/><Relationship Id="rId38" Type="http://schemas.openxmlformats.org/officeDocument/2006/relationships/slide" Target="slides/slide33.xml"/><Relationship Id="rId19" Type="http://schemas.openxmlformats.org/officeDocument/2006/relationships/slide" Target="slides/slide14.xml"/><Relationship Id="rId18"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chemeClr val="lt1"/>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718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 name="Google Shape;4;n"/>
          <p:cNvSpPr txBox="1"/>
          <p:nvPr>
            <p:ph idx="10" type="dt"/>
          </p:nvPr>
        </p:nvSpPr>
        <p:spPr>
          <a:xfrm>
            <a:off x="3886200" y="0"/>
            <a:ext cx="2971800" cy="457200"/>
          </a:xfrm>
          <a:prstGeom prst="rect">
            <a:avLst/>
          </a:prstGeom>
          <a:noFill/>
          <a:ln>
            <a:noFill/>
          </a:ln>
        </p:spPr>
        <p:txBody>
          <a:bodyPr anchorCtr="0" anchor="t" bIns="91425" lIns="91425" spcFirstLastPara="1" rIns="91425" wrap="square" tIns="91425">
            <a:noAutofit/>
          </a:bodyPr>
          <a:lstStyle>
            <a:lvl1pPr indent="0" lvl="0" marL="0" marR="0" rtl="0" algn="r">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 name="Google Shape;5;n"/>
          <p:cNvSpPr/>
          <p:nvPr>
            <p:ph idx="3"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8000"/>
            <a:headEnd len="sm" w="sm" type="none"/>
            <a:tailEnd len="sm" w="sm" type="none"/>
          </a:ln>
        </p:spPr>
      </p:sp>
      <p:sp>
        <p:nvSpPr>
          <p:cNvPr id="6" name="Google Shape;6;n"/>
          <p:cNvSpPr txBox="1"/>
          <p:nvPr>
            <p:ph idx="1" type="body"/>
          </p:nvPr>
        </p:nvSpPr>
        <p:spPr>
          <a:xfrm>
            <a:off x="914400" y="4343400"/>
            <a:ext cx="5029200" cy="4114800"/>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1pPr>
            <a:lvl2pPr indent="-228600" lvl="1" marL="9144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2pPr>
            <a:lvl3pPr indent="-228600" lvl="2" marL="13716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3pPr>
            <a:lvl4pPr indent="-228600" lvl="3" marL="18288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4pPr>
            <a:lvl5pPr indent="-228600" lvl="4" marL="2286000" marR="0" rtl="0" algn="l">
              <a:spcBef>
                <a:spcPts val="360"/>
              </a:spcBef>
              <a:spcAft>
                <a:spcPts val="0"/>
              </a:spcAft>
              <a:buSzPts val="1400"/>
              <a:buNone/>
              <a:defRPr b="0" i="0" sz="1200" u="none" cap="none" strike="noStrike">
                <a:solidFill>
                  <a:schemeClr val="dk1"/>
                </a:solidFill>
                <a:latin typeface="Arial"/>
                <a:ea typeface="Arial"/>
                <a:cs typeface="Arial"/>
                <a:sym typeface="Arial"/>
              </a:defRPr>
            </a:lvl5pPr>
            <a:lvl6pPr indent="-228600" lvl="5" marL="27432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6pPr>
            <a:lvl7pPr indent="-228600" lvl="6" marL="32004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7pPr>
            <a:lvl8pPr indent="-228600" lvl="7" marL="36576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8pPr>
            <a:lvl9pPr indent="-228600" lvl="8" marL="4114800" marR="0" rtl="0" algn="l">
              <a:spcBef>
                <a:spcPts val="0"/>
              </a:spcBef>
              <a:spcAft>
                <a:spcPts val="0"/>
              </a:spcAft>
              <a:buSzPts val="1400"/>
              <a:buNone/>
              <a:defRPr b="0" i="0" sz="1200" u="none" cap="none" strike="noStrike">
                <a:solidFill>
                  <a:schemeClr val="dk1"/>
                </a:solidFill>
                <a:latin typeface="Calibri"/>
                <a:ea typeface="Calibri"/>
                <a:cs typeface="Calibri"/>
                <a:sym typeface="Calibri"/>
              </a:defRPr>
            </a:lvl9pPr>
          </a:lstStyle>
          <a:p/>
        </p:txBody>
      </p:sp>
      <p:sp>
        <p:nvSpPr>
          <p:cNvPr id="7" name="Google Shape;7;n"/>
          <p:cNvSpPr txBox="1"/>
          <p:nvPr>
            <p:ph idx="11" type="ftr"/>
          </p:nvPr>
        </p:nvSpPr>
        <p:spPr>
          <a:xfrm>
            <a:off x="0" y="8686800"/>
            <a:ext cx="2971800" cy="45720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0" i="0" sz="12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 name="Google Shape;8;n"/>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0" name="Shape 90"/>
        <p:cNvGrpSpPr/>
        <p:nvPr/>
      </p:nvGrpSpPr>
      <p:grpSpPr>
        <a:xfrm>
          <a:off x="0" y="0"/>
          <a:ext cx="0" cy="0"/>
          <a:chOff x="0" y="0"/>
          <a:chExt cx="0" cy="0"/>
        </a:xfrm>
      </p:grpSpPr>
      <p:sp>
        <p:nvSpPr>
          <p:cNvPr id="91" name="Google Shape;91;p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92" name="Google Shape;92;p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3" name="Google Shape;93;p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4" name="Shape 184"/>
        <p:cNvGrpSpPr/>
        <p:nvPr/>
      </p:nvGrpSpPr>
      <p:grpSpPr>
        <a:xfrm>
          <a:off x="0" y="0"/>
          <a:ext cx="0" cy="0"/>
          <a:chOff x="0" y="0"/>
          <a:chExt cx="0" cy="0"/>
        </a:xfrm>
      </p:grpSpPr>
      <p:sp>
        <p:nvSpPr>
          <p:cNvPr id="185" name="Google Shape;185;p2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86" name="Google Shape;186;p2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Visible Learning: A Synthesis of over 800 meta-anyses and student achievement</a:t>
            </a:r>
            <a:endParaRPr/>
          </a:p>
        </p:txBody>
      </p:sp>
      <p:sp>
        <p:nvSpPr>
          <p:cNvPr id="187" name="Google Shape;187;p2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7" name="Shape 197"/>
        <p:cNvGrpSpPr/>
        <p:nvPr/>
      </p:nvGrpSpPr>
      <p:grpSpPr>
        <a:xfrm>
          <a:off x="0" y="0"/>
          <a:ext cx="0" cy="0"/>
          <a:chOff x="0" y="0"/>
          <a:chExt cx="0" cy="0"/>
        </a:xfrm>
      </p:grpSpPr>
      <p:sp>
        <p:nvSpPr>
          <p:cNvPr id="198" name="Google Shape;198;p2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lang="en-US" sz="1200" u="none">
                <a:solidFill>
                  <a:schemeClr val="dk1"/>
                </a:solidFill>
                <a:latin typeface="Arial"/>
                <a:ea typeface="Arial"/>
                <a:cs typeface="Arial"/>
                <a:sym typeface="Arial"/>
              </a:rPr>
              <a:t>‹#›</a:t>
            </a:fld>
            <a:endParaRPr b="0" sz="1200" u="none">
              <a:solidFill>
                <a:schemeClr val="dk1"/>
              </a:solidFill>
              <a:latin typeface="Arial"/>
              <a:ea typeface="Arial"/>
              <a:cs typeface="Arial"/>
              <a:sym typeface="Arial"/>
            </a:endParaRPr>
          </a:p>
        </p:txBody>
      </p:sp>
      <p:sp>
        <p:nvSpPr>
          <p:cNvPr id="199" name="Google Shape;199;p25:notes"/>
          <p:cNvSpPr/>
          <p:nvPr>
            <p:ph idx="2" type="sldImg"/>
          </p:nvPr>
        </p:nvSpPr>
        <p:spPr>
          <a:xfrm>
            <a:off x="1144588" y="685800"/>
            <a:ext cx="4572000" cy="3429000"/>
          </a:xfrm>
          <a:custGeom>
            <a:rect b="b" l="l" r="r" t="t"/>
            <a:pathLst>
              <a:path extrusionOk="0" h="120000" w="120000">
                <a:moveTo>
                  <a:pt x="0" y="0"/>
                </a:moveTo>
                <a:lnTo>
                  <a:pt x="120000" y="0"/>
                </a:lnTo>
                <a:lnTo>
                  <a:pt x="120000" y="120000"/>
                </a:lnTo>
                <a:lnTo>
                  <a:pt x="0" y="120000"/>
                </a:lnTo>
                <a:close/>
              </a:path>
            </a:pathLst>
          </a:custGeom>
          <a:solidFill>
            <a:srgbClr val="FFFFFF"/>
          </a:solidFill>
          <a:ln>
            <a:noFill/>
          </a:ln>
        </p:spPr>
      </p:sp>
      <p:sp>
        <p:nvSpPr>
          <p:cNvPr id="200" name="Google Shape;200;p25:notes"/>
          <p:cNvSpPr txBox="1"/>
          <p:nvPr>
            <p:ph idx="1" type="body"/>
          </p:nvPr>
        </p:nvSpPr>
        <p:spPr>
          <a:xfrm>
            <a:off x="914400" y="4341813"/>
            <a:ext cx="5029200" cy="4116387"/>
          </a:xfrm>
          <a:prstGeom prst="rect">
            <a:avLst/>
          </a:prstGeom>
          <a:solidFill>
            <a:srgbClr val="FFFFFF"/>
          </a:solidFill>
          <a:ln cap="flat" cmpd="sng" w="9525">
            <a:solidFill>
              <a:srgbClr val="000000"/>
            </a:solidFill>
            <a:prstDash val="solid"/>
            <a:round/>
            <a:headEnd len="sm" w="sm" type="none"/>
            <a:tailEnd len="sm" w="sm" type="none"/>
          </a:ln>
        </p:spPr>
        <p:txBody>
          <a:bodyPr anchorCtr="0" anchor="t" bIns="43225" lIns="86475" spcFirstLastPara="1" rIns="86475" wrap="square" tIns="43225">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Science relies on the use of rigorous methods and replication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1" name="Shape 231"/>
        <p:cNvGrpSpPr/>
        <p:nvPr/>
      </p:nvGrpSpPr>
      <p:grpSpPr>
        <a:xfrm>
          <a:off x="0" y="0"/>
          <a:ext cx="0" cy="0"/>
          <a:chOff x="0" y="0"/>
          <a:chExt cx="0" cy="0"/>
        </a:xfrm>
      </p:grpSpPr>
      <p:sp>
        <p:nvSpPr>
          <p:cNvPr id="232" name="Google Shape;232;p2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3" name="Google Shape;233;p2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7" name="Shape 237"/>
        <p:cNvGrpSpPr/>
        <p:nvPr/>
      </p:nvGrpSpPr>
      <p:grpSpPr>
        <a:xfrm>
          <a:off x="0" y="0"/>
          <a:ext cx="0" cy="0"/>
          <a:chOff x="0" y="0"/>
          <a:chExt cx="0" cy="0"/>
        </a:xfrm>
      </p:grpSpPr>
      <p:sp>
        <p:nvSpPr>
          <p:cNvPr id="238" name="Google Shape;238;p2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39" name="Google Shape;239;p2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4" name="Shape 244"/>
        <p:cNvGrpSpPr/>
        <p:nvPr/>
      </p:nvGrpSpPr>
      <p:grpSpPr>
        <a:xfrm>
          <a:off x="0" y="0"/>
          <a:ext cx="0" cy="0"/>
          <a:chOff x="0" y="0"/>
          <a:chExt cx="0" cy="0"/>
        </a:xfrm>
      </p:grpSpPr>
      <p:sp>
        <p:nvSpPr>
          <p:cNvPr id="245" name="Google Shape;245;p2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46" name="Google Shape;246;p2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90% of schools provide</a:t>
            </a:r>
            <a:endParaRPr/>
          </a:p>
        </p:txBody>
      </p:sp>
      <p:sp>
        <p:nvSpPr>
          <p:cNvPr id="247" name="Google Shape;247;p2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p3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54" name="Google Shape;254;p3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Teacher Preparation and Student Achievement, Boyd, 2009: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sng" cap="none" strike="noStrike">
                <a:solidFill>
                  <a:schemeClr val="dk1"/>
                </a:solidFill>
                <a:latin typeface="Arial"/>
                <a:ea typeface="Arial"/>
                <a:cs typeface="Arial"/>
                <a:sym typeface="Arial"/>
              </a:rPr>
              <a:t>Results:</a:t>
            </a:r>
            <a:r>
              <a:rPr b="0" i="0" lang="en-US" sz="1200" u="none" cap="none" strike="noStrike">
                <a:solidFill>
                  <a:schemeClr val="dk1"/>
                </a:solidFill>
                <a:latin typeface="Arial"/>
                <a:ea typeface="Arial"/>
                <a:cs typeface="Arial"/>
                <a:sym typeface="Arial"/>
              </a:rPr>
              <a:t>  Teachers who came from programs that provided more oversight to student teachers and that was classroom skills and curriculum linked directly to entering classroom performed significantly better</a:t>
            </a:r>
            <a:endParaRPr/>
          </a:p>
        </p:txBody>
      </p:sp>
      <p:sp>
        <p:nvSpPr>
          <p:cNvPr id="255" name="Google Shape;255;p3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64" name="Shape 264"/>
        <p:cNvGrpSpPr/>
        <p:nvPr/>
      </p:nvGrpSpPr>
      <p:grpSpPr>
        <a:xfrm>
          <a:off x="0" y="0"/>
          <a:ext cx="0" cy="0"/>
          <a:chOff x="0" y="0"/>
          <a:chExt cx="0" cy="0"/>
        </a:xfrm>
      </p:grpSpPr>
      <p:sp>
        <p:nvSpPr>
          <p:cNvPr id="265" name="Google Shape;265;p3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66" name="Google Shape;266;p3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Structural</a:t>
            </a:r>
            <a:endParaRPr/>
          </a:p>
        </p:txBody>
      </p:sp>
      <p:sp>
        <p:nvSpPr>
          <p:cNvPr id="267" name="Google Shape;267;p3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2" name="Shape 272"/>
        <p:cNvGrpSpPr/>
        <p:nvPr/>
      </p:nvGrpSpPr>
      <p:grpSpPr>
        <a:xfrm>
          <a:off x="0" y="0"/>
          <a:ext cx="0" cy="0"/>
          <a:chOff x="0" y="0"/>
          <a:chExt cx="0" cy="0"/>
        </a:xfrm>
      </p:grpSpPr>
      <p:sp>
        <p:nvSpPr>
          <p:cNvPr id="273" name="Google Shape;273;p3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74" name="Google Shape;274;p3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79" name="Shape 279"/>
        <p:cNvGrpSpPr/>
        <p:nvPr/>
      </p:nvGrpSpPr>
      <p:grpSpPr>
        <a:xfrm>
          <a:off x="0" y="0"/>
          <a:ext cx="0" cy="0"/>
          <a:chOff x="0" y="0"/>
          <a:chExt cx="0" cy="0"/>
        </a:xfrm>
      </p:grpSpPr>
      <p:sp>
        <p:nvSpPr>
          <p:cNvPr id="280" name="Google Shape;280;p3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281" name="Google Shape;281;p3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85" name="Shape 285"/>
        <p:cNvGrpSpPr/>
        <p:nvPr/>
      </p:nvGrpSpPr>
      <p:grpSpPr>
        <a:xfrm>
          <a:off x="0" y="0"/>
          <a:ext cx="0" cy="0"/>
          <a:chOff x="0" y="0"/>
          <a:chExt cx="0" cy="0"/>
        </a:xfrm>
      </p:grpSpPr>
      <p:sp>
        <p:nvSpPr>
          <p:cNvPr id="286" name="Google Shape;286;p3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87" name="Google Shape;287;p38: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1.5 Billion per year</a:t>
            </a:r>
            <a:endParaRPr/>
          </a:p>
        </p:txBody>
      </p:sp>
      <p:sp>
        <p:nvSpPr>
          <p:cNvPr id="288" name="Google Shape;288;p38: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7" name="Shape 97"/>
        <p:cNvGrpSpPr/>
        <p:nvPr/>
      </p:nvGrpSpPr>
      <p:grpSpPr>
        <a:xfrm>
          <a:off x="0" y="0"/>
          <a:ext cx="0" cy="0"/>
          <a:chOff x="0" y="0"/>
          <a:chExt cx="0" cy="0"/>
        </a:xfrm>
      </p:grpSpPr>
      <p:sp>
        <p:nvSpPr>
          <p:cNvPr id="98" name="Google Shape;98;p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99" name="Google Shape;99;p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All forms of research a place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Hammer to take a screw out</a:t>
            </a:r>
            <a:endParaRPr/>
          </a:p>
        </p:txBody>
      </p:sp>
      <p:sp>
        <p:nvSpPr>
          <p:cNvPr id="100" name="Google Shape;100;p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92" name="Shape 292"/>
        <p:cNvGrpSpPr/>
        <p:nvPr/>
      </p:nvGrpSpPr>
      <p:grpSpPr>
        <a:xfrm>
          <a:off x="0" y="0"/>
          <a:ext cx="0" cy="0"/>
          <a:chOff x="0" y="0"/>
          <a:chExt cx="0" cy="0"/>
        </a:xfrm>
      </p:grpSpPr>
      <p:sp>
        <p:nvSpPr>
          <p:cNvPr id="293" name="Google Shape;293;p40: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294" name="Google Shape;294;p4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295" name="Google Shape;295;p40: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06" name="Shape 306"/>
        <p:cNvGrpSpPr/>
        <p:nvPr/>
      </p:nvGrpSpPr>
      <p:grpSpPr>
        <a:xfrm>
          <a:off x="0" y="0"/>
          <a:ext cx="0" cy="0"/>
          <a:chOff x="0" y="0"/>
          <a:chExt cx="0" cy="0"/>
        </a:xfrm>
      </p:grpSpPr>
      <p:sp>
        <p:nvSpPr>
          <p:cNvPr id="307" name="Google Shape;307;p42: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08" name="Google Shape;308;p4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14" name="Shape 314"/>
        <p:cNvGrpSpPr/>
        <p:nvPr/>
      </p:nvGrpSpPr>
      <p:grpSpPr>
        <a:xfrm>
          <a:off x="0" y="0"/>
          <a:ext cx="0" cy="0"/>
          <a:chOff x="0" y="0"/>
          <a:chExt cx="0" cy="0"/>
        </a:xfrm>
      </p:grpSpPr>
      <p:sp>
        <p:nvSpPr>
          <p:cNvPr id="315" name="Google Shape;315;p4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16" name="Google Shape;316;p4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22" name="Shape 322"/>
        <p:cNvGrpSpPr/>
        <p:nvPr/>
      </p:nvGrpSpPr>
      <p:grpSpPr>
        <a:xfrm>
          <a:off x="0" y="0"/>
          <a:ext cx="0" cy="0"/>
          <a:chOff x="0" y="0"/>
          <a:chExt cx="0" cy="0"/>
        </a:xfrm>
      </p:grpSpPr>
      <p:sp>
        <p:nvSpPr>
          <p:cNvPr id="323" name="Google Shape;323;p44: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24" name="Google Shape;324;p4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325" name="Google Shape;325;p44: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520700" lvl="1" marL="571500" marR="0" rtl="0" algn="l">
              <a:spcBef>
                <a:spcPts val="0"/>
              </a:spcBef>
              <a:spcAft>
                <a:spcPts val="0"/>
              </a:spcAft>
              <a:buNone/>
            </a:pPr>
            <a:r>
              <a:rPr b="0" i="0" lang="en-US" sz="3200" u="none" cap="none" strike="noStrike">
                <a:solidFill>
                  <a:schemeClr val="dk1"/>
                </a:solidFill>
                <a:latin typeface="Arial"/>
                <a:ea typeface="Arial"/>
                <a:cs typeface="Arial"/>
                <a:sym typeface="Arial"/>
              </a:rPr>
              <a:t>Teacher Education Accreditation Council (TEAC)</a:t>
            </a:r>
            <a:endParaRPr b="0" i="0" sz="1200" u="none" cap="none" strike="noStrike">
              <a:solidFill>
                <a:schemeClr val="dk1"/>
              </a:solidFill>
              <a:latin typeface="Arial"/>
              <a:ea typeface="Arial"/>
              <a:cs typeface="Arial"/>
              <a:sym typeface="Arial"/>
            </a:endParaRPr>
          </a:p>
          <a:p>
            <a:pPr indent="-520700" lvl="0" marL="571500" marR="0" rtl="0" algn="l">
              <a:spcBef>
                <a:spcPts val="360"/>
              </a:spcBef>
              <a:spcAft>
                <a:spcPts val="0"/>
              </a:spcAft>
              <a:buNone/>
            </a:pPr>
            <a:r>
              <a:rPr b="0" i="0" lang="en-US" sz="1200" u="none" cap="none" strike="noStrike">
                <a:solidFill>
                  <a:schemeClr val="dk1"/>
                </a:solidFill>
                <a:latin typeface="Arial"/>
                <a:ea typeface="Arial"/>
                <a:cs typeface="Arial"/>
                <a:sym typeface="Arial"/>
              </a:rPr>
              <a:t>Accredits over 650 programs</a:t>
            </a:r>
            <a:endParaRPr/>
          </a:p>
          <a:p>
            <a:pPr indent="-520700" lvl="0" marL="571500" marR="0" rtl="0" algn="l">
              <a:spcBef>
                <a:spcPts val="360"/>
              </a:spcBef>
              <a:spcAft>
                <a:spcPts val="0"/>
              </a:spcAft>
              <a:buNone/>
            </a:pPr>
            <a:r>
              <a:rPr b="0" i="0" lang="en-US" sz="1200" u="none" cap="none" strike="noStrike">
                <a:solidFill>
                  <a:schemeClr val="dk1"/>
                </a:solidFill>
                <a:latin typeface="Arial"/>
                <a:ea typeface="Arial"/>
                <a:cs typeface="Arial"/>
                <a:sym typeface="Arial"/>
              </a:rPr>
              <a:t>Establishes standards for preparation programs</a:t>
            </a:r>
            <a:endParaRPr/>
          </a:p>
          <a:p>
            <a:pPr indent="-520700" lvl="0" marL="57150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a:t>
            </a:r>
            <a:r>
              <a:rPr b="0" i="1" lang="en-US" sz="1200" u="none" cap="none" strike="noStrike">
                <a:solidFill>
                  <a:schemeClr val="dk1"/>
                </a:solidFill>
                <a:latin typeface="Arial"/>
                <a:ea typeface="Arial"/>
                <a:cs typeface="Arial"/>
                <a:sym typeface="Arial"/>
              </a:rPr>
              <a:t>Praxis II measure knowledge of specific subjects that K–12 educators will teach and teaching skills and knowledge.</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31" name="Shape 331"/>
        <p:cNvGrpSpPr/>
        <p:nvPr/>
      </p:nvGrpSpPr>
      <p:grpSpPr>
        <a:xfrm>
          <a:off x="0" y="0"/>
          <a:ext cx="0" cy="0"/>
          <a:chOff x="0" y="0"/>
          <a:chExt cx="0" cy="0"/>
        </a:xfrm>
      </p:grpSpPr>
      <p:sp>
        <p:nvSpPr>
          <p:cNvPr id="332" name="Google Shape;332;p4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33" name="Google Shape;333;p4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44" name="Shape 344"/>
        <p:cNvGrpSpPr/>
        <p:nvPr/>
      </p:nvGrpSpPr>
      <p:grpSpPr>
        <a:xfrm>
          <a:off x="0" y="0"/>
          <a:ext cx="0" cy="0"/>
          <a:chOff x="0" y="0"/>
          <a:chExt cx="0" cy="0"/>
        </a:xfrm>
      </p:grpSpPr>
      <p:sp>
        <p:nvSpPr>
          <p:cNvPr id="345" name="Google Shape;345;p4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46" name="Google Shape;346;p4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0" name="Shape 350"/>
        <p:cNvGrpSpPr/>
        <p:nvPr/>
      </p:nvGrpSpPr>
      <p:grpSpPr>
        <a:xfrm>
          <a:off x="0" y="0"/>
          <a:ext cx="0" cy="0"/>
          <a:chOff x="0" y="0"/>
          <a:chExt cx="0" cy="0"/>
        </a:xfrm>
      </p:grpSpPr>
      <p:sp>
        <p:nvSpPr>
          <p:cNvPr id="351" name="Google Shape;351;p4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2" name="Google Shape;352;p4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57" name="Shape 357"/>
        <p:cNvGrpSpPr/>
        <p:nvPr/>
      </p:nvGrpSpPr>
      <p:grpSpPr>
        <a:xfrm>
          <a:off x="0" y="0"/>
          <a:ext cx="0" cy="0"/>
          <a:chOff x="0" y="0"/>
          <a:chExt cx="0" cy="0"/>
        </a:xfrm>
      </p:grpSpPr>
      <p:sp>
        <p:nvSpPr>
          <p:cNvPr id="358" name="Google Shape;358;p49: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59" name="Google Shape;359;p4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64" name="Shape 364"/>
        <p:cNvGrpSpPr/>
        <p:nvPr/>
      </p:nvGrpSpPr>
      <p:grpSpPr>
        <a:xfrm>
          <a:off x="0" y="0"/>
          <a:ext cx="0" cy="0"/>
          <a:chOff x="0" y="0"/>
          <a:chExt cx="0" cy="0"/>
        </a:xfrm>
      </p:grpSpPr>
      <p:sp>
        <p:nvSpPr>
          <p:cNvPr id="365" name="Google Shape;365;p50: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66" name="Google Shape;366;p50: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71" name="Shape 371"/>
        <p:cNvGrpSpPr/>
        <p:nvPr/>
      </p:nvGrpSpPr>
      <p:grpSpPr>
        <a:xfrm>
          <a:off x="0" y="0"/>
          <a:ext cx="0" cy="0"/>
          <a:chOff x="0" y="0"/>
          <a:chExt cx="0" cy="0"/>
        </a:xfrm>
      </p:grpSpPr>
      <p:sp>
        <p:nvSpPr>
          <p:cNvPr id="372" name="Google Shape;372;p5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
        <p:nvSpPr>
          <p:cNvPr id="373" name="Google Shape;373;p5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74" name="Google Shape;374;p5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4" name="Shape 104"/>
        <p:cNvGrpSpPr/>
        <p:nvPr/>
      </p:nvGrpSpPr>
      <p:grpSpPr>
        <a:xfrm>
          <a:off x="0" y="0"/>
          <a:ext cx="0" cy="0"/>
          <a:chOff x="0" y="0"/>
          <a:chExt cx="0" cy="0"/>
        </a:xfrm>
      </p:grpSpPr>
      <p:sp>
        <p:nvSpPr>
          <p:cNvPr id="105" name="Google Shape;105;p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06" name="Google Shape;106;p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07" name="Google Shape;107;p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Goosey   gander</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Criteria for making decisions about clients</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Criteria for your doctor making decisions about you</a:t>
            </a: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2" name="Shape 382"/>
        <p:cNvGrpSpPr/>
        <p:nvPr/>
      </p:nvGrpSpPr>
      <p:grpSpPr>
        <a:xfrm>
          <a:off x="0" y="0"/>
          <a:ext cx="0" cy="0"/>
          <a:chOff x="0" y="0"/>
          <a:chExt cx="0" cy="0"/>
        </a:xfrm>
      </p:grpSpPr>
      <p:sp>
        <p:nvSpPr>
          <p:cNvPr id="383" name="Google Shape;383;p53: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84" name="Google Shape;384;p5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89" name="Shape 389"/>
        <p:cNvGrpSpPr/>
        <p:nvPr/>
      </p:nvGrpSpPr>
      <p:grpSpPr>
        <a:xfrm>
          <a:off x="0" y="0"/>
          <a:ext cx="0" cy="0"/>
          <a:chOff x="0" y="0"/>
          <a:chExt cx="0" cy="0"/>
        </a:xfrm>
      </p:grpSpPr>
      <p:sp>
        <p:nvSpPr>
          <p:cNvPr id="390" name="Google Shape;390;p5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91" name="Google Shape;391;p5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395" name="Shape 395"/>
        <p:cNvGrpSpPr/>
        <p:nvPr/>
      </p:nvGrpSpPr>
      <p:grpSpPr>
        <a:xfrm>
          <a:off x="0" y="0"/>
          <a:ext cx="0" cy="0"/>
          <a:chOff x="0" y="0"/>
          <a:chExt cx="0" cy="0"/>
        </a:xfrm>
      </p:grpSpPr>
      <p:sp>
        <p:nvSpPr>
          <p:cNvPr id="396" name="Google Shape;396;p55: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397" name="Google Shape;397;p5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07" name="Shape 407"/>
        <p:cNvGrpSpPr/>
        <p:nvPr/>
      </p:nvGrpSpPr>
      <p:grpSpPr>
        <a:xfrm>
          <a:off x="0" y="0"/>
          <a:ext cx="0" cy="0"/>
          <a:chOff x="0" y="0"/>
          <a:chExt cx="0" cy="0"/>
        </a:xfrm>
      </p:grpSpPr>
      <p:sp>
        <p:nvSpPr>
          <p:cNvPr id="408" name="Google Shape;408;p56: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09" name="Google Shape;409;p56: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2" name="Shape 412"/>
        <p:cNvGrpSpPr/>
        <p:nvPr/>
      </p:nvGrpSpPr>
      <p:grpSpPr>
        <a:xfrm>
          <a:off x="0" y="0"/>
          <a:ext cx="0" cy="0"/>
          <a:chOff x="0" y="0"/>
          <a:chExt cx="0" cy="0"/>
        </a:xfrm>
      </p:grpSpPr>
      <p:sp>
        <p:nvSpPr>
          <p:cNvPr id="413" name="Google Shape;413;p57: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14" name="Google Shape;414;p5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17" name="Shape 417"/>
        <p:cNvGrpSpPr/>
        <p:nvPr/>
      </p:nvGrpSpPr>
      <p:grpSpPr>
        <a:xfrm>
          <a:off x="0" y="0"/>
          <a:ext cx="0" cy="0"/>
          <a:chOff x="0" y="0"/>
          <a:chExt cx="0" cy="0"/>
        </a:xfrm>
      </p:grpSpPr>
      <p:sp>
        <p:nvSpPr>
          <p:cNvPr id="418" name="Google Shape;418;p58: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19" name="Google Shape;419;p58: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25" name="Shape 425"/>
        <p:cNvGrpSpPr/>
        <p:nvPr/>
      </p:nvGrpSpPr>
      <p:grpSpPr>
        <a:xfrm>
          <a:off x="0" y="0"/>
          <a:ext cx="0" cy="0"/>
          <a:chOff x="0" y="0"/>
          <a:chExt cx="0" cy="0"/>
        </a:xfrm>
      </p:grpSpPr>
      <p:sp>
        <p:nvSpPr>
          <p:cNvPr id="426" name="Google Shape;426;p5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27" name="Google Shape;427;p5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457200" lvl="0" marL="457200" marR="0" rtl="0" algn="l">
              <a:spcBef>
                <a:spcPts val="0"/>
              </a:spcBef>
              <a:spcAft>
                <a:spcPts val="0"/>
              </a:spcAft>
              <a:buClr>
                <a:schemeClr val="lt1"/>
              </a:buClr>
              <a:buFont typeface="Calibri"/>
              <a:buNone/>
            </a:pPr>
            <a:r>
              <a:rPr b="0" i="0" lang="en-US" sz="1200" u="none" cap="none" strike="noStrike">
                <a:solidFill>
                  <a:schemeClr val="lt1"/>
                </a:solidFill>
                <a:latin typeface="Arial"/>
                <a:ea typeface="Arial"/>
                <a:cs typeface="Arial"/>
                <a:sym typeface="Arial"/>
              </a:rPr>
              <a:t>American Educational Research Association</a:t>
            </a:r>
            <a:endParaRPr/>
          </a:p>
          <a:p>
            <a:pPr indent="-457200" lvl="0" marL="457200" marR="0" rtl="0" algn="l">
              <a:spcBef>
                <a:spcPts val="360"/>
              </a:spcBef>
              <a:spcAft>
                <a:spcPts val="0"/>
              </a:spcAft>
              <a:buClr>
                <a:schemeClr val="lt1"/>
              </a:buClr>
              <a:buSzPts val="1200"/>
              <a:buFont typeface="Calibri"/>
              <a:buAutoNum type="arabicPeriod"/>
            </a:pPr>
            <a:r>
              <a:rPr b="0" i="0" lang="en-US" sz="1200" u="none" cap="none" strike="noStrike">
                <a:solidFill>
                  <a:schemeClr val="lt1"/>
                </a:solidFill>
                <a:latin typeface="Arial"/>
                <a:ea typeface="Arial"/>
                <a:cs typeface="Arial"/>
                <a:sym typeface="Arial"/>
              </a:rPr>
              <a:t>Two types of subject matter </a:t>
            </a:r>
            <a:r>
              <a:rPr b="0" i="0" lang="en-US" sz="1200" u="none" cap="none" strike="noStrike">
                <a:solidFill>
                  <a:schemeClr val="dk1"/>
                </a:solidFill>
                <a:latin typeface="Arial"/>
                <a:ea typeface="Arial"/>
                <a:cs typeface="Arial"/>
                <a:sym typeface="Arial"/>
              </a:rPr>
              <a:t>courses: </a:t>
            </a:r>
            <a:endParaRPr/>
          </a:p>
          <a:p>
            <a:pPr indent="0" lvl="1" marL="457200" marR="0" rtl="0" algn="l">
              <a:spcBef>
                <a:spcPts val="360"/>
              </a:spcBef>
              <a:spcAft>
                <a:spcPts val="0"/>
              </a:spcAft>
              <a:buClr>
                <a:schemeClr val="lt1"/>
              </a:buClr>
              <a:buSzPts val="1200"/>
              <a:buFont typeface="Arial"/>
              <a:buChar char="•"/>
            </a:pPr>
            <a:r>
              <a:rPr b="0" i="0" lang="en-US" sz="1200" u="none" cap="none" strike="noStrike">
                <a:solidFill>
                  <a:schemeClr val="lt1"/>
                </a:solidFill>
                <a:latin typeface="Arial"/>
                <a:ea typeface="Arial"/>
                <a:cs typeface="Arial"/>
                <a:sym typeface="Arial"/>
              </a:rPr>
              <a:t>Undergraduate courses</a:t>
            </a:r>
            <a:endParaRPr/>
          </a:p>
          <a:p>
            <a:pPr indent="0" lvl="1" marL="457200" marR="0" rtl="0" algn="l">
              <a:spcBef>
                <a:spcPts val="360"/>
              </a:spcBef>
              <a:spcAft>
                <a:spcPts val="0"/>
              </a:spcAft>
              <a:buClr>
                <a:schemeClr val="lt1"/>
              </a:buClr>
              <a:buSzPts val="1200"/>
              <a:buFont typeface="Arial"/>
              <a:buChar char="•"/>
            </a:pPr>
            <a:r>
              <a:rPr b="0" i="0" lang="en-US" sz="1200" u="none" cap="none" strike="noStrike">
                <a:solidFill>
                  <a:schemeClr val="lt1"/>
                </a:solidFill>
                <a:latin typeface="Arial"/>
                <a:ea typeface="Arial"/>
                <a:cs typeface="Arial"/>
                <a:sym typeface="Arial"/>
              </a:rPr>
              <a:t>Education courses</a:t>
            </a:r>
            <a:endParaRPr/>
          </a:p>
          <a:p>
            <a:pPr indent="-457200" lvl="0" marL="457200" marR="0" rtl="0" algn="l">
              <a:spcBef>
                <a:spcPts val="36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Research limited to reading, math, and science</a:t>
            </a:r>
            <a:endParaRPr b="0" i="0" sz="1200" u="none" cap="none" strike="noStrike">
              <a:solidFill>
                <a:schemeClr val="lt1"/>
              </a:solidFill>
              <a:latin typeface="Arial"/>
              <a:ea typeface="Arial"/>
              <a:cs typeface="Arial"/>
              <a:sym typeface="Arial"/>
            </a:endParaRPr>
          </a:p>
          <a:p>
            <a:pPr indent="0" lvl="0" marL="0" marR="0" rtl="0" algn="l">
              <a:spcBef>
                <a:spcPts val="360"/>
              </a:spcBef>
              <a:spcAft>
                <a:spcPts val="0"/>
              </a:spcAft>
              <a:buNone/>
            </a:pPr>
            <a:r>
              <a:rPr b="0" i="0" lang="en-US" sz="1200" u="none" cap="none" strike="noStrike">
                <a:solidFill>
                  <a:schemeClr val="lt1"/>
                </a:solidFill>
                <a:latin typeface="Arial"/>
                <a:ea typeface="Arial"/>
                <a:cs typeface="Arial"/>
                <a:sym typeface="Arial"/>
              </a:rPr>
              <a:t>However, there is little definitive research on the kinds or amount of subject matter preparation</a:t>
            </a:r>
            <a:endParaRPr/>
          </a:p>
          <a:p>
            <a:pPr indent="-457200" lvl="0" marL="457200" marR="0" rtl="0" algn="l">
              <a:spcBef>
                <a:spcPts val="360"/>
              </a:spcBef>
              <a:spcAft>
                <a:spcPts val="0"/>
              </a:spcAft>
              <a:buClr>
                <a:schemeClr val="lt1"/>
              </a:buClr>
              <a:buSzPts val="1200"/>
              <a:buFont typeface="Calibri"/>
              <a:buAutoNum type="arabicPeriod"/>
            </a:pPr>
            <a:r>
              <a:rPr b="0" i="0" lang="en-US" sz="800" u="none" cap="none" strike="noStrike">
                <a:solidFill>
                  <a:schemeClr val="lt1"/>
                </a:solidFill>
                <a:latin typeface="Arial"/>
                <a:ea typeface="Arial"/>
                <a:cs typeface="Arial"/>
                <a:sym typeface="Arial"/>
              </a:rPr>
              <a:t>Until the development of </a:t>
            </a:r>
            <a:r>
              <a:rPr b="0" i="0" lang="en-US" sz="1200" u="none" cap="none" strike="noStrike">
                <a:solidFill>
                  <a:schemeClr val="dk1"/>
                </a:solidFill>
                <a:latin typeface="Arial"/>
                <a:ea typeface="Arial"/>
                <a:cs typeface="Arial"/>
                <a:sym typeface="Arial"/>
              </a:rPr>
              <a:t>NAEP, NELS, and LSAY data sets could teachers subject matter training be linked to achievement</a:t>
            </a:r>
            <a:endParaRPr b="0" i="0" sz="800" u="none" cap="none" strike="noStrike">
              <a:solidFill>
                <a:schemeClr val="lt1"/>
              </a:solidFill>
              <a:latin typeface="Arial"/>
              <a:ea typeface="Arial"/>
              <a:cs typeface="Arial"/>
              <a:sym typeface="Arial"/>
            </a:endParaRPr>
          </a:p>
          <a:p>
            <a:pPr indent="-457200" lvl="0" marL="457200" marR="0" rtl="0" algn="l">
              <a:spcBef>
                <a:spcPts val="360"/>
              </a:spcBef>
              <a:spcAft>
                <a:spcPts val="0"/>
              </a:spcAft>
              <a:buClr>
                <a:schemeClr val="dk1"/>
              </a:buClr>
              <a:buSzPts val="1200"/>
              <a:buFont typeface="Calibri"/>
              <a:buAutoNum type="arabicPeriod"/>
            </a:pPr>
            <a:r>
              <a:rPr b="0" i="0" lang="en-US" sz="1200" u="none" cap="none" strike="noStrike">
                <a:solidFill>
                  <a:schemeClr val="dk1"/>
                </a:solidFill>
                <a:latin typeface="Arial"/>
                <a:ea typeface="Arial"/>
                <a:cs typeface="Arial"/>
                <a:sym typeface="Arial"/>
              </a:rPr>
              <a:t>Research limited to reading, math, and science</a:t>
            </a:r>
            <a:endParaRPr/>
          </a:p>
          <a:p>
            <a:pPr indent="-457200" lvl="0" marL="457200" marR="0" rtl="0" algn="l">
              <a:spcBef>
                <a:spcPts val="240"/>
              </a:spcBef>
              <a:spcAft>
                <a:spcPts val="0"/>
              </a:spcAft>
              <a:buClr>
                <a:schemeClr val="lt1"/>
              </a:buClr>
              <a:buSzPts val="800"/>
              <a:buFont typeface="Calibri"/>
              <a:buAutoNum type="arabicPeriod"/>
            </a:pPr>
            <a:r>
              <a:rPr b="0" i="0" lang="en-US" sz="800" u="none" cap="none" strike="noStrike">
                <a:solidFill>
                  <a:schemeClr val="lt1"/>
                </a:solidFill>
                <a:latin typeface="Arial"/>
                <a:ea typeface="Arial"/>
                <a:cs typeface="Arial"/>
                <a:sym typeface="Arial"/>
              </a:rPr>
              <a:t>However, there is little definitive research on the kinds or amount of subject matter preparation</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
        <p:nvSpPr>
          <p:cNvPr id="428" name="Google Shape;428;p5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38" name="Shape 438"/>
        <p:cNvGrpSpPr/>
        <p:nvPr/>
      </p:nvGrpSpPr>
      <p:grpSpPr>
        <a:xfrm>
          <a:off x="0" y="0"/>
          <a:ext cx="0" cy="0"/>
          <a:chOff x="0" y="0"/>
          <a:chExt cx="0" cy="0"/>
        </a:xfrm>
      </p:grpSpPr>
      <p:sp>
        <p:nvSpPr>
          <p:cNvPr id="439" name="Google Shape;439;p61: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40" name="Google Shape;440;p6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46" name="Shape 446"/>
        <p:cNvGrpSpPr/>
        <p:nvPr/>
      </p:nvGrpSpPr>
      <p:grpSpPr>
        <a:xfrm>
          <a:off x="0" y="0"/>
          <a:ext cx="0" cy="0"/>
          <a:chOff x="0" y="0"/>
          <a:chExt cx="0" cy="0"/>
        </a:xfrm>
      </p:grpSpPr>
      <p:sp>
        <p:nvSpPr>
          <p:cNvPr id="447" name="Google Shape;447;p62: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448" name="Google Shape;448;p62: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George Noel – What Preparation Programs provide the best raining</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Assess students in the use of methods that work</a:t>
            </a:r>
            <a:endParaRPr/>
          </a:p>
        </p:txBody>
      </p:sp>
      <p:sp>
        <p:nvSpPr>
          <p:cNvPr id="449" name="Google Shape;449;p62: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lang="en-US" sz="1200">
                <a:solidFill>
                  <a:schemeClr val="dk1"/>
                </a:solidFill>
                <a:latin typeface="Arial"/>
                <a:ea typeface="Arial"/>
                <a:cs typeface="Arial"/>
                <a:sym typeface="Arial"/>
              </a:rPr>
              <a:t>‹#›</a:t>
            </a:fld>
            <a:endParaRPr sz="1200">
              <a:solidFill>
                <a:schemeClr val="dk1"/>
              </a:solidFill>
              <a:latin typeface="Arial"/>
              <a:ea typeface="Arial"/>
              <a:cs typeface="Arial"/>
              <a:sym typeface="Arial"/>
            </a:endParaRPr>
          </a:p>
        </p:txBody>
      </p:sp>
    </p:spTree>
  </p:cSld>
  <p:clrMapOvr>
    <a:masterClrMapping/>
  </p:clrMapOvr>
</p:notes>
</file>

<file path=ppt/notesSlides/notesSlide3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455" name="Shape 455"/>
        <p:cNvGrpSpPr/>
        <p:nvPr/>
      </p:nvGrpSpPr>
      <p:grpSpPr>
        <a:xfrm>
          <a:off x="0" y="0"/>
          <a:ext cx="0" cy="0"/>
          <a:chOff x="0" y="0"/>
          <a:chExt cx="0" cy="0"/>
        </a:xfrm>
      </p:grpSpPr>
      <p:sp>
        <p:nvSpPr>
          <p:cNvPr id="456" name="Google Shape;456;p64:notes"/>
          <p:cNvSpPr txBox="1"/>
          <p:nvPr>
            <p:ph idx="1" type="body"/>
          </p:nvPr>
        </p:nvSpPr>
        <p:spPr>
          <a:xfrm>
            <a:off x="914400" y="4343400"/>
            <a:ext cx="5029200" cy="4114800"/>
          </a:xfrm>
          <a:prstGeom prst="rect">
            <a:avLst/>
          </a:prstGeom>
        </p:spPr>
        <p:txBody>
          <a:bodyPr anchorCtr="0" anchor="t" bIns="91425" lIns="91425" spcFirstLastPara="1" rIns="91425" wrap="square" tIns="91425">
            <a:noAutofit/>
          </a:bodyPr>
          <a:lstStyle/>
          <a:p>
            <a:pPr indent="0" lvl="0" marL="0" rtl="0" algn="l">
              <a:spcBef>
                <a:spcPts val="360"/>
              </a:spcBef>
              <a:spcAft>
                <a:spcPts val="0"/>
              </a:spcAft>
              <a:buNone/>
            </a:pPr>
            <a:r>
              <a:t/>
            </a:r>
            <a:endParaRPr/>
          </a:p>
        </p:txBody>
      </p:sp>
      <p:sp>
        <p:nvSpPr>
          <p:cNvPr id="457" name="Google Shape;457;p64: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3" name="Shape 123"/>
        <p:cNvGrpSpPr/>
        <p:nvPr/>
      </p:nvGrpSpPr>
      <p:grpSpPr>
        <a:xfrm>
          <a:off x="0" y="0"/>
          <a:ext cx="0" cy="0"/>
          <a:chOff x="0" y="0"/>
          <a:chExt cx="0" cy="0"/>
        </a:xfrm>
      </p:grpSpPr>
      <p:sp>
        <p:nvSpPr>
          <p:cNvPr id="124" name="Google Shape;124;p1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
        <p:nvSpPr>
          <p:cNvPr id="125" name="Google Shape;125;p1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26" name="Google Shape;126;p1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Diet/Sugar: Does not affect behavior or cognitive performance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Learning Styles: </a:t>
            </a:r>
            <a:endParaRPr/>
          </a:p>
          <a:p>
            <a:pPr indent="0" lvl="0" marL="0" marR="0" rtl="0" algn="l">
              <a:spcBef>
                <a:spcPts val="360"/>
              </a:spcBef>
              <a:spcAft>
                <a:spcPts val="0"/>
              </a:spcAft>
              <a:buNone/>
            </a:pPr>
            <a:r>
              <a:t/>
            </a:r>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4" name="Shape 134"/>
        <p:cNvGrpSpPr/>
        <p:nvPr/>
      </p:nvGrpSpPr>
      <p:grpSpPr>
        <a:xfrm>
          <a:off x="0" y="0"/>
          <a:ext cx="0" cy="0"/>
          <a:chOff x="0" y="0"/>
          <a:chExt cx="0" cy="0"/>
        </a:xfrm>
      </p:grpSpPr>
      <p:sp>
        <p:nvSpPr>
          <p:cNvPr id="135" name="Google Shape;135;p13: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36" name="Google Shape;136;p13: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Initial examination of phenomenon</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Predominant form of ed research past 40 yrs</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Hard to get a handle on results</a:t>
            </a:r>
            <a:endParaRPr/>
          </a:p>
        </p:txBody>
      </p:sp>
      <p:sp>
        <p:nvSpPr>
          <p:cNvPr id="137" name="Google Shape;137;p13: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1" name="Shape 141"/>
        <p:cNvGrpSpPr/>
        <p:nvPr/>
      </p:nvGrpSpPr>
      <p:grpSpPr>
        <a:xfrm>
          <a:off x="0" y="0"/>
          <a:ext cx="0" cy="0"/>
          <a:chOff x="0" y="0"/>
          <a:chExt cx="0" cy="0"/>
        </a:xfrm>
      </p:grpSpPr>
      <p:sp>
        <p:nvSpPr>
          <p:cNvPr id="142" name="Google Shape;142;p15: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43" name="Google Shape;143;p15: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Cannot tell us cause and effect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Tell where to begin to conduct rigorous studies</a:t>
            </a:r>
            <a:endParaRPr/>
          </a:p>
        </p:txBody>
      </p:sp>
      <p:sp>
        <p:nvSpPr>
          <p:cNvPr id="144" name="Google Shape;144;p15: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8" name="Shape 148"/>
        <p:cNvGrpSpPr/>
        <p:nvPr/>
      </p:nvGrpSpPr>
      <p:grpSpPr>
        <a:xfrm>
          <a:off x="0" y="0"/>
          <a:ext cx="0" cy="0"/>
          <a:chOff x="0" y="0"/>
          <a:chExt cx="0" cy="0"/>
        </a:xfrm>
      </p:grpSpPr>
      <p:sp>
        <p:nvSpPr>
          <p:cNvPr id="149" name="Google Shape;149;p17: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50" name="Google Shape;150;p17: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Cause and effect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Good for solving problems w/ one student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Problems w/ external validity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What works published standards</a:t>
            </a:r>
            <a:endParaRPr/>
          </a:p>
        </p:txBody>
      </p:sp>
      <p:sp>
        <p:nvSpPr>
          <p:cNvPr id="151" name="Google Shape;151;p17: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p19: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0" name="Google Shape;170;p19: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Cause and effect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Statistical method</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Strength in providing external validity</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Gold Standard</a:t>
            </a:r>
            <a:endParaRPr/>
          </a:p>
        </p:txBody>
      </p:sp>
      <p:sp>
        <p:nvSpPr>
          <p:cNvPr id="171" name="Google Shape;171;p19: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p21:notes"/>
          <p:cNvSpPr/>
          <p:nvPr>
            <p:ph idx="2" type="sldImg"/>
          </p:nvPr>
        </p:nvSpPr>
        <p:spPr>
          <a:xfrm>
            <a:off x="1143000" y="685800"/>
            <a:ext cx="4572000" cy="3429000"/>
          </a:xfrm>
          <a:custGeom>
            <a:rect b="b" l="l" r="r" t="t"/>
            <a:pathLst>
              <a:path extrusionOk="0" h="120000" w="120000">
                <a:moveTo>
                  <a:pt x="0" y="0"/>
                </a:moveTo>
                <a:lnTo>
                  <a:pt x="120000" y="0"/>
                </a:lnTo>
                <a:lnTo>
                  <a:pt x="120000" y="120000"/>
                </a:lnTo>
                <a:lnTo>
                  <a:pt x="0" y="120000"/>
                </a:lnTo>
                <a:close/>
              </a:path>
            </a:pathLst>
          </a:custGeom>
          <a:noFill/>
          <a:ln>
            <a:noFill/>
          </a:ln>
        </p:spPr>
      </p:sp>
      <p:sp>
        <p:nvSpPr>
          <p:cNvPr id="177" name="Google Shape;177;p21:notes"/>
          <p:cNvSpPr txBox="1"/>
          <p:nvPr>
            <p:ph idx="1" type="body"/>
          </p:nvPr>
        </p:nvSpPr>
        <p:spPr>
          <a:xfrm>
            <a:off x="914400" y="4343400"/>
            <a:ext cx="5029200" cy="41148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200" u="none" cap="none" strike="noStrike">
                <a:solidFill>
                  <a:schemeClr val="dk1"/>
                </a:solidFill>
                <a:latin typeface="Arial"/>
                <a:ea typeface="Arial"/>
                <a:cs typeface="Arial"/>
                <a:sym typeface="Arial"/>
              </a:rPr>
              <a:t>Magnitiude of impact</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Can be negative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Can be more than one</a:t>
            </a:r>
            <a:endParaRPr/>
          </a:p>
          <a:p>
            <a:pPr indent="0" lvl="0" marL="0" marR="0" rtl="0" algn="l">
              <a:spcBef>
                <a:spcPts val="360"/>
              </a:spcBef>
              <a:spcAft>
                <a:spcPts val="0"/>
              </a:spcAft>
              <a:buNone/>
            </a:pPr>
            <a:r>
              <a:rPr b="0" i="0" lang="en-US" sz="1200" u="none" cap="none" strike="noStrike">
                <a:solidFill>
                  <a:schemeClr val="dk1"/>
                </a:solidFill>
                <a:latin typeface="Arial"/>
                <a:ea typeface="Arial"/>
                <a:cs typeface="Arial"/>
                <a:sym typeface="Arial"/>
              </a:rPr>
              <a:t>Seen practices over 20 - suspect</a:t>
            </a:r>
            <a:endParaRPr/>
          </a:p>
        </p:txBody>
      </p:sp>
      <p:sp>
        <p:nvSpPr>
          <p:cNvPr id="178" name="Google Shape;178;p21:notes"/>
          <p:cNvSpPr txBox="1"/>
          <p:nvPr>
            <p:ph idx="12" type="sldNum"/>
          </p:nvPr>
        </p:nvSpPr>
        <p:spPr>
          <a:xfrm>
            <a:off x="3886200" y="8686800"/>
            <a:ext cx="2971800" cy="457200"/>
          </a:xfrm>
          <a:prstGeom prst="rect">
            <a:avLst/>
          </a:prstGeom>
          <a:noFill/>
          <a:ln>
            <a:noFill/>
          </a:ln>
        </p:spPr>
        <p:txBody>
          <a:bodyPr anchorCtr="0" anchor="b" bIns="45700" lIns="91425" spcFirstLastPara="1" rIns="91425" wrap="square" tIns="45700">
            <a:noAutofit/>
          </a:bodyPr>
          <a:lstStyle/>
          <a:p>
            <a:pPr indent="0" lvl="0" marL="0" marR="0" rtl="0" algn="r">
              <a:spcBef>
                <a:spcPts val="0"/>
              </a:spcBef>
              <a:spcAft>
                <a:spcPts val="0"/>
              </a:spcAft>
              <a:buNone/>
            </a:pPr>
            <a:fld id="{00000000-1234-1234-1234-123412341234}" type="slidenum">
              <a:rPr b="0" i="0" lang="en-US" sz="1200" u="none" cap="none" strike="noStrike">
                <a:solidFill>
                  <a:schemeClr val="dk1"/>
                </a:solidFill>
                <a:latin typeface="Arial"/>
                <a:ea typeface="Arial"/>
                <a:cs typeface="Arial"/>
                <a:sym typeface="Arial"/>
              </a:rPr>
              <a:t>‹#›</a:t>
            </a:fld>
            <a:endParaRPr b="0" i="0" sz="1200" u="none" cap="none" strike="noStrike">
              <a:solidFill>
                <a:schemeClr val="dk1"/>
              </a:solidFill>
              <a:latin typeface="Arial"/>
              <a:ea typeface="Arial"/>
              <a:cs typeface="Arial"/>
              <a:sym typeface="Arial"/>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15" name="Shape 15"/>
        <p:cNvGrpSpPr/>
        <p:nvPr/>
      </p:nvGrpSpPr>
      <p:grpSpPr>
        <a:xfrm>
          <a:off x="0" y="0"/>
          <a:ext cx="0" cy="0"/>
          <a:chOff x="0" y="0"/>
          <a:chExt cx="0" cy="0"/>
        </a:xfrm>
      </p:grpSpPr>
      <p:sp>
        <p:nvSpPr>
          <p:cNvPr id="16" name="Google Shape;16;p2"/>
          <p:cNvSpPr txBox="1"/>
          <p:nvPr>
            <p:ph type="ctrTitle"/>
          </p:nvPr>
        </p:nvSpPr>
        <p:spPr>
          <a:xfrm>
            <a:off x="685800" y="2130425"/>
            <a:ext cx="7772400" cy="1470025"/>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7" name="Google Shape;17;p2"/>
          <p:cNvSpPr txBox="1"/>
          <p:nvPr>
            <p:ph idx="1" type="subTitle"/>
          </p:nvPr>
        </p:nvSpPr>
        <p:spPr>
          <a:xfrm>
            <a:off x="1371600" y="3886200"/>
            <a:ext cx="6400800" cy="1752600"/>
          </a:xfrm>
          <a:prstGeom prst="rect">
            <a:avLst/>
          </a:prstGeom>
          <a:noFill/>
          <a:ln>
            <a:noFill/>
          </a:ln>
        </p:spPr>
        <p:txBody>
          <a:bodyPr anchorCtr="0" anchor="t" bIns="91425" lIns="91425" spcFirstLastPara="1" rIns="91425" wrap="square" tIns="91425">
            <a:noAutofit/>
          </a:bodyPr>
          <a:lstStyle>
            <a:lvl1pPr indent="0" lvl="0" marL="0" marR="0" rtl="0" algn="ctr">
              <a:spcBef>
                <a:spcPts val="480"/>
              </a:spcBef>
              <a:spcAft>
                <a:spcPts val="0"/>
              </a:spcAft>
              <a:buClr>
                <a:schemeClr val="lt1"/>
              </a:buClr>
              <a:buSzPts val="2400"/>
              <a:buFont typeface="Arial"/>
              <a:buNone/>
              <a:defRPr b="0" i="0" sz="2400" u="none" cap="none" strike="noStrike">
                <a:solidFill>
                  <a:schemeClr val="lt1"/>
                </a:solidFill>
                <a:latin typeface="Arial"/>
                <a:ea typeface="Arial"/>
                <a:cs typeface="Arial"/>
                <a:sym typeface="Arial"/>
              </a:defRPr>
            </a:lvl1pPr>
            <a:lvl2pPr indent="0" lvl="1" marL="457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2pPr>
            <a:lvl3pPr indent="0" lvl="2" marL="914400" marR="0" rtl="0" algn="ctr">
              <a:spcBef>
                <a:spcPts val="360"/>
              </a:spcBef>
              <a:spcAft>
                <a:spcPts val="0"/>
              </a:spcAft>
              <a:buClr>
                <a:schemeClr val="lt1"/>
              </a:buClr>
              <a:buSzPts val="1800"/>
              <a:buFont typeface="Arial"/>
              <a:buNone/>
              <a:defRPr b="0" i="0" sz="1800" u="none" cap="none" strike="noStrike">
                <a:solidFill>
                  <a:schemeClr val="lt1"/>
                </a:solidFill>
                <a:latin typeface="Arial"/>
                <a:ea typeface="Arial"/>
                <a:cs typeface="Arial"/>
                <a:sym typeface="Arial"/>
              </a:defRPr>
            </a:lvl3pPr>
            <a:lvl4pPr indent="0" lvl="3" marL="1371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4pPr>
            <a:lvl5pPr indent="0" lvl="4" marL="18288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5pPr>
            <a:lvl6pPr indent="0" lvl="5" marL="22860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6pPr>
            <a:lvl7pPr indent="0" lvl="6" marL="27432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7pPr>
            <a:lvl8pPr indent="0" lvl="7" marL="32004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8pPr>
            <a:lvl9pPr indent="0" lvl="8" marL="3657600" marR="0" rtl="0" algn="ctr">
              <a:spcBef>
                <a:spcPts val="400"/>
              </a:spcBef>
              <a:spcAft>
                <a:spcPts val="0"/>
              </a:spcAft>
              <a:buClr>
                <a:schemeClr val="lt1"/>
              </a:buClr>
              <a:buSzPts val="2000"/>
              <a:buFont typeface="Arial"/>
              <a:buNone/>
              <a:defRPr b="0" i="0" sz="2000" u="none" cap="none" strike="noStrike">
                <a:solidFill>
                  <a:schemeClr val="lt1"/>
                </a:solidFill>
                <a:latin typeface="Arial"/>
                <a:ea typeface="Arial"/>
                <a:cs typeface="Arial"/>
                <a:sym typeface="Arial"/>
              </a:defRPr>
            </a:lvl9pPr>
          </a:lstStyle>
          <a:p/>
        </p:txBody>
      </p:sp>
      <p:sp>
        <p:nvSpPr>
          <p:cNvPr id="18" name="Google Shape;18;p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9" name="Google Shape;19;p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0" name="Google Shape;20;p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Vertical Text" type="vertTx">
  <p:cSld name="VERTICAL_TEXT">
    <p:spTree>
      <p:nvGrpSpPr>
        <p:cNvPr id="72" name="Shape 72"/>
        <p:cNvGrpSpPr/>
        <p:nvPr/>
      </p:nvGrpSpPr>
      <p:grpSpPr>
        <a:xfrm>
          <a:off x="0" y="0"/>
          <a:ext cx="0" cy="0"/>
          <a:chOff x="0" y="0"/>
          <a:chExt cx="0" cy="0"/>
        </a:xfrm>
      </p:grpSpPr>
      <p:sp>
        <p:nvSpPr>
          <p:cNvPr id="73" name="Google Shape;73;p1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74" name="Google Shape;74;p11"/>
          <p:cNvSpPr txBox="1"/>
          <p:nvPr>
            <p:ph idx="1" type="body"/>
          </p:nvPr>
        </p:nvSpPr>
        <p:spPr>
          <a:xfrm rot="5400000">
            <a:off x="2514600" y="152400"/>
            <a:ext cx="4114800" cy="77724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75" name="Google Shape;75;p1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6" name="Google Shape;76;p1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7" name="Google Shape;77;p1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Vertical Title and Text" type="vertTitleAndTx">
  <p:cSld name="VERTICAL_TITLE_AND_VERTICAL_TEXT">
    <p:spTree>
      <p:nvGrpSpPr>
        <p:cNvPr id="78" name="Shape 78"/>
        <p:cNvGrpSpPr/>
        <p:nvPr/>
      </p:nvGrpSpPr>
      <p:grpSpPr>
        <a:xfrm>
          <a:off x="0" y="0"/>
          <a:ext cx="0" cy="0"/>
          <a:chOff x="0" y="0"/>
          <a:chExt cx="0" cy="0"/>
        </a:xfrm>
      </p:grpSpPr>
      <p:sp>
        <p:nvSpPr>
          <p:cNvPr id="79" name="Google Shape;79;p12"/>
          <p:cNvSpPr txBox="1"/>
          <p:nvPr>
            <p:ph type="title"/>
          </p:nvPr>
        </p:nvSpPr>
        <p:spPr>
          <a:xfrm rot="5400000">
            <a:off x="4743450" y="2381250"/>
            <a:ext cx="5486400" cy="19431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0" name="Google Shape;80;p12"/>
          <p:cNvSpPr txBox="1"/>
          <p:nvPr>
            <p:ph idx="1" type="body"/>
          </p:nvPr>
        </p:nvSpPr>
        <p:spPr>
          <a:xfrm rot="5400000">
            <a:off x="781050" y="514350"/>
            <a:ext cx="5486400" cy="56769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1" name="Google Shape;81;p12"/>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2" name="Google Shape;82;p12"/>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3" name="Google Shape;83;p12"/>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hart" type="chart">
  <p:cSld name="CHART">
    <p:spTree>
      <p:nvGrpSpPr>
        <p:cNvPr id="84" name="Shape 84"/>
        <p:cNvGrpSpPr/>
        <p:nvPr/>
      </p:nvGrpSpPr>
      <p:grpSpPr>
        <a:xfrm>
          <a:off x="0" y="0"/>
          <a:ext cx="0" cy="0"/>
          <a:chOff x="0" y="0"/>
          <a:chExt cx="0" cy="0"/>
        </a:xfrm>
      </p:grpSpPr>
      <p:sp>
        <p:nvSpPr>
          <p:cNvPr id="85" name="Google Shape;85;p1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86" name="Google Shape;86;p13"/>
          <p:cNvSpPr/>
          <p:nvPr>
            <p:ph idx="2" type="chart"/>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42900" lvl="0" marL="3429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285750" lvl="1" marL="74295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228600" lvl="2" marL="1143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228600" lvl="3" marL="1600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228600" lvl="4" marL="2057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228600" lvl="5" marL="2514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228600" lvl="6" marL="2971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228600" lvl="7" marL="3429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228600" lvl="8" marL="3886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87" name="Google Shape;87;p1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8" name="Google Shape;88;p1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89" name="Google Shape;89;p1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Content" type="obj">
  <p:cSld name="OBJECT">
    <p:spTree>
      <p:nvGrpSpPr>
        <p:cNvPr id="21" name="Shape 21"/>
        <p:cNvGrpSpPr/>
        <p:nvPr/>
      </p:nvGrpSpPr>
      <p:grpSpPr>
        <a:xfrm>
          <a:off x="0" y="0"/>
          <a:ext cx="0" cy="0"/>
          <a:chOff x="0" y="0"/>
          <a:chExt cx="0" cy="0"/>
        </a:xfrm>
      </p:grpSpPr>
      <p:sp>
        <p:nvSpPr>
          <p:cNvPr id="22" name="Google Shape;22;p3"/>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23" name="Google Shape;23;p3"/>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24" name="Google Shape;24;p3"/>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5" name="Google Shape;25;p3"/>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6" name="Google Shape;26;p3"/>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27" name="Shape 27"/>
        <p:cNvGrpSpPr/>
        <p:nvPr/>
      </p:nvGrpSpPr>
      <p:grpSpPr>
        <a:xfrm>
          <a:off x="0" y="0"/>
          <a:ext cx="0" cy="0"/>
          <a:chOff x="0" y="0"/>
          <a:chExt cx="0" cy="0"/>
        </a:xfrm>
      </p:grpSpPr>
      <p:sp>
        <p:nvSpPr>
          <p:cNvPr id="28" name="Google Shape;28;p4"/>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29" name="Google Shape;29;p4"/>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0" name="Google Shape;30;p4"/>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31" name="Shape 31"/>
        <p:cNvGrpSpPr/>
        <p:nvPr/>
      </p:nvGrpSpPr>
      <p:grpSpPr>
        <a:xfrm>
          <a:off x="0" y="0"/>
          <a:ext cx="0" cy="0"/>
          <a:chOff x="0" y="0"/>
          <a:chExt cx="0" cy="0"/>
        </a:xfrm>
      </p:grpSpPr>
      <p:sp>
        <p:nvSpPr>
          <p:cNvPr id="32" name="Google Shape;32;p5"/>
          <p:cNvSpPr txBox="1"/>
          <p:nvPr>
            <p:ph type="title"/>
          </p:nvPr>
        </p:nvSpPr>
        <p:spPr>
          <a:xfrm>
            <a:off x="722313" y="4406900"/>
            <a:ext cx="7772400" cy="1362075"/>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1" i="0" sz="4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3" name="Google Shape;33;p5"/>
          <p:cNvSpPr txBox="1"/>
          <p:nvPr>
            <p:ph idx="1" type="body"/>
          </p:nvPr>
        </p:nvSpPr>
        <p:spPr>
          <a:xfrm>
            <a:off x="722313" y="2906713"/>
            <a:ext cx="7772400" cy="1500187"/>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00"/>
              </a:spcBef>
              <a:spcAft>
                <a:spcPts val="0"/>
              </a:spcAft>
              <a:buClr>
                <a:schemeClr val="lt1"/>
              </a:buClr>
              <a:buSzPts val="2400"/>
              <a:buFont typeface="Arial"/>
              <a:buNone/>
              <a:defRPr b="0" i="0" sz="2000" u="none" cap="none" strike="noStrike">
                <a:solidFill>
                  <a:schemeClr val="lt1"/>
                </a:solidFill>
                <a:latin typeface="Arial"/>
                <a:ea typeface="Arial"/>
                <a:cs typeface="Arial"/>
                <a:sym typeface="Arial"/>
              </a:defRPr>
            </a:lvl1pPr>
            <a:lvl2pPr indent="-228600" lvl="1" marL="914400" marR="0" rtl="0" algn="l">
              <a:spcBef>
                <a:spcPts val="360"/>
              </a:spcBef>
              <a:spcAft>
                <a:spcPts val="0"/>
              </a:spcAft>
              <a:buClr>
                <a:schemeClr val="lt1"/>
              </a:buClr>
              <a:buSzPts val="2000"/>
              <a:buFont typeface="Arial"/>
              <a:buNone/>
              <a:defRPr b="0" i="0" sz="1800" u="none" cap="none" strike="noStrike">
                <a:solidFill>
                  <a:schemeClr val="lt1"/>
                </a:solidFill>
                <a:latin typeface="Arial"/>
                <a:ea typeface="Arial"/>
                <a:cs typeface="Arial"/>
                <a:sym typeface="Arial"/>
              </a:defRPr>
            </a:lvl2pPr>
            <a:lvl3pPr indent="-228600" lvl="2" marL="1371600" marR="0" rtl="0" algn="l">
              <a:spcBef>
                <a:spcPts val="320"/>
              </a:spcBef>
              <a:spcAft>
                <a:spcPts val="0"/>
              </a:spcAft>
              <a:buClr>
                <a:schemeClr val="lt1"/>
              </a:buClr>
              <a:buSzPts val="1800"/>
              <a:buFont typeface="Arial"/>
              <a:buNone/>
              <a:defRPr b="0" i="0" sz="1600" u="none" cap="none" strike="noStrike">
                <a:solidFill>
                  <a:schemeClr val="lt1"/>
                </a:solidFill>
                <a:latin typeface="Arial"/>
                <a:ea typeface="Arial"/>
                <a:cs typeface="Arial"/>
                <a:sym typeface="Arial"/>
              </a:defRPr>
            </a:lvl3pPr>
            <a:lvl4pPr indent="-228600" lvl="3" marL="1828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4pPr>
            <a:lvl5pPr indent="-228600" lvl="4" marL="22860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5pPr>
            <a:lvl6pPr indent="-228600" lvl="5" marL="27432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6pPr>
            <a:lvl7pPr indent="-228600" lvl="6" marL="32004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7pPr>
            <a:lvl8pPr indent="-228600" lvl="7" marL="36576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8pPr>
            <a:lvl9pPr indent="-228600" lvl="8" marL="4114800" marR="0" rtl="0" algn="l">
              <a:spcBef>
                <a:spcPts val="280"/>
              </a:spcBef>
              <a:spcAft>
                <a:spcPts val="0"/>
              </a:spcAft>
              <a:buClr>
                <a:schemeClr val="lt1"/>
              </a:buClr>
              <a:buSzPts val="2000"/>
              <a:buFont typeface="Arial"/>
              <a:buNone/>
              <a:defRPr b="0" i="0" sz="1400" u="none" cap="none" strike="noStrike">
                <a:solidFill>
                  <a:schemeClr val="lt1"/>
                </a:solidFill>
                <a:latin typeface="Arial"/>
                <a:ea typeface="Arial"/>
                <a:cs typeface="Arial"/>
                <a:sym typeface="Arial"/>
              </a:defRPr>
            </a:lvl9pPr>
          </a:lstStyle>
          <a:p/>
        </p:txBody>
      </p:sp>
      <p:sp>
        <p:nvSpPr>
          <p:cNvPr id="34" name="Google Shape;34;p5"/>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5" name="Google Shape;35;p5"/>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36" name="Google Shape;36;p5"/>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wo Content" type="twoObj">
  <p:cSld name="TWO_OBJECTS">
    <p:spTree>
      <p:nvGrpSpPr>
        <p:cNvPr id="37" name="Shape 37"/>
        <p:cNvGrpSpPr/>
        <p:nvPr/>
      </p:nvGrpSpPr>
      <p:grpSpPr>
        <a:xfrm>
          <a:off x="0" y="0"/>
          <a:ext cx="0" cy="0"/>
          <a:chOff x="0" y="0"/>
          <a:chExt cx="0" cy="0"/>
        </a:xfrm>
      </p:grpSpPr>
      <p:sp>
        <p:nvSpPr>
          <p:cNvPr id="38" name="Google Shape;38;p6"/>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39" name="Google Shape;39;p6"/>
          <p:cNvSpPr txBox="1"/>
          <p:nvPr>
            <p:ph idx="1" type="body"/>
          </p:nvPr>
        </p:nvSpPr>
        <p:spPr>
          <a:xfrm>
            <a:off x="6858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0" name="Google Shape;40;p6"/>
          <p:cNvSpPr txBox="1"/>
          <p:nvPr>
            <p:ph idx="2" type="body"/>
          </p:nvPr>
        </p:nvSpPr>
        <p:spPr>
          <a:xfrm>
            <a:off x="4648200" y="1981200"/>
            <a:ext cx="3810000" cy="4114800"/>
          </a:xfrm>
          <a:prstGeom prst="rect">
            <a:avLst/>
          </a:prstGeom>
          <a:noFill/>
          <a:ln>
            <a:noFill/>
          </a:ln>
        </p:spPr>
        <p:txBody>
          <a:bodyPr anchorCtr="0" anchor="t" bIns="91425" lIns="91425" spcFirstLastPara="1" rIns="91425" wrap="square" tIns="91425">
            <a:noAutofit/>
          </a:bodyPr>
          <a:lstStyle>
            <a:lvl1pPr indent="-406400" lvl="0" marL="4572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1pPr>
            <a:lvl2pPr indent="-381000" lvl="1" marL="9144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2pPr>
            <a:lvl3pPr indent="-355600" lvl="2" marL="1371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3pPr>
            <a:lvl4pPr indent="-342900" lvl="3" marL="1828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4pPr>
            <a:lvl5pPr indent="-342900" lvl="4" marL="22860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5pPr>
            <a:lvl6pPr indent="-342900" lvl="5" marL="27432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6pPr>
            <a:lvl7pPr indent="-342900" lvl="6" marL="32004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7pPr>
            <a:lvl8pPr indent="-342900" lvl="7" marL="3657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8pPr>
            <a:lvl9pPr indent="-342900" lvl="8" marL="41148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9pPr>
          </a:lstStyle>
          <a:p/>
        </p:txBody>
      </p:sp>
      <p:sp>
        <p:nvSpPr>
          <p:cNvPr id="41" name="Google Shape;41;p6"/>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2" name="Google Shape;42;p6"/>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43" name="Google Shape;43;p6"/>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mparison" type="twoTxTwoObj">
  <p:cSld name="TWO_OBJECTS_WITH_TEXT">
    <p:spTree>
      <p:nvGrpSpPr>
        <p:cNvPr id="44" name="Shape 44"/>
        <p:cNvGrpSpPr/>
        <p:nvPr/>
      </p:nvGrpSpPr>
      <p:grpSpPr>
        <a:xfrm>
          <a:off x="0" y="0"/>
          <a:ext cx="0" cy="0"/>
          <a:chOff x="0" y="0"/>
          <a:chExt cx="0" cy="0"/>
        </a:xfrm>
      </p:grpSpPr>
      <p:sp>
        <p:nvSpPr>
          <p:cNvPr id="45" name="Google Shape;45;p7"/>
          <p:cNvSpPr txBox="1"/>
          <p:nvPr>
            <p:ph type="title"/>
          </p:nvPr>
        </p:nvSpPr>
        <p:spPr>
          <a:xfrm>
            <a:off x="457200" y="274638"/>
            <a:ext cx="82296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46" name="Google Shape;46;p7"/>
          <p:cNvSpPr txBox="1"/>
          <p:nvPr>
            <p:ph idx="1" type="body"/>
          </p:nvPr>
        </p:nvSpPr>
        <p:spPr>
          <a:xfrm>
            <a:off x="457200" y="1535113"/>
            <a:ext cx="4040188"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7" name="Google Shape;47;p7"/>
          <p:cNvSpPr txBox="1"/>
          <p:nvPr>
            <p:ph idx="2" type="body"/>
          </p:nvPr>
        </p:nvSpPr>
        <p:spPr>
          <a:xfrm>
            <a:off x="457200" y="2174875"/>
            <a:ext cx="4040188"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48" name="Google Shape;48;p7"/>
          <p:cNvSpPr txBox="1"/>
          <p:nvPr>
            <p:ph idx="3" type="body"/>
          </p:nvPr>
        </p:nvSpPr>
        <p:spPr>
          <a:xfrm>
            <a:off x="4645025" y="1535113"/>
            <a:ext cx="4041775" cy="639762"/>
          </a:xfrm>
          <a:prstGeom prst="rect">
            <a:avLst/>
          </a:prstGeom>
          <a:noFill/>
          <a:ln>
            <a:noFill/>
          </a:ln>
        </p:spPr>
        <p:txBody>
          <a:bodyPr anchorCtr="0" anchor="b" bIns="91425" lIns="91425" spcFirstLastPara="1" rIns="91425" wrap="square" tIns="91425">
            <a:noAutofit/>
          </a:bodyPr>
          <a:lstStyle>
            <a:lvl1pPr indent="-228600" lvl="0" marL="457200" marR="0" rtl="0" algn="l">
              <a:spcBef>
                <a:spcPts val="480"/>
              </a:spcBef>
              <a:spcAft>
                <a:spcPts val="0"/>
              </a:spcAft>
              <a:buClr>
                <a:schemeClr val="lt1"/>
              </a:buClr>
              <a:buSzPts val="2400"/>
              <a:buFont typeface="Arial"/>
              <a:buNone/>
              <a:defRPr b="1" i="0" sz="2400" u="none" cap="none" strike="noStrike">
                <a:solidFill>
                  <a:schemeClr val="lt1"/>
                </a:solidFill>
                <a:latin typeface="Arial"/>
                <a:ea typeface="Arial"/>
                <a:cs typeface="Arial"/>
                <a:sym typeface="Arial"/>
              </a:defRPr>
            </a:lvl1pPr>
            <a:lvl2pPr indent="-228600" lvl="1" marL="914400" marR="0" rtl="0" algn="l">
              <a:spcBef>
                <a:spcPts val="400"/>
              </a:spcBef>
              <a:spcAft>
                <a:spcPts val="0"/>
              </a:spcAft>
              <a:buClr>
                <a:schemeClr val="lt1"/>
              </a:buClr>
              <a:buSzPts val="2000"/>
              <a:buFont typeface="Arial"/>
              <a:buNone/>
              <a:defRPr b="1" i="0" sz="2000" u="none" cap="none" strike="noStrike">
                <a:solidFill>
                  <a:schemeClr val="lt1"/>
                </a:solidFill>
                <a:latin typeface="Arial"/>
                <a:ea typeface="Arial"/>
                <a:cs typeface="Arial"/>
                <a:sym typeface="Arial"/>
              </a:defRPr>
            </a:lvl2pPr>
            <a:lvl3pPr indent="-228600" lvl="2" marL="1371600" marR="0" rtl="0" algn="l">
              <a:spcBef>
                <a:spcPts val="360"/>
              </a:spcBef>
              <a:spcAft>
                <a:spcPts val="0"/>
              </a:spcAft>
              <a:buClr>
                <a:schemeClr val="lt1"/>
              </a:buClr>
              <a:buSzPts val="1800"/>
              <a:buFont typeface="Arial"/>
              <a:buNone/>
              <a:defRPr b="1" i="0" sz="1800" u="none" cap="none" strike="noStrike">
                <a:solidFill>
                  <a:schemeClr val="lt1"/>
                </a:solidFill>
                <a:latin typeface="Arial"/>
                <a:ea typeface="Arial"/>
                <a:cs typeface="Arial"/>
                <a:sym typeface="Arial"/>
              </a:defRPr>
            </a:lvl3pPr>
            <a:lvl4pPr indent="-228600" lvl="3" marL="1828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4pPr>
            <a:lvl5pPr indent="-228600" lvl="4" marL="22860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5pPr>
            <a:lvl6pPr indent="-228600" lvl="5" marL="27432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6pPr>
            <a:lvl7pPr indent="-228600" lvl="6" marL="32004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7pPr>
            <a:lvl8pPr indent="-228600" lvl="7" marL="36576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8pPr>
            <a:lvl9pPr indent="-228600" lvl="8" marL="4114800" marR="0" rtl="0" algn="l">
              <a:spcBef>
                <a:spcPts val="320"/>
              </a:spcBef>
              <a:spcAft>
                <a:spcPts val="0"/>
              </a:spcAft>
              <a:buClr>
                <a:schemeClr val="lt1"/>
              </a:buClr>
              <a:buSzPts val="2000"/>
              <a:buFont typeface="Arial"/>
              <a:buNone/>
              <a:defRPr b="1" i="0" sz="1600" u="none" cap="none" strike="noStrike">
                <a:solidFill>
                  <a:schemeClr val="lt1"/>
                </a:solidFill>
                <a:latin typeface="Arial"/>
                <a:ea typeface="Arial"/>
                <a:cs typeface="Arial"/>
                <a:sym typeface="Arial"/>
              </a:defRPr>
            </a:lvl9pPr>
          </a:lstStyle>
          <a:p/>
        </p:txBody>
      </p:sp>
      <p:sp>
        <p:nvSpPr>
          <p:cNvPr id="49" name="Google Shape;49;p7"/>
          <p:cNvSpPr txBox="1"/>
          <p:nvPr>
            <p:ph idx="4" type="body"/>
          </p:nvPr>
        </p:nvSpPr>
        <p:spPr>
          <a:xfrm>
            <a:off x="4645025" y="2174875"/>
            <a:ext cx="4041775" cy="3951288"/>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30200" lvl="3" marL="1828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4pPr>
            <a:lvl5pPr indent="-330200" lvl="4" marL="22860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5pPr>
            <a:lvl6pPr indent="-330200" lvl="5" marL="27432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6pPr>
            <a:lvl7pPr indent="-330200" lvl="6" marL="32004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7pPr>
            <a:lvl8pPr indent="-330200" lvl="7" marL="36576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8pPr>
            <a:lvl9pPr indent="-330200" lvl="8" marL="4114800" marR="0" rtl="0" algn="l">
              <a:spcBef>
                <a:spcPts val="320"/>
              </a:spcBef>
              <a:spcAft>
                <a:spcPts val="0"/>
              </a:spcAft>
              <a:buClr>
                <a:schemeClr val="lt1"/>
              </a:buClr>
              <a:buSzPts val="1600"/>
              <a:buFont typeface="Arial"/>
              <a:buChar char="»"/>
              <a:defRPr b="0" i="0" sz="1600" u="none" cap="none" strike="noStrike">
                <a:solidFill>
                  <a:schemeClr val="lt1"/>
                </a:solidFill>
                <a:latin typeface="Arial"/>
                <a:ea typeface="Arial"/>
                <a:cs typeface="Arial"/>
                <a:sym typeface="Arial"/>
              </a:defRPr>
            </a:lvl9pPr>
          </a:lstStyle>
          <a:p/>
        </p:txBody>
      </p:sp>
      <p:sp>
        <p:nvSpPr>
          <p:cNvPr id="50" name="Google Shape;50;p7"/>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1" name="Google Shape;51;p7"/>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2" name="Google Shape;52;p7"/>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53" name="Shape 53"/>
        <p:cNvGrpSpPr/>
        <p:nvPr/>
      </p:nvGrpSpPr>
      <p:grpSpPr>
        <a:xfrm>
          <a:off x="0" y="0"/>
          <a:ext cx="0" cy="0"/>
          <a:chOff x="0" y="0"/>
          <a:chExt cx="0" cy="0"/>
        </a:xfrm>
      </p:grpSpPr>
      <p:sp>
        <p:nvSpPr>
          <p:cNvPr id="54" name="Google Shape;54;p8"/>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55" name="Google Shape;55;p8"/>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6" name="Google Shape;56;p8"/>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57" name="Google Shape;57;p8"/>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ontent with Caption" type="objTx">
  <p:cSld name="OBJECT_WITH_CAPTION_TEXT">
    <p:spTree>
      <p:nvGrpSpPr>
        <p:cNvPr id="58" name="Shape 58"/>
        <p:cNvGrpSpPr/>
        <p:nvPr/>
      </p:nvGrpSpPr>
      <p:grpSpPr>
        <a:xfrm>
          <a:off x="0" y="0"/>
          <a:ext cx="0" cy="0"/>
          <a:chOff x="0" y="0"/>
          <a:chExt cx="0" cy="0"/>
        </a:xfrm>
      </p:grpSpPr>
      <p:sp>
        <p:nvSpPr>
          <p:cNvPr id="59" name="Google Shape;59;p9"/>
          <p:cNvSpPr txBox="1"/>
          <p:nvPr>
            <p:ph type="title"/>
          </p:nvPr>
        </p:nvSpPr>
        <p:spPr>
          <a:xfrm>
            <a:off x="457200" y="273050"/>
            <a:ext cx="3008313" cy="1162050"/>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0" name="Google Shape;60;p9"/>
          <p:cNvSpPr txBox="1"/>
          <p:nvPr>
            <p:ph idx="1" type="body"/>
          </p:nvPr>
        </p:nvSpPr>
        <p:spPr>
          <a:xfrm>
            <a:off x="3575050" y="273050"/>
            <a:ext cx="5111750" cy="5853113"/>
          </a:xfrm>
          <a:prstGeom prst="rect">
            <a:avLst/>
          </a:prstGeom>
          <a:noFill/>
          <a:ln>
            <a:noFill/>
          </a:ln>
        </p:spPr>
        <p:txBody>
          <a:bodyPr anchorCtr="0" anchor="t" bIns="91425" lIns="91425" spcFirstLastPara="1" rIns="91425" wrap="square" tIns="91425">
            <a:noAutofit/>
          </a:bodyPr>
          <a:lstStyle>
            <a:lvl1pPr indent="-431800" lvl="0" marL="457200" marR="0" rtl="0" algn="l">
              <a:spcBef>
                <a:spcPts val="640"/>
              </a:spcBef>
              <a:spcAft>
                <a:spcPts val="0"/>
              </a:spcAft>
              <a:buClr>
                <a:schemeClr val="lt1"/>
              </a:buClr>
              <a:buSzPts val="3200"/>
              <a:buFont typeface="Arial"/>
              <a:buChar char="•"/>
              <a:defRPr b="0" i="0" sz="3200" u="none" cap="none" strike="noStrike">
                <a:solidFill>
                  <a:schemeClr val="lt1"/>
                </a:solidFill>
                <a:latin typeface="Arial"/>
                <a:ea typeface="Arial"/>
                <a:cs typeface="Arial"/>
                <a:sym typeface="Arial"/>
              </a:defRPr>
            </a:lvl1pPr>
            <a:lvl2pPr indent="-406400" lvl="1" marL="914400" marR="0" rtl="0" algn="l">
              <a:spcBef>
                <a:spcPts val="560"/>
              </a:spcBef>
              <a:spcAft>
                <a:spcPts val="0"/>
              </a:spcAft>
              <a:buClr>
                <a:schemeClr val="lt1"/>
              </a:buClr>
              <a:buSzPts val="2800"/>
              <a:buFont typeface="Arial"/>
              <a:buChar char="●"/>
              <a:defRPr b="0" i="0" sz="2800" u="none" cap="none" strike="noStrike">
                <a:solidFill>
                  <a:schemeClr val="lt1"/>
                </a:solidFill>
                <a:latin typeface="Arial"/>
                <a:ea typeface="Arial"/>
                <a:cs typeface="Arial"/>
                <a:sym typeface="Arial"/>
              </a:defRPr>
            </a:lvl2pPr>
            <a:lvl3pPr indent="-381000" lvl="2" marL="13716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61" name="Google Shape;61;p9"/>
          <p:cNvSpPr txBox="1"/>
          <p:nvPr>
            <p:ph idx="2" type="body"/>
          </p:nvPr>
        </p:nvSpPr>
        <p:spPr>
          <a:xfrm>
            <a:off x="457200" y="1435100"/>
            <a:ext cx="3008313" cy="4691063"/>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2" name="Google Shape;62;p9"/>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3" name="Google Shape;63;p9"/>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64" name="Google Shape;64;p9"/>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Picture with Caption" type="picTx">
  <p:cSld name="PICTURE_WITH_CAPTION_TEXT">
    <p:spTree>
      <p:nvGrpSpPr>
        <p:cNvPr id="65" name="Shape 65"/>
        <p:cNvGrpSpPr/>
        <p:nvPr/>
      </p:nvGrpSpPr>
      <p:grpSpPr>
        <a:xfrm>
          <a:off x="0" y="0"/>
          <a:ext cx="0" cy="0"/>
          <a:chOff x="0" y="0"/>
          <a:chExt cx="0" cy="0"/>
        </a:xfrm>
      </p:grpSpPr>
      <p:sp>
        <p:nvSpPr>
          <p:cNvPr id="66" name="Google Shape;66;p10"/>
          <p:cNvSpPr txBox="1"/>
          <p:nvPr>
            <p:ph type="title"/>
          </p:nvPr>
        </p:nvSpPr>
        <p:spPr>
          <a:xfrm>
            <a:off x="1792288" y="4800600"/>
            <a:ext cx="5486400" cy="566738"/>
          </a:xfrm>
          <a:prstGeom prst="rect">
            <a:avLst/>
          </a:prstGeom>
          <a:noFill/>
          <a:ln>
            <a:noFill/>
          </a:ln>
        </p:spPr>
        <p:txBody>
          <a:bodyPr anchorCtr="0" anchor="b" bIns="91425" lIns="91425" spcFirstLastPara="1" rIns="91425" wrap="square" tIns="91425">
            <a:noAutofit/>
          </a:bodyPr>
          <a:lstStyle>
            <a:lvl1pPr indent="0" lvl="0" marL="0" marR="0" rtl="0" algn="l">
              <a:spcBef>
                <a:spcPts val="0"/>
              </a:spcBef>
              <a:spcAft>
                <a:spcPts val="0"/>
              </a:spcAft>
              <a:buSzPts val="1400"/>
              <a:buNone/>
              <a:defRPr b="1" i="0" sz="20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67" name="Google Shape;67;p10"/>
          <p:cNvSpPr/>
          <p:nvPr>
            <p:ph idx="2" type="pic"/>
          </p:nvPr>
        </p:nvSpPr>
        <p:spPr>
          <a:xfrm>
            <a:off x="1792288" y="612775"/>
            <a:ext cx="5486400" cy="4114800"/>
          </a:xfrm>
          <a:prstGeom prst="rect">
            <a:avLst/>
          </a:prstGeom>
          <a:noFill/>
          <a:ln>
            <a:noFill/>
          </a:ln>
        </p:spPr>
        <p:txBody>
          <a:bodyPr anchorCtr="0" anchor="t" bIns="91425" lIns="91425" spcFirstLastPara="1" rIns="91425" wrap="square" tIns="91425">
            <a:noAutofit/>
          </a:bodyPr>
          <a:lstStyle>
            <a:lvl1pPr indent="0" lvl="0" marL="0" marR="0" rtl="0" algn="l">
              <a:spcBef>
                <a:spcPts val="640"/>
              </a:spcBef>
              <a:spcAft>
                <a:spcPts val="0"/>
              </a:spcAft>
              <a:buClr>
                <a:schemeClr val="lt1"/>
              </a:buClr>
              <a:buSzPts val="1400"/>
              <a:buFont typeface="Arial"/>
              <a:buNone/>
              <a:defRPr b="0" i="0" sz="3200" u="none" cap="none" strike="noStrike">
                <a:solidFill>
                  <a:schemeClr val="lt1"/>
                </a:solidFill>
                <a:latin typeface="Arial"/>
                <a:ea typeface="Arial"/>
                <a:cs typeface="Arial"/>
                <a:sym typeface="Arial"/>
              </a:defRPr>
            </a:lvl1pPr>
            <a:lvl2pPr indent="0" lvl="1" marL="457200" marR="0" rtl="0" algn="l">
              <a:spcBef>
                <a:spcPts val="560"/>
              </a:spcBef>
              <a:spcAft>
                <a:spcPts val="0"/>
              </a:spcAft>
              <a:buClr>
                <a:schemeClr val="lt1"/>
              </a:buClr>
              <a:buSzPts val="1400"/>
              <a:buFont typeface="Arial"/>
              <a:buNone/>
              <a:defRPr b="0" i="0" sz="2800" u="none" cap="none" strike="noStrike">
                <a:solidFill>
                  <a:schemeClr val="lt1"/>
                </a:solidFill>
                <a:latin typeface="Arial"/>
                <a:ea typeface="Arial"/>
                <a:cs typeface="Arial"/>
                <a:sym typeface="Arial"/>
              </a:defRPr>
            </a:lvl2pPr>
            <a:lvl3pPr indent="0" lvl="2" marL="914400" marR="0" rtl="0" algn="l">
              <a:spcBef>
                <a:spcPts val="480"/>
              </a:spcBef>
              <a:spcAft>
                <a:spcPts val="0"/>
              </a:spcAft>
              <a:buClr>
                <a:schemeClr val="lt1"/>
              </a:buClr>
              <a:buSzPts val="1400"/>
              <a:buFont typeface="Arial"/>
              <a:buNone/>
              <a:defRPr b="0" i="0" sz="2400" u="none" cap="none" strike="noStrike">
                <a:solidFill>
                  <a:schemeClr val="lt1"/>
                </a:solidFill>
                <a:latin typeface="Arial"/>
                <a:ea typeface="Arial"/>
                <a:cs typeface="Arial"/>
                <a:sym typeface="Arial"/>
              </a:defRPr>
            </a:lvl3pPr>
            <a:lvl4pPr indent="0" lvl="3" marL="1371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4pPr>
            <a:lvl5pPr indent="0" lvl="4" marL="18288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5pPr>
            <a:lvl6pPr indent="0" lvl="5" marL="22860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6pPr>
            <a:lvl7pPr indent="0" lvl="6" marL="27432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7pPr>
            <a:lvl8pPr indent="0" lvl="7" marL="32004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8pPr>
            <a:lvl9pPr indent="0" lvl="8" marL="3657600" marR="0" rtl="0" algn="l">
              <a:spcBef>
                <a:spcPts val="400"/>
              </a:spcBef>
              <a:spcAft>
                <a:spcPts val="0"/>
              </a:spcAft>
              <a:buClr>
                <a:schemeClr val="lt1"/>
              </a:buClr>
              <a:buSzPts val="1400"/>
              <a:buFont typeface="Arial"/>
              <a:buNone/>
              <a:defRPr b="0" i="0" sz="2000" u="none" cap="none" strike="noStrike">
                <a:solidFill>
                  <a:schemeClr val="lt1"/>
                </a:solidFill>
                <a:latin typeface="Arial"/>
                <a:ea typeface="Arial"/>
                <a:cs typeface="Arial"/>
                <a:sym typeface="Arial"/>
              </a:defRPr>
            </a:lvl9pPr>
          </a:lstStyle>
          <a:p/>
        </p:txBody>
      </p:sp>
      <p:sp>
        <p:nvSpPr>
          <p:cNvPr id="68" name="Google Shape;68;p10"/>
          <p:cNvSpPr txBox="1"/>
          <p:nvPr>
            <p:ph idx="1" type="body"/>
          </p:nvPr>
        </p:nvSpPr>
        <p:spPr>
          <a:xfrm>
            <a:off x="1792288" y="5367338"/>
            <a:ext cx="5486400" cy="804862"/>
          </a:xfrm>
          <a:prstGeom prst="rect">
            <a:avLst/>
          </a:prstGeom>
          <a:noFill/>
          <a:ln>
            <a:noFill/>
          </a:ln>
        </p:spPr>
        <p:txBody>
          <a:bodyPr anchorCtr="0" anchor="t" bIns="91425" lIns="91425" spcFirstLastPara="1" rIns="91425" wrap="square" tIns="91425">
            <a:noAutofit/>
          </a:bodyPr>
          <a:lstStyle>
            <a:lvl1pPr indent="-228600" lvl="0" marL="457200" marR="0" rtl="0" algn="l">
              <a:spcBef>
                <a:spcPts val="280"/>
              </a:spcBef>
              <a:spcAft>
                <a:spcPts val="0"/>
              </a:spcAft>
              <a:buClr>
                <a:schemeClr val="lt1"/>
              </a:buClr>
              <a:buSzPts val="2400"/>
              <a:buFont typeface="Arial"/>
              <a:buNone/>
              <a:defRPr b="0" i="0" sz="1400" u="none" cap="none" strike="noStrike">
                <a:solidFill>
                  <a:schemeClr val="lt1"/>
                </a:solidFill>
                <a:latin typeface="Arial"/>
                <a:ea typeface="Arial"/>
                <a:cs typeface="Arial"/>
                <a:sym typeface="Arial"/>
              </a:defRPr>
            </a:lvl1pPr>
            <a:lvl2pPr indent="-228600" lvl="1" marL="914400" marR="0" rtl="0" algn="l">
              <a:spcBef>
                <a:spcPts val="240"/>
              </a:spcBef>
              <a:spcAft>
                <a:spcPts val="0"/>
              </a:spcAft>
              <a:buClr>
                <a:schemeClr val="lt1"/>
              </a:buClr>
              <a:buSzPts val="2000"/>
              <a:buFont typeface="Arial"/>
              <a:buNone/>
              <a:defRPr b="0" i="0" sz="1200" u="none" cap="none" strike="noStrike">
                <a:solidFill>
                  <a:schemeClr val="lt1"/>
                </a:solidFill>
                <a:latin typeface="Arial"/>
                <a:ea typeface="Arial"/>
                <a:cs typeface="Arial"/>
                <a:sym typeface="Arial"/>
              </a:defRPr>
            </a:lvl2pPr>
            <a:lvl3pPr indent="-228600" lvl="2" marL="1371600" marR="0" rtl="0" algn="l">
              <a:spcBef>
                <a:spcPts val="200"/>
              </a:spcBef>
              <a:spcAft>
                <a:spcPts val="0"/>
              </a:spcAft>
              <a:buClr>
                <a:schemeClr val="lt1"/>
              </a:buClr>
              <a:buSzPts val="1800"/>
              <a:buFont typeface="Arial"/>
              <a:buNone/>
              <a:defRPr b="0" i="0" sz="1000" u="none" cap="none" strike="noStrike">
                <a:solidFill>
                  <a:schemeClr val="lt1"/>
                </a:solidFill>
                <a:latin typeface="Arial"/>
                <a:ea typeface="Arial"/>
                <a:cs typeface="Arial"/>
                <a:sym typeface="Arial"/>
              </a:defRPr>
            </a:lvl3pPr>
            <a:lvl4pPr indent="-228600" lvl="3" marL="1828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4pPr>
            <a:lvl5pPr indent="-228600" lvl="4" marL="22860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5pPr>
            <a:lvl6pPr indent="-228600" lvl="5" marL="27432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6pPr>
            <a:lvl7pPr indent="-228600" lvl="6" marL="32004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7pPr>
            <a:lvl8pPr indent="-228600" lvl="7" marL="36576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8pPr>
            <a:lvl9pPr indent="-228600" lvl="8" marL="4114800" marR="0" rtl="0" algn="l">
              <a:spcBef>
                <a:spcPts val="180"/>
              </a:spcBef>
              <a:spcAft>
                <a:spcPts val="0"/>
              </a:spcAft>
              <a:buClr>
                <a:schemeClr val="lt1"/>
              </a:buClr>
              <a:buSzPts val="2000"/>
              <a:buFont typeface="Arial"/>
              <a:buNone/>
              <a:defRPr b="0" i="0" sz="900" u="none" cap="none" strike="noStrike">
                <a:solidFill>
                  <a:schemeClr val="lt1"/>
                </a:solidFill>
                <a:latin typeface="Arial"/>
                <a:ea typeface="Arial"/>
                <a:cs typeface="Arial"/>
                <a:sym typeface="Arial"/>
              </a:defRPr>
            </a:lvl9pPr>
          </a:lstStyle>
          <a:p/>
        </p:txBody>
      </p:sp>
      <p:sp>
        <p:nvSpPr>
          <p:cNvPr id="69" name="Google Shape;69;p10"/>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0" name="Google Shape;70;p10"/>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sz="1400">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71" name="Google Shape;71;p10"/>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sz="1400">
                <a:solidFill>
                  <a:schemeClr val="dk1"/>
                </a:solidFill>
                <a:latin typeface="Arial"/>
                <a:ea typeface="Arial"/>
                <a:cs typeface="Arial"/>
                <a:sym typeface="Arial"/>
              </a:defRPr>
            </a:lvl1pPr>
            <a:lvl2pPr indent="0" lvl="1" marL="0" marR="0" rtl="0" algn="r">
              <a:spcBef>
                <a:spcPts val="0"/>
              </a:spcBef>
              <a:spcAft>
                <a:spcPts val="0"/>
              </a:spcAft>
              <a:buNone/>
              <a:defRPr sz="1400">
                <a:solidFill>
                  <a:schemeClr val="dk1"/>
                </a:solidFill>
                <a:latin typeface="Arial"/>
                <a:ea typeface="Arial"/>
                <a:cs typeface="Arial"/>
                <a:sym typeface="Arial"/>
              </a:defRPr>
            </a:lvl2pPr>
            <a:lvl3pPr indent="0" lvl="2" marL="0" marR="0" rtl="0" algn="r">
              <a:spcBef>
                <a:spcPts val="0"/>
              </a:spcBef>
              <a:spcAft>
                <a:spcPts val="0"/>
              </a:spcAft>
              <a:buNone/>
              <a:defRPr sz="1400">
                <a:solidFill>
                  <a:schemeClr val="dk1"/>
                </a:solidFill>
                <a:latin typeface="Arial"/>
                <a:ea typeface="Arial"/>
                <a:cs typeface="Arial"/>
                <a:sym typeface="Arial"/>
              </a:defRPr>
            </a:lvl3pPr>
            <a:lvl4pPr indent="0" lvl="3" marL="0" marR="0" rtl="0" algn="r">
              <a:spcBef>
                <a:spcPts val="0"/>
              </a:spcBef>
              <a:spcAft>
                <a:spcPts val="0"/>
              </a:spcAft>
              <a:buNone/>
              <a:defRPr sz="1400">
                <a:solidFill>
                  <a:schemeClr val="dk1"/>
                </a:solidFill>
                <a:latin typeface="Arial"/>
                <a:ea typeface="Arial"/>
                <a:cs typeface="Arial"/>
                <a:sym typeface="Arial"/>
              </a:defRPr>
            </a:lvl4pPr>
            <a:lvl5pPr indent="0" lvl="4" marL="0" marR="0" rtl="0" algn="r">
              <a:spcBef>
                <a:spcPts val="0"/>
              </a:spcBef>
              <a:spcAft>
                <a:spcPts val="0"/>
              </a:spcAft>
              <a:buNone/>
              <a:defRPr sz="1400">
                <a:solidFill>
                  <a:schemeClr val="dk1"/>
                </a:solidFill>
                <a:latin typeface="Arial"/>
                <a:ea typeface="Arial"/>
                <a:cs typeface="Arial"/>
                <a:sym typeface="Arial"/>
              </a:defRPr>
            </a:lvl5pPr>
            <a:lvl6pPr indent="0" lvl="5" marL="0" marR="0" rtl="0" algn="r">
              <a:spcBef>
                <a:spcPts val="0"/>
              </a:spcBef>
              <a:spcAft>
                <a:spcPts val="0"/>
              </a:spcAft>
              <a:buNone/>
              <a:defRPr sz="1400">
                <a:solidFill>
                  <a:schemeClr val="dk1"/>
                </a:solidFill>
                <a:latin typeface="Arial"/>
                <a:ea typeface="Arial"/>
                <a:cs typeface="Arial"/>
                <a:sym typeface="Arial"/>
              </a:defRPr>
            </a:lvl6pPr>
            <a:lvl7pPr indent="0" lvl="6" marL="0" marR="0" rtl="0" algn="r">
              <a:spcBef>
                <a:spcPts val="0"/>
              </a:spcBef>
              <a:spcAft>
                <a:spcPts val="0"/>
              </a:spcAft>
              <a:buNone/>
              <a:defRPr sz="1400">
                <a:solidFill>
                  <a:schemeClr val="dk1"/>
                </a:solidFill>
                <a:latin typeface="Arial"/>
                <a:ea typeface="Arial"/>
                <a:cs typeface="Arial"/>
                <a:sym typeface="Arial"/>
              </a:defRPr>
            </a:lvl7pPr>
            <a:lvl8pPr indent="0" lvl="7" marL="0" marR="0" rtl="0" algn="r">
              <a:spcBef>
                <a:spcPts val="0"/>
              </a:spcBef>
              <a:spcAft>
                <a:spcPts val="0"/>
              </a:spcAft>
              <a:buNone/>
              <a:defRPr sz="1400">
                <a:solidFill>
                  <a:schemeClr val="dk1"/>
                </a:solidFill>
                <a:latin typeface="Arial"/>
                <a:ea typeface="Arial"/>
                <a:cs typeface="Arial"/>
                <a:sym typeface="Arial"/>
              </a:defRPr>
            </a:lvl8pPr>
            <a:lvl9pPr indent="0" lvl="8" marL="0" marR="0" rtl="0" algn="r">
              <a:spcBef>
                <a:spcPts val="0"/>
              </a:spcBef>
              <a:spcAft>
                <a:spcPts val="0"/>
              </a:spcAft>
              <a:buNone/>
              <a:defRPr sz="1400">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1.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gradFill>
          <a:gsLst>
            <a:gs pos="0">
              <a:srgbClr val="000076"/>
            </a:gs>
            <a:gs pos="100000">
              <a:srgbClr val="0000FF"/>
            </a:gs>
          </a:gsLst>
          <a:lin ang="5400000" scaled="0"/>
        </a:gradFill>
      </p:bgPr>
    </p:bg>
    <p:spTree>
      <p:nvGrpSpPr>
        <p:cNvPr id="9" name="Shape 9"/>
        <p:cNvGrpSpPr/>
        <p:nvPr/>
      </p:nvGrpSpPr>
      <p:grpSpPr>
        <a:xfrm>
          <a:off x="0" y="0"/>
          <a:ext cx="0" cy="0"/>
          <a:chOff x="0" y="0"/>
          <a:chExt cx="0" cy="0"/>
        </a:xfrm>
      </p:grpSpPr>
      <p:sp>
        <p:nvSpPr>
          <p:cNvPr id="10" name="Google Shape;10;p1"/>
          <p:cNvSpPr txBox="1"/>
          <p:nvPr>
            <p:ph type="title"/>
          </p:nvPr>
        </p:nvSpPr>
        <p:spPr>
          <a:xfrm>
            <a:off x="685800" y="609600"/>
            <a:ext cx="7772400" cy="1143000"/>
          </a:xfrm>
          <a:prstGeom prst="rect">
            <a:avLst/>
          </a:prstGeom>
          <a:noFill/>
          <a:ln>
            <a:noFill/>
          </a:ln>
        </p:spPr>
        <p:txBody>
          <a:bodyPr anchorCtr="0" anchor="ctr" bIns="91425" lIns="91425" spcFirstLastPara="1" rIns="91425" wrap="square" tIns="91425">
            <a:noAutofit/>
          </a:bodyPr>
          <a:lstStyle>
            <a:lvl1pPr indent="0" lvl="0"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1pPr>
            <a:lvl2pPr indent="0" lvl="1"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2pPr>
            <a:lvl3pPr indent="0" lvl="2"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3pPr>
            <a:lvl4pPr indent="0" lvl="3"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4pPr>
            <a:lvl5pPr indent="0" lvl="4" marL="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5pPr>
            <a:lvl6pPr indent="0" lvl="5" marL="4572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6pPr>
            <a:lvl7pPr indent="0" lvl="6" marL="9144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7pPr>
            <a:lvl8pPr indent="0" lvl="7" marL="13716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8pPr>
            <a:lvl9pPr indent="0" lvl="8" marL="1828800" marR="0" rtl="0" algn="ctr">
              <a:spcBef>
                <a:spcPts val="0"/>
              </a:spcBef>
              <a:spcAft>
                <a:spcPts val="0"/>
              </a:spcAft>
              <a:buSzPts val="1400"/>
              <a:buNone/>
              <a:defRPr b="0" i="0" sz="2800" u="none" cap="none" strike="noStrike">
                <a:solidFill>
                  <a:schemeClr val="lt1"/>
                </a:solidFill>
                <a:latin typeface="Arial"/>
                <a:ea typeface="Arial"/>
                <a:cs typeface="Arial"/>
                <a:sym typeface="Arial"/>
              </a:defRPr>
            </a:lvl9pPr>
          </a:lstStyle>
          <a:p/>
        </p:txBody>
      </p:sp>
      <p:sp>
        <p:nvSpPr>
          <p:cNvPr id="11" name="Google Shape;11;p1"/>
          <p:cNvSpPr txBox="1"/>
          <p:nvPr>
            <p:ph idx="1" type="body"/>
          </p:nvPr>
        </p:nvSpPr>
        <p:spPr>
          <a:xfrm>
            <a:off x="685800" y="1981200"/>
            <a:ext cx="7772400" cy="4114800"/>
          </a:xfrm>
          <a:prstGeom prst="rect">
            <a:avLst/>
          </a:prstGeom>
          <a:noFill/>
          <a:ln>
            <a:noFill/>
          </a:ln>
        </p:spPr>
        <p:txBody>
          <a:bodyPr anchorCtr="0" anchor="t" bIns="91425" lIns="91425" spcFirstLastPara="1" rIns="91425" wrap="square" tIns="91425">
            <a:noAutofit/>
          </a:bodyPr>
          <a:lstStyle>
            <a:lvl1pPr indent="-381000" lvl="0" marL="457200" marR="0" rtl="0" algn="l">
              <a:spcBef>
                <a:spcPts val="480"/>
              </a:spcBef>
              <a:spcAft>
                <a:spcPts val="0"/>
              </a:spcAft>
              <a:buClr>
                <a:schemeClr val="lt1"/>
              </a:buClr>
              <a:buSzPts val="2400"/>
              <a:buFont typeface="Arial"/>
              <a:buChar char="•"/>
              <a:defRPr b="0" i="0" sz="2400" u="none" cap="none" strike="noStrike">
                <a:solidFill>
                  <a:schemeClr val="lt1"/>
                </a:solidFill>
                <a:latin typeface="Arial"/>
                <a:ea typeface="Arial"/>
                <a:cs typeface="Arial"/>
                <a:sym typeface="Arial"/>
              </a:defRPr>
            </a:lvl1pPr>
            <a:lvl2pPr indent="-355600" lvl="1" marL="914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2pPr>
            <a:lvl3pPr indent="-342900" lvl="2" marL="1371600" marR="0" rtl="0" algn="l">
              <a:spcBef>
                <a:spcPts val="360"/>
              </a:spcBef>
              <a:spcAft>
                <a:spcPts val="0"/>
              </a:spcAft>
              <a:buClr>
                <a:schemeClr val="lt1"/>
              </a:buClr>
              <a:buSzPts val="1800"/>
              <a:buFont typeface="Arial"/>
              <a:buChar char="●"/>
              <a:defRPr b="0" i="0" sz="1800" u="none" cap="none" strike="noStrike">
                <a:solidFill>
                  <a:schemeClr val="lt1"/>
                </a:solidFill>
                <a:latin typeface="Arial"/>
                <a:ea typeface="Arial"/>
                <a:cs typeface="Arial"/>
                <a:sym typeface="Arial"/>
              </a:defRPr>
            </a:lvl3pPr>
            <a:lvl4pPr indent="-355600" lvl="3" marL="1828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4pPr>
            <a:lvl5pPr indent="-355600" lvl="4" marL="22860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5pPr>
            <a:lvl6pPr indent="-355600" lvl="5" marL="27432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6pPr>
            <a:lvl7pPr indent="-355600" lvl="6" marL="32004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7pPr>
            <a:lvl8pPr indent="-355600" lvl="7" marL="36576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8pPr>
            <a:lvl9pPr indent="-355600" lvl="8" marL="4114800" marR="0" rtl="0" algn="l">
              <a:spcBef>
                <a:spcPts val="400"/>
              </a:spcBef>
              <a:spcAft>
                <a:spcPts val="0"/>
              </a:spcAft>
              <a:buClr>
                <a:schemeClr val="lt1"/>
              </a:buClr>
              <a:buSzPts val="2000"/>
              <a:buFont typeface="Arial"/>
              <a:buChar char="»"/>
              <a:defRPr b="0" i="0" sz="2000" u="none" cap="none" strike="noStrike">
                <a:solidFill>
                  <a:schemeClr val="lt1"/>
                </a:solidFill>
                <a:latin typeface="Arial"/>
                <a:ea typeface="Arial"/>
                <a:cs typeface="Arial"/>
                <a:sym typeface="Arial"/>
              </a:defRPr>
            </a:lvl9pPr>
          </a:lstStyle>
          <a:p/>
        </p:txBody>
      </p:sp>
      <p:sp>
        <p:nvSpPr>
          <p:cNvPr id="12" name="Google Shape;12;p1"/>
          <p:cNvSpPr txBox="1"/>
          <p:nvPr>
            <p:ph idx="10" type="dt"/>
          </p:nvPr>
        </p:nvSpPr>
        <p:spPr>
          <a:xfrm>
            <a:off x="685800" y="6248400"/>
            <a:ext cx="1905000" cy="457200"/>
          </a:xfrm>
          <a:prstGeom prst="rect">
            <a:avLst/>
          </a:prstGeom>
          <a:noFill/>
          <a:ln>
            <a:noFill/>
          </a:ln>
        </p:spPr>
        <p:txBody>
          <a:bodyPr anchorCtr="0" anchor="t" bIns="91425" lIns="91425" spcFirstLastPara="1" rIns="91425" wrap="square" tIns="91425">
            <a:noAutofit/>
          </a:bodyPr>
          <a:lstStyle>
            <a:lvl1pPr indent="0" lvl="0" marL="0" marR="0" rtl="0" algn="l">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3" name="Google Shape;13;p1"/>
          <p:cNvSpPr txBox="1"/>
          <p:nvPr>
            <p:ph idx="11" type="ftr"/>
          </p:nvPr>
        </p:nvSpPr>
        <p:spPr>
          <a:xfrm>
            <a:off x="3124200" y="6248400"/>
            <a:ext cx="2895600" cy="457200"/>
          </a:xfrm>
          <a:prstGeom prst="rect">
            <a:avLst/>
          </a:prstGeom>
          <a:noFill/>
          <a:ln>
            <a:noFill/>
          </a:ln>
        </p:spPr>
        <p:txBody>
          <a:bodyPr anchorCtr="0" anchor="t" bIns="91425" lIns="91425" spcFirstLastPara="1" rIns="91425" wrap="square" tIns="91425">
            <a:noAutofit/>
          </a:bodyPr>
          <a:lstStyle>
            <a:lvl1pPr indent="0" lvl="0" marL="0" marR="0" rtl="0" algn="ctr">
              <a:spcBef>
                <a:spcPts val="0"/>
              </a:spcBef>
              <a:spcAft>
                <a:spcPts val="0"/>
              </a:spcAft>
              <a:buSzPts val="1400"/>
              <a:buNone/>
              <a:defRPr b="0" i="0" sz="1400" u="none" cap="none" strike="noStrike">
                <a:solidFill>
                  <a:schemeClr val="dk1"/>
                </a:solidFill>
                <a:latin typeface="Arial"/>
                <a:ea typeface="Arial"/>
                <a:cs typeface="Arial"/>
                <a:sym typeface="Arial"/>
              </a:defRPr>
            </a:lvl1pPr>
            <a:lvl2pPr indent="0" lvl="1" marL="457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2pPr>
            <a:lvl3pPr indent="0" lvl="2" marL="914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3pPr>
            <a:lvl4pPr indent="0" lvl="3" marL="1371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4pPr>
            <a:lvl5pPr indent="0" lvl="4" marL="18288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5pPr>
            <a:lvl6pPr indent="0" lvl="5" marL="22860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6pPr>
            <a:lvl7pPr indent="0" lvl="6" marL="27432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7pPr>
            <a:lvl8pPr indent="0" lvl="7" marL="32004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8pPr>
            <a:lvl9pPr indent="0" lvl="8" marL="3657600" marR="0" rtl="0" algn="l">
              <a:spcBef>
                <a:spcPts val="0"/>
              </a:spcBef>
              <a:spcAft>
                <a:spcPts val="0"/>
              </a:spcAft>
              <a:buSzPts val="1400"/>
              <a:buNone/>
              <a:defRPr b="0" i="0" sz="2400" u="none" cap="none" strike="noStrike">
                <a:solidFill>
                  <a:schemeClr val="dk1"/>
                </a:solidFill>
                <a:latin typeface="Times New Roman"/>
                <a:ea typeface="Times New Roman"/>
                <a:cs typeface="Times New Roman"/>
                <a:sym typeface="Times New Roman"/>
              </a:defRPr>
            </a:lvl9pPr>
          </a:lstStyle>
          <a:p/>
        </p:txBody>
      </p:sp>
      <p:sp>
        <p:nvSpPr>
          <p:cNvPr id="14" name="Google Shape;14;p1"/>
          <p:cNvSpPr txBox="1"/>
          <p:nvPr>
            <p:ph idx="12" type="sldNum"/>
          </p:nvPr>
        </p:nvSpPr>
        <p:spPr>
          <a:xfrm>
            <a:off x="6553200" y="6248400"/>
            <a:ext cx="1905000" cy="457200"/>
          </a:xfrm>
          <a:prstGeom prst="rect">
            <a:avLst/>
          </a:prstGeom>
          <a:noFill/>
          <a:ln>
            <a:noFill/>
          </a:ln>
        </p:spPr>
        <p:txBody>
          <a:bodyPr anchorCtr="0" anchor="t" bIns="45700" lIns="91425" spcFirstLastPara="1" rIns="91425" wrap="square" tIns="45700">
            <a:noAutofit/>
          </a:bodyPr>
          <a:lstStyle>
            <a:lvl1pPr indent="0" lvl="0" marL="0" marR="0" rtl="0" algn="r">
              <a:spcBef>
                <a:spcPts val="0"/>
              </a:spcBef>
              <a:spcAft>
                <a:spcPts val="0"/>
              </a:spcAft>
              <a:buNone/>
              <a:defRPr b="0" i="0" sz="1400" u="none" cap="none" strike="noStrike">
                <a:solidFill>
                  <a:schemeClr val="dk1"/>
                </a:solidFill>
                <a:latin typeface="Arial"/>
                <a:ea typeface="Arial"/>
                <a:cs typeface="Arial"/>
                <a:sym typeface="Arial"/>
              </a:defRPr>
            </a:lvl1pPr>
            <a:lvl2pPr indent="0" lvl="1" marL="0" marR="0" rtl="0" algn="r">
              <a:spcBef>
                <a:spcPts val="0"/>
              </a:spcBef>
              <a:spcAft>
                <a:spcPts val="0"/>
              </a:spcAft>
              <a:buNone/>
              <a:defRPr b="0" i="0" sz="1400" u="none" cap="none" strike="noStrike">
                <a:solidFill>
                  <a:schemeClr val="dk1"/>
                </a:solidFill>
                <a:latin typeface="Arial"/>
                <a:ea typeface="Arial"/>
                <a:cs typeface="Arial"/>
                <a:sym typeface="Arial"/>
              </a:defRPr>
            </a:lvl2pPr>
            <a:lvl3pPr indent="0" lvl="2" marL="0" marR="0" rtl="0" algn="r">
              <a:spcBef>
                <a:spcPts val="0"/>
              </a:spcBef>
              <a:spcAft>
                <a:spcPts val="0"/>
              </a:spcAft>
              <a:buNone/>
              <a:defRPr b="0" i="0" sz="1400" u="none" cap="none" strike="noStrike">
                <a:solidFill>
                  <a:schemeClr val="dk1"/>
                </a:solidFill>
                <a:latin typeface="Arial"/>
                <a:ea typeface="Arial"/>
                <a:cs typeface="Arial"/>
                <a:sym typeface="Arial"/>
              </a:defRPr>
            </a:lvl3pPr>
            <a:lvl4pPr indent="0" lvl="3" marL="0" marR="0" rtl="0" algn="r">
              <a:spcBef>
                <a:spcPts val="0"/>
              </a:spcBef>
              <a:spcAft>
                <a:spcPts val="0"/>
              </a:spcAft>
              <a:buNone/>
              <a:defRPr b="0" i="0" sz="1400" u="none" cap="none" strike="noStrike">
                <a:solidFill>
                  <a:schemeClr val="dk1"/>
                </a:solidFill>
                <a:latin typeface="Arial"/>
                <a:ea typeface="Arial"/>
                <a:cs typeface="Arial"/>
                <a:sym typeface="Arial"/>
              </a:defRPr>
            </a:lvl4pPr>
            <a:lvl5pPr indent="0" lvl="4" marL="0" marR="0" rtl="0" algn="r">
              <a:spcBef>
                <a:spcPts val="0"/>
              </a:spcBef>
              <a:spcAft>
                <a:spcPts val="0"/>
              </a:spcAft>
              <a:buNone/>
              <a:defRPr b="0" i="0" sz="1400" u="none" cap="none" strike="noStrike">
                <a:solidFill>
                  <a:schemeClr val="dk1"/>
                </a:solidFill>
                <a:latin typeface="Arial"/>
                <a:ea typeface="Arial"/>
                <a:cs typeface="Arial"/>
                <a:sym typeface="Arial"/>
              </a:defRPr>
            </a:lvl5pPr>
            <a:lvl6pPr indent="0" lvl="5" marL="0" marR="0" rtl="0" algn="r">
              <a:spcBef>
                <a:spcPts val="0"/>
              </a:spcBef>
              <a:spcAft>
                <a:spcPts val="0"/>
              </a:spcAft>
              <a:buNone/>
              <a:defRPr b="0" i="0" sz="1400" u="none" cap="none" strike="noStrike">
                <a:solidFill>
                  <a:schemeClr val="dk1"/>
                </a:solidFill>
                <a:latin typeface="Arial"/>
                <a:ea typeface="Arial"/>
                <a:cs typeface="Arial"/>
                <a:sym typeface="Arial"/>
              </a:defRPr>
            </a:lvl6pPr>
            <a:lvl7pPr indent="0" lvl="6" marL="0" marR="0" rtl="0" algn="r">
              <a:spcBef>
                <a:spcPts val="0"/>
              </a:spcBef>
              <a:spcAft>
                <a:spcPts val="0"/>
              </a:spcAft>
              <a:buNone/>
              <a:defRPr b="0" i="0" sz="1400" u="none" cap="none" strike="noStrike">
                <a:solidFill>
                  <a:schemeClr val="dk1"/>
                </a:solidFill>
                <a:latin typeface="Arial"/>
                <a:ea typeface="Arial"/>
                <a:cs typeface="Arial"/>
                <a:sym typeface="Arial"/>
              </a:defRPr>
            </a:lvl7pPr>
            <a:lvl8pPr indent="0" lvl="7" marL="0" marR="0" rtl="0" algn="r">
              <a:spcBef>
                <a:spcPts val="0"/>
              </a:spcBef>
              <a:spcAft>
                <a:spcPts val="0"/>
              </a:spcAft>
              <a:buNone/>
              <a:defRPr b="0" i="0" sz="1400" u="none" cap="none" strike="noStrike">
                <a:solidFill>
                  <a:schemeClr val="dk1"/>
                </a:solidFill>
                <a:latin typeface="Arial"/>
                <a:ea typeface="Arial"/>
                <a:cs typeface="Arial"/>
                <a:sym typeface="Arial"/>
              </a:defRPr>
            </a:lvl8pPr>
            <a:lvl9pPr indent="0" lvl="8" marL="0" marR="0" rtl="0" algn="r">
              <a:spcBef>
                <a:spcPts val="0"/>
              </a:spcBef>
              <a:spcAft>
                <a:spcPts val="0"/>
              </a:spcAft>
              <a:buNone/>
              <a:defRPr b="0" i="0" sz="1400" u="none" cap="none" strike="noStrike">
                <a:solidFill>
                  <a:schemeClr val="dk1"/>
                </a:solidFill>
                <a:latin typeface="Arial"/>
                <a:ea typeface="Arial"/>
                <a:cs typeface="Arial"/>
                <a:sym typeface="Arial"/>
              </a:defRPr>
            </a:lvl9pPr>
          </a:lstStyle>
          <a:p>
            <a:pPr indent="0" lvl="0" marL="0" rtl="0" algn="r">
              <a:spcBef>
                <a:spcPts val="0"/>
              </a:spcBef>
              <a:spcAft>
                <a:spcPts val="0"/>
              </a:spcAft>
              <a:buNone/>
            </a:pPr>
            <a:fld id="{00000000-1234-1234-1234-123412341234}" type="slidenum">
              <a:rPr lang="en-US"/>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6.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21.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12.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4.xml"/><Relationship Id="rId3" Type="http://schemas.openxmlformats.org/officeDocument/2006/relationships/image" Target="../media/image32.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 Id="rId3" Type="http://schemas.openxmlformats.org/officeDocument/2006/relationships/image" Target="../media/image17.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1.png"/><Relationship Id="rId4" Type="http://schemas.openxmlformats.org/officeDocument/2006/relationships/image" Target="../media/image11.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8.xml"/><Relationship Id="rId3" Type="http://schemas.openxmlformats.org/officeDocument/2006/relationships/image" Target="../media/image9.pn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 Id="rId3" Type="http://schemas.openxmlformats.org/officeDocument/2006/relationships/image" Target="../media/image10.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1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3.png"/></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1.xml"/><Relationship Id="rId3" Type="http://schemas.openxmlformats.org/officeDocument/2006/relationships/image" Target="../media/image5.png"/></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2.xml"/><Relationship Id="rId3" Type="http://schemas.openxmlformats.org/officeDocument/2006/relationships/image" Target="../media/image16.png"/></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3.xml"/><Relationship Id="rId3" Type="http://schemas.openxmlformats.org/officeDocument/2006/relationships/image" Target="../media/image18.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4.xml"/><Relationship Id="rId3" Type="http://schemas.openxmlformats.org/officeDocument/2006/relationships/image" Target="../media/image4.png"/></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6.xml"/><Relationship Id="rId3" Type="http://schemas.openxmlformats.org/officeDocument/2006/relationships/image" Target="../media/image2.png"/></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7.xml"/><Relationship Id="rId3" Type="http://schemas.openxmlformats.org/officeDocument/2006/relationships/image" Target="../media/image8.png"/></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8.xml"/><Relationship Id="rId3" Type="http://schemas.openxmlformats.org/officeDocument/2006/relationships/image" Target="../media/image22.png"/></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9.xml"/><Relationship Id="rId3" Type="http://schemas.openxmlformats.org/officeDocument/2006/relationships/image" Target="../media/image2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0.xml"/><Relationship Id="rId3" Type="http://schemas.openxmlformats.org/officeDocument/2006/relationships/image" Target="../media/image23.png"/><Relationship Id="rId4" Type="http://schemas.openxmlformats.org/officeDocument/2006/relationships/image" Target="../media/image28.png"/></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1.xml"/><Relationship Id="rId3" Type="http://schemas.openxmlformats.org/officeDocument/2006/relationships/image" Target="../media/image24.png"/></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2.xml"/><Relationship Id="rId3" Type="http://schemas.openxmlformats.org/officeDocument/2006/relationships/image" Target="../media/image29.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3.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4.xml"/><Relationship Id="rId3" Type="http://schemas.openxmlformats.org/officeDocument/2006/relationships/image" Target="../media/image19.png"/></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5.xml"/><Relationship Id="rId3"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6.xml"/><Relationship Id="rId3" Type="http://schemas.openxmlformats.org/officeDocument/2006/relationships/image" Target="../media/image30.png"/><Relationship Id="rId4" Type="http://schemas.openxmlformats.org/officeDocument/2006/relationships/image" Target="../media/image26.png"/></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7.xml"/><Relationship Id="rId3" Type="http://schemas.openxmlformats.org/officeDocument/2006/relationships/image" Target="../media/image27.png"/></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8.xml"/><Relationship Id="rId3" Type="http://schemas.openxmlformats.org/officeDocument/2006/relationships/image" Target="../media/image25.pn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9.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3.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1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4" name="Shape 94"/>
        <p:cNvGrpSpPr/>
        <p:nvPr/>
      </p:nvGrpSpPr>
      <p:grpSpPr>
        <a:xfrm>
          <a:off x="0" y="0"/>
          <a:ext cx="0" cy="0"/>
          <a:chOff x="0" y="0"/>
          <a:chExt cx="0" cy="0"/>
        </a:xfrm>
      </p:grpSpPr>
      <p:sp>
        <p:nvSpPr>
          <p:cNvPr id="95" name="Google Shape;95;p14"/>
          <p:cNvSpPr txBox="1"/>
          <p:nvPr>
            <p:ph idx="1" type="subTitle"/>
          </p:nvPr>
        </p:nvSpPr>
        <p:spPr>
          <a:xfrm>
            <a:off x="685800" y="1524000"/>
            <a:ext cx="8077200" cy="48006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Clr>
                <a:schemeClr val="lt1"/>
              </a:buClr>
              <a:buFont typeface="Arial"/>
              <a:buNone/>
            </a:pPr>
            <a:r>
              <a:t/>
            </a:r>
            <a:endParaRPr b="1" i="1" sz="1500" u="none" cap="none" strike="noStrike">
              <a:solidFill>
                <a:srgbClr val="FFFF00"/>
              </a:solidFill>
              <a:latin typeface="Arial"/>
              <a:ea typeface="Arial"/>
              <a:cs typeface="Arial"/>
              <a:sym typeface="Arial"/>
            </a:endParaRPr>
          </a:p>
          <a:p>
            <a:pPr indent="0" lvl="0" marL="0" marR="0" rtl="0" algn="ctr">
              <a:spcBef>
                <a:spcPts val="800"/>
              </a:spcBef>
              <a:spcAft>
                <a:spcPts val="0"/>
              </a:spcAft>
              <a:buClr>
                <a:srgbClr val="FFFF00"/>
              </a:buClr>
              <a:buFont typeface="Arial"/>
              <a:buNone/>
            </a:pPr>
            <a:r>
              <a:rPr b="1" i="0" lang="en-US" sz="4000" u="none" cap="none" strike="noStrike">
                <a:solidFill>
                  <a:srgbClr val="FFFF00"/>
                </a:solidFill>
                <a:latin typeface="Arial"/>
                <a:ea typeface="Arial"/>
                <a:cs typeface="Arial"/>
                <a:sym typeface="Arial"/>
              </a:rPr>
              <a:t>What the Data Tell Us</a:t>
            </a:r>
            <a:endParaRPr/>
          </a:p>
          <a:p>
            <a:pPr indent="0" lvl="0" marL="0" marR="0" rtl="0" algn="ctr">
              <a:spcBef>
                <a:spcPts val="1460"/>
              </a:spcBef>
              <a:spcAft>
                <a:spcPts val="0"/>
              </a:spcAft>
              <a:buClr>
                <a:schemeClr val="lt1"/>
              </a:buClr>
              <a:buFont typeface="Arial"/>
              <a:buNone/>
            </a:pPr>
            <a:r>
              <a:t/>
            </a:r>
            <a:endParaRPr b="1" i="0" sz="1800" u="none" cap="none" strike="noStrike">
              <a:solidFill>
                <a:schemeClr val="lt1"/>
              </a:solidFill>
              <a:latin typeface="Arial"/>
              <a:ea typeface="Arial"/>
              <a:cs typeface="Arial"/>
              <a:sym typeface="Arial"/>
            </a:endParaRPr>
          </a:p>
          <a:p>
            <a:pPr indent="0" lvl="0" marL="0" marR="0" rtl="0" algn="ctr">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CAPSES </a:t>
            </a:r>
            <a:endParaRPr/>
          </a:p>
          <a:p>
            <a:pPr indent="0" lvl="0" marL="0" marR="0" rtl="0" algn="ctr">
              <a:spcBef>
                <a:spcPts val="480"/>
              </a:spcBef>
              <a:spcAft>
                <a:spcPts val="0"/>
              </a:spcAft>
              <a:buClr>
                <a:srgbClr val="FFFF00"/>
              </a:buClr>
              <a:buFont typeface="Arial"/>
              <a:buNone/>
            </a:pPr>
            <a:r>
              <a:rPr b="1" i="0" lang="en-US" sz="2400" u="none" cap="none" strike="noStrike">
                <a:solidFill>
                  <a:srgbClr val="FFFF00"/>
                </a:solidFill>
                <a:latin typeface="Arial"/>
                <a:ea typeface="Arial"/>
                <a:cs typeface="Arial"/>
                <a:sym typeface="Arial"/>
              </a:rPr>
              <a:t>October 2010</a:t>
            </a:r>
            <a:endParaRPr/>
          </a:p>
          <a:p>
            <a:pPr indent="0" lvl="0" marL="0" marR="0" rtl="0" algn="ctr">
              <a:spcBef>
                <a:spcPts val="360"/>
              </a:spcBef>
              <a:spcAft>
                <a:spcPts val="0"/>
              </a:spcAft>
              <a:buClr>
                <a:schemeClr val="lt1"/>
              </a:buClr>
              <a:buFont typeface="Arial"/>
              <a:buNone/>
            </a:pPr>
            <a:r>
              <a:t/>
            </a:r>
            <a:endParaRPr b="1" i="0" sz="1800" u="none" cap="none" strike="noStrike">
              <a:solidFill>
                <a:schemeClr val="lt1"/>
              </a:solidFill>
              <a:latin typeface="Arial"/>
              <a:ea typeface="Arial"/>
              <a:cs typeface="Arial"/>
              <a:sym typeface="Arial"/>
            </a:endParaRPr>
          </a:p>
          <a:p>
            <a:pPr indent="0" lvl="0" marL="0" marR="0" rtl="0" algn="ctr">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Jack States</a:t>
            </a:r>
            <a:endParaRPr/>
          </a:p>
          <a:p>
            <a:pPr indent="0" lvl="0" marL="0" marR="0" rtl="0" algn="ctr">
              <a:spcBef>
                <a:spcPts val="480"/>
              </a:spcBef>
              <a:spcAft>
                <a:spcPts val="0"/>
              </a:spcAft>
              <a:buClr>
                <a:schemeClr val="lt1"/>
              </a:buClr>
              <a:buFont typeface="Arial"/>
              <a:buNone/>
            </a:pPr>
            <a:r>
              <a:rPr b="1" i="0" lang="en-US" sz="2400" u="none" cap="none" strike="noStrike">
                <a:solidFill>
                  <a:schemeClr val="lt1"/>
                </a:solidFill>
                <a:latin typeface="Arial"/>
                <a:ea typeface="Arial"/>
                <a:cs typeface="Arial"/>
                <a:sym typeface="Arial"/>
              </a:rPr>
              <a:t>Randy Keyworth</a:t>
            </a:r>
            <a:endParaRPr/>
          </a:p>
          <a:p>
            <a:pPr indent="0" lvl="0" marL="0" marR="0" rtl="0" algn="ctr">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0" lvl="0" marL="0" marR="0" rtl="0" algn="ctr">
              <a:spcBef>
                <a:spcPts val="48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The Wing Institute</a:t>
            </a:r>
            <a:endParaRPr/>
          </a:p>
        </p:txBody>
      </p:sp>
      <p:pic>
        <p:nvPicPr>
          <p:cNvPr descr="wing_header" id="96" name="Google Shape;96;p14"/>
          <p:cNvPicPr preferRelativeResize="0"/>
          <p:nvPr/>
        </p:nvPicPr>
        <p:blipFill rotWithShape="1">
          <a:blip r:embed="rId3">
            <a:alphaModFix/>
          </a:blip>
          <a:srcRect b="0" l="0" r="0" t="0"/>
          <a:stretch/>
        </p:blipFill>
        <p:spPr>
          <a:xfrm>
            <a:off x="1219200" y="304800"/>
            <a:ext cx="6934200" cy="914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8" name="Shape 188"/>
        <p:cNvGrpSpPr/>
        <p:nvPr/>
      </p:nvGrpSpPr>
      <p:grpSpPr>
        <a:xfrm>
          <a:off x="0" y="0"/>
          <a:ext cx="0" cy="0"/>
          <a:chOff x="0" y="0"/>
          <a:chExt cx="0" cy="0"/>
        </a:xfrm>
      </p:grpSpPr>
      <p:sp>
        <p:nvSpPr>
          <p:cNvPr id="189" name="Google Shape;189;p23"/>
          <p:cNvSpPr txBox="1"/>
          <p:nvPr>
            <p:ph type="title"/>
          </p:nvPr>
        </p:nvSpPr>
        <p:spPr>
          <a:xfrm>
            <a:off x="685800" y="0"/>
            <a:ext cx="7772400" cy="1066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Examples of Meta-analyses</a:t>
            </a:r>
            <a:endParaRPr/>
          </a:p>
        </p:txBody>
      </p:sp>
      <p:pic>
        <p:nvPicPr>
          <p:cNvPr id="190" name="Google Shape;190;p23"/>
          <p:cNvPicPr preferRelativeResize="0"/>
          <p:nvPr/>
        </p:nvPicPr>
        <p:blipFill rotWithShape="1">
          <a:blip r:embed="rId3">
            <a:alphaModFix/>
          </a:blip>
          <a:srcRect b="0" l="0" r="0" t="0"/>
          <a:stretch/>
        </p:blipFill>
        <p:spPr>
          <a:xfrm>
            <a:off x="762000" y="1219200"/>
            <a:ext cx="7531100" cy="5054600"/>
          </a:xfrm>
          <a:prstGeom prst="rect">
            <a:avLst/>
          </a:prstGeom>
          <a:noFill/>
          <a:ln>
            <a:noFill/>
          </a:ln>
        </p:spPr>
      </p:pic>
      <p:cxnSp>
        <p:nvCxnSpPr>
          <p:cNvPr id="191" name="Google Shape;191;p23"/>
          <p:cNvCxnSpPr/>
          <p:nvPr/>
        </p:nvCxnSpPr>
        <p:spPr>
          <a:xfrm>
            <a:off x="1612900" y="2527300"/>
            <a:ext cx="6578600" cy="25400"/>
          </a:xfrm>
          <a:prstGeom prst="straightConnector1">
            <a:avLst/>
          </a:prstGeom>
          <a:noFill/>
          <a:ln cap="flat" cmpd="sng" w="25400">
            <a:solidFill>
              <a:schemeClr val="accent3"/>
            </a:solidFill>
            <a:prstDash val="solid"/>
            <a:round/>
            <a:headEnd len="sm" w="sm" type="none"/>
            <a:tailEnd len="sm" w="sm" type="none"/>
          </a:ln>
        </p:spPr>
      </p:cxnSp>
      <p:cxnSp>
        <p:nvCxnSpPr>
          <p:cNvPr id="192" name="Google Shape;192;p23"/>
          <p:cNvCxnSpPr/>
          <p:nvPr/>
        </p:nvCxnSpPr>
        <p:spPr>
          <a:xfrm>
            <a:off x="1612900" y="3302000"/>
            <a:ext cx="6515100" cy="12700"/>
          </a:xfrm>
          <a:prstGeom prst="straightConnector1">
            <a:avLst/>
          </a:prstGeom>
          <a:noFill/>
          <a:ln cap="flat" cmpd="sng" w="25400">
            <a:solidFill>
              <a:schemeClr val="accent3"/>
            </a:solidFill>
            <a:prstDash val="solid"/>
            <a:round/>
            <a:headEnd len="sm" w="sm" type="none"/>
            <a:tailEnd len="sm" w="sm" type="none"/>
          </a:ln>
        </p:spPr>
      </p:cxnSp>
      <p:cxnSp>
        <p:nvCxnSpPr>
          <p:cNvPr id="193" name="Google Shape;193;p23"/>
          <p:cNvCxnSpPr/>
          <p:nvPr/>
        </p:nvCxnSpPr>
        <p:spPr>
          <a:xfrm>
            <a:off x="1631950" y="3975100"/>
            <a:ext cx="6506570" cy="25425"/>
          </a:xfrm>
          <a:prstGeom prst="straightConnector1">
            <a:avLst/>
          </a:prstGeom>
          <a:noFill/>
          <a:ln cap="flat" cmpd="sng" w="25400">
            <a:solidFill>
              <a:schemeClr val="accent3"/>
            </a:solidFill>
            <a:prstDash val="solid"/>
            <a:round/>
            <a:headEnd len="sm" w="sm" type="none"/>
            <a:tailEnd len="sm" w="sm" type="none"/>
          </a:ln>
        </p:spPr>
      </p:cxnSp>
      <p:sp>
        <p:nvSpPr>
          <p:cNvPr id="194" name="Google Shape;194;p23"/>
          <p:cNvSpPr txBox="1"/>
          <p:nvPr/>
        </p:nvSpPr>
        <p:spPr>
          <a:xfrm>
            <a:off x="5435600" y="3784600"/>
            <a:ext cx="1244600" cy="26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Small .2</a:t>
            </a:r>
            <a:endParaRPr/>
          </a:p>
        </p:txBody>
      </p:sp>
      <p:sp>
        <p:nvSpPr>
          <p:cNvPr id="195" name="Google Shape;195;p23"/>
          <p:cNvSpPr txBox="1"/>
          <p:nvPr/>
        </p:nvSpPr>
        <p:spPr>
          <a:xfrm>
            <a:off x="5410200" y="3022600"/>
            <a:ext cx="1079500" cy="24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Medium .5</a:t>
            </a:r>
            <a:endParaRPr/>
          </a:p>
        </p:txBody>
      </p:sp>
      <p:sp>
        <p:nvSpPr>
          <p:cNvPr id="196" name="Google Shape;196;p23"/>
          <p:cNvSpPr txBox="1"/>
          <p:nvPr/>
        </p:nvSpPr>
        <p:spPr>
          <a:xfrm>
            <a:off x="5448300" y="2235200"/>
            <a:ext cx="1028700" cy="2667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Large .8</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1" name="Shape 201"/>
        <p:cNvGrpSpPr/>
        <p:nvPr/>
      </p:nvGrpSpPr>
      <p:grpSpPr>
        <a:xfrm>
          <a:off x="0" y="0"/>
          <a:ext cx="0" cy="0"/>
          <a:chOff x="0" y="0"/>
          <a:chExt cx="0" cy="0"/>
        </a:xfrm>
      </p:grpSpPr>
      <p:sp>
        <p:nvSpPr>
          <p:cNvPr id="202" name="Google Shape;202;p24"/>
          <p:cNvSpPr txBox="1"/>
          <p:nvPr>
            <p:ph type="title"/>
          </p:nvPr>
        </p:nvSpPr>
        <p:spPr>
          <a:xfrm>
            <a:off x="685800" y="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FFFF00"/>
                </a:solidFill>
                <a:latin typeface="Arial"/>
                <a:ea typeface="Arial"/>
                <a:cs typeface="Arial"/>
                <a:sym typeface="Arial"/>
              </a:rPr>
              <a:t>Continua of Evidence</a:t>
            </a:r>
            <a:endParaRPr b="0" i="0" sz="2800" u="none" cap="none" strike="noStrike">
              <a:solidFill>
                <a:schemeClr val="lt1"/>
              </a:solidFill>
              <a:latin typeface="Arial"/>
              <a:ea typeface="Arial"/>
              <a:cs typeface="Arial"/>
              <a:sym typeface="Arial"/>
            </a:endParaRPr>
          </a:p>
        </p:txBody>
      </p:sp>
      <p:sp>
        <p:nvSpPr>
          <p:cNvPr id="203" name="Google Shape;203;p24"/>
          <p:cNvSpPr txBox="1"/>
          <p:nvPr/>
        </p:nvSpPr>
        <p:spPr>
          <a:xfrm>
            <a:off x="4876800" y="1143000"/>
            <a:ext cx="3571875" cy="36671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en-US" sz="1800" u="none" cap="none" strike="noStrike">
                <a:solidFill>
                  <a:srgbClr val="FF8000"/>
                </a:solidFill>
                <a:latin typeface="Verdana"/>
                <a:ea typeface="Verdana"/>
                <a:cs typeface="Verdana"/>
                <a:sym typeface="Verdana"/>
              </a:rPr>
              <a:t>Quality of the Evidence</a:t>
            </a:r>
            <a:endParaRPr b="1" i="1" sz="1800" u="none" cap="none" strike="noStrike">
              <a:solidFill>
                <a:srgbClr val="FF8000"/>
              </a:solidFill>
              <a:latin typeface="Verdana"/>
              <a:ea typeface="Verdana"/>
              <a:cs typeface="Verdana"/>
              <a:sym typeface="Verdana"/>
            </a:endParaRPr>
          </a:p>
        </p:txBody>
      </p:sp>
      <p:grpSp>
        <p:nvGrpSpPr>
          <p:cNvPr id="204" name="Google Shape;204;p24"/>
          <p:cNvGrpSpPr/>
          <p:nvPr/>
        </p:nvGrpSpPr>
        <p:grpSpPr>
          <a:xfrm>
            <a:off x="4784725" y="1828800"/>
            <a:ext cx="2411413" cy="4495800"/>
            <a:chOff x="3014" y="1152"/>
            <a:chExt cx="1519" cy="2832"/>
          </a:xfrm>
        </p:grpSpPr>
        <p:cxnSp>
          <p:nvCxnSpPr>
            <p:cNvPr id="205" name="Google Shape;205;p24"/>
            <p:cNvCxnSpPr/>
            <p:nvPr/>
          </p:nvCxnSpPr>
          <p:spPr>
            <a:xfrm rot="10800000">
              <a:off x="4512" y="1152"/>
              <a:ext cx="0" cy="2832"/>
            </a:xfrm>
            <a:prstGeom prst="straightConnector1">
              <a:avLst/>
            </a:prstGeom>
            <a:noFill/>
            <a:ln cap="flat" cmpd="sng" w="76200">
              <a:solidFill>
                <a:srgbClr val="808080"/>
              </a:solidFill>
              <a:prstDash val="solid"/>
              <a:miter lim="8000"/>
              <a:headEnd len="sm" w="sm" type="none"/>
              <a:tailEnd len="med" w="med" type="triangle"/>
            </a:ln>
          </p:spPr>
        </p:cxnSp>
        <p:grpSp>
          <p:nvGrpSpPr>
            <p:cNvPr id="206" name="Google Shape;206;p24"/>
            <p:cNvGrpSpPr/>
            <p:nvPr/>
          </p:nvGrpSpPr>
          <p:grpSpPr>
            <a:xfrm>
              <a:off x="3014" y="1296"/>
              <a:ext cx="1519" cy="2477"/>
              <a:chOff x="2929" y="1296"/>
              <a:chExt cx="1519" cy="2477"/>
            </a:xfrm>
          </p:grpSpPr>
          <p:sp>
            <p:nvSpPr>
              <p:cNvPr id="207" name="Google Shape;207;p24"/>
              <p:cNvSpPr/>
              <p:nvPr/>
            </p:nvSpPr>
            <p:spPr>
              <a:xfrm>
                <a:off x="3254" y="3600"/>
                <a:ext cx="1152" cy="17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Personal Observation</a:t>
                </a:r>
                <a:endParaRPr/>
              </a:p>
            </p:txBody>
          </p:sp>
          <p:sp>
            <p:nvSpPr>
              <p:cNvPr id="208" name="Google Shape;208;p24"/>
              <p:cNvSpPr/>
              <p:nvPr/>
            </p:nvSpPr>
            <p:spPr>
              <a:xfrm>
                <a:off x="3542" y="3072"/>
                <a:ext cx="864" cy="17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Expert Opinion</a:t>
                </a:r>
                <a:endParaRPr/>
              </a:p>
            </p:txBody>
          </p:sp>
          <p:sp>
            <p:nvSpPr>
              <p:cNvPr id="209" name="Google Shape;209;p24"/>
              <p:cNvSpPr/>
              <p:nvPr/>
            </p:nvSpPr>
            <p:spPr>
              <a:xfrm>
                <a:off x="2929" y="1296"/>
                <a:ext cx="1477" cy="40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Current “Gold Standard”</a:t>
                </a:r>
                <a:br>
                  <a:rPr b="0" i="0" lang="en-US" sz="1200" u="none" cap="none" strike="noStrike">
                    <a:solidFill>
                      <a:schemeClr val="lt1"/>
                    </a:solidFill>
                    <a:latin typeface="Verdana"/>
                    <a:ea typeface="Verdana"/>
                    <a:cs typeface="Verdana"/>
                    <a:sym typeface="Verdana"/>
                  </a:rPr>
                </a:br>
                <a:r>
                  <a:rPr b="0" i="0" lang="en-US" sz="1200" u="none" cap="none" strike="noStrike">
                    <a:solidFill>
                      <a:schemeClr val="lt1"/>
                    </a:solidFill>
                    <a:latin typeface="Verdana"/>
                    <a:ea typeface="Verdana"/>
                    <a:cs typeface="Verdana"/>
                    <a:sym typeface="Verdana"/>
                  </a:rPr>
                  <a:t>High Quality</a:t>
                </a:r>
                <a:br>
                  <a:rPr b="0" i="0" lang="en-US" sz="1200" u="none" cap="none" strike="noStrike">
                    <a:solidFill>
                      <a:schemeClr val="lt1"/>
                    </a:solidFill>
                    <a:latin typeface="Verdana"/>
                    <a:ea typeface="Verdana"/>
                    <a:cs typeface="Verdana"/>
                    <a:sym typeface="Verdana"/>
                  </a:rPr>
                </a:br>
                <a:r>
                  <a:rPr b="0" i="0" lang="en-US" sz="1200" u="none" cap="none" strike="noStrike">
                    <a:solidFill>
                      <a:schemeClr val="lt1"/>
                    </a:solidFill>
                    <a:latin typeface="Verdana"/>
                    <a:ea typeface="Verdana"/>
                    <a:cs typeface="Verdana"/>
                    <a:sym typeface="Verdana"/>
                  </a:rPr>
                  <a:t>Randomized Controlled Trial</a:t>
                </a:r>
                <a:endParaRPr b="0" i="0" sz="1200" u="none" cap="none" strike="noStrike">
                  <a:solidFill>
                    <a:schemeClr val="dk1"/>
                  </a:solidFill>
                  <a:latin typeface="Verdana"/>
                  <a:ea typeface="Verdana"/>
                  <a:cs typeface="Verdana"/>
                  <a:sym typeface="Verdana"/>
                </a:endParaRPr>
              </a:p>
            </p:txBody>
          </p:sp>
          <p:sp>
            <p:nvSpPr>
              <p:cNvPr id="210" name="Google Shape;210;p24"/>
              <p:cNvSpPr/>
              <p:nvPr/>
            </p:nvSpPr>
            <p:spPr>
              <a:xfrm>
                <a:off x="3254" y="2707"/>
                <a:ext cx="1152" cy="17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Uncontrolled Studies </a:t>
                </a:r>
                <a:endParaRPr/>
              </a:p>
            </p:txBody>
          </p:sp>
          <p:sp>
            <p:nvSpPr>
              <p:cNvPr id="211" name="Google Shape;211;p24"/>
              <p:cNvSpPr/>
              <p:nvPr/>
            </p:nvSpPr>
            <p:spPr>
              <a:xfrm>
                <a:off x="3313" y="3379"/>
                <a:ext cx="1093" cy="17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General Consensus</a:t>
                </a:r>
                <a:endParaRPr/>
              </a:p>
            </p:txBody>
          </p:sp>
          <p:sp>
            <p:nvSpPr>
              <p:cNvPr id="212" name="Google Shape;212;p24"/>
              <p:cNvSpPr/>
              <p:nvPr/>
            </p:nvSpPr>
            <p:spPr>
              <a:xfrm>
                <a:off x="3169" y="1776"/>
                <a:ext cx="1237" cy="17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Single Case Designs</a:t>
                </a:r>
                <a:endParaRPr/>
              </a:p>
            </p:txBody>
          </p:sp>
          <p:sp>
            <p:nvSpPr>
              <p:cNvPr id="213" name="Google Shape;213;p24"/>
              <p:cNvSpPr/>
              <p:nvPr/>
            </p:nvSpPr>
            <p:spPr>
              <a:xfrm>
                <a:off x="3161" y="2035"/>
                <a:ext cx="1287" cy="17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Semi-Randomized Trials</a:t>
                </a:r>
                <a:endParaRPr/>
              </a:p>
            </p:txBody>
          </p:sp>
          <p:sp>
            <p:nvSpPr>
              <p:cNvPr id="214" name="Google Shape;214;p24"/>
              <p:cNvSpPr/>
              <p:nvPr/>
            </p:nvSpPr>
            <p:spPr>
              <a:xfrm>
                <a:off x="3555" y="2352"/>
                <a:ext cx="893" cy="288"/>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Well-conducted </a:t>
                </a:r>
                <a:br>
                  <a:rPr b="0" i="0" lang="en-US" sz="1200" u="none" cap="none" strike="noStrike">
                    <a:solidFill>
                      <a:schemeClr val="lt1"/>
                    </a:solidFill>
                    <a:latin typeface="Verdana"/>
                    <a:ea typeface="Verdana"/>
                    <a:cs typeface="Verdana"/>
                    <a:sym typeface="Verdana"/>
                  </a:rPr>
                </a:br>
                <a:r>
                  <a:rPr b="0" i="0" lang="en-US" sz="1200" u="none" cap="none" strike="noStrike">
                    <a:solidFill>
                      <a:schemeClr val="lt1"/>
                    </a:solidFill>
                    <a:latin typeface="Verdana"/>
                    <a:ea typeface="Verdana"/>
                    <a:cs typeface="Verdana"/>
                    <a:sym typeface="Verdana"/>
                  </a:rPr>
                  <a:t>Clinical Studies </a:t>
                </a:r>
                <a:endParaRPr/>
              </a:p>
            </p:txBody>
          </p:sp>
        </p:grpSp>
      </p:grpSp>
      <p:sp>
        <p:nvSpPr>
          <p:cNvPr id="215" name="Google Shape;215;p24"/>
          <p:cNvSpPr txBox="1"/>
          <p:nvPr/>
        </p:nvSpPr>
        <p:spPr>
          <a:xfrm>
            <a:off x="762000" y="1143000"/>
            <a:ext cx="3200400" cy="36671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1" lang="en-US" sz="1800" u="none" cap="none" strike="noStrike">
                <a:solidFill>
                  <a:srgbClr val="FF8000"/>
                </a:solidFill>
                <a:latin typeface="Verdana"/>
                <a:ea typeface="Verdana"/>
                <a:cs typeface="Verdana"/>
                <a:sym typeface="Verdana"/>
              </a:rPr>
              <a:t>Quantity of the Evidence</a:t>
            </a:r>
            <a:endParaRPr b="1" i="0" sz="1800" u="none" cap="none" strike="noStrike">
              <a:solidFill>
                <a:srgbClr val="FF8000"/>
              </a:solidFill>
              <a:latin typeface="Verdana"/>
              <a:ea typeface="Verdana"/>
              <a:cs typeface="Verdana"/>
              <a:sym typeface="Verdana"/>
            </a:endParaRPr>
          </a:p>
        </p:txBody>
      </p:sp>
      <p:sp>
        <p:nvSpPr>
          <p:cNvPr id="216" name="Google Shape;216;p24"/>
          <p:cNvSpPr/>
          <p:nvPr/>
        </p:nvSpPr>
        <p:spPr>
          <a:xfrm>
            <a:off x="6604000" y="6465888"/>
            <a:ext cx="2540000" cy="392112"/>
          </a:xfrm>
          <a:prstGeom prst="rect">
            <a:avLst/>
          </a:prstGeom>
          <a:solidFill>
            <a:schemeClr val="accent2"/>
          </a:solidFill>
          <a:ln cap="flat" cmpd="sng" w="9525">
            <a:solidFill>
              <a:schemeClr val="dk1"/>
            </a:solidFill>
            <a:prstDash val="solid"/>
            <a:miter lim="8000"/>
            <a:headEnd len="sm" w="sm" type="none"/>
            <a:tailEnd len="sm" w="sm" type="none"/>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1800" u="none" cap="none" strike="noStrike">
                <a:solidFill>
                  <a:schemeClr val="lt1"/>
                </a:solidFill>
                <a:latin typeface="Arial"/>
                <a:ea typeface="Arial"/>
                <a:cs typeface="Arial"/>
                <a:sym typeface="Arial"/>
              </a:rPr>
              <a:t>Janet Twyman, 2007</a:t>
            </a:r>
            <a:endParaRPr b="0" i="0" sz="2400" u="none" cap="none" strike="noStrike">
              <a:solidFill>
                <a:schemeClr val="lt1"/>
              </a:solidFill>
              <a:latin typeface="Arial"/>
              <a:ea typeface="Arial"/>
              <a:cs typeface="Arial"/>
              <a:sym typeface="Arial"/>
            </a:endParaRPr>
          </a:p>
        </p:txBody>
      </p:sp>
      <p:sp>
        <p:nvSpPr>
          <p:cNvPr id="217" name="Google Shape;217;p24"/>
          <p:cNvSpPr txBox="1"/>
          <p:nvPr/>
        </p:nvSpPr>
        <p:spPr>
          <a:xfrm>
            <a:off x="4725988" y="2427288"/>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Arial"/>
              <a:ea typeface="Arial"/>
              <a:cs typeface="Arial"/>
              <a:sym typeface="Arial"/>
            </a:endParaRPr>
          </a:p>
        </p:txBody>
      </p:sp>
      <p:grpSp>
        <p:nvGrpSpPr>
          <p:cNvPr id="218" name="Google Shape;218;p24"/>
          <p:cNvGrpSpPr/>
          <p:nvPr/>
        </p:nvGrpSpPr>
        <p:grpSpPr>
          <a:xfrm>
            <a:off x="228600" y="1862138"/>
            <a:ext cx="2319338" cy="4495800"/>
            <a:chOff x="123" y="1152"/>
            <a:chExt cx="1461" cy="2832"/>
          </a:xfrm>
        </p:grpSpPr>
        <p:grpSp>
          <p:nvGrpSpPr>
            <p:cNvPr id="219" name="Google Shape;219;p24"/>
            <p:cNvGrpSpPr/>
            <p:nvPr/>
          </p:nvGrpSpPr>
          <p:grpSpPr>
            <a:xfrm>
              <a:off x="123" y="1152"/>
              <a:ext cx="1461" cy="2832"/>
              <a:chOff x="123" y="1200"/>
              <a:chExt cx="1461" cy="2832"/>
            </a:xfrm>
          </p:grpSpPr>
          <p:cxnSp>
            <p:nvCxnSpPr>
              <p:cNvPr id="220" name="Google Shape;220;p24"/>
              <p:cNvCxnSpPr/>
              <p:nvPr/>
            </p:nvCxnSpPr>
            <p:spPr>
              <a:xfrm rot="10800000">
                <a:off x="1584" y="1200"/>
                <a:ext cx="0" cy="2832"/>
              </a:xfrm>
              <a:prstGeom prst="straightConnector1">
                <a:avLst/>
              </a:prstGeom>
              <a:noFill/>
              <a:ln cap="flat" cmpd="sng" w="76200">
                <a:solidFill>
                  <a:srgbClr val="808080"/>
                </a:solidFill>
                <a:prstDash val="solid"/>
                <a:miter lim="8000"/>
                <a:headEnd len="sm" w="sm" type="none"/>
                <a:tailEnd len="med" w="med" type="triangle"/>
              </a:ln>
            </p:spPr>
          </p:cxnSp>
          <p:grpSp>
            <p:nvGrpSpPr>
              <p:cNvPr id="221" name="Google Shape;221;p24"/>
              <p:cNvGrpSpPr/>
              <p:nvPr/>
            </p:nvGrpSpPr>
            <p:grpSpPr>
              <a:xfrm>
                <a:off x="123" y="1392"/>
                <a:ext cx="1440" cy="2400"/>
                <a:chOff x="123" y="1392"/>
                <a:chExt cx="1440" cy="2400"/>
              </a:xfrm>
            </p:grpSpPr>
            <p:sp>
              <p:nvSpPr>
                <p:cNvPr id="222" name="Google Shape;222;p24"/>
                <p:cNvSpPr/>
                <p:nvPr/>
              </p:nvSpPr>
              <p:spPr>
                <a:xfrm>
                  <a:off x="384" y="1392"/>
                  <a:ext cx="1152" cy="2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Meta-analysis (systematic review)</a:t>
                  </a:r>
                  <a:endParaRPr b="0" i="0" sz="1200" u="none" cap="none" strike="noStrike">
                    <a:solidFill>
                      <a:schemeClr val="dk1"/>
                    </a:solidFill>
                    <a:latin typeface="Verdana"/>
                    <a:ea typeface="Verdana"/>
                    <a:cs typeface="Verdana"/>
                    <a:sym typeface="Verdana"/>
                  </a:endParaRPr>
                </a:p>
              </p:txBody>
            </p:sp>
            <p:sp>
              <p:nvSpPr>
                <p:cNvPr id="223" name="Google Shape;223;p24"/>
                <p:cNvSpPr/>
                <p:nvPr/>
              </p:nvSpPr>
              <p:spPr>
                <a:xfrm>
                  <a:off x="192" y="2160"/>
                  <a:ext cx="1333" cy="2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Single Case Replication (Direct and Parametric)</a:t>
                  </a:r>
                  <a:endParaRPr b="0" i="0" sz="1200" u="none" cap="none" strike="noStrike">
                    <a:solidFill>
                      <a:schemeClr val="dk1"/>
                    </a:solidFill>
                    <a:latin typeface="Verdana"/>
                    <a:ea typeface="Verdana"/>
                    <a:cs typeface="Verdana"/>
                    <a:sym typeface="Verdana"/>
                  </a:endParaRPr>
                </a:p>
              </p:txBody>
            </p:sp>
            <p:sp>
              <p:nvSpPr>
                <p:cNvPr id="224" name="Google Shape;224;p24"/>
                <p:cNvSpPr/>
                <p:nvPr/>
              </p:nvSpPr>
              <p:spPr>
                <a:xfrm>
                  <a:off x="384" y="3619"/>
                  <a:ext cx="1152" cy="17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Single Study</a:t>
                  </a:r>
                  <a:endParaRPr/>
                </a:p>
              </p:txBody>
            </p:sp>
            <p:sp>
              <p:nvSpPr>
                <p:cNvPr id="225" name="Google Shape;225;p24"/>
                <p:cNvSpPr/>
                <p:nvPr/>
              </p:nvSpPr>
              <p:spPr>
                <a:xfrm>
                  <a:off x="123" y="3195"/>
                  <a:ext cx="1440" cy="173"/>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Various Investigations</a:t>
                  </a:r>
                  <a:endParaRPr b="0" i="0" sz="1200" u="none" cap="none" strike="noStrike">
                    <a:solidFill>
                      <a:schemeClr val="dk1"/>
                    </a:solidFill>
                    <a:latin typeface="Verdana"/>
                    <a:ea typeface="Verdana"/>
                    <a:cs typeface="Verdana"/>
                    <a:sym typeface="Verdana"/>
                  </a:endParaRPr>
                </a:p>
              </p:txBody>
            </p:sp>
            <p:sp>
              <p:nvSpPr>
                <p:cNvPr id="226" name="Google Shape;226;p24"/>
                <p:cNvSpPr/>
                <p:nvPr/>
              </p:nvSpPr>
              <p:spPr>
                <a:xfrm>
                  <a:off x="192" y="1824"/>
                  <a:ext cx="1333" cy="288"/>
                </a:xfrm>
                <a:prstGeom prst="rect">
                  <a:avLst/>
                </a:prstGeom>
                <a:noFill/>
                <a:ln>
                  <a:noFill/>
                </a:ln>
              </p:spPr>
              <p:txBody>
                <a:bodyPr anchorCtr="0" anchor="t"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Repeated Systematic Measures</a:t>
                  </a:r>
                  <a:endParaRPr/>
                </a:p>
              </p:txBody>
            </p:sp>
          </p:grpSp>
        </p:grpSp>
        <p:sp>
          <p:nvSpPr>
            <p:cNvPr id="227" name="Google Shape;227;p24"/>
            <p:cNvSpPr/>
            <p:nvPr/>
          </p:nvSpPr>
          <p:spPr>
            <a:xfrm>
              <a:off x="411" y="2667"/>
              <a:ext cx="1169" cy="173"/>
            </a:xfrm>
            <a:prstGeom prst="rect">
              <a:avLst/>
            </a:prstGeom>
            <a:noFill/>
            <a:ln>
              <a:noFill/>
            </a:ln>
          </p:spPr>
          <p:txBody>
            <a:bodyPr anchorCtr="0" anchor="ctr" bIns="45700" lIns="91425" spcFirstLastPara="1" rIns="91425" wrap="square" tIns="45700">
              <a:noAutofit/>
            </a:bodyPr>
            <a:lstStyle/>
            <a:p>
              <a:pPr indent="0" lvl="0" marL="0" marR="0" rtl="0" algn="r">
                <a:spcBef>
                  <a:spcPts val="0"/>
                </a:spcBef>
                <a:spcAft>
                  <a:spcPts val="0"/>
                </a:spcAft>
                <a:buNone/>
              </a:pPr>
              <a:r>
                <a:rPr b="0" i="0" lang="en-US" sz="1200" u="none" cap="none" strike="noStrike">
                  <a:solidFill>
                    <a:schemeClr val="lt1"/>
                  </a:solidFill>
                  <a:latin typeface="Verdana"/>
                  <a:ea typeface="Verdana"/>
                  <a:cs typeface="Verdana"/>
                  <a:sym typeface="Verdana"/>
                </a:rPr>
                <a:t>Convergent Evidence</a:t>
              </a:r>
              <a:r>
                <a:rPr b="0" i="0" lang="en-US" sz="1200" u="none" cap="none" strike="noStrike">
                  <a:solidFill>
                    <a:schemeClr val="dk1"/>
                  </a:solidFill>
                  <a:latin typeface="Verdana"/>
                  <a:ea typeface="Verdana"/>
                  <a:cs typeface="Verdana"/>
                  <a:sym typeface="Verdana"/>
                </a:rPr>
                <a:t> </a:t>
              </a:r>
              <a:endParaRPr/>
            </a:p>
          </p:txBody>
        </p:sp>
      </p:grpSp>
      <p:grpSp>
        <p:nvGrpSpPr>
          <p:cNvPr id="228" name="Google Shape;228;p24"/>
          <p:cNvGrpSpPr/>
          <p:nvPr/>
        </p:nvGrpSpPr>
        <p:grpSpPr>
          <a:xfrm>
            <a:off x="76200" y="2495764"/>
            <a:ext cx="9013829" cy="3923872"/>
            <a:chOff x="48" y="1763"/>
            <a:chExt cx="5678" cy="2472"/>
          </a:xfrm>
        </p:grpSpPr>
        <p:sp>
          <p:nvSpPr>
            <p:cNvPr id="229" name="Google Shape;229;p24"/>
            <p:cNvSpPr/>
            <p:nvPr/>
          </p:nvSpPr>
          <p:spPr>
            <a:xfrm rot="219982">
              <a:off x="718" y="1919"/>
              <a:ext cx="4944" cy="2160"/>
            </a:xfrm>
            <a:custGeom>
              <a:rect b="b" l="l" r="r" t="t"/>
              <a:pathLst>
                <a:path extrusionOk="0" h="120000" w="120000">
                  <a:moveTo>
                    <a:pt x="0" y="112558"/>
                  </a:moveTo>
                  <a:cubicBezTo>
                    <a:pt x="3539" y="67906"/>
                    <a:pt x="7079" y="23255"/>
                    <a:pt x="10619" y="23255"/>
                  </a:cubicBezTo>
                  <a:cubicBezTo>
                    <a:pt x="14159" y="23255"/>
                    <a:pt x="17876" y="113488"/>
                    <a:pt x="21238" y="112558"/>
                  </a:cubicBezTo>
                  <a:cubicBezTo>
                    <a:pt x="24601" y="111627"/>
                    <a:pt x="27079" y="16744"/>
                    <a:pt x="30796" y="17674"/>
                  </a:cubicBezTo>
                  <a:cubicBezTo>
                    <a:pt x="34513" y="18604"/>
                    <a:pt x="39469" y="120000"/>
                    <a:pt x="43539" y="118139"/>
                  </a:cubicBezTo>
                  <a:cubicBezTo>
                    <a:pt x="47610" y="116279"/>
                    <a:pt x="50796" y="6511"/>
                    <a:pt x="55221" y="6511"/>
                  </a:cubicBezTo>
                  <a:cubicBezTo>
                    <a:pt x="59646" y="6511"/>
                    <a:pt x="65486" y="118139"/>
                    <a:pt x="70088" y="118139"/>
                  </a:cubicBezTo>
                  <a:cubicBezTo>
                    <a:pt x="74690" y="118139"/>
                    <a:pt x="78584" y="7441"/>
                    <a:pt x="82831" y="6511"/>
                  </a:cubicBezTo>
                  <a:cubicBezTo>
                    <a:pt x="87079" y="5581"/>
                    <a:pt x="91858" y="113488"/>
                    <a:pt x="95575" y="112558"/>
                  </a:cubicBezTo>
                  <a:cubicBezTo>
                    <a:pt x="99292" y="111627"/>
                    <a:pt x="101061" y="1860"/>
                    <a:pt x="105132" y="930"/>
                  </a:cubicBezTo>
                  <a:cubicBezTo>
                    <a:pt x="109203" y="0"/>
                    <a:pt x="114601" y="53488"/>
                    <a:pt x="120000" y="106976"/>
                  </a:cubicBezTo>
                </a:path>
              </a:pathLst>
            </a:custGeom>
            <a:noFill/>
            <a:ln cap="rnd" cmpd="sng" w="38100">
              <a:solidFill>
                <a:srgbClr val="E23600"/>
              </a:solidFill>
              <a:prstDash val="dot"/>
              <a:miter lim="8000"/>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230" name="Google Shape;230;p24"/>
            <p:cNvSpPr txBox="1"/>
            <p:nvPr/>
          </p:nvSpPr>
          <p:spPr>
            <a:xfrm>
              <a:off x="48" y="2639"/>
              <a:ext cx="864" cy="57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lang="en-US" sz="1800" u="none">
                  <a:solidFill>
                    <a:srgbClr val="FFFF00"/>
                  </a:solidFill>
                  <a:latin typeface="Verdana"/>
                  <a:ea typeface="Verdana"/>
                  <a:cs typeface="Verdana"/>
                  <a:sym typeface="Verdana"/>
                </a:rPr>
                <a:t>Threshold of Evidence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15"/>
                                        </p:tgtEl>
                                        <p:attrNameLst>
                                          <p:attrName>style.visibility</p:attrName>
                                        </p:attrNameLst>
                                      </p:cBhvr>
                                      <p:to>
                                        <p:strVal val="visible"/>
                                      </p:to>
                                    </p:set>
                                  </p:childTnLst>
                                </p:cTn>
                              </p:par>
                              <p:par>
                                <p:cTn fill="hold" nodeType="withEffect" presetClass="entr" presetID="10" presetSubtype="0">
                                  <p:stCondLst>
                                    <p:cond delay="500"/>
                                  </p:stCondLst>
                                  <p:childTnLst>
                                    <p:set>
                                      <p:cBhvr>
                                        <p:cTn dur="1" fill="hold">
                                          <p:stCondLst>
                                            <p:cond delay="0"/>
                                          </p:stCondLst>
                                        </p:cTn>
                                        <p:tgtEl>
                                          <p:spTgt spid="218"/>
                                        </p:tgtEl>
                                        <p:attrNameLst>
                                          <p:attrName>style.visibility</p:attrName>
                                        </p:attrNameLst>
                                      </p:cBhvr>
                                      <p:to>
                                        <p:strVal val="visible"/>
                                      </p:to>
                                    </p:set>
                                    <p:animEffect filter="fade" transition="in">
                                      <p:cBhvr>
                                        <p:cTn dur="5000"/>
                                        <p:tgtEl>
                                          <p:spTgt spid="218"/>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03"/>
                                        </p:tgtEl>
                                        <p:attrNameLst>
                                          <p:attrName>style.visibility</p:attrName>
                                        </p:attrNameLst>
                                      </p:cBhvr>
                                      <p:to>
                                        <p:strVal val="visible"/>
                                      </p:to>
                                    </p:set>
                                  </p:childTnLst>
                                </p:cTn>
                              </p:par>
                              <p:par>
                                <p:cTn fill="hold" nodeType="withEffect" presetClass="entr" presetID="10" presetSubtype="0">
                                  <p:stCondLst>
                                    <p:cond delay="0"/>
                                  </p:stCondLst>
                                  <p:childTnLst>
                                    <p:set>
                                      <p:cBhvr>
                                        <p:cTn dur="1" fill="hold">
                                          <p:stCondLst>
                                            <p:cond delay="0"/>
                                          </p:stCondLst>
                                        </p:cTn>
                                        <p:tgtEl>
                                          <p:spTgt spid="204"/>
                                        </p:tgtEl>
                                        <p:attrNameLst>
                                          <p:attrName>style.visibility</p:attrName>
                                        </p:attrNameLst>
                                      </p:cBhvr>
                                      <p:to>
                                        <p:strVal val="visible"/>
                                      </p:to>
                                    </p:set>
                                    <p:animEffect filter="fade" transition="in">
                                      <p:cBhvr>
                                        <p:cTn dur="5000"/>
                                        <p:tgtEl>
                                          <p:spTgt spid="204"/>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2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4" name="Shape 234"/>
        <p:cNvGrpSpPr/>
        <p:nvPr/>
      </p:nvGrpSpPr>
      <p:grpSpPr>
        <a:xfrm>
          <a:off x="0" y="0"/>
          <a:ext cx="0" cy="0"/>
          <a:chOff x="0" y="0"/>
          <a:chExt cx="0" cy="0"/>
        </a:xfrm>
      </p:grpSpPr>
      <p:sp>
        <p:nvSpPr>
          <p:cNvPr id="235" name="Google Shape;235;p25"/>
          <p:cNvSpPr txBox="1"/>
          <p:nvPr>
            <p:ph type="title"/>
          </p:nvPr>
        </p:nvSpPr>
        <p:spPr>
          <a:xfrm>
            <a:off x="685800" y="381000"/>
            <a:ext cx="77724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What is the Current State of Education Research? </a:t>
            </a:r>
            <a:endParaRPr b="1" i="0" sz="3600" u="none" cap="none" strike="noStrike">
              <a:solidFill>
                <a:schemeClr val="lt1"/>
              </a:solidFill>
              <a:latin typeface="Arial"/>
              <a:ea typeface="Arial"/>
              <a:cs typeface="Arial"/>
              <a:sym typeface="Arial"/>
            </a:endParaRPr>
          </a:p>
        </p:txBody>
      </p:sp>
      <p:sp>
        <p:nvSpPr>
          <p:cNvPr id="236" name="Google Shape;236;p25"/>
          <p:cNvSpPr txBox="1"/>
          <p:nvPr>
            <p:ph idx="1" type="body"/>
          </p:nvPr>
        </p:nvSpPr>
        <p:spPr>
          <a:xfrm>
            <a:off x="685800" y="1981200"/>
            <a:ext cx="7772400" cy="4495800"/>
          </a:xfrm>
          <a:prstGeom prst="rect">
            <a:avLst/>
          </a:prstGeom>
          <a:noFill/>
          <a:ln>
            <a:noFill/>
          </a:ln>
        </p:spPr>
        <p:txBody>
          <a:bodyPr anchorCtr="0" anchor="t" bIns="45700" lIns="91425" spcFirstLastPara="1" rIns="91425" wrap="square" tIns="45700">
            <a:noAutofit/>
          </a:bodyPr>
          <a:lstStyle/>
          <a:p>
            <a:pPr indent="-342900" lvl="0" marL="342900" marR="0" rtl="0" algn="ctr">
              <a:spcBef>
                <a:spcPts val="0"/>
              </a:spcBef>
              <a:spcAft>
                <a:spcPts val="0"/>
              </a:spcAft>
              <a:buClr>
                <a:schemeClr val="lt1"/>
              </a:buClr>
              <a:buFont typeface="Arial"/>
              <a:buNone/>
            </a:pPr>
            <a:r>
              <a:rPr b="0" i="0" lang="en-US" sz="4000" u="none" cap="none" strike="noStrike">
                <a:solidFill>
                  <a:schemeClr val="lt1"/>
                </a:solidFill>
                <a:latin typeface="Arial"/>
                <a:ea typeface="Arial"/>
                <a:cs typeface="Arial"/>
                <a:sym typeface="Arial"/>
              </a:rPr>
              <a:t>Insufficient number of rigorous studies</a:t>
            </a:r>
            <a:endParaRPr/>
          </a:p>
          <a:p>
            <a:pPr indent="-342900" lvl="0" marL="342900" marR="0" rtl="0" algn="ctr">
              <a:spcBef>
                <a:spcPts val="800"/>
              </a:spcBef>
              <a:spcAft>
                <a:spcPts val="0"/>
              </a:spcAft>
              <a:buClr>
                <a:schemeClr val="lt1"/>
              </a:buClr>
              <a:buFont typeface="Arial"/>
              <a:buNone/>
            </a:pPr>
            <a:r>
              <a:t/>
            </a:r>
            <a:endParaRPr b="0" i="0" sz="4000" u="none" cap="none" strike="noStrike">
              <a:solidFill>
                <a:schemeClr val="lt1"/>
              </a:solidFill>
              <a:latin typeface="Arial"/>
              <a:ea typeface="Arial"/>
              <a:cs typeface="Arial"/>
              <a:sym typeface="Arial"/>
            </a:endParaRPr>
          </a:p>
          <a:p>
            <a:pPr indent="-342900" lvl="0" marL="342900" marR="0" rtl="0" algn="ctr">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What Works Clearinghouse</a:t>
            </a:r>
            <a:endParaRPr/>
          </a:p>
          <a:p>
            <a:pPr indent="-342900" lvl="0" marL="342900" marR="0" rtl="0" algn="ctr">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Campbell Collaborative</a:t>
            </a:r>
            <a:endParaRPr/>
          </a:p>
          <a:p>
            <a:pPr indent="-342900" lvl="0" marL="342900" marR="0" rtl="0" algn="ctr">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American Educational Research Association</a:t>
            </a:r>
            <a:endParaRPr/>
          </a:p>
          <a:p>
            <a:pPr indent="-342900" lvl="0" marL="342900" marR="0" rtl="0" algn="l">
              <a:spcBef>
                <a:spcPts val="560"/>
              </a:spcBef>
              <a:spcAft>
                <a:spcPts val="0"/>
              </a:spcAft>
              <a:buClr>
                <a:schemeClr val="lt1"/>
              </a:buClr>
              <a:buFont typeface="Arial"/>
              <a:buNone/>
            </a:pPr>
            <a:r>
              <a:t/>
            </a:r>
            <a:endParaRPr b="0" i="0" sz="2800" u="none" cap="none" strike="noStrike">
              <a:solidFill>
                <a:schemeClr val="lt1"/>
              </a:solidFill>
              <a:latin typeface="Arial"/>
              <a:ea typeface="Arial"/>
              <a:cs typeface="Arial"/>
              <a:sym typeface="Arial"/>
            </a:endParaRPr>
          </a:p>
          <a:p>
            <a:pPr indent="-165100" lvl="0" marL="342900" marR="0" rtl="0" algn="l">
              <a:spcBef>
                <a:spcPts val="560"/>
              </a:spcBef>
              <a:spcAft>
                <a:spcPts val="0"/>
              </a:spcAft>
              <a:buClr>
                <a:schemeClr val="lt1"/>
              </a:buClr>
              <a:buSzPts val="2800"/>
              <a:buFont typeface="Arial"/>
              <a:buNone/>
            </a:pPr>
            <a:r>
              <a:t/>
            </a:r>
            <a:endParaRPr b="0" i="0" sz="28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190500" lvl="0" marL="342900" marR="0" rtl="0" algn="l">
              <a:spcBef>
                <a:spcPts val="480"/>
              </a:spcBef>
              <a:spcAft>
                <a:spcPts val="0"/>
              </a:spcAft>
              <a:buClr>
                <a:schemeClr val="lt1"/>
              </a:buClr>
              <a:buSzPts val="2400"/>
              <a:buFont typeface="Arial"/>
              <a:buNone/>
            </a:pPr>
            <a:r>
              <a:t/>
            </a:r>
            <a:endParaRPr b="0" i="0" sz="2400" u="none" cap="none" strike="noStrike">
              <a:solidFill>
                <a:schemeClr val="lt1"/>
              </a:solidFill>
              <a:latin typeface="Arial"/>
              <a:ea typeface="Arial"/>
              <a:cs typeface="Arial"/>
              <a:sym typeface="Aria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0" name="Shape 240"/>
        <p:cNvGrpSpPr/>
        <p:nvPr/>
      </p:nvGrpSpPr>
      <p:grpSpPr>
        <a:xfrm>
          <a:off x="0" y="0"/>
          <a:ext cx="0" cy="0"/>
          <a:chOff x="0" y="0"/>
          <a:chExt cx="0" cy="0"/>
        </a:xfrm>
      </p:grpSpPr>
      <p:sp>
        <p:nvSpPr>
          <p:cNvPr id="241" name="Google Shape;241;p26"/>
          <p:cNvSpPr txBox="1"/>
          <p:nvPr>
            <p:ph type="title"/>
          </p:nvPr>
        </p:nvSpPr>
        <p:spPr>
          <a:xfrm>
            <a:off x="685800" y="228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What is the Current State of Education Research? </a:t>
            </a:r>
            <a:endParaRPr/>
          </a:p>
        </p:txBody>
      </p:sp>
      <p:pic>
        <p:nvPicPr>
          <p:cNvPr id="242" name="Google Shape;242;p26"/>
          <p:cNvPicPr preferRelativeResize="0"/>
          <p:nvPr/>
        </p:nvPicPr>
        <p:blipFill rotWithShape="1">
          <a:blip r:embed="rId3">
            <a:alphaModFix/>
          </a:blip>
          <a:srcRect b="0" l="0" r="0" t="0"/>
          <a:stretch/>
        </p:blipFill>
        <p:spPr>
          <a:xfrm>
            <a:off x="685800" y="1517650"/>
            <a:ext cx="7772400" cy="4730750"/>
          </a:xfrm>
          <a:prstGeom prst="rect">
            <a:avLst/>
          </a:prstGeom>
          <a:noFill/>
          <a:ln>
            <a:noFill/>
          </a:ln>
        </p:spPr>
      </p:pic>
      <p:sp>
        <p:nvSpPr>
          <p:cNvPr id="243" name="Google Shape;243;p26"/>
          <p:cNvSpPr/>
          <p:nvPr/>
        </p:nvSpPr>
        <p:spPr>
          <a:xfrm>
            <a:off x="6400800" y="3124200"/>
            <a:ext cx="1981200" cy="1524000"/>
          </a:xfrm>
          <a:prstGeom prst="ellipse">
            <a:avLst/>
          </a:prstGeom>
          <a:solidFill>
            <a:srgbClr val="CDE6F8"/>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Times New Roman"/>
                <a:ea typeface="Times New Roman"/>
                <a:cs typeface="Times New Roman"/>
                <a:sym typeface="Times New Roman"/>
              </a:rPr>
              <a:t>No studies examined teaching outcomes</a:t>
            </a:r>
            <a:endParaRPr sz="1800">
              <a:solidFill>
                <a:schemeClr val="dk1"/>
              </a:solidFill>
              <a:latin typeface="Times New Roman"/>
              <a:ea typeface="Times New Roman"/>
              <a:cs typeface="Times New Roman"/>
              <a:sym typeface="Times New Roman"/>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8" name="Shape 248"/>
        <p:cNvGrpSpPr/>
        <p:nvPr/>
      </p:nvGrpSpPr>
      <p:grpSpPr>
        <a:xfrm>
          <a:off x="0" y="0"/>
          <a:ext cx="0" cy="0"/>
          <a:chOff x="0" y="0"/>
          <a:chExt cx="0" cy="0"/>
        </a:xfrm>
      </p:grpSpPr>
      <p:pic>
        <p:nvPicPr>
          <p:cNvPr id="249" name="Google Shape;249;p27"/>
          <p:cNvPicPr preferRelativeResize="0"/>
          <p:nvPr/>
        </p:nvPicPr>
        <p:blipFill rotWithShape="1">
          <a:blip r:embed="rId3">
            <a:alphaModFix/>
          </a:blip>
          <a:srcRect b="0" l="0" r="0" t="0"/>
          <a:stretch/>
        </p:blipFill>
        <p:spPr>
          <a:xfrm>
            <a:off x="227013" y="228600"/>
            <a:ext cx="8682037" cy="6019800"/>
          </a:xfrm>
          <a:prstGeom prst="rect">
            <a:avLst/>
          </a:prstGeom>
          <a:noFill/>
          <a:ln>
            <a:noFill/>
          </a:ln>
        </p:spPr>
      </p:pic>
      <p:sp>
        <p:nvSpPr>
          <p:cNvPr id="250" name="Google Shape;250;p27"/>
          <p:cNvSpPr txBox="1"/>
          <p:nvPr/>
        </p:nvSpPr>
        <p:spPr>
          <a:xfrm>
            <a:off x="457200" y="6505575"/>
            <a:ext cx="2362200" cy="276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SOURCE:  SRI (2004) </a:t>
            </a:r>
            <a:endParaRPr/>
          </a:p>
        </p:txBody>
      </p:sp>
      <p:sp>
        <p:nvSpPr>
          <p:cNvPr id="251" name="Google Shape;251;p27"/>
          <p:cNvSpPr/>
          <p:nvPr/>
        </p:nvSpPr>
        <p:spPr>
          <a:xfrm>
            <a:off x="3810000" y="2057400"/>
            <a:ext cx="3657600" cy="15240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Less than 1% offer qualify as rigorous</a:t>
            </a:r>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6" name="Shape 256"/>
        <p:cNvGrpSpPr/>
        <p:nvPr/>
      </p:nvGrpSpPr>
      <p:grpSpPr>
        <a:xfrm>
          <a:off x="0" y="0"/>
          <a:ext cx="0" cy="0"/>
          <a:chOff x="0" y="0"/>
          <a:chExt cx="0" cy="0"/>
        </a:xfrm>
      </p:grpSpPr>
      <p:pic>
        <p:nvPicPr>
          <p:cNvPr id="257" name="Google Shape;257;p28"/>
          <p:cNvPicPr preferRelativeResize="0"/>
          <p:nvPr/>
        </p:nvPicPr>
        <p:blipFill rotWithShape="1">
          <a:blip r:embed="rId3">
            <a:alphaModFix/>
          </a:blip>
          <a:srcRect b="0" l="0" r="0" t="0"/>
          <a:stretch/>
        </p:blipFill>
        <p:spPr>
          <a:xfrm>
            <a:off x="304800" y="609600"/>
            <a:ext cx="8458200" cy="5486400"/>
          </a:xfrm>
          <a:prstGeom prst="rect">
            <a:avLst/>
          </a:prstGeom>
          <a:noFill/>
          <a:ln>
            <a:noFill/>
          </a:ln>
        </p:spPr>
      </p:pic>
      <p:sp>
        <p:nvSpPr>
          <p:cNvPr id="258" name="Google Shape;258;p28"/>
          <p:cNvSpPr txBox="1"/>
          <p:nvPr/>
        </p:nvSpPr>
        <p:spPr>
          <a:xfrm>
            <a:off x="1295400" y="1219200"/>
            <a:ext cx="1981200" cy="3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Research Designs</a:t>
            </a:r>
            <a:endParaRPr sz="1600"/>
          </a:p>
        </p:txBody>
      </p:sp>
      <p:sp>
        <p:nvSpPr>
          <p:cNvPr id="259" name="Google Shape;259;p28"/>
          <p:cNvSpPr txBox="1"/>
          <p:nvPr/>
        </p:nvSpPr>
        <p:spPr>
          <a:xfrm>
            <a:off x="2057400" y="1295400"/>
            <a:ext cx="914400" cy="9144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100"/>
          </a:p>
        </p:txBody>
      </p:sp>
      <p:sp>
        <p:nvSpPr>
          <p:cNvPr id="260" name="Google Shape;260;p28"/>
          <p:cNvSpPr txBox="1"/>
          <p:nvPr/>
        </p:nvSpPr>
        <p:spPr>
          <a:xfrm>
            <a:off x="5029200" y="1219200"/>
            <a:ext cx="2133600" cy="381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t>Assessment Methods</a:t>
            </a:r>
            <a:endParaRPr sz="1600"/>
          </a:p>
        </p:txBody>
      </p:sp>
      <p:cxnSp>
        <p:nvCxnSpPr>
          <p:cNvPr id="261" name="Google Shape;261;p28"/>
          <p:cNvCxnSpPr/>
          <p:nvPr/>
        </p:nvCxnSpPr>
        <p:spPr>
          <a:xfrm>
            <a:off x="-76200" y="-381000"/>
            <a:ext cx="0" cy="0"/>
          </a:xfrm>
          <a:prstGeom prst="straightConnector1">
            <a:avLst/>
          </a:prstGeom>
          <a:solidFill>
            <a:schemeClr val="accent1"/>
          </a:solidFill>
          <a:ln cap="flat" cmpd="sng" w="9525">
            <a:solidFill>
              <a:schemeClr val="dk1"/>
            </a:solidFill>
            <a:prstDash val="solid"/>
            <a:round/>
            <a:headEnd len="sm" w="sm" type="none"/>
            <a:tailEnd len="sm" w="sm" type="none"/>
          </a:ln>
        </p:spPr>
      </p:cxnSp>
      <p:cxnSp>
        <p:nvCxnSpPr>
          <p:cNvPr id="262" name="Google Shape;262;p28"/>
          <p:cNvCxnSpPr/>
          <p:nvPr/>
        </p:nvCxnSpPr>
        <p:spPr>
          <a:xfrm rot="-5400000">
            <a:off x="3352006" y="1600994"/>
            <a:ext cx="1589" cy="2667000"/>
          </a:xfrm>
          <a:prstGeom prst="straightConnector1">
            <a:avLst/>
          </a:prstGeom>
          <a:solidFill>
            <a:schemeClr val="accent1"/>
          </a:solidFill>
          <a:ln cap="flat" cmpd="sng" w="9525">
            <a:solidFill>
              <a:schemeClr val="dk1"/>
            </a:solidFill>
            <a:prstDash val="solid"/>
            <a:round/>
            <a:headEnd len="sm" w="sm" type="none"/>
            <a:tailEnd len="sm" w="sm" type="none"/>
          </a:ln>
        </p:spPr>
      </p:cxnSp>
      <p:sp>
        <p:nvSpPr>
          <p:cNvPr id="263" name="Google Shape;263;p28"/>
          <p:cNvSpPr txBox="1"/>
          <p:nvPr/>
        </p:nvSpPr>
        <p:spPr>
          <a:xfrm>
            <a:off x="2514600" y="6324600"/>
            <a:ext cx="48514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Times New Roman"/>
                <a:ea typeface="Times New Roman"/>
                <a:cs typeface="Times New Roman"/>
                <a:sym typeface="Times New Roman"/>
              </a:rPr>
              <a:t>AERA Report : Studying Teacher Education, 2005 </a:t>
            </a:r>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68" name="Shape 268"/>
        <p:cNvGrpSpPr/>
        <p:nvPr/>
      </p:nvGrpSpPr>
      <p:grpSpPr>
        <a:xfrm>
          <a:off x="0" y="0"/>
          <a:ext cx="0" cy="0"/>
          <a:chOff x="0" y="0"/>
          <a:chExt cx="0" cy="0"/>
        </a:xfrm>
      </p:grpSpPr>
      <p:sp>
        <p:nvSpPr>
          <p:cNvPr id="269" name="Google Shape;269;p29"/>
          <p:cNvSpPr txBox="1"/>
          <p:nvPr>
            <p:ph type="title"/>
          </p:nvPr>
        </p:nvSpPr>
        <p:spPr>
          <a:xfrm>
            <a:off x="609600" y="0"/>
            <a:ext cx="7772400" cy="1447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3600" u="none" cap="none" strike="noStrike">
                <a:solidFill>
                  <a:srgbClr val="FFFF00"/>
                </a:solidFill>
                <a:latin typeface="Arial"/>
                <a:ea typeface="Arial"/>
                <a:cs typeface="Arial"/>
                <a:sym typeface="Arial"/>
              </a:rPr>
            </a:br>
            <a:r>
              <a:rPr b="0" i="0" lang="en-US" sz="3600" u="none" cap="none" strike="noStrike">
                <a:solidFill>
                  <a:srgbClr val="FFFF00"/>
                </a:solidFill>
                <a:latin typeface="Arial"/>
                <a:ea typeface="Arial"/>
                <a:cs typeface="Arial"/>
                <a:sym typeface="Arial"/>
              </a:rPr>
              <a:t>What is the Focus of Most </a:t>
            </a:r>
            <a:br>
              <a:rPr b="0" i="0" lang="en-US" sz="3600" u="none" cap="none" strike="noStrike">
                <a:solidFill>
                  <a:srgbClr val="FFFF00"/>
                </a:solidFill>
                <a:latin typeface="Arial"/>
                <a:ea typeface="Arial"/>
                <a:cs typeface="Arial"/>
                <a:sym typeface="Arial"/>
              </a:rPr>
            </a:br>
            <a:r>
              <a:rPr b="0" i="0" lang="en-US" sz="3600" u="none" cap="none" strike="noStrike">
                <a:solidFill>
                  <a:srgbClr val="FFFF00"/>
                </a:solidFill>
                <a:latin typeface="Arial"/>
                <a:ea typeface="Arial"/>
                <a:cs typeface="Arial"/>
                <a:sym typeface="Arial"/>
              </a:rPr>
              <a:t>Reform Effects?</a:t>
            </a:r>
            <a:br>
              <a:rPr b="0" i="0" lang="en-US" sz="3600" u="none" cap="none" strike="noStrike">
                <a:solidFill>
                  <a:schemeClr val="lt1"/>
                </a:solidFill>
                <a:latin typeface="Arial"/>
                <a:ea typeface="Arial"/>
                <a:cs typeface="Arial"/>
                <a:sym typeface="Arial"/>
              </a:rPr>
            </a:br>
            <a:endParaRPr b="0" i="0" sz="3600" u="none" cap="none" strike="noStrike">
              <a:solidFill>
                <a:srgbClr val="FFFF00"/>
              </a:solidFill>
              <a:latin typeface="Arial"/>
              <a:ea typeface="Arial"/>
              <a:cs typeface="Arial"/>
              <a:sym typeface="Arial"/>
            </a:endParaRPr>
          </a:p>
        </p:txBody>
      </p:sp>
      <p:sp>
        <p:nvSpPr>
          <p:cNvPr id="270" name="Google Shape;270;p29"/>
          <p:cNvSpPr txBox="1"/>
          <p:nvPr>
            <p:ph idx="1" type="body"/>
          </p:nvPr>
        </p:nvSpPr>
        <p:spPr>
          <a:xfrm>
            <a:off x="1066800" y="1524000"/>
            <a:ext cx="6858000" cy="51816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4400"/>
              <a:buFont typeface="Verdana"/>
              <a:buChar char="•"/>
            </a:pPr>
            <a:r>
              <a:rPr b="0" i="0" lang="en-US" sz="4400" u="none" cap="none" strike="noStrike">
                <a:solidFill>
                  <a:schemeClr val="lt1"/>
                </a:solidFill>
                <a:latin typeface="Verdana"/>
                <a:ea typeface="Verdana"/>
                <a:cs typeface="Verdana"/>
                <a:sym typeface="Verdana"/>
              </a:rPr>
              <a:t>Home</a:t>
            </a:r>
            <a:endParaRPr/>
          </a:p>
          <a:p>
            <a:pPr indent="-342900" lvl="0" marL="342900" marR="0" rtl="0" algn="l">
              <a:spcBef>
                <a:spcPts val="880"/>
              </a:spcBef>
              <a:spcAft>
                <a:spcPts val="0"/>
              </a:spcAft>
              <a:buClr>
                <a:schemeClr val="lt1"/>
              </a:buClr>
              <a:buSzPts val="4400"/>
              <a:buFont typeface="Verdana"/>
              <a:buChar char="•"/>
            </a:pPr>
            <a:r>
              <a:rPr b="0" i="0" lang="en-US" sz="4400" u="none" cap="none" strike="noStrike">
                <a:solidFill>
                  <a:schemeClr val="lt1"/>
                </a:solidFill>
                <a:latin typeface="Verdana"/>
                <a:ea typeface="Verdana"/>
                <a:cs typeface="Verdana"/>
                <a:sym typeface="Verdana"/>
              </a:rPr>
              <a:t>Staff</a:t>
            </a:r>
            <a:endParaRPr/>
          </a:p>
          <a:p>
            <a:pPr indent="-342900" lvl="0" marL="342900" marR="0" rtl="0" algn="l">
              <a:spcBef>
                <a:spcPts val="880"/>
              </a:spcBef>
              <a:spcAft>
                <a:spcPts val="0"/>
              </a:spcAft>
              <a:buClr>
                <a:schemeClr val="lt1"/>
              </a:buClr>
              <a:buSzPts val="4400"/>
              <a:buFont typeface="Verdana"/>
              <a:buChar char="•"/>
            </a:pPr>
            <a:r>
              <a:rPr b="0" i="0" lang="en-US" sz="4400" u="none" cap="none" strike="noStrike">
                <a:solidFill>
                  <a:schemeClr val="lt1"/>
                </a:solidFill>
                <a:latin typeface="Verdana"/>
                <a:ea typeface="Verdana"/>
                <a:cs typeface="Verdana"/>
                <a:sym typeface="Verdana"/>
              </a:rPr>
              <a:t>Student</a:t>
            </a:r>
            <a:endParaRPr/>
          </a:p>
          <a:p>
            <a:pPr indent="-342900" lvl="0" marL="342900" marR="0" rtl="0" algn="l">
              <a:spcBef>
                <a:spcPts val="880"/>
              </a:spcBef>
              <a:spcAft>
                <a:spcPts val="0"/>
              </a:spcAft>
              <a:buClr>
                <a:schemeClr val="lt1"/>
              </a:buClr>
              <a:buSzPts val="4400"/>
              <a:buFont typeface="Verdana"/>
              <a:buChar char="•"/>
            </a:pPr>
            <a:r>
              <a:rPr b="0" i="0" lang="en-US" sz="4400" u="none" cap="none" strike="noStrike">
                <a:solidFill>
                  <a:schemeClr val="lt1"/>
                </a:solidFill>
                <a:latin typeface="Verdana"/>
                <a:ea typeface="Verdana"/>
                <a:cs typeface="Verdana"/>
                <a:sym typeface="Verdana"/>
              </a:rPr>
              <a:t>Systems</a:t>
            </a:r>
            <a:endParaRPr/>
          </a:p>
        </p:txBody>
      </p:sp>
      <p:sp>
        <p:nvSpPr>
          <p:cNvPr id="271" name="Google Shape;271;p29"/>
          <p:cNvSpPr txBox="1"/>
          <p:nvPr/>
        </p:nvSpPr>
        <p:spPr>
          <a:xfrm>
            <a:off x="2895600" y="2362200"/>
            <a:ext cx="3625850" cy="2124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5400">
                <a:solidFill>
                  <a:srgbClr val="FFFF00"/>
                </a:solidFill>
                <a:latin typeface="Verdana"/>
                <a:ea typeface="Verdana"/>
                <a:cs typeface="Verdana"/>
                <a:sym typeface="Verdana"/>
              </a:rPr>
              <a:t>Structural</a:t>
            </a:r>
            <a:endParaRPr/>
          </a:p>
          <a:p>
            <a:pPr indent="0" lvl="0" marL="0" marR="0" rtl="0" algn="l">
              <a:spcBef>
                <a:spcPts val="0"/>
              </a:spcBef>
              <a:spcAft>
                <a:spcPts val="0"/>
              </a:spcAft>
              <a:buNone/>
            </a:pPr>
            <a:r>
              <a:rPr lang="en-US" sz="5400">
                <a:solidFill>
                  <a:srgbClr val="FFFF00"/>
                </a:solidFill>
                <a:latin typeface="Verdana"/>
                <a:ea typeface="Verdana"/>
                <a:cs typeface="Verdana"/>
                <a:sym typeface="Verdana"/>
              </a:rPr>
              <a:t>Reforms</a:t>
            </a:r>
            <a:endParaRPr/>
          </a:p>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0" st="0"/>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1" st="1"/>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2" st="2"/>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0">
                                            <p:txEl>
                                              <p:pRg end="3" st="3"/>
                                            </p:txEl>
                                          </p:spTgt>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0">
                                            <p:txEl>
                                              <p:pRg end="0" st="0"/>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0">
                                            <p:txEl>
                                              <p:pRg end="1" st="1"/>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0">
                                            <p:txEl>
                                              <p:pRg end="2" st="2"/>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0">
                                            <p:txEl>
                                              <p:pRg end="3" st="3"/>
                                            </p:txEl>
                                          </p:spTgt>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75" name="Shape 275"/>
        <p:cNvGrpSpPr/>
        <p:nvPr/>
      </p:nvGrpSpPr>
      <p:grpSpPr>
        <a:xfrm>
          <a:off x="0" y="0"/>
          <a:ext cx="0" cy="0"/>
          <a:chOff x="0" y="0"/>
          <a:chExt cx="0" cy="0"/>
        </a:xfrm>
      </p:grpSpPr>
      <p:sp>
        <p:nvSpPr>
          <p:cNvPr id="276" name="Google Shape;276;p30"/>
          <p:cNvSpPr txBox="1"/>
          <p:nvPr>
            <p:ph type="title"/>
          </p:nvPr>
        </p:nvSpPr>
        <p:spPr>
          <a:xfrm>
            <a:off x="609600" y="0"/>
            <a:ext cx="77724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3600" u="none" cap="none" strike="noStrike">
                <a:solidFill>
                  <a:srgbClr val="FFFF00"/>
                </a:solidFill>
                <a:latin typeface="Arial"/>
                <a:ea typeface="Arial"/>
                <a:cs typeface="Arial"/>
                <a:sym typeface="Arial"/>
              </a:rPr>
            </a:br>
            <a:r>
              <a:rPr b="0" i="0" lang="en-US" sz="3600" u="none" cap="none" strike="noStrike">
                <a:solidFill>
                  <a:srgbClr val="FFFF00"/>
                </a:solidFill>
                <a:latin typeface="Arial"/>
                <a:ea typeface="Arial"/>
                <a:cs typeface="Arial"/>
                <a:sym typeface="Arial"/>
              </a:rPr>
              <a:t>School Size</a:t>
            </a:r>
            <a:br>
              <a:rPr b="0" i="0" lang="en-US" sz="3600" u="none" cap="none" strike="noStrike">
                <a:solidFill>
                  <a:schemeClr val="lt1"/>
                </a:solidFill>
                <a:latin typeface="Arial"/>
                <a:ea typeface="Arial"/>
                <a:cs typeface="Arial"/>
                <a:sym typeface="Arial"/>
              </a:rPr>
            </a:br>
            <a:endParaRPr b="0" i="0" sz="3600" u="none" cap="none" strike="noStrike">
              <a:solidFill>
                <a:srgbClr val="FFFF00"/>
              </a:solidFill>
              <a:latin typeface="Arial"/>
              <a:ea typeface="Arial"/>
              <a:cs typeface="Arial"/>
              <a:sym typeface="Arial"/>
            </a:endParaRPr>
          </a:p>
        </p:txBody>
      </p:sp>
      <p:pic>
        <p:nvPicPr>
          <p:cNvPr id="277" name="Google Shape;277;p30"/>
          <p:cNvPicPr preferRelativeResize="0"/>
          <p:nvPr/>
        </p:nvPicPr>
        <p:blipFill rotWithShape="1">
          <a:blip r:embed="rId3">
            <a:alphaModFix/>
          </a:blip>
          <a:srcRect b="0" l="0" r="0" t="0"/>
          <a:stretch/>
        </p:blipFill>
        <p:spPr>
          <a:xfrm>
            <a:off x="228600" y="1371600"/>
            <a:ext cx="8686800" cy="5029200"/>
          </a:xfrm>
          <a:prstGeom prst="rect">
            <a:avLst/>
          </a:prstGeom>
          <a:noFill/>
          <a:ln>
            <a:noFill/>
          </a:ln>
        </p:spPr>
      </p:pic>
      <p:pic>
        <p:nvPicPr>
          <p:cNvPr id="278" name="Google Shape;278;p30"/>
          <p:cNvPicPr preferRelativeResize="0"/>
          <p:nvPr/>
        </p:nvPicPr>
        <p:blipFill rotWithShape="1">
          <a:blip r:embed="rId4">
            <a:alphaModFix/>
          </a:blip>
          <a:srcRect b="0" l="0" r="0" t="0"/>
          <a:stretch/>
        </p:blipFill>
        <p:spPr>
          <a:xfrm>
            <a:off x="228600" y="1219200"/>
            <a:ext cx="8763000" cy="5181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7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278"/>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2" name="Shape 282"/>
        <p:cNvGrpSpPr/>
        <p:nvPr/>
      </p:nvGrpSpPr>
      <p:grpSpPr>
        <a:xfrm>
          <a:off x="0" y="0"/>
          <a:ext cx="0" cy="0"/>
          <a:chOff x="0" y="0"/>
          <a:chExt cx="0" cy="0"/>
        </a:xfrm>
      </p:grpSpPr>
      <p:sp>
        <p:nvSpPr>
          <p:cNvPr id="283" name="Google Shape;283;p31"/>
          <p:cNvSpPr txBox="1"/>
          <p:nvPr>
            <p:ph type="title"/>
          </p:nvPr>
        </p:nvSpPr>
        <p:spPr>
          <a:xfrm>
            <a:off x="609600" y="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br>
              <a:rPr b="0" i="0" lang="en-US" sz="3600" u="none" cap="none" strike="noStrike">
                <a:solidFill>
                  <a:srgbClr val="FFFF00"/>
                </a:solidFill>
                <a:latin typeface="Arial"/>
                <a:ea typeface="Arial"/>
                <a:cs typeface="Arial"/>
                <a:sym typeface="Arial"/>
              </a:rPr>
            </a:br>
            <a:r>
              <a:rPr b="0" i="0" lang="en-US" sz="3600" u="none" cap="none" strike="noStrike">
                <a:solidFill>
                  <a:srgbClr val="FFFF00"/>
                </a:solidFill>
                <a:latin typeface="Arial"/>
                <a:ea typeface="Arial"/>
                <a:cs typeface="Arial"/>
                <a:sym typeface="Arial"/>
              </a:rPr>
              <a:t>Class Size</a:t>
            </a:r>
            <a:br>
              <a:rPr b="0" i="0" lang="en-US" sz="3600" u="none" cap="none" strike="noStrike">
                <a:solidFill>
                  <a:schemeClr val="lt1"/>
                </a:solidFill>
                <a:latin typeface="Arial"/>
                <a:ea typeface="Arial"/>
                <a:cs typeface="Arial"/>
                <a:sym typeface="Arial"/>
              </a:rPr>
            </a:br>
            <a:endParaRPr b="0" i="0" sz="3600" u="none" cap="none" strike="noStrike">
              <a:solidFill>
                <a:srgbClr val="FFFF00"/>
              </a:solidFill>
              <a:latin typeface="Arial"/>
              <a:ea typeface="Arial"/>
              <a:cs typeface="Arial"/>
              <a:sym typeface="Arial"/>
            </a:endParaRPr>
          </a:p>
        </p:txBody>
      </p:sp>
      <p:pic>
        <p:nvPicPr>
          <p:cNvPr id="284" name="Google Shape;284;p31"/>
          <p:cNvPicPr preferRelativeResize="0"/>
          <p:nvPr/>
        </p:nvPicPr>
        <p:blipFill rotWithShape="1">
          <a:blip r:embed="rId3">
            <a:alphaModFix/>
          </a:blip>
          <a:srcRect b="0" l="0" r="0" t="0"/>
          <a:stretch/>
        </p:blipFill>
        <p:spPr>
          <a:xfrm>
            <a:off x="457200" y="1447800"/>
            <a:ext cx="8001000" cy="5029200"/>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89" name="Shape 289"/>
        <p:cNvGrpSpPr/>
        <p:nvPr/>
      </p:nvGrpSpPr>
      <p:grpSpPr>
        <a:xfrm>
          <a:off x="0" y="0"/>
          <a:ext cx="0" cy="0"/>
          <a:chOff x="0" y="0"/>
          <a:chExt cx="0" cy="0"/>
        </a:xfrm>
      </p:grpSpPr>
      <p:pic>
        <p:nvPicPr>
          <p:cNvPr id="290" name="Google Shape;290;p32"/>
          <p:cNvPicPr preferRelativeResize="0"/>
          <p:nvPr/>
        </p:nvPicPr>
        <p:blipFill rotWithShape="1">
          <a:blip r:embed="rId3">
            <a:alphaModFix/>
          </a:blip>
          <a:srcRect b="0" l="0" r="0" t="0"/>
          <a:stretch/>
        </p:blipFill>
        <p:spPr>
          <a:xfrm>
            <a:off x="339725" y="838200"/>
            <a:ext cx="8388350" cy="5638800"/>
          </a:xfrm>
          <a:prstGeom prst="rect">
            <a:avLst/>
          </a:prstGeom>
          <a:noFill/>
          <a:ln>
            <a:noFill/>
          </a:ln>
        </p:spPr>
      </p:pic>
      <p:sp>
        <p:nvSpPr>
          <p:cNvPr id="291" name="Google Shape;291;p32"/>
          <p:cNvSpPr/>
          <p:nvPr/>
        </p:nvSpPr>
        <p:spPr>
          <a:xfrm>
            <a:off x="1600200" y="1676400"/>
            <a:ext cx="3200400" cy="2133600"/>
          </a:xfrm>
          <a:prstGeom prst="roundRect">
            <a:avLst>
              <a:gd fmla="val 16667" name="adj"/>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Little Gain at an Annual Cost of More Than $1.5 Billion</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1" name="Shape 101"/>
        <p:cNvGrpSpPr/>
        <p:nvPr/>
      </p:nvGrpSpPr>
      <p:grpSpPr>
        <a:xfrm>
          <a:off x="0" y="0"/>
          <a:ext cx="0" cy="0"/>
          <a:chOff x="0" y="0"/>
          <a:chExt cx="0" cy="0"/>
        </a:xfrm>
      </p:grpSpPr>
      <p:sp>
        <p:nvSpPr>
          <p:cNvPr id="102" name="Google Shape;102;p15"/>
          <p:cNvSpPr txBox="1"/>
          <p:nvPr>
            <p:ph type="title"/>
          </p:nvPr>
        </p:nvSpPr>
        <p:spPr>
          <a:xfrm>
            <a:off x="685800" y="0"/>
            <a:ext cx="7772400" cy="1371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4000" u="none" cap="none" strike="noStrike">
                <a:solidFill>
                  <a:srgbClr val="FFFF00"/>
                </a:solidFill>
                <a:latin typeface="Arial"/>
                <a:ea typeface="Arial"/>
                <a:cs typeface="Arial"/>
                <a:sym typeface="Arial"/>
              </a:rPr>
              <a:t>What Evidence Should We Trust?</a:t>
            </a:r>
            <a:endParaRPr/>
          </a:p>
        </p:txBody>
      </p:sp>
      <p:pic>
        <p:nvPicPr>
          <p:cNvPr id="103" name="Google Shape;103;p15"/>
          <p:cNvPicPr preferRelativeResize="0"/>
          <p:nvPr/>
        </p:nvPicPr>
        <p:blipFill rotWithShape="1">
          <a:blip r:embed="rId3">
            <a:alphaModFix/>
          </a:blip>
          <a:srcRect b="0" l="0" r="0" t="0"/>
          <a:stretch/>
        </p:blipFill>
        <p:spPr>
          <a:xfrm>
            <a:off x="1676400" y="1327150"/>
            <a:ext cx="6076950" cy="537845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96" name="Shape 296"/>
        <p:cNvGrpSpPr/>
        <p:nvPr/>
      </p:nvGrpSpPr>
      <p:grpSpPr>
        <a:xfrm>
          <a:off x="0" y="0"/>
          <a:ext cx="0" cy="0"/>
          <a:chOff x="0" y="0"/>
          <a:chExt cx="0" cy="0"/>
        </a:xfrm>
      </p:grpSpPr>
      <p:sp>
        <p:nvSpPr>
          <p:cNvPr id="297" name="Google Shape;297;p33"/>
          <p:cNvSpPr txBox="1"/>
          <p:nvPr>
            <p:ph type="title"/>
          </p:nvPr>
        </p:nvSpPr>
        <p:spPr>
          <a:xfrm>
            <a:off x="685800" y="228600"/>
            <a:ext cx="7772400" cy="762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How Effective are Charter Schools</a:t>
            </a:r>
            <a:endParaRPr b="0" i="0" sz="3200" u="none" cap="none" strike="noStrike">
              <a:solidFill>
                <a:srgbClr val="FFFF00"/>
              </a:solidFill>
              <a:latin typeface="Arial"/>
              <a:ea typeface="Arial"/>
              <a:cs typeface="Arial"/>
              <a:sym typeface="Arial"/>
            </a:endParaRPr>
          </a:p>
        </p:txBody>
      </p:sp>
      <p:pic>
        <p:nvPicPr>
          <p:cNvPr id="298" name="Google Shape;298;p33"/>
          <p:cNvPicPr preferRelativeResize="0"/>
          <p:nvPr/>
        </p:nvPicPr>
        <p:blipFill rotWithShape="1">
          <a:blip r:embed="rId3">
            <a:alphaModFix/>
          </a:blip>
          <a:srcRect b="0" l="0" r="0" t="0"/>
          <a:stretch/>
        </p:blipFill>
        <p:spPr>
          <a:xfrm>
            <a:off x="533400" y="1295400"/>
            <a:ext cx="8001000" cy="5105400"/>
          </a:xfrm>
          <a:prstGeom prst="rect">
            <a:avLst/>
          </a:prstGeom>
          <a:noFill/>
          <a:ln>
            <a:noFill/>
          </a:ln>
        </p:spPr>
      </p:pic>
      <p:cxnSp>
        <p:nvCxnSpPr>
          <p:cNvPr id="299" name="Google Shape;299;p33"/>
          <p:cNvCxnSpPr/>
          <p:nvPr/>
        </p:nvCxnSpPr>
        <p:spPr>
          <a:xfrm>
            <a:off x="-215900" y="-165100"/>
            <a:ext cx="0" cy="0"/>
          </a:xfrm>
          <a:prstGeom prst="straightConnector1">
            <a:avLst/>
          </a:prstGeom>
          <a:noFill/>
          <a:ln cap="flat" cmpd="sng" w="25400">
            <a:solidFill>
              <a:schemeClr val="accent1"/>
            </a:solidFill>
            <a:prstDash val="solid"/>
            <a:round/>
            <a:headEnd len="sm" w="sm" type="none"/>
            <a:tailEnd len="sm" w="sm" type="none"/>
          </a:ln>
        </p:spPr>
      </p:cxnSp>
      <p:cxnSp>
        <p:nvCxnSpPr>
          <p:cNvPr id="300" name="Google Shape;300;p33"/>
          <p:cNvCxnSpPr/>
          <p:nvPr/>
        </p:nvCxnSpPr>
        <p:spPr>
          <a:xfrm>
            <a:off x="-215900" y="-342900"/>
            <a:ext cx="0" cy="0"/>
          </a:xfrm>
          <a:prstGeom prst="straightConnector1">
            <a:avLst/>
          </a:prstGeom>
          <a:noFill/>
          <a:ln cap="flat" cmpd="sng" w="25400">
            <a:solidFill>
              <a:schemeClr val="accent2"/>
            </a:solidFill>
            <a:prstDash val="solid"/>
            <a:round/>
            <a:headEnd len="sm" w="sm" type="none"/>
            <a:tailEnd len="sm" w="sm" type="none"/>
          </a:ln>
        </p:spPr>
      </p:cxnSp>
      <p:cxnSp>
        <p:nvCxnSpPr>
          <p:cNvPr id="301" name="Google Shape;301;p33"/>
          <p:cNvCxnSpPr/>
          <p:nvPr/>
        </p:nvCxnSpPr>
        <p:spPr>
          <a:xfrm>
            <a:off x="1600200" y="4343400"/>
            <a:ext cx="6750123" cy="2196"/>
          </a:xfrm>
          <a:prstGeom prst="straightConnector1">
            <a:avLst/>
          </a:prstGeom>
          <a:noFill/>
          <a:ln cap="flat" cmpd="sng" w="25400">
            <a:solidFill>
              <a:schemeClr val="accent2"/>
            </a:solidFill>
            <a:prstDash val="solid"/>
            <a:round/>
            <a:headEnd len="sm" w="sm" type="none"/>
            <a:tailEnd len="sm" w="sm" type="none"/>
          </a:ln>
        </p:spPr>
      </p:cxnSp>
      <p:sp>
        <p:nvSpPr>
          <p:cNvPr id="302" name="Google Shape;302;p33"/>
          <p:cNvSpPr txBox="1"/>
          <p:nvPr/>
        </p:nvSpPr>
        <p:spPr>
          <a:xfrm>
            <a:off x="1676400" y="4038600"/>
            <a:ext cx="1828148" cy="475006"/>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.2 =</a:t>
            </a:r>
            <a:r>
              <a:rPr lang="en-US" sz="1400"/>
              <a:t> small effect size</a:t>
            </a:r>
            <a:endParaRPr sz="1400"/>
          </a:p>
        </p:txBody>
      </p:sp>
      <p:sp>
        <p:nvSpPr>
          <p:cNvPr id="303" name="Google Shape;303;p33"/>
          <p:cNvSpPr/>
          <p:nvPr/>
        </p:nvSpPr>
        <p:spPr>
          <a:xfrm>
            <a:off x="4419600" y="2590800"/>
            <a:ext cx="3281534" cy="1143000"/>
          </a:xfrm>
          <a:prstGeom prst="roundRect">
            <a:avLst>
              <a:gd fmla="val 16667" name="adj"/>
            </a:avLst>
          </a:prstGeom>
          <a:solidFill>
            <a:schemeClr val="lt1"/>
          </a:solidFill>
          <a:ln cap="flat" cmpd="sng" w="9525">
            <a:solidFill>
              <a:srgbClr val="1782C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Public</a:t>
            </a:r>
            <a:r>
              <a:rPr lang="en-US" sz="2000">
                <a:solidFill>
                  <a:schemeClr val="dk1"/>
                </a:solidFill>
                <a:latin typeface="Arial"/>
                <a:ea typeface="Arial"/>
                <a:cs typeface="Arial"/>
                <a:sym typeface="Arial"/>
              </a:rPr>
              <a:t> Schools minimally</a:t>
            </a:r>
            <a:r>
              <a:rPr lang="en-US" sz="20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out-perform Charter Schools</a:t>
            </a:r>
            <a:endParaRPr sz="2000">
              <a:solidFill>
                <a:schemeClr val="dk1"/>
              </a:solidFill>
              <a:latin typeface="Arial"/>
              <a:ea typeface="Arial"/>
              <a:cs typeface="Arial"/>
              <a:sym typeface="Arial"/>
            </a:endParaRPr>
          </a:p>
        </p:txBody>
      </p:sp>
      <p:pic>
        <p:nvPicPr>
          <p:cNvPr id="304" name="Google Shape;304;p33"/>
          <p:cNvPicPr preferRelativeResize="0"/>
          <p:nvPr/>
        </p:nvPicPr>
        <p:blipFill rotWithShape="1">
          <a:blip r:embed="rId4">
            <a:alphaModFix/>
          </a:blip>
          <a:srcRect b="0" l="0" r="0" t="0"/>
          <a:stretch/>
        </p:blipFill>
        <p:spPr>
          <a:xfrm>
            <a:off x="609600" y="1371600"/>
            <a:ext cx="7848599" cy="4876799"/>
          </a:xfrm>
          <a:prstGeom prst="rect">
            <a:avLst/>
          </a:prstGeom>
          <a:noFill/>
          <a:ln>
            <a:noFill/>
          </a:ln>
        </p:spPr>
      </p:pic>
      <p:sp>
        <p:nvSpPr>
          <p:cNvPr id="305" name="Google Shape;305;p33"/>
          <p:cNvSpPr/>
          <p:nvPr/>
        </p:nvSpPr>
        <p:spPr>
          <a:xfrm>
            <a:off x="4026535" y="2669556"/>
            <a:ext cx="2717367" cy="1371584"/>
          </a:xfrm>
          <a:prstGeom prst="ellipse">
            <a:avLst/>
          </a:prstGeom>
          <a:solidFill>
            <a:schemeClr val="lt1"/>
          </a:solidFill>
          <a:ln cap="flat" cmpd="sng" w="9525">
            <a:solidFill>
              <a:srgbClr val="1782CC"/>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There are more</a:t>
            </a:r>
            <a:r>
              <a:rPr lang="en-US" sz="2000">
                <a:solidFill>
                  <a:schemeClr val="dk1"/>
                </a:solidFill>
                <a:latin typeface="Arial"/>
                <a:ea typeface="Arial"/>
                <a:cs typeface="Arial"/>
                <a:sym typeface="Arial"/>
              </a:rPr>
              <a:t> </a:t>
            </a:r>
            <a:r>
              <a:rPr lang="en-US" sz="2000">
                <a:solidFill>
                  <a:schemeClr val="dk1"/>
                </a:solidFill>
                <a:latin typeface="Arial"/>
                <a:ea typeface="Arial"/>
                <a:cs typeface="Arial"/>
                <a:sym typeface="Arial"/>
              </a:rPr>
              <a:t>than</a:t>
            </a:r>
            <a:r>
              <a:rPr lang="en-US" sz="2000">
                <a:solidFill>
                  <a:schemeClr val="dk1"/>
                </a:solidFill>
                <a:latin typeface="Arial"/>
                <a:ea typeface="Arial"/>
                <a:cs typeface="Arial"/>
                <a:sym typeface="Arial"/>
              </a:rPr>
              <a:t> 5,000 Charter schools in the United States</a:t>
            </a:r>
            <a:endParaRPr sz="2000">
              <a:solidFill>
                <a:schemeClr val="lt1"/>
              </a:solidFill>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0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04"/>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29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09" name="Shape 309"/>
        <p:cNvGrpSpPr/>
        <p:nvPr/>
      </p:nvGrpSpPr>
      <p:grpSpPr>
        <a:xfrm>
          <a:off x="0" y="0"/>
          <a:ext cx="0" cy="0"/>
          <a:chOff x="0" y="0"/>
          <a:chExt cx="0" cy="0"/>
        </a:xfrm>
      </p:grpSpPr>
      <p:sp>
        <p:nvSpPr>
          <p:cNvPr id="310" name="Google Shape;310;p34"/>
          <p:cNvSpPr txBox="1"/>
          <p:nvPr/>
        </p:nvSpPr>
        <p:spPr>
          <a:xfrm>
            <a:off x="304800" y="6019800"/>
            <a:ext cx="8610600" cy="6461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Constantine, J., Player D., Silva, T., Hallgren, K., Grider, M., and Deke, J. (2009). </a:t>
            </a:r>
            <a:r>
              <a:rPr i="1" lang="en-US" sz="1200">
                <a:solidFill>
                  <a:srgbClr val="FFFFFF"/>
                </a:solidFill>
                <a:latin typeface="Times New Roman"/>
                <a:ea typeface="Times New Roman"/>
                <a:cs typeface="Times New Roman"/>
                <a:sym typeface="Times New Roman"/>
              </a:rPr>
              <a:t>An Evaluation of Teachers Trained Through Different Routes to Certification, Final Report (NCEE 2009- </a:t>
            </a:r>
            <a:r>
              <a:rPr lang="en-US" sz="1200">
                <a:solidFill>
                  <a:srgbClr val="FFFFFF"/>
                </a:solidFill>
                <a:latin typeface="Times New Roman"/>
                <a:ea typeface="Times New Roman"/>
                <a:cs typeface="Times New Roman"/>
                <a:sym typeface="Times New Roman"/>
              </a:rPr>
              <a:t>4043). Washington, DC: National Center for Education Evaluation and Regional Assistance, Institute of Education Sciences, U.S. Department of Education. </a:t>
            </a:r>
            <a:endParaRPr/>
          </a:p>
        </p:txBody>
      </p:sp>
      <p:pic>
        <p:nvPicPr>
          <p:cNvPr id="311" name="Google Shape;311;p34"/>
          <p:cNvPicPr preferRelativeResize="0"/>
          <p:nvPr/>
        </p:nvPicPr>
        <p:blipFill rotWithShape="1">
          <a:blip r:embed="rId3">
            <a:alphaModFix/>
          </a:blip>
          <a:srcRect b="0" l="0" r="0" t="0"/>
          <a:stretch/>
        </p:blipFill>
        <p:spPr>
          <a:xfrm>
            <a:off x="381000" y="1371600"/>
            <a:ext cx="8382000" cy="4572000"/>
          </a:xfrm>
          <a:prstGeom prst="rect">
            <a:avLst/>
          </a:prstGeom>
          <a:noFill/>
          <a:ln>
            <a:noFill/>
          </a:ln>
        </p:spPr>
      </p:pic>
      <p:sp>
        <p:nvSpPr>
          <p:cNvPr id="312" name="Google Shape;312;p34"/>
          <p:cNvSpPr/>
          <p:nvPr/>
        </p:nvSpPr>
        <p:spPr>
          <a:xfrm>
            <a:off x="3276600" y="2362200"/>
            <a:ext cx="3733846" cy="2529139"/>
          </a:xfrm>
          <a:prstGeom prst="ellipse">
            <a:avLst/>
          </a:prstGeom>
          <a:solidFill>
            <a:srgbClr val="9DCFF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latin typeface="Times New Roman"/>
                <a:ea typeface="Times New Roman"/>
                <a:cs typeface="Times New Roman"/>
                <a:sym typeface="Times New Roman"/>
              </a:rPr>
              <a:t>This study found no benefit to student achievement</a:t>
            </a:r>
            <a:endParaRPr/>
          </a:p>
        </p:txBody>
      </p:sp>
      <p:sp>
        <p:nvSpPr>
          <p:cNvPr id="313" name="Google Shape;313;p34"/>
          <p:cNvSpPr/>
          <p:nvPr/>
        </p:nvSpPr>
        <p:spPr>
          <a:xfrm>
            <a:off x="152400" y="0"/>
            <a:ext cx="8763000" cy="16319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Times New Roman"/>
                <a:ea typeface="Times New Roman"/>
                <a:cs typeface="Times New Roman"/>
                <a:sym typeface="Times New Roman"/>
              </a:rPr>
              <a:t>What We Know </a:t>
            </a:r>
            <a:endParaRPr/>
          </a:p>
          <a:p>
            <a:pPr indent="0" lvl="0" marL="0" marR="0" rtl="0" algn="l">
              <a:spcBef>
                <a:spcPts val="0"/>
              </a:spcBef>
              <a:spcAft>
                <a:spcPts val="0"/>
              </a:spcAft>
              <a:buNone/>
            </a:pPr>
            <a:r>
              <a:rPr b="1" lang="en-US" sz="2400">
                <a:solidFill>
                  <a:srgbClr val="FFFFFF"/>
                </a:solidFill>
                <a:latin typeface="Times New Roman"/>
                <a:ea typeface="Times New Roman"/>
                <a:cs typeface="Times New Roman"/>
                <a:sym typeface="Times New Roman"/>
              </a:rPr>
              <a:t>- No Child Left Behind mandates full state certification</a:t>
            </a:r>
            <a:endParaRPr/>
          </a:p>
          <a:p>
            <a:pPr indent="-177800" lvl="0" marL="177800" marR="0" rtl="0" algn="l">
              <a:spcBef>
                <a:spcPts val="0"/>
              </a:spcBef>
              <a:spcAft>
                <a:spcPts val="0"/>
              </a:spcAft>
              <a:buNone/>
            </a:pPr>
            <a:r>
              <a:rPr b="1" lang="en-US" sz="2400">
                <a:solidFill>
                  <a:srgbClr val="FFFFFF"/>
                </a:solidFill>
                <a:latin typeface="Times New Roman"/>
                <a:ea typeface="Times New Roman"/>
                <a:cs typeface="Times New Roman"/>
                <a:sym typeface="Times New Roman"/>
              </a:rPr>
              <a:t>- In 2004-05 approximately 1 in 7 teachers did not meet standard</a:t>
            </a:r>
            <a:br>
              <a:rPr lang="en-US" sz="2400">
                <a:solidFill>
                  <a:schemeClr val="dk1"/>
                </a:solidFill>
                <a:latin typeface="Times New Roman"/>
                <a:ea typeface="Times New Roman"/>
                <a:cs typeface="Times New Roman"/>
                <a:sym typeface="Times New Roman"/>
              </a:rPr>
            </a:b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11"/>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17" name="Shape 317"/>
        <p:cNvGrpSpPr/>
        <p:nvPr/>
      </p:nvGrpSpPr>
      <p:grpSpPr>
        <a:xfrm>
          <a:off x="0" y="0"/>
          <a:ext cx="0" cy="0"/>
          <a:chOff x="0" y="0"/>
          <a:chExt cx="0" cy="0"/>
        </a:xfrm>
      </p:grpSpPr>
      <p:pic>
        <p:nvPicPr>
          <p:cNvPr id="318" name="Google Shape;318;p35"/>
          <p:cNvPicPr preferRelativeResize="0"/>
          <p:nvPr/>
        </p:nvPicPr>
        <p:blipFill rotWithShape="1">
          <a:blip r:embed="rId3">
            <a:alphaModFix/>
          </a:blip>
          <a:srcRect b="0" l="0" r="0" t="0"/>
          <a:stretch/>
        </p:blipFill>
        <p:spPr>
          <a:xfrm>
            <a:off x="381000" y="1219200"/>
            <a:ext cx="8382000" cy="5029200"/>
          </a:xfrm>
          <a:prstGeom prst="rect">
            <a:avLst/>
          </a:prstGeom>
          <a:noFill/>
          <a:ln>
            <a:noFill/>
          </a:ln>
        </p:spPr>
      </p:pic>
      <p:sp>
        <p:nvSpPr>
          <p:cNvPr id="319" name="Google Shape;319;p35"/>
          <p:cNvSpPr txBox="1"/>
          <p:nvPr/>
        </p:nvSpPr>
        <p:spPr>
          <a:xfrm>
            <a:off x="304800" y="6429375"/>
            <a:ext cx="8610600" cy="2762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1200">
                <a:solidFill>
                  <a:srgbClr val="FFFFFF"/>
                </a:solidFill>
                <a:latin typeface="Times New Roman"/>
                <a:ea typeface="Times New Roman"/>
                <a:cs typeface="Times New Roman"/>
                <a:sym typeface="Times New Roman"/>
              </a:rPr>
              <a:t>National Board Certification and Teacher Effectiveness: Evidence from A Randomized Assigned Experiment, December 2008</a:t>
            </a:r>
            <a:endParaRPr/>
          </a:p>
        </p:txBody>
      </p:sp>
      <p:sp>
        <p:nvSpPr>
          <p:cNvPr id="320" name="Google Shape;320;p35"/>
          <p:cNvSpPr txBox="1"/>
          <p:nvPr/>
        </p:nvSpPr>
        <p:spPr>
          <a:xfrm>
            <a:off x="228600" y="152400"/>
            <a:ext cx="8763000" cy="10160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What We Know</a:t>
            </a:r>
            <a:br>
              <a:rPr b="1" lang="en-US" sz="2400">
                <a:solidFill>
                  <a:srgbClr val="FFFF00"/>
                </a:solidFill>
                <a:latin typeface="Times New Roman"/>
                <a:ea typeface="Times New Roman"/>
                <a:cs typeface="Times New Roman"/>
                <a:sym typeface="Times New Roman"/>
              </a:rPr>
            </a:br>
            <a:r>
              <a:rPr b="1" lang="en-US" sz="2800">
                <a:solidFill>
                  <a:srgbClr val="FFFFFF"/>
                </a:solidFill>
                <a:latin typeface="Times New Roman"/>
                <a:ea typeface="Times New Roman"/>
                <a:cs typeface="Times New Roman"/>
                <a:sym typeface="Times New Roman"/>
              </a:rPr>
              <a:t>82,000 teachers are NBPTS certified nationwide </a:t>
            </a:r>
            <a:endParaRPr b="1" sz="2800">
              <a:solidFill>
                <a:srgbClr val="FFFFFF"/>
              </a:solidFill>
              <a:latin typeface="Times New Roman"/>
              <a:ea typeface="Times New Roman"/>
              <a:cs typeface="Times New Roman"/>
              <a:sym typeface="Times New Roman"/>
            </a:endParaRPr>
          </a:p>
        </p:txBody>
      </p:sp>
      <p:sp>
        <p:nvSpPr>
          <p:cNvPr id="321" name="Google Shape;321;p35"/>
          <p:cNvSpPr/>
          <p:nvPr/>
        </p:nvSpPr>
        <p:spPr>
          <a:xfrm>
            <a:off x="4267200" y="2057400"/>
            <a:ext cx="4114800" cy="1905000"/>
          </a:xfrm>
          <a:prstGeom prst="ellipse">
            <a:avLst/>
          </a:prstGeom>
          <a:solidFill>
            <a:srgbClr val="FCE9CB"/>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2000">
                <a:solidFill>
                  <a:schemeClr val="accent3"/>
                </a:solidFill>
                <a:latin typeface="Times New Roman"/>
                <a:ea typeface="Times New Roman"/>
                <a:cs typeface="Times New Roman"/>
                <a:sym typeface="Times New Roman"/>
              </a:rPr>
              <a:t>National Certification Has Minimal Impact on Improving Student Achievement</a:t>
            </a:r>
            <a:endParaRPr b="1" sz="2000">
              <a:solidFill>
                <a:schemeClr val="accent3"/>
              </a:solidFill>
              <a:latin typeface="Times New Roman"/>
              <a:ea typeface="Times New Roman"/>
              <a:cs typeface="Times New Roman"/>
              <a:sym typeface="Times New Roman"/>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26" name="Shape 326"/>
        <p:cNvGrpSpPr/>
        <p:nvPr/>
      </p:nvGrpSpPr>
      <p:grpSpPr>
        <a:xfrm>
          <a:off x="0" y="0"/>
          <a:ext cx="0" cy="0"/>
          <a:chOff x="0" y="0"/>
          <a:chExt cx="0" cy="0"/>
        </a:xfrm>
      </p:grpSpPr>
      <p:sp>
        <p:nvSpPr>
          <p:cNvPr id="327" name="Google Shape;327;p36"/>
          <p:cNvSpPr txBox="1"/>
          <p:nvPr>
            <p:ph type="title"/>
          </p:nvPr>
        </p:nvSpPr>
        <p:spPr>
          <a:xfrm>
            <a:off x="0" y="228600"/>
            <a:ext cx="9144000" cy="1600200"/>
          </a:xfrm>
          <a:prstGeom prst="rect">
            <a:avLst/>
          </a:prstGeom>
          <a:noFill/>
          <a:ln>
            <a:noFill/>
          </a:ln>
        </p:spPr>
        <p:txBody>
          <a:bodyPr anchorCtr="0" anchor="ctr" bIns="45700" lIns="91425" spcFirstLastPara="1" rIns="91425" wrap="square" tIns="45700">
            <a:noAutofit/>
          </a:bodyPr>
          <a:lstStyle/>
          <a:p>
            <a:pPr indent="0" lvl="1" marL="0" marR="0" rtl="0" algn="l">
              <a:spcBef>
                <a:spcPts val="0"/>
              </a:spcBef>
              <a:spcAft>
                <a:spcPts val="0"/>
              </a:spcAft>
              <a:buNone/>
            </a:pPr>
            <a:r>
              <a:rPr b="1" i="0" lang="en-US" sz="3200" u="none" cap="none" strike="noStrike">
                <a:solidFill>
                  <a:srgbClr val="FFFF00"/>
                </a:solidFill>
                <a:latin typeface="Arial"/>
                <a:ea typeface="Arial"/>
                <a:cs typeface="Arial"/>
                <a:sym typeface="Arial"/>
              </a:rPr>
              <a:t>What We Know</a:t>
            </a:r>
            <a:br>
              <a:rPr b="1" i="0" lang="en-US" sz="3200" u="none" cap="none" strike="noStrike">
                <a:solidFill>
                  <a:srgbClr val="FFFF00"/>
                </a:solidFill>
                <a:latin typeface="Arial"/>
                <a:ea typeface="Arial"/>
                <a:cs typeface="Arial"/>
                <a:sym typeface="Arial"/>
              </a:rPr>
            </a:br>
            <a:r>
              <a:rPr b="0" i="0" lang="en-US" sz="2800" u="none" cap="none" strike="noStrike">
                <a:solidFill>
                  <a:srgbClr val="FFFF00"/>
                </a:solidFill>
                <a:latin typeface="Arial"/>
                <a:ea typeface="Arial"/>
                <a:cs typeface="Arial"/>
                <a:sym typeface="Arial"/>
              </a:rPr>
              <a:t>No rigorous research is available regarding achievement and National Council for the Accreditation of Teacher Education (NCATE)</a:t>
            </a:r>
            <a:br>
              <a:rPr b="0" i="0" lang="en-US" sz="2800" u="none" cap="none" strike="noStrike">
                <a:solidFill>
                  <a:schemeClr val="lt1"/>
                </a:solidFill>
                <a:latin typeface="Arial"/>
                <a:ea typeface="Arial"/>
                <a:cs typeface="Arial"/>
                <a:sym typeface="Arial"/>
              </a:rPr>
            </a:br>
            <a:endParaRPr b="1" i="0" sz="2800" u="none" cap="none" strike="noStrike">
              <a:solidFill>
                <a:srgbClr val="FFFF00"/>
              </a:solidFill>
              <a:latin typeface="Times New Roman"/>
              <a:ea typeface="Times New Roman"/>
              <a:cs typeface="Times New Roman"/>
              <a:sym typeface="Times New Roman"/>
            </a:endParaRPr>
          </a:p>
        </p:txBody>
      </p:sp>
      <p:grpSp>
        <p:nvGrpSpPr>
          <p:cNvPr id="328" name="Google Shape;328;p36"/>
          <p:cNvGrpSpPr/>
          <p:nvPr/>
        </p:nvGrpSpPr>
        <p:grpSpPr>
          <a:xfrm>
            <a:off x="533400" y="2133600"/>
            <a:ext cx="7848600" cy="4495800"/>
            <a:chOff x="533400" y="2133600"/>
            <a:chExt cx="7848600" cy="4495800"/>
          </a:xfrm>
        </p:grpSpPr>
        <p:pic>
          <p:nvPicPr>
            <p:cNvPr id="329" name="Google Shape;329;p36"/>
            <p:cNvPicPr preferRelativeResize="0"/>
            <p:nvPr/>
          </p:nvPicPr>
          <p:blipFill rotWithShape="1">
            <a:blip r:embed="rId3">
              <a:alphaModFix/>
            </a:blip>
            <a:srcRect b="0" l="0" r="0" t="0"/>
            <a:stretch/>
          </p:blipFill>
          <p:spPr>
            <a:xfrm>
              <a:off x="533400" y="2133600"/>
              <a:ext cx="7848600" cy="4495800"/>
            </a:xfrm>
            <a:prstGeom prst="rect">
              <a:avLst/>
            </a:prstGeom>
            <a:noFill/>
            <a:ln>
              <a:noFill/>
            </a:ln>
          </p:spPr>
        </p:pic>
        <p:sp>
          <p:nvSpPr>
            <p:cNvPr id="330" name="Google Shape;330;p36"/>
            <p:cNvSpPr/>
            <p:nvPr/>
          </p:nvSpPr>
          <p:spPr>
            <a:xfrm>
              <a:off x="4800600" y="2971800"/>
              <a:ext cx="2286000" cy="1828800"/>
            </a:xfrm>
            <a:prstGeom prst="ellipse">
              <a:avLst/>
            </a:prstGeom>
            <a:solidFill>
              <a:srgbClr val="FCE9CB"/>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800">
                  <a:solidFill>
                    <a:schemeClr val="dk1"/>
                  </a:solidFill>
                  <a:latin typeface="Arial"/>
                  <a:ea typeface="Arial"/>
                  <a:cs typeface="Arial"/>
                  <a:sym typeface="Arial"/>
                </a:rPr>
                <a:t>Rigorous Research on Student Achievement Absent  </a:t>
              </a:r>
              <a:endParaRPr sz="1800">
                <a:solidFill>
                  <a:schemeClr val="dk1"/>
                </a:solidFill>
                <a:latin typeface="Arial"/>
                <a:ea typeface="Arial"/>
                <a:cs typeface="Arial"/>
                <a:sym typeface="Arial"/>
              </a:endParaRPr>
            </a:p>
          </p:txBody>
        </p:sp>
      </p:gr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34" name="Shape 334"/>
        <p:cNvGrpSpPr/>
        <p:nvPr/>
      </p:nvGrpSpPr>
      <p:grpSpPr>
        <a:xfrm>
          <a:off x="0" y="0"/>
          <a:ext cx="0" cy="0"/>
          <a:chOff x="0" y="0"/>
          <a:chExt cx="0" cy="0"/>
        </a:xfrm>
      </p:grpSpPr>
      <p:grpSp>
        <p:nvGrpSpPr>
          <p:cNvPr id="335" name="Google Shape;335;p37"/>
          <p:cNvGrpSpPr/>
          <p:nvPr/>
        </p:nvGrpSpPr>
        <p:grpSpPr>
          <a:xfrm>
            <a:off x="0" y="152400"/>
            <a:ext cx="9144000" cy="6697663"/>
            <a:chOff x="0" y="152400"/>
            <a:chExt cx="9144000" cy="6698397"/>
          </a:xfrm>
        </p:grpSpPr>
        <p:sp>
          <p:nvSpPr>
            <p:cNvPr id="336" name="Google Shape;336;p37"/>
            <p:cNvSpPr txBox="1"/>
            <p:nvPr/>
          </p:nvSpPr>
          <p:spPr>
            <a:xfrm>
              <a:off x="685800" y="6019800"/>
              <a:ext cx="7924800" cy="830997"/>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b="1" lang="en-US" sz="1200">
                  <a:solidFill>
                    <a:srgbClr val="FFFFFF"/>
                  </a:solidFill>
                  <a:latin typeface="Times New Roman"/>
                  <a:ea typeface="Times New Roman"/>
                  <a:cs typeface="Times New Roman"/>
                  <a:sym typeface="Times New Roman"/>
                </a:rPr>
                <a:t>(</a:t>
              </a:r>
              <a:r>
                <a:rPr lang="en-US" sz="1200">
                  <a:solidFill>
                    <a:schemeClr val="lt1"/>
                  </a:solidFill>
                  <a:latin typeface="Times New Roman"/>
                  <a:ea typeface="Times New Roman"/>
                  <a:cs typeface="Times New Roman"/>
                  <a:sym typeface="Times New Roman"/>
                </a:rPr>
                <a:t>Effectiveness Cost Ratio = Effect Size/Cost Per Student)</a:t>
              </a:r>
              <a:endParaRPr/>
            </a:p>
            <a:p>
              <a:pPr indent="0" lvl="0" marL="0" marR="0" rtl="0" algn="l">
                <a:spcBef>
                  <a:spcPts val="0"/>
                </a:spcBef>
                <a:spcAft>
                  <a:spcPts val="0"/>
                </a:spcAft>
                <a:buNone/>
              </a:pPr>
              <a:r>
                <a:t/>
              </a:r>
              <a:endParaRPr sz="12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None/>
              </a:pPr>
              <a:r>
                <a:rPr lang="en-US" sz="1200">
                  <a:solidFill>
                    <a:srgbClr val="FFFFFF"/>
                  </a:solidFill>
                  <a:latin typeface="Times New Roman"/>
                  <a:ea typeface="Times New Roman"/>
                  <a:cs typeface="Times New Roman"/>
                  <a:sym typeface="Times New Roman"/>
                </a:rPr>
                <a:t>Yeh, S. S. (2007). The cost-effectiveness of five policies for improving student achievement. </a:t>
              </a:r>
              <a:r>
                <a:rPr i="1" lang="en-US" sz="1200">
                  <a:solidFill>
                    <a:srgbClr val="FFFFFF"/>
                  </a:solidFill>
                  <a:latin typeface="Times New Roman"/>
                  <a:ea typeface="Times New Roman"/>
                  <a:cs typeface="Times New Roman"/>
                  <a:sym typeface="Times New Roman"/>
                </a:rPr>
                <a:t>American Journal of Evaluation, 28</a:t>
              </a:r>
              <a:r>
                <a:rPr lang="en-US" sz="1200">
                  <a:solidFill>
                    <a:srgbClr val="FFFFFF"/>
                  </a:solidFill>
                  <a:latin typeface="Times New Roman"/>
                  <a:ea typeface="Times New Roman"/>
                  <a:cs typeface="Times New Roman"/>
                  <a:sym typeface="Times New Roman"/>
                </a:rPr>
                <a:t>(4), 416-436.</a:t>
              </a:r>
              <a:endParaRPr/>
            </a:p>
          </p:txBody>
        </p:sp>
        <p:grpSp>
          <p:nvGrpSpPr>
            <p:cNvPr id="337" name="Google Shape;337;p37"/>
            <p:cNvGrpSpPr/>
            <p:nvPr/>
          </p:nvGrpSpPr>
          <p:grpSpPr>
            <a:xfrm>
              <a:off x="0" y="152400"/>
              <a:ext cx="9144000" cy="5754547"/>
              <a:chOff x="0" y="-720035"/>
              <a:chExt cx="9144000" cy="6588539"/>
            </a:xfrm>
          </p:grpSpPr>
          <p:sp>
            <p:nvSpPr>
              <p:cNvPr id="338" name="Google Shape;338;p37"/>
              <p:cNvSpPr/>
              <p:nvPr/>
            </p:nvSpPr>
            <p:spPr>
              <a:xfrm>
                <a:off x="0" y="-720035"/>
                <a:ext cx="9144000" cy="10215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Times New Roman"/>
                    <a:ea typeface="Times New Roman"/>
                    <a:cs typeface="Times New Roman"/>
                    <a:sym typeface="Times New Roman"/>
                  </a:rPr>
                  <a:t>What We Know</a:t>
                </a:r>
                <a:endParaRPr/>
              </a:p>
              <a:p>
                <a:pPr indent="0" lvl="0" marL="0" marR="0" rtl="0" algn="l">
                  <a:spcBef>
                    <a:spcPts val="0"/>
                  </a:spcBef>
                  <a:spcAft>
                    <a:spcPts val="0"/>
                  </a:spcAft>
                  <a:buNone/>
                </a:pPr>
                <a:r>
                  <a:rPr b="1" lang="en-US" sz="2400">
                    <a:solidFill>
                      <a:srgbClr val="FFFFFF"/>
                    </a:solidFill>
                    <a:latin typeface="Times New Roman"/>
                    <a:ea typeface="Times New Roman"/>
                    <a:cs typeface="Times New Roman"/>
                    <a:sym typeface="Times New Roman"/>
                  </a:rPr>
                  <a:t>The impact of structural interventions has been disappointing</a:t>
                </a:r>
                <a:endParaRPr sz="1800">
                  <a:solidFill>
                    <a:schemeClr val="lt1"/>
                  </a:solidFill>
                  <a:latin typeface="Times New Roman"/>
                  <a:ea typeface="Times New Roman"/>
                  <a:cs typeface="Times New Roman"/>
                  <a:sym typeface="Times New Roman"/>
                </a:endParaRPr>
              </a:p>
            </p:txBody>
          </p:sp>
          <p:pic>
            <p:nvPicPr>
              <p:cNvPr id="339" name="Google Shape;339;p37"/>
              <p:cNvPicPr preferRelativeResize="0"/>
              <p:nvPr/>
            </p:nvPicPr>
            <p:blipFill rotWithShape="1">
              <a:blip r:embed="rId3">
                <a:alphaModFix/>
              </a:blip>
              <a:srcRect b="0" l="0" r="0" t="0"/>
              <a:stretch/>
            </p:blipFill>
            <p:spPr>
              <a:xfrm>
                <a:off x="152400" y="414130"/>
                <a:ext cx="8763000" cy="5454374"/>
              </a:xfrm>
              <a:prstGeom prst="rect">
                <a:avLst/>
              </a:prstGeom>
              <a:noFill/>
              <a:ln>
                <a:noFill/>
              </a:ln>
            </p:spPr>
          </p:pic>
          <p:sp>
            <p:nvSpPr>
              <p:cNvPr id="340" name="Google Shape;340;p37"/>
              <p:cNvSpPr txBox="1"/>
              <p:nvPr/>
            </p:nvSpPr>
            <p:spPr>
              <a:xfrm>
                <a:off x="7010400" y="2014330"/>
                <a:ext cx="1905000" cy="609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t>Wing Institute Calculation</a:t>
                </a:r>
                <a:endParaRPr sz="1200"/>
              </a:p>
            </p:txBody>
          </p:sp>
          <p:sp>
            <p:nvSpPr>
              <p:cNvPr id="341" name="Google Shape;341;p37"/>
              <p:cNvSpPr txBox="1"/>
              <p:nvPr/>
            </p:nvSpPr>
            <p:spPr>
              <a:xfrm>
                <a:off x="3962400" y="2014330"/>
                <a:ext cx="2209800" cy="2286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200"/>
                  <a:t>Yeh Calculations</a:t>
                </a:r>
                <a:endParaRPr sz="1200"/>
              </a:p>
            </p:txBody>
          </p:sp>
          <p:sp>
            <p:nvSpPr>
              <p:cNvPr id="342" name="Google Shape;342;p37"/>
              <p:cNvSpPr/>
              <p:nvPr/>
            </p:nvSpPr>
            <p:spPr>
              <a:xfrm rot="5400000">
                <a:off x="7764780" y="2750820"/>
                <a:ext cx="685800" cy="822960"/>
              </a:xfrm>
              <a:prstGeom prst="leftBrace">
                <a:avLst>
                  <a:gd fmla="val 8333" name="adj1"/>
                  <a:gd fmla="val 50000" name="adj2"/>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sp>
            <p:nvSpPr>
              <p:cNvPr id="343" name="Google Shape;343;p37"/>
              <p:cNvSpPr/>
              <p:nvPr/>
            </p:nvSpPr>
            <p:spPr>
              <a:xfrm rot="5400000">
                <a:off x="4152900" y="266700"/>
                <a:ext cx="685800" cy="5791200"/>
              </a:xfrm>
              <a:prstGeom prst="leftBrace">
                <a:avLst>
                  <a:gd fmla="val 8327" name="adj1"/>
                  <a:gd fmla="val 47222" name="adj2"/>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grpSp>
      </p:grpSp>
    </p:spTree>
  </p:cSld>
  <p:clrMapOvr>
    <a:masterClrMapping/>
  </p:clrMapOvr>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47" name="Shape 347"/>
        <p:cNvGrpSpPr/>
        <p:nvPr/>
      </p:nvGrpSpPr>
      <p:grpSpPr>
        <a:xfrm>
          <a:off x="0" y="0"/>
          <a:ext cx="0" cy="0"/>
          <a:chOff x="0" y="0"/>
          <a:chExt cx="0" cy="0"/>
        </a:xfrm>
      </p:grpSpPr>
      <p:sp>
        <p:nvSpPr>
          <p:cNvPr id="348" name="Google Shape;348;p38"/>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What Works?</a:t>
            </a:r>
            <a:endParaRPr/>
          </a:p>
        </p:txBody>
      </p:sp>
      <p:sp>
        <p:nvSpPr>
          <p:cNvPr id="349" name="Google Shape;349;p38"/>
          <p:cNvSpPr txBox="1"/>
          <p:nvPr>
            <p:ph idx="1" type="body"/>
          </p:nvPr>
        </p:nvSpPr>
        <p:spPr>
          <a:xfrm>
            <a:off x="685800" y="1981200"/>
            <a:ext cx="77724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l">
              <a:spcBef>
                <a:spcPts val="480"/>
              </a:spcBef>
              <a:spcAft>
                <a:spcPts val="0"/>
              </a:spcAft>
              <a:buClr>
                <a:schemeClr val="lt1"/>
              </a:buClr>
              <a:buFont typeface="Arial"/>
              <a:buNone/>
            </a:pPr>
            <a:r>
              <a:t/>
            </a:r>
            <a:endParaRPr b="0" i="0" sz="2400" u="none" cap="none" strike="noStrike">
              <a:solidFill>
                <a:schemeClr val="lt1"/>
              </a:solidFill>
              <a:latin typeface="Arial"/>
              <a:ea typeface="Arial"/>
              <a:cs typeface="Arial"/>
              <a:sym typeface="Arial"/>
            </a:endParaRPr>
          </a:p>
          <a:p>
            <a:pPr indent="-342900" lvl="0" marL="342900" marR="0" rtl="0" algn="ctr">
              <a:spcBef>
                <a:spcPts val="880"/>
              </a:spcBef>
              <a:spcAft>
                <a:spcPts val="0"/>
              </a:spcAft>
              <a:buClr>
                <a:schemeClr val="lt1"/>
              </a:buClr>
              <a:buFont typeface="Arial"/>
              <a:buNone/>
            </a:pPr>
            <a:r>
              <a:rPr b="0" i="0" lang="en-US" sz="4400" u="none" cap="none" strike="noStrike">
                <a:solidFill>
                  <a:schemeClr val="lt1"/>
                </a:solidFill>
                <a:latin typeface="Arial"/>
                <a:ea typeface="Arial"/>
                <a:cs typeface="Arial"/>
                <a:sym typeface="Arial"/>
              </a:rPr>
              <a:t>Effective Classroom Instruction</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53" name="Shape 353"/>
        <p:cNvGrpSpPr/>
        <p:nvPr/>
      </p:nvGrpSpPr>
      <p:grpSpPr>
        <a:xfrm>
          <a:off x="0" y="0"/>
          <a:ext cx="0" cy="0"/>
          <a:chOff x="0" y="0"/>
          <a:chExt cx="0" cy="0"/>
        </a:xfrm>
      </p:grpSpPr>
      <p:sp>
        <p:nvSpPr>
          <p:cNvPr id="354" name="Google Shape;354;p39"/>
          <p:cNvSpPr/>
          <p:nvPr/>
        </p:nvSpPr>
        <p:spPr>
          <a:xfrm>
            <a:off x="0" y="0"/>
            <a:ext cx="9144000" cy="258603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2800">
                <a:solidFill>
                  <a:srgbClr val="FFFF00"/>
                </a:solidFill>
                <a:latin typeface="Times New Roman"/>
                <a:ea typeface="Times New Roman"/>
                <a:cs typeface="Times New Roman"/>
                <a:sym typeface="Times New Roman"/>
              </a:rPr>
              <a:t>What We Know</a:t>
            </a:r>
            <a:endParaRPr/>
          </a:p>
          <a:p>
            <a:pPr indent="0" lvl="0" marL="0" marR="0" rtl="0" algn="l">
              <a:spcBef>
                <a:spcPts val="0"/>
              </a:spcBef>
              <a:spcAft>
                <a:spcPts val="0"/>
              </a:spcAft>
              <a:buNone/>
            </a:pPr>
            <a:r>
              <a:rPr b="1" lang="en-US" sz="2800">
                <a:solidFill>
                  <a:srgbClr val="FFFFFF"/>
                </a:solidFill>
                <a:latin typeface="Times New Roman"/>
                <a:ea typeface="Times New Roman"/>
                <a:cs typeface="Times New Roman"/>
                <a:sym typeface="Times New Roman"/>
              </a:rPr>
              <a:t>Teachers are very important: Effect Size .20 - .40</a:t>
            </a:r>
            <a:br>
              <a:rPr b="1" lang="en-US" sz="2800">
                <a:solidFill>
                  <a:srgbClr val="FFFF00"/>
                </a:solidFill>
                <a:latin typeface="Times New Roman"/>
                <a:ea typeface="Times New Roman"/>
                <a:cs typeface="Times New Roman"/>
                <a:sym typeface="Times New Roman"/>
              </a:rPr>
            </a:br>
            <a:r>
              <a:rPr b="1" lang="en-US" sz="2400">
                <a:solidFill>
                  <a:srgbClr val="FFFFFF"/>
                </a:solidFill>
                <a:latin typeface="Times New Roman"/>
                <a:ea typeface="Times New Roman"/>
                <a:cs typeface="Times New Roman"/>
                <a:sym typeface="Times New Roman"/>
              </a:rPr>
              <a:t>7% - 21% of student gains can be attributed to teacher effectiveness</a:t>
            </a:r>
            <a:endParaRPr/>
          </a:p>
          <a:p>
            <a:pPr indent="0" lvl="0" marL="0" marR="0" rtl="0" algn="l">
              <a:spcBef>
                <a:spcPts val="0"/>
              </a:spcBef>
              <a:spcAft>
                <a:spcPts val="0"/>
              </a:spcAft>
              <a:buNone/>
            </a:pPr>
            <a:r>
              <a:rPr lang="en-US" sz="1400">
                <a:solidFill>
                  <a:srgbClr val="FFFFFF"/>
                </a:solidFill>
                <a:latin typeface="Times New Roman"/>
                <a:ea typeface="Times New Roman"/>
                <a:cs typeface="Times New Roman"/>
                <a:sym typeface="Times New Roman"/>
              </a:rPr>
              <a:t>(Nye et al., 2004)</a:t>
            </a:r>
            <a:endParaRPr/>
          </a:p>
          <a:p>
            <a:pPr indent="0" lvl="0" marL="0" marR="0" rtl="0" algn="l">
              <a:spcBef>
                <a:spcPts val="0"/>
              </a:spcBef>
              <a:spcAft>
                <a:spcPts val="0"/>
              </a:spcAft>
              <a:buNone/>
            </a:pPr>
            <a:r>
              <a:t/>
            </a:r>
            <a:endParaRPr b="1" sz="2400">
              <a:solidFill>
                <a:srgbClr val="FFFFFF"/>
              </a:solidFill>
              <a:latin typeface="Times New Roman"/>
              <a:ea typeface="Times New Roman"/>
              <a:cs typeface="Times New Roman"/>
              <a:sym typeface="Times New Roman"/>
            </a:endParaRPr>
          </a:p>
          <a:p>
            <a:pPr indent="0" lvl="0" marL="0" marR="0" rtl="0" algn="l">
              <a:spcBef>
                <a:spcPts val="0"/>
              </a:spcBef>
              <a:spcAft>
                <a:spcPts val="0"/>
              </a:spcAft>
              <a:buNone/>
            </a:pPr>
            <a:br>
              <a:rPr lang="en-US" sz="2000">
                <a:solidFill>
                  <a:srgbClr val="FFFFFF"/>
                </a:solidFill>
                <a:latin typeface="Times New Roman"/>
                <a:ea typeface="Times New Roman"/>
                <a:cs typeface="Times New Roman"/>
                <a:sym typeface="Times New Roman"/>
              </a:rPr>
            </a:br>
            <a:endParaRPr sz="2400">
              <a:solidFill>
                <a:srgbClr val="FFFFFF"/>
              </a:solidFill>
              <a:latin typeface="Times New Roman"/>
              <a:ea typeface="Times New Roman"/>
              <a:cs typeface="Times New Roman"/>
              <a:sym typeface="Times New Roman"/>
            </a:endParaRPr>
          </a:p>
        </p:txBody>
      </p:sp>
      <p:pic>
        <p:nvPicPr>
          <p:cNvPr id="355" name="Google Shape;355;p39"/>
          <p:cNvPicPr preferRelativeResize="0"/>
          <p:nvPr/>
        </p:nvPicPr>
        <p:blipFill rotWithShape="1">
          <a:blip r:embed="rId3">
            <a:alphaModFix/>
          </a:blip>
          <a:srcRect b="0" l="0" r="0" t="0"/>
          <a:stretch/>
        </p:blipFill>
        <p:spPr>
          <a:xfrm>
            <a:off x="152400" y="1524000"/>
            <a:ext cx="8763000" cy="5029200"/>
          </a:xfrm>
          <a:prstGeom prst="rect">
            <a:avLst/>
          </a:prstGeom>
          <a:noFill/>
          <a:ln>
            <a:noFill/>
          </a:ln>
        </p:spPr>
      </p:pic>
      <p:sp>
        <p:nvSpPr>
          <p:cNvPr id="356" name="Google Shape;356;p39"/>
          <p:cNvSpPr txBox="1"/>
          <p:nvPr/>
        </p:nvSpPr>
        <p:spPr>
          <a:xfrm>
            <a:off x="1143000" y="2971800"/>
            <a:ext cx="3352800" cy="90379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Source: Sanders and Rivers 1996</a:t>
            </a:r>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0" name="Shape 360"/>
        <p:cNvGrpSpPr/>
        <p:nvPr/>
      </p:nvGrpSpPr>
      <p:grpSpPr>
        <a:xfrm>
          <a:off x="0" y="0"/>
          <a:ext cx="0" cy="0"/>
          <a:chOff x="0" y="0"/>
          <a:chExt cx="0" cy="0"/>
        </a:xfrm>
      </p:grpSpPr>
      <p:sp>
        <p:nvSpPr>
          <p:cNvPr id="361" name="Google Shape;361;p40"/>
          <p:cNvSpPr txBox="1"/>
          <p:nvPr>
            <p:ph type="title"/>
          </p:nvPr>
        </p:nvSpPr>
        <p:spPr>
          <a:xfrm>
            <a:off x="685800" y="0"/>
            <a:ext cx="7772400" cy="533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2800" u="none" cap="none" strike="noStrike">
                <a:solidFill>
                  <a:srgbClr val="FFFF00"/>
                </a:solidFill>
                <a:latin typeface="Arial"/>
                <a:ea typeface="Arial"/>
                <a:cs typeface="Arial"/>
                <a:sym typeface="Arial"/>
              </a:rPr>
              <a:t>What We Know About Teaching</a:t>
            </a:r>
            <a:endParaRPr/>
          </a:p>
        </p:txBody>
      </p:sp>
      <p:pic>
        <p:nvPicPr>
          <p:cNvPr id="362" name="Google Shape;362;p40"/>
          <p:cNvPicPr preferRelativeResize="0"/>
          <p:nvPr/>
        </p:nvPicPr>
        <p:blipFill rotWithShape="1">
          <a:blip r:embed="rId3">
            <a:alphaModFix/>
          </a:blip>
          <a:srcRect b="0" l="0" r="0" t="0"/>
          <a:stretch/>
        </p:blipFill>
        <p:spPr>
          <a:xfrm>
            <a:off x="228600" y="609600"/>
            <a:ext cx="8763000" cy="5562600"/>
          </a:xfrm>
          <a:prstGeom prst="rect">
            <a:avLst/>
          </a:prstGeom>
          <a:noFill/>
          <a:ln>
            <a:noFill/>
          </a:ln>
        </p:spPr>
      </p:pic>
      <p:sp>
        <p:nvSpPr>
          <p:cNvPr id="363" name="Google Shape;363;p40"/>
          <p:cNvSpPr txBox="1"/>
          <p:nvPr/>
        </p:nvSpPr>
        <p:spPr>
          <a:xfrm>
            <a:off x="762000" y="6324600"/>
            <a:ext cx="7126288"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Times New Roman"/>
                <a:ea typeface="Times New Roman"/>
                <a:cs typeface="Times New Roman"/>
                <a:sym typeface="Times New Roman"/>
              </a:rPr>
              <a:t>Student Achievement Through Staff Development, Joyce &amp; Showers, 2002 </a:t>
            </a:r>
            <a:endParaRPr/>
          </a:p>
        </p:txBody>
      </p:sp>
    </p:spTree>
  </p:cSld>
  <p:clrMapOvr>
    <a:masterClrMapping/>
  </p:clrMapOvr>
</p:sld>
</file>

<file path=ppt/slides/slide2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67" name="Shape 367"/>
        <p:cNvGrpSpPr/>
        <p:nvPr/>
      </p:nvGrpSpPr>
      <p:grpSpPr>
        <a:xfrm>
          <a:off x="0" y="0"/>
          <a:ext cx="0" cy="0"/>
          <a:chOff x="0" y="0"/>
          <a:chExt cx="0" cy="0"/>
        </a:xfrm>
      </p:grpSpPr>
      <p:sp>
        <p:nvSpPr>
          <p:cNvPr id="368" name="Google Shape;368;p41"/>
          <p:cNvSpPr txBox="1"/>
          <p:nvPr>
            <p:ph type="title"/>
          </p:nvPr>
        </p:nvSpPr>
        <p:spPr>
          <a:xfrm>
            <a:off x="685800" y="3048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What Makes a Difference</a:t>
            </a:r>
            <a:endParaRPr/>
          </a:p>
        </p:txBody>
      </p:sp>
      <p:pic>
        <p:nvPicPr>
          <p:cNvPr id="369" name="Google Shape;369;p41"/>
          <p:cNvPicPr preferRelativeResize="0"/>
          <p:nvPr/>
        </p:nvPicPr>
        <p:blipFill rotWithShape="1">
          <a:blip r:embed="rId3">
            <a:alphaModFix/>
          </a:blip>
          <a:srcRect b="0" l="0" r="0" t="0"/>
          <a:stretch/>
        </p:blipFill>
        <p:spPr>
          <a:xfrm>
            <a:off x="381000" y="1066800"/>
            <a:ext cx="8458200" cy="5060950"/>
          </a:xfrm>
          <a:prstGeom prst="rect">
            <a:avLst/>
          </a:prstGeom>
          <a:noFill/>
          <a:ln>
            <a:noFill/>
          </a:ln>
        </p:spPr>
      </p:pic>
      <p:sp>
        <p:nvSpPr>
          <p:cNvPr id="370" name="Google Shape;370;p41"/>
          <p:cNvSpPr txBox="1"/>
          <p:nvPr/>
        </p:nvSpPr>
        <p:spPr>
          <a:xfrm>
            <a:off x="1447800" y="6248400"/>
            <a:ext cx="6605588"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lt1"/>
                </a:solidFill>
                <a:latin typeface="Times New Roman"/>
                <a:ea typeface="Times New Roman"/>
                <a:cs typeface="Times New Roman"/>
                <a:sym typeface="Times New Roman"/>
              </a:rPr>
              <a:t>M. C. Wang, G. D. Haertel, and H. J. Walberg, 1994</a:t>
            </a:r>
            <a:endParaRPr/>
          </a:p>
        </p:txBody>
      </p:sp>
    </p:spTree>
  </p:cSld>
  <p:clrMapOvr>
    <a:masterClrMapping/>
  </p:clrMapOvr>
</p:sld>
</file>

<file path=ppt/slides/slide2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75" name="Shape 375"/>
        <p:cNvGrpSpPr/>
        <p:nvPr/>
      </p:nvGrpSpPr>
      <p:grpSpPr>
        <a:xfrm>
          <a:off x="0" y="0"/>
          <a:ext cx="0" cy="0"/>
          <a:chOff x="0" y="0"/>
          <a:chExt cx="0" cy="0"/>
        </a:xfrm>
      </p:grpSpPr>
      <p:sp>
        <p:nvSpPr>
          <p:cNvPr id="376" name="Google Shape;376;p42"/>
          <p:cNvSpPr txBox="1"/>
          <p:nvPr>
            <p:ph type="title"/>
          </p:nvPr>
        </p:nvSpPr>
        <p:spPr>
          <a:xfrm>
            <a:off x="152400" y="152400"/>
            <a:ext cx="8839200" cy="10668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4000" u="none" cap="none" strike="noStrike">
                <a:solidFill>
                  <a:srgbClr val="FFFF00"/>
                </a:solidFill>
                <a:latin typeface="Arial"/>
                <a:ea typeface="Arial"/>
                <a:cs typeface="Arial"/>
                <a:sym typeface="Arial"/>
              </a:rPr>
              <a:t>What We Know </a:t>
            </a:r>
            <a:r>
              <a:rPr b="1" i="0" lang="en-US" sz="4000" u="none" cap="none" strike="noStrike">
                <a:solidFill>
                  <a:srgbClr val="FFFFFF"/>
                </a:solidFill>
                <a:latin typeface="Arial"/>
                <a:ea typeface="Arial"/>
                <a:cs typeface="Arial"/>
                <a:sym typeface="Arial"/>
              </a:rPr>
              <a:t>-</a:t>
            </a:r>
            <a:r>
              <a:rPr b="1" i="0" lang="en-US" sz="4000" u="none" cap="none" strike="noStrike">
                <a:solidFill>
                  <a:srgbClr val="FFFF00"/>
                </a:solidFill>
                <a:latin typeface="Arial"/>
                <a:ea typeface="Arial"/>
                <a:cs typeface="Arial"/>
                <a:sym typeface="Arial"/>
              </a:rPr>
              <a:t> </a:t>
            </a:r>
            <a:r>
              <a:rPr b="0" i="0" lang="en-US" sz="4000" u="none" cap="none" strike="noStrike">
                <a:solidFill>
                  <a:schemeClr val="lt1"/>
                </a:solidFill>
                <a:latin typeface="Arial"/>
                <a:ea typeface="Arial"/>
                <a:cs typeface="Arial"/>
                <a:sym typeface="Arial"/>
              </a:rPr>
              <a:t>About Assessment</a:t>
            </a:r>
            <a:endParaRPr b="0" i="0" sz="2800" u="none" cap="none" strike="noStrike">
              <a:solidFill>
                <a:schemeClr val="lt1"/>
              </a:solidFill>
              <a:latin typeface="Arial"/>
              <a:ea typeface="Arial"/>
              <a:cs typeface="Arial"/>
              <a:sym typeface="Arial"/>
            </a:endParaRPr>
          </a:p>
        </p:txBody>
      </p:sp>
      <p:pic>
        <p:nvPicPr>
          <p:cNvPr id="377" name="Google Shape;377;p42"/>
          <p:cNvPicPr preferRelativeResize="0"/>
          <p:nvPr/>
        </p:nvPicPr>
        <p:blipFill rotWithShape="1">
          <a:blip r:embed="rId3">
            <a:alphaModFix/>
          </a:blip>
          <a:srcRect b="0" l="0" r="0" t="0"/>
          <a:stretch/>
        </p:blipFill>
        <p:spPr>
          <a:xfrm>
            <a:off x="990600" y="1524000"/>
            <a:ext cx="7080568" cy="4751070"/>
          </a:xfrm>
          <a:prstGeom prst="rect">
            <a:avLst/>
          </a:prstGeom>
          <a:noFill/>
          <a:ln>
            <a:noFill/>
          </a:ln>
        </p:spPr>
      </p:pic>
      <p:sp>
        <p:nvSpPr>
          <p:cNvPr id="378" name="Google Shape;378;p42"/>
          <p:cNvSpPr txBox="1"/>
          <p:nvPr/>
        </p:nvSpPr>
        <p:spPr>
          <a:xfrm>
            <a:off x="228600" y="6457950"/>
            <a:ext cx="8915400" cy="4000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000">
                <a:solidFill>
                  <a:srgbClr val="FFFF00"/>
                </a:solidFill>
                <a:latin typeface="Times New Roman"/>
                <a:ea typeface="Times New Roman"/>
                <a:cs typeface="Times New Roman"/>
                <a:sym typeface="Times New Roman"/>
              </a:rPr>
              <a:t>Effects of Systematic Formative Evaluation: A Meta-Analysis, Fuchs &amp; Fuchs, 1986</a:t>
            </a:r>
            <a:endParaRPr/>
          </a:p>
        </p:txBody>
      </p:sp>
      <p:grpSp>
        <p:nvGrpSpPr>
          <p:cNvPr id="379" name="Google Shape;379;p42"/>
          <p:cNvGrpSpPr/>
          <p:nvPr/>
        </p:nvGrpSpPr>
        <p:grpSpPr>
          <a:xfrm>
            <a:off x="1905000" y="2590800"/>
            <a:ext cx="6019800" cy="461963"/>
            <a:chOff x="1905000" y="2590800"/>
            <a:chExt cx="6019800" cy="461665"/>
          </a:xfrm>
        </p:grpSpPr>
        <p:cxnSp>
          <p:nvCxnSpPr>
            <p:cNvPr id="380" name="Google Shape;380;p42"/>
            <p:cNvCxnSpPr/>
            <p:nvPr/>
          </p:nvCxnSpPr>
          <p:spPr>
            <a:xfrm>
              <a:off x="1905000" y="3047705"/>
              <a:ext cx="6019800" cy="1587"/>
            </a:xfrm>
            <a:prstGeom prst="straightConnector1">
              <a:avLst/>
            </a:prstGeom>
            <a:solidFill>
              <a:schemeClr val="accent1"/>
            </a:solidFill>
            <a:ln cap="flat" cmpd="sng" w="28575">
              <a:solidFill>
                <a:srgbClr val="870814"/>
              </a:solidFill>
              <a:prstDash val="solid"/>
              <a:round/>
              <a:headEnd len="sm" w="sm" type="none"/>
              <a:tailEnd len="sm" w="sm" type="none"/>
            </a:ln>
          </p:spPr>
        </p:cxnSp>
        <p:sp>
          <p:nvSpPr>
            <p:cNvPr id="381" name="Google Shape;381;p42"/>
            <p:cNvSpPr txBox="1"/>
            <p:nvPr/>
          </p:nvSpPr>
          <p:spPr>
            <a:xfrm>
              <a:off x="2362200" y="2590800"/>
              <a:ext cx="896700" cy="46166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Large</a:t>
              </a:r>
              <a:endParaRPr/>
            </a:p>
          </p:txBody>
        </p:sp>
      </p:gr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79"/>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8" name="Shape 108"/>
        <p:cNvGrpSpPr/>
        <p:nvPr/>
      </p:nvGrpSpPr>
      <p:grpSpPr>
        <a:xfrm>
          <a:off x="0" y="0"/>
          <a:ext cx="0" cy="0"/>
          <a:chOff x="0" y="0"/>
          <a:chExt cx="0" cy="0"/>
        </a:xfrm>
      </p:grpSpPr>
      <p:sp>
        <p:nvSpPr>
          <p:cNvPr id="109" name="Google Shape;109;p16"/>
          <p:cNvSpPr txBox="1"/>
          <p:nvPr>
            <p:ph type="title"/>
          </p:nvPr>
        </p:nvSpPr>
        <p:spPr>
          <a:xfrm>
            <a:off x="685800" y="228600"/>
            <a:ext cx="7772400" cy="990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The Fallibility of Professional Judgment:  </a:t>
            </a:r>
            <a:br>
              <a:rPr b="0" i="0" lang="en-US" sz="3200" u="none" cap="none" strike="noStrike">
                <a:solidFill>
                  <a:schemeClr val="lt1"/>
                </a:solidFill>
                <a:latin typeface="Arial"/>
                <a:ea typeface="Arial"/>
                <a:cs typeface="Arial"/>
                <a:sym typeface="Arial"/>
              </a:rPr>
            </a:br>
            <a:r>
              <a:rPr b="0" i="0" lang="en-US" sz="3200" u="none" cap="none" strike="noStrike">
                <a:solidFill>
                  <a:srgbClr val="FF8000"/>
                </a:solidFill>
                <a:latin typeface="Arial"/>
                <a:ea typeface="Arial"/>
                <a:cs typeface="Arial"/>
                <a:sym typeface="Arial"/>
              </a:rPr>
              <a:t>a false sense of accuracy</a:t>
            </a:r>
            <a:endParaRPr b="0" i="0" sz="3200" u="none" cap="none" strike="noStrike">
              <a:solidFill>
                <a:schemeClr val="lt1"/>
              </a:solidFill>
              <a:latin typeface="Arial"/>
              <a:ea typeface="Arial"/>
              <a:cs typeface="Arial"/>
              <a:sym typeface="Arial"/>
            </a:endParaRPr>
          </a:p>
        </p:txBody>
      </p:sp>
      <p:sp>
        <p:nvSpPr>
          <p:cNvPr id="110" name="Google Shape;110;p16"/>
          <p:cNvSpPr/>
          <p:nvPr/>
        </p:nvSpPr>
        <p:spPr>
          <a:xfrm>
            <a:off x="5257800" y="2497138"/>
            <a:ext cx="641350"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77%</a:t>
            </a:r>
            <a:endParaRPr/>
          </a:p>
        </p:txBody>
      </p:sp>
      <p:sp>
        <p:nvSpPr>
          <p:cNvPr id="111" name="Google Shape;111;p16"/>
          <p:cNvSpPr/>
          <p:nvPr/>
        </p:nvSpPr>
        <p:spPr>
          <a:xfrm>
            <a:off x="7265988" y="2482850"/>
            <a:ext cx="6413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22%</a:t>
            </a:r>
            <a:endParaRPr/>
          </a:p>
        </p:txBody>
      </p:sp>
      <p:sp>
        <p:nvSpPr>
          <p:cNvPr id="112" name="Google Shape;112;p16"/>
          <p:cNvSpPr/>
          <p:nvPr/>
        </p:nvSpPr>
        <p:spPr>
          <a:xfrm>
            <a:off x="609600" y="2378075"/>
            <a:ext cx="3048000" cy="9159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Your intuition (gut feeling) about what will be effective</a:t>
            </a:r>
            <a:endParaRPr/>
          </a:p>
        </p:txBody>
      </p:sp>
      <p:sp>
        <p:nvSpPr>
          <p:cNvPr id="113" name="Google Shape;113;p16"/>
          <p:cNvSpPr/>
          <p:nvPr/>
        </p:nvSpPr>
        <p:spPr>
          <a:xfrm>
            <a:off x="5257800" y="3844925"/>
            <a:ext cx="6413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39%</a:t>
            </a:r>
            <a:endParaRPr/>
          </a:p>
        </p:txBody>
      </p:sp>
      <p:sp>
        <p:nvSpPr>
          <p:cNvPr id="114" name="Google Shape;114;p16"/>
          <p:cNvSpPr/>
          <p:nvPr/>
        </p:nvSpPr>
        <p:spPr>
          <a:xfrm>
            <a:off x="7265988" y="3830638"/>
            <a:ext cx="641350" cy="36671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92%</a:t>
            </a:r>
            <a:endParaRPr/>
          </a:p>
        </p:txBody>
      </p:sp>
      <p:sp>
        <p:nvSpPr>
          <p:cNvPr id="115" name="Google Shape;115;p16"/>
          <p:cNvSpPr/>
          <p:nvPr/>
        </p:nvSpPr>
        <p:spPr>
          <a:xfrm>
            <a:off x="609600" y="3390900"/>
            <a:ext cx="3505200" cy="119062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Your demonstrated track record of success based on data you have gathered systematically and regularly</a:t>
            </a:r>
            <a:endParaRPr/>
          </a:p>
        </p:txBody>
      </p:sp>
      <p:sp>
        <p:nvSpPr>
          <p:cNvPr id="116" name="Google Shape;116;p16"/>
          <p:cNvSpPr/>
          <p:nvPr/>
        </p:nvSpPr>
        <p:spPr>
          <a:xfrm>
            <a:off x="5232400" y="5089525"/>
            <a:ext cx="6413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37%</a:t>
            </a:r>
            <a:endParaRPr/>
          </a:p>
        </p:txBody>
      </p:sp>
      <p:sp>
        <p:nvSpPr>
          <p:cNvPr id="117" name="Google Shape;117;p16"/>
          <p:cNvSpPr/>
          <p:nvPr/>
        </p:nvSpPr>
        <p:spPr>
          <a:xfrm>
            <a:off x="7240588" y="5089525"/>
            <a:ext cx="641350" cy="36671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92%</a:t>
            </a:r>
            <a:endParaRPr/>
          </a:p>
        </p:txBody>
      </p:sp>
      <p:sp>
        <p:nvSpPr>
          <p:cNvPr id="118" name="Google Shape;118;p16"/>
          <p:cNvSpPr/>
          <p:nvPr/>
        </p:nvSpPr>
        <p:spPr>
          <a:xfrm>
            <a:off x="609600" y="4953000"/>
            <a:ext cx="3657600" cy="64135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1800" u="none" cap="none" strike="noStrike">
                <a:solidFill>
                  <a:schemeClr val="lt1"/>
                </a:solidFill>
                <a:latin typeface="Arial"/>
                <a:ea typeface="Arial"/>
                <a:cs typeface="Arial"/>
                <a:sym typeface="Arial"/>
              </a:rPr>
              <a:t>Results of controlled experimental Studies</a:t>
            </a:r>
            <a:endParaRPr/>
          </a:p>
        </p:txBody>
      </p:sp>
      <p:sp>
        <p:nvSpPr>
          <p:cNvPr id="119" name="Google Shape;119;p16"/>
          <p:cNvSpPr/>
          <p:nvPr/>
        </p:nvSpPr>
        <p:spPr>
          <a:xfrm>
            <a:off x="609600" y="1524000"/>
            <a:ext cx="3124200" cy="7016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lt1"/>
                </a:solidFill>
                <a:latin typeface="Arial"/>
                <a:ea typeface="Arial"/>
                <a:cs typeface="Arial"/>
                <a:sym typeface="Arial"/>
              </a:rPr>
              <a:t>CRITERIA FOR</a:t>
            </a:r>
            <a:r>
              <a:rPr b="1" i="0" lang="en-US" sz="2000" u="sng" cap="none" strike="noStrike">
                <a:solidFill>
                  <a:schemeClr val="lt1"/>
                </a:solidFill>
                <a:latin typeface="Arial"/>
                <a:ea typeface="Arial"/>
                <a:cs typeface="Arial"/>
                <a:sym typeface="Arial"/>
              </a:rPr>
              <a:t>  TREATMENT CHOICES</a:t>
            </a:r>
            <a:endParaRPr/>
          </a:p>
        </p:txBody>
      </p:sp>
      <p:sp>
        <p:nvSpPr>
          <p:cNvPr id="120" name="Google Shape;120;p16"/>
          <p:cNvSpPr/>
          <p:nvPr/>
        </p:nvSpPr>
        <p:spPr>
          <a:xfrm>
            <a:off x="4999038" y="1825625"/>
            <a:ext cx="1101725"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sng" cap="none" strike="noStrike">
                <a:solidFill>
                  <a:schemeClr val="lt1"/>
                </a:solidFill>
                <a:latin typeface="Arial"/>
                <a:ea typeface="Arial"/>
                <a:cs typeface="Arial"/>
                <a:sym typeface="Arial"/>
              </a:rPr>
              <a:t>CLIENT</a:t>
            </a:r>
            <a:endParaRPr/>
          </a:p>
        </p:txBody>
      </p:sp>
      <p:sp>
        <p:nvSpPr>
          <p:cNvPr id="121" name="Google Shape;121;p16"/>
          <p:cNvSpPr/>
          <p:nvPr/>
        </p:nvSpPr>
        <p:spPr>
          <a:xfrm>
            <a:off x="6781800" y="1811338"/>
            <a:ext cx="1566863"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sng" cap="none" strike="noStrike">
                <a:solidFill>
                  <a:schemeClr val="lt1"/>
                </a:solidFill>
                <a:latin typeface="Arial"/>
                <a:ea typeface="Arial"/>
                <a:cs typeface="Arial"/>
                <a:sym typeface="Arial"/>
              </a:rPr>
              <a:t>PHYSICIAN</a:t>
            </a:r>
            <a:endParaRPr/>
          </a:p>
        </p:txBody>
      </p:sp>
      <p:sp>
        <p:nvSpPr>
          <p:cNvPr id="122" name="Google Shape;122;p16"/>
          <p:cNvSpPr/>
          <p:nvPr/>
        </p:nvSpPr>
        <p:spPr>
          <a:xfrm>
            <a:off x="5867400" y="6172200"/>
            <a:ext cx="3006725" cy="396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i="0" lang="en-US" sz="2000" u="none" cap="none" strike="noStrike">
                <a:solidFill>
                  <a:schemeClr val="lt1"/>
                </a:solidFill>
                <a:latin typeface="Times New Roman"/>
                <a:ea typeface="Times New Roman"/>
                <a:cs typeface="Times New Roman"/>
                <a:sym typeface="Times New Roman"/>
              </a:rPr>
              <a:t>Gambrill and Gibbs, 2002</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2"/>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0"/>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1"/>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5"/>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3"/>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4"/>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8"/>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6"/>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1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85" name="Shape 385"/>
        <p:cNvGrpSpPr/>
        <p:nvPr/>
      </p:nvGrpSpPr>
      <p:grpSpPr>
        <a:xfrm>
          <a:off x="0" y="0"/>
          <a:ext cx="0" cy="0"/>
          <a:chOff x="0" y="0"/>
          <a:chExt cx="0" cy="0"/>
        </a:xfrm>
      </p:grpSpPr>
      <p:sp>
        <p:nvSpPr>
          <p:cNvPr id="386" name="Google Shape;386;p43"/>
          <p:cNvSpPr txBox="1"/>
          <p:nvPr>
            <p:ph type="title"/>
          </p:nvPr>
        </p:nvSpPr>
        <p:spPr>
          <a:xfrm>
            <a:off x="152400" y="152400"/>
            <a:ext cx="88392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The Impact of What Happens in the Classroom</a:t>
            </a:r>
            <a:endParaRPr/>
          </a:p>
        </p:txBody>
      </p:sp>
      <p:pic>
        <p:nvPicPr>
          <p:cNvPr id="387" name="Google Shape;387;p43"/>
          <p:cNvPicPr preferRelativeResize="0"/>
          <p:nvPr/>
        </p:nvPicPr>
        <p:blipFill rotWithShape="1">
          <a:blip r:embed="rId3">
            <a:alphaModFix/>
          </a:blip>
          <a:srcRect b="0" l="0" r="0" t="0"/>
          <a:stretch/>
        </p:blipFill>
        <p:spPr>
          <a:xfrm>
            <a:off x="228600" y="1371600"/>
            <a:ext cx="8589963" cy="4953000"/>
          </a:xfrm>
          <a:prstGeom prst="rect">
            <a:avLst/>
          </a:prstGeom>
          <a:noFill/>
          <a:ln>
            <a:noFill/>
          </a:ln>
        </p:spPr>
      </p:pic>
      <p:pic>
        <p:nvPicPr>
          <p:cNvPr id="388" name="Google Shape;388;p43"/>
          <p:cNvPicPr preferRelativeResize="0"/>
          <p:nvPr/>
        </p:nvPicPr>
        <p:blipFill rotWithShape="1">
          <a:blip r:embed="rId4">
            <a:alphaModFix/>
          </a:blip>
          <a:srcRect b="0" l="0" r="0" t="0"/>
          <a:stretch/>
        </p:blipFill>
        <p:spPr>
          <a:xfrm>
            <a:off x="228600" y="1447800"/>
            <a:ext cx="8709025" cy="48006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7"/>
                                        </p:tgtEl>
                                        <p:attrNameLst>
                                          <p:attrName>style.visibility</p:attrName>
                                        </p:attrNameLst>
                                      </p:cBhvr>
                                      <p:to>
                                        <p:strVal val="visible"/>
                                      </p:to>
                                    </p:set>
                                  </p:childTnLst>
                                </p:cTn>
                              </p:par>
                            </p:childTnLst>
                          </p:cTn>
                        </p:par>
                      </p:childTnLst>
                    </p:cTn>
                  </p:par>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387"/>
                                        </p:tgtEl>
                                        <p:attrNameLst>
                                          <p:attrName>style.visibility</p:attrName>
                                        </p:attrNameLst>
                                      </p:cBhvr>
                                      <p:to>
                                        <p:strVal val="hidden"/>
                                      </p:to>
                                    </p:set>
                                  </p:childTnLst>
                                </p:cTn>
                              </p:par>
                            </p:childTnLst>
                          </p:cTn>
                        </p:par>
                      </p:childTnLst>
                    </p:cTn>
                  </p:par>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388"/>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2" name="Shape 392"/>
        <p:cNvGrpSpPr/>
        <p:nvPr/>
      </p:nvGrpSpPr>
      <p:grpSpPr>
        <a:xfrm>
          <a:off x="0" y="0"/>
          <a:ext cx="0" cy="0"/>
          <a:chOff x="0" y="0"/>
          <a:chExt cx="0" cy="0"/>
        </a:xfrm>
      </p:grpSpPr>
      <p:sp>
        <p:nvSpPr>
          <p:cNvPr id="393" name="Google Shape;393;p44"/>
          <p:cNvSpPr txBox="1"/>
          <p:nvPr>
            <p:ph type="title"/>
          </p:nvPr>
        </p:nvSpPr>
        <p:spPr>
          <a:xfrm>
            <a:off x="685800" y="609600"/>
            <a:ext cx="77724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What Do We Know About Reading</a:t>
            </a:r>
            <a:endParaRPr/>
          </a:p>
        </p:txBody>
      </p:sp>
      <p:pic>
        <p:nvPicPr>
          <p:cNvPr id="394" name="Google Shape;394;p44"/>
          <p:cNvPicPr preferRelativeResize="0"/>
          <p:nvPr/>
        </p:nvPicPr>
        <p:blipFill rotWithShape="1">
          <a:blip r:embed="rId3">
            <a:alphaModFix/>
          </a:blip>
          <a:srcRect b="0" l="0" r="0" t="0"/>
          <a:stretch/>
        </p:blipFill>
        <p:spPr>
          <a:xfrm>
            <a:off x="381000" y="1676400"/>
            <a:ext cx="8305800" cy="4859338"/>
          </a:xfrm>
          <a:prstGeom prst="rect">
            <a:avLst/>
          </a:prstGeom>
          <a:noFill/>
          <a:ln>
            <a:noFill/>
          </a:ln>
        </p:spPr>
      </p:pic>
    </p:spTree>
  </p:cSld>
  <p:clrMapOvr>
    <a:masterClrMapping/>
  </p:clrMapOvr>
</p:sld>
</file>

<file path=ppt/slides/slide3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398" name="Shape 398"/>
        <p:cNvGrpSpPr/>
        <p:nvPr/>
      </p:nvGrpSpPr>
      <p:grpSpPr>
        <a:xfrm>
          <a:off x="0" y="0"/>
          <a:ext cx="0" cy="0"/>
          <a:chOff x="0" y="0"/>
          <a:chExt cx="0" cy="0"/>
        </a:xfrm>
      </p:grpSpPr>
      <p:sp>
        <p:nvSpPr>
          <p:cNvPr id="399" name="Google Shape;399;p45"/>
          <p:cNvSpPr txBox="1"/>
          <p:nvPr>
            <p:ph type="title"/>
          </p:nvPr>
        </p:nvSpPr>
        <p:spPr>
          <a:xfrm>
            <a:off x="152400" y="152400"/>
            <a:ext cx="8839200" cy="8382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The Impact of What Happens in the Classroom</a:t>
            </a:r>
            <a:endParaRPr/>
          </a:p>
        </p:txBody>
      </p:sp>
      <p:pic>
        <p:nvPicPr>
          <p:cNvPr id="400" name="Google Shape;400;p45"/>
          <p:cNvPicPr preferRelativeResize="0"/>
          <p:nvPr/>
        </p:nvPicPr>
        <p:blipFill rotWithShape="1">
          <a:blip r:embed="rId3">
            <a:alphaModFix/>
          </a:blip>
          <a:srcRect b="0" l="0" r="0" t="0"/>
          <a:stretch/>
        </p:blipFill>
        <p:spPr>
          <a:xfrm>
            <a:off x="0" y="1295400"/>
            <a:ext cx="8915400" cy="5105400"/>
          </a:xfrm>
          <a:prstGeom prst="rect">
            <a:avLst/>
          </a:prstGeom>
          <a:noFill/>
          <a:ln>
            <a:noFill/>
          </a:ln>
        </p:spPr>
      </p:pic>
      <p:sp>
        <p:nvSpPr>
          <p:cNvPr id="401" name="Google Shape;401;p45"/>
          <p:cNvSpPr/>
          <p:nvPr/>
        </p:nvSpPr>
        <p:spPr>
          <a:xfrm rot="5400000">
            <a:off x="5748519" y="195081"/>
            <a:ext cx="548217" cy="4120456"/>
          </a:xfrm>
          <a:prstGeom prst="leftBrace">
            <a:avLst>
              <a:gd fmla="val 8333" name="adj1"/>
              <a:gd fmla="val 49318" name="adj2"/>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1800"/>
          </a:p>
        </p:txBody>
      </p:sp>
      <p:sp>
        <p:nvSpPr>
          <p:cNvPr id="402" name="Google Shape;402;p45"/>
          <p:cNvSpPr txBox="1"/>
          <p:nvPr/>
        </p:nvSpPr>
        <p:spPr>
          <a:xfrm>
            <a:off x="5562600" y="1676400"/>
            <a:ext cx="1371600" cy="39158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Curricula</a:t>
            </a:r>
            <a:endParaRPr sz="1400"/>
          </a:p>
        </p:txBody>
      </p:sp>
      <p:sp>
        <p:nvSpPr>
          <p:cNvPr id="403" name="Google Shape;403;p45"/>
          <p:cNvSpPr txBox="1"/>
          <p:nvPr/>
        </p:nvSpPr>
        <p:spPr>
          <a:xfrm>
            <a:off x="3352800" y="6488113"/>
            <a:ext cx="3286125" cy="369887"/>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Visible Learning, Hattie, J (2009)</a:t>
            </a:r>
            <a:endParaRPr/>
          </a:p>
        </p:txBody>
      </p:sp>
      <p:sp>
        <p:nvSpPr>
          <p:cNvPr id="404" name="Google Shape;404;p45"/>
          <p:cNvSpPr/>
          <p:nvPr/>
        </p:nvSpPr>
        <p:spPr>
          <a:xfrm>
            <a:off x="6858000" y="3962400"/>
            <a:ext cx="2057400" cy="1981200"/>
          </a:xfrm>
          <a:prstGeom prst="ellipse">
            <a:avLst/>
          </a:prstGeom>
          <a:no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sz="2400">
              <a:solidFill>
                <a:schemeClr val="dk1"/>
              </a:solidFill>
              <a:latin typeface="Times New Roman"/>
              <a:ea typeface="Times New Roman"/>
              <a:cs typeface="Times New Roman"/>
              <a:sym typeface="Times New Roman"/>
            </a:endParaRPr>
          </a:p>
        </p:txBody>
      </p:sp>
      <p:cxnSp>
        <p:nvCxnSpPr>
          <p:cNvPr id="405" name="Google Shape;405;p45"/>
          <p:cNvCxnSpPr/>
          <p:nvPr/>
        </p:nvCxnSpPr>
        <p:spPr>
          <a:xfrm>
            <a:off x="990600" y="3124200"/>
            <a:ext cx="7772400" cy="1588"/>
          </a:xfrm>
          <a:prstGeom prst="straightConnector1">
            <a:avLst/>
          </a:prstGeom>
          <a:solidFill>
            <a:schemeClr val="accent1"/>
          </a:solidFill>
          <a:ln cap="flat" cmpd="sng" w="38100">
            <a:solidFill>
              <a:srgbClr val="870814"/>
            </a:solidFill>
            <a:prstDash val="solid"/>
            <a:round/>
            <a:headEnd len="sm" w="sm" type="none"/>
            <a:tailEnd len="sm" w="sm" type="none"/>
          </a:ln>
        </p:spPr>
      </p:cxnSp>
      <p:sp>
        <p:nvSpPr>
          <p:cNvPr id="406" name="Google Shape;406;p45"/>
          <p:cNvSpPr txBox="1"/>
          <p:nvPr/>
        </p:nvSpPr>
        <p:spPr>
          <a:xfrm>
            <a:off x="7239000" y="2667000"/>
            <a:ext cx="1227138" cy="4619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solidFill>
                  <a:schemeClr val="dk1"/>
                </a:solidFill>
                <a:latin typeface="Times New Roman"/>
                <a:ea typeface="Times New Roman"/>
                <a:cs typeface="Times New Roman"/>
                <a:sym typeface="Times New Roman"/>
              </a:rPr>
              <a:t>Medium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0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0" name="Shape 410"/>
        <p:cNvGrpSpPr/>
        <p:nvPr/>
      </p:nvGrpSpPr>
      <p:grpSpPr>
        <a:xfrm>
          <a:off x="0" y="0"/>
          <a:ext cx="0" cy="0"/>
          <a:chOff x="0" y="0"/>
          <a:chExt cx="0" cy="0"/>
        </a:xfrm>
      </p:grpSpPr>
      <p:sp>
        <p:nvSpPr>
          <p:cNvPr id="411" name="Google Shape;411;p46"/>
          <p:cNvSpPr txBox="1"/>
          <p:nvPr>
            <p:ph type="title"/>
          </p:nvPr>
        </p:nvSpPr>
        <p:spPr>
          <a:xfrm>
            <a:off x="990600" y="1828800"/>
            <a:ext cx="7772400" cy="2057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What Do We </a:t>
            </a:r>
            <a:br>
              <a:rPr b="1" i="0" lang="en-US" sz="36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Know About </a:t>
            </a:r>
            <a:br>
              <a:rPr b="1" i="0" lang="en-US" sz="3600" u="none" cap="none" strike="noStrike">
                <a:solidFill>
                  <a:srgbClr val="FFFF00"/>
                </a:solidFill>
                <a:latin typeface="Arial"/>
                <a:ea typeface="Arial"/>
                <a:cs typeface="Arial"/>
                <a:sym typeface="Arial"/>
              </a:rPr>
            </a:br>
            <a:r>
              <a:rPr b="1" i="0" lang="en-US" sz="3600" u="none" cap="none" strike="noStrike">
                <a:solidFill>
                  <a:srgbClr val="FFFF00"/>
                </a:solidFill>
                <a:latin typeface="Arial"/>
                <a:ea typeface="Arial"/>
                <a:cs typeface="Arial"/>
                <a:sym typeface="Arial"/>
              </a:rPr>
              <a:t>Teacher Preparation?</a:t>
            </a:r>
            <a:endParaRPr/>
          </a:p>
        </p:txBody>
      </p:sp>
    </p:spTree>
  </p:cSld>
  <p:clrMapOvr>
    <a:masterClrMapping/>
  </p:clrMapOvr>
</p:sld>
</file>

<file path=ppt/slides/slide3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15" name="Shape 415"/>
        <p:cNvGrpSpPr/>
        <p:nvPr/>
      </p:nvGrpSpPr>
      <p:grpSpPr>
        <a:xfrm>
          <a:off x="0" y="0"/>
          <a:ext cx="0" cy="0"/>
          <a:chOff x="0" y="0"/>
          <a:chExt cx="0" cy="0"/>
        </a:xfrm>
      </p:grpSpPr>
      <p:pic>
        <p:nvPicPr>
          <p:cNvPr id="416" name="Google Shape;416;p47"/>
          <p:cNvPicPr preferRelativeResize="0"/>
          <p:nvPr/>
        </p:nvPicPr>
        <p:blipFill rotWithShape="1">
          <a:blip r:embed="rId3">
            <a:alphaModFix/>
          </a:blip>
          <a:srcRect b="0" l="0" r="0" t="0"/>
          <a:stretch/>
        </p:blipFill>
        <p:spPr>
          <a:xfrm>
            <a:off x="0" y="0"/>
            <a:ext cx="8940800" cy="6553200"/>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xit" presetID="1" presetSubtype="0">
                                  <p:stCondLst>
                                    <p:cond delay="0"/>
                                  </p:stCondLst>
                                  <p:childTnLst>
                                    <p:set>
                                      <p:cBhvr>
                                        <p:cTn dur="1" fill="hold">
                                          <p:stCondLst>
                                            <p:cond delay="1"/>
                                          </p:stCondLst>
                                        </p:cTn>
                                        <p:tgtEl>
                                          <p:spTgt spid="416"/>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0" name="Shape 420"/>
        <p:cNvGrpSpPr/>
        <p:nvPr/>
      </p:nvGrpSpPr>
      <p:grpSpPr>
        <a:xfrm>
          <a:off x="0" y="0"/>
          <a:ext cx="0" cy="0"/>
          <a:chOff x="0" y="0"/>
          <a:chExt cx="0" cy="0"/>
        </a:xfrm>
      </p:grpSpPr>
      <p:sp>
        <p:nvSpPr>
          <p:cNvPr id="421" name="Google Shape;421;p48"/>
          <p:cNvSpPr txBox="1"/>
          <p:nvPr>
            <p:ph type="title"/>
          </p:nvPr>
        </p:nvSpPr>
        <p:spPr>
          <a:xfrm>
            <a:off x="0" y="152400"/>
            <a:ext cx="8991600" cy="9144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br>
              <a:rPr b="1" i="0" lang="en-US" sz="2800" u="none" cap="none" strike="noStrike">
                <a:solidFill>
                  <a:srgbClr val="FFFF00"/>
                </a:solidFill>
                <a:latin typeface="Arial"/>
                <a:ea typeface="Arial"/>
                <a:cs typeface="Arial"/>
                <a:sym typeface="Arial"/>
              </a:rPr>
            </a:br>
            <a:r>
              <a:rPr b="1" i="0" lang="en-US" sz="2800" u="none" cap="none" strike="noStrike">
                <a:solidFill>
                  <a:srgbClr val="FFFF00"/>
                </a:solidFill>
                <a:latin typeface="Arial"/>
                <a:ea typeface="Arial"/>
                <a:cs typeface="Arial"/>
                <a:sym typeface="Arial"/>
              </a:rPr>
              <a:t>What We Know </a:t>
            </a:r>
            <a:br>
              <a:rPr b="1" i="0" lang="en-US" sz="2800" u="none" cap="none" strike="noStrike">
                <a:solidFill>
                  <a:srgbClr val="FFFF00"/>
                </a:solidFill>
                <a:latin typeface="Arial"/>
                <a:ea typeface="Arial"/>
                <a:cs typeface="Arial"/>
                <a:sym typeface="Arial"/>
              </a:rPr>
            </a:br>
            <a:r>
              <a:rPr b="0" i="0" lang="en-US" sz="2400" u="none" cap="none" strike="noStrike">
                <a:solidFill>
                  <a:schemeClr val="lt1"/>
                </a:solidFill>
                <a:latin typeface="Arial"/>
                <a:ea typeface="Arial"/>
                <a:cs typeface="Arial"/>
                <a:sym typeface="Arial"/>
              </a:rPr>
              <a:t>There are no data to know how widely coaching is employed</a:t>
            </a:r>
            <a:br>
              <a:rPr b="0" i="0" lang="en-US" sz="2400" u="none" cap="none" strike="noStrike">
                <a:solidFill>
                  <a:schemeClr val="lt1"/>
                </a:solidFill>
                <a:latin typeface="Arial"/>
                <a:ea typeface="Arial"/>
                <a:cs typeface="Arial"/>
                <a:sym typeface="Arial"/>
              </a:rPr>
            </a:br>
            <a:br>
              <a:rPr b="0" i="0" lang="en-US" sz="2400" u="none" cap="none" strike="noStrike">
                <a:solidFill>
                  <a:schemeClr val="lt1"/>
                </a:solidFill>
                <a:latin typeface="Arial"/>
                <a:ea typeface="Arial"/>
                <a:cs typeface="Arial"/>
                <a:sym typeface="Arial"/>
              </a:rPr>
            </a:br>
            <a:endParaRPr b="1" i="0" sz="2400" u="none" cap="none" strike="noStrike">
              <a:solidFill>
                <a:srgbClr val="FFFFFF"/>
              </a:solidFill>
              <a:latin typeface="Arial"/>
              <a:ea typeface="Arial"/>
              <a:cs typeface="Arial"/>
              <a:sym typeface="Arial"/>
            </a:endParaRPr>
          </a:p>
        </p:txBody>
      </p:sp>
      <p:pic>
        <p:nvPicPr>
          <p:cNvPr id="422" name="Google Shape;422;p48"/>
          <p:cNvPicPr preferRelativeResize="0"/>
          <p:nvPr/>
        </p:nvPicPr>
        <p:blipFill rotWithShape="1">
          <a:blip r:embed="rId3">
            <a:alphaModFix/>
          </a:blip>
          <a:srcRect b="0" l="0" r="0" t="0"/>
          <a:stretch/>
        </p:blipFill>
        <p:spPr>
          <a:xfrm>
            <a:off x="304800" y="1066800"/>
            <a:ext cx="8610600" cy="5029200"/>
          </a:xfrm>
          <a:prstGeom prst="rect">
            <a:avLst/>
          </a:prstGeom>
          <a:noFill/>
          <a:ln>
            <a:noFill/>
          </a:ln>
        </p:spPr>
      </p:pic>
      <p:sp>
        <p:nvSpPr>
          <p:cNvPr id="423" name="Google Shape;423;p48"/>
          <p:cNvSpPr/>
          <p:nvPr/>
        </p:nvSpPr>
        <p:spPr>
          <a:xfrm>
            <a:off x="2286000" y="2209800"/>
            <a:ext cx="3644900" cy="2286000"/>
          </a:xfrm>
          <a:prstGeom prst="wedgeEllipseCallout">
            <a:avLst>
              <a:gd fmla="val 96323" name="adj1"/>
              <a:gd fmla="val 18234" name="adj2"/>
            </a:avLst>
          </a:prstGeom>
          <a:solidFill>
            <a:srgbClr val="CDE6F8"/>
          </a:solidFill>
          <a:ln cap="flat" cmpd="sng" w="9525">
            <a:solidFill>
              <a:srgbClr val="000000"/>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000">
                <a:solidFill>
                  <a:schemeClr val="dk1"/>
                </a:solidFill>
                <a:latin typeface="Arial"/>
                <a:ea typeface="Arial"/>
                <a:cs typeface="Arial"/>
                <a:sym typeface="Arial"/>
              </a:rPr>
              <a:t>The principal  measure was</a:t>
            </a:r>
            <a:endParaRPr/>
          </a:p>
          <a:p>
            <a:pPr indent="0" lvl="0" marL="0" marR="0" rtl="0" algn="ctr">
              <a:spcBef>
                <a:spcPts val="0"/>
              </a:spcBef>
              <a:spcAft>
                <a:spcPts val="0"/>
              </a:spcAft>
              <a:buNone/>
            </a:pPr>
            <a:r>
              <a:rPr i="1" lang="en-US" sz="2000">
                <a:solidFill>
                  <a:schemeClr val="dk1"/>
                </a:solidFill>
                <a:latin typeface="Arial"/>
                <a:ea typeface="Arial"/>
                <a:cs typeface="Arial"/>
                <a:sym typeface="Arial"/>
              </a:rPr>
              <a:t>“Attitude Change” </a:t>
            </a:r>
            <a:r>
              <a:rPr lang="en-US" sz="2000">
                <a:solidFill>
                  <a:schemeClr val="dk1"/>
                </a:solidFill>
                <a:latin typeface="Arial"/>
                <a:ea typeface="Arial"/>
                <a:cs typeface="Arial"/>
                <a:sym typeface="Arial"/>
              </a:rPr>
              <a:t>and only 3 out of 107 were experimental</a:t>
            </a:r>
            <a:endParaRPr sz="2000">
              <a:solidFill>
                <a:schemeClr val="dk1"/>
              </a:solidFill>
              <a:latin typeface="Arial"/>
              <a:ea typeface="Arial"/>
              <a:cs typeface="Arial"/>
              <a:sym typeface="Arial"/>
            </a:endParaRPr>
          </a:p>
        </p:txBody>
      </p:sp>
      <p:sp>
        <p:nvSpPr>
          <p:cNvPr id="424" name="Google Shape;424;p48"/>
          <p:cNvSpPr txBox="1"/>
          <p:nvPr/>
        </p:nvSpPr>
        <p:spPr>
          <a:xfrm>
            <a:off x="2514600" y="6324600"/>
            <a:ext cx="48514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rgbClr val="FFFFFF"/>
                </a:solidFill>
                <a:latin typeface="Times New Roman"/>
                <a:ea typeface="Times New Roman"/>
                <a:cs typeface="Times New Roman"/>
                <a:sym typeface="Times New Roman"/>
              </a:rPr>
              <a:t>AERA Report : Studying Teacher Education, 2005 </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23"/>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29" name="Shape 429"/>
        <p:cNvGrpSpPr/>
        <p:nvPr/>
      </p:nvGrpSpPr>
      <p:grpSpPr>
        <a:xfrm>
          <a:off x="0" y="0"/>
          <a:ext cx="0" cy="0"/>
          <a:chOff x="0" y="0"/>
          <a:chExt cx="0" cy="0"/>
        </a:xfrm>
      </p:grpSpPr>
      <p:pic>
        <p:nvPicPr>
          <p:cNvPr id="430" name="Google Shape;430;p49"/>
          <p:cNvPicPr preferRelativeResize="0"/>
          <p:nvPr/>
        </p:nvPicPr>
        <p:blipFill rotWithShape="1">
          <a:blip r:embed="rId3">
            <a:alphaModFix/>
          </a:blip>
          <a:srcRect b="0" l="0" r="0" t="0"/>
          <a:stretch/>
        </p:blipFill>
        <p:spPr>
          <a:xfrm>
            <a:off x="228600" y="1447800"/>
            <a:ext cx="8534400" cy="4419600"/>
          </a:xfrm>
          <a:prstGeom prst="rect">
            <a:avLst/>
          </a:prstGeom>
          <a:noFill/>
          <a:ln>
            <a:noFill/>
          </a:ln>
        </p:spPr>
      </p:pic>
      <p:sp>
        <p:nvSpPr>
          <p:cNvPr id="431" name="Google Shape;431;p49"/>
          <p:cNvSpPr txBox="1"/>
          <p:nvPr/>
        </p:nvSpPr>
        <p:spPr>
          <a:xfrm>
            <a:off x="977900" y="2044700"/>
            <a:ext cx="1689100" cy="24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t>Strong</a:t>
            </a:r>
            <a:endParaRPr/>
          </a:p>
        </p:txBody>
      </p:sp>
      <p:sp>
        <p:nvSpPr>
          <p:cNvPr id="432" name="Google Shape;432;p49"/>
          <p:cNvSpPr txBox="1"/>
          <p:nvPr/>
        </p:nvSpPr>
        <p:spPr>
          <a:xfrm>
            <a:off x="850900" y="2895600"/>
            <a:ext cx="1689100" cy="24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latin typeface="Arial"/>
                <a:ea typeface="Arial"/>
                <a:cs typeface="Arial"/>
                <a:sym typeface="Arial"/>
              </a:rPr>
              <a:t>Minimal</a:t>
            </a:r>
            <a:endParaRPr/>
          </a:p>
        </p:txBody>
      </p:sp>
      <p:pic>
        <p:nvPicPr>
          <p:cNvPr id="433" name="Google Shape;433;p49"/>
          <p:cNvPicPr preferRelativeResize="0"/>
          <p:nvPr/>
        </p:nvPicPr>
        <p:blipFill rotWithShape="1">
          <a:blip r:embed="rId4">
            <a:alphaModFix/>
          </a:blip>
          <a:srcRect b="0" l="0" r="0" t="0"/>
          <a:stretch/>
        </p:blipFill>
        <p:spPr>
          <a:xfrm>
            <a:off x="228600" y="1447800"/>
            <a:ext cx="50800" cy="50800"/>
          </a:xfrm>
          <a:prstGeom prst="rect">
            <a:avLst/>
          </a:prstGeom>
          <a:noFill/>
          <a:ln>
            <a:noFill/>
          </a:ln>
        </p:spPr>
      </p:pic>
      <p:sp>
        <p:nvSpPr>
          <p:cNvPr id="434" name="Google Shape;434;p49"/>
          <p:cNvSpPr txBox="1"/>
          <p:nvPr/>
        </p:nvSpPr>
        <p:spPr>
          <a:xfrm>
            <a:off x="647700" y="3746500"/>
            <a:ext cx="1689100" cy="2413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latin typeface="Arial"/>
                <a:ea typeface="Arial"/>
                <a:cs typeface="Arial"/>
                <a:sym typeface="Arial"/>
              </a:rPr>
              <a:t>Insignificant</a:t>
            </a:r>
            <a:endParaRPr/>
          </a:p>
        </p:txBody>
      </p:sp>
      <p:sp>
        <p:nvSpPr>
          <p:cNvPr id="435" name="Google Shape;435;p49"/>
          <p:cNvSpPr txBox="1"/>
          <p:nvPr/>
        </p:nvSpPr>
        <p:spPr>
          <a:xfrm>
            <a:off x="152400" y="5943600"/>
            <a:ext cx="8737600" cy="13239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600">
                <a:solidFill>
                  <a:srgbClr val="FFFFFF"/>
                </a:solidFill>
                <a:latin typeface="Times New Roman"/>
                <a:ea typeface="Times New Roman"/>
                <a:cs typeface="Times New Roman"/>
                <a:sym typeface="Times New Roman"/>
              </a:rPr>
              <a:t>Literature Review </a:t>
            </a:r>
            <a:endParaRPr/>
          </a:p>
          <a:p>
            <a:pPr indent="0" lvl="0" marL="0" marR="0" rtl="0" algn="l">
              <a:spcBef>
                <a:spcPts val="0"/>
              </a:spcBef>
              <a:spcAft>
                <a:spcPts val="0"/>
              </a:spcAft>
              <a:buNone/>
            </a:pPr>
            <a:r>
              <a:rPr lang="en-US" sz="1600">
                <a:solidFill>
                  <a:srgbClr val="FFFFFF"/>
                </a:solidFill>
                <a:latin typeface="Times New Roman"/>
                <a:ea typeface="Times New Roman"/>
                <a:cs typeface="Times New Roman"/>
                <a:sym typeface="Times New Roman"/>
              </a:rPr>
              <a:t>Studying Teacher Education: The Report of the AERA Panel on Research and Teacher Education (2005)</a:t>
            </a:r>
            <a:endParaRPr/>
          </a:p>
          <a:p>
            <a:pPr indent="0" lvl="0" marL="0" marR="0" rtl="0" algn="l">
              <a:spcBef>
                <a:spcPts val="0"/>
              </a:spcBef>
              <a:spcAft>
                <a:spcPts val="0"/>
              </a:spcAft>
              <a:buNone/>
            </a:pPr>
            <a:r>
              <a:rPr lang="en-US" sz="1600">
                <a:solidFill>
                  <a:srgbClr val="FFFFFF"/>
                </a:solidFill>
                <a:latin typeface="Times New Roman"/>
                <a:ea typeface="Times New Roman"/>
                <a:cs typeface="Times New Roman"/>
                <a:sym typeface="Times New Roman"/>
              </a:rPr>
              <a:t>Creating Effective Teachers: Concise Answers for Hard Questions (2003)</a:t>
            </a:r>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a:t>
            </a:r>
            <a:endParaRPr/>
          </a:p>
          <a:p>
            <a:pPr indent="0" lvl="0" marL="0" marR="0" rtl="0" algn="l">
              <a:spcBef>
                <a:spcPts val="0"/>
              </a:spcBef>
              <a:spcAft>
                <a:spcPts val="0"/>
              </a:spcAft>
              <a:buNone/>
            </a:pPr>
            <a:r>
              <a:rPr lang="en-US" sz="1600">
                <a:solidFill>
                  <a:schemeClr val="dk1"/>
                </a:solidFill>
                <a:latin typeface="Times New Roman"/>
                <a:ea typeface="Times New Roman"/>
                <a:cs typeface="Times New Roman"/>
                <a:sym typeface="Times New Roman"/>
              </a:rPr>
              <a:t>  </a:t>
            </a:r>
            <a:endParaRPr/>
          </a:p>
        </p:txBody>
      </p:sp>
      <p:sp>
        <p:nvSpPr>
          <p:cNvPr id="436" name="Google Shape;436;p49"/>
          <p:cNvSpPr/>
          <p:nvPr/>
        </p:nvSpPr>
        <p:spPr>
          <a:xfrm>
            <a:off x="5105400" y="2362200"/>
            <a:ext cx="3124200" cy="1981200"/>
          </a:xfrm>
          <a:prstGeom prst="ellipse">
            <a:avLst/>
          </a:prstGeom>
          <a:solidFill>
            <a:srgbClr val="3366FF">
              <a:alpha val="47450"/>
            </a:srgbClr>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800">
                <a:solidFill>
                  <a:schemeClr val="dk1"/>
                </a:solidFill>
                <a:latin typeface="Times New Roman"/>
                <a:ea typeface="Times New Roman"/>
                <a:cs typeface="Times New Roman"/>
                <a:sym typeface="Times New Roman"/>
              </a:rPr>
              <a:t>Subject matter impact negligible</a:t>
            </a:r>
            <a:endParaRPr/>
          </a:p>
        </p:txBody>
      </p:sp>
      <p:sp>
        <p:nvSpPr>
          <p:cNvPr id="437" name="Google Shape;437;p49"/>
          <p:cNvSpPr txBox="1"/>
          <p:nvPr/>
        </p:nvSpPr>
        <p:spPr>
          <a:xfrm>
            <a:off x="457200" y="0"/>
            <a:ext cx="8382000" cy="16922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1" lang="en-US" sz="3200">
                <a:solidFill>
                  <a:srgbClr val="FFFF00"/>
                </a:solidFill>
                <a:latin typeface="Times New Roman"/>
                <a:ea typeface="Times New Roman"/>
                <a:cs typeface="Times New Roman"/>
                <a:sym typeface="Times New Roman"/>
              </a:rPr>
              <a:t>What We Know</a:t>
            </a:r>
            <a:endParaRPr/>
          </a:p>
          <a:p>
            <a:pPr indent="0" lvl="0" marL="0" marR="0" rtl="0" algn="l">
              <a:spcBef>
                <a:spcPts val="0"/>
              </a:spcBef>
              <a:spcAft>
                <a:spcPts val="0"/>
              </a:spcAft>
              <a:buNone/>
            </a:pPr>
            <a:r>
              <a:rPr b="1" lang="en-US" sz="2400">
                <a:solidFill>
                  <a:srgbClr val="FFFFFF"/>
                </a:solidFill>
                <a:latin typeface="Times New Roman"/>
                <a:ea typeface="Times New Roman"/>
                <a:cs typeface="Times New Roman"/>
                <a:sym typeface="Times New Roman"/>
              </a:rPr>
              <a:t>- No Child Left Behind mandates subject matter competency</a:t>
            </a:r>
            <a:endParaRPr/>
          </a:p>
          <a:p>
            <a:pPr indent="0" lvl="0" marL="0" marR="0" rtl="0" algn="l">
              <a:spcBef>
                <a:spcPts val="0"/>
              </a:spcBef>
              <a:spcAft>
                <a:spcPts val="0"/>
              </a:spcAft>
              <a:buNone/>
            </a:pPr>
            <a:r>
              <a:rPr b="1" lang="en-US" sz="2400">
                <a:solidFill>
                  <a:srgbClr val="FFFFFF"/>
                </a:solidFill>
                <a:latin typeface="Times New Roman"/>
                <a:ea typeface="Times New Roman"/>
                <a:cs typeface="Times New Roman"/>
                <a:sym typeface="Times New Roman"/>
              </a:rPr>
              <a:t>- Subject matter effect size: .06 - .12</a:t>
            </a:r>
            <a:endParaRPr/>
          </a:p>
          <a:p>
            <a:pPr indent="0" lvl="0" marL="0" marR="0" rtl="0" algn="l">
              <a:spcBef>
                <a:spcPts val="0"/>
              </a:spcBef>
              <a:spcAft>
                <a:spcPts val="0"/>
              </a:spcAft>
              <a:buNone/>
            </a:pPr>
            <a:r>
              <a:t/>
            </a:r>
            <a:endParaRPr b="1"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36"/>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41" name="Shape 441"/>
        <p:cNvGrpSpPr/>
        <p:nvPr/>
      </p:nvGrpSpPr>
      <p:grpSpPr>
        <a:xfrm>
          <a:off x="0" y="0"/>
          <a:ext cx="0" cy="0"/>
          <a:chOff x="0" y="0"/>
          <a:chExt cx="0" cy="0"/>
        </a:xfrm>
      </p:grpSpPr>
      <p:sp>
        <p:nvSpPr>
          <p:cNvPr id="442" name="Google Shape;442;p50"/>
          <p:cNvSpPr txBox="1"/>
          <p:nvPr>
            <p:ph type="title"/>
          </p:nvPr>
        </p:nvSpPr>
        <p:spPr>
          <a:xfrm>
            <a:off x="228600" y="152400"/>
            <a:ext cx="8229600" cy="762000"/>
          </a:xfrm>
          <a:prstGeom prst="rect">
            <a:avLst/>
          </a:prstGeom>
          <a:noFill/>
          <a:ln>
            <a:noFill/>
          </a:ln>
        </p:spPr>
        <p:txBody>
          <a:bodyPr anchorCtr="0" anchor="ctr" bIns="45700" lIns="91425" spcFirstLastPara="1" rIns="91425" wrap="square" tIns="45700">
            <a:noAutofit/>
          </a:bodyPr>
          <a:lstStyle/>
          <a:p>
            <a:pPr indent="0" lvl="0" marL="0" marR="0" rtl="0" algn="l">
              <a:spcBef>
                <a:spcPts val="0"/>
              </a:spcBef>
              <a:spcAft>
                <a:spcPts val="0"/>
              </a:spcAft>
              <a:buNone/>
            </a:pPr>
            <a:r>
              <a:rPr b="1" i="0" lang="en-US" sz="2800" u="none" cap="none" strike="noStrike">
                <a:solidFill>
                  <a:srgbClr val="FFFF00"/>
                </a:solidFill>
                <a:latin typeface="Arial"/>
                <a:ea typeface="Arial"/>
                <a:cs typeface="Arial"/>
                <a:sym typeface="Arial"/>
              </a:rPr>
              <a:t>What Schools Are Teaching</a:t>
            </a:r>
            <a:endParaRPr b="1" i="0" sz="2800" u="none" cap="none" strike="noStrike">
              <a:solidFill>
                <a:srgbClr val="FFFFFF"/>
              </a:solidFill>
              <a:latin typeface="Arial"/>
              <a:ea typeface="Arial"/>
              <a:cs typeface="Arial"/>
              <a:sym typeface="Arial"/>
            </a:endParaRPr>
          </a:p>
        </p:txBody>
      </p:sp>
      <p:sp>
        <p:nvSpPr>
          <p:cNvPr id="443" name="Google Shape;443;p50"/>
          <p:cNvSpPr txBox="1"/>
          <p:nvPr/>
        </p:nvSpPr>
        <p:spPr>
          <a:xfrm>
            <a:off x="762000" y="6248400"/>
            <a:ext cx="7764463"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Arial"/>
                <a:ea typeface="Arial"/>
                <a:cs typeface="Arial"/>
                <a:sym typeface="Arial"/>
              </a:rPr>
              <a:t>Response to Intervention and Teacher Preparation</a:t>
            </a:r>
            <a:r>
              <a:rPr lang="en-US" sz="1800">
                <a:solidFill>
                  <a:srgbClr val="FFFFFF"/>
                </a:solidFill>
                <a:latin typeface="Arial"/>
                <a:ea typeface="Arial"/>
                <a:cs typeface="Arial"/>
                <a:sym typeface="Arial"/>
              </a:rPr>
              <a:t>, Spear-Swerling, 2008</a:t>
            </a:r>
            <a:endParaRPr sz="1800">
              <a:solidFill>
                <a:srgbClr val="FFFFFF"/>
              </a:solidFill>
              <a:latin typeface="Times New Roman"/>
              <a:ea typeface="Times New Roman"/>
              <a:cs typeface="Times New Roman"/>
              <a:sym typeface="Times New Roman"/>
            </a:endParaRPr>
          </a:p>
        </p:txBody>
      </p:sp>
      <p:pic>
        <p:nvPicPr>
          <p:cNvPr id="444" name="Google Shape;444;p50"/>
          <p:cNvPicPr preferRelativeResize="0"/>
          <p:nvPr/>
        </p:nvPicPr>
        <p:blipFill rotWithShape="1">
          <a:blip r:embed="rId3">
            <a:alphaModFix/>
          </a:blip>
          <a:srcRect b="0" l="0" r="0" t="0"/>
          <a:stretch/>
        </p:blipFill>
        <p:spPr>
          <a:xfrm>
            <a:off x="609600" y="838200"/>
            <a:ext cx="8229600" cy="5334000"/>
          </a:xfrm>
          <a:prstGeom prst="rect">
            <a:avLst/>
          </a:prstGeom>
          <a:noFill/>
          <a:ln>
            <a:noFill/>
          </a:ln>
        </p:spPr>
      </p:pic>
      <p:sp>
        <p:nvSpPr>
          <p:cNvPr id="445" name="Google Shape;445;p50"/>
          <p:cNvSpPr txBox="1"/>
          <p:nvPr/>
        </p:nvSpPr>
        <p:spPr>
          <a:xfrm>
            <a:off x="5257800" y="2286000"/>
            <a:ext cx="2362200" cy="1143000"/>
          </a:xfrm>
          <a:prstGeom prst="rect">
            <a:avLst/>
          </a:prstGeom>
          <a:noFill/>
          <a:ln>
            <a:noFill/>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1600">
                <a:solidFill>
                  <a:srgbClr val="000000"/>
                </a:solidFill>
              </a:rPr>
              <a:t>Sample of 13 </a:t>
            </a:r>
            <a:endParaRPr/>
          </a:p>
          <a:p>
            <a:pPr indent="0" lvl="0" marL="0" marR="0" rtl="0" algn="ctr">
              <a:spcBef>
                <a:spcPts val="0"/>
              </a:spcBef>
              <a:spcAft>
                <a:spcPts val="0"/>
              </a:spcAft>
              <a:buNone/>
            </a:pPr>
            <a:r>
              <a:rPr lang="en-US" sz="1600">
                <a:solidFill>
                  <a:srgbClr val="000000"/>
                </a:solidFill>
              </a:rPr>
              <a:t>Elementary Teacher</a:t>
            </a:r>
            <a:r>
              <a:rPr lang="en-US" sz="1600">
                <a:solidFill>
                  <a:srgbClr val="000000"/>
                </a:solidFill>
              </a:rPr>
              <a:t> Programs </a:t>
            </a:r>
            <a:endParaRPr sz="1600">
              <a:solidFill>
                <a:srgbClr val="000000"/>
              </a:solidFill>
            </a:endParaRPr>
          </a:p>
        </p:txBody>
      </p:sp>
    </p:spTree>
  </p:cSld>
  <p:clrMapOvr>
    <a:masterClrMapping/>
  </p:clrMapOvr>
</p:sld>
</file>

<file path=ppt/slides/slide3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0" name="Shape 450"/>
        <p:cNvGrpSpPr/>
        <p:nvPr/>
      </p:nvGrpSpPr>
      <p:grpSpPr>
        <a:xfrm>
          <a:off x="0" y="0"/>
          <a:ext cx="0" cy="0"/>
          <a:chOff x="0" y="0"/>
          <a:chExt cx="0" cy="0"/>
        </a:xfrm>
      </p:grpSpPr>
      <p:sp>
        <p:nvSpPr>
          <p:cNvPr id="451" name="Google Shape;451;p51"/>
          <p:cNvSpPr txBox="1"/>
          <p:nvPr>
            <p:ph type="title"/>
          </p:nvPr>
        </p:nvSpPr>
        <p:spPr>
          <a:xfrm>
            <a:off x="228600" y="304800"/>
            <a:ext cx="86106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How Are Teaching Candidates Assessed?</a:t>
            </a:r>
            <a:endParaRPr b="0" i="0" sz="2800" u="none" cap="none" strike="noStrike">
              <a:solidFill>
                <a:srgbClr val="FFFF00"/>
              </a:solidFill>
              <a:latin typeface="Arial"/>
              <a:ea typeface="Arial"/>
              <a:cs typeface="Arial"/>
              <a:sym typeface="Arial"/>
            </a:endParaRPr>
          </a:p>
        </p:txBody>
      </p:sp>
      <p:pic>
        <p:nvPicPr>
          <p:cNvPr id="452" name="Google Shape;452;p51"/>
          <p:cNvPicPr preferRelativeResize="0"/>
          <p:nvPr/>
        </p:nvPicPr>
        <p:blipFill rotWithShape="1">
          <a:blip r:embed="rId3">
            <a:alphaModFix/>
          </a:blip>
          <a:srcRect b="0" l="0" r="0" t="0"/>
          <a:stretch/>
        </p:blipFill>
        <p:spPr>
          <a:xfrm>
            <a:off x="685800" y="1219200"/>
            <a:ext cx="8077200" cy="4800600"/>
          </a:xfrm>
          <a:prstGeom prst="rect">
            <a:avLst/>
          </a:prstGeom>
          <a:noFill/>
          <a:ln>
            <a:noFill/>
          </a:ln>
        </p:spPr>
      </p:pic>
      <p:sp>
        <p:nvSpPr>
          <p:cNvPr id="453" name="Google Shape;453;p51"/>
          <p:cNvSpPr/>
          <p:nvPr/>
        </p:nvSpPr>
        <p:spPr>
          <a:xfrm>
            <a:off x="1371600" y="6248400"/>
            <a:ext cx="7086600" cy="369888"/>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800">
                <a:solidFill>
                  <a:schemeClr val="lt1"/>
                </a:solidFill>
                <a:latin typeface="Times New Roman"/>
                <a:ea typeface="Times New Roman"/>
                <a:cs typeface="Times New Roman"/>
                <a:sym typeface="Times New Roman"/>
              </a:rPr>
              <a:t>Response to Intervention and Teacher Preparation</a:t>
            </a:r>
            <a:r>
              <a:rPr lang="en-US" sz="1800">
                <a:solidFill>
                  <a:srgbClr val="FFFFFF"/>
                </a:solidFill>
                <a:latin typeface="Times New Roman"/>
                <a:ea typeface="Times New Roman"/>
                <a:cs typeface="Times New Roman"/>
                <a:sym typeface="Times New Roman"/>
              </a:rPr>
              <a:t>, Spear-Swerling, 2008</a:t>
            </a:r>
            <a:endParaRPr/>
          </a:p>
        </p:txBody>
      </p:sp>
      <p:sp>
        <p:nvSpPr>
          <p:cNvPr id="454" name="Google Shape;454;p51"/>
          <p:cNvSpPr/>
          <p:nvPr/>
        </p:nvSpPr>
        <p:spPr>
          <a:xfrm>
            <a:off x="4648200" y="1828800"/>
            <a:ext cx="2895600" cy="1524000"/>
          </a:xfrm>
          <a:prstGeom prst="ellipse">
            <a:avLst/>
          </a:prstGeom>
          <a:solidFill>
            <a:schemeClr val="lt1"/>
          </a:solidFill>
          <a:ln cap="flat" cmpd="sng" w="9525">
            <a:solidFill>
              <a:schemeClr val="dk1"/>
            </a:solidFill>
            <a:prstDash val="solid"/>
            <a:round/>
            <a:headEnd len="sm" w="sm" type="none"/>
            <a:tailEnd len="sm" w="sm" type="none"/>
          </a:ln>
        </p:spPr>
        <p:txBody>
          <a:bodyPr anchorCtr="0" anchor="t" bIns="45700" lIns="91425" spcFirstLastPara="1" rIns="91425" wrap="square" tIns="45700">
            <a:noAutofit/>
          </a:bodyPr>
          <a:lstStyle/>
          <a:p>
            <a:pPr indent="0" lvl="0" marL="0" marR="0" rtl="0" algn="ctr">
              <a:spcBef>
                <a:spcPts val="0"/>
              </a:spcBef>
              <a:spcAft>
                <a:spcPts val="0"/>
              </a:spcAft>
              <a:buNone/>
            </a:pPr>
            <a:r>
              <a:rPr lang="en-US" sz="2400">
                <a:solidFill>
                  <a:schemeClr val="dk1"/>
                </a:solidFill>
                <a:latin typeface="Times New Roman"/>
                <a:ea typeface="Times New Roman"/>
                <a:cs typeface="Times New Roman"/>
                <a:sym typeface="Times New Roman"/>
              </a:rPr>
              <a:t>no examples based on achievement</a:t>
            </a:r>
            <a:endParaRPr sz="2400">
              <a:solidFill>
                <a:schemeClr val="dk1"/>
              </a:solidFill>
              <a:latin typeface="Times New Roman"/>
              <a:ea typeface="Times New Roman"/>
              <a:cs typeface="Times New Roman"/>
              <a:sym typeface="Times New Roman"/>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454"/>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3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458" name="Shape 458"/>
        <p:cNvGrpSpPr/>
        <p:nvPr/>
      </p:nvGrpSpPr>
      <p:grpSpPr>
        <a:xfrm>
          <a:off x="0" y="0"/>
          <a:ext cx="0" cy="0"/>
          <a:chOff x="0" y="0"/>
          <a:chExt cx="0" cy="0"/>
        </a:xfrm>
      </p:grpSpPr>
      <p:sp>
        <p:nvSpPr>
          <p:cNvPr id="459" name="Google Shape;459;p52"/>
          <p:cNvSpPr txBox="1"/>
          <p:nvPr>
            <p:ph type="title"/>
          </p:nvPr>
        </p:nvSpPr>
        <p:spPr>
          <a:xfrm>
            <a:off x="685800" y="6096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1" i="0" lang="en-US" sz="3600" u="none" cap="none" strike="noStrike">
                <a:solidFill>
                  <a:srgbClr val="FFFF00"/>
                </a:solidFill>
                <a:latin typeface="Arial"/>
                <a:ea typeface="Arial"/>
                <a:cs typeface="Arial"/>
                <a:sym typeface="Arial"/>
              </a:rPr>
              <a:t>In Conclusion</a:t>
            </a:r>
            <a:endParaRPr/>
          </a:p>
        </p:txBody>
      </p:sp>
      <p:sp>
        <p:nvSpPr>
          <p:cNvPr id="460" name="Google Shape;460;p52"/>
          <p:cNvSpPr txBox="1"/>
          <p:nvPr>
            <p:ph idx="1" type="body"/>
          </p:nvPr>
        </p:nvSpPr>
        <p:spPr>
          <a:xfrm>
            <a:off x="685800" y="1600200"/>
            <a:ext cx="7772400" cy="4495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Research is a guide to what works</a:t>
            </a:r>
            <a:endParaRPr/>
          </a:p>
          <a:p>
            <a:pPr indent="-342900" lvl="0" marL="342900" marR="0" rtl="0" algn="l">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Review research with a critical eye</a:t>
            </a:r>
            <a:endParaRPr/>
          </a:p>
          <a:p>
            <a:pPr indent="-342900" lvl="0" marL="342900" marR="0" rtl="0" algn="l">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Select interventions that work with your population</a:t>
            </a:r>
            <a:endParaRPr/>
          </a:p>
          <a:p>
            <a:pPr indent="-342900" lvl="0" marL="342900" marR="0" rtl="0" algn="l">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Avoid the quick fix</a:t>
            </a:r>
            <a:endParaRPr/>
          </a:p>
          <a:p>
            <a:pPr indent="-342900" lvl="0" marL="342900" marR="0" rtl="0" algn="l">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Select interventions that are cost effective</a:t>
            </a:r>
            <a:endParaRPr/>
          </a:p>
          <a:p>
            <a:pPr indent="-342900" lvl="0" marL="342900" marR="0" rtl="0" algn="l">
              <a:spcBef>
                <a:spcPts val="640"/>
              </a:spcBef>
              <a:spcAft>
                <a:spcPts val="0"/>
              </a:spcAft>
              <a:buClr>
                <a:schemeClr val="lt1"/>
              </a:buClr>
              <a:buSzPts val="3200"/>
              <a:buFont typeface="Arial"/>
              <a:buChar char="•"/>
            </a:pPr>
            <a:r>
              <a:rPr b="0" i="0" lang="en-US" sz="3200" u="none" cap="none" strike="noStrike">
                <a:solidFill>
                  <a:schemeClr val="lt1"/>
                </a:solidFill>
                <a:latin typeface="Arial"/>
                <a:ea typeface="Arial"/>
                <a:cs typeface="Arial"/>
                <a:sym typeface="Arial"/>
              </a:rPr>
              <a:t>Implement interventions as designed</a:t>
            </a:r>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7" name="Shape 127"/>
        <p:cNvGrpSpPr/>
        <p:nvPr/>
      </p:nvGrpSpPr>
      <p:grpSpPr>
        <a:xfrm>
          <a:off x="0" y="0"/>
          <a:ext cx="0" cy="0"/>
          <a:chOff x="0" y="0"/>
          <a:chExt cx="0" cy="0"/>
        </a:xfrm>
      </p:grpSpPr>
      <p:sp>
        <p:nvSpPr>
          <p:cNvPr id="128" name="Google Shape;128;p17"/>
          <p:cNvSpPr txBox="1"/>
          <p:nvPr>
            <p:ph type="title"/>
          </p:nvPr>
        </p:nvSpPr>
        <p:spPr>
          <a:xfrm>
            <a:off x="685800" y="228600"/>
            <a:ext cx="77724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200" u="none" cap="none" strike="noStrike">
                <a:solidFill>
                  <a:srgbClr val="FFFF00"/>
                </a:solidFill>
                <a:latin typeface="Arial"/>
                <a:ea typeface="Arial"/>
                <a:cs typeface="Arial"/>
                <a:sym typeface="Arial"/>
              </a:rPr>
              <a:t>The Fallibility of Professional Judgment:</a:t>
            </a:r>
            <a:r>
              <a:rPr b="0" i="1" lang="en-US" sz="3200" u="none" cap="none" strike="noStrike">
                <a:solidFill>
                  <a:schemeClr val="lt1"/>
                </a:solidFill>
                <a:latin typeface="Arial"/>
                <a:ea typeface="Arial"/>
                <a:cs typeface="Arial"/>
                <a:sym typeface="Arial"/>
              </a:rPr>
              <a:t>  </a:t>
            </a:r>
            <a:br>
              <a:rPr b="0" i="1" lang="en-US" sz="3200" u="none" cap="none" strike="noStrike">
                <a:solidFill>
                  <a:schemeClr val="lt1"/>
                </a:solidFill>
                <a:latin typeface="Arial"/>
                <a:ea typeface="Arial"/>
                <a:cs typeface="Arial"/>
                <a:sym typeface="Arial"/>
              </a:rPr>
            </a:br>
            <a:r>
              <a:rPr b="0" i="1" lang="en-US" sz="3200" u="none" cap="none" strike="noStrike">
                <a:solidFill>
                  <a:srgbClr val="FF8000"/>
                </a:solidFill>
                <a:latin typeface="Arial"/>
                <a:ea typeface="Arial"/>
                <a:cs typeface="Arial"/>
                <a:sym typeface="Arial"/>
              </a:rPr>
              <a:t>errors in reasoning</a:t>
            </a:r>
            <a:endParaRPr b="0" i="1" sz="3200" u="none" cap="none" strike="noStrike">
              <a:solidFill>
                <a:schemeClr val="lt1"/>
              </a:solidFill>
              <a:latin typeface="Arial"/>
              <a:ea typeface="Arial"/>
              <a:cs typeface="Arial"/>
              <a:sym typeface="Arial"/>
            </a:endParaRPr>
          </a:p>
        </p:txBody>
      </p:sp>
      <p:sp>
        <p:nvSpPr>
          <p:cNvPr id="129" name="Google Shape;129;p17"/>
          <p:cNvSpPr/>
          <p:nvPr/>
        </p:nvSpPr>
        <p:spPr>
          <a:xfrm>
            <a:off x="304800" y="1219200"/>
            <a:ext cx="8458200" cy="5238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2000" u="none" cap="none" strike="noStrike">
                <a:solidFill>
                  <a:schemeClr val="lt1"/>
                </a:solidFill>
                <a:latin typeface="Arial"/>
                <a:ea typeface="Arial"/>
                <a:cs typeface="Arial"/>
                <a:sym typeface="Arial"/>
              </a:rPr>
              <a:t>Common errors in reasoning that can effect perceptions and decisions.</a:t>
            </a:r>
            <a:r>
              <a:rPr b="0" i="0" lang="en-US" sz="2800" u="none" cap="none" strike="noStrike">
                <a:solidFill>
                  <a:schemeClr val="lt1"/>
                </a:solidFill>
                <a:latin typeface="Arial"/>
                <a:ea typeface="Arial"/>
                <a:cs typeface="Arial"/>
                <a:sym typeface="Arial"/>
              </a:rPr>
              <a:t>	</a:t>
            </a:r>
            <a:endParaRPr/>
          </a:p>
        </p:txBody>
      </p:sp>
      <p:sp>
        <p:nvSpPr>
          <p:cNvPr id="130" name="Google Shape;130;p17"/>
          <p:cNvSpPr/>
          <p:nvPr/>
        </p:nvSpPr>
        <p:spPr>
          <a:xfrm>
            <a:off x="533400" y="1981200"/>
            <a:ext cx="2160588" cy="4246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Circular Reasoning</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Non-Sequitur</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Post Hoc</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Red Herring</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Equivocation</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False Dichotomy</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Lying</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Authority</a:t>
            </a:r>
            <a:endParaRPr/>
          </a:p>
        </p:txBody>
      </p:sp>
      <p:sp>
        <p:nvSpPr>
          <p:cNvPr id="131" name="Google Shape;131;p17"/>
          <p:cNvSpPr/>
          <p:nvPr/>
        </p:nvSpPr>
        <p:spPr>
          <a:xfrm>
            <a:off x="2895600" y="2057400"/>
            <a:ext cx="3851275" cy="4246563"/>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Shifting the Burden of Proof</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Self-Referential Fallacy</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Ad Hominem</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Sidestepping/Avoiding the Question</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Suppressed (Stacking the Deck)</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 Statistics</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Jumping to Conclusions</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Traditional Wisdom</a:t>
            </a:r>
            <a:endParaRPr/>
          </a:p>
        </p:txBody>
      </p:sp>
      <p:sp>
        <p:nvSpPr>
          <p:cNvPr id="132" name="Google Shape;132;p17"/>
          <p:cNvSpPr/>
          <p:nvPr/>
        </p:nvSpPr>
        <p:spPr>
          <a:xfrm>
            <a:off x="6804025" y="2057400"/>
            <a:ext cx="2339975" cy="3140075"/>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b="0" i="0" lang="en-US" sz="1400" u="none" cap="none" strike="noStrike">
                <a:solidFill>
                  <a:schemeClr val="lt1"/>
                </a:solidFill>
                <a:latin typeface="Times New Roman"/>
                <a:ea typeface="Times New Roman"/>
                <a:cs typeface="Times New Roman"/>
                <a:sym typeface="Times New Roman"/>
              </a:rPr>
              <a:t> </a:t>
            </a:r>
            <a:r>
              <a:rPr b="0" i="0" lang="en-US" sz="1800" u="none" cap="none" strike="noStrike">
                <a:solidFill>
                  <a:schemeClr val="lt1"/>
                </a:solidFill>
                <a:latin typeface="Arial"/>
                <a:ea typeface="Arial"/>
                <a:cs typeface="Arial"/>
                <a:sym typeface="Arial"/>
              </a:rPr>
              <a:t>Analogy</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 Humor</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 Extrapolation</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 Circumstantial</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Guilt by Association</a:t>
            </a:r>
            <a:endParaRPr/>
          </a:p>
          <a:p>
            <a:pPr indent="0" lvl="0" marL="0" marR="0" rtl="0" algn="l">
              <a:spcBef>
                <a:spcPts val="0"/>
              </a:spcBef>
              <a:spcAft>
                <a:spcPts val="0"/>
              </a:spcAft>
              <a:buNone/>
            </a:pPr>
            <a:r>
              <a:t/>
            </a:r>
            <a:endParaRPr b="0" i="0" sz="1800" u="none" cap="none" strike="noStrike">
              <a:solidFill>
                <a:schemeClr val="lt1"/>
              </a:solidFill>
              <a:latin typeface="Arial"/>
              <a:ea typeface="Arial"/>
              <a:cs typeface="Arial"/>
              <a:sym typeface="Arial"/>
            </a:endParaRPr>
          </a:p>
          <a:p>
            <a:pPr indent="0" lvl="0" marL="0" marR="0" rtl="0" algn="l">
              <a:spcBef>
                <a:spcPts val="0"/>
              </a:spcBef>
              <a:spcAft>
                <a:spcPts val="0"/>
              </a:spcAft>
              <a:buNone/>
            </a:pPr>
            <a:r>
              <a:rPr b="0" i="0" lang="en-US" sz="1800" u="none" cap="none" strike="noStrike">
                <a:solidFill>
                  <a:schemeClr val="lt1"/>
                </a:solidFill>
                <a:latin typeface="Arial"/>
                <a:ea typeface="Arial"/>
                <a:cs typeface="Arial"/>
                <a:sym typeface="Arial"/>
              </a:rPr>
              <a:t> Best-in-Field Fallacy</a:t>
            </a:r>
            <a:endParaRPr/>
          </a:p>
        </p:txBody>
      </p:sp>
      <p:sp>
        <p:nvSpPr>
          <p:cNvPr id="133" name="Google Shape;133;p17"/>
          <p:cNvSpPr/>
          <p:nvPr/>
        </p:nvSpPr>
        <p:spPr>
          <a:xfrm>
            <a:off x="7888288" y="1476375"/>
            <a:ext cx="184150"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t/>
            </a:r>
            <a:endParaRPr b="0" i="0" sz="2400" u="none" cap="none" strike="noStrike">
              <a:solidFill>
                <a:schemeClr val="dk1"/>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8" name="Shape 138"/>
        <p:cNvGrpSpPr/>
        <p:nvPr/>
      </p:nvGrpSpPr>
      <p:grpSpPr>
        <a:xfrm>
          <a:off x="0" y="0"/>
          <a:ext cx="0" cy="0"/>
          <a:chOff x="0" y="0"/>
          <a:chExt cx="0" cy="0"/>
        </a:xfrm>
      </p:grpSpPr>
      <p:sp>
        <p:nvSpPr>
          <p:cNvPr id="139" name="Google Shape;139;p18"/>
          <p:cNvSpPr txBox="1"/>
          <p:nvPr>
            <p:ph type="title"/>
          </p:nvPr>
        </p:nvSpPr>
        <p:spPr>
          <a:xfrm>
            <a:off x="609600" y="228600"/>
            <a:ext cx="7772400" cy="9144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Non-Experimental</a:t>
            </a:r>
            <a:br>
              <a:rPr b="0" i="0" lang="en-US" sz="3600" u="none" cap="none" strike="noStrike">
                <a:solidFill>
                  <a:srgbClr val="FFFF00"/>
                </a:solidFill>
                <a:latin typeface="Arial"/>
                <a:ea typeface="Arial"/>
                <a:cs typeface="Arial"/>
                <a:sym typeface="Arial"/>
              </a:rPr>
            </a:br>
            <a:r>
              <a:rPr b="0" i="0" lang="en-US" sz="3600" u="none" cap="none" strike="noStrike">
                <a:solidFill>
                  <a:srgbClr val="FFFF00"/>
                </a:solidFill>
                <a:latin typeface="Arial"/>
                <a:ea typeface="Arial"/>
                <a:cs typeface="Arial"/>
                <a:sym typeface="Arial"/>
              </a:rPr>
              <a:t>Qualitative Research </a:t>
            </a:r>
            <a:br>
              <a:rPr b="0" i="0" lang="en-US" sz="3600" u="none" cap="none" strike="noStrike">
                <a:solidFill>
                  <a:schemeClr val="lt1"/>
                </a:solidFill>
                <a:latin typeface="Arial"/>
                <a:ea typeface="Arial"/>
                <a:cs typeface="Arial"/>
                <a:sym typeface="Arial"/>
              </a:rPr>
            </a:br>
            <a:endParaRPr b="0" i="0" sz="3600" u="none" cap="none" strike="noStrike">
              <a:solidFill>
                <a:srgbClr val="FFFF00"/>
              </a:solidFill>
              <a:latin typeface="Arial"/>
              <a:ea typeface="Arial"/>
              <a:cs typeface="Arial"/>
              <a:sym typeface="Arial"/>
            </a:endParaRPr>
          </a:p>
        </p:txBody>
      </p:sp>
      <p:sp>
        <p:nvSpPr>
          <p:cNvPr id="140" name="Google Shape;140;p18"/>
          <p:cNvSpPr txBox="1"/>
          <p:nvPr>
            <p:ph idx="1" type="body"/>
          </p:nvPr>
        </p:nvSpPr>
        <p:spPr>
          <a:xfrm>
            <a:off x="228600" y="1066800"/>
            <a:ext cx="8610600" cy="5638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rPr b="0" i="0" lang="en-US" sz="1400" u="none" cap="none" strike="noStrike">
                <a:solidFill>
                  <a:schemeClr val="lt1"/>
                </a:solidFill>
                <a:latin typeface="Arial"/>
                <a:ea typeface="Arial"/>
                <a:cs typeface="Arial"/>
                <a:sym typeface="Arial"/>
              </a:rPr>
              <a:t>	</a:t>
            </a:r>
            <a:r>
              <a:rPr b="0" i="0" lang="en-US" sz="1800" u="none" cap="none" strike="noStrike">
                <a:solidFill>
                  <a:schemeClr val="lt1"/>
                </a:solidFill>
                <a:latin typeface="Arial"/>
                <a:ea typeface="Arial"/>
                <a:cs typeface="Arial"/>
                <a:sym typeface="Arial"/>
              </a:rPr>
              <a:t>QUALITATIVE CASE STUDY RESEARCH COMPONENTS AND STRUCTURE OF A CURRICULUM-BASED MENTORING PROGRAM AT THE MIDDLE SCHOOL LEVEL, GOLIGHTLY, M (1996)</a:t>
            </a:r>
            <a:endParaRPr/>
          </a:p>
          <a:p>
            <a:pPr indent="-342900" lvl="0" marL="342900" marR="0" rtl="0" algn="ctr">
              <a:spcBef>
                <a:spcPts val="280"/>
              </a:spcBef>
              <a:spcAft>
                <a:spcPts val="0"/>
              </a:spcAft>
              <a:buClr>
                <a:schemeClr val="lt1"/>
              </a:buClr>
              <a:buFont typeface="Arial"/>
              <a:buNone/>
            </a:pPr>
            <a:r>
              <a:rPr b="0" i="0" lang="en-US" sz="1400" u="sng" cap="none" strike="noStrike">
                <a:solidFill>
                  <a:schemeClr val="lt1"/>
                </a:solidFill>
                <a:latin typeface="Arial"/>
                <a:ea typeface="Arial"/>
                <a:cs typeface="Arial"/>
                <a:sym typeface="Arial"/>
              </a:rPr>
              <a:t>Outcomes of the Study</a:t>
            </a:r>
            <a:endParaRPr/>
          </a:p>
          <a:p>
            <a:pPr indent="-342900" lvl="0" marL="342900" marR="0" rtl="0" algn="l">
              <a:spcBef>
                <a:spcPts val="280"/>
              </a:spcBef>
              <a:spcAft>
                <a:spcPts val="0"/>
              </a:spcAft>
              <a:buClr>
                <a:schemeClr val="lt1"/>
              </a:buClr>
              <a:buFont typeface="Arial"/>
              <a:buNone/>
            </a:pPr>
            <a:r>
              <a:rPr b="0" i="0" lang="en-US" sz="1400" u="none" cap="none" strike="noStrike">
                <a:solidFill>
                  <a:schemeClr val="lt1"/>
                </a:solidFill>
                <a:latin typeface="Arial"/>
                <a:ea typeface="Arial"/>
                <a:cs typeface="Arial"/>
                <a:sym typeface="Arial"/>
              </a:rPr>
              <a:t>	This study has been conducted to discover the components and structure of a curriculum-based mentoring program at the middle school level. A second purpose of the study was to discover common traits and characteristics eighth grade mentoring students exhibit. A major outcome of this study is that it may lead to developments in curriculum, which include mentoring programs to build strong leadership qualities in young people. A curriculum including mentoring could successfully employ older students to serve as positive role models for younger children. Middle school mentors would have valuable opportunities to serve as leaders, while further building character in themselves. Younger students in a peer mentoring program would benefit by spending time with a caring guide who shows concern for their well being. Younger students could benefit as well, academically, as older mentors would be available to offer them assistance and support. These mentors can fill the role of the missing role model and caregiver for younger students who need positive examples and guidance.</a:t>
            </a:r>
            <a:endParaRPr/>
          </a:p>
          <a:p>
            <a:pPr indent="-342900" lvl="0" marL="342900" marR="0" rtl="0" algn="l">
              <a:spcBef>
                <a:spcPts val="280"/>
              </a:spcBef>
              <a:spcAft>
                <a:spcPts val="0"/>
              </a:spcAft>
              <a:buClr>
                <a:schemeClr val="lt1"/>
              </a:buClr>
              <a:buFont typeface="Arial"/>
              <a:buNone/>
            </a:pPr>
            <a:r>
              <a:rPr b="0" i="0" lang="en-US" sz="1400" u="none" cap="none" strike="noStrike">
                <a:solidFill>
                  <a:schemeClr val="lt1"/>
                </a:solidFill>
                <a:latin typeface="Arial"/>
                <a:ea typeface="Arial"/>
                <a:cs typeface="Arial"/>
                <a:sym typeface="Arial"/>
              </a:rPr>
              <a:t>	From the findings in this research study, several important ideas have evolved which could help educators interested in school based mentoring programs. Findings in this study have revealed traits the mentoring students feel are important in service as positive role models. These traits include responsibility, helpfulness, caring, respect for self and others, and a sense of ethics. The mentoring program in this study was shown effective in continuing the development of these qualities in participating students. Through findings in this study, educators will have the design and structure needed to implement such a program within an existing curriculum. Through student participation in this type of mentoring program, students will find opportunities to serve in their school and community while continuing to develop effective traits such as responsibility, helpfulness, and respect.</a:t>
            </a:r>
            <a:endParaRPr/>
          </a:p>
          <a:p>
            <a:pPr indent="-342900" lvl="0" marL="342900" marR="0" rtl="0" algn="l">
              <a:spcBef>
                <a:spcPts val="280"/>
              </a:spcBef>
              <a:spcAft>
                <a:spcPts val="0"/>
              </a:spcAft>
              <a:buClr>
                <a:schemeClr val="lt1"/>
              </a:buClr>
              <a:buFont typeface="Arial"/>
              <a:buNone/>
            </a:pPr>
            <a:r>
              <a:rPr b="0" i="0" lang="en-US" sz="1400" u="none" cap="none" strike="noStrike">
                <a:solidFill>
                  <a:schemeClr val="lt1"/>
                </a:solidFill>
                <a:latin typeface="Arial"/>
                <a:ea typeface="Arial"/>
                <a:cs typeface="Arial"/>
                <a:sym typeface="Arial"/>
              </a:rPr>
              <a:t>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5" name="Shape 145"/>
        <p:cNvGrpSpPr/>
        <p:nvPr/>
      </p:nvGrpSpPr>
      <p:grpSpPr>
        <a:xfrm>
          <a:off x="0" y="0"/>
          <a:ext cx="0" cy="0"/>
          <a:chOff x="0" y="0"/>
          <a:chExt cx="0" cy="0"/>
        </a:xfrm>
      </p:grpSpPr>
      <p:sp>
        <p:nvSpPr>
          <p:cNvPr id="146" name="Google Shape;146;p19"/>
          <p:cNvSpPr txBox="1"/>
          <p:nvPr>
            <p:ph type="title"/>
          </p:nvPr>
        </p:nvSpPr>
        <p:spPr>
          <a:xfrm>
            <a:off x="762000" y="1524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Correlational Design</a:t>
            </a:r>
            <a:endParaRPr/>
          </a:p>
        </p:txBody>
      </p:sp>
      <p:pic>
        <p:nvPicPr>
          <p:cNvPr id="147" name="Google Shape;147;p19"/>
          <p:cNvPicPr preferRelativeResize="0"/>
          <p:nvPr/>
        </p:nvPicPr>
        <p:blipFill rotWithShape="1">
          <a:blip r:embed="rId3">
            <a:alphaModFix/>
          </a:blip>
          <a:srcRect b="0" l="0" r="0" t="0"/>
          <a:stretch/>
        </p:blipFill>
        <p:spPr>
          <a:xfrm>
            <a:off x="609600" y="990600"/>
            <a:ext cx="8161338" cy="5486400"/>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2" name="Shape 152"/>
        <p:cNvGrpSpPr/>
        <p:nvPr/>
      </p:nvGrpSpPr>
      <p:grpSpPr>
        <a:xfrm>
          <a:off x="0" y="0"/>
          <a:ext cx="0" cy="0"/>
          <a:chOff x="0" y="0"/>
          <a:chExt cx="0" cy="0"/>
        </a:xfrm>
      </p:grpSpPr>
      <p:sp>
        <p:nvSpPr>
          <p:cNvPr id="153" name="Google Shape;153;p20"/>
          <p:cNvSpPr txBox="1"/>
          <p:nvPr>
            <p:ph type="title"/>
          </p:nvPr>
        </p:nvSpPr>
        <p:spPr>
          <a:xfrm>
            <a:off x="685800" y="609600"/>
            <a:ext cx="7772400" cy="6858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2800" u="none" cap="none" strike="noStrike">
                <a:solidFill>
                  <a:srgbClr val="FFFF00"/>
                </a:solidFill>
                <a:latin typeface="Arial"/>
                <a:ea typeface="Arial"/>
                <a:cs typeface="Arial"/>
                <a:sym typeface="Arial"/>
              </a:rPr>
              <a:t>Single Subject Design</a:t>
            </a:r>
            <a:endParaRPr/>
          </a:p>
        </p:txBody>
      </p:sp>
      <p:pic>
        <p:nvPicPr>
          <p:cNvPr id="154" name="Google Shape;154;p20"/>
          <p:cNvPicPr preferRelativeResize="0"/>
          <p:nvPr/>
        </p:nvPicPr>
        <p:blipFill rotWithShape="1">
          <a:blip r:embed="rId3">
            <a:alphaModFix/>
          </a:blip>
          <a:srcRect b="0" l="0" r="0" t="0"/>
          <a:stretch/>
        </p:blipFill>
        <p:spPr>
          <a:xfrm>
            <a:off x="609600" y="1828800"/>
            <a:ext cx="8001000" cy="4267200"/>
          </a:xfrm>
          <a:prstGeom prst="rect">
            <a:avLst/>
          </a:prstGeom>
          <a:noFill/>
          <a:ln>
            <a:noFill/>
          </a:ln>
        </p:spPr>
      </p:pic>
      <p:cxnSp>
        <p:nvCxnSpPr>
          <p:cNvPr id="155" name="Google Shape;155;p20"/>
          <p:cNvCxnSpPr/>
          <p:nvPr/>
        </p:nvCxnSpPr>
        <p:spPr>
          <a:xfrm>
            <a:off x="-186267" y="1083733"/>
            <a:ext cx="0" cy="0"/>
          </a:xfrm>
          <a:prstGeom prst="straightConnector1">
            <a:avLst/>
          </a:prstGeom>
          <a:noFill/>
          <a:ln cap="flat" cmpd="sng" w="25400">
            <a:solidFill>
              <a:schemeClr val="accent1"/>
            </a:solidFill>
            <a:prstDash val="solid"/>
            <a:round/>
            <a:headEnd len="sm" w="sm" type="none"/>
            <a:tailEnd len="sm" w="sm" type="none"/>
          </a:ln>
        </p:spPr>
      </p:cxnSp>
      <p:cxnSp>
        <p:nvCxnSpPr>
          <p:cNvPr id="156" name="Google Shape;156;p20"/>
          <p:cNvCxnSpPr/>
          <p:nvPr/>
        </p:nvCxnSpPr>
        <p:spPr>
          <a:xfrm rot="-5400000">
            <a:off x="1180873" y="3771067"/>
            <a:ext cx="2857500" cy="2509"/>
          </a:xfrm>
          <a:prstGeom prst="straightConnector1">
            <a:avLst/>
          </a:prstGeom>
          <a:noFill/>
          <a:ln cap="flat" cmpd="sng" w="25400">
            <a:solidFill>
              <a:schemeClr val="accent2"/>
            </a:solidFill>
            <a:prstDash val="solid"/>
            <a:round/>
            <a:headEnd len="sm" w="sm" type="none"/>
            <a:tailEnd len="sm" w="sm" type="none"/>
          </a:ln>
        </p:spPr>
      </p:cxnSp>
      <p:cxnSp>
        <p:nvCxnSpPr>
          <p:cNvPr id="157" name="Google Shape;157;p20"/>
          <p:cNvCxnSpPr/>
          <p:nvPr/>
        </p:nvCxnSpPr>
        <p:spPr>
          <a:xfrm flipH="1" rot="5400000">
            <a:off x="3008418" y="3772323"/>
            <a:ext cx="2857501" cy="1"/>
          </a:xfrm>
          <a:prstGeom prst="straightConnector1">
            <a:avLst/>
          </a:prstGeom>
          <a:noFill/>
          <a:ln cap="flat" cmpd="sng" w="25400">
            <a:solidFill>
              <a:schemeClr val="accent2"/>
            </a:solidFill>
            <a:prstDash val="solid"/>
            <a:round/>
            <a:headEnd len="sm" w="sm" type="none"/>
            <a:tailEnd len="sm" w="sm" type="none"/>
          </a:ln>
        </p:spPr>
      </p:cxnSp>
      <p:cxnSp>
        <p:nvCxnSpPr>
          <p:cNvPr id="158" name="Google Shape;158;p20"/>
          <p:cNvCxnSpPr/>
          <p:nvPr/>
        </p:nvCxnSpPr>
        <p:spPr>
          <a:xfrm rot="-5400000">
            <a:off x="4608619" y="3772322"/>
            <a:ext cx="2857500" cy="1"/>
          </a:xfrm>
          <a:prstGeom prst="straightConnector1">
            <a:avLst/>
          </a:prstGeom>
          <a:noFill/>
          <a:ln cap="flat" cmpd="sng" w="25400">
            <a:solidFill>
              <a:schemeClr val="accent2"/>
            </a:solidFill>
            <a:prstDash val="solid"/>
            <a:round/>
            <a:headEnd len="sm" w="sm" type="none"/>
            <a:tailEnd len="sm" w="sm" type="none"/>
          </a:ln>
        </p:spPr>
      </p:cxnSp>
      <p:sp>
        <p:nvSpPr>
          <p:cNvPr id="159" name="Google Shape;159;p20"/>
          <p:cNvSpPr txBox="1"/>
          <p:nvPr/>
        </p:nvSpPr>
        <p:spPr>
          <a:xfrm>
            <a:off x="1579668" y="2915073"/>
            <a:ext cx="1138464"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latin typeface="Cambria"/>
                <a:ea typeface="Cambria"/>
                <a:cs typeface="Cambria"/>
                <a:sym typeface="Cambria"/>
              </a:rPr>
              <a:t>Baseline</a:t>
            </a:r>
            <a:endParaRPr/>
          </a:p>
        </p:txBody>
      </p:sp>
      <p:sp>
        <p:nvSpPr>
          <p:cNvPr id="160" name="Google Shape;160;p20"/>
          <p:cNvSpPr txBox="1"/>
          <p:nvPr/>
        </p:nvSpPr>
        <p:spPr>
          <a:xfrm>
            <a:off x="4894368" y="2915073"/>
            <a:ext cx="914400"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latin typeface="Cambria"/>
                <a:ea typeface="Cambria"/>
                <a:cs typeface="Cambria"/>
                <a:sym typeface="Cambria"/>
              </a:rPr>
              <a:t>Baseline</a:t>
            </a:r>
            <a:endParaRPr/>
          </a:p>
        </p:txBody>
      </p:sp>
      <p:sp>
        <p:nvSpPr>
          <p:cNvPr id="161" name="Google Shape;161;p20"/>
          <p:cNvSpPr txBox="1"/>
          <p:nvPr/>
        </p:nvSpPr>
        <p:spPr>
          <a:xfrm>
            <a:off x="3065568" y="2915073"/>
            <a:ext cx="1480048"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latin typeface="Cambria"/>
                <a:ea typeface="Cambria"/>
                <a:cs typeface="Cambria"/>
                <a:sym typeface="Cambria"/>
              </a:rPr>
              <a:t>Intervention</a:t>
            </a:r>
            <a:endParaRPr/>
          </a:p>
        </p:txBody>
      </p:sp>
      <p:sp>
        <p:nvSpPr>
          <p:cNvPr id="162" name="Google Shape;162;p20"/>
          <p:cNvSpPr txBox="1"/>
          <p:nvPr/>
        </p:nvSpPr>
        <p:spPr>
          <a:xfrm>
            <a:off x="6380268" y="2915073"/>
            <a:ext cx="1480048" cy="295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1400">
                <a:latin typeface="Cambria"/>
                <a:ea typeface="Cambria"/>
                <a:cs typeface="Cambria"/>
                <a:sym typeface="Cambria"/>
              </a:rPr>
              <a:t>Intervention</a:t>
            </a:r>
            <a:endParaRPr/>
          </a:p>
        </p:txBody>
      </p:sp>
      <p:sp>
        <p:nvSpPr>
          <p:cNvPr id="163" name="Google Shape;163;p20"/>
          <p:cNvSpPr txBox="1"/>
          <p:nvPr/>
        </p:nvSpPr>
        <p:spPr>
          <a:xfrm>
            <a:off x="1808268" y="2572173"/>
            <a:ext cx="455424" cy="457200"/>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mbria"/>
                <a:ea typeface="Cambria"/>
                <a:cs typeface="Cambria"/>
                <a:sym typeface="Cambria"/>
              </a:rPr>
              <a:t>A</a:t>
            </a:r>
            <a:endParaRPr/>
          </a:p>
        </p:txBody>
      </p:sp>
      <p:cxnSp>
        <p:nvCxnSpPr>
          <p:cNvPr id="164" name="Google Shape;164;p20"/>
          <p:cNvCxnSpPr/>
          <p:nvPr/>
        </p:nvCxnSpPr>
        <p:spPr>
          <a:xfrm>
            <a:off x="-165100" y="1079500"/>
            <a:ext cx="0" cy="0"/>
          </a:xfrm>
          <a:prstGeom prst="straightConnector1">
            <a:avLst/>
          </a:prstGeom>
          <a:noFill/>
          <a:ln cap="flat" cmpd="sng" w="25400">
            <a:solidFill>
              <a:schemeClr val="accent1"/>
            </a:solidFill>
            <a:prstDash val="solid"/>
            <a:round/>
            <a:headEnd len="sm" w="sm" type="none"/>
            <a:tailEnd len="sm" w="sm" type="none"/>
          </a:ln>
        </p:spPr>
      </p:cxnSp>
      <p:sp>
        <p:nvSpPr>
          <p:cNvPr id="165" name="Google Shape;165;p20"/>
          <p:cNvSpPr txBox="1"/>
          <p:nvPr/>
        </p:nvSpPr>
        <p:spPr>
          <a:xfrm>
            <a:off x="5122968" y="2572173"/>
            <a:ext cx="512990" cy="445872"/>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t>A</a:t>
            </a:r>
            <a:endParaRPr/>
          </a:p>
        </p:txBody>
      </p:sp>
      <p:sp>
        <p:nvSpPr>
          <p:cNvPr id="166" name="Google Shape;166;p20"/>
          <p:cNvSpPr txBox="1"/>
          <p:nvPr/>
        </p:nvSpPr>
        <p:spPr>
          <a:xfrm>
            <a:off x="3408468" y="2572173"/>
            <a:ext cx="512918" cy="430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t>B</a:t>
            </a:r>
            <a:endParaRPr/>
          </a:p>
        </p:txBody>
      </p:sp>
      <p:sp>
        <p:nvSpPr>
          <p:cNvPr id="167" name="Google Shape;167;p20"/>
          <p:cNvSpPr txBox="1"/>
          <p:nvPr/>
        </p:nvSpPr>
        <p:spPr>
          <a:xfrm>
            <a:off x="6723168" y="2572173"/>
            <a:ext cx="512918" cy="430739"/>
          </a:xfrm>
          <a:prstGeom prst="rect">
            <a:avLst/>
          </a:prstGeom>
          <a:noFill/>
          <a:ln>
            <a:noFill/>
          </a:ln>
        </p:spPr>
        <p:txBody>
          <a:bodyPr anchorCtr="0" anchor="t" bIns="45700" lIns="91425" spcFirstLastPara="1" rIns="91425" wrap="square" tIns="45700">
            <a:noAutofit/>
          </a:bodyPr>
          <a:lstStyle/>
          <a:p>
            <a:pPr indent="0" lvl="0" marL="0" marR="0" rtl="0" algn="l">
              <a:spcBef>
                <a:spcPts val="0"/>
              </a:spcBef>
              <a:spcAft>
                <a:spcPts val="0"/>
              </a:spcAft>
              <a:buNone/>
            </a:pPr>
            <a:r>
              <a:rPr lang="en-US" sz="2400">
                <a:latin typeface="Cambria"/>
                <a:ea typeface="Cambria"/>
                <a:cs typeface="Cambria"/>
                <a:sym typeface="Cambria"/>
              </a:rPr>
              <a:t>B</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2" name="Shape 172"/>
        <p:cNvGrpSpPr/>
        <p:nvPr/>
      </p:nvGrpSpPr>
      <p:grpSpPr>
        <a:xfrm>
          <a:off x="0" y="0"/>
          <a:ext cx="0" cy="0"/>
          <a:chOff x="0" y="0"/>
          <a:chExt cx="0" cy="0"/>
        </a:xfrm>
      </p:grpSpPr>
      <p:sp>
        <p:nvSpPr>
          <p:cNvPr id="173" name="Google Shape;173;p21"/>
          <p:cNvSpPr txBox="1"/>
          <p:nvPr>
            <p:ph type="title"/>
          </p:nvPr>
        </p:nvSpPr>
        <p:spPr>
          <a:xfrm>
            <a:off x="685800" y="6096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Randomized Control Trial (RCT) </a:t>
            </a:r>
            <a:endParaRPr/>
          </a:p>
        </p:txBody>
      </p:sp>
      <p:sp>
        <p:nvSpPr>
          <p:cNvPr id="174" name="Google Shape;174;p21"/>
          <p:cNvSpPr txBox="1"/>
          <p:nvPr>
            <p:ph idx="1" type="body"/>
          </p:nvPr>
        </p:nvSpPr>
        <p:spPr>
          <a:xfrm>
            <a:off x="381000" y="1981200"/>
            <a:ext cx="8382000" cy="4114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Font typeface="Arial"/>
              <a:buNone/>
            </a:pPr>
            <a:r>
              <a:rPr b="0" i="0" lang="en-US" sz="2400" u="none" cap="none" strike="noStrike">
                <a:solidFill>
                  <a:schemeClr val="lt1"/>
                </a:solidFill>
                <a:latin typeface="Arial"/>
                <a:ea typeface="Arial"/>
                <a:cs typeface="Arial"/>
                <a:sym typeface="Arial"/>
              </a:rPr>
              <a:t>	</a:t>
            </a:r>
            <a:r>
              <a:rPr b="0" i="0" lang="en-US" sz="3200" u="none" cap="none" strike="noStrike">
                <a:solidFill>
                  <a:schemeClr val="lt1"/>
                </a:solidFill>
                <a:latin typeface="Arial"/>
                <a:ea typeface="Arial"/>
                <a:cs typeface="Arial"/>
                <a:sym typeface="Arial"/>
              </a:rPr>
              <a:t>An experimental design used to establish a cause and effect relationship.  </a:t>
            </a:r>
            <a:endParaRPr/>
          </a:p>
          <a:p>
            <a:pPr indent="-342900" lvl="0" marL="342900" marR="0" rtl="0" algn="l">
              <a:spcBef>
                <a:spcPts val="640"/>
              </a:spcBef>
              <a:spcAft>
                <a:spcPts val="0"/>
              </a:spcAft>
              <a:buClr>
                <a:schemeClr val="lt1"/>
              </a:buClr>
              <a:buFont typeface="Arial"/>
              <a:buNone/>
            </a:pPr>
            <a:r>
              <a:t/>
            </a:r>
            <a:endParaRPr b="0" i="0" sz="3200" u="none" cap="none" strike="noStrike">
              <a:solidFill>
                <a:schemeClr val="lt1"/>
              </a:solidFill>
              <a:latin typeface="Arial"/>
              <a:ea typeface="Arial"/>
              <a:cs typeface="Arial"/>
              <a:sym typeface="Arial"/>
            </a:endParaRPr>
          </a:p>
          <a:p>
            <a:pPr indent="-342900" lvl="0" marL="342900" marR="0" rtl="0" algn="l">
              <a:spcBef>
                <a:spcPts val="640"/>
              </a:spcBef>
              <a:spcAft>
                <a:spcPts val="0"/>
              </a:spcAft>
              <a:buClr>
                <a:schemeClr val="lt1"/>
              </a:buClr>
              <a:buFont typeface="Arial"/>
              <a:buNone/>
            </a:pPr>
            <a:r>
              <a:rPr b="0" i="0" lang="en-US" sz="3200" u="none" cap="none" strike="noStrike">
                <a:solidFill>
                  <a:schemeClr val="lt1"/>
                </a:solidFill>
                <a:latin typeface="Arial"/>
                <a:ea typeface="Arial"/>
                <a:cs typeface="Arial"/>
                <a:sym typeface="Arial"/>
              </a:rPr>
              <a:t>	In an RCT the investigators randomly assign eligible subjects into groups to receive or not receive one or more interventions that are being compared. </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9" name="Shape 179"/>
        <p:cNvGrpSpPr/>
        <p:nvPr/>
      </p:nvGrpSpPr>
      <p:grpSpPr>
        <a:xfrm>
          <a:off x="0" y="0"/>
          <a:ext cx="0" cy="0"/>
          <a:chOff x="0" y="0"/>
          <a:chExt cx="0" cy="0"/>
        </a:xfrm>
      </p:grpSpPr>
      <p:sp>
        <p:nvSpPr>
          <p:cNvPr id="180" name="Google Shape;180;p22"/>
          <p:cNvSpPr txBox="1"/>
          <p:nvPr>
            <p:ph type="title"/>
          </p:nvPr>
        </p:nvSpPr>
        <p:spPr>
          <a:xfrm>
            <a:off x="685800" y="152400"/>
            <a:ext cx="7772400" cy="11430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How to Interpret Results: </a:t>
            </a:r>
            <a:br>
              <a:rPr b="0" i="0" lang="en-US" sz="3600" u="none" cap="none" strike="noStrike">
                <a:solidFill>
                  <a:srgbClr val="FFFF00"/>
                </a:solidFill>
                <a:latin typeface="Arial"/>
                <a:ea typeface="Arial"/>
                <a:cs typeface="Arial"/>
                <a:sym typeface="Arial"/>
              </a:rPr>
            </a:br>
            <a:r>
              <a:rPr b="0" i="0" lang="en-US" sz="3600" u="none" cap="none" strike="noStrike">
                <a:solidFill>
                  <a:srgbClr val="FFFF00"/>
                </a:solidFill>
                <a:latin typeface="Arial"/>
                <a:ea typeface="Arial"/>
                <a:cs typeface="Arial"/>
                <a:sym typeface="Arial"/>
              </a:rPr>
              <a:t>Effect Size</a:t>
            </a:r>
            <a:endParaRPr/>
          </a:p>
        </p:txBody>
      </p:sp>
      <p:graphicFrame>
        <p:nvGraphicFramePr>
          <p:cNvPr id="181" name="Google Shape;181;p22"/>
          <p:cNvGraphicFramePr/>
          <p:nvPr/>
        </p:nvGraphicFramePr>
        <p:xfrm>
          <a:off x="762000" y="1524000"/>
          <a:ext cx="3000000" cy="3000000"/>
        </p:xfrm>
        <a:graphic>
          <a:graphicData uri="http://schemas.openxmlformats.org/drawingml/2006/table">
            <a:tbl>
              <a:tblPr bandRow="1" firstRow="1">
                <a:noFill/>
                <a:tableStyleId>{DCF9CF71-D08B-41D7-9834-1ED57A3E6B7F}</a:tableStyleId>
              </a:tblPr>
              <a:tblGrid>
                <a:gridCol w="3886200"/>
                <a:gridCol w="3886200"/>
              </a:tblGrid>
              <a:tr h="590550">
                <a:tc>
                  <a:txBody>
                    <a:bodyPr/>
                    <a:lstStyle/>
                    <a:p>
                      <a:pPr indent="0" lvl="0" marL="0" marR="0" rtl="0" algn="ctr">
                        <a:lnSpc>
                          <a:spcPct val="79166"/>
                        </a:lnSpc>
                        <a:spcBef>
                          <a:spcPts val="0"/>
                        </a:spcBef>
                        <a:spcAft>
                          <a:spcPts val="0"/>
                        </a:spcAft>
                        <a:buNone/>
                      </a:pPr>
                      <a:r>
                        <a:rPr b="1" lang="en-US" sz="2400" u="none" cap="none" strike="noStrike">
                          <a:latin typeface="Helvetica Neue"/>
                          <a:ea typeface="Helvetica Neue"/>
                          <a:cs typeface="Helvetica Neue"/>
                          <a:sym typeface="Helvetica Neue"/>
                        </a:rPr>
                        <a:t>Cohen’s d</a:t>
                      </a:r>
                      <a:endParaRPr sz="24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79166"/>
                        </a:lnSpc>
                        <a:spcBef>
                          <a:spcPts val="0"/>
                        </a:spcBef>
                        <a:spcAft>
                          <a:spcPts val="0"/>
                        </a:spcAft>
                        <a:buNone/>
                      </a:pPr>
                      <a:r>
                        <a:rPr b="1" lang="en-US" sz="2400" u="none" cap="none" strike="noStrike">
                          <a:latin typeface="Helvetica Neue"/>
                          <a:ea typeface="Helvetica Neue"/>
                          <a:cs typeface="Helvetica Neue"/>
                          <a:sym typeface="Helvetica Neue"/>
                        </a:rPr>
                        <a:t>Effect Size</a:t>
                      </a:r>
                      <a:endParaRPr sz="2400" u="none" cap="none" strike="noStrike">
                        <a:latin typeface="Times New Roman"/>
                        <a:ea typeface="Times New Roman"/>
                        <a:cs typeface="Times New Roman"/>
                        <a:sym typeface="Times New Roman"/>
                      </a:endParaRPr>
                    </a:p>
                  </a:txBody>
                  <a:tcPr marT="0" marB="0" marR="68575" marL="68575" anchor="ctr"/>
                </a:tc>
              </a:tr>
              <a:tr h="590550">
                <a:tc>
                  <a:txBody>
                    <a:bodyPr/>
                    <a:lstStyle/>
                    <a:p>
                      <a:pPr indent="0" lvl="0" marL="0" marR="0" rtl="0" algn="l">
                        <a:lnSpc>
                          <a:spcPct val="79166"/>
                        </a:lnSpc>
                        <a:spcBef>
                          <a:spcPts val="0"/>
                        </a:spcBef>
                        <a:spcAft>
                          <a:spcPts val="0"/>
                        </a:spcAft>
                        <a:buNone/>
                      </a:pPr>
                      <a:r>
                        <a:rPr lang="en-US" sz="2400" u="none" cap="none" strike="noStrike">
                          <a:latin typeface="Helvetica Neue"/>
                          <a:ea typeface="Helvetica Neue"/>
                          <a:cs typeface="Helvetica Neue"/>
                          <a:sym typeface="Helvetica Neue"/>
                        </a:rPr>
                        <a:t>Small</a:t>
                      </a:r>
                      <a:endParaRPr sz="24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79166"/>
                        </a:lnSpc>
                        <a:spcBef>
                          <a:spcPts val="0"/>
                        </a:spcBef>
                        <a:spcAft>
                          <a:spcPts val="0"/>
                        </a:spcAft>
                        <a:buNone/>
                      </a:pPr>
                      <a:r>
                        <a:rPr lang="en-US" sz="2400" u="none" cap="none" strike="noStrike">
                          <a:latin typeface="Helvetica Neue"/>
                          <a:ea typeface="Helvetica Neue"/>
                          <a:cs typeface="Helvetica Neue"/>
                          <a:sym typeface="Helvetica Neue"/>
                        </a:rPr>
                        <a:t>d = .2</a:t>
                      </a:r>
                      <a:endParaRPr sz="2400" u="none" cap="none" strike="noStrike">
                        <a:latin typeface="Times New Roman"/>
                        <a:ea typeface="Times New Roman"/>
                        <a:cs typeface="Times New Roman"/>
                        <a:sym typeface="Times New Roman"/>
                      </a:endParaRPr>
                    </a:p>
                  </a:txBody>
                  <a:tcPr marT="0" marB="0" marR="68575" marL="68575" anchor="ctr"/>
                </a:tc>
              </a:tr>
              <a:tr h="590550">
                <a:tc>
                  <a:txBody>
                    <a:bodyPr/>
                    <a:lstStyle/>
                    <a:p>
                      <a:pPr indent="0" lvl="0" marL="0" marR="0" rtl="0" algn="l">
                        <a:lnSpc>
                          <a:spcPct val="79166"/>
                        </a:lnSpc>
                        <a:spcBef>
                          <a:spcPts val="0"/>
                        </a:spcBef>
                        <a:spcAft>
                          <a:spcPts val="0"/>
                        </a:spcAft>
                        <a:buNone/>
                      </a:pPr>
                      <a:r>
                        <a:rPr lang="en-US" sz="2400" u="none" cap="none" strike="noStrike">
                          <a:latin typeface="Helvetica Neue"/>
                          <a:ea typeface="Helvetica Neue"/>
                          <a:cs typeface="Helvetica Neue"/>
                          <a:sym typeface="Helvetica Neue"/>
                        </a:rPr>
                        <a:t>Medium</a:t>
                      </a:r>
                      <a:endParaRPr sz="24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79166"/>
                        </a:lnSpc>
                        <a:spcBef>
                          <a:spcPts val="0"/>
                        </a:spcBef>
                        <a:spcAft>
                          <a:spcPts val="0"/>
                        </a:spcAft>
                        <a:buNone/>
                      </a:pPr>
                      <a:r>
                        <a:rPr lang="en-US" sz="2400" u="none" cap="none" strike="noStrike">
                          <a:latin typeface="Helvetica Neue"/>
                          <a:ea typeface="Helvetica Neue"/>
                          <a:cs typeface="Helvetica Neue"/>
                          <a:sym typeface="Helvetica Neue"/>
                        </a:rPr>
                        <a:t>d = .5</a:t>
                      </a:r>
                      <a:endParaRPr sz="2400" u="none" cap="none" strike="noStrike">
                        <a:latin typeface="Times New Roman"/>
                        <a:ea typeface="Times New Roman"/>
                        <a:cs typeface="Times New Roman"/>
                        <a:sym typeface="Times New Roman"/>
                      </a:endParaRPr>
                    </a:p>
                  </a:txBody>
                  <a:tcPr marT="0" marB="0" marR="68575" marL="68575" anchor="ctr"/>
                </a:tc>
              </a:tr>
              <a:tr h="590550">
                <a:tc>
                  <a:txBody>
                    <a:bodyPr/>
                    <a:lstStyle/>
                    <a:p>
                      <a:pPr indent="0" lvl="0" marL="0" marR="0" rtl="0" algn="l">
                        <a:lnSpc>
                          <a:spcPct val="79166"/>
                        </a:lnSpc>
                        <a:spcBef>
                          <a:spcPts val="0"/>
                        </a:spcBef>
                        <a:spcAft>
                          <a:spcPts val="0"/>
                        </a:spcAft>
                        <a:buNone/>
                      </a:pPr>
                      <a:r>
                        <a:rPr lang="en-US" sz="2400" u="none" cap="none" strike="noStrike">
                          <a:latin typeface="Helvetica Neue"/>
                          <a:ea typeface="Helvetica Neue"/>
                          <a:cs typeface="Helvetica Neue"/>
                          <a:sym typeface="Helvetica Neue"/>
                        </a:rPr>
                        <a:t>Large</a:t>
                      </a:r>
                      <a:endParaRPr sz="2400" u="none" cap="none" strike="noStrike">
                        <a:latin typeface="Times New Roman"/>
                        <a:ea typeface="Times New Roman"/>
                        <a:cs typeface="Times New Roman"/>
                        <a:sym typeface="Times New Roman"/>
                      </a:endParaRPr>
                    </a:p>
                  </a:txBody>
                  <a:tcPr marT="0" marB="0" marR="68575" marL="68575" anchor="ctr"/>
                </a:tc>
                <a:tc>
                  <a:txBody>
                    <a:bodyPr/>
                    <a:lstStyle/>
                    <a:p>
                      <a:pPr indent="0" lvl="0" marL="0" marR="0" rtl="0" algn="ctr">
                        <a:lnSpc>
                          <a:spcPct val="79166"/>
                        </a:lnSpc>
                        <a:spcBef>
                          <a:spcPts val="0"/>
                        </a:spcBef>
                        <a:spcAft>
                          <a:spcPts val="0"/>
                        </a:spcAft>
                        <a:buNone/>
                      </a:pPr>
                      <a:r>
                        <a:rPr lang="en-US" sz="2400" u="none" cap="none" strike="noStrike">
                          <a:latin typeface="Helvetica Neue"/>
                          <a:ea typeface="Helvetica Neue"/>
                          <a:cs typeface="Helvetica Neue"/>
                          <a:sym typeface="Helvetica Neue"/>
                        </a:rPr>
                        <a:t>d = .8</a:t>
                      </a:r>
                      <a:endParaRPr sz="2400" u="none" cap="none" strike="noStrike">
                        <a:latin typeface="Times New Roman"/>
                        <a:ea typeface="Times New Roman"/>
                        <a:cs typeface="Times New Roman"/>
                        <a:sym typeface="Times New Roman"/>
                      </a:endParaRPr>
                    </a:p>
                  </a:txBody>
                  <a:tcPr marT="0" marB="0" marR="68575" marL="68575" anchor="ctr"/>
                </a:tc>
              </a:tr>
            </a:tbl>
          </a:graphicData>
        </a:graphic>
      </p:graphicFrame>
      <p:sp>
        <p:nvSpPr>
          <p:cNvPr id="182" name="Google Shape;182;p22"/>
          <p:cNvSpPr txBox="1"/>
          <p:nvPr/>
        </p:nvSpPr>
        <p:spPr>
          <a:xfrm>
            <a:off x="914400" y="3962400"/>
            <a:ext cx="7772400" cy="609600"/>
          </a:xfrm>
          <a:prstGeom prst="rect">
            <a:avLst/>
          </a:prstGeom>
          <a:noFill/>
          <a:ln>
            <a:noFill/>
          </a:ln>
        </p:spPr>
        <p:txBody>
          <a:bodyPr anchorCtr="0" anchor="ctr" bIns="45700" lIns="91425" spcFirstLastPara="1" rIns="91425" wrap="square" tIns="45700">
            <a:noAutofit/>
          </a:bodyPr>
          <a:lstStyle/>
          <a:p>
            <a:pPr indent="0" lvl="0" marL="0" marR="0" rtl="0" algn="ctr">
              <a:spcBef>
                <a:spcPts val="0"/>
              </a:spcBef>
              <a:spcAft>
                <a:spcPts val="0"/>
              </a:spcAft>
              <a:buNone/>
            </a:pPr>
            <a:r>
              <a:rPr b="0" i="0" lang="en-US" sz="3600" u="none" cap="none" strike="noStrike">
                <a:solidFill>
                  <a:srgbClr val="FFFF00"/>
                </a:solidFill>
                <a:latin typeface="Arial"/>
                <a:ea typeface="Arial"/>
                <a:cs typeface="Arial"/>
                <a:sym typeface="Arial"/>
              </a:rPr>
              <a:t>Meta-analysis</a:t>
            </a:r>
            <a:endParaRPr b="0" i="0" sz="3600" u="none" cap="none" strike="noStrike">
              <a:solidFill>
                <a:srgbClr val="FFFF00"/>
              </a:solidFill>
              <a:latin typeface="Arial"/>
              <a:ea typeface="Arial"/>
              <a:cs typeface="Arial"/>
              <a:sym typeface="Arial"/>
            </a:endParaRPr>
          </a:p>
        </p:txBody>
      </p:sp>
      <p:sp>
        <p:nvSpPr>
          <p:cNvPr id="183" name="Google Shape;183;p22"/>
          <p:cNvSpPr txBox="1"/>
          <p:nvPr/>
        </p:nvSpPr>
        <p:spPr>
          <a:xfrm>
            <a:off x="685800" y="4648200"/>
            <a:ext cx="7772400" cy="2209800"/>
          </a:xfrm>
          <a:prstGeom prst="rect">
            <a:avLst/>
          </a:prstGeom>
          <a:noFill/>
          <a:ln>
            <a:noFill/>
          </a:ln>
        </p:spPr>
        <p:txBody>
          <a:bodyPr anchorCtr="0" anchor="t" bIns="45700" lIns="91425" spcFirstLastPara="1" rIns="91425" wrap="square" tIns="45700">
            <a:noAutofit/>
          </a:bodyPr>
          <a:lstStyle/>
          <a:p>
            <a:pPr indent="-342900" lvl="0" marL="342900" marR="0" rtl="0" algn="l">
              <a:spcBef>
                <a:spcPts val="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A literature review that establishes a single effect</a:t>
            </a:r>
            <a:endParaRPr/>
          </a:p>
          <a:p>
            <a:pPr indent="-342900" lvl="0" marL="342900" marR="0" rtl="0" algn="l">
              <a:spcBef>
                <a:spcPts val="560"/>
              </a:spcBef>
              <a:spcAft>
                <a:spcPts val="0"/>
              </a:spcAft>
              <a:buClr>
                <a:schemeClr val="lt1"/>
              </a:buClr>
              <a:buSzPts val="2800"/>
              <a:buFont typeface="Arial"/>
              <a:buChar char="•"/>
            </a:pPr>
            <a:r>
              <a:rPr b="0" i="0" lang="en-US" sz="2800" u="none" cap="none" strike="noStrike">
                <a:solidFill>
                  <a:schemeClr val="lt1"/>
                </a:solidFill>
                <a:latin typeface="Arial"/>
                <a:ea typeface="Arial"/>
                <a:cs typeface="Arial"/>
                <a:sym typeface="Arial"/>
              </a:rPr>
              <a:t>Offers a quantitative alternative of the magnitude of the effect – Effect Size</a:t>
            </a:r>
            <a:endParaRPr/>
          </a:p>
        </p:txBody>
      </p:sp>
    </p:spTree>
  </p:cSld>
  <p:clrMapOvr>
    <a:masterClrMapping/>
  </p:clrMapOvr>
</p:sld>
</file>

<file path=ppt/theme/theme1.xml><?xml version="1.0" encoding="utf-8"?>
<a:theme xmlns:a="http://schemas.openxmlformats.org/drawingml/2006/main" xmlns:r="http://schemas.openxmlformats.org/officeDocument/2006/relationships" name="Blank Presentation">
  <a:themeElements>
    <a:clrScheme name="Story">
      <a:dk1>
        <a:srgbClr val="000000"/>
      </a:dk1>
      <a:lt1>
        <a:srgbClr val="FFFFFF"/>
      </a:lt1>
      <a:dk2>
        <a:srgbClr val="212121"/>
      </a:dk2>
      <a:lt2>
        <a:srgbClr val="CDD4D7"/>
      </a:lt2>
      <a:accent1>
        <a:srgbClr val="1D86CD"/>
      </a:accent1>
      <a:accent2>
        <a:srgbClr val="732E9A"/>
      </a:accent2>
      <a:accent3>
        <a:srgbClr val="B50B1B"/>
      </a:accent3>
      <a:accent4>
        <a:srgbClr val="E8950E"/>
      </a:accent4>
      <a:accent5>
        <a:srgbClr val="55992B"/>
      </a:accent5>
      <a:accent6>
        <a:srgbClr val="2C9C89"/>
      </a:accent6>
      <a:hlink>
        <a:srgbClr val="EC4D4D"/>
      </a:hlink>
      <a:folHlink>
        <a:srgbClr val="F8CE8A"/>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