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6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4" r:id="rId5"/>
  </p:sldMasterIdLst>
  <p:notesMasterIdLst>
    <p:notesMasterId r:id="rId6"/>
  </p:notesMasterIdLst>
  <p:sldIdLst>
    <p:sldId id="256" r:id="rId7"/>
  </p:sldIdLst>
  <p:sldSz cy="10058400" cx="77724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6192">
          <p15:clr>
            <a:srgbClr val="9AA0A6"/>
          </p15:clr>
        </p15:guide>
        <p15:guide id="2" orient="horz" pos="165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8543156B-4D5D-4FB5-B32C-C19072C87857}">
  <a:tblStyle styleId="{8543156B-4D5D-4FB5-B32C-C19072C87857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6192" orient="horz"/>
        <p:guide pos="165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104480" y="685800"/>
            <a:ext cx="2649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g5a900a8b1f_0_1100:notes"/>
          <p:cNvSpPr/>
          <p:nvPr>
            <p:ph idx="2" type="sldImg"/>
          </p:nvPr>
        </p:nvSpPr>
        <p:spPr>
          <a:xfrm>
            <a:off x="2104480" y="685800"/>
            <a:ext cx="2649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" name="Google Shape;32;g5a900a8b1f_0_11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582930" y="3096314"/>
            <a:ext cx="6606600" cy="2268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582930" y="5553882"/>
            <a:ext cx="6606600" cy="153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273273" y="9288597"/>
            <a:ext cx="466500" cy="769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88620" y="402802"/>
            <a:ext cx="6995100" cy="1676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15" name="Google Shape;15;p3"/>
          <p:cNvSpPr txBox="1"/>
          <p:nvPr>
            <p:ph idx="1" type="body"/>
          </p:nvPr>
        </p:nvSpPr>
        <p:spPr>
          <a:xfrm>
            <a:off x="388620" y="2346960"/>
            <a:ext cx="6995100" cy="728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419100" lvl="0" marL="457200">
              <a:spcBef>
                <a:spcPts val="600"/>
              </a:spcBef>
              <a:spcAft>
                <a:spcPts val="0"/>
              </a:spcAft>
              <a:buSzPts val="3000"/>
              <a:buChar char="●"/>
              <a:defRPr/>
            </a:lvl1pPr>
            <a:lvl2pPr indent="-381000" lvl="1" marL="91440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2pPr>
            <a:lvl3pPr indent="-381000" lvl="2" marL="137160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7273273" y="9288597"/>
            <a:ext cx="466500" cy="769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388620" y="402802"/>
            <a:ext cx="6995100" cy="1676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388620" y="2346960"/>
            <a:ext cx="3395400" cy="728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419100" lvl="0" marL="457200">
              <a:spcBef>
                <a:spcPts val="600"/>
              </a:spcBef>
              <a:spcAft>
                <a:spcPts val="0"/>
              </a:spcAft>
              <a:buSzPts val="3000"/>
              <a:buChar char="●"/>
              <a:defRPr/>
            </a:lvl1pPr>
            <a:lvl2pPr indent="-381000" lvl="1" marL="91440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2pPr>
            <a:lvl3pPr indent="-381000" lvl="2" marL="137160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2" type="body"/>
          </p:nvPr>
        </p:nvSpPr>
        <p:spPr>
          <a:xfrm>
            <a:off x="3988433" y="2346960"/>
            <a:ext cx="3395400" cy="728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419100" lvl="0" marL="457200">
              <a:spcBef>
                <a:spcPts val="600"/>
              </a:spcBef>
              <a:spcAft>
                <a:spcPts val="0"/>
              </a:spcAft>
              <a:buSzPts val="3000"/>
              <a:buChar char="●"/>
              <a:defRPr/>
            </a:lvl1pPr>
            <a:lvl2pPr indent="-381000" lvl="1" marL="91440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2pPr>
            <a:lvl3pPr indent="-381000" lvl="2" marL="137160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21" name="Google Shape;21;p4"/>
          <p:cNvSpPr txBox="1"/>
          <p:nvPr>
            <p:ph idx="12" type="sldNum"/>
          </p:nvPr>
        </p:nvSpPr>
        <p:spPr>
          <a:xfrm>
            <a:off x="7273273" y="9288597"/>
            <a:ext cx="466500" cy="769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5"/>
          <p:cNvSpPr txBox="1"/>
          <p:nvPr>
            <p:ph type="title"/>
          </p:nvPr>
        </p:nvSpPr>
        <p:spPr>
          <a:xfrm>
            <a:off x="388620" y="402802"/>
            <a:ext cx="6995100" cy="1676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273273" y="9288597"/>
            <a:ext cx="466500" cy="769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idx="1" type="body"/>
          </p:nvPr>
        </p:nvSpPr>
        <p:spPr>
          <a:xfrm>
            <a:off x="388620" y="8616782"/>
            <a:ext cx="6995100" cy="101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algn="ctr">
              <a:spcBef>
                <a:spcPts val="360"/>
              </a:spcBef>
              <a:spcAft>
                <a:spcPts val="0"/>
              </a:spcAft>
              <a:buSzPts val="1800"/>
              <a:buNone/>
              <a:defRPr sz="1800"/>
            </a:lvl1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273273" y="9288597"/>
            <a:ext cx="466500" cy="769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idx="12" type="sldNum"/>
          </p:nvPr>
        </p:nvSpPr>
        <p:spPr>
          <a:xfrm>
            <a:off x="7273273" y="9288597"/>
            <a:ext cx="466500" cy="769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88620" y="402802"/>
            <a:ext cx="6995100" cy="1676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88620" y="2346960"/>
            <a:ext cx="6995100" cy="72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19100" lvl="0" marL="45720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Char char="●"/>
              <a:defRPr sz="3000">
                <a:solidFill>
                  <a:schemeClr val="dk1"/>
                </a:solidFill>
              </a:defRPr>
            </a:lvl1pPr>
            <a:lvl2pPr indent="-3810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○"/>
              <a:defRPr sz="2400">
                <a:solidFill>
                  <a:schemeClr val="dk1"/>
                </a:solidFill>
              </a:defRPr>
            </a:lvl2pPr>
            <a:lvl3pPr indent="-3810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■"/>
              <a:defRPr sz="2400">
                <a:solidFill>
                  <a:schemeClr val="dk1"/>
                </a:solidFill>
              </a:defRPr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 sz="1800">
                <a:solidFill>
                  <a:schemeClr val="dk1"/>
                </a:solidFill>
              </a:defRPr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 sz="1800">
                <a:solidFill>
                  <a:schemeClr val="dk1"/>
                </a:solidFill>
              </a:defRPr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 sz="1800">
                <a:solidFill>
                  <a:schemeClr val="dk1"/>
                </a:solidFill>
              </a:defRPr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 sz="1800">
                <a:solidFill>
                  <a:schemeClr val="dk1"/>
                </a:solidFill>
              </a:defRPr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 sz="1800">
                <a:solidFill>
                  <a:schemeClr val="dk1"/>
                </a:solidFill>
              </a:defRPr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 sz="1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273273" y="9288597"/>
            <a:ext cx="4665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300">
                <a:solidFill>
                  <a:schemeClr val="dk1"/>
                </a:solidFill>
              </a:defRPr>
            </a:lvl1pPr>
            <a:lvl2pPr lvl="1" algn="r">
              <a:buNone/>
              <a:defRPr sz="1300">
                <a:solidFill>
                  <a:schemeClr val="dk1"/>
                </a:solidFill>
              </a:defRPr>
            </a:lvl2pPr>
            <a:lvl3pPr lvl="2" algn="r">
              <a:buNone/>
              <a:defRPr sz="1300">
                <a:solidFill>
                  <a:schemeClr val="dk1"/>
                </a:solidFill>
              </a:defRPr>
            </a:lvl3pPr>
            <a:lvl4pPr lvl="3" algn="r">
              <a:buNone/>
              <a:defRPr sz="1300">
                <a:solidFill>
                  <a:schemeClr val="dk1"/>
                </a:solidFill>
              </a:defRPr>
            </a:lvl4pPr>
            <a:lvl5pPr lvl="4" algn="r">
              <a:buNone/>
              <a:defRPr sz="1300">
                <a:solidFill>
                  <a:schemeClr val="dk1"/>
                </a:solidFill>
              </a:defRPr>
            </a:lvl5pPr>
            <a:lvl6pPr lvl="5" algn="r">
              <a:buNone/>
              <a:defRPr sz="1300">
                <a:solidFill>
                  <a:schemeClr val="dk1"/>
                </a:solidFill>
              </a:defRPr>
            </a:lvl6pPr>
            <a:lvl7pPr lvl="6" algn="r">
              <a:buNone/>
              <a:defRPr sz="1300">
                <a:solidFill>
                  <a:schemeClr val="dk1"/>
                </a:solidFill>
              </a:defRPr>
            </a:lvl7pPr>
            <a:lvl8pPr lvl="7" algn="r">
              <a:buNone/>
              <a:defRPr sz="1300">
                <a:solidFill>
                  <a:schemeClr val="dk1"/>
                </a:solidFill>
              </a:defRPr>
            </a:lvl8pPr>
            <a:lvl9pPr lvl="8" algn="r">
              <a:buNone/>
              <a:defRPr sz="1300">
                <a:solidFill>
                  <a:schemeClr val="dk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/>
          <p:nvPr/>
        </p:nvSpPr>
        <p:spPr>
          <a:xfrm>
            <a:off x="448325" y="1881525"/>
            <a:ext cx="338400" cy="18357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aphicFrame>
        <p:nvGraphicFramePr>
          <p:cNvPr id="35" name="Google Shape;35;p8"/>
          <p:cNvGraphicFramePr/>
          <p:nvPr/>
        </p:nvGraphicFramePr>
        <p:xfrm>
          <a:off x="441613" y="118131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{8543156B-4D5D-4FB5-B32C-C19072C87857}</a:tableStyleId>
              </a:tblPr>
              <a:tblGrid>
                <a:gridCol w="4176600"/>
                <a:gridCol w="685225"/>
                <a:gridCol w="689850"/>
                <a:gridCol w="689300"/>
                <a:gridCol w="694800"/>
              </a:tblGrid>
              <a:tr h="341475"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200"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 hMerge="1"/>
                <a:tc hMerge="1"/>
                <a:tc hMerge="1"/>
              </a:tr>
              <a:tr h="221825">
                <a:tc vMerge="1"/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600"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600"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600"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600"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</a:tr>
              <a:tr h="9311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3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1"/>
                          </a:solidFill>
                        </a:rPr>
                        <a:t>comida</a:t>
                      </a:r>
                      <a:r>
                        <a:rPr lang="en" sz="1100">
                          <a:solidFill>
                            <a:schemeClr val="dk1"/>
                          </a:solidFill>
                        </a:rPr>
                        <a:t> </a:t>
                      </a:r>
                      <a:r>
                        <a:rPr lang="en" sz="1800">
                          <a:solidFill>
                            <a:schemeClr val="dk1"/>
                          </a:solidFill>
                        </a:rPr>
                        <a:t>  </a:t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ctr">
                        <a:lnSpc>
                          <a:spcPct val="13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1"/>
                          </a:solidFill>
                        </a:rPr>
                        <a:t>a salvo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3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1"/>
                          </a:solidFill>
                        </a:rPr>
                        <a:t>comida</a:t>
                      </a:r>
                      <a:r>
                        <a:rPr lang="en" sz="1100">
                          <a:solidFill>
                            <a:schemeClr val="dk1"/>
                          </a:solidFill>
                        </a:rPr>
                        <a:t> </a:t>
                      </a:r>
                      <a:r>
                        <a:rPr lang="en" sz="1800">
                          <a:solidFill>
                            <a:schemeClr val="dk1"/>
                          </a:solidFill>
                        </a:rPr>
                        <a:t>  </a:t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ctr">
                        <a:lnSpc>
                          <a:spcPct val="13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1"/>
                          </a:solidFill>
                        </a:rPr>
                        <a:t>a salvo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3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1"/>
                          </a:solidFill>
                        </a:rPr>
                        <a:t>comida</a:t>
                      </a:r>
                      <a:r>
                        <a:rPr lang="en" sz="1100">
                          <a:solidFill>
                            <a:schemeClr val="dk1"/>
                          </a:solidFill>
                        </a:rPr>
                        <a:t> </a:t>
                      </a:r>
                      <a:r>
                        <a:rPr lang="en" sz="1800">
                          <a:solidFill>
                            <a:schemeClr val="dk1"/>
                          </a:solidFill>
                        </a:rPr>
                        <a:t>  </a:t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ctr">
                        <a:lnSpc>
                          <a:spcPct val="13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1"/>
                          </a:solidFill>
                        </a:rPr>
                        <a:t>a salvo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3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1"/>
                          </a:solidFill>
                        </a:rPr>
                        <a:t>comida</a:t>
                      </a:r>
                      <a:r>
                        <a:rPr lang="en" sz="1100">
                          <a:solidFill>
                            <a:schemeClr val="dk1"/>
                          </a:solidFill>
                        </a:rPr>
                        <a:t> </a:t>
                      </a:r>
                      <a:r>
                        <a:rPr lang="en" sz="1800">
                          <a:solidFill>
                            <a:schemeClr val="dk1"/>
                          </a:solidFill>
                        </a:rPr>
                        <a:t>  </a:t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ctr">
                        <a:lnSpc>
                          <a:spcPct val="13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1"/>
                          </a:solidFill>
                        </a:rPr>
                        <a:t>a salvo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9120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3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1"/>
                          </a:solidFill>
                        </a:rPr>
                        <a:t>comida </a:t>
                      </a:r>
                      <a:r>
                        <a:rPr lang="en" sz="1800">
                          <a:solidFill>
                            <a:schemeClr val="dk1"/>
                          </a:solidFill>
                        </a:rPr>
                        <a:t>  </a:t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ctr">
                        <a:lnSpc>
                          <a:spcPct val="13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1"/>
                          </a:solidFill>
                        </a:rPr>
                        <a:t>a salvo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3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1"/>
                          </a:solidFill>
                        </a:rPr>
                        <a:t>comida </a:t>
                      </a:r>
                      <a:r>
                        <a:rPr lang="en" sz="1800">
                          <a:solidFill>
                            <a:schemeClr val="dk1"/>
                          </a:solidFill>
                        </a:rPr>
                        <a:t>  </a:t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ctr">
                        <a:lnSpc>
                          <a:spcPct val="13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1"/>
                          </a:solidFill>
                        </a:rPr>
                        <a:t>a salvo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3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1"/>
                          </a:solidFill>
                        </a:rPr>
                        <a:t>comida </a:t>
                      </a:r>
                      <a:r>
                        <a:rPr lang="en" sz="1800">
                          <a:solidFill>
                            <a:schemeClr val="dk1"/>
                          </a:solidFill>
                        </a:rPr>
                        <a:t>  </a:t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ctr">
                        <a:lnSpc>
                          <a:spcPct val="13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1"/>
                          </a:solidFill>
                        </a:rPr>
                        <a:t>a salvo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3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1"/>
                          </a:solidFill>
                        </a:rPr>
                        <a:t>comida </a:t>
                      </a:r>
                      <a:r>
                        <a:rPr lang="en" sz="1800">
                          <a:solidFill>
                            <a:schemeClr val="dk1"/>
                          </a:solidFill>
                        </a:rPr>
                        <a:t>  </a:t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ctr">
                        <a:lnSpc>
                          <a:spcPct val="13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1"/>
                          </a:solidFill>
                        </a:rPr>
                        <a:t>a salvo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36" name="Google Shape;36;p8"/>
          <p:cNvSpPr txBox="1"/>
          <p:nvPr/>
        </p:nvSpPr>
        <p:spPr>
          <a:xfrm>
            <a:off x="6682600" y="1572425"/>
            <a:ext cx="692400" cy="25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/>
              <a:t>Prueba 4</a:t>
            </a:r>
            <a:endParaRPr b="1" sz="900"/>
          </a:p>
        </p:txBody>
      </p:sp>
      <p:sp>
        <p:nvSpPr>
          <p:cNvPr id="37" name="Google Shape;37;p8"/>
          <p:cNvSpPr txBox="1"/>
          <p:nvPr/>
        </p:nvSpPr>
        <p:spPr>
          <a:xfrm>
            <a:off x="728400" y="3773600"/>
            <a:ext cx="6829500" cy="111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1"/>
                </a:solidFill>
                <a:latin typeface="Oswald Medium"/>
                <a:ea typeface="Oswald Medium"/>
                <a:cs typeface="Oswald Medium"/>
                <a:sym typeface="Oswald Medium"/>
              </a:rPr>
              <a:t>RESULTADOS DE LAS </a:t>
            </a:r>
            <a:r>
              <a:rPr lang="en" sz="1300">
                <a:solidFill>
                  <a:schemeClr val="dk1"/>
                </a:solidFill>
                <a:latin typeface="Oswald Medium"/>
                <a:ea typeface="Oswald Medium"/>
                <a:cs typeface="Oswald Medium"/>
                <a:sym typeface="Oswald Medium"/>
              </a:rPr>
              <a:t>COLISIONES: </a:t>
            </a:r>
            <a:r>
              <a:rPr lang="en" sz="1100">
                <a:solidFill>
                  <a:schemeClr val="dk1"/>
                </a:solidFill>
              </a:rPr>
              <a:t>El a</a:t>
            </a:r>
            <a:r>
              <a:rPr lang="en" sz="1100">
                <a:solidFill>
                  <a:schemeClr val="dk1"/>
                </a:solidFill>
              </a:rPr>
              <a:t>gregar más canicas de colisión </a:t>
            </a:r>
            <a:r>
              <a:rPr b="1" lang="en" sz="1100">
                <a:solidFill>
                  <a:schemeClr val="dk1"/>
                </a:solidFill>
              </a:rPr>
              <a:t>(siempre</a:t>
            </a:r>
            <a:r>
              <a:rPr b="1" lang="en" sz="1100">
                <a:solidFill>
                  <a:schemeClr val="dk1"/>
                </a:solidFill>
              </a:rPr>
              <a:t> / a veces / nunca) </a:t>
            </a:r>
            <a:r>
              <a:rPr lang="en" sz="1100">
                <a:solidFill>
                  <a:schemeClr val="dk1"/>
                </a:solidFill>
              </a:rPr>
              <a:t>evita que la canica de la colina caiga en la boca del cocodrilo. ¿Por qué crees que esto sucede?</a:t>
            </a:r>
            <a:r>
              <a:rPr lang="en" sz="1100">
                <a:solidFill>
                  <a:schemeClr val="dk1"/>
                </a:solidFill>
              </a:rPr>
              <a:t> Explica tus resultados en términos de energía: 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</a:rPr>
              <a:t>_______________________________________________________________________</a:t>
            </a:r>
            <a:r>
              <a:rPr lang="en" sz="1100">
                <a:solidFill>
                  <a:schemeClr val="dk1"/>
                </a:solidFill>
              </a:rPr>
              <a:t>______</a:t>
            </a:r>
            <a:r>
              <a:rPr lang="en" sz="1100">
                <a:solidFill>
                  <a:schemeClr val="dk1"/>
                </a:solidFill>
              </a:rPr>
              <a:t>_______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</a:rPr>
              <a:t>____________________________________________________________________________________</a:t>
            </a:r>
            <a:endParaRPr sz="1100">
              <a:solidFill>
                <a:schemeClr val="dk1"/>
              </a:solidFill>
            </a:endParaRPr>
          </a:p>
        </p:txBody>
      </p:sp>
      <p:sp>
        <p:nvSpPr>
          <p:cNvPr id="38" name="Google Shape;38;p8"/>
          <p:cNvSpPr txBox="1"/>
          <p:nvPr/>
        </p:nvSpPr>
        <p:spPr>
          <a:xfrm>
            <a:off x="4837600" y="262725"/>
            <a:ext cx="2573100" cy="34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000000"/>
                </a:solidFill>
              </a:rPr>
              <a:t>N</a:t>
            </a:r>
            <a:r>
              <a:rPr lang="en" sz="1100"/>
              <a:t>ombre</a:t>
            </a:r>
            <a:r>
              <a:rPr lang="en" sz="1100">
                <a:solidFill>
                  <a:srgbClr val="000000"/>
                </a:solidFill>
              </a:rPr>
              <a:t>:_</a:t>
            </a:r>
            <a:r>
              <a:rPr lang="en" sz="1100"/>
              <a:t>_</a:t>
            </a:r>
            <a:r>
              <a:rPr lang="en" sz="1100">
                <a:solidFill>
                  <a:srgbClr val="000000"/>
                </a:solidFill>
              </a:rPr>
              <a:t>_____________________</a:t>
            </a:r>
            <a:endParaRPr sz="1100">
              <a:solidFill>
                <a:srgbClr val="000000"/>
              </a:solidFill>
            </a:endParaRPr>
          </a:p>
        </p:txBody>
      </p:sp>
      <p:sp>
        <p:nvSpPr>
          <p:cNvPr id="39" name="Google Shape;39;p8"/>
          <p:cNvSpPr txBox="1"/>
          <p:nvPr/>
        </p:nvSpPr>
        <p:spPr>
          <a:xfrm>
            <a:off x="336250" y="547650"/>
            <a:ext cx="6080700" cy="69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rPr>
              <a:t>¡Experimentos de </a:t>
            </a:r>
            <a:r>
              <a:rPr lang="en" sz="27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rPr>
              <a:t>colisión</a:t>
            </a:r>
            <a:r>
              <a:rPr lang="en" sz="27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rPr>
              <a:t>!</a:t>
            </a:r>
            <a:endParaRPr sz="2700">
              <a:latin typeface="Oswald"/>
              <a:ea typeface="Oswald"/>
              <a:cs typeface="Oswald"/>
              <a:sym typeface="Oswald"/>
            </a:endParaRPr>
          </a:p>
        </p:txBody>
      </p:sp>
      <p:cxnSp>
        <p:nvCxnSpPr>
          <p:cNvPr id="40" name="Google Shape;40;p8"/>
          <p:cNvCxnSpPr/>
          <p:nvPr/>
        </p:nvCxnSpPr>
        <p:spPr>
          <a:xfrm>
            <a:off x="2025350" y="1217125"/>
            <a:ext cx="0" cy="6183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41" name="Google Shape;41;p8"/>
          <p:cNvSpPr txBox="1"/>
          <p:nvPr/>
        </p:nvSpPr>
        <p:spPr>
          <a:xfrm>
            <a:off x="2075675" y="1249775"/>
            <a:ext cx="2510400" cy="50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100">
                <a:solidFill>
                  <a:schemeClr val="dk1"/>
                </a:solidFill>
              </a:rPr>
              <a:t>Cambia el número de canicas de colisión sobre la vía: </a:t>
            </a:r>
            <a:endParaRPr b="1" sz="1100"/>
          </a:p>
        </p:txBody>
      </p:sp>
      <p:sp>
        <p:nvSpPr>
          <p:cNvPr id="42" name="Google Shape;42;p8"/>
          <p:cNvSpPr txBox="1"/>
          <p:nvPr/>
        </p:nvSpPr>
        <p:spPr>
          <a:xfrm>
            <a:off x="4617650" y="1572425"/>
            <a:ext cx="692400" cy="25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/>
              <a:t>Prueba</a:t>
            </a:r>
            <a:r>
              <a:rPr b="1" lang="en" sz="900"/>
              <a:t> 1</a:t>
            </a:r>
            <a:endParaRPr b="1" sz="900"/>
          </a:p>
        </p:txBody>
      </p:sp>
      <p:sp>
        <p:nvSpPr>
          <p:cNvPr id="43" name="Google Shape;43;p8"/>
          <p:cNvSpPr txBox="1"/>
          <p:nvPr/>
        </p:nvSpPr>
        <p:spPr>
          <a:xfrm>
            <a:off x="5303450" y="1572425"/>
            <a:ext cx="692400" cy="25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/>
              <a:t>Prueba 2</a:t>
            </a:r>
            <a:endParaRPr b="1" sz="900"/>
          </a:p>
        </p:txBody>
      </p:sp>
      <p:sp>
        <p:nvSpPr>
          <p:cNvPr id="44" name="Google Shape;44;p8"/>
          <p:cNvSpPr txBox="1"/>
          <p:nvPr/>
        </p:nvSpPr>
        <p:spPr>
          <a:xfrm>
            <a:off x="5993300" y="1572425"/>
            <a:ext cx="692400" cy="25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/>
              <a:t>Prueba 3</a:t>
            </a:r>
            <a:endParaRPr b="1" sz="900"/>
          </a:p>
        </p:txBody>
      </p:sp>
      <p:grpSp>
        <p:nvGrpSpPr>
          <p:cNvPr id="45" name="Google Shape;45;p8"/>
          <p:cNvGrpSpPr/>
          <p:nvPr/>
        </p:nvGrpSpPr>
        <p:grpSpPr>
          <a:xfrm>
            <a:off x="788874" y="2984625"/>
            <a:ext cx="3830801" cy="614975"/>
            <a:chOff x="788900" y="6401450"/>
            <a:chExt cx="3766025" cy="614975"/>
          </a:xfrm>
        </p:grpSpPr>
        <p:cxnSp>
          <p:nvCxnSpPr>
            <p:cNvPr id="46" name="Google Shape;46;p8"/>
            <p:cNvCxnSpPr/>
            <p:nvPr/>
          </p:nvCxnSpPr>
          <p:spPr>
            <a:xfrm>
              <a:off x="788900" y="6401450"/>
              <a:ext cx="5400" cy="611700"/>
            </a:xfrm>
            <a:prstGeom prst="straightConnector1">
              <a:avLst/>
            </a:prstGeom>
            <a:noFill/>
            <a:ln cap="flat" cmpd="sng" w="19050">
              <a:solidFill>
                <a:srgbClr val="B7B7B7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7" name="Google Shape;47;p8"/>
            <p:cNvCxnSpPr/>
            <p:nvPr/>
          </p:nvCxnSpPr>
          <p:spPr>
            <a:xfrm rot="10800000">
              <a:off x="792025" y="7016425"/>
              <a:ext cx="3762900" cy="0"/>
            </a:xfrm>
            <a:prstGeom prst="straightConnector1">
              <a:avLst/>
            </a:prstGeom>
            <a:noFill/>
            <a:ln cap="flat" cmpd="sng" w="19050">
              <a:solidFill>
                <a:srgbClr val="B7B7B7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48" name="Google Shape;48;p8"/>
          <p:cNvGrpSpPr/>
          <p:nvPr/>
        </p:nvGrpSpPr>
        <p:grpSpPr>
          <a:xfrm>
            <a:off x="788874" y="2072300"/>
            <a:ext cx="3830801" cy="614975"/>
            <a:chOff x="788900" y="6401450"/>
            <a:chExt cx="3766025" cy="614975"/>
          </a:xfrm>
        </p:grpSpPr>
        <p:cxnSp>
          <p:nvCxnSpPr>
            <p:cNvPr id="49" name="Google Shape;49;p8"/>
            <p:cNvCxnSpPr/>
            <p:nvPr/>
          </p:nvCxnSpPr>
          <p:spPr>
            <a:xfrm>
              <a:off x="788900" y="6401450"/>
              <a:ext cx="5400" cy="611700"/>
            </a:xfrm>
            <a:prstGeom prst="straightConnector1">
              <a:avLst/>
            </a:prstGeom>
            <a:noFill/>
            <a:ln cap="flat" cmpd="sng" w="19050">
              <a:solidFill>
                <a:srgbClr val="B7B7B7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0" name="Google Shape;50;p8"/>
            <p:cNvCxnSpPr/>
            <p:nvPr/>
          </p:nvCxnSpPr>
          <p:spPr>
            <a:xfrm rot="10800000">
              <a:off x="792025" y="7016425"/>
              <a:ext cx="3762900" cy="0"/>
            </a:xfrm>
            <a:prstGeom prst="straightConnector1">
              <a:avLst/>
            </a:prstGeom>
            <a:noFill/>
            <a:ln cap="flat" cmpd="sng" w="19050">
              <a:solidFill>
                <a:srgbClr val="B7B7B7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51" name="Google Shape;51;p8"/>
          <p:cNvSpPr/>
          <p:nvPr/>
        </p:nvSpPr>
        <p:spPr>
          <a:xfrm>
            <a:off x="835200" y="1993600"/>
            <a:ext cx="142800" cy="135900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" name="Google Shape;52;p8"/>
          <p:cNvSpPr/>
          <p:nvPr/>
        </p:nvSpPr>
        <p:spPr>
          <a:xfrm rot="-12449">
            <a:off x="1943986" y="2606773"/>
            <a:ext cx="1739711" cy="83454"/>
          </a:xfrm>
          <a:prstGeom prst="rect">
            <a:avLst/>
          </a:prstGeom>
          <a:solidFill>
            <a:srgbClr val="D9D9D9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" name="Google Shape;53;p8"/>
          <p:cNvSpPr/>
          <p:nvPr/>
        </p:nvSpPr>
        <p:spPr>
          <a:xfrm>
            <a:off x="3674325" y="2424676"/>
            <a:ext cx="807875" cy="264827"/>
          </a:xfrm>
          <a:custGeom>
            <a:rect b="b" l="l" r="r" t="t"/>
            <a:pathLst>
              <a:path extrusionOk="0" h="11865" w="32315">
                <a:moveTo>
                  <a:pt x="1470" y="42"/>
                </a:moveTo>
                <a:lnTo>
                  <a:pt x="32315" y="8641"/>
                </a:lnTo>
                <a:lnTo>
                  <a:pt x="31952" y="11865"/>
                </a:lnTo>
                <a:lnTo>
                  <a:pt x="713" y="11865"/>
                </a:lnTo>
                <a:lnTo>
                  <a:pt x="162" y="10354"/>
                </a:lnTo>
                <a:lnTo>
                  <a:pt x="0" y="8161"/>
                </a:lnTo>
                <a:lnTo>
                  <a:pt x="46" y="5932"/>
                </a:lnTo>
                <a:lnTo>
                  <a:pt x="301" y="3628"/>
                </a:lnTo>
                <a:lnTo>
                  <a:pt x="810" y="1700"/>
                </a:lnTo>
                <a:lnTo>
                  <a:pt x="1458" y="0"/>
                </a:lnTo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54" name="Google Shape;54;p8"/>
          <p:cNvSpPr/>
          <p:nvPr/>
        </p:nvSpPr>
        <p:spPr>
          <a:xfrm rot="1432978">
            <a:off x="753349" y="2355972"/>
            <a:ext cx="1273002" cy="85561"/>
          </a:xfrm>
          <a:prstGeom prst="rect">
            <a:avLst/>
          </a:prstGeom>
          <a:solidFill>
            <a:srgbClr val="D9D9D9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8"/>
          <p:cNvSpPr/>
          <p:nvPr/>
        </p:nvSpPr>
        <p:spPr>
          <a:xfrm rot="-12449">
            <a:off x="1944561" y="3503773"/>
            <a:ext cx="1739711" cy="83454"/>
          </a:xfrm>
          <a:prstGeom prst="rect">
            <a:avLst/>
          </a:prstGeom>
          <a:solidFill>
            <a:srgbClr val="D9D9D9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" name="Google Shape;56;p8"/>
          <p:cNvSpPr/>
          <p:nvPr/>
        </p:nvSpPr>
        <p:spPr>
          <a:xfrm>
            <a:off x="3674325" y="3338034"/>
            <a:ext cx="807875" cy="264827"/>
          </a:xfrm>
          <a:custGeom>
            <a:rect b="b" l="l" r="r" t="t"/>
            <a:pathLst>
              <a:path extrusionOk="0" h="11865" w="32315">
                <a:moveTo>
                  <a:pt x="1470" y="42"/>
                </a:moveTo>
                <a:lnTo>
                  <a:pt x="32315" y="8641"/>
                </a:lnTo>
                <a:lnTo>
                  <a:pt x="31952" y="11865"/>
                </a:lnTo>
                <a:lnTo>
                  <a:pt x="713" y="11865"/>
                </a:lnTo>
                <a:lnTo>
                  <a:pt x="162" y="10354"/>
                </a:lnTo>
                <a:lnTo>
                  <a:pt x="0" y="8161"/>
                </a:lnTo>
                <a:lnTo>
                  <a:pt x="46" y="5932"/>
                </a:lnTo>
                <a:lnTo>
                  <a:pt x="301" y="3628"/>
                </a:lnTo>
                <a:lnTo>
                  <a:pt x="810" y="1700"/>
                </a:lnTo>
                <a:lnTo>
                  <a:pt x="1458" y="0"/>
                </a:lnTo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57" name="Google Shape;57;p8"/>
          <p:cNvSpPr/>
          <p:nvPr/>
        </p:nvSpPr>
        <p:spPr>
          <a:xfrm rot="1432978">
            <a:off x="753349" y="3269330"/>
            <a:ext cx="1273002" cy="85561"/>
          </a:xfrm>
          <a:prstGeom prst="rect">
            <a:avLst/>
          </a:prstGeom>
          <a:solidFill>
            <a:srgbClr val="D9D9D9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8" name="Google Shape;58;p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658251">
            <a:off x="3687130" y="2492821"/>
            <a:ext cx="687739" cy="267657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658251">
            <a:off x="3687130" y="3396321"/>
            <a:ext cx="687739" cy="267657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8"/>
          <p:cNvSpPr txBox="1"/>
          <p:nvPr/>
        </p:nvSpPr>
        <p:spPr>
          <a:xfrm>
            <a:off x="977975" y="1862276"/>
            <a:ext cx="909300" cy="40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>
                <a:solidFill>
                  <a:schemeClr val="dk1"/>
                </a:solidFill>
                <a:latin typeface="Oswald Medium"/>
                <a:ea typeface="Oswald Medium"/>
                <a:cs typeface="Oswald Medium"/>
                <a:sym typeface="Oswald Medium"/>
              </a:rPr>
              <a:t>Alta</a:t>
            </a:r>
            <a:endParaRPr sz="1300">
              <a:latin typeface="Oswald Medium"/>
              <a:ea typeface="Oswald Medium"/>
              <a:cs typeface="Oswald Medium"/>
              <a:sym typeface="Oswald Medium"/>
            </a:endParaRPr>
          </a:p>
        </p:txBody>
      </p:sp>
      <p:sp>
        <p:nvSpPr>
          <p:cNvPr id="61" name="Google Shape;61;p8"/>
          <p:cNvSpPr/>
          <p:nvPr/>
        </p:nvSpPr>
        <p:spPr>
          <a:xfrm>
            <a:off x="835200" y="2908000"/>
            <a:ext cx="142800" cy="135900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" name="Google Shape;62;p8"/>
          <p:cNvSpPr txBox="1"/>
          <p:nvPr/>
        </p:nvSpPr>
        <p:spPr>
          <a:xfrm>
            <a:off x="977975" y="2776676"/>
            <a:ext cx="909300" cy="40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>
                <a:solidFill>
                  <a:schemeClr val="dk1"/>
                </a:solidFill>
                <a:latin typeface="Oswald Medium"/>
                <a:ea typeface="Oswald Medium"/>
                <a:cs typeface="Oswald Medium"/>
                <a:sym typeface="Oswald Medium"/>
              </a:rPr>
              <a:t>Alta</a:t>
            </a:r>
            <a:endParaRPr sz="1300">
              <a:latin typeface="Oswald Medium"/>
              <a:ea typeface="Oswald Medium"/>
              <a:cs typeface="Oswald Medium"/>
              <a:sym typeface="Oswald Medium"/>
            </a:endParaRPr>
          </a:p>
        </p:txBody>
      </p:sp>
      <p:sp>
        <p:nvSpPr>
          <p:cNvPr id="63" name="Google Shape;63;p8"/>
          <p:cNvSpPr txBox="1"/>
          <p:nvPr/>
        </p:nvSpPr>
        <p:spPr>
          <a:xfrm>
            <a:off x="471800" y="1183775"/>
            <a:ext cx="1572300" cy="7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/>
              <a:t>Suelta la canica de la colina desde donde dice “alta”</a:t>
            </a:r>
            <a:endParaRPr b="1" sz="1100"/>
          </a:p>
        </p:txBody>
      </p:sp>
      <p:sp>
        <p:nvSpPr>
          <p:cNvPr id="64" name="Google Shape;64;p8"/>
          <p:cNvSpPr txBox="1"/>
          <p:nvPr/>
        </p:nvSpPr>
        <p:spPr>
          <a:xfrm>
            <a:off x="4509900" y="1181325"/>
            <a:ext cx="2926200" cy="4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</a:rPr>
              <a:t>¿La canica de la colina cayó en la boca del cocodrilo? </a:t>
            </a:r>
            <a:r>
              <a:rPr lang="en" sz="600">
                <a:solidFill>
                  <a:schemeClr val="dk1"/>
                </a:solidFill>
              </a:rPr>
              <a:t>(Está bien si el cocodrilo se comió las canicas de colisión)</a:t>
            </a:r>
            <a:endParaRPr sz="600"/>
          </a:p>
        </p:txBody>
      </p:sp>
      <p:sp>
        <p:nvSpPr>
          <p:cNvPr id="65" name="Google Shape;65;p8"/>
          <p:cNvSpPr/>
          <p:nvPr/>
        </p:nvSpPr>
        <p:spPr>
          <a:xfrm>
            <a:off x="2704750" y="2477916"/>
            <a:ext cx="142800" cy="135900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Google Shape;66;p8"/>
          <p:cNvSpPr txBox="1"/>
          <p:nvPr/>
        </p:nvSpPr>
        <p:spPr>
          <a:xfrm>
            <a:off x="2893163" y="3031851"/>
            <a:ext cx="909300" cy="40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latin typeface="Oswald Medium"/>
                <a:ea typeface="Oswald Medium"/>
                <a:cs typeface="Oswald Medium"/>
                <a:sym typeface="Oswald Medium"/>
              </a:rPr>
              <a:t>20 cm</a:t>
            </a:r>
            <a:endParaRPr sz="1300">
              <a:latin typeface="Oswald Medium"/>
              <a:ea typeface="Oswald Medium"/>
              <a:cs typeface="Oswald Medium"/>
              <a:sym typeface="Oswald Medium"/>
            </a:endParaRPr>
          </a:p>
        </p:txBody>
      </p:sp>
      <p:sp>
        <p:nvSpPr>
          <p:cNvPr id="67" name="Google Shape;67;p8"/>
          <p:cNvSpPr/>
          <p:nvPr/>
        </p:nvSpPr>
        <p:spPr>
          <a:xfrm>
            <a:off x="3238150" y="3392316"/>
            <a:ext cx="142800" cy="135900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" name="Google Shape;68;p8"/>
          <p:cNvSpPr txBox="1"/>
          <p:nvPr/>
        </p:nvSpPr>
        <p:spPr>
          <a:xfrm>
            <a:off x="2359763" y="3031851"/>
            <a:ext cx="909300" cy="40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latin typeface="Oswald Medium"/>
                <a:ea typeface="Oswald Medium"/>
                <a:cs typeface="Oswald Medium"/>
                <a:sym typeface="Oswald Medium"/>
              </a:rPr>
              <a:t>32 cm</a:t>
            </a:r>
            <a:endParaRPr sz="1300">
              <a:latin typeface="Oswald Medium"/>
              <a:ea typeface="Oswald Medium"/>
              <a:cs typeface="Oswald Medium"/>
              <a:sym typeface="Oswald Medium"/>
            </a:endParaRPr>
          </a:p>
        </p:txBody>
      </p:sp>
      <p:sp>
        <p:nvSpPr>
          <p:cNvPr id="69" name="Google Shape;69;p8"/>
          <p:cNvSpPr/>
          <p:nvPr/>
        </p:nvSpPr>
        <p:spPr>
          <a:xfrm>
            <a:off x="2704750" y="3392316"/>
            <a:ext cx="142800" cy="135900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" name="Google Shape;70;p8"/>
          <p:cNvSpPr txBox="1"/>
          <p:nvPr/>
        </p:nvSpPr>
        <p:spPr>
          <a:xfrm>
            <a:off x="1826363" y="3031851"/>
            <a:ext cx="909300" cy="40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latin typeface="Oswald Medium"/>
                <a:ea typeface="Oswald Medium"/>
                <a:cs typeface="Oswald Medium"/>
                <a:sym typeface="Oswald Medium"/>
              </a:rPr>
              <a:t>44 cm</a:t>
            </a:r>
            <a:endParaRPr sz="1300">
              <a:latin typeface="Oswald Medium"/>
              <a:ea typeface="Oswald Medium"/>
              <a:cs typeface="Oswald Medium"/>
              <a:sym typeface="Oswald Medium"/>
            </a:endParaRPr>
          </a:p>
        </p:txBody>
      </p:sp>
      <p:sp>
        <p:nvSpPr>
          <p:cNvPr id="71" name="Google Shape;71;p8"/>
          <p:cNvSpPr/>
          <p:nvPr/>
        </p:nvSpPr>
        <p:spPr>
          <a:xfrm>
            <a:off x="2171350" y="3392316"/>
            <a:ext cx="142800" cy="135900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72" name="Google Shape;72;p8"/>
          <p:cNvCxnSpPr/>
          <p:nvPr/>
        </p:nvCxnSpPr>
        <p:spPr>
          <a:xfrm>
            <a:off x="-28950" y="5021250"/>
            <a:ext cx="7830300" cy="159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73" name="Google Shape;73;p8"/>
          <p:cNvSpPr txBox="1"/>
          <p:nvPr/>
        </p:nvSpPr>
        <p:spPr>
          <a:xfrm>
            <a:off x="1826363" y="2117451"/>
            <a:ext cx="909300" cy="40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latin typeface="Oswald Medium"/>
                <a:ea typeface="Oswald Medium"/>
                <a:cs typeface="Oswald Medium"/>
                <a:sym typeface="Oswald Medium"/>
              </a:rPr>
              <a:t>44 cm</a:t>
            </a:r>
            <a:endParaRPr sz="1300">
              <a:latin typeface="Oswald Medium"/>
              <a:ea typeface="Oswald Medium"/>
              <a:cs typeface="Oswald Medium"/>
              <a:sym typeface="Oswald Medium"/>
            </a:endParaRPr>
          </a:p>
        </p:txBody>
      </p:sp>
      <p:sp>
        <p:nvSpPr>
          <p:cNvPr id="74" name="Google Shape;74;p8"/>
          <p:cNvSpPr/>
          <p:nvPr/>
        </p:nvSpPr>
        <p:spPr>
          <a:xfrm>
            <a:off x="2171350" y="2477916"/>
            <a:ext cx="142800" cy="135900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" name="Google Shape;75;p8"/>
          <p:cNvSpPr txBox="1"/>
          <p:nvPr/>
        </p:nvSpPr>
        <p:spPr>
          <a:xfrm>
            <a:off x="2359763" y="2117451"/>
            <a:ext cx="909300" cy="40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latin typeface="Oswald Medium"/>
                <a:ea typeface="Oswald Medium"/>
                <a:cs typeface="Oswald Medium"/>
                <a:sym typeface="Oswald Medium"/>
              </a:rPr>
              <a:t>32 cm</a:t>
            </a:r>
            <a:endParaRPr sz="1300">
              <a:latin typeface="Oswald Medium"/>
              <a:ea typeface="Oswald Medium"/>
              <a:cs typeface="Oswald Medium"/>
              <a:sym typeface="Oswald Medium"/>
            </a:endParaRPr>
          </a:p>
        </p:txBody>
      </p:sp>
      <p:sp>
        <p:nvSpPr>
          <p:cNvPr id="76" name="Google Shape;76;p8"/>
          <p:cNvSpPr/>
          <p:nvPr/>
        </p:nvSpPr>
        <p:spPr>
          <a:xfrm>
            <a:off x="410763" y="6906750"/>
            <a:ext cx="338400" cy="18357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aphicFrame>
        <p:nvGraphicFramePr>
          <p:cNvPr id="77" name="Google Shape;77;p8"/>
          <p:cNvGraphicFramePr/>
          <p:nvPr/>
        </p:nvGraphicFramePr>
        <p:xfrm>
          <a:off x="404050" y="620653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{8543156B-4D5D-4FB5-B32C-C19072C87857}</a:tableStyleId>
              </a:tblPr>
              <a:tblGrid>
                <a:gridCol w="4176600"/>
                <a:gridCol w="685225"/>
                <a:gridCol w="689850"/>
                <a:gridCol w="689300"/>
                <a:gridCol w="694800"/>
              </a:tblGrid>
              <a:tr h="341475"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200"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 hMerge="1"/>
                <a:tc hMerge="1"/>
                <a:tc hMerge="1"/>
              </a:tr>
              <a:tr h="221825">
                <a:tc vMerge="1"/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600"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600"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600"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600"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</a:tr>
              <a:tr h="9311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3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100">
                          <a:solidFill>
                            <a:schemeClr val="dk1"/>
                          </a:solidFill>
                        </a:rPr>
                        <a:t>comida </a:t>
                      </a:r>
                      <a:r>
                        <a:rPr lang="en" sz="1800">
                          <a:solidFill>
                            <a:schemeClr val="dk1"/>
                          </a:solidFill>
                        </a:rPr>
                        <a:t>  </a:t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ctr">
                        <a:lnSpc>
                          <a:spcPct val="13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1"/>
                          </a:solidFill>
                        </a:rPr>
                        <a:t>a salvo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3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100">
                          <a:solidFill>
                            <a:schemeClr val="dk1"/>
                          </a:solidFill>
                        </a:rPr>
                        <a:t>comida </a:t>
                      </a:r>
                      <a:r>
                        <a:rPr lang="en" sz="1800">
                          <a:solidFill>
                            <a:schemeClr val="dk1"/>
                          </a:solidFill>
                        </a:rPr>
                        <a:t>  </a:t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ctr">
                        <a:lnSpc>
                          <a:spcPct val="13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1"/>
                          </a:solidFill>
                        </a:rPr>
                        <a:t>a salvo</a:t>
                      </a:r>
                      <a:endParaRPr sz="11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3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100">
                          <a:solidFill>
                            <a:schemeClr val="dk1"/>
                          </a:solidFill>
                        </a:rPr>
                        <a:t>comida </a:t>
                      </a:r>
                      <a:r>
                        <a:rPr lang="en" sz="1800">
                          <a:solidFill>
                            <a:schemeClr val="dk1"/>
                          </a:solidFill>
                        </a:rPr>
                        <a:t>  </a:t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ctr">
                        <a:lnSpc>
                          <a:spcPct val="13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1"/>
                          </a:solidFill>
                        </a:rPr>
                        <a:t>a salvo</a:t>
                      </a:r>
                      <a:endParaRPr sz="11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3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100">
                          <a:solidFill>
                            <a:schemeClr val="dk1"/>
                          </a:solidFill>
                        </a:rPr>
                        <a:t>comida </a:t>
                      </a:r>
                      <a:r>
                        <a:rPr lang="en" sz="1800">
                          <a:solidFill>
                            <a:schemeClr val="dk1"/>
                          </a:solidFill>
                        </a:rPr>
                        <a:t>  </a:t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ctr">
                        <a:lnSpc>
                          <a:spcPct val="13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1"/>
                          </a:solidFill>
                        </a:rPr>
                        <a:t>a salvo</a:t>
                      </a:r>
                      <a:endParaRPr sz="11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9120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3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1"/>
                          </a:solidFill>
                        </a:rPr>
                        <a:t>comida </a:t>
                      </a:r>
                      <a:r>
                        <a:rPr lang="en" sz="1800">
                          <a:solidFill>
                            <a:schemeClr val="dk1"/>
                          </a:solidFill>
                        </a:rPr>
                        <a:t>  </a:t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ctr">
                        <a:lnSpc>
                          <a:spcPct val="13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100">
                          <a:solidFill>
                            <a:schemeClr val="dk1"/>
                          </a:solidFill>
                        </a:rPr>
                        <a:t>a salvo</a:t>
                      </a:r>
                      <a:endParaRPr sz="11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3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100">
                          <a:solidFill>
                            <a:schemeClr val="dk1"/>
                          </a:solidFill>
                        </a:rPr>
                        <a:t>comida </a:t>
                      </a:r>
                      <a:r>
                        <a:rPr lang="en" sz="1800">
                          <a:solidFill>
                            <a:schemeClr val="dk1"/>
                          </a:solidFill>
                        </a:rPr>
                        <a:t>  </a:t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ctr">
                        <a:lnSpc>
                          <a:spcPct val="13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100">
                          <a:solidFill>
                            <a:schemeClr val="dk1"/>
                          </a:solidFill>
                        </a:rPr>
                        <a:t>a salvo</a:t>
                      </a:r>
                      <a:endParaRPr sz="11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3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100">
                          <a:solidFill>
                            <a:schemeClr val="dk1"/>
                          </a:solidFill>
                        </a:rPr>
                        <a:t>comida </a:t>
                      </a:r>
                      <a:r>
                        <a:rPr lang="en" sz="1800">
                          <a:solidFill>
                            <a:schemeClr val="dk1"/>
                          </a:solidFill>
                        </a:rPr>
                        <a:t>  </a:t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ctr">
                        <a:lnSpc>
                          <a:spcPct val="13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100">
                          <a:solidFill>
                            <a:schemeClr val="dk1"/>
                          </a:solidFill>
                        </a:rPr>
                        <a:t>a salvo</a:t>
                      </a:r>
                      <a:endParaRPr sz="11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3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100">
                          <a:solidFill>
                            <a:schemeClr val="dk1"/>
                          </a:solidFill>
                        </a:rPr>
                        <a:t>comida </a:t>
                      </a:r>
                      <a:r>
                        <a:rPr lang="en" sz="1800">
                          <a:solidFill>
                            <a:schemeClr val="dk1"/>
                          </a:solidFill>
                        </a:rPr>
                        <a:t>  </a:t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ctr">
                        <a:lnSpc>
                          <a:spcPct val="13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100">
                          <a:solidFill>
                            <a:schemeClr val="dk1"/>
                          </a:solidFill>
                        </a:rPr>
                        <a:t>a salvo</a:t>
                      </a:r>
                      <a:endParaRPr sz="11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78" name="Google Shape;78;p8"/>
          <p:cNvSpPr txBox="1"/>
          <p:nvPr/>
        </p:nvSpPr>
        <p:spPr>
          <a:xfrm>
            <a:off x="6675663" y="6597650"/>
            <a:ext cx="692400" cy="25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</a:rPr>
              <a:t>Prueba 4</a:t>
            </a:r>
            <a:r>
              <a:rPr b="1" lang="en" sz="1100"/>
              <a:t> </a:t>
            </a:r>
            <a:endParaRPr b="1" sz="1100"/>
          </a:p>
        </p:txBody>
      </p:sp>
      <p:sp>
        <p:nvSpPr>
          <p:cNvPr id="79" name="Google Shape;79;p8"/>
          <p:cNvSpPr txBox="1"/>
          <p:nvPr/>
        </p:nvSpPr>
        <p:spPr>
          <a:xfrm>
            <a:off x="690838" y="8798825"/>
            <a:ext cx="6829500" cy="111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>
                <a:solidFill>
                  <a:schemeClr val="dk1"/>
                </a:solidFill>
                <a:latin typeface="Oswald Medium"/>
                <a:ea typeface="Oswald Medium"/>
                <a:cs typeface="Oswald Medium"/>
                <a:sym typeface="Oswald Medium"/>
              </a:rPr>
              <a:t>RESULTADOS DE LAS COLISIONES: </a:t>
            </a:r>
            <a:r>
              <a:rPr lang="en" sz="1100">
                <a:solidFill>
                  <a:schemeClr val="dk1"/>
                </a:solidFill>
              </a:rPr>
              <a:t>El agregar más canicas de colisión </a:t>
            </a:r>
            <a:r>
              <a:rPr b="1" lang="en" sz="1100">
                <a:solidFill>
                  <a:schemeClr val="dk1"/>
                </a:solidFill>
              </a:rPr>
              <a:t>(siempre / a veces / nunca) </a:t>
            </a:r>
            <a:r>
              <a:rPr lang="en" sz="1100">
                <a:solidFill>
                  <a:schemeClr val="dk1"/>
                </a:solidFill>
              </a:rPr>
              <a:t>evita que la canica de la colina caiga en la boca del cocodrilo. ¿Por qué crees que esto sucede? Explica tus resultados en términos de energía: 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</a:rPr>
              <a:t>____________________________________________________________________________________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</a:rPr>
              <a:t>____________________________________________________________________________________</a:t>
            </a:r>
            <a:endParaRPr sz="1100">
              <a:solidFill>
                <a:schemeClr val="dk1"/>
              </a:solidFill>
            </a:endParaRPr>
          </a:p>
        </p:txBody>
      </p:sp>
      <p:sp>
        <p:nvSpPr>
          <p:cNvPr id="80" name="Google Shape;80;p8"/>
          <p:cNvSpPr txBox="1"/>
          <p:nvPr/>
        </p:nvSpPr>
        <p:spPr>
          <a:xfrm>
            <a:off x="4800038" y="5287950"/>
            <a:ext cx="2573100" cy="34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000000"/>
                </a:solidFill>
              </a:rPr>
              <a:t>Name:_________________________</a:t>
            </a:r>
            <a:endParaRPr sz="1100">
              <a:solidFill>
                <a:srgbClr val="000000"/>
              </a:solidFill>
            </a:endParaRPr>
          </a:p>
        </p:txBody>
      </p:sp>
      <p:sp>
        <p:nvSpPr>
          <p:cNvPr id="81" name="Google Shape;81;p8"/>
          <p:cNvSpPr txBox="1"/>
          <p:nvPr/>
        </p:nvSpPr>
        <p:spPr>
          <a:xfrm>
            <a:off x="298688" y="5572875"/>
            <a:ext cx="6080700" cy="69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7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rPr>
              <a:t>¡Experimentos de colisión!</a:t>
            </a:r>
            <a:endParaRPr sz="27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cxnSp>
        <p:nvCxnSpPr>
          <p:cNvPr id="82" name="Google Shape;82;p8"/>
          <p:cNvCxnSpPr/>
          <p:nvPr/>
        </p:nvCxnSpPr>
        <p:spPr>
          <a:xfrm>
            <a:off x="1987788" y="6242350"/>
            <a:ext cx="0" cy="6183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83" name="Google Shape;83;p8"/>
          <p:cNvSpPr txBox="1"/>
          <p:nvPr/>
        </p:nvSpPr>
        <p:spPr>
          <a:xfrm>
            <a:off x="2038113" y="6275000"/>
            <a:ext cx="2510400" cy="50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100">
                <a:solidFill>
                  <a:schemeClr val="dk1"/>
                </a:solidFill>
              </a:rPr>
              <a:t>Cambia el número de canicas de colisión sobre la vía: </a:t>
            </a:r>
            <a:endParaRPr b="1" sz="11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/>
          </a:p>
        </p:txBody>
      </p:sp>
      <p:sp>
        <p:nvSpPr>
          <p:cNvPr id="84" name="Google Shape;84;p8"/>
          <p:cNvSpPr txBox="1"/>
          <p:nvPr/>
        </p:nvSpPr>
        <p:spPr>
          <a:xfrm>
            <a:off x="4548563" y="6633225"/>
            <a:ext cx="692400" cy="34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900">
                <a:solidFill>
                  <a:schemeClr val="dk1"/>
                </a:solidFill>
              </a:rPr>
              <a:t>Prueba 1</a:t>
            </a:r>
            <a:endParaRPr b="1" sz="9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/>
          </a:p>
        </p:txBody>
      </p:sp>
      <p:sp>
        <p:nvSpPr>
          <p:cNvPr id="85" name="Google Shape;85;p8"/>
          <p:cNvSpPr txBox="1"/>
          <p:nvPr/>
        </p:nvSpPr>
        <p:spPr>
          <a:xfrm>
            <a:off x="5265900" y="6633225"/>
            <a:ext cx="692400" cy="34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900">
                <a:solidFill>
                  <a:schemeClr val="dk1"/>
                </a:solidFill>
              </a:rPr>
              <a:t>Prueba 2</a:t>
            </a:r>
            <a:endParaRPr b="1" sz="9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/>
          </a:p>
        </p:txBody>
      </p:sp>
      <p:sp>
        <p:nvSpPr>
          <p:cNvPr id="86" name="Google Shape;86;p8"/>
          <p:cNvSpPr txBox="1"/>
          <p:nvPr/>
        </p:nvSpPr>
        <p:spPr>
          <a:xfrm>
            <a:off x="5955725" y="6633213"/>
            <a:ext cx="692400" cy="34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900">
                <a:solidFill>
                  <a:schemeClr val="dk1"/>
                </a:solidFill>
              </a:rPr>
              <a:t>Prueba 3</a:t>
            </a:r>
            <a:endParaRPr b="1" sz="9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/>
          </a:p>
        </p:txBody>
      </p:sp>
      <p:grpSp>
        <p:nvGrpSpPr>
          <p:cNvPr id="87" name="Google Shape;87;p8"/>
          <p:cNvGrpSpPr/>
          <p:nvPr/>
        </p:nvGrpSpPr>
        <p:grpSpPr>
          <a:xfrm>
            <a:off x="751311" y="8009850"/>
            <a:ext cx="3830801" cy="614975"/>
            <a:chOff x="788900" y="6401450"/>
            <a:chExt cx="3766025" cy="614975"/>
          </a:xfrm>
        </p:grpSpPr>
        <p:cxnSp>
          <p:nvCxnSpPr>
            <p:cNvPr id="88" name="Google Shape;88;p8"/>
            <p:cNvCxnSpPr/>
            <p:nvPr/>
          </p:nvCxnSpPr>
          <p:spPr>
            <a:xfrm>
              <a:off x="788900" y="6401450"/>
              <a:ext cx="5400" cy="611700"/>
            </a:xfrm>
            <a:prstGeom prst="straightConnector1">
              <a:avLst/>
            </a:prstGeom>
            <a:noFill/>
            <a:ln cap="flat" cmpd="sng" w="19050">
              <a:solidFill>
                <a:srgbClr val="B7B7B7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9" name="Google Shape;89;p8"/>
            <p:cNvCxnSpPr/>
            <p:nvPr/>
          </p:nvCxnSpPr>
          <p:spPr>
            <a:xfrm rot="10800000">
              <a:off x="792025" y="7016425"/>
              <a:ext cx="3762900" cy="0"/>
            </a:xfrm>
            <a:prstGeom prst="straightConnector1">
              <a:avLst/>
            </a:prstGeom>
            <a:noFill/>
            <a:ln cap="flat" cmpd="sng" w="19050">
              <a:solidFill>
                <a:srgbClr val="B7B7B7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90" name="Google Shape;90;p8"/>
          <p:cNvGrpSpPr/>
          <p:nvPr/>
        </p:nvGrpSpPr>
        <p:grpSpPr>
          <a:xfrm>
            <a:off x="751311" y="7097525"/>
            <a:ext cx="3830801" cy="614975"/>
            <a:chOff x="788900" y="6401450"/>
            <a:chExt cx="3766025" cy="614975"/>
          </a:xfrm>
        </p:grpSpPr>
        <p:cxnSp>
          <p:nvCxnSpPr>
            <p:cNvPr id="91" name="Google Shape;91;p8"/>
            <p:cNvCxnSpPr/>
            <p:nvPr/>
          </p:nvCxnSpPr>
          <p:spPr>
            <a:xfrm>
              <a:off x="788900" y="6401450"/>
              <a:ext cx="5400" cy="611700"/>
            </a:xfrm>
            <a:prstGeom prst="straightConnector1">
              <a:avLst/>
            </a:prstGeom>
            <a:noFill/>
            <a:ln cap="flat" cmpd="sng" w="19050">
              <a:solidFill>
                <a:srgbClr val="B7B7B7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2" name="Google Shape;92;p8"/>
            <p:cNvCxnSpPr/>
            <p:nvPr/>
          </p:nvCxnSpPr>
          <p:spPr>
            <a:xfrm rot="10800000">
              <a:off x="792025" y="7016425"/>
              <a:ext cx="3762900" cy="0"/>
            </a:xfrm>
            <a:prstGeom prst="straightConnector1">
              <a:avLst/>
            </a:prstGeom>
            <a:noFill/>
            <a:ln cap="flat" cmpd="sng" w="19050">
              <a:solidFill>
                <a:srgbClr val="B7B7B7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93" name="Google Shape;93;p8"/>
          <p:cNvSpPr/>
          <p:nvPr/>
        </p:nvSpPr>
        <p:spPr>
          <a:xfrm>
            <a:off x="797638" y="7018825"/>
            <a:ext cx="142800" cy="135900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p8"/>
          <p:cNvSpPr/>
          <p:nvPr/>
        </p:nvSpPr>
        <p:spPr>
          <a:xfrm rot="-12449">
            <a:off x="1906423" y="7631998"/>
            <a:ext cx="1739711" cy="83454"/>
          </a:xfrm>
          <a:prstGeom prst="rect">
            <a:avLst/>
          </a:prstGeom>
          <a:solidFill>
            <a:srgbClr val="D9D9D9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" name="Google Shape;95;p8"/>
          <p:cNvSpPr/>
          <p:nvPr/>
        </p:nvSpPr>
        <p:spPr>
          <a:xfrm>
            <a:off x="3636763" y="7449901"/>
            <a:ext cx="807875" cy="264827"/>
          </a:xfrm>
          <a:custGeom>
            <a:rect b="b" l="l" r="r" t="t"/>
            <a:pathLst>
              <a:path extrusionOk="0" h="11865" w="32315">
                <a:moveTo>
                  <a:pt x="1470" y="42"/>
                </a:moveTo>
                <a:lnTo>
                  <a:pt x="32315" y="8641"/>
                </a:lnTo>
                <a:lnTo>
                  <a:pt x="31952" y="11865"/>
                </a:lnTo>
                <a:lnTo>
                  <a:pt x="713" y="11865"/>
                </a:lnTo>
                <a:lnTo>
                  <a:pt x="162" y="10354"/>
                </a:lnTo>
                <a:lnTo>
                  <a:pt x="0" y="8161"/>
                </a:lnTo>
                <a:lnTo>
                  <a:pt x="46" y="5932"/>
                </a:lnTo>
                <a:lnTo>
                  <a:pt x="301" y="3628"/>
                </a:lnTo>
                <a:lnTo>
                  <a:pt x="810" y="1700"/>
                </a:lnTo>
                <a:lnTo>
                  <a:pt x="1458" y="0"/>
                </a:lnTo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96" name="Google Shape;96;p8"/>
          <p:cNvSpPr/>
          <p:nvPr/>
        </p:nvSpPr>
        <p:spPr>
          <a:xfrm rot="1432978">
            <a:off x="715787" y="7381197"/>
            <a:ext cx="1273002" cy="85561"/>
          </a:xfrm>
          <a:prstGeom prst="rect">
            <a:avLst/>
          </a:prstGeom>
          <a:solidFill>
            <a:srgbClr val="D9D9D9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8"/>
          <p:cNvSpPr/>
          <p:nvPr/>
        </p:nvSpPr>
        <p:spPr>
          <a:xfrm rot="-12449">
            <a:off x="1906298" y="8542473"/>
            <a:ext cx="1739711" cy="83454"/>
          </a:xfrm>
          <a:prstGeom prst="rect">
            <a:avLst/>
          </a:prstGeom>
          <a:solidFill>
            <a:srgbClr val="D9D9D9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8"/>
          <p:cNvSpPr/>
          <p:nvPr/>
        </p:nvSpPr>
        <p:spPr>
          <a:xfrm>
            <a:off x="3636763" y="8363259"/>
            <a:ext cx="807875" cy="264827"/>
          </a:xfrm>
          <a:custGeom>
            <a:rect b="b" l="l" r="r" t="t"/>
            <a:pathLst>
              <a:path extrusionOk="0" h="11865" w="32315">
                <a:moveTo>
                  <a:pt x="1470" y="42"/>
                </a:moveTo>
                <a:lnTo>
                  <a:pt x="32315" y="8641"/>
                </a:lnTo>
                <a:lnTo>
                  <a:pt x="31952" y="11865"/>
                </a:lnTo>
                <a:lnTo>
                  <a:pt x="713" y="11865"/>
                </a:lnTo>
                <a:lnTo>
                  <a:pt x="162" y="10354"/>
                </a:lnTo>
                <a:lnTo>
                  <a:pt x="0" y="8161"/>
                </a:lnTo>
                <a:lnTo>
                  <a:pt x="46" y="5932"/>
                </a:lnTo>
                <a:lnTo>
                  <a:pt x="301" y="3628"/>
                </a:lnTo>
                <a:lnTo>
                  <a:pt x="810" y="1700"/>
                </a:lnTo>
                <a:lnTo>
                  <a:pt x="1458" y="0"/>
                </a:lnTo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99" name="Google Shape;99;p8"/>
          <p:cNvSpPr/>
          <p:nvPr/>
        </p:nvSpPr>
        <p:spPr>
          <a:xfrm rot="1432978">
            <a:off x="715787" y="8294555"/>
            <a:ext cx="1273002" cy="85561"/>
          </a:xfrm>
          <a:prstGeom prst="rect">
            <a:avLst/>
          </a:prstGeom>
          <a:solidFill>
            <a:srgbClr val="D9D9D9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00" name="Google Shape;100;p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658251">
            <a:off x="3649568" y="7518046"/>
            <a:ext cx="687739" cy="26765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658251">
            <a:off x="3649568" y="8421546"/>
            <a:ext cx="687739" cy="267657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8"/>
          <p:cNvSpPr txBox="1"/>
          <p:nvPr/>
        </p:nvSpPr>
        <p:spPr>
          <a:xfrm>
            <a:off x="940413" y="6887501"/>
            <a:ext cx="909300" cy="40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latin typeface="Oswald Medium"/>
                <a:ea typeface="Oswald Medium"/>
                <a:cs typeface="Oswald Medium"/>
                <a:sym typeface="Oswald Medium"/>
              </a:rPr>
              <a:t>Alta</a:t>
            </a:r>
            <a:endParaRPr sz="1300">
              <a:latin typeface="Oswald Medium"/>
              <a:ea typeface="Oswald Medium"/>
              <a:cs typeface="Oswald Medium"/>
              <a:sym typeface="Oswald Medium"/>
            </a:endParaRPr>
          </a:p>
        </p:txBody>
      </p:sp>
      <p:sp>
        <p:nvSpPr>
          <p:cNvPr id="103" name="Google Shape;103;p8"/>
          <p:cNvSpPr/>
          <p:nvPr/>
        </p:nvSpPr>
        <p:spPr>
          <a:xfrm>
            <a:off x="797638" y="7933225"/>
            <a:ext cx="142800" cy="135900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p8"/>
          <p:cNvSpPr txBox="1"/>
          <p:nvPr/>
        </p:nvSpPr>
        <p:spPr>
          <a:xfrm>
            <a:off x="940413" y="7801901"/>
            <a:ext cx="909300" cy="40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>
                <a:solidFill>
                  <a:schemeClr val="dk1"/>
                </a:solidFill>
                <a:latin typeface="Oswald Medium"/>
                <a:ea typeface="Oswald Medium"/>
                <a:cs typeface="Oswald Medium"/>
                <a:sym typeface="Oswald Medium"/>
              </a:rPr>
              <a:t>Alta</a:t>
            </a:r>
            <a:endParaRPr sz="1300">
              <a:latin typeface="Oswald Medium"/>
              <a:ea typeface="Oswald Medium"/>
              <a:cs typeface="Oswald Medium"/>
              <a:sym typeface="Oswald Medium"/>
            </a:endParaRPr>
          </a:p>
        </p:txBody>
      </p:sp>
      <p:sp>
        <p:nvSpPr>
          <p:cNvPr id="105" name="Google Shape;105;p8"/>
          <p:cNvSpPr txBox="1"/>
          <p:nvPr/>
        </p:nvSpPr>
        <p:spPr>
          <a:xfrm>
            <a:off x="465776" y="6208175"/>
            <a:ext cx="1572300" cy="7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100">
                <a:solidFill>
                  <a:schemeClr val="dk1"/>
                </a:solidFill>
              </a:rPr>
              <a:t>Suelta la canica de la colina desde donde dice “alta”</a:t>
            </a:r>
            <a:endParaRPr b="1" sz="1100"/>
          </a:p>
        </p:txBody>
      </p:sp>
      <p:sp>
        <p:nvSpPr>
          <p:cNvPr id="106" name="Google Shape;106;p8"/>
          <p:cNvSpPr txBox="1"/>
          <p:nvPr/>
        </p:nvSpPr>
        <p:spPr>
          <a:xfrm>
            <a:off x="4548525" y="6184250"/>
            <a:ext cx="2798700" cy="41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900">
                <a:solidFill>
                  <a:schemeClr val="dk1"/>
                </a:solidFill>
              </a:rPr>
              <a:t>¿La canica de la colina cayó en la boca del cocodrilo? </a:t>
            </a:r>
            <a:r>
              <a:rPr lang="en" sz="600">
                <a:solidFill>
                  <a:schemeClr val="dk1"/>
                </a:solidFill>
              </a:rPr>
              <a:t>(Está bien si el cocodrilo se comió las canicas de colisión)</a:t>
            </a:r>
            <a:endParaRPr sz="6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chemeClr val="dk1"/>
              </a:solidFill>
            </a:endParaRPr>
          </a:p>
        </p:txBody>
      </p:sp>
      <p:sp>
        <p:nvSpPr>
          <p:cNvPr id="107" name="Google Shape;107;p8"/>
          <p:cNvSpPr/>
          <p:nvPr/>
        </p:nvSpPr>
        <p:spPr>
          <a:xfrm>
            <a:off x="2667187" y="7503141"/>
            <a:ext cx="142800" cy="135900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" name="Google Shape;108;p8"/>
          <p:cNvSpPr txBox="1"/>
          <p:nvPr/>
        </p:nvSpPr>
        <p:spPr>
          <a:xfrm>
            <a:off x="2855600" y="8057076"/>
            <a:ext cx="909300" cy="40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latin typeface="Oswald Medium"/>
                <a:ea typeface="Oswald Medium"/>
                <a:cs typeface="Oswald Medium"/>
                <a:sym typeface="Oswald Medium"/>
              </a:rPr>
              <a:t>20 cm</a:t>
            </a:r>
            <a:endParaRPr sz="1300">
              <a:latin typeface="Oswald Medium"/>
              <a:ea typeface="Oswald Medium"/>
              <a:cs typeface="Oswald Medium"/>
              <a:sym typeface="Oswald Medium"/>
            </a:endParaRPr>
          </a:p>
        </p:txBody>
      </p:sp>
      <p:sp>
        <p:nvSpPr>
          <p:cNvPr id="109" name="Google Shape;109;p8"/>
          <p:cNvSpPr/>
          <p:nvPr/>
        </p:nvSpPr>
        <p:spPr>
          <a:xfrm>
            <a:off x="3200587" y="8417541"/>
            <a:ext cx="142800" cy="135900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p8"/>
          <p:cNvSpPr txBox="1"/>
          <p:nvPr/>
        </p:nvSpPr>
        <p:spPr>
          <a:xfrm>
            <a:off x="2322200" y="8057076"/>
            <a:ext cx="909300" cy="40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latin typeface="Oswald Medium"/>
                <a:ea typeface="Oswald Medium"/>
                <a:cs typeface="Oswald Medium"/>
                <a:sym typeface="Oswald Medium"/>
              </a:rPr>
              <a:t>32 cm</a:t>
            </a:r>
            <a:endParaRPr sz="1300">
              <a:latin typeface="Oswald Medium"/>
              <a:ea typeface="Oswald Medium"/>
              <a:cs typeface="Oswald Medium"/>
              <a:sym typeface="Oswald Medium"/>
            </a:endParaRPr>
          </a:p>
        </p:txBody>
      </p:sp>
      <p:sp>
        <p:nvSpPr>
          <p:cNvPr id="111" name="Google Shape;111;p8"/>
          <p:cNvSpPr/>
          <p:nvPr/>
        </p:nvSpPr>
        <p:spPr>
          <a:xfrm>
            <a:off x="2667187" y="8417541"/>
            <a:ext cx="142800" cy="135900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8"/>
          <p:cNvSpPr txBox="1"/>
          <p:nvPr/>
        </p:nvSpPr>
        <p:spPr>
          <a:xfrm>
            <a:off x="1788800" y="8057076"/>
            <a:ext cx="909300" cy="40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latin typeface="Oswald Medium"/>
                <a:ea typeface="Oswald Medium"/>
                <a:cs typeface="Oswald Medium"/>
                <a:sym typeface="Oswald Medium"/>
              </a:rPr>
              <a:t>44 cm</a:t>
            </a:r>
            <a:endParaRPr sz="1300">
              <a:latin typeface="Oswald Medium"/>
              <a:ea typeface="Oswald Medium"/>
              <a:cs typeface="Oswald Medium"/>
              <a:sym typeface="Oswald Medium"/>
            </a:endParaRPr>
          </a:p>
        </p:txBody>
      </p:sp>
      <p:sp>
        <p:nvSpPr>
          <p:cNvPr id="113" name="Google Shape;113;p8"/>
          <p:cNvSpPr/>
          <p:nvPr/>
        </p:nvSpPr>
        <p:spPr>
          <a:xfrm>
            <a:off x="2133787" y="8417541"/>
            <a:ext cx="142800" cy="135900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" name="Google Shape;114;p8"/>
          <p:cNvSpPr txBox="1"/>
          <p:nvPr/>
        </p:nvSpPr>
        <p:spPr>
          <a:xfrm>
            <a:off x="1788800" y="7142676"/>
            <a:ext cx="909300" cy="40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latin typeface="Oswald Medium"/>
                <a:ea typeface="Oswald Medium"/>
                <a:cs typeface="Oswald Medium"/>
                <a:sym typeface="Oswald Medium"/>
              </a:rPr>
              <a:t>44 cm</a:t>
            </a:r>
            <a:endParaRPr sz="1300">
              <a:latin typeface="Oswald Medium"/>
              <a:ea typeface="Oswald Medium"/>
              <a:cs typeface="Oswald Medium"/>
              <a:sym typeface="Oswald Medium"/>
            </a:endParaRPr>
          </a:p>
        </p:txBody>
      </p:sp>
      <p:sp>
        <p:nvSpPr>
          <p:cNvPr id="115" name="Google Shape;115;p8"/>
          <p:cNvSpPr/>
          <p:nvPr/>
        </p:nvSpPr>
        <p:spPr>
          <a:xfrm>
            <a:off x="2133787" y="7503141"/>
            <a:ext cx="142800" cy="135900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p8"/>
          <p:cNvSpPr txBox="1"/>
          <p:nvPr/>
        </p:nvSpPr>
        <p:spPr>
          <a:xfrm>
            <a:off x="2322200" y="7142676"/>
            <a:ext cx="909300" cy="40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latin typeface="Oswald Medium"/>
                <a:ea typeface="Oswald Medium"/>
                <a:cs typeface="Oswald Medium"/>
                <a:sym typeface="Oswald Medium"/>
              </a:rPr>
              <a:t>32 cm</a:t>
            </a:r>
            <a:endParaRPr sz="1300">
              <a:latin typeface="Oswald Medium"/>
              <a:ea typeface="Oswald Medium"/>
              <a:cs typeface="Oswald Medium"/>
              <a:sym typeface="Oswald Medium"/>
            </a:endParaRPr>
          </a:p>
        </p:txBody>
      </p:sp>
      <p:grpSp>
        <p:nvGrpSpPr>
          <p:cNvPr id="117" name="Google Shape;117;p8"/>
          <p:cNvGrpSpPr/>
          <p:nvPr/>
        </p:nvGrpSpPr>
        <p:grpSpPr>
          <a:xfrm>
            <a:off x="123550" y="173463"/>
            <a:ext cx="2647800" cy="419713"/>
            <a:chOff x="3666900" y="7080400"/>
            <a:chExt cx="2647800" cy="419713"/>
          </a:xfrm>
        </p:grpSpPr>
        <p:sp>
          <p:nvSpPr>
            <p:cNvPr id="118" name="Google Shape;118;p8"/>
            <p:cNvSpPr txBox="1"/>
            <p:nvPr/>
          </p:nvSpPr>
          <p:spPr>
            <a:xfrm>
              <a:off x="3666900" y="7282013"/>
              <a:ext cx="2647800" cy="218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00"/>
                <a:t> What makes roller coasters go so fast?</a:t>
              </a:r>
              <a:endParaRPr sz="900"/>
            </a:p>
          </p:txBody>
        </p:sp>
        <p:pic>
          <p:nvPicPr>
            <p:cNvPr id="119" name="Google Shape;119;p8"/>
            <p:cNvPicPr preferRelativeResize="0"/>
            <p:nvPr/>
          </p:nvPicPr>
          <p:blipFill rotWithShape="1">
            <a:blip r:embed="rId4">
              <a:alphaModFix/>
            </a:blip>
            <a:srcRect b="-34812" l="0" r="-3853" t="-11580"/>
            <a:stretch/>
          </p:blipFill>
          <p:spPr>
            <a:xfrm>
              <a:off x="4180275" y="7080400"/>
              <a:ext cx="1763323" cy="3285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20" name="Google Shape;120;p8"/>
          <p:cNvGrpSpPr/>
          <p:nvPr/>
        </p:nvGrpSpPr>
        <p:grpSpPr>
          <a:xfrm>
            <a:off x="123550" y="5162288"/>
            <a:ext cx="2647800" cy="419713"/>
            <a:chOff x="3666900" y="7080400"/>
            <a:chExt cx="2647800" cy="419713"/>
          </a:xfrm>
        </p:grpSpPr>
        <p:sp>
          <p:nvSpPr>
            <p:cNvPr id="121" name="Google Shape;121;p8"/>
            <p:cNvSpPr txBox="1"/>
            <p:nvPr/>
          </p:nvSpPr>
          <p:spPr>
            <a:xfrm>
              <a:off x="3666900" y="7282013"/>
              <a:ext cx="2647800" cy="218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00"/>
                <a:t> What makes roller coasters go so fast?</a:t>
              </a:r>
              <a:endParaRPr sz="900"/>
            </a:p>
          </p:txBody>
        </p:sp>
        <p:pic>
          <p:nvPicPr>
            <p:cNvPr id="122" name="Google Shape;122;p8"/>
            <p:cNvPicPr preferRelativeResize="0"/>
            <p:nvPr/>
          </p:nvPicPr>
          <p:blipFill rotWithShape="1">
            <a:blip r:embed="rId4">
              <a:alphaModFix/>
            </a:blip>
            <a:srcRect b="-34812" l="0" r="-3853" t="-11580"/>
            <a:stretch/>
          </p:blipFill>
          <p:spPr>
            <a:xfrm>
              <a:off x="4180275" y="7080400"/>
              <a:ext cx="1763323" cy="3285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