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34633112239359"/>
          <c:y val="5.4071691244063046E-2"/>
          <c:w val="0.74444909398520331"/>
          <c:h val="0.840644107250057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Montserrat Extra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Company A</c:v>
                </c:pt>
                <c:pt idx="1">
                  <c:v>Company B</c:v>
                </c:pt>
                <c:pt idx="2">
                  <c:v>Company C</c:v>
                </c:pt>
                <c:pt idx="3">
                  <c:v>Company D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0.04</c:v>
                </c:pt>
                <c:pt idx="1">
                  <c:v>0.03</c:v>
                </c:pt>
                <c:pt idx="2">
                  <c:v>0.05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38-4178-BAC1-44AC0FA4F3F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4"/>
                    </a:solidFill>
                    <a:latin typeface="Montserrat Extra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Company A</c:v>
                </c:pt>
                <c:pt idx="1">
                  <c:v>Company B</c:v>
                </c:pt>
                <c:pt idx="2">
                  <c:v>Company C</c:v>
                </c:pt>
                <c:pt idx="3">
                  <c:v>Company D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</c:v>
                </c:pt>
                <c:pt idx="1">
                  <c:v>0.09</c:v>
                </c:pt>
                <c:pt idx="2">
                  <c:v>0.12</c:v>
                </c:pt>
                <c:pt idx="3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38-4178-BAC1-44AC0FA4F3F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Company A</c:v>
                </c:pt>
                <c:pt idx="1">
                  <c:v>Company B</c:v>
                </c:pt>
                <c:pt idx="2">
                  <c:v>Company C</c:v>
                </c:pt>
                <c:pt idx="3">
                  <c:v>Company D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5738-4178-BAC1-44AC0FA4F3F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601481696"/>
        <c:axId val="1601482656"/>
      </c:barChart>
      <c:catAx>
        <c:axId val="1601481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482656"/>
        <c:crosses val="autoZero"/>
        <c:auto val="1"/>
        <c:lblAlgn val="ctr"/>
        <c:lblOffset val="100"/>
        <c:noMultiLvlLbl val="0"/>
      </c:catAx>
      <c:valAx>
        <c:axId val="160148265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148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growth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75000"/>
                </a:schemeClr>
              </a:solidFill>
              <a:ln w="9525">
                <a:solidFill>
                  <a:schemeClr val="accent1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Montserrat Extra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0.02</c:v>
                </c:pt>
                <c:pt idx="1">
                  <c:v>0.05</c:v>
                </c:pt>
                <c:pt idx="2">
                  <c:v>0.09</c:v>
                </c:pt>
                <c:pt idx="3">
                  <c:v>0.13</c:v>
                </c:pt>
                <c:pt idx="4">
                  <c:v>0.18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FF-49BE-AE48-F7E74B81E66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ln w="28575" cap="rnd">
              <a:solidFill>
                <a:schemeClr val="accent4">
                  <a:shade val="86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86000"/>
                </a:schemeClr>
              </a:solidFill>
              <a:ln w="9525">
                <a:solidFill>
                  <a:schemeClr val="accent4">
                    <a:shade val="86000"/>
                  </a:schemeClr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AFF-49BE-AE48-F7E74B81E66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ln w="28575" cap="rnd">
              <a:solidFill>
                <a:schemeClr val="accent4">
                  <a:tint val="86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86000"/>
                </a:schemeClr>
              </a:solidFill>
              <a:ln w="9525">
                <a:solidFill>
                  <a:schemeClr val="accent4">
                    <a:tint val="86000"/>
                  </a:schemeClr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AFF-49BE-AE48-F7E74B81E66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Column3</c:v>
                </c:pt>
              </c:strCache>
            </c:strRef>
          </c:tx>
          <c:spPr>
            <a:ln w="28575" cap="rnd">
              <a:solidFill>
                <a:schemeClr val="accent4">
                  <a:tint val="58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58000"/>
                </a:schemeClr>
              </a:solidFill>
              <a:ln w="9525">
                <a:solidFill>
                  <a:schemeClr val="accent4">
                    <a:tint val="58000"/>
                  </a:schemeClr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AFF-49BE-AE48-F7E74B81E6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2657984"/>
        <c:axId val="1202656064"/>
      </c:lineChart>
      <c:catAx>
        <c:axId val="120265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2656064"/>
        <c:crosses val="autoZero"/>
        <c:auto val="1"/>
        <c:lblAlgn val="ctr"/>
        <c:lblOffset val="100"/>
        <c:noMultiLvlLbl val="0"/>
      </c:catAx>
      <c:valAx>
        <c:axId val="12026560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202657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730B8-7CC4-469F-AE1E-1E42A24270F0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633CEA0C-404E-5961-CACD-BBFAEDDE728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067E7316-F738-29F6-02D5-F8218DC5B3B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3E2B7529-F904-0B3F-D13E-3D15378B5D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54FC550-7D93-CE83-EDCA-DC413BBA8196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6">
            <a:extLst>
              <a:ext uri="{FF2B5EF4-FFF2-40B4-BE49-F238E27FC236}">
                <a16:creationId xmlns:a16="http://schemas.microsoft.com/office/drawing/2014/main" id="{5F885343-1576-9457-C43F-555EAEDFA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5F70B41-245E-07D3-B1CD-EA3FD3E35F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031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  <p:sldLayoutId id="2147483707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4.sv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9E079-D926-BA73-FBD6-8530541792F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 fontScale="92500"/>
          </a:bodyPr>
          <a:lstStyle/>
          <a:p>
            <a:r>
              <a:rPr lang="en-US" dirty="0"/>
              <a:t>How Organizations Unlock Value Through Revenue Gains and Cost Optimization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6BC007-55C6-E2F2-35EC-3FB707BA2DC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5F8B97C-B85C-28E9-3980-BF2882E045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781D0-FA9F-2789-4605-FD910A493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C641227-5014-5BCB-475F-CFCD5EF269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10972800" cy="760413"/>
          </a:xfrm>
        </p:spPr>
        <p:txBody>
          <a:bodyPr>
            <a:noAutofit/>
          </a:bodyPr>
          <a:lstStyle/>
          <a:p>
            <a:r>
              <a:rPr lang="en-US" dirty="0"/>
              <a:t>The Dual Impact of Digital Transformation on Business Growth and Operational Efficiency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3C5F77-DBB2-BD10-6168-4DF0EB09C856}"/>
              </a:ext>
            </a:extLst>
          </p:cNvPr>
          <p:cNvSpPr txBox="1">
            <a:spLocks/>
          </p:cNvSpPr>
          <p:nvPr/>
        </p:nvSpPr>
        <p:spPr>
          <a:xfrm>
            <a:off x="6291987" y="5307378"/>
            <a:ext cx="529041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sz="1200" dirty="0"/>
              <a:t>The bar chart illustrates how companies experience revenue growth immediately after implementing digital transformation initiatives. It highlights the financial gains that result from digital transformation.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3444923-933C-B178-6FC6-55D5F882D5AF}"/>
              </a:ext>
            </a:extLst>
          </p:cNvPr>
          <p:cNvSpPr txBox="1"/>
          <p:nvPr/>
        </p:nvSpPr>
        <p:spPr>
          <a:xfrm>
            <a:off x="609600" y="5307378"/>
            <a:ext cx="5290413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sz="1200" dirty="0"/>
              <a:t>The line chart tracks operational cost reductions over five years, showing a steady, compounding impact. It demonstrates how continuous investment in digital lowers operating expenses.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88F5858-C4BA-B24B-C685-C34C6F1F8A66}"/>
              </a:ext>
            </a:extLst>
          </p:cNvPr>
          <p:cNvGraphicFramePr/>
          <p:nvPr/>
        </p:nvGraphicFramePr>
        <p:xfrm>
          <a:off x="6291987" y="2147620"/>
          <a:ext cx="5003800" cy="2895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2843904-6FEE-F9D2-EE9C-BC37BB8D8A5D}"/>
              </a:ext>
            </a:extLst>
          </p:cNvPr>
          <p:cNvGraphicFramePr/>
          <p:nvPr/>
        </p:nvGraphicFramePr>
        <p:xfrm>
          <a:off x="574528" y="2147620"/>
          <a:ext cx="5319253" cy="2895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Rectangle 23">
            <a:extLst>
              <a:ext uri="{FF2B5EF4-FFF2-40B4-BE49-F238E27FC236}">
                <a16:creationId xmlns:a16="http://schemas.microsoft.com/office/drawing/2014/main" id="{67C66054-D261-623D-ADA8-77653C7AB3D2}"/>
              </a:ext>
            </a:extLst>
          </p:cNvPr>
          <p:cNvSpPr/>
          <p:nvPr/>
        </p:nvSpPr>
        <p:spPr>
          <a:xfrm>
            <a:off x="9986659" y="4446948"/>
            <a:ext cx="88491" cy="8849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634C7A1-36A6-CB82-C855-6CBF59FA991B}"/>
              </a:ext>
            </a:extLst>
          </p:cNvPr>
          <p:cNvSpPr/>
          <p:nvPr/>
        </p:nvSpPr>
        <p:spPr>
          <a:xfrm>
            <a:off x="9986660" y="4287440"/>
            <a:ext cx="88491" cy="88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46C5F98-7D35-90C5-1867-E189A02753F6}"/>
              </a:ext>
            </a:extLst>
          </p:cNvPr>
          <p:cNvSpPr txBox="1"/>
          <p:nvPr/>
        </p:nvSpPr>
        <p:spPr>
          <a:xfrm>
            <a:off x="10121037" y="4283211"/>
            <a:ext cx="150494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800" dirty="0"/>
              <a:t>After digital transformation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5657DA-56FD-89DD-DD2E-CDC8208DDEA8}"/>
              </a:ext>
            </a:extLst>
          </p:cNvPr>
          <p:cNvSpPr txBox="1"/>
          <p:nvPr/>
        </p:nvSpPr>
        <p:spPr>
          <a:xfrm>
            <a:off x="10121037" y="4429639"/>
            <a:ext cx="150494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800" dirty="0"/>
              <a:t>Before digital transformation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00C630-A5D5-ED5B-3034-6EADBDC1E189}"/>
              </a:ext>
            </a:extLst>
          </p:cNvPr>
          <p:cNvSpPr txBox="1"/>
          <p:nvPr/>
        </p:nvSpPr>
        <p:spPr>
          <a:xfrm>
            <a:off x="940798" y="1541977"/>
            <a:ext cx="5155202" cy="21544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SemiBold" pitchFamily="2" charset="0"/>
              </a:rPr>
              <a:t>Operational Cost Reductions Have Increased Over Time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746D5D5-3DED-FF96-6C4A-900F3CCB648F}"/>
              </a:ext>
            </a:extLst>
          </p:cNvPr>
          <p:cNvSpPr txBox="1"/>
          <p:nvPr/>
        </p:nvSpPr>
        <p:spPr>
          <a:xfrm>
            <a:off x="6579596" y="1541977"/>
            <a:ext cx="5003800" cy="215444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2"/>
                </a:solidFill>
                <a:latin typeface="Montserrat SemiBold" pitchFamily="2" charset="0"/>
              </a:rPr>
              <a:t>Revenue Growth Has Increased After Digital Initiatives</a:t>
            </a:r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63FBD252-AEB1-444E-2711-63D235543F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267450" y="1541977"/>
            <a:ext cx="228600" cy="228600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9185F3E8-6B39-8E60-8E3D-F16D2614C0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8652" y="1541977"/>
            <a:ext cx="228600" cy="22860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87DCA2D7-11A6-35E3-8AEA-436F5BE2116F}"/>
              </a:ext>
            </a:extLst>
          </p:cNvPr>
          <p:cNvSpPr txBox="1"/>
          <p:nvPr/>
        </p:nvSpPr>
        <p:spPr>
          <a:xfrm>
            <a:off x="609600" y="1886010"/>
            <a:ext cx="5486400" cy="1651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050" dirty="0">
                <a:solidFill>
                  <a:schemeClr val="tx2"/>
                </a:solidFill>
              </a:rPr>
              <a:t>Operational Cost Reduction Percentage (2021-2025)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44D0E20-EAF5-42DE-9919-5477ACBB5B55}"/>
              </a:ext>
            </a:extLst>
          </p:cNvPr>
          <p:cNvSpPr txBox="1"/>
          <p:nvPr/>
        </p:nvSpPr>
        <p:spPr>
          <a:xfrm>
            <a:off x="6291987" y="1886010"/>
            <a:ext cx="5290411" cy="161583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050" dirty="0">
                <a:solidFill>
                  <a:schemeClr val="tx2"/>
                </a:solidFill>
              </a:rPr>
              <a:t>Revenue Growth Before &amp; After Digital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405692986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8744</TotalTime>
  <Words>115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77</cp:revision>
  <dcterms:created xsi:type="dcterms:W3CDTF">2025-04-10T11:11:23Z</dcterms:created>
  <dcterms:modified xsi:type="dcterms:W3CDTF">2025-10-16T08:32:11Z</dcterms:modified>
  <cp:category/>
</cp:coreProperties>
</file>