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Lobster"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cf7c9cc2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cf7c9cc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9751a5c1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9751a5c1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9751a5c1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9751a5c1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9751a5c1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9751a5c1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cf7c9cc24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cf7c9cc2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855f7d7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855f7d7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855f7d74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855f7d74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855f7d747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855f7d74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855f7d747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855f7d74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9751a5c11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9751a5c11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855f7d74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855f7d74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9751a5c1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9751a5c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9751a5c1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9751a5c1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3">
            <a:alphaModFix/>
          </a:blip>
          <a:srcRect/>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16">
            <a:alphaModFix/>
          </a:blip>
          <a:stretch>
            <a:fillRect/>
          </a:stretch>
        </p:blipFill>
        <p:spPr>
          <a:xfrm>
            <a:off x="109100" y="519950"/>
            <a:ext cx="279801" cy="4228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3"/>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59" name="Google Shape;59;p13"/>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5" name="Google Shape;10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8273610" y="4743825"/>
            <a:ext cx="801965" cy="331626"/>
          </a:xfrm>
          <a:prstGeom prst="rect">
            <a:avLst/>
          </a:prstGeom>
          <a:noFill/>
          <a:ln>
            <a:noFill/>
          </a:ln>
        </p:spPr>
      </p:pic>
      <p:sp>
        <p:nvSpPr>
          <p:cNvPr id="155" name="Google Shape;155;p37"/>
          <p:cNvSpPr txBox="1">
            <a:spLocks noGrp="1"/>
          </p:cNvSpPr>
          <p:nvPr>
            <p:ph type="ctrTitle"/>
          </p:nvPr>
        </p:nvSpPr>
        <p:spPr>
          <a:xfrm>
            <a:off x="788250" y="1185250"/>
            <a:ext cx="42306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l-GR" sz="4800" b="1"/>
              <a:t>Αναλάβετε έναν ρόλο</a:t>
            </a:r>
            <a:endParaRPr sz="4800" b="1"/>
          </a:p>
        </p:txBody>
      </p:sp>
      <p:sp>
        <p:nvSpPr>
          <p:cNvPr id="156" name="Google Shape;156;p37"/>
          <p:cNvSpPr txBox="1"/>
          <p:nvPr/>
        </p:nvSpPr>
        <p:spPr>
          <a:xfrm>
            <a:off x="9888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a:solidFill>
                  <a:srgbClr val="76B042"/>
                </a:solidFill>
              </a:rPr>
              <a:t>Ποιος είναι ο ρόλος μου και τι μπορώ να κάνω; &gt; ΚΣΑ &gt; </a:t>
            </a:r>
            <a:r>
              <a:rPr lang="el-GR" b="1">
                <a:solidFill>
                  <a:srgbClr val="76B042"/>
                </a:solidFill>
              </a:rPr>
              <a:t>Αναλάβετε έναν ρόλο</a:t>
            </a:r>
            <a:endParaRPr b="1">
              <a:solidFill>
                <a:srgbClr val="76B042"/>
              </a:solidFill>
            </a:endParaRPr>
          </a:p>
        </p:txBody>
      </p:sp>
      <p:pic>
        <p:nvPicPr>
          <p:cNvPr id="157" name="Google Shape;157;p37"/>
          <p:cNvPicPr preferRelativeResize="0"/>
          <p:nvPr/>
        </p:nvPicPr>
        <p:blipFill>
          <a:blip r:embed="rId6">
            <a:alphaModFix/>
          </a:blip>
          <a:stretch>
            <a:fillRect/>
          </a:stretch>
        </p:blipFill>
        <p:spPr>
          <a:xfrm>
            <a:off x="666801" y="90838"/>
            <a:ext cx="298400" cy="450999"/>
          </a:xfrm>
          <a:prstGeom prst="rect">
            <a:avLst/>
          </a:prstGeom>
          <a:noFill/>
          <a:ln>
            <a:noFill/>
          </a:ln>
        </p:spPr>
      </p:pic>
      <p:pic>
        <p:nvPicPr>
          <p:cNvPr id="158" name="Google Shape;158;p37"/>
          <p:cNvPicPr preferRelativeResize="0"/>
          <p:nvPr/>
        </p:nvPicPr>
        <p:blipFill rotWithShape="1">
          <a:blip r:embed="rId7">
            <a:alphaModFix/>
          </a:blip>
          <a:srcRect b="22318"/>
          <a:stretch/>
        </p:blipFill>
        <p:spPr>
          <a:xfrm>
            <a:off x="6667349" y="3013312"/>
            <a:ext cx="896177" cy="696187"/>
          </a:xfrm>
          <a:prstGeom prst="rect">
            <a:avLst/>
          </a:prstGeom>
          <a:noFill/>
          <a:ln>
            <a:noFill/>
          </a:ln>
        </p:spPr>
      </p:pic>
      <p:pic>
        <p:nvPicPr>
          <p:cNvPr id="159" name="Google Shape;159;p37"/>
          <p:cNvPicPr preferRelativeResize="0"/>
          <p:nvPr/>
        </p:nvPicPr>
        <p:blipFill>
          <a:blip r:embed="rId8">
            <a:alphaModFix/>
          </a:blip>
          <a:stretch>
            <a:fillRect/>
          </a:stretch>
        </p:blipFill>
        <p:spPr>
          <a:xfrm rot="-397120">
            <a:off x="5177855" y="1148687"/>
            <a:ext cx="895593" cy="819658"/>
          </a:xfrm>
          <a:prstGeom prst="rect">
            <a:avLst/>
          </a:prstGeom>
          <a:noFill/>
          <a:ln>
            <a:noFill/>
          </a:ln>
        </p:spPr>
      </p:pic>
      <p:pic>
        <p:nvPicPr>
          <p:cNvPr id="160" name="Google Shape;160;p37"/>
          <p:cNvPicPr preferRelativeResize="0"/>
          <p:nvPr/>
        </p:nvPicPr>
        <p:blipFill>
          <a:blip r:embed="rId9">
            <a:alphaModFix/>
          </a:blip>
          <a:stretch>
            <a:fillRect/>
          </a:stretch>
        </p:blipFill>
        <p:spPr>
          <a:xfrm>
            <a:off x="6522800" y="1751411"/>
            <a:ext cx="896183" cy="820350"/>
          </a:xfrm>
          <a:prstGeom prst="rect">
            <a:avLst/>
          </a:prstGeom>
          <a:noFill/>
          <a:ln>
            <a:noFill/>
          </a:ln>
        </p:spPr>
      </p:pic>
      <p:pic>
        <p:nvPicPr>
          <p:cNvPr id="161" name="Google Shape;161;p37"/>
          <p:cNvPicPr preferRelativeResize="0"/>
          <p:nvPr/>
        </p:nvPicPr>
        <p:blipFill>
          <a:blip r:embed="rId10">
            <a:alphaModFix/>
          </a:blip>
          <a:stretch>
            <a:fillRect/>
          </a:stretch>
        </p:blipFill>
        <p:spPr>
          <a:xfrm>
            <a:off x="7887930" y="3371330"/>
            <a:ext cx="933101" cy="854131"/>
          </a:xfrm>
          <a:prstGeom prst="rect">
            <a:avLst/>
          </a:prstGeom>
          <a:noFill/>
          <a:ln>
            <a:noFill/>
          </a:ln>
        </p:spPr>
      </p:pic>
      <p:pic>
        <p:nvPicPr>
          <p:cNvPr id="162" name="Google Shape;162;p37"/>
          <p:cNvPicPr preferRelativeResize="0"/>
          <p:nvPr/>
        </p:nvPicPr>
        <p:blipFill>
          <a:blip r:embed="rId11">
            <a:alphaModFix/>
          </a:blip>
          <a:stretch>
            <a:fillRect/>
          </a:stretch>
        </p:blipFill>
        <p:spPr>
          <a:xfrm>
            <a:off x="7775522" y="541825"/>
            <a:ext cx="670834" cy="854141"/>
          </a:xfrm>
          <a:prstGeom prst="rect">
            <a:avLst/>
          </a:prstGeom>
          <a:noFill/>
          <a:ln>
            <a:noFill/>
          </a:ln>
        </p:spPr>
      </p:pic>
      <p:pic>
        <p:nvPicPr>
          <p:cNvPr id="163" name="Google Shape;163;p37"/>
          <p:cNvPicPr preferRelativeResize="0"/>
          <p:nvPr/>
        </p:nvPicPr>
        <p:blipFill>
          <a:blip r:embed="rId12">
            <a:alphaModFix/>
          </a:blip>
          <a:stretch>
            <a:fillRect/>
          </a:stretch>
        </p:blipFill>
        <p:spPr>
          <a:xfrm rot="428877">
            <a:off x="5372924" y="3921698"/>
            <a:ext cx="896182" cy="820334"/>
          </a:xfrm>
          <a:prstGeom prst="rect">
            <a:avLst/>
          </a:prstGeom>
          <a:noFill/>
          <a:ln>
            <a:noFill/>
          </a:ln>
        </p:spPr>
      </p:pic>
      <p:pic>
        <p:nvPicPr>
          <p:cNvPr id="164" name="Google Shape;164;p37"/>
          <p:cNvPicPr preferRelativeResize="0"/>
          <p:nvPr/>
        </p:nvPicPr>
        <p:blipFill>
          <a:blip r:embed="rId13">
            <a:alphaModFix/>
          </a:blip>
          <a:stretch>
            <a:fillRect/>
          </a:stretch>
        </p:blipFill>
        <p:spPr>
          <a:xfrm>
            <a:off x="5133603" y="2710078"/>
            <a:ext cx="744431" cy="636478"/>
          </a:xfrm>
          <a:prstGeom prst="rect">
            <a:avLst/>
          </a:prstGeom>
          <a:noFill/>
          <a:ln>
            <a:noFill/>
          </a:ln>
        </p:spPr>
      </p:pic>
      <p:pic>
        <p:nvPicPr>
          <p:cNvPr id="165" name="Google Shape;165;p37"/>
          <p:cNvPicPr preferRelativeResize="0"/>
          <p:nvPr/>
        </p:nvPicPr>
        <p:blipFill>
          <a:blip r:embed="rId14">
            <a:alphaModFix/>
          </a:blip>
          <a:stretch>
            <a:fillRect/>
          </a:stretch>
        </p:blipFill>
        <p:spPr>
          <a:xfrm>
            <a:off x="7970182" y="2046912"/>
            <a:ext cx="984107" cy="8905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6"/>
          <p:cNvSpPr txBox="1"/>
          <p:nvPr/>
        </p:nvSpPr>
        <p:spPr>
          <a:xfrm>
            <a:off x="2821325" y="999776"/>
            <a:ext cx="6201000" cy="330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solidFill>
                  <a:schemeClr val="dk1"/>
                </a:solidFill>
              </a:rPr>
              <a:t>Ένας έφηβος με σωματική αναπηρία έχει χόμπι να παίζει παιχνίδια στο διαδίκτυο μέσω ενός ειδικά προσαρμοσμένου ελεγκτή και υπολογιστή. Παίζουν ως μέλος μιας φατρίας σε ένα δημοφιλές παιχνίδι σκοποβολής.</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l-GR" dirty="0">
                <a:solidFill>
                  <a:schemeClr val="dk1"/>
                </a:solidFill>
              </a:rPr>
              <a:t>Πρόσφατα, ένα από τα πιο δημοφιλή μέλη της φατρίας κάνει χοντροκομμένα αστεία σχετικά με την αναπηρία στην ομαδική συζήτηση. Κάποια άλλα μέλη της φατρίας συμμετέχουν, άλλοι απλώς απαντούν 'LOL' (γέλια).</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l-GR" dirty="0">
                <a:solidFill>
                  <a:schemeClr val="dk1"/>
                </a:solidFill>
              </a:rPr>
              <a:t>Αναστατωμένος από αυτά τα αστεία, ο έφηβος επικοινωνεί με τον παίκτη, εξηγεί την κατάστασή του και του ζητά να σταματήσει. Ο παίκτης αγνοεί όλα τα μηνύματά του και εξακολουθεί να λέει τα αστεία στην ομάδα.</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l-GR" dirty="0">
                <a:solidFill>
                  <a:schemeClr val="dk1"/>
                </a:solidFill>
              </a:rPr>
              <a:t>Ο αρχηγός της φατρίας είναι καλός φίλος του έφηβου και εκτός διαδικτύου, αλλά δεν είναι ποτέ σε σύνδεση όταν δημοσιεύονται αυτά τα αστεία...</a:t>
            </a:r>
            <a:endParaRPr dirty="0">
              <a:solidFill>
                <a:schemeClr val="dk1"/>
              </a:solidFill>
            </a:endParaRPr>
          </a:p>
        </p:txBody>
      </p:sp>
      <p:pic>
        <p:nvPicPr>
          <p:cNvPr id="248" name="Google Shape;248;p46"/>
          <p:cNvPicPr preferRelativeResize="0"/>
          <p:nvPr/>
        </p:nvPicPr>
        <p:blipFill>
          <a:blip r:embed="rId3">
            <a:alphaModFix/>
          </a:blip>
          <a:stretch>
            <a:fillRect/>
          </a:stretch>
        </p:blipFill>
        <p:spPr>
          <a:xfrm>
            <a:off x="613325" y="1139588"/>
            <a:ext cx="2042500" cy="3026363"/>
          </a:xfrm>
          <a:prstGeom prst="rect">
            <a:avLst/>
          </a:prstGeom>
          <a:noFill/>
          <a:ln>
            <a:noFill/>
          </a:ln>
        </p:spPr>
      </p:pic>
      <p:sp>
        <p:nvSpPr>
          <p:cNvPr id="249" name="Google Shape;249;p46"/>
          <p:cNvSpPr txBox="1"/>
          <p:nvPr/>
        </p:nvSpPr>
        <p:spPr>
          <a:xfrm>
            <a:off x="415650" y="171700"/>
            <a:ext cx="8728200" cy="68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b="1">
                <a:solidFill>
                  <a:srgbClr val="76B042"/>
                </a:solidFill>
              </a:rPr>
              <a:t>Σενάριο 4</a:t>
            </a:r>
            <a:endParaRPr sz="3600" b="1">
              <a:solidFill>
                <a:srgbClr val="76B04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7"/>
          <p:cNvSpPr txBox="1"/>
          <p:nvPr/>
        </p:nvSpPr>
        <p:spPr>
          <a:xfrm>
            <a:off x="657500" y="914550"/>
            <a:ext cx="6467700" cy="36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600">
                <a:solidFill>
                  <a:schemeClr val="dk1"/>
                </a:solidFill>
              </a:rPr>
              <a:t>Ένας μη φυσικός ομιλητής της αγγλικής γλώσσας έχει ξεκινήσει ένα κανάλι στο YouTube όπου δίνει συμβουλές και ιδέες για τη διατροφή και την άσκηση. Στην αρχή κάθε βίντεο (και στην περιγραφή) ζητά συγνώμη λέγοντας ότι τα αγγλικά δεν είναι η πρώτη του γλώσσα, αλλά χρησιμοποιεί αυτά τα βίντεο και ως εξάσκηση των αγγλικών του.</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l-GR" sz="1600">
                <a:solidFill>
                  <a:schemeClr val="dk1"/>
                </a:solidFill>
              </a:rPr>
              <a:t>Πολύς κόσμος έχει δημοσιεύσει θετικά σχόλια και πατήσει "Μου αρέσει" στα βίντεο, αλλά μια μικρή ομάδα χρηστών κάνει συχνά προσβλητικά σχόλια ως προς την εμφάνιση, την εθνικότητα και τις ελλιπείς γνώσεις Αγγλικών του YouTuber. </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l-GR" sz="1600">
                <a:solidFill>
                  <a:schemeClr val="dk1"/>
                </a:solidFill>
              </a:rPr>
              <a:t>Ένας χρήστης έχει φτάσει στο σημείο να φτιάξει ένα κανάλι "παρωδίας", όπου ντύνεται σαν τον YouTuber και κοροϊδεύει δημοσιά την προφορά, τις γλωσσικές δεξιότητες και το ύφος του. Μοιράζονται τους συνδέσμους για αυτά τα βίντεο στην ενότητα σχολίων του καναλιού του YouTuber...</a:t>
            </a:r>
            <a:endParaRPr sz="1600">
              <a:solidFill>
                <a:schemeClr val="dk1"/>
              </a:solidFill>
            </a:endParaRPr>
          </a:p>
        </p:txBody>
      </p:sp>
      <p:pic>
        <p:nvPicPr>
          <p:cNvPr id="255" name="Google Shape;255;p47"/>
          <p:cNvPicPr preferRelativeResize="0"/>
          <p:nvPr/>
        </p:nvPicPr>
        <p:blipFill>
          <a:blip r:embed="rId3">
            <a:alphaModFix/>
          </a:blip>
          <a:stretch>
            <a:fillRect/>
          </a:stretch>
        </p:blipFill>
        <p:spPr>
          <a:xfrm>
            <a:off x="7356223" y="1121776"/>
            <a:ext cx="1617800" cy="2899950"/>
          </a:xfrm>
          <a:prstGeom prst="rect">
            <a:avLst/>
          </a:prstGeom>
          <a:noFill/>
          <a:ln>
            <a:noFill/>
          </a:ln>
        </p:spPr>
      </p:pic>
      <p:sp>
        <p:nvSpPr>
          <p:cNvPr id="256" name="Google Shape;256;p47"/>
          <p:cNvSpPr txBox="1"/>
          <p:nvPr/>
        </p:nvSpPr>
        <p:spPr>
          <a:xfrm>
            <a:off x="415650" y="171700"/>
            <a:ext cx="8728200" cy="68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b="1">
                <a:solidFill>
                  <a:srgbClr val="76B042"/>
                </a:solidFill>
              </a:rPr>
              <a:t>Σενάριο 5</a:t>
            </a:r>
            <a:endParaRPr sz="3600" b="1">
              <a:solidFill>
                <a:srgbClr val="76B04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8"/>
          <p:cNvSpPr txBox="1"/>
          <p:nvPr/>
        </p:nvSpPr>
        <p:spPr>
          <a:xfrm>
            <a:off x="2339900" y="920913"/>
            <a:ext cx="6482400" cy="348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300" dirty="0">
                <a:solidFill>
                  <a:schemeClr val="dk1"/>
                </a:solidFill>
              </a:rPr>
              <a:t>Μια ντόπια γυναίκα μιγάς έχει γίνει γνωστή τα τελευταία χρόνια. Έχει πρωταγωνιστήσει σε διάφορες τηλεοπτικές εκπομπές και πρόκειται να εμφανιστεί σε μια ταινία μεγάλου προϋπολογισμού. </a:t>
            </a:r>
            <a:r>
              <a:rPr lang="el-GR" sz="1300">
                <a:solidFill>
                  <a:schemeClr val="dk1"/>
                </a:solidFill>
              </a:rPr>
              <a:t>Έχει πολλούς </a:t>
            </a:r>
            <a:r>
              <a:rPr lang="el-GR" sz="1300" dirty="0">
                <a:solidFill>
                  <a:schemeClr val="dk1"/>
                </a:solidFill>
              </a:rPr>
              <a:t>(και αυξανόμενους) ακόλουθους στο Instagram και το Twitter.</a:t>
            </a:r>
            <a:endParaRPr sz="1300" dirty="0">
              <a:solidFill>
                <a:schemeClr val="dk1"/>
              </a:solidFill>
            </a:endParaRPr>
          </a:p>
          <a:p>
            <a:pPr marL="0" lvl="0" indent="0" algn="l" rtl="0">
              <a:spcBef>
                <a:spcPts val="0"/>
              </a:spcBef>
              <a:spcAft>
                <a:spcPts val="0"/>
              </a:spcAft>
              <a:buNone/>
            </a:pPr>
            <a:endParaRPr sz="1300" dirty="0">
              <a:solidFill>
                <a:schemeClr val="dk1"/>
              </a:solidFill>
            </a:endParaRPr>
          </a:p>
          <a:p>
            <a:pPr marL="0" lvl="0" indent="0" algn="l" rtl="0">
              <a:spcBef>
                <a:spcPts val="0"/>
              </a:spcBef>
              <a:spcAft>
                <a:spcPts val="0"/>
              </a:spcAft>
              <a:buNone/>
            </a:pPr>
            <a:r>
              <a:rPr lang="el-GR" sz="1300" dirty="0">
                <a:solidFill>
                  <a:schemeClr val="dk1"/>
                </a:solidFill>
              </a:rPr>
              <a:t>Καθώς έχει γίνει πιο δημοφιλής, η γυναίκα έχει αρχίσει να ντύνεται πιο προκλητικά στις φωτογραφίες της στο διαδίκτυο. Έχει επίσης αρχίσει να χρησιμοποιεί τις πλατφόρμες της για να μοιράζεται τις απόψεις για τα δικαιώματα των ζώων.</a:t>
            </a:r>
            <a:endParaRPr sz="1300" dirty="0">
              <a:solidFill>
                <a:schemeClr val="dk1"/>
              </a:solidFill>
            </a:endParaRPr>
          </a:p>
          <a:p>
            <a:pPr marL="0" lvl="0" indent="0" algn="l" rtl="0">
              <a:spcBef>
                <a:spcPts val="0"/>
              </a:spcBef>
              <a:spcAft>
                <a:spcPts val="0"/>
              </a:spcAft>
              <a:buNone/>
            </a:pPr>
            <a:endParaRPr sz="1300" dirty="0">
              <a:solidFill>
                <a:schemeClr val="dk1"/>
              </a:solidFill>
            </a:endParaRPr>
          </a:p>
          <a:p>
            <a:pPr marL="0" lvl="0" indent="0" algn="l" rtl="0">
              <a:spcBef>
                <a:spcPts val="0"/>
              </a:spcBef>
              <a:spcAft>
                <a:spcPts val="0"/>
              </a:spcAft>
              <a:buNone/>
            </a:pPr>
            <a:r>
              <a:rPr lang="el-GR" sz="1300" dirty="0">
                <a:solidFill>
                  <a:schemeClr val="dk1"/>
                </a:solidFill>
              </a:rPr>
              <a:t>Ως αποτέλεσμα, έχει αρχίσει να λαμβάνει μισητά σχόλια κάτω από τις φωτογραφίες και τις απόψεις της, για την εμφάνισή της, τη φυλή της, το φύλο της και τις πεποιθήσεις της. Μερικά προέρχονται σαφώς από τους τρολ, που επιδιώκουν την αντίδρασή της.</a:t>
            </a:r>
            <a:endParaRPr sz="1300" dirty="0">
              <a:solidFill>
                <a:schemeClr val="dk1"/>
              </a:solidFill>
            </a:endParaRPr>
          </a:p>
          <a:p>
            <a:pPr marL="0" lvl="0" indent="0" algn="l" rtl="0">
              <a:spcBef>
                <a:spcPts val="0"/>
              </a:spcBef>
              <a:spcAft>
                <a:spcPts val="0"/>
              </a:spcAft>
              <a:buNone/>
            </a:pPr>
            <a:endParaRPr sz="1300" dirty="0">
              <a:solidFill>
                <a:schemeClr val="dk1"/>
              </a:solidFill>
            </a:endParaRPr>
          </a:p>
          <a:p>
            <a:pPr marL="0" lvl="0" indent="0" algn="l" rtl="0">
              <a:spcBef>
                <a:spcPts val="0"/>
              </a:spcBef>
              <a:spcAft>
                <a:spcPts val="0"/>
              </a:spcAft>
              <a:buNone/>
            </a:pPr>
            <a:r>
              <a:rPr lang="el-GR" sz="1300" dirty="0">
                <a:solidFill>
                  <a:schemeClr val="dk1"/>
                </a:solidFill>
              </a:rPr>
              <a:t>Η γυναίκα έχει δημοσιεύσει μερικές φορές βίντεο/μηνύματα ζητώντας από τους ανθρώπους να είναι ευγενικοί, αλλά αυτό φαίνεται ότι κάνει τα πράγματα χειρότερα. Αν και δεν έχετε δει κάποιον από τους φίλους σας να γράφει προσβλητικά σχόλια σχετικά με αυτή τη γυναίκα, έχετε δει να κάνουν like και να προωθούν προσβλητικά σχόλια και αστεία για αυτήν που είναι γραμμένα από άλλους χρήστες...</a:t>
            </a:r>
            <a:endParaRPr sz="1300" dirty="0">
              <a:solidFill>
                <a:schemeClr val="dk1"/>
              </a:solidFill>
            </a:endParaRPr>
          </a:p>
        </p:txBody>
      </p:sp>
      <p:pic>
        <p:nvPicPr>
          <p:cNvPr id="262" name="Google Shape;262;p48"/>
          <p:cNvPicPr preferRelativeResize="0"/>
          <p:nvPr/>
        </p:nvPicPr>
        <p:blipFill>
          <a:blip r:embed="rId3">
            <a:alphaModFix/>
          </a:blip>
          <a:stretch>
            <a:fillRect/>
          </a:stretch>
        </p:blipFill>
        <p:spPr>
          <a:xfrm>
            <a:off x="678750" y="713488"/>
            <a:ext cx="1504950" cy="3895725"/>
          </a:xfrm>
          <a:prstGeom prst="rect">
            <a:avLst/>
          </a:prstGeom>
          <a:noFill/>
          <a:ln>
            <a:noFill/>
          </a:ln>
        </p:spPr>
      </p:pic>
      <p:sp>
        <p:nvSpPr>
          <p:cNvPr id="263" name="Google Shape;263;p48"/>
          <p:cNvSpPr txBox="1"/>
          <p:nvPr/>
        </p:nvSpPr>
        <p:spPr>
          <a:xfrm>
            <a:off x="415650" y="171700"/>
            <a:ext cx="8728200" cy="68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b="1">
                <a:solidFill>
                  <a:srgbClr val="76B042"/>
                </a:solidFill>
              </a:rPr>
              <a:t>Σενάριο 6</a:t>
            </a:r>
            <a:endParaRPr sz="3600" b="1">
              <a:solidFill>
                <a:srgbClr val="76B04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49"/>
          <p:cNvPicPr preferRelativeResize="0"/>
          <p:nvPr/>
        </p:nvPicPr>
        <p:blipFill rotWithShape="1">
          <a:blip r:embed="rId3">
            <a:alphaModFix/>
          </a:blip>
          <a:srcRect/>
          <a:stretch/>
        </p:blipFill>
        <p:spPr>
          <a:xfrm>
            <a:off x="1" y="0"/>
            <a:ext cx="497998" cy="5143498"/>
          </a:xfrm>
          <a:prstGeom prst="rect">
            <a:avLst/>
          </a:prstGeom>
          <a:noFill/>
          <a:ln>
            <a:noFill/>
          </a:ln>
        </p:spPr>
      </p:pic>
      <p:pic>
        <p:nvPicPr>
          <p:cNvPr id="269" name="Google Shape;269;p49"/>
          <p:cNvPicPr preferRelativeResize="0"/>
          <p:nvPr/>
        </p:nvPicPr>
        <p:blipFill rotWithShape="1">
          <a:blip r:embed="rId4">
            <a:alphaModFix/>
          </a:blip>
          <a:srcRect/>
          <a:stretch/>
        </p:blipFill>
        <p:spPr>
          <a:xfrm>
            <a:off x="2313182" y="703750"/>
            <a:ext cx="4517626" cy="1868000"/>
          </a:xfrm>
          <a:prstGeom prst="rect">
            <a:avLst/>
          </a:prstGeom>
          <a:noFill/>
          <a:ln>
            <a:noFill/>
          </a:ln>
        </p:spPr>
      </p:pic>
      <p:sp>
        <p:nvSpPr>
          <p:cNvPr id="270" name="Google Shape;270;p49"/>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b="1">
                <a:solidFill>
                  <a:srgbClr val="F7931D"/>
                </a:solidFill>
              </a:rPr>
              <a:t>www.hackinghate.eu</a:t>
            </a:r>
            <a:endParaRPr sz="3600" b="1">
              <a:solidFill>
                <a:srgbClr val="F7931D"/>
              </a:solidFill>
            </a:endParaRPr>
          </a:p>
        </p:txBody>
      </p:sp>
      <p:sp>
        <p:nvSpPr>
          <p:cNvPr id="271" name="Google Shape;271;p49"/>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500" b="1">
                <a:solidFill>
                  <a:srgbClr val="F7931D"/>
                </a:solidFill>
              </a:rPr>
              <a:t>#SELMA_eu</a:t>
            </a:r>
            <a:endParaRPr sz="2500" b="1">
              <a:solidFill>
                <a:srgbClr val="F7931D"/>
              </a:solidFill>
            </a:endParaRPr>
          </a:p>
        </p:txBody>
      </p:sp>
      <p:pic>
        <p:nvPicPr>
          <p:cNvPr id="272" name="Google Shape;272;p49"/>
          <p:cNvPicPr preferRelativeResize="0"/>
          <p:nvPr/>
        </p:nvPicPr>
        <p:blipFill rotWithShape="1">
          <a:blip r:embed="rId5">
            <a:alphaModFix/>
          </a:blip>
          <a:srcRect/>
          <a:stretch/>
        </p:blipFill>
        <p:spPr>
          <a:xfrm>
            <a:off x="2994226" y="3738238"/>
            <a:ext cx="421425" cy="421425"/>
          </a:xfrm>
          <a:prstGeom prst="rect">
            <a:avLst/>
          </a:prstGeom>
          <a:noFill/>
          <a:ln>
            <a:noFill/>
          </a:ln>
        </p:spPr>
      </p:pic>
      <p:pic>
        <p:nvPicPr>
          <p:cNvPr id="273" name="Google Shape;273;p49"/>
          <p:cNvPicPr preferRelativeResize="0"/>
          <p:nvPr/>
        </p:nvPicPr>
        <p:blipFill>
          <a:blip r:embed="rId6">
            <a:alphaModFix/>
          </a:blip>
          <a:stretch>
            <a:fillRect/>
          </a:stretch>
        </p:blipFill>
        <p:spPr>
          <a:xfrm>
            <a:off x="698200" y="4566900"/>
            <a:ext cx="2193600" cy="413000"/>
          </a:xfrm>
          <a:prstGeom prst="rect">
            <a:avLst/>
          </a:prstGeom>
          <a:noFill/>
          <a:ln>
            <a:noFill/>
          </a:ln>
        </p:spPr>
      </p:pic>
      <p:pic>
        <p:nvPicPr>
          <p:cNvPr id="274" name="Google Shape;274;p49"/>
          <p:cNvPicPr preferRelativeResize="0"/>
          <p:nvPr/>
        </p:nvPicPr>
        <p:blipFill rotWithShape="1">
          <a:blip r:embed="rId7">
            <a:alphaModFix/>
          </a:blip>
          <a:srcRect/>
          <a:stretch/>
        </p:blipFill>
        <p:spPr>
          <a:xfrm>
            <a:off x="4951950" y="4627776"/>
            <a:ext cx="953696" cy="291250"/>
          </a:xfrm>
          <a:prstGeom prst="rect">
            <a:avLst/>
          </a:prstGeom>
          <a:noFill/>
          <a:ln>
            <a:noFill/>
          </a:ln>
        </p:spPr>
      </p:pic>
      <p:pic>
        <p:nvPicPr>
          <p:cNvPr id="275" name="Google Shape;275;p49"/>
          <p:cNvPicPr preferRelativeResize="0"/>
          <p:nvPr/>
        </p:nvPicPr>
        <p:blipFill rotWithShape="1">
          <a:blip r:embed="rId8">
            <a:alphaModFix/>
          </a:blip>
          <a:srcRect t="6263" b="6254"/>
          <a:stretch/>
        </p:blipFill>
        <p:spPr>
          <a:xfrm>
            <a:off x="3022725" y="4566900"/>
            <a:ext cx="1169370" cy="412999"/>
          </a:xfrm>
          <a:prstGeom prst="rect">
            <a:avLst/>
          </a:prstGeom>
          <a:noFill/>
          <a:ln>
            <a:noFill/>
          </a:ln>
        </p:spPr>
      </p:pic>
      <p:pic>
        <p:nvPicPr>
          <p:cNvPr id="276" name="Google Shape;276;p49"/>
          <p:cNvPicPr preferRelativeResize="0"/>
          <p:nvPr/>
        </p:nvPicPr>
        <p:blipFill rotWithShape="1">
          <a:blip r:embed="rId9">
            <a:alphaModFix/>
          </a:blip>
          <a:srcRect/>
          <a:stretch/>
        </p:blipFill>
        <p:spPr>
          <a:xfrm>
            <a:off x="4323031" y="4524394"/>
            <a:ext cx="498000" cy="498000"/>
          </a:xfrm>
          <a:prstGeom prst="rect">
            <a:avLst/>
          </a:prstGeom>
          <a:noFill/>
          <a:ln>
            <a:noFill/>
          </a:ln>
        </p:spPr>
      </p:pic>
      <p:pic>
        <p:nvPicPr>
          <p:cNvPr id="277" name="Google Shape;277;p49"/>
          <p:cNvPicPr preferRelativeResize="0"/>
          <p:nvPr/>
        </p:nvPicPr>
        <p:blipFill rotWithShape="1">
          <a:blip r:embed="rId10">
            <a:alphaModFix/>
          </a:blip>
          <a:srcRect/>
          <a:stretch/>
        </p:blipFill>
        <p:spPr>
          <a:xfrm>
            <a:off x="6036575" y="4499890"/>
            <a:ext cx="498002" cy="547023"/>
          </a:xfrm>
          <a:prstGeom prst="rect">
            <a:avLst/>
          </a:prstGeom>
          <a:noFill/>
          <a:ln>
            <a:noFill/>
          </a:ln>
        </p:spPr>
      </p:pic>
      <p:pic>
        <p:nvPicPr>
          <p:cNvPr id="278" name="Google Shape;278;p49"/>
          <p:cNvPicPr preferRelativeResize="0"/>
          <p:nvPr/>
        </p:nvPicPr>
        <p:blipFill rotWithShape="1">
          <a:blip r:embed="rId11">
            <a:alphaModFix/>
          </a:blip>
          <a:srcRect/>
          <a:stretch/>
        </p:blipFill>
        <p:spPr>
          <a:xfrm>
            <a:off x="6665500" y="4617700"/>
            <a:ext cx="953698" cy="311403"/>
          </a:xfrm>
          <a:prstGeom prst="rect">
            <a:avLst/>
          </a:prstGeom>
          <a:noFill/>
          <a:ln>
            <a:noFill/>
          </a:ln>
        </p:spPr>
      </p:pic>
      <p:pic>
        <p:nvPicPr>
          <p:cNvPr id="279" name="Google Shape;279;p49"/>
          <p:cNvPicPr preferRelativeResize="0"/>
          <p:nvPr/>
        </p:nvPicPr>
        <p:blipFill rotWithShape="1">
          <a:blip r:embed="rId12">
            <a:alphaModFix/>
          </a:blip>
          <a:srcRect/>
          <a:stretch/>
        </p:blipFill>
        <p:spPr>
          <a:xfrm>
            <a:off x="7750125" y="4627775"/>
            <a:ext cx="1142175" cy="291250"/>
          </a:xfrm>
          <a:prstGeom prst="rect">
            <a:avLst/>
          </a:prstGeom>
          <a:noFill/>
          <a:ln>
            <a:noFill/>
          </a:ln>
        </p:spPr>
      </p:pic>
      <p:pic>
        <p:nvPicPr>
          <p:cNvPr id="280" name="Google Shape;280;p49"/>
          <p:cNvPicPr preferRelativeResize="0"/>
          <p:nvPr/>
        </p:nvPicPr>
        <p:blipFill>
          <a:blip r:embed="rId13">
            <a:alphaModFix/>
          </a:blip>
          <a:stretch>
            <a:fillRect/>
          </a:stretch>
        </p:blipFill>
        <p:spPr>
          <a:xfrm>
            <a:off x="109100" y="519950"/>
            <a:ext cx="279801" cy="422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txBox="1"/>
          <p:nvPr/>
        </p:nvSpPr>
        <p:spPr>
          <a:xfrm>
            <a:off x="482325" y="286575"/>
            <a:ext cx="8661600" cy="471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l-GR" sz="3000"/>
              <a:t>Πώς θα ορίζατε αυτούς τους </a:t>
            </a:r>
            <a:r>
              <a:rPr lang="el-GR" sz="3000" b="1">
                <a:solidFill>
                  <a:srgbClr val="76B042"/>
                </a:solidFill>
              </a:rPr>
              <a:t>ρόλους</a:t>
            </a:r>
            <a:r>
              <a:rPr lang="el-GR" sz="3000"/>
              <a:t>?</a:t>
            </a:r>
            <a:endParaRPr sz="3000">
              <a:solidFill>
                <a:srgbClr val="000000"/>
              </a:solidFill>
            </a:endParaRPr>
          </a:p>
        </p:txBody>
      </p:sp>
      <p:sp>
        <p:nvSpPr>
          <p:cNvPr id="171" name="Google Shape;171;p38"/>
          <p:cNvSpPr txBox="1"/>
          <p:nvPr/>
        </p:nvSpPr>
        <p:spPr>
          <a:xfrm>
            <a:off x="1425825" y="1166896"/>
            <a:ext cx="3387300" cy="365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2000" dirty="0">
                <a:solidFill>
                  <a:schemeClr val="dk1"/>
                </a:solidFill>
              </a:rPr>
              <a:t>Άτομο που διασπείρει μίσος</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el-GR" sz="2000" dirty="0">
                <a:solidFill>
                  <a:schemeClr val="dk1"/>
                </a:solidFill>
              </a:rPr>
              <a:t>Θύμα ρητορικής μίσους</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el-GR" sz="2000" dirty="0">
                <a:solidFill>
                  <a:schemeClr val="dk1"/>
                </a:solidFill>
              </a:rPr>
              <a:t>Θεατής</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el-GR" sz="2000" dirty="0">
                <a:solidFill>
                  <a:schemeClr val="dk1"/>
                </a:solidFill>
              </a:rPr>
              <a:t>Υπερασπιστής (κάποιος που αντιστέκεται σε αυτόν που διασπείρει μίσος)</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endParaRPr sz="2400" dirty="0"/>
          </a:p>
        </p:txBody>
      </p:sp>
      <p:pic>
        <p:nvPicPr>
          <p:cNvPr id="172" name="Google Shape;172;p38"/>
          <p:cNvPicPr preferRelativeResize="0"/>
          <p:nvPr/>
        </p:nvPicPr>
        <p:blipFill rotWithShape="1">
          <a:blip r:embed="rId3">
            <a:alphaModFix/>
          </a:blip>
          <a:srcRect b="22318"/>
          <a:stretch/>
        </p:blipFill>
        <p:spPr>
          <a:xfrm>
            <a:off x="755766" y="1830325"/>
            <a:ext cx="591409" cy="459426"/>
          </a:xfrm>
          <a:prstGeom prst="rect">
            <a:avLst/>
          </a:prstGeom>
          <a:noFill/>
          <a:ln>
            <a:noFill/>
          </a:ln>
        </p:spPr>
      </p:pic>
      <p:pic>
        <p:nvPicPr>
          <p:cNvPr id="173" name="Google Shape;173;p38"/>
          <p:cNvPicPr preferRelativeResize="0"/>
          <p:nvPr/>
        </p:nvPicPr>
        <p:blipFill>
          <a:blip r:embed="rId4">
            <a:alphaModFix/>
          </a:blip>
          <a:stretch>
            <a:fillRect/>
          </a:stretch>
        </p:blipFill>
        <p:spPr>
          <a:xfrm>
            <a:off x="926404" y="1122202"/>
            <a:ext cx="501974" cy="459418"/>
          </a:xfrm>
          <a:prstGeom prst="rect">
            <a:avLst/>
          </a:prstGeom>
          <a:noFill/>
          <a:ln>
            <a:noFill/>
          </a:ln>
        </p:spPr>
      </p:pic>
      <p:pic>
        <p:nvPicPr>
          <p:cNvPr id="174" name="Google Shape;174;p38"/>
          <p:cNvPicPr preferRelativeResize="0"/>
          <p:nvPr/>
        </p:nvPicPr>
        <p:blipFill>
          <a:blip r:embed="rId5">
            <a:alphaModFix/>
          </a:blip>
          <a:stretch>
            <a:fillRect/>
          </a:stretch>
        </p:blipFill>
        <p:spPr>
          <a:xfrm>
            <a:off x="864699" y="2592720"/>
            <a:ext cx="373550" cy="402826"/>
          </a:xfrm>
          <a:prstGeom prst="rect">
            <a:avLst/>
          </a:prstGeom>
          <a:noFill/>
          <a:ln>
            <a:noFill/>
          </a:ln>
        </p:spPr>
      </p:pic>
      <p:sp>
        <p:nvSpPr>
          <p:cNvPr id="175" name="Google Shape;175;p38"/>
          <p:cNvSpPr txBox="1"/>
          <p:nvPr/>
        </p:nvSpPr>
        <p:spPr>
          <a:xfrm>
            <a:off x="5824900" y="1270638"/>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2400" dirty="0">
                <a:solidFill>
                  <a:schemeClr val="dk1"/>
                </a:solidFill>
              </a:rPr>
              <a:t>Μαζορέτα</a:t>
            </a:r>
            <a:endParaRPr sz="2400" dirty="0">
              <a:solidFill>
                <a:schemeClr val="dk1"/>
              </a:solidFill>
            </a:endParaRPr>
          </a:p>
          <a:p>
            <a:pPr marL="0" lvl="0" indent="0" algn="l" rtl="0">
              <a:spcBef>
                <a:spcPts val="0"/>
              </a:spcBef>
              <a:spcAft>
                <a:spcPts val="0"/>
              </a:spcAft>
              <a:buNone/>
            </a:pPr>
            <a:endParaRPr sz="2400" dirty="0">
              <a:solidFill>
                <a:schemeClr val="dk1"/>
              </a:solidFill>
            </a:endParaRPr>
          </a:p>
          <a:p>
            <a:pPr marL="0" lvl="0" indent="0" algn="l" rtl="0">
              <a:spcBef>
                <a:spcPts val="0"/>
              </a:spcBef>
              <a:spcAft>
                <a:spcPts val="0"/>
              </a:spcAft>
              <a:buNone/>
            </a:pPr>
            <a:r>
              <a:rPr lang="el-GR" sz="2400" dirty="0">
                <a:solidFill>
                  <a:schemeClr val="dk1"/>
                </a:solidFill>
              </a:rPr>
              <a:t>Ανακατώστρα</a:t>
            </a:r>
            <a:endParaRPr sz="2400" dirty="0">
              <a:solidFill>
                <a:schemeClr val="dk1"/>
              </a:solidFill>
            </a:endParaRPr>
          </a:p>
          <a:p>
            <a:pPr marL="0" lvl="0" indent="0" algn="l" rtl="0">
              <a:spcBef>
                <a:spcPts val="0"/>
              </a:spcBef>
              <a:spcAft>
                <a:spcPts val="0"/>
              </a:spcAft>
              <a:buNone/>
            </a:pPr>
            <a:endParaRPr sz="2400" dirty="0">
              <a:solidFill>
                <a:schemeClr val="dk1"/>
              </a:solidFill>
            </a:endParaRPr>
          </a:p>
          <a:p>
            <a:pPr marL="0" lvl="0" indent="0" algn="l" rtl="0">
              <a:spcBef>
                <a:spcPts val="0"/>
              </a:spcBef>
              <a:spcAft>
                <a:spcPts val="0"/>
              </a:spcAft>
              <a:buNone/>
            </a:pPr>
            <a:r>
              <a:rPr lang="el-GR" sz="2400" dirty="0">
                <a:solidFill>
                  <a:schemeClr val="dk1"/>
                </a:solidFill>
              </a:rPr>
              <a:t>Θαυμαστής</a:t>
            </a:r>
            <a:endParaRPr sz="2400" dirty="0">
              <a:solidFill>
                <a:schemeClr val="dk1"/>
              </a:solidFill>
            </a:endParaRPr>
          </a:p>
          <a:p>
            <a:pPr marL="0" lvl="0" indent="0" algn="l" rtl="0">
              <a:spcBef>
                <a:spcPts val="0"/>
              </a:spcBef>
              <a:spcAft>
                <a:spcPts val="0"/>
              </a:spcAft>
              <a:buNone/>
            </a:pPr>
            <a:endParaRPr sz="2400" dirty="0">
              <a:solidFill>
                <a:schemeClr val="dk1"/>
              </a:solidFill>
            </a:endParaRPr>
          </a:p>
          <a:p>
            <a:pPr marL="0" lvl="0" indent="0" algn="l" rtl="0">
              <a:spcBef>
                <a:spcPts val="0"/>
              </a:spcBef>
              <a:spcAft>
                <a:spcPts val="0"/>
              </a:spcAft>
              <a:buNone/>
            </a:pPr>
            <a:r>
              <a:rPr lang="el-GR" sz="2400" dirty="0">
                <a:solidFill>
                  <a:schemeClr val="dk1"/>
                </a:solidFill>
              </a:rPr>
              <a:t>Ακόλουθος</a:t>
            </a:r>
            <a:endParaRPr sz="2400" dirty="0">
              <a:solidFill>
                <a:schemeClr val="dk1"/>
              </a:solidFill>
            </a:endParaRPr>
          </a:p>
          <a:p>
            <a:pPr marL="0" lvl="0" indent="0" algn="l" rtl="0">
              <a:spcBef>
                <a:spcPts val="0"/>
              </a:spcBef>
              <a:spcAft>
                <a:spcPts val="0"/>
              </a:spcAft>
              <a:buNone/>
            </a:pPr>
            <a:endParaRPr sz="2400" dirty="0">
              <a:solidFill>
                <a:schemeClr val="dk1"/>
              </a:solidFill>
            </a:endParaRPr>
          </a:p>
          <a:p>
            <a:pPr marL="0" lvl="0" indent="0" algn="l" rtl="0">
              <a:spcBef>
                <a:spcPts val="0"/>
              </a:spcBef>
              <a:spcAft>
                <a:spcPts val="0"/>
              </a:spcAft>
              <a:buNone/>
            </a:pPr>
            <a:r>
              <a:rPr lang="el-GR" sz="2400" dirty="0">
                <a:solidFill>
                  <a:schemeClr val="dk1"/>
                </a:solidFill>
              </a:rPr>
              <a:t>Πλακατζής </a:t>
            </a:r>
            <a:endParaRPr sz="2400" dirty="0">
              <a:solidFill>
                <a:schemeClr val="dk1"/>
              </a:solidFill>
            </a:endParaRPr>
          </a:p>
        </p:txBody>
      </p:sp>
      <p:pic>
        <p:nvPicPr>
          <p:cNvPr id="176" name="Google Shape;176;p38"/>
          <p:cNvPicPr preferRelativeResize="0"/>
          <p:nvPr/>
        </p:nvPicPr>
        <p:blipFill>
          <a:blip r:embed="rId6">
            <a:alphaModFix/>
          </a:blip>
          <a:stretch>
            <a:fillRect/>
          </a:stretch>
        </p:blipFill>
        <p:spPr>
          <a:xfrm>
            <a:off x="864697" y="3298528"/>
            <a:ext cx="501974" cy="459500"/>
          </a:xfrm>
          <a:prstGeom prst="rect">
            <a:avLst/>
          </a:prstGeom>
          <a:noFill/>
          <a:ln>
            <a:noFill/>
          </a:ln>
        </p:spPr>
      </p:pic>
      <p:pic>
        <p:nvPicPr>
          <p:cNvPr id="177" name="Google Shape;177;p38"/>
          <p:cNvPicPr preferRelativeResize="0"/>
          <p:nvPr/>
        </p:nvPicPr>
        <p:blipFill>
          <a:blip r:embed="rId7">
            <a:alphaModFix/>
          </a:blip>
          <a:stretch>
            <a:fillRect/>
          </a:stretch>
        </p:blipFill>
        <p:spPr>
          <a:xfrm>
            <a:off x="5232248" y="1083651"/>
            <a:ext cx="501974" cy="459512"/>
          </a:xfrm>
          <a:prstGeom prst="rect">
            <a:avLst/>
          </a:prstGeom>
          <a:noFill/>
          <a:ln>
            <a:noFill/>
          </a:ln>
        </p:spPr>
      </p:pic>
      <p:pic>
        <p:nvPicPr>
          <p:cNvPr id="178" name="Google Shape;178;p38"/>
          <p:cNvPicPr preferRelativeResize="0"/>
          <p:nvPr/>
        </p:nvPicPr>
        <p:blipFill>
          <a:blip r:embed="rId8">
            <a:alphaModFix/>
          </a:blip>
          <a:stretch>
            <a:fillRect/>
          </a:stretch>
        </p:blipFill>
        <p:spPr>
          <a:xfrm>
            <a:off x="5296474" y="1816892"/>
            <a:ext cx="373550" cy="475620"/>
          </a:xfrm>
          <a:prstGeom prst="rect">
            <a:avLst/>
          </a:prstGeom>
          <a:noFill/>
          <a:ln>
            <a:noFill/>
          </a:ln>
        </p:spPr>
      </p:pic>
      <p:pic>
        <p:nvPicPr>
          <p:cNvPr id="179" name="Google Shape;179;p38"/>
          <p:cNvPicPr preferRelativeResize="0"/>
          <p:nvPr/>
        </p:nvPicPr>
        <p:blipFill>
          <a:blip r:embed="rId9">
            <a:alphaModFix/>
          </a:blip>
          <a:stretch>
            <a:fillRect/>
          </a:stretch>
        </p:blipFill>
        <p:spPr>
          <a:xfrm>
            <a:off x="5223449" y="2532825"/>
            <a:ext cx="519598" cy="475625"/>
          </a:xfrm>
          <a:prstGeom prst="rect">
            <a:avLst/>
          </a:prstGeom>
          <a:noFill/>
          <a:ln>
            <a:noFill/>
          </a:ln>
        </p:spPr>
      </p:pic>
      <p:pic>
        <p:nvPicPr>
          <p:cNvPr id="180" name="Google Shape;180;p38"/>
          <p:cNvPicPr preferRelativeResize="0"/>
          <p:nvPr/>
        </p:nvPicPr>
        <p:blipFill>
          <a:blip r:embed="rId10">
            <a:alphaModFix/>
          </a:blip>
          <a:stretch>
            <a:fillRect/>
          </a:stretch>
        </p:blipFill>
        <p:spPr>
          <a:xfrm>
            <a:off x="5223450" y="3248787"/>
            <a:ext cx="519599" cy="444238"/>
          </a:xfrm>
          <a:prstGeom prst="rect">
            <a:avLst/>
          </a:prstGeom>
          <a:noFill/>
          <a:ln>
            <a:noFill/>
          </a:ln>
        </p:spPr>
      </p:pic>
      <p:pic>
        <p:nvPicPr>
          <p:cNvPr id="181" name="Google Shape;181;p38"/>
          <p:cNvPicPr preferRelativeResize="0"/>
          <p:nvPr/>
        </p:nvPicPr>
        <p:blipFill>
          <a:blip r:embed="rId11">
            <a:alphaModFix/>
          </a:blip>
          <a:stretch>
            <a:fillRect/>
          </a:stretch>
        </p:blipFill>
        <p:spPr>
          <a:xfrm>
            <a:off x="5260678" y="3998136"/>
            <a:ext cx="445125" cy="402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p:nvPr/>
        </p:nvSpPr>
        <p:spPr>
          <a:xfrm>
            <a:off x="3792500" y="1434238"/>
            <a:ext cx="4771200" cy="2023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l-GR" sz="3000"/>
              <a:t>Μπορεί κάθε ένας ρόλος να συμβάλει </a:t>
            </a:r>
            <a:r>
              <a:rPr lang="el-GR" sz="3000" b="1">
                <a:solidFill>
                  <a:srgbClr val="76B042"/>
                </a:solidFill>
              </a:rPr>
              <a:t>αρνητικά</a:t>
            </a:r>
            <a:r>
              <a:rPr lang="el-GR" sz="3000"/>
              <a:t> </a:t>
            </a:r>
            <a:r>
              <a:rPr lang="el-GR" sz="3000" u="sng"/>
              <a:t>και</a:t>
            </a:r>
            <a:r>
              <a:rPr lang="el-GR" sz="3000"/>
              <a:t> </a:t>
            </a:r>
            <a:r>
              <a:rPr lang="el-GR" sz="3000" b="1">
                <a:solidFill>
                  <a:srgbClr val="76B042"/>
                </a:solidFill>
              </a:rPr>
              <a:t>θετικά</a:t>
            </a:r>
            <a:r>
              <a:rPr lang="el-GR" sz="3000"/>
              <a:t> σε μια κατάσταση ρητορικής μίσους;</a:t>
            </a:r>
            <a:endParaRPr sz="3000">
              <a:solidFill>
                <a:srgbClr val="000000"/>
              </a:solidFill>
            </a:endParaRPr>
          </a:p>
        </p:txBody>
      </p:sp>
      <p:pic>
        <p:nvPicPr>
          <p:cNvPr id="187" name="Google Shape;187;p39"/>
          <p:cNvPicPr preferRelativeResize="0"/>
          <p:nvPr/>
        </p:nvPicPr>
        <p:blipFill rotWithShape="1">
          <a:blip r:embed="rId3">
            <a:alphaModFix/>
          </a:blip>
          <a:srcRect b="13186"/>
          <a:stretch/>
        </p:blipFill>
        <p:spPr>
          <a:xfrm>
            <a:off x="781100" y="1174063"/>
            <a:ext cx="2930701" cy="25441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p:nvPr/>
        </p:nvSpPr>
        <p:spPr>
          <a:xfrm>
            <a:off x="777625" y="1281113"/>
            <a:ext cx="4771200" cy="202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000"/>
              <a:t>Καθένας </a:t>
            </a:r>
            <a:r>
              <a:rPr lang="el-GR" sz="3000" b="1">
                <a:solidFill>
                  <a:srgbClr val="76B042"/>
                </a:solidFill>
              </a:rPr>
              <a:t>πάντα</a:t>
            </a:r>
            <a:r>
              <a:rPr lang="el-GR" sz="3000"/>
              <a:t> συμπεριφέρεται με τον ίδιο τρόπο και έχει τον ίδιο ρόλο;</a:t>
            </a:r>
            <a:endParaRPr sz="3000">
              <a:solidFill>
                <a:srgbClr val="000000"/>
              </a:solidFill>
            </a:endParaRPr>
          </a:p>
        </p:txBody>
      </p:sp>
      <p:pic>
        <p:nvPicPr>
          <p:cNvPr id="193" name="Google Shape;193;p40"/>
          <p:cNvPicPr preferRelativeResize="0"/>
          <p:nvPr/>
        </p:nvPicPr>
        <p:blipFill rotWithShape="1">
          <a:blip r:embed="rId3">
            <a:alphaModFix/>
          </a:blip>
          <a:srcRect b="15318"/>
          <a:stretch/>
        </p:blipFill>
        <p:spPr>
          <a:xfrm>
            <a:off x="5869325" y="1093462"/>
            <a:ext cx="2693401" cy="2280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p:nvPr/>
        </p:nvSpPr>
        <p:spPr>
          <a:xfrm>
            <a:off x="487350" y="118200"/>
            <a:ext cx="8656500" cy="106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l-GR" sz="2400" b="1" dirty="0">
                <a:solidFill>
                  <a:srgbClr val="76B042"/>
                </a:solidFill>
              </a:rPr>
              <a:t>Πώς καταλαβαίνετε</a:t>
            </a:r>
            <a:r>
              <a:rPr lang="el-GR" sz="2400" dirty="0"/>
              <a:t> αν εμφανίζεται ή αναπτύσσεται μια κατάσταση ρητορικής μίσους;</a:t>
            </a:r>
            <a:endParaRPr sz="2400" dirty="0">
              <a:solidFill>
                <a:srgbClr val="000000"/>
              </a:solidFill>
            </a:endParaRPr>
          </a:p>
        </p:txBody>
      </p:sp>
      <p:sp>
        <p:nvSpPr>
          <p:cNvPr id="199" name="Google Shape;199;p41"/>
          <p:cNvSpPr txBox="1"/>
          <p:nvPr/>
        </p:nvSpPr>
        <p:spPr>
          <a:xfrm>
            <a:off x="1223200" y="1592475"/>
            <a:ext cx="35223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2000" dirty="0">
                <a:solidFill>
                  <a:schemeClr val="dk1"/>
                </a:solidFill>
              </a:rPr>
              <a:t>Εμπιστευθείτε τα συναισθήματά σας</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el-GR" sz="2000" dirty="0">
                <a:solidFill>
                  <a:schemeClr val="dk1"/>
                </a:solidFill>
              </a:rPr>
              <a:t>Αξιολογήστε την κατάσταση</a:t>
            </a: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el-GR" sz="2000" dirty="0">
                <a:solidFill>
                  <a:schemeClr val="dk1"/>
                </a:solidFill>
              </a:rPr>
              <a:t>Ποια στρατηγική θα χρησιμοποιούσατε για να αλλάξετε τα αποτελέσματα της κατάστασης;</a:t>
            </a:r>
            <a:endParaRPr sz="2000" dirty="0">
              <a:solidFill>
                <a:schemeClr val="dk1"/>
              </a:solidFill>
            </a:endParaRPr>
          </a:p>
          <a:p>
            <a:pPr marL="0" lvl="0" indent="0" algn="l" rtl="0">
              <a:spcBef>
                <a:spcPts val="0"/>
              </a:spcBef>
              <a:spcAft>
                <a:spcPts val="0"/>
              </a:spcAft>
              <a:buNone/>
            </a:pPr>
            <a:endParaRPr sz="1800" dirty="0">
              <a:solidFill>
                <a:schemeClr val="dk1"/>
              </a:solidFill>
            </a:endParaRPr>
          </a:p>
          <a:p>
            <a:pPr marL="0" lvl="0" indent="0" algn="l" rtl="0">
              <a:spcBef>
                <a:spcPts val="0"/>
              </a:spcBef>
              <a:spcAft>
                <a:spcPts val="0"/>
              </a:spcAft>
              <a:buNone/>
            </a:pPr>
            <a:endParaRPr sz="1800" dirty="0"/>
          </a:p>
        </p:txBody>
      </p:sp>
      <p:sp>
        <p:nvSpPr>
          <p:cNvPr id="200" name="Google Shape;200;p41"/>
          <p:cNvSpPr txBox="1"/>
          <p:nvPr/>
        </p:nvSpPr>
        <p:spPr>
          <a:xfrm>
            <a:off x="5428000" y="959688"/>
            <a:ext cx="3849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2200" dirty="0">
                <a:solidFill>
                  <a:schemeClr val="dk1"/>
                </a:solidFill>
              </a:rPr>
              <a:t>Τι μπορείτε να πείτε ή να κάνετε;</a:t>
            </a:r>
            <a:endParaRPr sz="2200" dirty="0">
              <a:solidFill>
                <a:schemeClr val="dk1"/>
              </a:solidFill>
            </a:endParaRPr>
          </a:p>
          <a:p>
            <a:pPr marL="0" lvl="0" indent="0" algn="l" rtl="0">
              <a:spcBef>
                <a:spcPts val="0"/>
              </a:spcBef>
              <a:spcAft>
                <a:spcPts val="0"/>
              </a:spcAft>
              <a:buNone/>
            </a:pPr>
            <a:endParaRPr sz="2200" dirty="0">
              <a:solidFill>
                <a:schemeClr val="dk1"/>
              </a:solidFill>
            </a:endParaRPr>
          </a:p>
          <a:p>
            <a:pPr marL="0" lvl="0" indent="0" algn="l" rtl="0">
              <a:spcBef>
                <a:spcPts val="0"/>
              </a:spcBef>
              <a:spcAft>
                <a:spcPts val="0"/>
              </a:spcAft>
              <a:buNone/>
            </a:pPr>
            <a:r>
              <a:rPr lang="el-GR" sz="2200" dirty="0">
                <a:solidFill>
                  <a:schemeClr val="dk1"/>
                </a:solidFill>
              </a:rPr>
              <a:t>Πώς λέτε ή κάνετε κάτι;</a:t>
            </a:r>
            <a:endParaRPr sz="2200" dirty="0">
              <a:solidFill>
                <a:schemeClr val="dk1"/>
              </a:solidFill>
            </a:endParaRPr>
          </a:p>
          <a:p>
            <a:pPr marL="0" lvl="0" indent="0" algn="l" rtl="0">
              <a:spcBef>
                <a:spcPts val="0"/>
              </a:spcBef>
              <a:spcAft>
                <a:spcPts val="0"/>
              </a:spcAft>
              <a:buNone/>
            </a:pPr>
            <a:endParaRPr sz="2200" dirty="0">
              <a:solidFill>
                <a:schemeClr val="dk1"/>
              </a:solidFill>
            </a:endParaRPr>
          </a:p>
          <a:p>
            <a:pPr marL="0" lvl="0" indent="0" algn="l" rtl="0">
              <a:spcBef>
                <a:spcPts val="0"/>
              </a:spcBef>
              <a:spcAft>
                <a:spcPts val="0"/>
              </a:spcAft>
              <a:buNone/>
            </a:pPr>
            <a:r>
              <a:rPr lang="el-GR" sz="2200" dirty="0">
                <a:solidFill>
                  <a:schemeClr val="dk1"/>
                </a:solidFill>
              </a:rPr>
              <a:t>Πότε πρέπει να το κάνετε;</a:t>
            </a:r>
            <a:endParaRPr sz="2200" dirty="0"/>
          </a:p>
        </p:txBody>
      </p:sp>
      <p:pic>
        <p:nvPicPr>
          <p:cNvPr id="201" name="Google Shape;201;p41"/>
          <p:cNvPicPr preferRelativeResize="0"/>
          <p:nvPr/>
        </p:nvPicPr>
        <p:blipFill>
          <a:blip r:embed="rId3">
            <a:alphaModFix/>
          </a:blip>
          <a:stretch>
            <a:fillRect/>
          </a:stretch>
        </p:blipFill>
        <p:spPr>
          <a:xfrm>
            <a:off x="715901" y="1592472"/>
            <a:ext cx="507297" cy="471676"/>
          </a:xfrm>
          <a:prstGeom prst="rect">
            <a:avLst/>
          </a:prstGeom>
          <a:noFill/>
          <a:ln>
            <a:noFill/>
          </a:ln>
        </p:spPr>
      </p:pic>
      <p:pic>
        <p:nvPicPr>
          <p:cNvPr id="202" name="Google Shape;202;p41"/>
          <p:cNvPicPr preferRelativeResize="0"/>
          <p:nvPr/>
        </p:nvPicPr>
        <p:blipFill>
          <a:blip r:embed="rId4">
            <a:alphaModFix/>
          </a:blip>
          <a:stretch>
            <a:fillRect/>
          </a:stretch>
        </p:blipFill>
        <p:spPr>
          <a:xfrm>
            <a:off x="733349" y="2260901"/>
            <a:ext cx="472394" cy="471600"/>
          </a:xfrm>
          <a:prstGeom prst="rect">
            <a:avLst/>
          </a:prstGeom>
          <a:noFill/>
          <a:ln>
            <a:noFill/>
          </a:ln>
        </p:spPr>
      </p:pic>
      <p:pic>
        <p:nvPicPr>
          <p:cNvPr id="203" name="Google Shape;203;p41"/>
          <p:cNvPicPr preferRelativeResize="0"/>
          <p:nvPr/>
        </p:nvPicPr>
        <p:blipFill rotWithShape="1">
          <a:blip r:embed="rId5">
            <a:alphaModFix/>
          </a:blip>
          <a:srcRect b="12049"/>
          <a:stretch/>
        </p:blipFill>
        <p:spPr>
          <a:xfrm>
            <a:off x="673312" y="2883325"/>
            <a:ext cx="592475" cy="521099"/>
          </a:xfrm>
          <a:prstGeom prst="rect">
            <a:avLst/>
          </a:prstGeom>
          <a:noFill/>
          <a:ln>
            <a:noFill/>
          </a:ln>
        </p:spPr>
      </p:pic>
      <p:pic>
        <p:nvPicPr>
          <p:cNvPr id="204" name="Google Shape;204;p41"/>
          <p:cNvPicPr preferRelativeResize="0"/>
          <p:nvPr/>
        </p:nvPicPr>
        <p:blipFill>
          <a:blip r:embed="rId6">
            <a:alphaModFix/>
          </a:blip>
          <a:stretch>
            <a:fillRect/>
          </a:stretch>
        </p:blipFill>
        <p:spPr>
          <a:xfrm>
            <a:off x="4826664" y="1520564"/>
            <a:ext cx="592450" cy="508495"/>
          </a:xfrm>
          <a:prstGeom prst="rect">
            <a:avLst/>
          </a:prstGeom>
          <a:noFill/>
          <a:ln>
            <a:noFill/>
          </a:ln>
        </p:spPr>
      </p:pic>
      <p:pic>
        <p:nvPicPr>
          <p:cNvPr id="205" name="Google Shape;205;p41"/>
          <p:cNvPicPr preferRelativeResize="0"/>
          <p:nvPr/>
        </p:nvPicPr>
        <p:blipFill rotWithShape="1">
          <a:blip r:embed="rId7">
            <a:alphaModFix/>
          </a:blip>
          <a:srcRect b="21297"/>
          <a:stretch/>
        </p:blipFill>
        <p:spPr>
          <a:xfrm>
            <a:off x="4780760" y="2190425"/>
            <a:ext cx="684275" cy="538559"/>
          </a:xfrm>
          <a:prstGeom prst="rect">
            <a:avLst/>
          </a:prstGeom>
          <a:noFill/>
          <a:ln>
            <a:noFill/>
          </a:ln>
        </p:spPr>
      </p:pic>
      <p:pic>
        <p:nvPicPr>
          <p:cNvPr id="206" name="Google Shape;206;p41"/>
          <p:cNvPicPr preferRelativeResize="0"/>
          <p:nvPr/>
        </p:nvPicPr>
        <p:blipFill rotWithShape="1">
          <a:blip r:embed="rId8">
            <a:alphaModFix/>
          </a:blip>
          <a:srcRect b="25188"/>
          <a:stretch/>
        </p:blipFill>
        <p:spPr>
          <a:xfrm>
            <a:off x="4762950" y="2817375"/>
            <a:ext cx="719897" cy="538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2"/>
          <p:cNvSpPr txBox="1"/>
          <p:nvPr/>
        </p:nvSpPr>
        <p:spPr>
          <a:xfrm>
            <a:off x="509575" y="147800"/>
            <a:ext cx="8634300" cy="106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l-GR" sz="3000" dirty="0"/>
              <a:t>Για τα ακόλουθα σενάρια, </a:t>
            </a:r>
            <a:r>
              <a:rPr lang="el-GR" sz="3000" b="1" dirty="0">
                <a:solidFill>
                  <a:srgbClr val="76B042"/>
                </a:solidFill>
              </a:rPr>
              <a:t>εξετάστε τα παρακάτω</a:t>
            </a:r>
            <a:r>
              <a:rPr lang="el-GR" sz="3000" dirty="0"/>
              <a:t>:</a:t>
            </a:r>
            <a:endParaRPr sz="3000" dirty="0">
              <a:solidFill>
                <a:srgbClr val="000000"/>
              </a:solidFill>
            </a:endParaRPr>
          </a:p>
        </p:txBody>
      </p:sp>
      <p:sp>
        <p:nvSpPr>
          <p:cNvPr id="212" name="Google Shape;212;p42"/>
          <p:cNvSpPr txBox="1"/>
          <p:nvPr/>
        </p:nvSpPr>
        <p:spPr>
          <a:xfrm>
            <a:off x="1091850" y="1332525"/>
            <a:ext cx="8058300" cy="8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800" dirty="0">
                <a:solidFill>
                  <a:schemeClr val="dk1"/>
                </a:solidFill>
              </a:rPr>
              <a:t>Μπορείτε να προσδιορίσετε τους ρόλους που υπάρχουν στο σενάριό σας και τι μπορείτε να κάνετε για να αλλάξετε τη συμπεριφορά των ατόμων που έχουν αυτούς τους ρόλους;</a:t>
            </a:r>
            <a:endParaRPr sz="1800" dirty="0"/>
          </a:p>
        </p:txBody>
      </p:sp>
      <p:pic>
        <p:nvPicPr>
          <p:cNvPr id="213" name="Google Shape;213;p42"/>
          <p:cNvPicPr preferRelativeResize="0"/>
          <p:nvPr/>
        </p:nvPicPr>
        <p:blipFill>
          <a:blip r:embed="rId3">
            <a:alphaModFix/>
          </a:blip>
          <a:stretch>
            <a:fillRect/>
          </a:stretch>
        </p:blipFill>
        <p:spPr>
          <a:xfrm>
            <a:off x="574924" y="1501576"/>
            <a:ext cx="472394" cy="471600"/>
          </a:xfrm>
          <a:prstGeom prst="rect">
            <a:avLst/>
          </a:prstGeom>
          <a:noFill/>
          <a:ln>
            <a:noFill/>
          </a:ln>
        </p:spPr>
      </p:pic>
      <p:pic>
        <p:nvPicPr>
          <p:cNvPr id="214" name="Google Shape;214;p42"/>
          <p:cNvPicPr preferRelativeResize="0"/>
          <p:nvPr/>
        </p:nvPicPr>
        <p:blipFill rotWithShape="1">
          <a:blip r:embed="rId4">
            <a:alphaModFix/>
          </a:blip>
          <a:srcRect b="12049"/>
          <a:stretch/>
        </p:blipFill>
        <p:spPr>
          <a:xfrm>
            <a:off x="1129988" y="2309912"/>
            <a:ext cx="592475" cy="521099"/>
          </a:xfrm>
          <a:prstGeom prst="rect">
            <a:avLst/>
          </a:prstGeom>
          <a:noFill/>
          <a:ln>
            <a:noFill/>
          </a:ln>
        </p:spPr>
      </p:pic>
      <p:sp>
        <p:nvSpPr>
          <p:cNvPr id="215" name="Google Shape;215;p42"/>
          <p:cNvSpPr txBox="1"/>
          <p:nvPr/>
        </p:nvSpPr>
        <p:spPr>
          <a:xfrm>
            <a:off x="1722450" y="2236313"/>
            <a:ext cx="8058300" cy="66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800" dirty="0">
                <a:solidFill>
                  <a:schemeClr val="dk1"/>
                </a:solidFill>
              </a:rPr>
              <a:t>Πώς θα εφαρμόζατε τη στρατηγική σας;</a:t>
            </a:r>
            <a:endParaRPr sz="1800" dirty="0"/>
          </a:p>
        </p:txBody>
      </p:sp>
      <p:pic>
        <p:nvPicPr>
          <p:cNvPr id="216" name="Google Shape;216;p42"/>
          <p:cNvPicPr preferRelativeResize="0"/>
          <p:nvPr/>
        </p:nvPicPr>
        <p:blipFill rotWithShape="1">
          <a:blip r:embed="rId5">
            <a:alphaModFix/>
          </a:blip>
          <a:srcRect b="21297"/>
          <a:stretch/>
        </p:blipFill>
        <p:spPr>
          <a:xfrm>
            <a:off x="1477906" y="3095575"/>
            <a:ext cx="684274" cy="538559"/>
          </a:xfrm>
          <a:prstGeom prst="rect">
            <a:avLst/>
          </a:prstGeom>
          <a:noFill/>
          <a:ln>
            <a:noFill/>
          </a:ln>
        </p:spPr>
      </p:pic>
      <p:sp>
        <p:nvSpPr>
          <p:cNvPr id="217" name="Google Shape;217;p42"/>
          <p:cNvSpPr txBox="1"/>
          <p:nvPr/>
        </p:nvSpPr>
        <p:spPr>
          <a:xfrm>
            <a:off x="2110571" y="3031250"/>
            <a:ext cx="7061700" cy="66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800" dirty="0">
                <a:solidFill>
                  <a:schemeClr val="dk1"/>
                </a:solidFill>
              </a:rPr>
              <a:t>Τι θα κάνατε αν η μετα-στιγμή σας έδειξε ότι η παρέμβαση δεν ήταν επιτυχής;</a:t>
            </a:r>
            <a:endParaRPr sz="1800" dirty="0"/>
          </a:p>
        </p:txBody>
      </p:sp>
      <p:sp>
        <p:nvSpPr>
          <p:cNvPr id="218" name="Google Shape;218;p42"/>
          <p:cNvSpPr txBox="1"/>
          <p:nvPr/>
        </p:nvSpPr>
        <p:spPr>
          <a:xfrm>
            <a:off x="2521546" y="3789350"/>
            <a:ext cx="5514600" cy="66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800" dirty="0">
                <a:solidFill>
                  <a:schemeClr val="dk1"/>
                </a:solidFill>
              </a:rPr>
              <a:t>Ποια θα ήταν η στρατηγική διεξόδου σας αν τα πράγματα πάνε στραβά;</a:t>
            </a:r>
            <a:endParaRPr sz="1800" dirty="0"/>
          </a:p>
        </p:txBody>
      </p:sp>
      <p:pic>
        <p:nvPicPr>
          <p:cNvPr id="219" name="Google Shape;219;p42"/>
          <p:cNvPicPr preferRelativeResize="0"/>
          <p:nvPr/>
        </p:nvPicPr>
        <p:blipFill rotWithShape="1">
          <a:blip r:embed="rId6">
            <a:alphaModFix/>
          </a:blip>
          <a:srcRect b="14471"/>
          <a:stretch/>
        </p:blipFill>
        <p:spPr>
          <a:xfrm>
            <a:off x="1981421" y="3889901"/>
            <a:ext cx="592450" cy="50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3"/>
          <p:cNvSpPr txBox="1"/>
          <p:nvPr/>
        </p:nvSpPr>
        <p:spPr>
          <a:xfrm>
            <a:off x="415650" y="171700"/>
            <a:ext cx="8728200" cy="68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b="1" dirty="0">
                <a:solidFill>
                  <a:srgbClr val="76B042"/>
                </a:solidFill>
              </a:rPr>
              <a:t>Σενάριο 1</a:t>
            </a:r>
            <a:endParaRPr sz="3600" b="1" dirty="0">
              <a:solidFill>
                <a:srgbClr val="76B042"/>
              </a:solidFill>
            </a:endParaRPr>
          </a:p>
        </p:txBody>
      </p:sp>
      <p:sp>
        <p:nvSpPr>
          <p:cNvPr id="225" name="Google Shape;225;p43"/>
          <p:cNvSpPr txBox="1"/>
          <p:nvPr/>
        </p:nvSpPr>
        <p:spPr>
          <a:xfrm>
            <a:off x="767350" y="984225"/>
            <a:ext cx="5559000" cy="362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solidFill>
                  <a:schemeClr val="dk1"/>
                </a:solidFill>
              </a:rPr>
              <a:t>Μια μέρα στο σχολείο, ένα γκέι αγόρι παίρνει την απόφαση να «αποκαλυφθεί» στον καλύτερό του φίλο.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l-GR" dirty="0">
                <a:solidFill>
                  <a:schemeClr val="dk1"/>
                </a:solidFill>
              </a:rPr>
              <a:t>Την επόμενη μέρα, κάποιοι μαθητές και ακόμη και μερικοί δάσκαλοι αρχίζουν να συμπεριφέρονται ψυχρά προς αυτόν, κάποιοι μάλιστα τον αγνοούν εντελώς όταν προσπαθεί να τους μιλήσει. Προσβλητικά αστεία, πορνογραφικές εικόνες και ομοφοβικά σχόλια στο ντουλάπι του.</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l-GR" dirty="0">
                <a:solidFill>
                  <a:schemeClr val="dk1"/>
                </a:solidFill>
              </a:rPr>
              <a:t>Καθώς περπατά έξω από το σχολείο, ένας μεγαλύτερος μαθητής τον ακολουθεί και φωνάζει δυνατά "Σου άρεσαν τα αστεία;" </a:t>
            </a:r>
            <a:endParaRPr dirty="0">
              <a:solidFill>
                <a:schemeClr val="dk1"/>
              </a:solidFill>
            </a:endParaRPr>
          </a:p>
          <a:p>
            <a:pPr marL="0" lvl="0" indent="0" algn="l" rtl="0">
              <a:spcBef>
                <a:spcPts val="0"/>
              </a:spcBef>
              <a:spcAft>
                <a:spcPts val="0"/>
              </a:spcAft>
              <a:buNone/>
            </a:pPr>
            <a:r>
              <a:rPr lang="el-GR" dirty="0">
                <a:solidFill>
                  <a:schemeClr val="dk1"/>
                </a:solidFill>
              </a:rPr>
              <a:t>Μπροστά σε μέλος του προσωπικού και πολλούς άλλους μαθητές, ο μεγαλύτερος μαθητής φωνάζει προσβλητικούς χαρακτηρισμούς για τους ομοφυλόφιλους στο αγόρι καθώς εκείνο απομακρύνεται, τρέμοντας εμφανώς...</a:t>
            </a:r>
            <a:endParaRPr dirty="0">
              <a:solidFill>
                <a:schemeClr val="dk1"/>
              </a:solidFill>
            </a:endParaRPr>
          </a:p>
        </p:txBody>
      </p:sp>
      <p:pic>
        <p:nvPicPr>
          <p:cNvPr id="226" name="Google Shape;226;p43"/>
          <p:cNvPicPr preferRelativeResize="0"/>
          <p:nvPr/>
        </p:nvPicPr>
        <p:blipFill>
          <a:blip r:embed="rId3">
            <a:alphaModFix/>
          </a:blip>
          <a:stretch>
            <a:fillRect/>
          </a:stretch>
        </p:blipFill>
        <p:spPr>
          <a:xfrm>
            <a:off x="6834675" y="1063225"/>
            <a:ext cx="1420125" cy="3321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4"/>
          <p:cNvSpPr txBox="1"/>
          <p:nvPr/>
        </p:nvSpPr>
        <p:spPr>
          <a:xfrm>
            <a:off x="2719625" y="1066375"/>
            <a:ext cx="5828700" cy="330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800" dirty="0">
                <a:solidFill>
                  <a:schemeClr val="dk1"/>
                </a:solidFill>
              </a:rPr>
              <a:t>5 μαθητές συμμετέχουν σε ένα σεμινάριο με τον καθηγητή τους. </a:t>
            </a:r>
            <a:endParaRPr sz="1800" dirty="0">
              <a:solidFill>
                <a:schemeClr val="dk1"/>
              </a:solidFill>
            </a:endParaRPr>
          </a:p>
          <a:p>
            <a:pPr marL="0" lvl="0" indent="0" algn="l" rtl="0">
              <a:spcBef>
                <a:spcPts val="0"/>
              </a:spcBef>
              <a:spcAft>
                <a:spcPts val="0"/>
              </a:spcAft>
              <a:buNone/>
            </a:pPr>
            <a:endParaRPr sz="1800" dirty="0">
              <a:solidFill>
                <a:schemeClr val="dk1"/>
              </a:solidFill>
            </a:endParaRPr>
          </a:p>
          <a:p>
            <a:pPr marL="0" lvl="0" indent="0" algn="l" rtl="0">
              <a:spcBef>
                <a:spcPts val="0"/>
              </a:spcBef>
              <a:spcAft>
                <a:spcPts val="0"/>
              </a:spcAft>
              <a:buNone/>
            </a:pPr>
            <a:r>
              <a:rPr lang="el-GR" sz="1800" dirty="0">
                <a:solidFill>
                  <a:schemeClr val="dk1"/>
                </a:solidFill>
              </a:rPr>
              <a:t>Προς το τέλος της συνεδρίας η μόνη λευκή γυναίκα στο δωμάτιο γυρίζει και ρωτά:</a:t>
            </a:r>
            <a:endParaRPr sz="1800" dirty="0">
              <a:solidFill>
                <a:schemeClr val="dk1"/>
              </a:solidFill>
            </a:endParaRPr>
          </a:p>
          <a:p>
            <a:pPr marL="0" lvl="0" indent="0" algn="l" rtl="0">
              <a:spcBef>
                <a:spcPts val="0"/>
              </a:spcBef>
              <a:spcAft>
                <a:spcPts val="0"/>
              </a:spcAft>
              <a:buNone/>
            </a:pPr>
            <a:br>
              <a:rPr lang="en" sz="1800" dirty="0">
                <a:solidFill>
                  <a:schemeClr val="dk1"/>
                </a:solidFill>
              </a:rPr>
            </a:br>
            <a:r>
              <a:rPr lang="el-GR" sz="1800" b="1" dirty="0">
                <a:solidFill>
                  <a:srgbClr val="76B042"/>
                </a:solidFill>
              </a:rPr>
              <a:t>"Γιατί όλοι οι μαύροι άνδρες μισούν τις λευκές γυναίκες;"</a:t>
            </a:r>
            <a:endParaRPr sz="1800" b="1" dirty="0">
              <a:solidFill>
                <a:srgbClr val="76B042"/>
              </a:solidFill>
            </a:endParaRPr>
          </a:p>
          <a:p>
            <a:pPr marL="0" lvl="0" indent="0" algn="l" rtl="0">
              <a:spcBef>
                <a:spcPts val="0"/>
              </a:spcBef>
              <a:spcAft>
                <a:spcPts val="0"/>
              </a:spcAft>
              <a:buNone/>
            </a:pPr>
            <a:br>
              <a:rPr lang="en" sz="1800" dirty="0">
                <a:solidFill>
                  <a:schemeClr val="dk1"/>
                </a:solidFill>
              </a:rPr>
            </a:br>
            <a:r>
              <a:rPr lang="el-GR" sz="1800" dirty="0">
                <a:solidFill>
                  <a:schemeClr val="dk1"/>
                </a:solidFill>
              </a:rPr>
              <a:t>Οι άλλοι μαθητές, που είναι όλοι μαύροι άντρες, αντιδρούν έντονα στα σχόλια της γυναίκας. Εκείνη αποχωρεί από το σεμινάριο κλαίγοντας, και ο δάσκαλος τρέχει ξοπίσω της...</a:t>
            </a:r>
            <a:endParaRPr sz="1800" dirty="0">
              <a:solidFill>
                <a:schemeClr val="dk1"/>
              </a:solidFill>
            </a:endParaRPr>
          </a:p>
        </p:txBody>
      </p:sp>
      <p:sp>
        <p:nvSpPr>
          <p:cNvPr id="232" name="Google Shape;232;p44"/>
          <p:cNvSpPr/>
          <p:nvPr/>
        </p:nvSpPr>
        <p:spPr>
          <a:xfrm>
            <a:off x="1640825" y="496700"/>
            <a:ext cx="1212000" cy="688800"/>
          </a:xfrm>
          <a:prstGeom prst="wedgeEllipseCallout">
            <a:avLst>
              <a:gd name="adj1" fmla="val -50588"/>
              <a:gd name="adj2" fmla="val 100290"/>
            </a:avLst>
          </a:prstGeom>
          <a:solidFill>
            <a:srgbClr val="76B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4"/>
          <p:cNvSpPr txBox="1"/>
          <p:nvPr/>
        </p:nvSpPr>
        <p:spPr>
          <a:xfrm>
            <a:off x="2030450" y="496700"/>
            <a:ext cx="714300" cy="4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3600">
                <a:solidFill>
                  <a:srgbClr val="FFFFFF"/>
                </a:solidFill>
                <a:latin typeface="Lobster"/>
                <a:ea typeface="Lobster"/>
                <a:cs typeface="Lobster"/>
                <a:sym typeface="Lobster"/>
              </a:rPr>
              <a:t>?</a:t>
            </a:r>
            <a:endParaRPr sz="3600">
              <a:solidFill>
                <a:srgbClr val="FFFFFF"/>
              </a:solidFill>
              <a:latin typeface="Lobster"/>
              <a:ea typeface="Lobster"/>
              <a:cs typeface="Lobster"/>
              <a:sym typeface="Lobster"/>
            </a:endParaRPr>
          </a:p>
        </p:txBody>
      </p:sp>
      <p:pic>
        <p:nvPicPr>
          <p:cNvPr id="234" name="Google Shape;234;p44"/>
          <p:cNvPicPr preferRelativeResize="0"/>
          <p:nvPr/>
        </p:nvPicPr>
        <p:blipFill>
          <a:blip r:embed="rId3">
            <a:alphaModFix/>
          </a:blip>
          <a:stretch>
            <a:fillRect/>
          </a:stretch>
        </p:blipFill>
        <p:spPr>
          <a:xfrm>
            <a:off x="771825" y="968297"/>
            <a:ext cx="1258625" cy="3678500"/>
          </a:xfrm>
          <a:prstGeom prst="rect">
            <a:avLst/>
          </a:prstGeom>
          <a:noFill/>
          <a:ln>
            <a:noFill/>
          </a:ln>
        </p:spPr>
      </p:pic>
      <p:sp>
        <p:nvSpPr>
          <p:cNvPr id="235" name="Google Shape;235;p44"/>
          <p:cNvSpPr txBox="1"/>
          <p:nvPr/>
        </p:nvSpPr>
        <p:spPr>
          <a:xfrm>
            <a:off x="415650" y="171700"/>
            <a:ext cx="8728200" cy="68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b="1">
                <a:solidFill>
                  <a:srgbClr val="76B042"/>
                </a:solidFill>
              </a:rPr>
              <a:t>Σενάριο 2</a:t>
            </a:r>
            <a:endParaRPr sz="3600" b="1">
              <a:solidFill>
                <a:srgbClr val="76B04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5"/>
          <p:cNvSpPr txBox="1"/>
          <p:nvPr/>
        </p:nvSpPr>
        <p:spPr>
          <a:xfrm>
            <a:off x="701925" y="1062225"/>
            <a:ext cx="6399600" cy="330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600">
                <a:solidFill>
                  <a:schemeClr val="dk1"/>
                </a:solidFill>
              </a:rPr>
              <a:t>Μια οικογένεια προσφύγων έχει μετακομίσει σε μια μικρή πόλη. Άφησαν τη χώρα τους για να ξεφύγουν από τον πόλεμο.</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l-GR" sz="1600">
                <a:solidFill>
                  <a:schemeClr val="dk1"/>
                </a:solidFill>
              </a:rPr>
              <a:t>Από τη στιγμή που μετακόμισαν, η δημόσια σελίδα της πόλης στο Facebook περιλαμβάνει πολλά προσβλητικά σχόλια που απευθύνονται σε ανθρώπους από τη χώρα των συγκεκριμένων προσφύγων. Υπήρξε επίσης μια αύξηση στα γκράφιτι γύρω από την πόλη που καθιστά σαφές ότι οι «ξένοι» δεν είναι ευπρόσδεκτοι.</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l-GR" sz="1600">
                <a:solidFill>
                  <a:schemeClr val="dk1"/>
                </a:solidFill>
              </a:rPr>
              <a:t>Τα παιδιά της οικογένειας, ένα αγόρι και ένα κορίτσι στην εφηβεία, έχουν επίσης στοχοποιηθεί στο σχολείο, σπρώχνουν και ρίχνουν κάτω το αγόρι, ενώ το κορίτσι δέχεται προσβλητικά σχόλια και χειρονομίες. Και τα δύο παιδιά είναι εμφανώς δυστυχισμένα, αισθάνονται ότι δεν έχουν φίλους και πλέον φοβούνται να βγουν από το σπίτι... </a:t>
            </a:r>
            <a:endParaRPr sz="1600">
              <a:solidFill>
                <a:schemeClr val="dk1"/>
              </a:solidFill>
            </a:endParaRPr>
          </a:p>
        </p:txBody>
      </p:sp>
      <p:pic>
        <p:nvPicPr>
          <p:cNvPr id="241" name="Google Shape;241;p45"/>
          <p:cNvPicPr preferRelativeResize="0"/>
          <p:nvPr/>
        </p:nvPicPr>
        <p:blipFill>
          <a:blip r:embed="rId3">
            <a:alphaModFix/>
          </a:blip>
          <a:stretch>
            <a:fillRect/>
          </a:stretch>
        </p:blipFill>
        <p:spPr>
          <a:xfrm>
            <a:off x="7375840" y="774599"/>
            <a:ext cx="878951" cy="3516801"/>
          </a:xfrm>
          <a:prstGeom prst="rect">
            <a:avLst/>
          </a:prstGeom>
          <a:noFill/>
          <a:ln>
            <a:noFill/>
          </a:ln>
        </p:spPr>
      </p:pic>
      <p:sp>
        <p:nvSpPr>
          <p:cNvPr id="242" name="Google Shape;242;p45"/>
          <p:cNvSpPr txBox="1"/>
          <p:nvPr/>
        </p:nvSpPr>
        <p:spPr>
          <a:xfrm>
            <a:off x="415650" y="171700"/>
            <a:ext cx="8728200" cy="68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b="1">
                <a:solidFill>
                  <a:srgbClr val="76B042"/>
                </a:solidFill>
              </a:rPr>
              <a:t>Σενάριο 3</a:t>
            </a:r>
            <a:endParaRPr sz="3600" b="1">
              <a:solidFill>
                <a:srgbClr val="76B04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On-screen Show (16:9)</PresentationFormat>
  <Paragraphs>81</Paragraphs>
  <Slides>13</Slides>
  <Notes>13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13</vt:i4>
      </vt:variant>
    </vt:vector>
  </HeadingPairs>
  <TitlesOfParts>
    <vt:vector size="18" baseType="lpstr">
      <vt:lpstr>Lobster</vt:lpstr>
      <vt:lpstr>Arial</vt:lpstr>
      <vt:lpstr>Simple Light</vt:lpstr>
      <vt:lpstr>Simple Light</vt:lpstr>
      <vt:lpstr>Simple Light</vt:lpstr>
      <vt:lpstr>Αναλάβετε έναν ρόλο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Αναλάβετε έναν ρόλο</dc:title>
  <cp:lastModifiedBy>Oscar Güell</cp:lastModifiedBy>
  <cp:revision>2</cp:revision>
  <dcterms:modified xsi:type="dcterms:W3CDTF">2019-10-04T16:29:58Z</dcterms:modified>
</cp:coreProperties>
</file>