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5"/>
    <p:sldMasterId id="2147483671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F9EC326-D645-4B57-BE55-1CA016E929E3}">
  <a:tblStyle styleId="{BF9EC326-D645-4B57-BE55-1CA016E929E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F6E42DA-F455-4350-9A51-B012F1BFA32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e936cae2e_0_26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1e936cae2e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1e936cae2e_0_121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1e936cae2e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e936cae2e_0_292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11e936cae2e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f45ead3f43_0_25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f45ead3f4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</a:rPr>
              <a:t>Version retravaillée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1fcfbe02de_2_78:notes"/>
          <p:cNvSpPr/>
          <p:nvPr>
            <p:ph idx="2" type="sldImg"/>
          </p:nvPr>
        </p:nvSpPr>
        <p:spPr>
          <a:xfrm>
            <a:off x="2104479" y="685800"/>
            <a:ext cx="2649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1fcfbe02de_2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1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2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reocode logo" id="10" name="Google Shape;10;p2" title="logo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10599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1036283" y="2598488"/>
            <a:ext cx="5869500" cy="1306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4" name="Google Shape;14;p2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Google Shape;15;p2"/>
          <p:cNvSpPr txBox="1"/>
          <p:nvPr>
            <p:ph type="title"/>
          </p:nvPr>
        </p:nvSpPr>
        <p:spPr>
          <a:xfrm>
            <a:off x="1741517" y="2828750"/>
            <a:ext cx="4458900" cy="8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294922" y="474950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7" name="Google Shape;17;p2"/>
          <p:cNvCxnSpPr/>
          <p:nvPr/>
        </p:nvCxnSpPr>
        <p:spPr>
          <a:xfrm>
            <a:off x="1075011" y="4669450"/>
            <a:ext cx="57921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966264" y="5364450"/>
            <a:ext cx="2807700" cy="3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3" type="body"/>
          </p:nvPr>
        </p:nvSpPr>
        <p:spPr>
          <a:xfrm>
            <a:off x="3998559" y="5364450"/>
            <a:ext cx="2807700" cy="36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descr="Challenger beginner" id="20" name="Google Shape;20;p2" title="Challenge"/>
          <p:cNvSpPr/>
          <p:nvPr/>
        </p:nvSpPr>
        <p:spPr>
          <a:xfrm>
            <a:off x="411650" y="2050125"/>
            <a:ext cx="1682400" cy="17619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3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Challenge</a:t>
            </a:r>
            <a:r>
              <a:rPr b="1" lang="fr-CA" sz="1300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sz="1300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21" name="Google Shape;21;p2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09" name="Google Shape;109;p13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3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3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12" name="Google Shape;112;p13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13" name="Google Shape;113;p13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4" name="Google Shape;114;p13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" name="Google Shape;115;p13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3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3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14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23" name="Google Shape;123;p1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4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26" name="Google Shape;126;p14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4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reocode logo" id="129" name="Google Shape;129;p14" title="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fr-CA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31" name="Google Shape;131;p14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5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37" name="Google Shape;137;p1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8" name="Google Shape;138;p1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140" name="Google Shape;140;p1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5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143" name="Google Shape;14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5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6" name="Google Shape;146;p15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7" name="Google Shape;147;p15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6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52" name="Google Shape;152;p16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" name="Google Shape;153;p1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16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6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7" name="Google Shape;157;p16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Kreocode logo" id="160" name="Google Shape;160;p17" title="logo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2" name="Google Shape;162;p17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63" name="Google Shape;163;p17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64" name="Google Shape;164;p17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" name="Google Shape;165;p17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19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9837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 txBox="1"/>
          <p:nvPr/>
        </p:nvSpPr>
        <p:spPr>
          <a:xfrm>
            <a:off x="4291783" y="4521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75" name="Google Shape;175;p19"/>
          <p:cNvCxnSpPr/>
          <p:nvPr/>
        </p:nvCxnSpPr>
        <p:spPr>
          <a:xfrm>
            <a:off x="4886730" y="7788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19"/>
          <p:cNvSpPr/>
          <p:nvPr/>
        </p:nvSpPr>
        <p:spPr>
          <a:xfrm>
            <a:off x="638695" y="1592925"/>
            <a:ext cx="1307100" cy="1230300"/>
          </a:xfrm>
          <a:prstGeom prst="ellipse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chemeClr val="lt1"/>
                </a:solidFill>
                <a:latin typeface="Fira Mono"/>
                <a:ea typeface="Fira Mono"/>
                <a:cs typeface="Fira Mono"/>
                <a:sym typeface="Fira Mono"/>
              </a:rPr>
              <a:t>DÉFI</a:t>
            </a:r>
            <a:r>
              <a:rPr b="1" lang="fr-CA" sz="1800">
                <a:solidFill>
                  <a:srgbClr val="2A71FF"/>
                </a:solidFill>
                <a:latin typeface="Fira Mono"/>
                <a:ea typeface="Fira Mono"/>
                <a:cs typeface="Fira Mono"/>
                <a:sym typeface="Fira Mono"/>
              </a:rPr>
              <a:t>_</a:t>
            </a:r>
            <a:endParaRPr b="1" sz="1800">
              <a:solidFill>
                <a:srgbClr val="2A71FF"/>
              </a:solidFill>
              <a:latin typeface="Fira Mono"/>
              <a:ea typeface="Fira Mono"/>
              <a:cs typeface="Fira Mono"/>
              <a:sym typeface="Fira Mono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9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ge vierge">
  <p:cSld name="TITLE_3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1"/>
          <p:cNvSpPr/>
          <p:nvPr/>
        </p:nvSpPr>
        <p:spPr>
          <a:xfrm>
            <a:off x="1090364" y="7505725"/>
            <a:ext cx="5776800" cy="1845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7947" y="4316012"/>
            <a:ext cx="1280339" cy="144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3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1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188" name="Google Shape;188;p21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" name="Google Shape;189;p21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1"/>
          <p:cNvSpPr txBox="1"/>
          <p:nvPr>
            <p:ph idx="2" type="body"/>
          </p:nvPr>
        </p:nvSpPr>
        <p:spPr>
          <a:xfrm>
            <a:off x="966264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91" name="Google Shape;191;p21"/>
          <p:cNvSpPr txBox="1"/>
          <p:nvPr>
            <p:ph idx="3" type="body"/>
          </p:nvPr>
        </p:nvSpPr>
        <p:spPr>
          <a:xfrm>
            <a:off x="3998559" y="2164775"/>
            <a:ext cx="2807700" cy="27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192" name="Google Shape;192;p21"/>
          <p:cNvSpPr txBox="1"/>
          <p:nvPr>
            <p:ph idx="4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93" name="Google Shape;193;p21"/>
          <p:cNvCxnSpPr/>
          <p:nvPr/>
        </p:nvCxnSpPr>
        <p:spPr>
          <a:xfrm>
            <a:off x="1082714" y="5159075"/>
            <a:ext cx="5058900" cy="720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1"/>
          <p:cNvSpPr txBox="1"/>
          <p:nvPr>
            <p:ph idx="5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p21"/>
          <p:cNvSpPr/>
          <p:nvPr/>
        </p:nvSpPr>
        <p:spPr>
          <a:xfrm>
            <a:off x="1090364" y="6305100"/>
            <a:ext cx="5776800" cy="59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1"/>
          <p:cNvSpPr txBox="1"/>
          <p:nvPr>
            <p:ph idx="6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1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2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02" name="Google Shape;202;p22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3" name="Google Shape;203;p22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2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05" name="Google Shape;205;p22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2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2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fr-CA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210" name="Google Shape;210;p22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">
  <p:cSld name="TITLE_2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1104425" y="3084275"/>
            <a:ext cx="5776800" cy="211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Kreocode logo" id="25" name="Google Shape;25;p3" title="logo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/>
        </p:nvSpPr>
        <p:spPr>
          <a:xfrm>
            <a:off x="3336427" y="223525"/>
            <a:ext cx="68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Name</a:t>
            </a: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8" name="Google Shape;28;p3"/>
          <p:cNvCxnSpPr/>
          <p:nvPr/>
        </p:nvCxnSpPr>
        <p:spPr>
          <a:xfrm>
            <a:off x="3936475" y="550275"/>
            <a:ext cx="3531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" name="Google Shape;29;p3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2" type="subTitle"/>
          </p:nvPr>
        </p:nvSpPr>
        <p:spPr>
          <a:xfrm>
            <a:off x="1294922" y="5310150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3" type="subTitle"/>
          </p:nvPr>
        </p:nvSpPr>
        <p:spPr>
          <a:xfrm>
            <a:off x="1075011" y="58932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4" type="subTitle"/>
          </p:nvPr>
        </p:nvSpPr>
        <p:spPr>
          <a:xfrm>
            <a:off x="1075011" y="7093825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"/>
          <p:cNvSpPr/>
          <p:nvPr/>
        </p:nvSpPr>
        <p:spPr>
          <a:xfrm>
            <a:off x="1104425" y="5845050"/>
            <a:ext cx="5776800" cy="3046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3" name="Google Shape;213;p23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16" name="Google Shape;216;p23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23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3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219" name="Google Shape;219;p23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3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3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22" name="Google Shape;22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3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5" name="Google Shape;225;p23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6" name="Google Shape;226;p23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4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31" name="Google Shape;231;p2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Google Shape;232;p2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3" name="Google Shape;233;p24"/>
          <p:cNvSpPr/>
          <p:nvPr/>
        </p:nvSpPr>
        <p:spPr>
          <a:xfrm>
            <a:off x="248014" y="2192800"/>
            <a:ext cx="7220400" cy="7078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4" name="Google Shape;23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4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6" name="Google Shape;236;p24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5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5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41" name="Google Shape;241;p25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242" name="Google Shape;242;p25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243" name="Google Shape;243;p25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4" name="Google Shape;244;p25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">
  <p:cSld name="TITLE_2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" name="Google Shape;37;p4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4"/>
          <p:cNvSpPr txBox="1"/>
          <p:nvPr/>
        </p:nvSpPr>
        <p:spPr>
          <a:xfrm>
            <a:off x="4291783" y="223525"/>
            <a:ext cx="20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Fira Sans"/>
                <a:ea typeface="Fira Sans"/>
                <a:cs typeface="Fira Sans"/>
                <a:sym typeface="Fira Sans"/>
              </a:rPr>
              <a:t>Nom :</a:t>
            </a:r>
            <a:endParaRPr sz="1200">
              <a:latin typeface="Fira Sans"/>
              <a:ea typeface="Fira Sans"/>
              <a:cs typeface="Fira Sans"/>
              <a:sym typeface="Fira Sans"/>
            </a:endParaRPr>
          </a:p>
        </p:txBody>
      </p:sp>
      <p:cxnSp>
        <p:nvCxnSpPr>
          <p:cNvPr id="39" name="Google Shape;39;p4"/>
          <p:cNvCxnSpPr/>
          <p:nvPr/>
        </p:nvCxnSpPr>
        <p:spPr>
          <a:xfrm>
            <a:off x="4886730" y="550275"/>
            <a:ext cx="258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4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Font typeface="Comic Sans MS"/>
              <a:buNone/>
              <a:defRPr b="1" sz="1400">
                <a:solidFill>
                  <a:srgbClr val="2A71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None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41" name="Google Shape;41;p4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2" name="Google Shape;42;p4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" name="Google Shape;4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4"/>
          <p:cNvSpPr txBox="1"/>
          <p:nvPr/>
        </p:nvSpPr>
        <p:spPr>
          <a:xfrm>
            <a:off x="248014" y="9284425"/>
            <a:ext cx="7399800" cy="6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  <a:t>« 100% des choses qu’on ne tente pas échouent » </a:t>
            </a:r>
            <a:br>
              <a:rPr b="1" lang="fr-CA" sz="16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rPr>
            </a:br>
            <a:r>
              <a:rPr lang="fr-CA" sz="11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rPr>
              <a:t>- Wayne Gretsky</a:t>
            </a:r>
            <a:endParaRPr sz="1100">
              <a:solidFill>
                <a:schemeClr val="dk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">
  <p:cSld name="TITLE_2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>
            <a:off x="248014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" name="Google Shape;50;p5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"/>
          <p:cNvSpPr txBox="1"/>
          <p:nvPr>
            <p:ph idx="2" type="subTitle"/>
          </p:nvPr>
        </p:nvSpPr>
        <p:spPr>
          <a:xfrm>
            <a:off x="1467844" y="2015300"/>
            <a:ext cx="48366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54" name="Google Shape;54;p5"/>
          <p:cNvSpPr/>
          <p:nvPr/>
        </p:nvSpPr>
        <p:spPr>
          <a:xfrm>
            <a:off x="4035030" y="2662125"/>
            <a:ext cx="3433200" cy="3407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248014" y="6444850"/>
            <a:ext cx="7220400" cy="2800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5"/>
          <p:cNvSpPr txBox="1"/>
          <p:nvPr>
            <p:ph idx="3" type="body"/>
          </p:nvPr>
        </p:nvSpPr>
        <p:spPr>
          <a:xfrm>
            <a:off x="372778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pic>
        <p:nvPicPr>
          <p:cNvPr id="57" name="Google Shape;5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4255" y="5463350"/>
            <a:ext cx="1381499" cy="1381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6581" y="5609300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5"/>
          <p:cNvSpPr txBox="1"/>
          <p:nvPr>
            <p:ph idx="4" type="body"/>
          </p:nvPr>
        </p:nvSpPr>
        <p:spPr>
          <a:xfrm>
            <a:off x="4167311" y="2771700"/>
            <a:ext cx="3168600" cy="31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0" name="Google Shape;60;p5"/>
          <p:cNvSpPr txBox="1"/>
          <p:nvPr>
            <p:ph idx="5" type="body"/>
          </p:nvPr>
        </p:nvSpPr>
        <p:spPr>
          <a:xfrm>
            <a:off x="372778" y="653455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●"/>
              <a:defRPr>
                <a:latin typeface="Comic Sans MS"/>
                <a:ea typeface="Comic Sans MS"/>
                <a:cs typeface="Comic Sans MS"/>
                <a:sym typeface="Comic Sans MS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○"/>
              <a:defRPr>
                <a:latin typeface="Comic Sans MS"/>
                <a:ea typeface="Comic Sans MS"/>
                <a:cs typeface="Comic Sans MS"/>
                <a:sym typeface="Comic Sans MS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Font typeface="Comic Sans MS"/>
              <a:buChar char="■"/>
              <a:defRPr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/>
        </p:txBody>
      </p:sp>
      <p:sp>
        <p:nvSpPr>
          <p:cNvPr id="61" name="Google Shape;61;p5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2 1 1 1">
  <p:cSld name="TITLE_2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6"/>
          <p:cNvPicPr preferRelativeResize="0"/>
          <p:nvPr/>
        </p:nvPicPr>
        <p:blipFill rotWithShape="1">
          <a:blip r:embed="rId2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 txBox="1"/>
          <p:nvPr>
            <p:ph idx="1" type="subTitle"/>
          </p:nvPr>
        </p:nvSpPr>
        <p:spPr>
          <a:xfrm>
            <a:off x="1294922" y="15498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A71FF"/>
              </a:buClr>
              <a:buSzPts val="1400"/>
              <a:buNone/>
              <a:defRPr b="1" sz="1400">
                <a:solidFill>
                  <a:srgbClr val="2A71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6"/>
          <p:cNvSpPr txBox="1"/>
          <p:nvPr>
            <p:ph idx="2" type="body"/>
          </p:nvPr>
        </p:nvSpPr>
        <p:spPr>
          <a:xfrm>
            <a:off x="372778" y="2637800"/>
            <a:ext cx="6963000" cy="26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6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erge">
  <p:cSld name="TITLE_2_1_1_1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6581" y="5364801"/>
            <a:ext cx="680651" cy="108959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1">
  <p:cSld name="TITLE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/>
          <p:nvPr/>
        </p:nvSpPr>
        <p:spPr>
          <a:xfrm>
            <a:off x="3307908" y="0"/>
            <a:ext cx="4478400" cy="10058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3236" y="5859425"/>
            <a:ext cx="2263824" cy="3623927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 txBox="1"/>
          <p:nvPr>
            <p:ph type="title"/>
          </p:nvPr>
        </p:nvSpPr>
        <p:spPr>
          <a:xfrm>
            <a:off x="3647143" y="949675"/>
            <a:ext cx="36738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6" name="Google Shape;76;p8"/>
          <p:cNvSpPr txBox="1"/>
          <p:nvPr>
            <p:ph idx="1" type="body"/>
          </p:nvPr>
        </p:nvSpPr>
        <p:spPr>
          <a:xfrm>
            <a:off x="3821095" y="2069575"/>
            <a:ext cx="3452100" cy="76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7" name="Google Shape;77;p8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666666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" type="title">
  <p:cSld name="TITLE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0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0"/>
          <p:cNvPicPr preferRelativeResize="0"/>
          <p:nvPr/>
        </p:nvPicPr>
        <p:blipFill rotWithShape="1">
          <a:blip r:embed="rId2">
            <a:alphaModFix/>
          </a:blip>
          <a:srcRect b="0" l="1456" r="1456" t="0"/>
          <a:stretch/>
        </p:blipFill>
        <p:spPr>
          <a:xfrm>
            <a:off x="2885684" y="983700"/>
            <a:ext cx="1883325" cy="916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0"/>
          <p:cNvPicPr preferRelativeResize="0"/>
          <p:nvPr/>
        </p:nvPicPr>
        <p:blipFill>
          <a:blip r:embed="rId4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10"/>
          <p:cNvGrpSpPr/>
          <p:nvPr/>
        </p:nvGrpSpPr>
        <p:grpSpPr>
          <a:xfrm>
            <a:off x="-3" y="1535371"/>
            <a:ext cx="1739205" cy="1405573"/>
            <a:chOff x="76200" y="1731500"/>
            <a:chExt cx="2078400" cy="1679700"/>
          </a:xfrm>
        </p:grpSpPr>
        <p:sp>
          <p:nvSpPr>
            <p:cNvPr id="88" name="Google Shape;88;p10"/>
            <p:cNvSpPr/>
            <p:nvPr/>
          </p:nvSpPr>
          <p:spPr>
            <a:xfrm>
              <a:off x="228575" y="1731500"/>
              <a:ext cx="1752000" cy="1679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89" name="Google Shape;89;p10"/>
            <p:cNvSpPr txBox="1"/>
            <p:nvPr/>
          </p:nvSpPr>
          <p:spPr>
            <a:xfrm>
              <a:off x="76200" y="2171150"/>
              <a:ext cx="2078400" cy="88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7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CHALLENGE</a:t>
              </a:r>
              <a:r>
                <a:rPr b="1" lang="fr-CA" sz="1700">
                  <a:solidFill>
                    <a:srgbClr val="2A71FF"/>
                  </a:solidFill>
                  <a:latin typeface="Fira Sans"/>
                  <a:ea typeface="Fira Sans"/>
                  <a:cs typeface="Fira Sans"/>
                  <a:sym typeface="Fira Sans"/>
                </a:rPr>
                <a:t>_</a:t>
              </a:r>
              <a:endParaRPr b="1" sz="13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-CA" sz="19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reminder</a:t>
              </a:r>
              <a:endParaRPr sz="1200"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90" name="Google Shape;90;p10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éfis Kreocode 3">
  <p:cSld name="TITLE_4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1090375" y="2114100"/>
            <a:ext cx="5776800" cy="109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1"/>
          <p:cNvPicPr preferRelativeResize="0"/>
          <p:nvPr/>
        </p:nvPicPr>
        <p:blipFill>
          <a:blip r:embed="rId3">
            <a:alphaModFix amt="51000"/>
          </a:blip>
          <a:stretch>
            <a:fillRect/>
          </a:stretch>
        </p:blipFill>
        <p:spPr>
          <a:xfrm flipH="1" rot="38">
            <a:off x="7166097" y="9173502"/>
            <a:ext cx="459228" cy="36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1"/>
          <p:cNvPicPr preferRelativeResize="0"/>
          <p:nvPr/>
        </p:nvPicPr>
        <p:blipFill rotWithShape="1">
          <a:blip r:embed="rId4">
            <a:alphaModFix/>
          </a:blip>
          <a:srcRect b="0" l="1456" r="1446" t="0"/>
          <a:stretch/>
        </p:blipFill>
        <p:spPr>
          <a:xfrm>
            <a:off x="248014" y="223525"/>
            <a:ext cx="1538376" cy="7488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1"/>
          <p:cNvGrpSpPr/>
          <p:nvPr/>
        </p:nvGrpSpPr>
        <p:grpSpPr>
          <a:xfrm>
            <a:off x="76200" y="1731500"/>
            <a:ext cx="2078400" cy="1679700"/>
            <a:chOff x="76200" y="1731500"/>
            <a:chExt cx="2078400" cy="1679700"/>
          </a:xfrm>
        </p:grpSpPr>
        <p:sp>
          <p:nvSpPr>
            <p:cNvPr id="97" name="Google Shape;97;p11"/>
            <p:cNvSpPr/>
            <p:nvPr/>
          </p:nvSpPr>
          <p:spPr>
            <a:xfrm>
              <a:off x="228575" y="1731500"/>
              <a:ext cx="1752000" cy="1679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100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endParaRPr>
            </a:p>
          </p:txBody>
        </p:sp>
        <p:sp>
          <p:nvSpPr>
            <p:cNvPr id="98" name="Google Shape;98;p11"/>
            <p:cNvSpPr txBox="1"/>
            <p:nvPr/>
          </p:nvSpPr>
          <p:spPr>
            <a:xfrm>
              <a:off x="76200" y="2171150"/>
              <a:ext cx="2078400" cy="80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fr-CA" sz="19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CHALLENGE</a:t>
              </a:r>
              <a:r>
                <a:rPr b="1" lang="fr-CA" sz="1900">
                  <a:solidFill>
                    <a:srgbClr val="2A71FF"/>
                  </a:solidFill>
                  <a:latin typeface="Fira Sans"/>
                  <a:ea typeface="Fira Sans"/>
                  <a:cs typeface="Fira Sans"/>
                  <a:sym typeface="Fira Sans"/>
                </a:rPr>
                <a:t>_</a:t>
              </a:r>
              <a:endParaRPr b="1" sz="1500">
                <a:solidFill>
                  <a:srgbClr val="2A71FF"/>
                </a:solidFill>
                <a:latin typeface="Fira Sans"/>
                <a:ea typeface="Fira Sans"/>
                <a:cs typeface="Fira Sans"/>
                <a:sym typeface="Fira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fr-CA" sz="2100">
                  <a:solidFill>
                    <a:schemeClr val="lt1"/>
                  </a:solidFill>
                  <a:latin typeface="Fira Sans"/>
                  <a:ea typeface="Fira Sans"/>
                  <a:cs typeface="Fira Sans"/>
                  <a:sym typeface="Fira Sans"/>
                </a:rPr>
                <a:t>reminder</a:t>
              </a:r>
              <a:endParaRPr>
                <a:latin typeface="Fira Sans"/>
                <a:ea typeface="Fira Sans"/>
                <a:cs typeface="Fira Sans"/>
                <a:sym typeface="Fira Sans"/>
              </a:endParaRPr>
            </a:p>
          </p:txBody>
        </p:sp>
      </p:grpSp>
      <p:sp>
        <p:nvSpPr>
          <p:cNvPr id="99" name="Google Shape;99;p11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>
              <a:buNone/>
              <a:defRPr sz="13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sz="18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0" name="Google Shape;80;p9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sz="18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Fira Sans"/>
              <a:buNone/>
              <a:defRPr b="1" sz="2000">
                <a:solidFill>
                  <a:schemeClr val="dk1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8" name="Google Shape;168;p18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800"/>
              <a:buFont typeface="Fira Sans"/>
              <a:buChar char="●"/>
              <a:defRPr sz="1800"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●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○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Fira Sans"/>
              <a:buChar char="■"/>
              <a:defRPr>
                <a:solidFill>
                  <a:srgbClr val="999999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/>
        </p:txBody>
      </p:sp>
      <p:sp>
        <p:nvSpPr>
          <p:cNvPr id="169" name="Google Shape;169;p18"/>
          <p:cNvSpPr txBox="1"/>
          <p:nvPr>
            <p:ph idx="12" type="sldNum"/>
          </p:nvPr>
        </p:nvSpPr>
        <p:spPr>
          <a:xfrm>
            <a:off x="7201589" y="9119180"/>
            <a:ext cx="4662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png"/><Relationship Id="rId4" Type="http://schemas.openxmlformats.org/officeDocument/2006/relationships/image" Target="../media/image39.png"/><Relationship Id="rId9" Type="http://schemas.openxmlformats.org/officeDocument/2006/relationships/image" Target="../media/image40.png"/><Relationship Id="rId5" Type="http://schemas.openxmlformats.org/officeDocument/2006/relationships/image" Target="../media/image9.png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hyperlink" Target="https://creativecommons.org/licenses/by-nc-sa/4.0/" TargetMode="External"/><Relationship Id="rId8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6.png"/><Relationship Id="rId4" Type="http://schemas.openxmlformats.org/officeDocument/2006/relationships/image" Target="../media/image9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34.png"/><Relationship Id="rId8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hyperlink" Target="https://creativecommons.org/licenses/by-nc-sa/4.0/" TargetMode="External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34.png"/><Relationship Id="rId7" Type="http://schemas.openxmlformats.org/officeDocument/2006/relationships/image" Target="../media/image4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Relationship Id="rId4" Type="http://schemas.openxmlformats.org/officeDocument/2006/relationships/image" Target="../media/image9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34.png"/><Relationship Id="rId8" Type="http://schemas.openxmlformats.org/officeDocument/2006/relationships/image" Target="../media/image4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Relationship Id="rId4" Type="http://schemas.openxmlformats.org/officeDocument/2006/relationships/image" Target="../media/image9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hyperlink" Target="https://creativecommons.org/licenses/by-nc-sa/4.0/" TargetMode="External"/><Relationship Id="rId7" Type="http://schemas.openxmlformats.org/officeDocument/2006/relationships/image" Target="../media/image34.png"/><Relationship Id="rId8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6"/>
          <p:cNvSpPr txBox="1"/>
          <p:nvPr>
            <p:ph idx="2" type="subTitle"/>
          </p:nvPr>
        </p:nvSpPr>
        <p:spPr>
          <a:xfrm>
            <a:off x="1294947" y="1942225"/>
            <a:ext cx="51825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0" lang="fr-CA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Planning my work</a:t>
            </a:r>
            <a:endParaRPr b="0" sz="2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0" name="Google Shape;250;p26"/>
          <p:cNvSpPr txBox="1"/>
          <p:nvPr>
            <p:ph idx="4" type="subTitle"/>
          </p:nvPr>
        </p:nvSpPr>
        <p:spPr>
          <a:xfrm>
            <a:off x="1075000" y="2737975"/>
            <a:ext cx="50400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fr-CA" sz="1410">
                <a:latin typeface="Century Gothic"/>
                <a:ea typeface="Century Gothic"/>
                <a:cs typeface="Century Gothic"/>
                <a:sym typeface="Century Gothic"/>
              </a:rPr>
              <a:t>What subject(s) do you want to include in your project ?</a:t>
            </a:r>
            <a:endParaRPr sz="141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26"/>
          <p:cNvSpPr txBox="1"/>
          <p:nvPr/>
        </p:nvSpPr>
        <p:spPr>
          <a:xfrm>
            <a:off x="1194489" y="3714000"/>
            <a:ext cx="26244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Reduce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Refuse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Recycle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Repurpose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26"/>
          <p:cNvSpPr txBox="1"/>
          <p:nvPr/>
        </p:nvSpPr>
        <p:spPr>
          <a:xfrm>
            <a:off x="3886200" y="3725550"/>
            <a:ext cx="28077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Composting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waste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Char char="❏"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Other :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1352425" y="3077550"/>
            <a:ext cx="53415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Ideas for presenting an action from the Sustainable goal:</a:t>
            </a:r>
            <a:b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i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Responsible</a:t>
            </a:r>
            <a:r>
              <a:rPr i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Consumption and Production</a:t>
            </a: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26"/>
          <p:cNvSpPr txBox="1"/>
          <p:nvPr>
            <p:ph idx="4" type="subTitle"/>
          </p:nvPr>
        </p:nvSpPr>
        <p:spPr>
          <a:xfrm>
            <a:off x="1074997" y="5483825"/>
            <a:ext cx="2624400" cy="27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523"/>
              <a:buNone/>
            </a:pPr>
            <a:r>
              <a:rPr lang="fr-CA" sz="1410">
                <a:latin typeface="Century Gothic"/>
                <a:ea typeface="Century Gothic"/>
                <a:cs typeface="Century Gothic"/>
                <a:sym typeface="Century Gothic"/>
              </a:rPr>
              <a:t>My first thoughts </a:t>
            </a:r>
            <a:endParaRPr sz="141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5840600" y="1689136"/>
            <a:ext cx="944326" cy="9784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Élément décoratif" id="256" name="Google Shape;256;p26" title="Personnage Kre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5000" y="1527201"/>
            <a:ext cx="944314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 txBox="1"/>
          <p:nvPr/>
        </p:nvSpPr>
        <p:spPr>
          <a:xfrm>
            <a:off x="1132375" y="5895395"/>
            <a:ext cx="5781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200">
                <a:latin typeface="Century Gothic"/>
                <a:ea typeface="Century Gothic"/>
                <a:cs typeface="Century Gothic"/>
                <a:sym typeface="Century Gothic"/>
              </a:rPr>
              <a:t>Write your thoughts and ideas here : 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Google Shape;25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6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60" name="Google Shape;260;p2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6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"/>
          <p:cNvSpPr txBox="1"/>
          <p:nvPr>
            <p:ph idx="4294967295" type="title"/>
          </p:nvPr>
        </p:nvSpPr>
        <p:spPr>
          <a:xfrm>
            <a:off x="1944050" y="691425"/>
            <a:ext cx="54663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latin typeface="Century Gothic"/>
                <a:ea typeface="Century Gothic"/>
                <a:cs typeface="Century Gothic"/>
                <a:sym typeface="Century Gothic"/>
              </a:rPr>
              <a:t>Building my knowledge</a:t>
            </a:r>
            <a:r>
              <a:rPr lang="fr-CA">
                <a:latin typeface="Century Gothic"/>
                <a:ea typeface="Century Gothic"/>
                <a:cs typeface="Century Gothic"/>
                <a:sym typeface="Century Gothic"/>
              </a:rPr>
              <a:t> !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27"/>
          <p:cNvSpPr txBox="1"/>
          <p:nvPr>
            <p:ph idx="4294967295" type="body"/>
          </p:nvPr>
        </p:nvSpPr>
        <p:spPr>
          <a:xfrm>
            <a:off x="1944047" y="1189300"/>
            <a:ext cx="5237700" cy="7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CA" sz="5207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Write or sketch the pieces of information that will help you with your project.</a:t>
            </a:r>
            <a:endParaRPr b="1" sz="5207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69" name="Google Shape;269;p27"/>
          <p:cNvCxnSpPr/>
          <p:nvPr/>
        </p:nvCxnSpPr>
        <p:spPr>
          <a:xfrm>
            <a:off x="2049216" y="1814925"/>
            <a:ext cx="5075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0" name="Google Shape;270;p27"/>
          <p:cNvSpPr/>
          <p:nvPr/>
        </p:nvSpPr>
        <p:spPr>
          <a:xfrm>
            <a:off x="487800" y="600275"/>
            <a:ext cx="1252500" cy="1214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23" y="855425"/>
            <a:ext cx="606949" cy="7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7"/>
          <p:cNvSpPr/>
          <p:nvPr/>
        </p:nvSpPr>
        <p:spPr>
          <a:xfrm>
            <a:off x="615325" y="8268625"/>
            <a:ext cx="6528300" cy="980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Procedure</a:t>
            </a:r>
            <a:r>
              <a:rPr b="1" lang="fr-CA"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(s) to follow</a:t>
            </a:r>
            <a:r>
              <a:rPr b="1" lang="fr-CA" sz="13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3" name="Google Shape;273;p27"/>
          <p:cNvSpPr/>
          <p:nvPr/>
        </p:nvSpPr>
        <p:spPr>
          <a:xfrm>
            <a:off x="615325" y="2056475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1</a:t>
            </a:r>
            <a:r>
              <a:rPr b="1" lang="fr-CA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 b="1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4" name="Google Shape;274;p27"/>
          <p:cNvSpPr/>
          <p:nvPr/>
        </p:nvSpPr>
        <p:spPr>
          <a:xfrm>
            <a:off x="615325" y="3609050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2</a:t>
            </a:r>
            <a:r>
              <a:rPr b="1" lang="fr-CA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5" name="Google Shape;275;p27"/>
          <p:cNvSpPr/>
          <p:nvPr/>
        </p:nvSpPr>
        <p:spPr>
          <a:xfrm>
            <a:off x="615325" y="5171150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3</a:t>
            </a:r>
            <a:r>
              <a:rPr b="1" lang="fr-CA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6" name="Google Shape;276;p27"/>
          <p:cNvSpPr/>
          <p:nvPr/>
        </p:nvSpPr>
        <p:spPr>
          <a:xfrm>
            <a:off x="615325" y="6723725"/>
            <a:ext cx="6528300" cy="1324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Information 4</a:t>
            </a:r>
            <a:r>
              <a:rPr b="1" lang="fr-CA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7" name="Google Shape;27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7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79" name="Google Shape;279;p2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7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8"/>
          <p:cNvSpPr txBox="1"/>
          <p:nvPr>
            <p:ph idx="1" type="subTitle"/>
          </p:nvPr>
        </p:nvSpPr>
        <p:spPr>
          <a:xfrm>
            <a:off x="1294925" y="1549825"/>
            <a:ext cx="5363100" cy="53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fr-CA" sz="1700">
                <a:latin typeface="Century Gothic"/>
                <a:ea typeface="Century Gothic"/>
                <a:cs typeface="Century Gothic"/>
                <a:sym typeface="Century Gothic"/>
              </a:rPr>
              <a:t>If you use a dialogue between two sprites.</a:t>
            </a:r>
            <a:endParaRPr sz="17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267431" y="1694875"/>
            <a:ext cx="513745" cy="4722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Fira Sans"/>
              </a:rPr>
              <a:t>«</a:t>
            </a:r>
          </a:p>
        </p:txBody>
      </p:sp>
      <p:sp>
        <p:nvSpPr>
          <p:cNvPr id="288" name="Google Shape;288;p28"/>
          <p:cNvSpPr/>
          <p:nvPr/>
        </p:nvSpPr>
        <p:spPr>
          <a:xfrm rot="10800000">
            <a:off x="988701" y="1880219"/>
            <a:ext cx="513745" cy="47223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1"/>
                </a:solidFill>
                <a:latin typeface="Fira Sans"/>
              </a:rPr>
              <a:t>«</a:t>
            </a:r>
          </a:p>
        </p:txBody>
      </p:sp>
      <p:graphicFrame>
        <p:nvGraphicFramePr>
          <p:cNvPr id="289" name="Google Shape;289;p28"/>
          <p:cNvGraphicFramePr/>
          <p:nvPr/>
        </p:nvGraphicFramePr>
        <p:xfrm>
          <a:off x="354291" y="248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{BF9EC326-D645-4B57-BE55-1CA016E929E3}</a:tableStyleId>
              </a:tblPr>
              <a:tblGrid>
                <a:gridCol w="2480375"/>
                <a:gridCol w="970075"/>
                <a:gridCol w="2480375"/>
                <a:gridCol w="970075"/>
              </a:tblGrid>
              <a:tr h="401700"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fr-CA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Sprite </a:t>
                      </a:r>
                      <a:r>
                        <a:rPr b="1" lang="fr-CA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b="1" lang="fr-CA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Sprite </a:t>
                      </a:r>
                      <a:r>
                        <a:rPr b="1" lang="fr-CA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</a:tr>
              <a:tr h="4017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 sz="13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Dialogue or action</a:t>
                      </a:r>
                      <a:endParaRPr sz="13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 sz="11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Duration</a:t>
                      </a:r>
                      <a:br>
                        <a:rPr lang="fr-CA" sz="11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fr-CA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(in </a:t>
                      </a:r>
                      <a:r>
                        <a:rPr lang="fr-CA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seco</a:t>
                      </a:r>
                      <a:r>
                        <a:rPr lang="fr-CA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</a:t>
                      </a:r>
                      <a:r>
                        <a:rPr lang="fr-CA" sz="10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ds)</a:t>
                      </a:r>
                      <a:endParaRPr sz="10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Dialogue or action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Duration</a:t>
                      </a:r>
                      <a:br>
                        <a:rPr lang="fr-CA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fr-CA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(in seconds)</a:t>
                      </a:r>
                      <a:endParaRPr sz="11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68575" marL="68575" anchor="ctr">
                    <a:lnL cap="flat" cmpd="sng" w="126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5768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38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80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2857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6999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None/>
                      </a:pPr>
                      <a:r>
                        <a:rPr lang="fr-CA"/>
                        <a:t> </a:t>
                      </a:r>
                      <a:endParaRPr/>
                    </a:p>
                  </a:txBody>
                  <a:tcPr marT="91425" marB="91425" marR="68575" marL="68575">
                    <a:lnL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90" name="Google Shape;2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8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92" name="Google Shape;292;p28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8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9"/>
          <p:cNvSpPr txBox="1"/>
          <p:nvPr/>
        </p:nvSpPr>
        <p:spPr>
          <a:xfrm>
            <a:off x="2057825" y="2230875"/>
            <a:ext cx="4677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Using Scratch, present at least one action that helps reach the sustainable development </a:t>
            </a:r>
            <a:r>
              <a:rPr b="1"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Responsible consumption and production</a:t>
            </a:r>
            <a:r>
              <a:rPr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goal</a:t>
            </a:r>
            <a:r>
              <a:rPr lang="fr-CA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fr-CA" sz="1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1033500" y="3318525"/>
            <a:ext cx="5705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take on this challenge, you will need</a:t>
            </a:r>
            <a:b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fr-CA" sz="1600">
                <a:solidFill>
                  <a:srgbClr val="2A71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follow certain criteria.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01" name="Google Shape;301;p29"/>
          <p:cNvGraphicFramePr/>
          <p:nvPr/>
        </p:nvGraphicFramePr>
        <p:xfrm>
          <a:off x="1033500" y="4517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{3F6E42DA-F455-4350-9A51-B012F1BFA320}</a:tableStyleId>
              </a:tblPr>
              <a:tblGrid>
                <a:gridCol w="476250"/>
                <a:gridCol w="5229150"/>
              </a:tblGrid>
              <a:tr h="3810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animation should include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concrete action you can take</a:t>
                      </a:r>
                      <a:endParaRPr sz="1600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backdrop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two sprites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sound or audio recording</a:t>
                      </a:r>
                      <a:endParaRPr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2" name="Google Shape;302;p29"/>
          <p:cNvSpPr txBox="1"/>
          <p:nvPr/>
        </p:nvSpPr>
        <p:spPr>
          <a:xfrm>
            <a:off x="1033500" y="4065825"/>
            <a:ext cx="382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Century Gothic"/>
                <a:ea typeface="Century Gothic"/>
                <a:cs typeface="Century Gothic"/>
                <a:sym typeface="Century Gothic"/>
              </a:rPr>
              <a:t>Content of the animation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303" name="Google Shape;303;p29"/>
          <p:cNvGraphicFramePr/>
          <p:nvPr/>
        </p:nvGraphicFramePr>
        <p:xfrm>
          <a:off x="1033500" y="7126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{3F6E42DA-F455-4350-9A51-B012F1BFA320}</a:tableStyleId>
              </a:tblPr>
              <a:tblGrid>
                <a:gridCol w="486375"/>
                <a:gridCol w="5340275"/>
              </a:tblGrid>
              <a:tr h="396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Your program should include: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motion blocks to animate your sprites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419075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three speech or thought blocks</a:t>
                      </a:r>
                      <a:endParaRPr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 least one programming loop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Century Gothic"/>
                        <a:buChar char="❏"/>
                      </a:pPr>
                      <a:r>
                        <a:t/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ake sure your animation does not exceed a maximum of 4 minutes.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04" name="Google Shape;304;p29"/>
          <p:cNvSpPr txBox="1"/>
          <p:nvPr/>
        </p:nvSpPr>
        <p:spPr>
          <a:xfrm>
            <a:off x="1033500" y="6658925"/>
            <a:ext cx="414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Century Gothic"/>
                <a:ea typeface="Century Gothic"/>
                <a:cs typeface="Century Gothic"/>
                <a:sym typeface="Century Gothic"/>
              </a:rPr>
              <a:t>Content of the Scratch program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Scratch logo" id="305" name="Google Shape;305;p29" title="logo 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73690" y="1450325"/>
            <a:ext cx="802344" cy="8313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9"/>
          <p:cNvSpPr txBox="1"/>
          <p:nvPr/>
        </p:nvSpPr>
        <p:spPr>
          <a:xfrm>
            <a:off x="2057816" y="1312050"/>
            <a:ext cx="3933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25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Checklist</a:t>
            </a:r>
            <a:endParaRPr b="1"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9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09" name="Google Shape;309;p2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9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6" name="Google Shape;316;p30"/>
          <p:cNvGraphicFramePr/>
          <p:nvPr/>
        </p:nvGraphicFramePr>
        <p:xfrm>
          <a:off x="923200" y="1727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{3F6E42DA-F455-4350-9A51-B012F1BFA320}</a:tableStyleId>
              </a:tblPr>
              <a:tblGrid>
                <a:gridCol w="511175"/>
                <a:gridCol w="5469575"/>
              </a:tblGrid>
              <a:tr h="396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 publish your project, you should: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  <a:tc hMerge="1"/>
              </a:tr>
              <a:tr h="609575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have a meaningful title followed by </a:t>
                      </a:r>
                      <a:r>
                        <a:rPr b="1" i="1"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Kreocode 20XX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(e.g.: I recycle - Kreocode 20XX)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use 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images,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photos or sounds that are copyright free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(</a:t>
                      </a:r>
                      <a:r>
                        <a:rPr lang="fr-CA">
                          <a:solidFill>
                            <a:srgbClr val="FF000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 photo or personal information of students)</a:t>
                      </a:r>
                      <a:endParaRPr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420975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cite any sources used in the space reserved for </a:t>
                      </a:r>
                      <a:r>
                        <a:rPr i="1"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Notes and Credits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441925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pay close attention to your use of language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634325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indicate how to start your program in the </a:t>
                      </a:r>
                      <a:r>
                        <a:rPr i="1"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Instructions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section (</a:t>
                      </a:r>
                      <a:r>
                        <a:rPr lang="fr-CA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if it does not start with the green flag)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-317500" lvl="0" marL="45720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❏"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share the project when it is</a:t>
                      </a:r>
                      <a:r>
                        <a:rPr lang="fr-CA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completed</a:t>
                      </a:r>
                      <a:endParaRPr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17" name="Google Shape;317;p30"/>
          <p:cNvSpPr txBox="1"/>
          <p:nvPr/>
        </p:nvSpPr>
        <p:spPr>
          <a:xfrm>
            <a:off x="855525" y="1259375"/>
            <a:ext cx="360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>
                <a:latin typeface="Century Gothic"/>
                <a:ea typeface="Century Gothic"/>
                <a:cs typeface="Century Gothic"/>
                <a:sym typeface="Century Gothic"/>
              </a:rPr>
              <a:t>Elements related to publication</a:t>
            </a:r>
            <a:endParaRPr b="1" sz="1600">
              <a:solidFill>
                <a:srgbClr val="2A71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descr="Kreocode logo" id="318" name="Google Shape;318;p30" title="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4424" y="6173650"/>
            <a:ext cx="1804449" cy="2892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47684"/>
            <a:ext cx="7772401" cy="6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0"/>
          <p:cNvSpPr txBox="1"/>
          <p:nvPr/>
        </p:nvSpPr>
        <p:spPr>
          <a:xfrm>
            <a:off x="423725" y="9762900"/>
            <a:ext cx="65967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RÉCIT document made available, with exception, according to the terms of the </a:t>
            </a:r>
            <a:r>
              <a:rPr lang="fr-CA" sz="900" u="sng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4.0 License</a:t>
            </a:r>
            <a:r>
              <a:rPr lang="fr-CA" sz="9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 </a:t>
            </a:r>
            <a:endParaRPr sz="1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21" name="Google Shape;321;p30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90665" y="9674787"/>
            <a:ext cx="834660" cy="29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5675" y="9665463"/>
            <a:ext cx="308050" cy="31067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0"/>
          <p:cNvSpPr txBox="1"/>
          <p:nvPr>
            <p:ph idx="12" type="sldNum"/>
          </p:nvPr>
        </p:nvSpPr>
        <p:spPr>
          <a:xfrm>
            <a:off x="7273266" y="9288597"/>
            <a:ext cx="4665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