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8"/>
  </p:notesMasterIdLst>
  <p:sldIdLst>
    <p:sldId id="256" r:id="rId4"/>
    <p:sldId id="257" r:id="rId5"/>
    <p:sldId id="258" r:id="rId6"/>
    <p:sldId id="259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echner, Stefanie" initials="FS" lastIdx="2" clrIdx="0">
    <p:extLst>
      <p:ext uri="{19B8F6BF-5375-455C-9EA6-DF929625EA0E}">
        <p15:presenceInfo xmlns:p15="http://schemas.microsoft.com/office/powerpoint/2012/main" userId="S-1-5-21-436374069-1767777339-1177238915-910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82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9-26T07:19:40.709" idx="2">
    <p:pos x="10" y="10"/>
    <p:text>Biite Übersetzte Begriffe nochmals checken. Es stand zuerst Aktion, Information, Fürsprache - das ist kompletter Blödsinn. Ich habe schon zu Aktivismus und Bildung geändert - basierend auf der englischen Übersetzung. Bei Advocacy bin ich nicht sicher. Und ist education mit Bildung richtig übersetzt?</p:text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203b0488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203b0488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4b213211f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4b213211f1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4b213211f1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4b213211f1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5203b04884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5203b04884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78238"/>
            <a:ext cx="421426" cy="30628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11" Type="http://schemas.openxmlformats.org/officeDocument/2006/relationships/comments" Target="../comments/comment1.xml"/><Relationship Id="rId5" Type="http://schemas.openxmlformats.org/officeDocument/2006/relationships/image" Target="../media/image3.png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3.png"/><Relationship Id="rId10" Type="http://schemas.openxmlformats.org/officeDocument/2006/relationships/image" Target="../media/image15.png"/><Relationship Id="rId4" Type="http://schemas.openxmlformats.org/officeDocument/2006/relationships/image" Target="../media/image4.png"/><Relationship Id="rId9" Type="http://schemas.openxmlformats.org/officeDocument/2006/relationships/image" Target="../media/image14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7"/>
          <p:cNvSpPr txBox="1">
            <a:spLocks noGrp="1"/>
          </p:cNvSpPr>
          <p:nvPr>
            <p:ph type="ctrTitle"/>
          </p:nvPr>
        </p:nvSpPr>
        <p:spPr>
          <a:xfrm>
            <a:off x="788250" y="1095600"/>
            <a:ext cx="4230600" cy="26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de-DE" sz="4800" b="1" dirty="0"/>
              <a:t>Aktivismus, Bildung, Fürsprache</a:t>
            </a:r>
            <a:endParaRPr sz="4800" b="1" dirty="0"/>
          </a:p>
        </p:txBody>
      </p:sp>
      <p:sp>
        <p:nvSpPr>
          <p:cNvPr id="156" name="Google Shape;156;p37"/>
          <p:cNvSpPr txBox="1"/>
          <p:nvPr/>
        </p:nvSpPr>
        <p:spPr>
          <a:xfrm>
            <a:off x="9888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76B042"/>
                </a:solidFill>
              </a:rPr>
              <a:t>Mit Online-Akteuren kooperieren &gt; SEL &gt; </a:t>
            </a:r>
            <a:r>
              <a:rPr lang="de-DE" b="1" dirty="0">
                <a:solidFill>
                  <a:srgbClr val="76B042"/>
                </a:solidFill>
              </a:rPr>
              <a:t>Aktivismus, Bildung, Fürsprache</a:t>
            </a:r>
            <a:endParaRPr b="1" dirty="0">
              <a:solidFill>
                <a:srgbClr val="76B042"/>
              </a:solidFill>
            </a:endParaRPr>
          </a:p>
        </p:txBody>
      </p:sp>
      <p:pic>
        <p:nvPicPr>
          <p:cNvPr id="157" name="Google Shape;157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2736" y="113525"/>
            <a:ext cx="456307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91450" y="732075"/>
            <a:ext cx="1584876" cy="158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3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202426" y="1971500"/>
            <a:ext cx="1507926" cy="15079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0" name="Google Shape;160;p37"/>
          <p:cNvGrpSpPr/>
          <p:nvPr/>
        </p:nvGrpSpPr>
        <p:grpSpPr>
          <a:xfrm>
            <a:off x="5637162" y="3205570"/>
            <a:ext cx="1369313" cy="1369313"/>
            <a:chOff x="5889925" y="2791600"/>
            <a:chExt cx="1641075" cy="1641075"/>
          </a:xfrm>
        </p:grpSpPr>
        <p:pic>
          <p:nvPicPr>
            <p:cNvPr id="161" name="Google Shape;161;p37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5889925" y="2791600"/>
              <a:ext cx="1641075" cy="16410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2" name="Google Shape;162;p37"/>
            <p:cNvSpPr/>
            <p:nvPr/>
          </p:nvSpPr>
          <p:spPr>
            <a:xfrm>
              <a:off x="6252025" y="2941250"/>
              <a:ext cx="273300" cy="317700"/>
            </a:xfrm>
            <a:prstGeom prst="rect">
              <a:avLst/>
            </a:prstGeom>
            <a:solidFill>
              <a:srgbClr val="1A1A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37"/>
            <p:cNvSpPr/>
            <p:nvPr/>
          </p:nvSpPr>
          <p:spPr>
            <a:xfrm>
              <a:off x="6914325" y="2941250"/>
              <a:ext cx="273300" cy="317700"/>
            </a:xfrm>
            <a:prstGeom prst="rect">
              <a:avLst/>
            </a:prstGeom>
            <a:solidFill>
              <a:srgbClr val="1A1A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4" name="Grafik 13">
            <a:extLst>
              <a:ext uri="{FF2B5EF4-FFF2-40B4-BE49-F238E27FC236}">
                <a16:creationId xmlns:a16="http://schemas.microsoft.com/office/drawing/2014/main" id="{6327CC4B-C108-4AB0-9925-B38EE327B89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384" y="1989395"/>
            <a:ext cx="406264" cy="299117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38"/>
          <p:cNvGrpSpPr/>
          <p:nvPr/>
        </p:nvGrpSpPr>
        <p:grpSpPr>
          <a:xfrm>
            <a:off x="1112875" y="1145174"/>
            <a:ext cx="3423000" cy="783351"/>
            <a:chOff x="929750" y="1009649"/>
            <a:chExt cx="3423000" cy="783351"/>
          </a:xfrm>
        </p:grpSpPr>
        <p:pic>
          <p:nvPicPr>
            <p:cNvPr id="169" name="Google Shape;169;p3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29750" y="1009649"/>
              <a:ext cx="783351" cy="7833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0" name="Google Shape;170;p38"/>
            <p:cNvSpPr txBox="1"/>
            <p:nvPr/>
          </p:nvSpPr>
          <p:spPr>
            <a:xfrm>
              <a:off x="1789550" y="1076850"/>
              <a:ext cx="2563200" cy="60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3000" b="1" dirty="0">
                  <a:solidFill>
                    <a:srgbClr val="76B042"/>
                  </a:solidFill>
                </a:rPr>
                <a:t>Aktivismus</a:t>
              </a:r>
              <a:endParaRPr sz="3000" b="1" dirty="0">
                <a:solidFill>
                  <a:srgbClr val="76B042"/>
                </a:solidFill>
              </a:endParaRPr>
            </a:p>
          </p:txBody>
        </p:sp>
      </p:grpSp>
      <p:grpSp>
        <p:nvGrpSpPr>
          <p:cNvPr id="171" name="Google Shape;171;p38"/>
          <p:cNvGrpSpPr/>
          <p:nvPr/>
        </p:nvGrpSpPr>
        <p:grpSpPr>
          <a:xfrm>
            <a:off x="2900744" y="2179950"/>
            <a:ext cx="3151481" cy="783475"/>
            <a:chOff x="2996269" y="2008025"/>
            <a:chExt cx="3151481" cy="783475"/>
          </a:xfrm>
        </p:grpSpPr>
        <p:pic>
          <p:nvPicPr>
            <p:cNvPr id="172" name="Google Shape;172;p3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996269" y="2008025"/>
              <a:ext cx="783351" cy="7833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3" name="Google Shape;173;p38"/>
            <p:cNvSpPr txBox="1"/>
            <p:nvPr/>
          </p:nvSpPr>
          <p:spPr>
            <a:xfrm>
              <a:off x="3820650" y="2008200"/>
              <a:ext cx="2327100" cy="78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3000" b="1" dirty="0">
                  <a:solidFill>
                    <a:srgbClr val="76B042"/>
                  </a:solidFill>
                </a:rPr>
                <a:t>Bildung</a:t>
              </a:r>
              <a:endParaRPr sz="3000" b="1" dirty="0">
                <a:solidFill>
                  <a:srgbClr val="76B042"/>
                </a:solidFill>
              </a:endParaRPr>
            </a:p>
          </p:txBody>
        </p:sp>
      </p:grpSp>
      <p:grpSp>
        <p:nvGrpSpPr>
          <p:cNvPr id="174" name="Google Shape;174;p38"/>
          <p:cNvGrpSpPr/>
          <p:nvPr/>
        </p:nvGrpSpPr>
        <p:grpSpPr>
          <a:xfrm>
            <a:off x="4972678" y="3214877"/>
            <a:ext cx="3215873" cy="783448"/>
            <a:chOff x="5338927" y="3079352"/>
            <a:chExt cx="3215873" cy="783448"/>
          </a:xfrm>
        </p:grpSpPr>
        <p:grpSp>
          <p:nvGrpSpPr>
            <p:cNvPr id="175" name="Google Shape;175;p38"/>
            <p:cNvGrpSpPr/>
            <p:nvPr/>
          </p:nvGrpSpPr>
          <p:grpSpPr>
            <a:xfrm>
              <a:off x="5338927" y="3079352"/>
              <a:ext cx="684328" cy="783285"/>
              <a:chOff x="5889925" y="2791600"/>
              <a:chExt cx="1641075" cy="1641075"/>
            </a:xfrm>
          </p:grpSpPr>
          <p:pic>
            <p:nvPicPr>
              <p:cNvPr id="176" name="Google Shape;176;p38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5889925" y="2791600"/>
                <a:ext cx="1641075" cy="164107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77" name="Google Shape;177;p38"/>
              <p:cNvSpPr/>
              <p:nvPr/>
            </p:nvSpPr>
            <p:spPr>
              <a:xfrm>
                <a:off x="6252025" y="2941250"/>
                <a:ext cx="273300" cy="317700"/>
              </a:xfrm>
              <a:prstGeom prst="rect">
                <a:avLst/>
              </a:prstGeom>
              <a:solidFill>
                <a:srgbClr val="1A1A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38"/>
              <p:cNvSpPr/>
              <p:nvPr/>
            </p:nvSpPr>
            <p:spPr>
              <a:xfrm>
                <a:off x="6914325" y="2941250"/>
                <a:ext cx="273300" cy="317700"/>
              </a:xfrm>
              <a:prstGeom prst="rect">
                <a:avLst/>
              </a:prstGeom>
              <a:solidFill>
                <a:srgbClr val="1A1A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9" name="Google Shape;179;p38"/>
            <p:cNvSpPr txBox="1"/>
            <p:nvPr/>
          </p:nvSpPr>
          <p:spPr>
            <a:xfrm>
              <a:off x="6091500" y="3079500"/>
              <a:ext cx="2463300" cy="78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3000" b="1">
                  <a:solidFill>
                    <a:srgbClr val="76B042"/>
                  </a:solidFill>
                </a:rPr>
                <a:t>Fürsprache</a:t>
              </a:r>
              <a:endParaRPr sz="3000" b="1">
                <a:solidFill>
                  <a:srgbClr val="76B042"/>
                </a:solidFill>
              </a:endParaRPr>
            </a:p>
          </p:txBody>
        </p:sp>
      </p:grpSp>
      <p:sp>
        <p:nvSpPr>
          <p:cNvPr id="180" name="Google Shape;180;p38"/>
          <p:cNvSpPr txBox="1"/>
          <p:nvPr/>
        </p:nvSpPr>
        <p:spPr>
          <a:xfrm>
            <a:off x="502850" y="247825"/>
            <a:ext cx="86412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000" b="1" dirty="0">
                <a:solidFill>
                  <a:srgbClr val="76B042"/>
                </a:solidFill>
              </a:rPr>
              <a:t>Was bedeuten diese Begriffe?</a:t>
            </a:r>
            <a:endParaRPr sz="3000" b="1" dirty="0">
              <a:solidFill>
                <a:srgbClr val="76B042"/>
              </a:solidFill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F1B54C7D-8129-4286-8D2E-6ED21334E2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84" y="1989395"/>
            <a:ext cx="406264" cy="299117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9"/>
          <p:cNvSpPr/>
          <p:nvPr/>
        </p:nvSpPr>
        <p:spPr>
          <a:xfrm>
            <a:off x="569700" y="1523175"/>
            <a:ext cx="114630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FFFFFF"/>
                </a:solidFill>
              </a:rPr>
              <a:t>inspirierend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86" name="Google Shape;186;p39"/>
          <p:cNvSpPr/>
          <p:nvPr/>
        </p:nvSpPr>
        <p:spPr>
          <a:xfrm>
            <a:off x="1564257" y="2566092"/>
            <a:ext cx="115605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rgbClr val="FFFFFF"/>
                </a:solidFill>
              </a:rPr>
              <a:t>unbeugsam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87" name="Google Shape;187;p39"/>
          <p:cNvSpPr/>
          <p:nvPr/>
        </p:nvSpPr>
        <p:spPr>
          <a:xfrm>
            <a:off x="2738722" y="1860529"/>
            <a:ext cx="102660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FFFFFF"/>
                </a:solidFill>
              </a:rPr>
              <a:t>beharrlich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88" name="Google Shape;188;p39"/>
          <p:cNvSpPr/>
          <p:nvPr/>
        </p:nvSpPr>
        <p:spPr>
          <a:xfrm>
            <a:off x="3941444" y="3145576"/>
            <a:ext cx="185689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chemeClr val="bg1"/>
                </a:solidFill>
              </a:rPr>
              <a:t>Durchsetzungsstark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89" name="Google Shape;189;p39"/>
          <p:cNvSpPr/>
          <p:nvPr/>
        </p:nvSpPr>
        <p:spPr>
          <a:xfrm>
            <a:off x="5407224" y="1841605"/>
            <a:ext cx="143190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FFFFFF"/>
                </a:solidFill>
              </a:rPr>
              <a:t>herausfordernd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90" name="Google Shape;190;p39"/>
          <p:cNvSpPr/>
          <p:nvPr/>
        </p:nvSpPr>
        <p:spPr>
          <a:xfrm>
            <a:off x="4704375" y="1189450"/>
            <a:ext cx="130740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FFFFFF"/>
                </a:solidFill>
              </a:rPr>
              <a:t>unterstützend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91" name="Google Shape;191;p39"/>
          <p:cNvSpPr/>
          <p:nvPr/>
        </p:nvSpPr>
        <p:spPr>
          <a:xfrm>
            <a:off x="1910831" y="1252363"/>
            <a:ext cx="993287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rgbClr val="FFFFFF"/>
                </a:solidFill>
              </a:rPr>
              <a:t>selbstlos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92" name="Google Shape;192;p39"/>
          <p:cNvSpPr/>
          <p:nvPr/>
        </p:nvSpPr>
        <p:spPr>
          <a:xfrm>
            <a:off x="7260298" y="1894323"/>
            <a:ext cx="126750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FFFFFF"/>
                </a:solidFill>
              </a:rPr>
              <a:t>organisiert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93" name="Google Shape;193;p39"/>
          <p:cNvSpPr/>
          <p:nvPr/>
        </p:nvSpPr>
        <p:spPr>
          <a:xfrm>
            <a:off x="7577859" y="3111378"/>
            <a:ext cx="143190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FFFFFF"/>
                </a:solidFill>
              </a:rPr>
              <a:t>guter Zuhörer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94" name="Google Shape;194;p39"/>
          <p:cNvSpPr/>
          <p:nvPr/>
        </p:nvSpPr>
        <p:spPr>
          <a:xfrm>
            <a:off x="569700" y="3281328"/>
            <a:ext cx="1615318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FFFFFF"/>
                </a:solidFill>
              </a:rPr>
              <a:t>kann Dinge gut kommunizieren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95" name="Google Shape;195;p39"/>
          <p:cNvSpPr/>
          <p:nvPr/>
        </p:nvSpPr>
        <p:spPr>
          <a:xfrm>
            <a:off x="1564257" y="3942794"/>
            <a:ext cx="114630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rgbClr val="FFFFFF"/>
                </a:solidFill>
              </a:rPr>
              <a:t>emotional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96" name="Google Shape;196;p39"/>
          <p:cNvSpPr/>
          <p:nvPr/>
        </p:nvSpPr>
        <p:spPr>
          <a:xfrm>
            <a:off x="2350792" y="3145576"/>
            <a:ext cx="130740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FFFFFF"/>
                </a:solidFill>
              </a:rPr>
              <a:t>empathisch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97" name="Google Shape;197;p39"/>
          <p:cNvSpPr/>
          <p:nvPr/>
        </p:nvSpPr>
        <p:spPr>
          <a:xfrm>
            <a:off x="578275" y="2346938"/>
            <a:ext cx="87930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rgbClr val="FFFFFF"/>
                </a:solidFill>
              </a:rPr>
              <a:t>ruhig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98" name="Google Shape;198;p39"/>
          <p:cNvSpPr/>
          <p:nvPr/>
        </p:nvSpPr>
        <p:spPr>
          <a:xfrm>
            <a:off x="5972175" y="3079401"/>
            <a:ext cx="1296075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FFFFFF"/>
                </a:solidFill>
              </a:rPr>
              <a:t>prinzipientreu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99" name="Google Shape;199;p39"/>
          <p:cNvSpPr/>
          <p:nvPr/>
        </p:nvSpPr>
        <p:spPr>
          <a:xfrm>
            <a:off x="7464758" y="2482594"/>
            <a:ext cx="148170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FFFFFF"/>
                </a:solidFill>
              </a:rPr>
              <a:t>leidenschaftlich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200" name="Google Shape;200;p39"/>
          <p:cNvSpPr/>
          <p:nvPr/>
        </p:nvSpPr>
        <p:spPr>
          <a:xfrm>
            <a:off x="3019074" y="3786565"/>
            <a:ext cx="153960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rgbClr val="FFFFFF"/>
                </a:solidFill>
              </a:rPr>
              <a:t>sachkundig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01" name="Google Shape;201;p39"/>
          <p:cNvSpPr/>
          <p:nvPr/>
        </p:nvSpPr>
        <p:spPr>
          <a:xfrm>
            <a:off x="3311050" y="1095800"/>
            <a:ext cx="102660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FFFFFF"/>
                </a:solidFill>
              </a:rPr>
              <a:t>analytisch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202" name="Google Shape;202;p39"/>
          <p:cNvSpPr/>
          <p:nvPr/>
        </p:nvSpPr>
        <p:spPr>
          <a:xfrm>
            <a:off x="7812032" y="1186432"/>
            <a:ext cx="102660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FFFFFF"/>
                </a:solidFill>
              </a:rPr>
              <a:t>kreativ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203" name="Google Shape;203;p39"/>
          <p:cNvSpPr/>
          <p:nvPr/>
        </p:nvSpPr>
        <p:spPr>
          <a:xfrm>
            <a:off x="6515678" y="1274487"/>
            <a:ext cx="102660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rgbClr val="FFFFFF"/>
                </a:solidFill>
              </a:rPr>
              <a:t>furchtlos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04" name="Google Shape;204;p39"/>
          <p:cNvSpPr/>
          <p:nvPr/>
        </p:nvSpPr>
        <p:spPr>
          <a:xfrm>
            <a:off x="5828398" y="2450617"/>
            <a:ext cx="143190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FFFFFF"/>
                </a:solidFill>
              </a:rPr>
              <a:t>streitlustig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205" name="Google Shape;205;p39"/>
          <p:cNvSpPr txBox="1"/>
          <p:nvPr/>
        </p:nvSpPr>
        <p:spPr>
          <a:xfrm>
            <a:off x="3616424" y="3893100"/>
            <a:ext cx="61005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500" b="1" dirty="0">
                <a:solidFill>
                  <a:srgbClr val="76B042"/>
                </a:solidFill>
              </a:rPr>
              <a:t>Welche Eigenschaften </a:t>
            </a:r>
            <a:br>
              <a:rPr lang="de-DE" sz="2500" b="1" dirty="0">
                <a:solidFill>
                  <a:srgbClr val="76B042"/>
                </a:solidFill>
              </a:rPr>
            </a:br>
            <a:r>
              <a:rPr lang="de-DE" sz="2500" b="1" dirty="0">
                <a:solidFill>
                  <a:srgbClr val="76B042"/>
                </a:solidFill>
              </a:rPr>
              <a:t>zeichnen sie aus?</a:t>
            </a:r>
            <a:endParaRPr sz="2500" b="1" dirty="0">
              <a:solidFill>
                <a:srgbClr val="76B042"/>
              </a:solidFill>
            </a:endParaRPr>
          </a:p>
        </p:txBody>
      </p:sp>
      <p:sp>
        <p:nvSpPr>
          <p:cNvPr id="206" name="Google Shape;206;p39"/>
          <p:cNvSpPr/>
          <p:nvPr/>
        </p:nvSpPr>
        <p:spPr>
          <a:xfrm>
            <a:off x="1748217" y="1930652"/>
            <a:ext cx="78330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rgbClr val="FFFFFF"/>
                </a:solidFill>
              </a:rPr>
              <a:t>fair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07" name="Google Shape;207;p39"/>
          <p:cNvSpPr/>
          <p:nvPr/>
        </p:nvSpPr>
        <p:spPr>
          <a:xfrm>
            <a:off x="3998850" y="1875338"/>
            <a:ext cx="114630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rgbClr val="FFFFFF"/>
                </a:solidFill>
              </a:rPr>
              <a:t>respektvoll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08" name="Google Shape;208;p39"/>
          <p:cNvSpPr/>
          <p:nvPr/>
        </p:nvSpPr>
        <p:spPr>
          <a:xfrm>
            <a:off x="4228888" y="2541275"/>
            <a:ext cx="139505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FFFFFF"/>
                </a:solidFill>
              </a:rPr>
              <a:t>charismatisch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209" name="Google Shape;209;p39"/>
          <p:cNvSpPr/>
          <p:nvPr/>
        </p:nvSpPr>
        <p:spPr>
          <a:xfrm>
            <a:off x="2907125" y="2482594"/>
            <a:ext cx="1146300" cy="471600"/>
          </a:xfrm>
          <a:prstGeom prst="roundRect">
            <a:avLst>
              <a:gd name="adj" fmla="val 16667"/>
            </a:avLst>
          </a:prstGeom>
          <a:solidFill>
            <a:srgbClr val="585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rgbClr val="FFFFFF"/>
                </a:solidFill>
              </a:rPr>
              <a:t>freundlich</a:t>
            </a:r>
            <a:endParaRPr>
              <a:solidFill>
                <a:srgbClr val="FFFFFF"/>
              </a:solidFill>
            </a:endParaRPr>
          </a:p>
        </p:txBody>
      </p:sp>
      <p:grpSp>
        <p:nvGrpSpPr>
          <p:cNvPr id="210" name="Google Shape;210;p39"/>
          <p:cNvGrpSpPr/>
          <p:nvPr/>
        </p:nvGrpSpPr>
        <p:grpSpPr>
          <a:xfrm>
            <a:off x="722750" y="118049"/>
            <a:ext cx="2653200" cy="783351"/>
            <a:chOff x="929750" y="1009649"/>
            <a:chExt cx="2653200" cy="783351"/>
          </a:xfrm>
        </p:grpSpPr>
        <p:pic>
          <p:nvPicPr>
            <p:cNvPr id="211" name="Google Shape;211;p3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29750" y="1009649"/>
              <a:ext cx="783351" cy="7833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2" name="Google Shape;212;p39"/>
            <p:cNvSpPr txBox="1"/>
            <p:nvPr/>
          </p:nvSpPr>
          <p:spPr>
            <a:xfrm>
              <a:off x="1789550" y="1076850"/>
              <a:ext cx="1793400" cy="60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800" b="1" dirty="0">
                  <a:solidFill>
                    <a:srgbClr val="76B042"/>
                  </a:solidFill>
                </a:rPr>
                <a:t>Aktivismus</a:t>
              </a:r>
              <a:endParaRPr sz="1800" b="1" dirty="0">
                <a:solidFill>
                  <a:srgbClr val="76B042"/>
                </a:solidFill>
              </a:endParaRPr>
            </a:p>
          </p:txBody>
        </p:sp>
      </p:grpSp>
      <p:grpSp>
        <p:nvGrpSpPr>
          <p:cNvPr id="213" name="Google Shape;213;p39"/>
          <p:cNvGrpSpPr/>
          <p:nvPr/>
        </p:nvGrpSpPr>
        <p:grpSpPr>
          <a:xfrm>
            <a:off x="3568631" y="117975"/>
            <a:ext cx="2296193" cy="783488"/>
            <a:chOff x="2996269" y="2008025"/>
            <a:chExt cx="2296193" cy="783488"/>
          </a:xfrm>
        </p:grpSpPr>
        <p:pic>
          <p:nvPicPr>
            <p:cNvPr id="214" name="Google Shape;214;p3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996269" y="2008025"/>
              <a:ext cx="783351" cy="7833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5" name="Google Shape;215;p39"/>
            <p:cNvSpPr txBox="1"/>
            <p:nvPr/>
          </p:nvSpPr>
          <p:spPr>
            <a:xfrm>
              <a:off x="3820649" y="2008213"/>
              <a:ext cx="1471813" cy="78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800" b="1" dirty="0">
                  <a:solidFill>
                    <a:srgbClr val="76B042"/>
                  </a:solidFill>
                </a:rPr>
                <a:t>Bildung</a:t>
              </a:r>
              <a:endParaRPr sz="1800" b="1" dirty="0">
                <a:solidFill>
                  <a:srgbClr val="76B042"/>
                </a:solidFill>
              </a:endParaRPr>
            </a:p>
          </p:txBody>
        </p:sp>
      </p:grpSp>
      <p:grpSp>
        <p:nvGrpSpPr>
          <p:cNvPr id="216" name="Google Shape;216;p39"/>
          <p:cNvGrpSpPr/>
          <p:nvPr/>
        </p:nvGrpSpPr>
        <p:grpSpPr>
          <a:xfrm>
            <a:off x="6515678" y="117990"/>
            <a:ext cx="2236055" cy="783461"/>
            <a:chOff x="5338927" y="3079352"/>
            <a:chExt cx="2236055" cy="783461"/>
          </a:xfrm>
        </p:grpSpPr>
        <p:grpSp>
          <p:nvGrpSpPr>
            <p:cNvPr id="217" name="Google Shape;217;p39"/>
            <p:cNvGrpSpPr/>
            <p:nvPr/>
          </p:nvGrpSpPr>
          <p:grpSpPr>
            <a:xfrm>
              <a:off x="5338927" y="3079352"/>
              <a:ext cx="684328" cy="783285"/>
              <a:chOff x="5889925" y="2791600"/>
              <a:chExt cx="1641075" cy="1641075"/>
            </a:xfrm>
          </p:grpSpPr>
          <p:pic>
            <p:nvPicPr>
              <p:cNvPr id="218" name="Google Shape;218;p39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5889925" y="2791600"/>
                <a:ext cx="1641075" cy="164107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19" name="Google Shape;219;p39"/>
              <p:cNvSpPr/>
              <p:nvPr/>
            </p:nvSpPr>
            <p:spPr>
              <a:xfrm>
                <a:off x="6252025" y="2941250"/>
                <a:ext cx="273300" cy="317700"/>
              </a:xfrm>
              <a:prstGeom prst="rect">
                <a:avLst/>
              </a:prstGeom>
              <a:solidFill>
                <a:srgbClr val="1A1A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39"/>
              <p:cNvSpPr/>
              <p:nvPr/>
            </p:nvSpPr>
            <p:spPr>
              <a:xfrm>
                <a:off x="6914325" y="2941250"/>
                <a:ext cx="273300" cy="317700"/>
              </a:xfrm>
              <a:prstGeom prst="rect">
                <a:avLst/>
              </a:prstGeom>
              <a:solidFill>
                <a:srgbClr val="1A1A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1" name="Google Shape;221;p39"/>
            <p:cNvSpPr txBox="1"/>
            <p:nvPr/>
          </p:nvSpPr>
          <p:spPr>
            <a:xfrm>
              <a:off x="6091499" y="3079513"/>
              <a:ext cx="1483483" cy="78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800" b="1" dirty="0">
                  <a:solidFill>
                    <a:srgbClr val="76B042"/>
                  </a:solidFill>
                </a:rPr>
                <a:t>Fürsprache</a:t>
              </a:r>
              <a:endParaRPr sz="1800" b="1" dirty="0">
                <a:solidFill>
                  <a:srgbClr val="76B042"/>
                </a:solidFill>
              </a:endParaRPr>
            </a:p>
          </p:txBody>
        </p:sp>
      </p:grpSp>
      <p:pic>
        <p:nvPicPr>
          <p:cNvPr id="39" name="Grafik 38">
            <a:extLst>
              <a:ext uri="{FF2B5EF4-FFF2-40B4-BE49-F238E27FC236}">
                <a16:creationId xmlns:a16="http://schemas.microsoft.com/office/drawing/2014/main" id="{0936C2B1-D037-402C-87AD-352FD4B7ED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84" y="1989395"/>
            <a:ext cx="406264" cy="299117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286" y="578238"/>
            <a:ext cx="421426" cy="306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40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230" name="Google Shape;230;p40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231" name="Google Shape;231;p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4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40"/>
          <p:cNvPicPr preferRelativeResize="0"/>
          <p:nvPr/>
        </p:nvPicPr>
        <p:blipFill rotWithShape="1">
          <a:blip r:embed="rId9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4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4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40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40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B5A38872-EC54-48B3-A82F-A6E61EA4692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7384" y="1989395"/>
            <a:ext cx="406264" cy="299117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</Words>
  <Application>Microsoft Office PowerPoint</Application>
  <PresentationFormat>Bildschirmpräsentation (16:9)</PresentationFormat>
  <Paragraphs>36</Paragraphs>
  <Slides>4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Arial</vt:lpstr>
      <vt:lpstr>Simple Light</vt:lpstr>
      <vt:lpstr>Simple Light</vt:lpstr>
      <vt:lpstr>Simple Light</vt:lpstr>
      <vt:lpstr>Aktivismus, Bildung, Fürsprache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Aktion, Information, Fürsprache</dc:title>
  <cp:lastModifiedBy>Groschup, Friederike</cp:lastModifiedBy>
  <cp:revision>7</cp:revision>
  <dcterms:modified xsi:type="dcterms:W3CDTF">2019-10-02T09:48:43Z</dcterms:modified>
</cp:coreProperties>
</file>