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347a6ee7b4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347a6ee7b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3472e7f9cc_0_11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13472e7f9cc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13472e7f9cc_0_22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13472e7f9cc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13472e7f9cc_0_26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13472e7f9cc_0_2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13472e7f9cc_0_33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13472e7f9cc_0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he word GEOMETRY in white over green text with illustrations of geometric figures and equations." id="54" name="Google Shape;54;p13" title="The word GEOMETRY in white over green text with illustrations of geometric figures and equations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772400" cy="15525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he word GEOMETRY in white over green text with illustrations of geometric figures and equations." id="55" name="Google Shape;55;p13" title="The word GEOMETRY in white over green text with illustrations of geometric figures and equations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772400" cy="1552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3400" y="16894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4</a:t>
            </a: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.1 - Coordinate System</a:t>
            </a:r>
            <a:endParaRPr sz="1600">
              <a:solidFill>
                <a:srgbClr val="335E3B"/>
              </a:solidFill>
              <a:latin typeface="Coustard"/>
              <a:ea typeface="Coustard"/>
              <a:cs typeface="Coustard"/>
              <a:sym typeface="Coustar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3400" y="1994250"/>
            <a:ext cx="7425600" cy="6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points, provide the ordered pair and indicate </a:t>
            </a:r>
            <a:r>
              <a:rPr lang="en" sz="1200"/>
              <a:t>which quadrant the point is in:</a:t>
            </a:r>
            <a:endParaRPr sz="1200"/>
          </a:p>
        </p:txBody>
      </p:sp>
      <p:sp>
        <p:nvSpPr>
          <p:cNvPr id="58" name="Google Shape;58;p13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4 -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34343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010750" y="3209850"/>
            <a:ext cx="33906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A __________		Quadrant: _____</a:t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B __________		Quadrant: _____</a:t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C __________		Quadrant: _____</a:t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D __________		Quadrant: _____</a:t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E __________		Quadrant: _____</a:t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F __________		Quadrant: _____</a:t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G __________		Quadrant: _____</a:t>
            </a:r>
            <a:endParaRPr b="1" i="1" sz="1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60" name="Google Shape;60;p13"/>
          <p:cNvGrpSpPr/>
          <p:nvPr/>
        </p:nvGrpSpPr>
        <p:grpSpPr>
          <a:xfrm>
            <a:off x="164687" y="3143580"/>
            <a:ext cx="4660200" cy="4652100"/>
            <a:chOff x="2526887" y="324180"/>
            <a:chExt cx="4660200" cy="4652100"/>
          </a:xfrm>
        </p:grpSpPr>
        <p:cxnSp>
          <p:nvCxnSpPr>
            <p:cNvPr id="61" name="Google Shape;61;p13"/>
            <p:cNvCxnSpPr/>
            <p:nvPr/>
          </p:nvCxnSpPr>
          <p:spPr>
            <a:xfrm>
              <a:off x="2801304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>
              <a:off x="3007456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3" name="Google Shape;63;p13"/>
            <p:cNvCxnSpPr/>
            <p:nvPr/>
          </p:nvCxnSpPr>
          <p:spPr>
            <a:xfrm>
              <a:off x="3213607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4" name="Google Shape;64;p13"/>
            <p:cNvCxnSpPr/>
            <p:nvPr/>
          </p:nvCxnSpPr>
          <p:spPr>
            <a:xfrm>
              <a:off x="3419759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5" name="Google Shape;65;p13"/>
            <p:cNvCxnSpPr/>
            <p:nvPr/>
          </p:nvCxnSpPr>
          <p:spPr>
            <a:xfrm>
              <a:off x="3625910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6" name="Google Shape;66;p13"/>
            <p:cNvCxnSpPr/>
            <p:nvPr/>
          </p:nvCxnSpPr>
          <p:spPr>
            <a:xfrm>
              <a:off x="3832062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>
              <a:off x="4038213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8" name="Google Shape;68;p13"/>
            <p:cNvCxnSpPr/>
            <p:nvPr/>
          </p:nvCxnSpPr>
          <p:spPr>
            <a:xfrm>
              <a:off x="4244365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>
              <a:off x="4450516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0" name="Google Shape;70;p13"/>
            <p:cNvCxnSpPr/>
            <p:nvPr/>
          </p:nvCxnSpPr>
          <p:spPr>
            <a:xfrm>
              <a:off x="4656668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1" name="Google Shape;71;p13"/>
            <p:cNvCxnSpPr/>
            <p:nvPr/>
          </p:nvCxnSpPr>
          <p:spPr>
            <a:xfrm>
              <a:off x="5068971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2" name="Google Shape;72;p13"/>
            <p:cNvCxnSpPr/>
            <p:nvPr/>
          </p:nvCxnSpPr>
          <p:spPr>
            <a:xfrm>
              <a:off x="5275122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13"/>
            <p:cNvCxnSpPr/>
            <p:nvPr/>
          </p:nvCxnSpPr>
          <p:spPr>
            <a:xfrm>
              <a:off x="5481274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5687425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5893577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6099728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6305880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6512031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6718183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6924334" y="598550"/>
              <a:ext cx="0" cy="41232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4867004" y="-1467271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4867004" y="-1261119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3" name="Google Shape;83;p13"/>
            <p:cNvCxnSpPr/>
            <p:nvPr/>
          </p:nvCxnSpPr>
          <p:spPr>
            <a:xfrm>
              <a:off x="4867004" y="-1054968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4" name="Google Shape;84;p13"/>
            <p:cNvCxnSpPr/>
            <p:nvPr/>
          </p:nvCxnSpPr>
          <p:spPr>
            <a:xfrm>
              <a:off x="4867004" y="-848816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5" name="Google Shape;85;p13"/>
            <p:cNvCxnSpPr/>
            <p:nvPr/>
          </p:nvCxnSpPr>
          <p:spPr>
            <a:xfrm>
              <a:off x="4867004" y="-642665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6" name="Google Shape;86;p13"/>
            <p:cNvCxnSpPr/>
            <p:nvPr/>
          </p:nvCxnSpPr>
          <p:spPr>
            <a:xfrm>
              <a:off x="4867004" y="-436513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3"/>
            <p:cNvCxnSpPr/>
            <p:nvPr/>
          </p:nvCxnSpPr>
          <p:spPr>
            <a:xfrm>
              <a:off x="4867004" y="-230362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4867004" y="-24210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4867004" y="181941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4867004" y="388093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" name="Google Shape;91;p13"/>
            <p:cNvCxnSpPr/>
            <p:nvPr/>
          </p:nvCxnSpPr>
          <p:spPr>
            <a:xfrm>
              <a:off x="4867004" y="800396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13"/>
            <p:cNvCxnSpPr/>
            <p:nvPr/>
          </p:nvCxnSpPr>
          <p:spPr>
            <a:xfrm>
              <a:off x="4867004" y="1006547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4867004" y="1212699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4867004" y="1418850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4867004" y="1625002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4867004" y="1831153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" name="Google Shape;97;p13"/>
            <p:cNvCxnSpPr/>
            <p:nvPr/>
          </p:nvCxnSpPr>
          <p:spPr>
            <a:xfrm>
              <a:off x="4867004" y="2037305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8" name="Google Shape;98;p13"/>
            <p:cNvCxnSpPr/>
            <p:nvPr/>
          </p:nvCxnSpPr>
          <p:spPr>
            <a:xfrm>
              <a:off x="4867004" y="2243456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9" name="Google Shape;99;p13"/>
            <p:cNvCxnSpPr/>
            <p:nvPr/>
          </p:nvCxnSpPr>
          <p:spPr>
            <a:xfrm>
              <a:off x="4867004" y="2449608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3"/>
            <p:cNvCxnSpPr/>
            <p:nvPr/>
          </p:nvCxnSpPr>
          <p:spPr>
            <a:xfrm>
              <a:off x="4867004" y="2655759"/>
              <a:ext cx="0" cy="41316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1" name="Google Shape;101;p13"/>
            <p:cNvCxnSpPr/>
            <p:nvPr/>
          </p:nvCxnSpPr>
          <p:spPr>
            <a:xfrm>
              <a:off x="4862825" y="324180"/>
              <a:ext cx="0" cy="4652100"/>
            </a:xfrm>
            <a:prstGeom prst="straightConnector1">
              <a:avLst/>
            </a:pr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triangle"/>
              <a:tailEnd len="med" w="med" type="triangle"/>
            </a:ln>
          </p:spPr>
        </p:cxnSp>
        <p:cxnSp>
          <p:nvCxnSpPr>
            <p:cNvPr id="102" name="Google Shape;102;p13"/>
            <p:cNvCxnSpPr/>
            <p:nvPr/>
          </p:nvCxnSpPr>
          <p:spPr>
            <a:xfrm>
              <a:off x="4856987" y="329950"/>
              <a:ext cx="0" cy="4660200"/>
            </a:xfrm>
            <a:prstGeom prst="straightConnector1">
              <a:avLst/>
            </a:pr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triangle"/>
              <a:tailEnd len="med" w="med" type="triangle"/>
            </a:ln>
          </p:spPr>
        </p:cxnSp>
      </p:grpSp>
      <p:sp>
        <p:nvSpPr>
          <p:cNvPr id="103" name="Google Shape;103;p13"/>
          <p:cNvSpPr txBox="1"/>
          <p:nvPr/>
        </p:nvSpPr>
        <p:spPr>
          <a:xfrm>
            <a:off x="2223562" y="2673925"/>
            <a:ext cx="540300" cy="6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rPr>
              <a:t>y</a:t>
            </a:r>
            <a:endParaRPr b="1" i="1">
              <a:solidFill>
                <a:srgbClr val="335E3B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04" name="Google Shape;104;p13"/>
          <p:cNvSpPr txBox="1"/>
          <p:nvPr/>
        </p:nvSpPr>
        <p:spPr>
          <a:xfrm>
            <a:off x="4661962" y="5112325"/>
            <a:ext cx="540300" cy="6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rPr>
              <a:t>x</a:t>
            </a:r>
            <a:endParaRPr b="1" i="1">
              <a:solidFill>
                <a:srgbClr val="335E3B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105" name="Google Shape;105;p13"/>
          <p:cNvGrpSpPr/>
          <p:nvPr/>
        </p:nvGrpSpPr>
        <p:grpSpPr>
          <a:xfrm>
            <a:off x="542931" y="3517410"/>
            <a:ext cx="388200" cy="526500"/>
            <a:chOff x="-855444" y="4106307"/>
            <a:chExt cx="388200" cy="526500"/>
          </a:xfrm>
        </p:grpSpPr>
        <p:sp>
          <p:nvSpPr>
            <p:cNvPr id="106" name="Google Shape;106;p13"/>
            <p:cNvSpPr/>
            <p:nvPr/>
          </p:nvSpPr>
          <p:spPr>
            <a:xfrm>
              <a:off x="-800857" y="4180214"/>
              <a:ext cx="98700" cy="99000"/>
            </a:xfrm>
            <a:prstGeom prst="ellipse">
              <a:avLst/>
            </a:prstGeom>
            <a:solidFill>
              <a:srgbClr val="335E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-855444" y="4106307"/>
              <a:ext cx="388200" cy="5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A</a:t>
              </a:r>
              <a:endParaRPr b="1"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08" name="Google Shape;108;p13"/>
          <p:cNvGrpSpPr/>
          <p:nvPr/>
        </p:nvGrpSpPr>
        <p:grpSpPr>
          <a:xfrm>
            <a:off x="3667131" y="5765645"/>
            <a:ext cx="388200" cy="526500"/>
            <a:chOff x="-824696" y="4106307"/>
            <a:chExt cx="388200" cy="526500"/>
          </a:xfrm>
        </p:grpSpPr>
        <p:sp>
          <p:nvSpPr>
            <p:cNvPr id="109" name="Google Shape;109;p13"/>
            <p:cNvSpPr/>
            <p:nvPr/>
          </p:nvSpPr>
          <p:spPr>
            <a:xfrm>
              <a:off x="-800857" y="4180214"/>
              <a:ext cx="98700" cy="99000"/>
            </a:xfrm>
            <a:prstGeom prst="ellipse">
              <a:avLst/>
            </a:prstGeom>
            <a:solidFill>
              <a:srgbClr val="335E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-824696" y="4106307"/>
              <a:ext cx="388200" cy="5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B</a:t>
              </a:r>
              <a:endParaRPr b="1"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11" name="Google Shape;111;p13"/>
          <p:cNvGrpSpPr/>
          <p:nvPr/>
        </p:nvGrpSpPr>
        <p:grpSpPr>
          <a:xfrm>
            <a:off x="3271244" y="7417020"/>
            <a:ext cx="388200" cy="526500"/>
            <a:chOff x="-824696" y="4106307"/>
            <a:chExt cx="388200" cy="526500"/>
          </a:xfrm>
        </p:grpSpPr>
        <p:sp>
          <p:nvSpPr>
            <p:cNvPr id="112" name="Google Shape;112;p13"/>
            <p:cNvSpPr/>
            <p:nvPr/>
          </p:nvSpPr>
          <p:spPr>
            <a:xfrm>
              <a:off x="-800857" y="4180214"/>
              <a:ext cx="98700" cy="99000"/>
            </a:xfrm>
            <a:prstGeom prst="ellipse">
              <a:avLst/>
            </a:prstGeom>
            <a:solidFill>
              <a:srgbClr val="335E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3"/>
            <p:cNvSpPr txBox="1"/>
            <p:nvPr/>
          </p:nvSpPr>
          <p:spPr>
            <a:xfrm>
              <a:off x="-824696" y="4106307"/>
              <a:ext cx="388200" cy="5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C</a:t>
              </a:r>
              <a:endParaRPr b="1"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14" name="Google Shape;114;p13"/>
          <p:cNvGrpSpPr/>
          <p:nvPr/>
        </p:nvGrpSpPr>
        <p:grpSpPr>
          <a:xfrm>
            <a:off x="1596630" y="6377934"/>
            <a:ext cx="388200" cy="526500"/>
            <a:chOff x="-824696" y="4106307"/>
            <a:chExt cx="388200" cy="526500"/>
          </a:xfrm>
        </p:grpSpPr>
        <p:sp>
          <p:nvSpPr>
            <p:cNvPr id="115" name="Google Shape;115;p13"/>
            <p:cNvSpPr/>
            <p:nvPr/>
          </p:nvSpPr>
          <p:spPr>
            <a:xfrm>
              <a:off x="-800857" y="4180214"/>
              <a:ext cx="98700" cy="99000"/>
            </a:xfrm>
            <a:prstGeom prst="ellipse">
              <a:avLst/>
            </a:prstGeom>
            <a:solidFill>
              <a:srgbClr val="335E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-824696" y="4106307"/>
              <a:ext cx="388200" cy="5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D</a:t>
              </a:r>
              <a:endParaRPr b="1"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17" name="Google Shape;117;p13"/>
          <p:cNvGrpSpPr/>
          <p:nvPr/>
        </p:nvGrpSpPr>
        <p:grpSpPr>
          <a:xfrm>
            <a:off x="3673463" y="4319131"/>
            <a:ext cx="388200" cy="526500"/>
            <a:chOff x="-824696" y="4106307"/>
            <a:chExt cx="388200" cy="526500"/>
          </a:xfrm>
        </p:grpSpPr>
        <p:sp>
          <p:nvSpPr>
            <p:cNvPr id="118" name="Google Shape;118;p13"/>
            <p:cNvSpPr/>
            <p:nvPr/>
          </p:nvSpPr>
          <p:spPr>
            <a:xfrm>
              <a:off x="-800857" y="4180214"/>
              <a:ext cx="98700" cy="99000"/>
            </a:xfrm>
            <a:prstGeom prst="ellipse">
              <a:avLst/>
            </a:prstGeom>
            <a:solidFill>
              <a:srgbClr val="335E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-824696" y="4106307"/>
              <a:ext cx="388200" cy="5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E</a:t>
              </a:r>
              <a:endParaRPr b="1"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20" name="Google Shape;120;p13"/>
          <p:cNvGrpSpPr/>
          <p:nvPr/>
        </p:nvGrpSpPr>
        <p:grpSpPr>
          <a:xfrm>
            <a:off x="374395" y="7415685"/>
            <a:ext cx="388200" cy="526500"/>
            <a:chOff x="-824696" y="4106307"/>
            <a:chExt cx="388200" cy="526500"/>
          </a:xfrm>
        </p:grpSpPr>
        <p:sp>
          <p:nvSpPr>
            <p:cNvPr id="121" name="Google Shape;121;p13"/>
            <p:cNvSpPr/>
            <p:nvPr/>
          </p:nvSpPr>
          <p:spPr>
            <a:xfrm>
              <a:off x="-800857" y="4180214"/>
              <a:ext cx="98700" cy="99000"/>
            </a:xfrm>
            <a:prstGeom prst="ellipse">
              <a:avLst/>
            </a:prstGeom>
            <a:solidFill>
              <a:srgbClr val="335E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3"/>
            <p:cNvSpPr txBox="1"/>
            <p:nvPr/>
          </p:nvSpPr>
          <p:spPr>
            <a:xfrm>
              <a:off x="-824696" y="4106307"/>
              <a:ext cx="388200" cy="5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F</a:t>
              </a:r>
              <a:endParaRPr b="1"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23" name="Google Shape;123;p13"/>
          <p:cNvGrpSpPr/>
          <p:nvPr/>
        </p:nvGrpSpPr>
        <p:grpSpPr>
          <a:xfrm>
            <a:off x="1804186" y="4319131"/>
            <a:ext cx="388200" cy="526500"/>
            <a:chOff x="-824696" y="4106307"/>
            <a:chExt cx="388200" cy="526500"/>
          </a:xfrm>
        </p:grpSpPr>
        <p:sp>
          <p:nvSpPr>
            <p:cNvPr id="124" name="Google Shape;124;p13"/>
            <p:cNvSpPr/>
            <p:nvPr/>
          </p:nvSpPr>
          <p:spPr>
            <a:xfrm>
              <a:off x="-800857" y="4180214"/>
              <a:ext cx="98700" cy="99000"/>
            </a:xfrm>
            <a:prstGeom prst="ellipse">
              <a:avLst/>
            </a:prstGeom>
            <a:solidFill>
              <a:srgbClr val="335E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3"/>
            <p:cNvSpPr txBox="1"/>
            <p:nvPr/>
          </p:nvSpPr>
          <p:spPr>
            <a:xfrm>
              <a:off x="-824696" y="4106307"/>
              <a:ext cx="388200" cy="5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G</a:t>
              </a:r>
              <a:endParaRPr b="1"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4 -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34343"/>
              </a:solidFill>
            </a:endParaRPr>
          </a:p>
        </p:txBody>
      </p:sp>
      <p:grpSp>
        <p:nvGrpSpPr>
          <p:cNvPr id="131" name="Google Shape;131;p14"/>
          <p:cNvGrpSpPr/>
          <p:nvPr/>
        </p:nvGrpSpPr>
        <p:grpSpPr>
          <a:xfrm>
            <a:off x="164687" y="-69275"/>
            <a:ext cx="8196463" cy="5121755"/>
            <a:chOff x="164687" y="1073725"/>
            <a:chExt cx="8196463" cy="5121755"/>
          </a:xfrm>
        </p:grpSpPr>
        <p:grpSp>
          <p:nvGrpSpPr>
            <p:cNvPr id="132" name="Google Shape;132;p14"/>
            <p:cNvGrpSpPr/>
            <p:nvPr/>
          </p:nvGrpSpPr>
          <p:grpSpPr>
            <a:xfrm>
              <a:off x="164687" y="1543380"/>
              <a:ext cx="4660200" cy="4652100"/>
              <a:chOff x="2526887" y="324180"/>
              <a:chExt cx="4660200" cy="4652100"/>
            </a:xfrm>
          </p:grpSpPr>
          <p:cxnSp>
            <p:nvCxnSpPr>
              <p:cNvPr id="133" name="Google Shape;133;p14"/>
              <p:cNvCxnSpPr/>
              <p:nvPr/>
            </p:nvCxnSpPr>
            <p:spPr>
              <a:xfrm>
                <a:off x="2801304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4" name="Google Shape;134;p14"/>
              <p:cNvCxnSpPr/>
              <p:nvPr/>
            </p:nvCxnSpPr>
            <p:spPr>
              <a:xfrm>
                <a:off x="3007456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5" name="Google Shape;135;p14"/>
              <p:cNvCxnSpPr/>
              <p:nvPr/>
            </p:nvCxnSpPr>
            <p:spPr>
              <a:xfrm>
                <a:off x="3213607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6" name="Google Shape;136;p14"/>
              <p:cNvCxnSpPr/>
              <p:nvPr/>
            </p:nvCxnSpPr>
            <p:spPr>
              <a:xfrm>
                <a:off x="3419759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7" name="Google Shape;137;p14"/>
              <p:cNvCxnSpPr/>
              <p:nvPr/>
            </p:nvCxnSpPr>
            <p:spPr>
              <a:xfrm>
                <a:off x="3625910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8" name="Google Shape;138;p14"/>
              <p:cNvCxnSpPr/>
              <p:nvPr/>
            </p:nvCxnSpPr>
            <p:spPr>
              <a:xfrm>
                <a:off x="3832062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>
                <a:off x="4038213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0" name="Google Shape;140;p14"/>
              <p:cNvCxnSpPr/>
              <p:nvPr/>
            </p:nvCxnSpPr>
            <p:spPr>
              <a:xfrm>
                <a:off x="4244365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1" name="Google Shape;141;p14"/>
              <p:cNvCxnSpPr/>
              <p:nvPr/>
            </p:nvCxnSpPr>
            <p:spPr>
              <a:xfrm>
                <a:off x="4450516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2" name="Google Shape;142;p14"/>
              <p:cNvCxnSpPr/>
              <p:nvPr/>
            </p:nvCxnSpPr>
            <p:spPr>
              <a:xfrm>
                <a:off x="4656668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3" name="Google Shape;143;p14"/>
              <p:cNvCxnSpPr/>
              <p:nvPr/>
            </p:nvCxnSpPr>
            <p:spPr>
              <a:xfrm>
                <a:off x="5068971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4" name="Google Shape;144;p14"/>
              <p:cNvCxnSpPr/>
              <p:nvPr/>
            </p:nvCxnSpPr>
            <p:spPr>
              <a:xfrm>
                <a:off x="5275122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>
                <a:off x="5481274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6" name="Google Shape;146;p14"/>
              <p:cNvCxnSpPr/>
              <p:nvPr/>
            </p:nvCxnSpPr>
            <p:spPr>
              <a:xfrm>
                <a:off x="5687425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7" name="Google Shape;147;p14"/>
              <p:cNvCxnSpPr/>
              <p:nvPr/>
            </p:nvCxnSpPr>
            <p:spPr>
              <a:xfrm>
                <a:off x="5893577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8" name="Google Shape;148;p14"/>
              <p:cNvCxnSpPr/>
              <p:nvPr/>
            </p:nvCxnSpPr>
            <p:spPr>
              <a:xfrm>
                <a:off x="6099728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9" name="Google Shape;149;p14"/>
              <p:cNvCxnSpPr/>
              <p:nvPr/>
            </p:nvCxnSpPr>
            <p:spPr>
              <a:xfrm>
                <a:off x="6305880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0" name="Google Shape;150;p14"/>
              <p:cNvCxnSpPr/>
              <p:nvPr/>
            </p:nvCxnSpPr>
            <p:spPr>
              <a:xfrm>
                <a:off x="6512031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1" name="Google Shape;151;p14"/>
              <p:cNvCxnSpPr/>
              <p:nvPr/>
            </p:nvCxnSpPr>
            <p:spPr>
              <a:xfrm>
                <a:off x="6718183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2" name="Google Shape;152;p14"/>
              <p:cNvCxnSpPr/>
              <p:nvPr/>
            </p:nvCxnSpPr>
            <p:spPr>
              <a:xfrm>
                <a:off x="6924334" y="598550"/>
                <a:ext cx="0" cy="41232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3" name="Google Shape;153;p14"/>
              <p:cNvCxnSpPr/>
              <p:nvPr/>
            </p:nvCxnSpPr>
            <p:spPr>
              <a:xfrm>
                <a:off x="4867004" y="-1467271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4" name="Google Shape;154;p14"/>
              <p:cNvCxnSpPr/>
              <p:nvPr/>
            </p:nvCxnSpPr>
            <p:spPr>
              <a:xfrm>
                <a:off x="4867004" y="-1261119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5" name="Google Shape;155;p14"/>
              <p:cNvCxnSpPr/>
              <p:nvPr/>
            </p:nvCxnSpPr>
            <p:spPr>
              <a:xfrm>
                <a:off x="4867004" y="-1054968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6" name="Google Shape;156;p14"/>
              <p:cNvCxnSpPr/>
              <p:nvPr/>
            </p:nvCxnSpPr>
            <p:spPr>
              <a:xfrm>
                <a:off x="4867004" y="-848816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7" name="Google Shape;157;p14"/>
              <p:cNvCxnSpPr/>
              <p:nvPr/>
            </p:nvCxnSpPr>
            <p:spPr>
              <a:xfrm>
                <a:off x="4867004" y="-642665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8" name="Google Shape;158;p14"/>
              <p:cNvCxnSpPr/>
              <p:nvPr/>
            </p:nvCxnSpPr>
            <p:spPr>
              <a:xfrm>
                <a:off x="4867004" y="-436513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9" name="Google Shape;159;p14"/>
              <p:cNvCxnSpPr/>
              <p:nvPr/>
            </p:nvCxnSpPr>
            <p:spPr>
              <a:xfrm>
                <a:off x="4867004" y="-230362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0" name="Google Shape;160;p14"/>
              <p:cNvCxnSpPr/>
              <p:nvPr/>
            </p:nvCxnSpPr>
            <p:spPr>
              <a:xfrm>
                <a:off x="4867004" y="-24210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1" name="Google Shape;161;p14"/>
              <p:cNvCxnSpPr/>
              <p:nvPr/>
            </p:nvCxnSpPr>
            <p:spPr>
              <a:xfrm>
                <a:off x="4867004" y="181941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2" name="Google Shape;162;p14"/>
              <p:cNvCxnSpPr/>
              <p:nvPr/>
            </p:nvCxnSpPr>
            <p:spPr>
              <a:xfrm>
                <a:off x="4867004" y="388093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3" name="Google Shape;163;p14"/>
              <p:cNvCxnSpPr/>
              <p:nvPr/>
            </p:nvCxnSpPr>
            <p:spPr>
              <a:xfrm>
                <a:off x="4867004" y="800396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4" name="Google Shape;164;p14"/>
              <p:cNvCxnSpPr/>
              <p:nvPr/>
            </p:nvCxnSpPr>
            <p:spPr>
              <a:xfrm>
                <a:off x="4867004" y="1006547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5" name="Google Shape;165;p14"/>
              <p:cNvCxnSpPr/>
              <p:nvPr/>
            </p:nvCxnSpPr>
            <p:spPr>
              <a:xfrm>
                <a:off x="4867004" y="1212699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6" name="Google Shape;166;p14"/>
              <p:cNvCxnSpPr/>
              <p:nvPr/>
            </p:nvCxnSpPr>
            <p:spPr>
              <a:xfrm>
                <a:off x="4867004" y="1418850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7" name="Google Shape;167;p14"/>
              <p:cNvCxnSpPr/>
              <p:nvPr/>
            </p:nvCxnSpPr>
            <p:spPr>
              <a:xfrm>
                <a:off x="4867004" y="1625002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8" name="Google Shape;168;p14"/>
              <p:cNvCxnSpPr/>
              <p:nvPr/>
            </p:nvCxnSpPr>
            <p:spPr>
              <a:xfrm>
                <a:off x="4867004" y="1831153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69" name="Google Shape;169;p14"/>
              <p:cNvCxnSpPr/>
              <p:nvPr/>
            </p:nvCxnSpPr>
            <p:spPr>
              <a:xfrm>
                <a:off x="4867004" y="2037305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0" name="Google Shape;170;p14"/>
              <p:cNvCxnSpPr/>
              <p:nvPr/>
            </p:nvCxnSpPr>
            <p:spPr>
              <a:xfrm>
                <a:off x="4867004" y="2243456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4867004" y="2449608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4867004" y="2655759"/>
                <a:ext cx="0" cy="4131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3" name="Google Shape;173;p14"/>
              <p:cNvCxnSpPr/>
              <p:nvPr/>
            </p:nvCxnSpPr>
            <p:spPr>
              <a:xfrm>
                <a:off x="4862825" y="324180"/>
                <a:ext cx="0" cy="465210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000000"/>
                </a:solidFill>
                <a:prstDash val="solid"/>
                <a:round/>
                <a:headEnd len="med" w="med" type="triangle"/>
                <a:tailEnd len="med" w="med" type="triangle"/>
              </a:ln>
            </p:spPr>
          </p:cxnSp>
          <p:cxnSp>
            <p:nvCxnSpPr>
              <p:cNvPr id="174" name="Google Shape;174;p14"/>
              <p:cNvCxnSpPr/>
              <p:nvPr/>
            </p:nvCxnSpPr>
            <p:spPr>
              <a:xfrm>
                <a:off x="4856987" y="329950"/>
                <a:ext cx="0" cy="466020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000000"/>
                </a:solidFill>
                <a:prstDash val="solid"/>
                <a:round/>
                <a:headEnd len="med" w="med" type="triangle"/>
                <a:tailEnd len="med" w="med" type="triangle"/>
              </a:ln>
            </p:spPr>
          </p:cxnSp>
        </p:grpSp>
        <p:grpSp>
          <p:nvGrpSpPr>
            <p:cNvPr id="175" name="Google Shape;175;p14"/>
            <p:cNvGrpSpPr/>
            <p:nvPr/>
          </p:nvGrpSpPr>
          <p:grpSpPr>
            <a:xfrm>
              <a:off x="374395" y="1700685"/>
              <a:ext cx="388200" cy="526500"/>
              <a:chOff x="-824696" y="4106307"/>
              <a:chExt cx="388200" cy="526500"/>
            </a:xfrm>
          </p:grpSpPr>
          <p:sp>
            <p:nvSpPr>
              <p:cNvPr id="176" name="Google Shape;176;p14"/>
              <p:cNvSpPr/>
              <p:nvPr/>
            </p:nvSpPr>
            <p:spPr>
              <a:xfrm>
                <a:off x="-800857" y="4180214"/>
                <a:ext cx="98700" cy="99000"/>
              </a:xfrm>
              <a:prstGeom prst="ellipse">
                <a:avLst/>
              </a:prstGeom>
              <a:solidFill>
                <a:srgbClr val="335E3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4"/>
              <p:cNvSpPr txBox="1"/>
              <p:nvPr/>
            </p:nvSpPr>
            <p:spPr>
              <a:xfrm>
                <a:off x="-824696" y="4106307"/>
                <a:ext cx="388200" cy="52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rm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6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F</a:t>
                </a:r>
                <a:endParaRPr b="1" i="1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178" name="Google Shape;178;p14"/>
            <p:cNvSpPr txBox="1"/>
            <p:nvPr/>
          </p:nvSpPr>
          <p:spPr>
            <a:xfrm>
              <a:off x="5010750" y="1609650"/>
              <a:ext cx="3350400" cy="301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i="1" lang="en" sz="1200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A __________		Quadrant: _____</a:t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i="1" lang="en" sz="1200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B __________		Quadrant: _____</a:t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i="1" lang="en" sz="1200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C __________		Quadrant: _____</a:t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i="1" lang="en" sz="1200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D __________		Quadrant: _____</a:t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i="1" lang="en" sz="1200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E __________		Quadrant: _____</a:t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i="1" lang="en" sz="1200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F __________		Quadrant: _____</a:t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i="1" lang="en" sz="1200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rPr>
                <a:t>G __________		Quadrant: _____</a:t>
              </a:r>
              <a:endParaRPr b="1" i="1"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9" name="Google Shape;179;p14"/>
            <p:cNvSpPr txBox="1"/>
            <p:nvPr/>
          </p:nvSpPr>
          <p:spPr>
            <a:xfrm>
              <a:off x="2223562" y="1073725"/>
              <a:ext cx="540300" cy="63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y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0" name="Google Shape;180;p14"/>
            <p:cNvSpPr txBox="1"/>
            <p:nvPr/>
          </p:nvSpPr>
          <p:spPr>
            <a:xfrm>
              <a:off x="4661962" y="3512125"/>
              <a:ext cx="540300" cy="63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x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181" name="Google Shape;181;p14"/>
            <p:cNvGrpSpPr/>
            <p:nvPr/>
          </p:nvGrpSpPr>
          <p:grpSpPr>
            <a:xfrm>
              <a:off x="3637169" y="4167567"/>
              <a:ext cx="388200" cy="526500"/>
              <a:chOff x="-855444" y="4106307"/>
              <a:chExt cx="388200" cy="526500"/>
            </a:xfrm>
          </p:grpSpPr>
          <p:sp>
            <p:nvSpPr>
              <p:cNvPr id="182" name="Google Shape;182;p14"/>
              <p:cNvSpPr/>
              <p:nvPr/>
            </p:nvSpPr>
            <p:spPr>
              <a:xfrm>
                <a:off x="-800857" y="4180214"/>
                <a:ext cx="98700" cy="99000"/>
              </a:xfrm>
              <a:prstGeom prst="ellipse">
                <a:avLst/>
              </a:prstGeom>
              <a:solidFill>
                <a:srgbClr val="335E3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4"/>
              <p:cNvSpPr txBox="1"/>
              <p:nvPr/>
            </p:nvSpPr>
            <p:spPr>
              <a:xfrm>
                <a:off x="-855444" y="4106307"/>
                <a:ext cx="388200" cy="52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rm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6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A</a:t>
                </a:r>
                <a:endParaRPr b="1" i="1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184" name="Google Shape;184;p14"/>
            <p:cNvGrpSpPr/>
            <p:nvPr/>
          </p:nvGrpSpPr>
          <p:grpSpPr>
            <a:xfrm>
              <a:off x="1612809" y="4584425"/>
              <a:ext cx="388200" cy="526500"/>
              <a:chOff x="-824696" y="4106307"/>
              <a:chExt cx="388200" cy="526500"/>
            </a:xfrm>
          </p:grpSpPr>
          <p:sp>
            <p:nvSpPr>
              <p:cNvPr id="185" name="Google Shape;185;p14"/>
              <p:cNvSpPr/>
              <p:nvPr/>
            </p:nvSpPr>
            <p:spPr>
              <a:xfrm>
                <a:off x="-800857" y="4180214"/>
                <a:ext cx="98700" cy="99000"/>
              </a:xfrm>
              <a:prstGeom prst="ellipse">
                <a:avLst/>
              </a:prstGeom>
              <a:solidFill>
                <a:srgbClr val="335E3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4"/>
              <p:cNvSpPr txBox="1"/>
              <p:nvPr/>
            </p:nvSpPr>
            <p:spPr>
              <a:xfrm>
                <a:off x="-824696" y="4106307"/>
                <a:ext cx="388200" cy="52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rm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6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B</a:t>
                </a:r>
                <a:endParaRPr b="1" i="1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187" name="Google Shape;187;p14"/>
            <p:cNvGrpSpPr/>
            <p:nvPr/>
          </p:nvGrpSpPr>
          <p:grpSpPr>
            <a:xfrm>
              <a:off x="1182841" y="4572318"/>
              <a:ext cx="388200" cy="526500"/>
              <a:chOff x="-824696" y="4106307"/>
              <a:chExt cx="388200" cy="526500"/>
            </a:xfrm>
          </p:grpSpPr>
          <p:sp>
            <p:nvSpPr>
              <p:cNvPr id="188" name="Google Shape;188;p14"/>
              <p:cNvSpPr/>
              <p:nvPr/>
            </p:nvSpPr>
            <p:spPr>
              <a:xfrm>
                <a:off x="-800857" y="4180214"/>
                <a:ext cx="98700" cy="99000"/>
              </a:xfrm>
              <a:prstGeom prst="ellipse">
                <a:avLst/>
              </a:prstGeom>
              <a:solidFill>
                <a:srgbClr val="335E3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9" name="Google Shape;189;p14"/>
              <p:cNvSpPr txBox="1"/>
              <p:nvPr/>
            </p:nvSpPr>
            <p:spPr>
              <a:xfrm>
                <a:off x="-824696" y="4106307"/>
                <a:ext cx="388200" cy="52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rm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6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</a:t>
                </a:r>
                <a:endParaRPr b="1" i="1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190" name="Google Shape;190;p14"/>
            <p:cNvGrpSpPr/>
            <p:nvPr/>
          </p:nvGrpSpPr>
          <p:grpSpPr>
            <a:xfrm>
              <a:off x="2426822" y="3761562"/>
              <a:ext cx="388200" cy="526500"/>
              <a:chOff x="-824696" y="4106307"/>
              <a:chExt cx="388200" cy="526500"/>
            </a:xfrm>
          </p:grpSpPr>
          <p:sp>
            <p:nvSpPr>
              <p:cNvPr id="191" name="Google Shape;191;p14"/>
              <p:cNvSpPr/>
              <p:nvPr/>
            </p:nvSpPr>
            <p:spPr>
              <a:xfrm>
                <a:off x="-800857" y="4180214"/>
                <a:ext cx="98700" cy="99000"/>
              </a:xfrm>
              <a:prstGeom prst="ellipse">
                <a:avLst/>
              </a:prstGeom>
              <a:solidFill>
                <a:srgbClr val="335E3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4"/>
              <p:cNvSpPr txBox="1"/>
              <p:nvPr/>
            </p:nvSpPr>
            <p:spPr>
              <a:xfrm>
                <a:off x="-824696" y="4106307"/>
                <a:ext cx="388200" cy="52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rm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6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</a:t>
                </a:r>
                <a:endParaRPr b="1" i="1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193" name="Google Shape;193;p14"/>
            <p:cNvGrpSpPr/>
            <p:nvPr/>
          </p:nvGrpSpPr>
          <p:grpSpPr>
            <a:xfrm>
              <a:off x="3877008" y="5004931"/>
              <a:ext cx="388200" cy="526500"/>
              <a:chOff x="-824696" y="4106307"/>
              <a:chExt cx="388200" cy="526500"/>
            </a:xfrm>
          </p:grpSpPr>
          <p:sp>
            <p:nvSpPr>
              <p:cNvPr id="194" name="Google Shape;194;p14"/>
              <p:cNvSpPr/>
              <p:nvPr/>
            </p:nvSpPr>
            <p:spPr>
              <a:xfrm>
                <a:off x="-800857" y="4180214"/>
                <a:ext cx="98700" cy="99000"/>
              </a:xfrm>
              <a:prstGeom prst="ellipse">
                <a:avLst/>
              </a:prstGeom>
              <a:solidFill>
                <a:srgbClr val="335E3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5" name="Google Shape;195;p14"/>
              <p:cNvSpPr txBox="1"/>
              <p:nvPr/>
            </p:nvSpPr>
            <p:spPr>
              <a:xfrm>
                <a:off x="-824696" y="4106307"/>
                <a:ext cx="388200" cy="52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rm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6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E</a:t>
                </a:r>
                <a:endParaRPr b="1" i="1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196" name="Google Shape;196;p14"/>
            <p:cNvGrpSpPr/>
            <p:nvPr/>
          </p:nvGrpSpPr>
          <p:grpSpPr>
            <a:xfrm>
              <a:off x="2836890" y="2312358"/>
              <a:ext cx="388200" cy="526500"/>
              <a:chOff x="-824696" y="4106307"/>
              <a:chExt cx="388200" cy="526500"/>
            </a:xfrm>
          </p:grpSpPr>
          <p:sp>
            <p:nvSpPr>
              <p:cNvPr id="197" name="Google Shape;197;p14"/>
              <p:cNvSpPr/>
              <p:nvPr/>
            </p:nvSpPr>
            <p:spPr>
              <a:xfrm>
                <a:off x="-800857" y="4180214"/>
                <a:ext cx="98700" cy="99000"/>
              </a:xfrm>
              <a:prstGeom prst="ellipse">
                <a:avLst/>
              </a:prstGeom>
              <a:solidFill>
                <a:srgbClr val="335E3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8" name="Google Shape;198;p14"/>
              <p:cNvSpPr txBox="1"/>
              <p:nvPr/>
            </p:nvSpPr>
            <p:spPr>
              <a:xfrm>
                <a:off x="-824696" y="4106307"/>
                <a:ext cx="388200" cy="52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rm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6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G</a:t>
                </a:r>
                <a:endParaRPr b="1" i="1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grpSp>
        <p:nvGrpSpPr>
          <p:cNvPr id="199" name="Google Shape;199;p14"/>
          <p:cNvGrpSpPr/>
          <p:nvPr/>
        </p:nvGrpSpPr>
        <p:grpSpPr>
          <a:xfrm>
            <a:off x="175" y="5347050"/>
            <a:ext cx="7772528" cy="4089696"/>
            <a:chOff x="175" y="5347050"/>
            <a:chExt cx="7772528" cy="4089696"/>
          </a:xfrm>
        </p:grpSpPr>
        <p:sp>
          <p:nvSpPr>
            <p:cNvPr id="200" name="Google Shape;200;p14"/>
            <p:cNvSpPr txBox="1"/>
            <p:nvPr/>
          </p:nvSpPr>
          <p:spPr>
            <a:xfrm>
              <a:off x="173400" y="5347050"/>
              <a:ext cx="74256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rgbClr val="335E3B"/>
                  </a:solidFill>
                  <a:latin typeface="Coustard"/>
                  <a:ea typeface="Coustard"/>
                  <a:cs typeface="Coustard"/>
                  <a:sym typeface="Coustard"/>
                </a:rPr>
                <a:t>4.2 - Distance and Slope</a:t>
              </a:r>
              <a:endParaRPr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endParaRPr>
            </a:p>
          </p:txBody>
        </p:sp>
        <p:sp>
          <p:nvSpPr>
            <p:cNvPr id="201" name="Google Shape;201;p14"/>
            <p:cNvSpPr txBox="1"/>
            <p:nvPr/>
          </p:nvSpPr>
          <p:spPr>
            <a:xfrm>
              <a:off x="173400" y="5651850"/>
              <a:ext cx="7425600" cy="68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/>
                <a:t>For each of the following pair of points, find the distance and slope. Round to the nearest tenth when necessary.</a:t>
              </a:r>
              <a:endParaRPr sz="1200"/>
            </a:p>
          </p:txBody>
        </p:sp>
        <p:sp>
          <p:nvSpPr>
            <p:cNvPr id="202" name="Google Shape;202;p14"/>
            <p:cNvSpPr txBox="1"/>
            <p:nvPr/>
          </p:nvSpPr>
          <p:spPr>
            <a:xfrm>
              <a:off x="1083250" y="6441225"/>
              <a:ext cx="56061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1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7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A(0, 5), B(10, 4)</a:t>
              </a:r>
              <a:endParaRPr b="1" i="1" sz="17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03" name="Google Shape;203;p14"/>
            <p:cNvGrpSpPr/>
            <p:nvPr/>
          </p:nvGrpSpPr>
          <p:grpSpPr>
            <a:xfrm>
              <a:off x="175" y="6794850"/>
              <a:ext cx="7772528" cy="375000"/>
              <a:chOff x="175" y="1689450"/>
              <a:chExt cx="5172375" cy="375000"/>
            </a:xfrm>
          </p:grpSpPr>
          <p:sp>
            <p:nvSpPr>
              <p:cNvPr id="204" name="Google Shape;204;p14"/>
              <p:cNvSpPr txBox="1"/>
              <p:nvPr/>
            </p:nvSpPr>
            <p:spPr>
              <a:xfrm>
                <a:off x="175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Distance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  <p:sp>
            <p:nvSpPr>
              <p:cNvPr id="205" name="Google Shape;205;p14"/>
              <p:cNvSpPr txBox="1"/>
              <p:nvPr/>
            </p:nvSpPr>
            <p:spPr>
              <a:xfrm>
                <a:off x="2600050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Slope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</p:grpSp>
        <p:cxnSp>
          <p:nvCxnSpPr>
            <p:cNvPr id="206" name="Google Shape;206;p14"/>
            <p:cNvCxnSpPr/>
            <p:nvPr/>
          </p:nvCxnSpPr>
          <p:spPr>
            <a:xfrm>
              <a:off x="3907000" y="6982693"/>
              <a:ext cx="0" cy="2454054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5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4 -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34343"/>
              </a:solidFill>
            </a:endParaRPr>
          </a:p>
        </p:txBody>
      </p:sp>
      <p:grpSp>
        <p:nvGrpSpPr>
          <p:cNvPr id="212" name="Google Shape;212;p15"/>
          <p:cNvGrpSpPr/>
          <p:nvPr/>
        </p:nvGrpSpPr>
        <p:grpSpPr>
          <a:xfrm>
            <a:off x="175" y="433150"/>
            <a:ext cx="7772528" cy="2995125"/>
            <a:chOff x="175" y="433150"/>
            <a:chExt cx="7772528" cy="2995125"/>
          </a:xfrm>
        </p:grpSpPr>
        <p:sp>
          <p:nvSpPr>
            <p:cNvPr id="213" name="Google Shape;213;p15"/>
            <p:cNvSpPr txBox="1"/>
            <p:nvPr/>
          </p:nvSpPr>
          <p:spPr>
            <a:xfrm>
              <a:off x="1083250" y="433150"/>
              <a:ext cx="56061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1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7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C(-3, -8), D(5, -1)</a:t>
              </a:r>
              <a:endParaRPr b="1" i="1" sz="17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14" name="Google Shape;214;p15"/>
            <p:cNvGrpSpPr/>
            <p:nvPr/>
          </p:nvGrpSpPr>
          <p:grpSpPr>
            <a:xfrm>
              <a:off x="175" y="786775"/>
              <a:ext cx="7772528" cy="375000"/>
              <a:chOff x="175" y="1689450"/>
              <a:chExt cx="5172375" cy="375000"/>
            </a:xfrm>
          </p:grpSpPr>
          <p:sp>
            <p:nvSpPr>
              <p:cNvPr id="215" name="Google Shape;215;p15"/>
              <p:cNvSpPr txBox="1"/>
              <p:nvPr/>
            </p:nvSpPr>
            <p:spPr>
              <a:xfrm>
                <a:off x="175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Distance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  <p:sp>
            <p:nvSpPr>
              <p:cNvPr id="216" name="Google Shape;216;p15"/>
              <p:cNvSpPr txBox="1"/>
              <p:nvPr/>
            </p:nvSpPr>
            <p:spPr>
              <a:xfrm>
                <a:off x="2600050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Slope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</p:grpSp>
        <p:cxnSp>
          <p:nvCxnSpPr>
            <p:cNvPr id="217" name="Google Shape;217;p15"/>
            <p:cNvCxnSpPr/>
            <p:nvPr/>
          </p:nvCxnSpPr>
          <p:spPr>
            <a:xfrm>
              <a:off x="3907000" y="974275"/>
              <a:ext cx="0" cy="2454000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18" name="Google Shape;218;p15"/>
          <p:cNvGrpSpPr/>
          <p:nvPr/>
        </p:nvGrpSpPr>
        <p:grpSpPr>
          <a:xfrm>
            <a:off x="175" y="4319350"/>
            <a:ext cx="7772528" cy="2995125"/>
            <a:chOff x="175" y="433150"/>
            <a:chExt cx="7772528" cy="2995125"/>
          </a:xfrm>
        </p:grpSpPr>
        <p:sp>
          <p:nvSpPr>
            <p:cNvPr id="219" name="Google Shape;219;p15"/>
            <p:cNvSpPr txBox="1"/>
            <p:nvPr/>
          </p:nvSpPr>
          <p:spPr>
            <a:xfrm>
              <a:off x="1083250" y="433150"/>
              <a:ext cx="56061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1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7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C(-1, 0), D(2, -8)</a:t>
              </a:r>
              <a:endParaRPr b="1" i="1" sz="17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20" name="Google Shape;220;p15"/>
            <p:cNvGrpSpPr/>
            <p:nvPr/>
          </p:nvGrpSpPr>
          <p:grpSpPr>
            <a:xfrm>
              <a:off x="175" y="786775"/>
              <a:ext cx="7772528" cy="375000"/>
              <a:chOff x="175" y="1689450"/>
              <a:chExt cx="5172375" cy="375000"/>
            </a:xfrm>
          </p:grpSpPr>
          <p:sp>
            <p:nvSpPr>
              <p:cNvPr id="221" name="Google Shape;221;p15"/>
              <p:cNvSpPr txBox="1"/>
              <p:nvPr/>
            </p:nvSpPr>
            <p:spPr>
              <a:xfrm>
                <a:off x="175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Distance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  <p:sp>
            <p:nvSpPr>
              <p:cNvPr id="222" name="Google Shape;222;p15"/>
              <p:cNvSpPr txBox="1"/>
              <p:nvPr/>
            </p:nvSpPr>
            <p:spPr>
              <a:xfrm>
                <a:off x="2600050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Slope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</p:grpSp>
        <p:cxnSp>
          <p:nvCxnSpPr>
            <p:cNvPr id="223" name="Google Shape;223;p15"/>
            <p:cNvCxnSpPr/>
            <p:nvPr/>
          </p:nvCxnSpPr>
          <p:spPr>
            <a:xfrm>
              <a:off x="3907000" y="974275"/>
              <a:ext cx="0" cy="2454000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6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4 -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34343"/>
              </a:solidFill>
            </a:endParaRPr>
          </a:p>
        </p:txBody>
      </p:sp>
      <p:sp>
        <p:nvSpPr>
          <p:cNvPr id="229" name="Google Shape;229;p16"/>
          <p:cNvSpPr txBox="1"/>
          <p:nvPr/>
        </p:nvSpPr>
        <p:spPr>
          <a:xfrm>
            <a:off x="173400" y="2416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4.3 - Pythagorean Theorem</a:t>
            </a:r>
            <a:endParaRPr sz="1600">
              <a:solidFill>
                <a:srgbClr val="335E3B"/>
              </a:solidFill>
              <a:latin typeface="Coustard"/>
              <a:ea typeface="Coustard"/>
              <a:cs typeface="Coustard"/>
              <a:sym typeface="Coustard"/>
            </a:endParaRPr>
          </a:p>
        </p:txBody>
      </p:sp>
      <p:sp>
        <p:nvSpPr>
          <p:cNvPr id="230" name="Google Shape;230;p16"/>
          <p:cNvSpPr txBox="1"/>
          <p:nvPr/>
        </p:nvSpPr>
        <p:spPr>
          <a:xfrm>
            <a:off x="173400" y="5464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right triangle below, find the missing side. Round to the nearest hundredth when necessary. Note that these diagrams may not be drawn to scale.</a:t>
            </a:r>
            <a:endParaRPr sz="1200"/>
          </a:p>
        </p:txBody>
      </p:sp>
      <p:grpSp>
        <p:nvGrpSpPr>
          <p:cNvPr id="231" name="Google Shape;231;p16"/>
          <p:cNvGrpSpPr/>
          <p:nvPr/>
        </p:nvGrpSpPr>
        <p:grpSpPr>
          <a:xfrm>
            <a:off x="-33125" y="1244588"/>
            <a:ext cx="3100400" cy="2195712"/>
            <a:chOff x="-33125" y="1244588"/>
            <a:chExt cx="3100400" cy="2195712"/>
          </a:xfrm>
        </p:grpSpPr>
        <p:sp>
          <p:nvSpPr>
            <p:cNvPr id="232" name="Google Shape;232;p16"/>
            <p:cNvSpPr/>
            <p:nvPr/>
          </p:nvSpPr>
          <p:spPr>
            <a:xfrm>
              <a:off x="962475" y="1420700"/>
              <a:ext cx="2104800" cy="1578600"/>
            </a:xfrm>
            <a:prstGeom prst="rtTriangle">
              <a:avLst/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6"/>
            <p:cNvSpPr txBox="1"/>
            <p:nvPr/>
          </p:nvSpPr>
          <p:spPr>
            <a:xfrm>
              <a:off x="-33125" y="1420700"/>
              <a:ext cx="1440900" cy="157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335E3B"/>
                  </a:solidFill>
                </a:rPr>
                <a:t>6</a:t>
              </a:r>
              <a:endParaRPr b="1" sz="2400">
                <a:solidFill>
                  <a:srgbClr val="335E3B"/>
                </a:solidFill>
              </a:endParaRPr>
            </a:p>
          </p:txBody>
        </p:sp>
        <p:sp>
          <p:nvSpPr>
            <p:cNvPr id="234" name="Google Shape;234;p16"/>
            <p:cNvSpPr txBox="1"/>
            <p:nvPr/>
          </p:nvSpPr>
          <p:spPr>
            <a:xfrm>
              <a:off x="962475" y="2999300"/>
              <a:ext cx="21048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 fontScale="85000"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24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x</a:t>
              </a:r>
              <a:endParaRPr b="1" i="1" sz="24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35" name="Google Shape;235;p16"/>
            <p:cNvSpPr txBox="1"/>
            <p:nvPr/>
          </p:nvSpPr>
          <p:spPr>
            <a:xfrm>
              <a:off x="1453733" y="1244588"/>
              <a:ext cx="1440900" cy="157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335E3B"/>
                  </a:solidFill>
                </a:rPr>
                <a:t>10</a:t>
              </a:r>
              <a:endParaRPr b="1" sz="2400">
                <a:solidFill>
                  <a:srgbClr val="335E3B"/>
                </a:solidFill>
              </a:endParaRPr>
            </a:p>
          </p:txBody>
        </p:sp>
      </p:grpSp>
      <p:sp>
        <p:nvSpPr>
          <p:cNvPr id="236" name="Google Shape;236;p16"/>
          <p:cNvSpPr/>
          <p:nvPr/>
        </p:nvSpPr>
        <p:spPr>
          <a:xfrm>
            <a:off x="962475" y="4354400"/>
            <a:ext cx="2743200" cy="1828800"/>
          </a:xfrm>
          <a:prstGeom prst="rtTriangle">
            <a:avLst/>
          </a:prstGeom>
          <a:noFill/>
          <a:ln cap="flat" cmpd="sng" w="38100">
            <a:solidFill>
              <a:srgbClr val="335E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6"/>
          <p:cNvSpPr txBox="1"/>
          <p:nvPr/>
        </p:nvSpPr>
        <p:spPr>
          <a:xfrm>
            <a:off x="-33125" y="4354400"/>
            <a:ext cx="1440900" cy="15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35E3B"/>
                </a:solidFill>
              </a:rPr>
              <a:t>2</a:t>
            </a:r>
            <a:endParaRPr b="1" sz="2400">
              <a:solidFill>
                <a:srgbClr val="335E3B"/>
              </a:solidFill>
            </a:endParaRPr>
          </a:p>
        </p:txBody>
      </p:sp>
      <p:sp>
        <p:nvSpPr>
          <p:cNvPr id="238" name="Google Shape;238;p16"/>
          <p:cNvSpPr txBox="1"/>
          <p:nvPr/>
        </p:nvSpPr>
        <p:spPr>
          <a:xfrm>
            <a:off x="962475" y="6161600"/>
            <a:ext cx="27432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35E3B"/>
                </a:solidFill>
              </a:rPr>
              <a:t>2</a:t>
            </a:r>
            <a:endParaRPr b="1" sz="2400">
              <a:solidFill>
                <a:srgbClr val="335E3B"/>
              </a:solidFill>
            </a:endParaRPr>
          </a:p>
        </p:txBody>
      </p:sp>
      <p:sp>
        <p:nvSpPr>
          <p:cNvPr id="239" name="Google Shape;239;p16"/>
          <p:cNvSpPr txBox="1"/>
          <p:nvPr/>
        </p:nvSpPr>
        <p:spPr>
          <a:xfrm>
            <a:off x="1682333" y="4254488"/>
            <a:ext cx="1440900" cy="15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rPr>
              <a:t>x</a:t>
            </a:r>
            <a:endParaRPr b="1" sz="2400">
              <a:solidFill>
                <a:srgbClr val="335E3B"/>
              </a:solidFill>
            </a:endParaRPr>
          </a:p>
        </p:txBody>
      </p:sp>
      <p:sp>
        <p:nvSpPr>
          <p:cNvPr id="240" name="Google Shape;240;p16"/>
          <p:cNvSpPr/>
          <p:nvPr/>
        </p:nvSpPr>
        <p:spPr>
          <a:xfrm>
            <a:off x="962475" y="7288100"/>
            <a:ext cx="2469000" cy="1920300"/>
          </a:xfrm>
          <a:prstGeom prst="rtTriangle">
            <a:avLst/>
          </a:prstGeom>
          <a:noFill/>
          <a:ln cap="flat" cmpd="sng" w="38100">
            <a:solidFill>
              <a:srgbClr val="335E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6"/>
          <p:cNvSpPr txBox="1"/>
          <p:nvPr/>
        </p:nvSpPr>
        <p:spPr>
          <a:xfrm>
            <a:off x="-185525" y="7272800"/>
            <a:ext cx="1440900" cy="192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35E3B"/>
                </a:solidFill>
              </a:rPr>
              <a:t>2.1</a:t>
            </a:r>
            <a:endParaRPr b="1" sz="2400">
              <a:solidFill>
                <a:srgbClr val="335E3B"/>
              </a:solidFill>
            </a:endParaRPr>
          </a:p>
        </p:txBody>
      </p:sp>
      <p:sp>
        <p:nvSpPr>
          <p:cNvPr id="242" name="Google Shape;242;p16"/>
          <p:cNvSpPr txBox="1"/>
          <p:nvPr/>
        </p:nvSpPr>
        <p:spPr>
          <a:xfrm>
            <a:off x="962475" y="9207075"/>
            <a:ext cx="24690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b="1" lang="en" sz="2400">
                <a:solidFill>
                  <a:srgbClr val="335E3B"/>
                </a:solidFill>
              </a:rPr>
              <a:t>2.7</a:t>
            </a:r>
            <a:endParaRPr b="1" i="1" sz="2400">
              <a:solidFill>
                <a:srgbClr val="335E3B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43" name="Google Shape;243;p16"/>
          <p:cNvSpPr txBox="1"/>
          <p:nvPr/>
        </p:nvSpPr>
        <p:spPr>
          <a:xfrm>
            <a:off x="2100097" y="7188200"/>
            <a:ext cx="605400" cy="15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rPr>
              <a:t>x</a:t>
            </a:r>
            <a:endParaRPr b="1" sz="2400">
              <a:solidFill>
                <a:srgbClr val="335E3B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7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4 -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34343"/>
              </a:solidFill>
            </a:endParaRPr>
          </a:p>
        </p:txBody>
      </p:sp>
      <p:sp>
        <p:nvSpPr>
          <p:cNvPr id="249" name="Google Shape;249;p17"/>
          <p:cNvSpPr txBox="1"/>
          <p:nvPr/>
        </p:nvSpPr>
        <p:spPr>
          <a:xfrm>
            <a:off x="173400" y="2416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4.4 - Translations</a:t>
            </a:r>
            <a:endParaRPr sz="1600">
              <a:solidFill>
                <a:srgbClr val="335E3B"/>
              </a:solidFill>
              <a:latin typeface="Coustard"/>
              <a:ea typeface="Coustard"/>
              <a:cs typeface="Coustard"/>
              <a:sym typeface="Coustard"/>
            </a:endParaRPr>
          </a:p>
        </p:txBody>
      </p:sp>
      <p:sp>
        <p:nvSpPr>
          <p:cNvPr id="250" name="Google Shape;250;p17"/>
          <p:cNvSpPr txBox="1"/>
          <p:nvPr/>
        </p:nvSpPr>
        <p:spPr>
          <a:xfrm>
            <a:off x="173400" y="5464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scenario, graph each shape, dilate it (from the origin) and list the new points:</a:t>
            </a:r>
            <a:endParaRPr sz="1200"/>
          </a:p>
        </p:txBody>
      </p:sp>
      <p:grpSp>
        <p:nvGrpSpPr>
          <p:cNvPr id="251" name="Google Shape;251;p17"/>
          <p:cNvGrpSpPr/>
          <p:nvPr/>
        </p:nvGrpSpPr>
        <p:grpSpPr>
          <a:xfrm>
            <a:off x="1095532" y="1073850"/>
            <a:ext cx="5886137" cy="6096395"/>
            <a:chOff x="707232" y="921450"/>
            <a:chExt cx="5886137" cy="6096395"/>
          </a:xfrm>
        </p:grpSpPr>
        <p:grpSp>
          <p:nvGrpSpPr>
            <p:cNvPr id="252" name="Google Shape;252;p17"/>
            <p:cNvGrpSpPr/>
            <p:nvPr/>
          </p:nvGrpSpPr>
          <p:grpSpPr>
            <a:xfrm>
              <a:off x="828772" y="1284484"/>
              <a:ext cx="5433085" cy="5450737"/>
              <a:chOff x="828749" y="1284450"/>
              <a:chExt cx="3323801" cy="3334600"/>
            </a:xfrm>
          </p:grpSpPr>
          <p:grpSp>
            <p:nvGrpSpPr>
              <p:cNvPr id="253" name="Google Shape;253;p17"/>
              <p:cNvGrpSpPr/>
              <p:nvPr/>
            </p:nvGrpSpPr>
            <p:grpSpPr>
              <a:xfrm>
                <a:off x="828925" y="1284450"/>
                <a:ext cx="3048000" cy="3334551"/>
                <a:chOff x="828925" y="1240020"/>
                <a:chExt cx="3048000" cy="3852300"/>
              </a:xfrm>
            </p:grpSpPr>
            <p:cxnSp>
              <p:nvCxnSpPr>
                <p:cNvPr id="254" name="Google Shape;254;p17"/>
                <p:cNvCxnSpPr/>
                <p:nvPr/>
              </p:nvCxnSpPr>
              <p:spPr>
                <a:xfrm>
                  <a:off x="828925" y="1240020"/>
                  <a:ext cx="0" cy="38523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35E3B"/>
                  </a:solidFill>
                  <a:prstDash val="solid"/>
                  <a:round/>
                  <a:headEnd len="med" w="med" type="triangle"/>
                  <a:tailEnd len="med" w="med" type="none"/>
                </a:ln>
              </p:spPr>
            </p:cxnSp>
            <p:cxnSp>
              <p:nvCxnSpPr>
                <p:cNvPr id="255" name="Google Shape;255;p17"/>
                <p:cNvCxnSpPr/>
                <p:nvPr/>
              </p:nvCxnSpPr>
              <p:spPr>
                <a:xfrm>
                  <a:off x="981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6" name="Google Shape;256;p17"/>
                <p:cNvCxnSpPr/>
                <p:nvPr/>
              </p:nvCxnSpPr>
              <p:spPr>
                <a:xfrm>
                  <a:off x="1133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7" name="Google Shape;257;p17"/>
                <p:cNvCxnSpPr/>
                <p:nvPr/>
              </p:nvCxnSpPr>
              <p:spPr>
                <a:xfrm>
                  <a:off x="1286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8" name="Google Shape;258;p17"/>
                <p:cNvCxnSpPr/>
                <p:nvPr/>
              </p:nvCxnSpPr>
              <p:spPr>
                <a:xfrm>
                  <a:off x="1438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9" name="Google Shape;259;p17"/>
                <p:cNvCxnSpPr/>
                <p:nvPr/>
              </p:nvCxnSpPr>
              <p:spPr>
                <a:xfrm>
                  <a:off x="1590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0" name="Google Shape;260;p17"/>
                <p:cNvCxnSpPr/>
                <p:nvPr/>
              </p:nvCxnSpPr>
              <p:spPr>
                <a:xfrm>
                  <a:off x="1743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1" name="Google Shape;261;p17"/>
                <p:cNvCxnSpPr/>
                <p:nvPr/>
              </p:nvCxnSpPr>
              <p:spPr>
                <a:xfrm>
                  <a:off x="1895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2" name="Google Shape;262;p17"/>
                <p:cNvCxnSpPr/>
                <p:nvPr/>
              </p:nvCxnSpPr>
              <p:spPr>
                <a:xfrm>
                  <a:off x="2048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3" name="Google Shape;263;p17"/>
                <p:cNvCxnSpPr/>
                <p:nvPr/>
              </p:nvCxnSpPr>
              <p:spPr>
                <a:xfrm>
                  <a:off x="2200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4" name="Google Shape;264;p17"/>
                <p:cNvCxnSpPr/>
                <p:nvPr/>
              </p:nvCxnSpPr>
              <p:spPr>
                <a:xfrm>
                  <a:off x="2352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5" name="Google Shape;265;p17"/>
                <p:cNvCxnSpPr/>
                <p:nvPr/>
              </p:nvCxnSpPr>
              <p:spPr>
                <a:xfrm>
                  <a:off x="2505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6" name="Google Shape;266;p17"/>
                <p:cNvCxnSpPr/>
                <p:nvPr/>
              </p:nvCxnSpPr>
              <p:spPr>
                <a:xfrm>
                  <a:off x="2657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7" name="Google Shape;267;p17"/>
                <p:cNvCxnSpPr/>
                <p:nvPr/>
              </p:nvCxnSpPr>
              <p:spPr>
                <a:xfrm>
                  <a:off x="2810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8" name="Google Shape;268;p17"/>
                <p:cNvCxnSpPr/>
                <p:nvPr/>
              </p:nvCxnSpPr>
              <p:spPr>
                <a:xfrm>
                  <a:off x="2962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9" name="Google Shape;269;p17"/>
                <p:cNvCxnSpPr/>
                <p:nvPr/>
              </p:nvCxnSpPr>
              <p:spPr>
                <a:xfrm>
                  <a:off x="3114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0" name="Google Shape;270;p17"/>
                <p:cNvCxnSpPr/>
                <p:nvPr/>
              </p:nvCxnSpPr>
              <p:spPr>
                <a:xfrm>
                  <a:off x="3267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1" name="Google Shape;271;p17"/>
                <p:cNvCxnSpPr/>
                <p:nvPr/>
              </p:nvCxnSpPr>
              <p:spPr>
                <a:xfrm>
                  <a:off x="3419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2" name="Google Shape;272;p17"/>
                <p:cNvCxnSpPr/>
                <p:nvPr/>
              </p:nvCxnSpPr>
              <p:spPr>
                <a:xfrm>
                  <a:off x="3572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3" name="Google Shape;273;p17"/>
                <p:cNvCxnSpPr/>
                <p:nvPr/>
              </p:nvCxnSpPr>
              <p:spPr>
                <a:xfrm>
                  <a:off x="3724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4" name="Google Shape;274;p17"/>
                <p:cNvCxnSpPr/>
                <p:nvPr/>
              </p:nvCxnSpPr>
              <p:spPr>
                <a:xfrm>
                  <a:off x="3876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275" name="Google Shape;275;p17"/>
              <p:cNvGrpSpPr/>
              <p:nvPr/>
            </p:nvGrpSpPr>
            <p:grpSpPr>
              <a:xfrm rot="5400000">
                <a:off x="966650" y="1433150"/>
                <a:ext cx="3048000" cy="3323801"/>
                <a:chOff x="828925" y="1250205"/>
                <a:chExt cx="3048000" cy="3842100"/>
              </a:xfrm>
            </p:grpSpPr>
            <p:cxnSp>
              <p:nvCxnSpPr>
                <p:cNvPr id="276" name="Google Shape;276;p17"/>
                <p:cNvCxnSpPr/>
                <p:nvPr/>
              </p:nvCxnSpPr>
              <p:spPr>
                <a:xfrm>
                  <a:off x="828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7" name="Google Shape;277;p17"/>
                <p:cNvCxnSpPr/>
                <p:nvPr/>
              </p:nvCxnSpPr>
              <p:spPr>
                <a:xfrm>
                  <a:off x="981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8" name="Google Shape;278;p17"/>
                <p:cNvCxnSpPr/>
                <p:nvPr/>
              </p:nvCxnSpPr>
              <p:spPr>
                <a:xfrm>
                  <a:off x="1133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9" name="Google Shape;279;p17"/>
                <p:cNvCxnSpPr/>
                <p:nvPr/>
              </p:nvCxnSpPr>
              <p:spPr>
                <a:xfrm>
                  <a:off x="1286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0" name="Google Shape;280;p17"/>
                <p:cNvCxnSpPr/>
                <p:nvPr/>
              </p:nvCxnSpPr>
              <p:spPr>
                <a:xfrm>
                  <a:off x="1438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1" name="Google Shape;281;p17"/>
                <p:cNvCxnSpPr/>
                <p:nvPr/>
              </p:nvCxnSpPr>
              <p:spPr>
                <a:xfrm>
                  <a:off x="1590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2" name="Google Shape;282;p17"/>
                <p:cNvCxnSpPr/>
                <p:nvPr/>
              </p:nvCxnSpPr>
              <p:spPr>
                <a:xfrm>
                  <a:off x="1743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3" name="Google Shape;283;p17"/>
                <p:cNvCxnSpPr/>
                <p:nvPr/>
              </p:nvCxnSpPr>
              <p:spPr>
                <a:xfrm>
                  <a:off x="1895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4" name="Google Shape;284;p17"/>
                <p:cNvCxnSpPr/>
                <p:nvPr/>
              </p:nvCxnSpPr>
              <p:spPr>
                <a:xfrm>
                  <a:off x="2048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5" name="Google Shape;285;p17"/>
                <p:cNvCxnSpPr/>
                <p:nvPr/>
              </p:nvCxnSpPr>
              <p:spPr>
                <a:xfrm>
                  <a:off x="2200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6" name="Google Shape;286;p17"/>
                <p:cNvCxnSpPr/>
                <p:nvPr/>
              </p:nvCxnSpPr>
              <p:spPr>
                <a:xfrm>
                  <a:off x="2352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7" name="Google Shape;287;p17"/>
                <p:cNvCxnSpPr/>
                <p:nvPr/>
              </p:nvCxnSpPr>
              <p:spPr>
                <a:xfrm>
                  <a:off x="2505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8" name="Google Shape;288;p17"/>
                <p:cNvCxnSpPr/>
                <p:nvPr/>
              </p:nvCxnSpPr>
              <p:spPr>
                <a:xfrm>
                  <a:off x="2657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9" name="Google Shape;289;p17"/>
                <p:cNvCxnSpPr/>
                <p:nvPr/>
              </p:nvCxnSpPr>
              <p:spPr>
                <a:xfrm>
                  <a:off x="2810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0" name="Google Shape;290;p17"/>
                <p:cNvCxnSpPr/>
                <p:nvPr/>
              </p:nvCxnSpPr>
              <p:spPr>
                <a:xfrm>
                  <a:off x="2962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1" name="Google Shape;291;p17"/>
                <p:cNvCxnSpPr/>
                <p:nvPr/>
              </p:nvCxnSpPr>
              <p:spPr>
                <a:xfrm>
                  <a:off x="3114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2" name="Google Shape;292;p17"/>
                <p:cNvCxnSpPr/>
                <p:nvPr/>
              </p:nvCxnSpPr>
              <p:spPr>
                <a:xfrm>
                  <a:off x="3267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3" name="Google Shape;293;p17"/>
                <p:cNvCxnSpPr/>
                <p:nvPr/>
              </p:nvCxnSpPr>
              <p:spPr>
                <a:xfrm>
                  <a:off x="3419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4" name="Google Shape;294;p17"/>
                <p:cNvCxnSpPr/>
                <p:nvPr/>
              </p:nvCxnSpPr>
              <p:spPr>
                <a:xfrm>
                  <a:off x="3572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5" name="Google Shape;295;p17"/>
                <p:cNvCxnSpPr/>
                <p:nvPr/>
              </p:nvCxnSpPr>
              <p:spPr>
                <a:xfrm>
                  <a:off x="3724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6" name="Google Shape;296;p17"/>
                <p:cNvCxnSpPr/>
                <p:nvPr/>
              </p:nvCxnSpPr>
              <p:spPr>
                <a:xfrm rot="5400000">
                  <a:off x="1955875" y="3171255"/>
                  <a:ext cx="38421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35E3B"/>
                  </a:solidFill>
                  <a:prstDash val="solid"/>
                  <a:round/>
                  <a:headEnd len="med" w="med" type="triangle"/>
                  <a:tailEnd len="med" w="med" type="none"/>
                </a:ln>
              </p:spPr>
            </p:cxnSp>
          </p:grpSp>
        </p:grpSp>
        <p:sp>
          <p:nvSpPr>
            <p:cNvPr id="297" name="Google Shape;297;p17"/>
            <p:cNvSpPr txBox="1"/>
            <p:nvPr/>
          </p:nvSpPr>
          <p:spPr>
            <a:xfrm>
              <a:off x="6273868" y="6508745"/>
              <a:ext cx="319500" cy="50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x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98" name="Google Shape;298;p17"/>
            <p:cNvSpPr txBox="1"/>
            <p:nvPr/>
          </p:nvSpPr>
          <p:spPr>
            <a:xfrm>
              <a:off x="707232" y="921450"/>
              <a:ext cx="319500" cy="50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y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99" name="Google Shape;299;p17"/>
          <p:cNvGrpSpPr/>
          <p:nvPr/>
        </p:nvGrpSpPr>
        <p:grpSpPr>
          <a:xfrm>
            <a:off x="362250" y="7389374"/>
            <a:ext cx="2247300" cy="1816001"/>
            <a:chOff x="406850" y="7389374"/>
            <a:chExt cx="2247300" cy="1816001"/>
          </a:xfrm>
        </p:grpSpPr>
        <p:sp>
          <p:nvSpPr>
            <p:cNvPr id="300" name="Google Shape;300;p17"/>
            <p:cNvSpPr txBox="1"/>
            <p:nvPr/>
          </p:nvSpPr>
          <p:spPr>
            <a:xfrm>
              <a:off x="406850" y="7739275"/>
              <a:ext cx="2247300" cy="1466100"/>
            </a:xfrm>
            <a:prstGeom prst="rect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A(1, 1)</a:t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B(5, 1)</a:t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C(1, 7)</a:t>
              </a:r>
              <a:endParaRPr/>
            </a:p>
          </p:txBody>
        </p:sp>
        <p:sp>
          <p:nvSpPr>
            <p:cNvPr id="301" name="Google Shape;301;p17"/>
            <p:cNvSpPr txBox="1"/>
            <p:nvPr/>
          </p:nvSpPr>
          <p:spPr>
            <a:xfrm>
              <a:off x="406850" y="7389374"/>
              <a:ext cx="2247300" cy="368700"/>
            </a:xfrm>
            <a:prstGeom prst="rect">
              <a:avLst/>
            </a:prstGeom>
            <a:solidFill>
              <a:srgbClr val="335E3B"/>
            </a:solidFill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</a:rPr>
                <a:t>ORIGINAL POINTS</a:t>
              </a: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302" name="Google Shape;302;p17"/>
          <p:cNvGrpSpPr/>
          <p:nvPr/>
        </p:nvGrpSpPr>
        <p:grpSpPr>
          <a:xfrm>
            <a:off x="2762550" y="7389374"/>
            <a:ext cx="2247300" cy="1816001"/>
            <a:chOff x="2845250" y="7389374"/>
            <a:chExt cx="2247300" cy="1816001"/>
          </a:xfrm>
        </p:grpSpPr>
        <p:sp>
          <p:nvSpPr>
            <p:cNvPr id="303" name="Google Shape;303;p17"/>
            <p:cNvSpPr txBox="1"/>
            <p:nvPr/>
          </p:nvSpPr>
          <p:spPr>
            <a:xfrm>
              <a:off x="2845250" y="7739275"/>
              <a:ext cx="2247300" cy="1466100"/>
            </a:xfrm>
            <a:prstGeom prst="rect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200"/>
                <a:t>2</a:t>
              </a:r>
              <a:endParaRPr b="1" sz="2200"/>
            </a:p>
          </p:txBody>
        </p:sp>
        <p:sp>
          <p:nvSpPr>
            <p:cNvPr id="304" name="Google Shape;304;p17"/>
            <p:cNvSpPr txBox="1"/>
            <p:nvPr/>
          </p:nvSpPr>
          <p:spPr>
            <a:xfrm>
              <a:off x="2845250" y="7389374"/>
              <a:ext cx="2247300" cy="368700"/>
            </a:xfrm>
            <a:prstGeom prst="rect">
              <a:avLst/>
            </a:prstGeom>
            <a:solidFill>
              <a:srgbClr val="335E3B"/>
            </a:solidFill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</a:rPr>
                <a:t>DILATION FACTOR</a:t>
              </a: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305" name="Google Shape;305;p17"/>
          <p:cNvGrpSpPr/>
          <p:nvPr/>
        </p:nvGrpSpPr>
        <p:grpSpPr>
          <a:xfrm>
            <a:off x="5162850" y="7389374"/>
            <a:ext cx="2247300" cy="1816001"/>
            <a:chOff x="406850" y="7389374"/>
            <a:chExt cx="2247300" cy="1816001"/>
          </a:xfrm>
        </p:grpSpPr>
        <p:sp>
          <p:nvSpPr>
            <p:cNvPr id="306" name="Google Shape;306;p17"/>
            <p:cNvSpPr txBox="1"/>
            <p:nvPr/>
          </p:nvSpPr>
          <p:spPr>
            <a:xfrm>
              <a:off x="406850" y="7739275"/>
              <a:ext cx="2247300" cy="1466100"/>
            </a:xfrm>
            <a:prstGeom prst="rect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</a:rPr>
                <a:t>A`</a:t>
              </a:r>
              <a:r>
                <a:rPr lang="en">
                  <a:solidFill>
                    <a:schemeClr val="dk1"/>
                  </a:solidFill>
                </a:rPr>
                <a:t> (____, ____)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</a:rPr>
                <a:t>B` (____, ____)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</a:rPr>
                <a:t>C` (____, ____)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07" name="Google Shape;307;p17"/>
            <p:cNvSpPr txBox="1"/>
            <p:nvPr/>
          </p:nvSpPr>
          <p:spPr>
            <a:xfrm>
              <a:off x="406850" y="7389374"/>
              <a:ext cx="2247300" cy="368700"/>
            </a:xfrm>
            <a:prstGeom prst="rect">
              <a:avLst/>
            </a:prstGeom>
            <a:solidFill>
              <a:srgbClr val="335E3B"/>
            </a:solidFill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</a:rPr>
                <a:t>NEW</a:t>
              </a:r>
              <a:r>
                <a:rPr b="1" lang="en">
                  <a:solidFill>
                    <a:srgbClr val="FFFFFF"/>
                  </a:solidFill>
                </a:rPr>
                <a:t> POINTS</a:t>
              </a:r>
              <a:endParaRPr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8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4 -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34343"/>
              </a:solidFill>
            </a:endParaRPr>
          </a:p>
        </p:txBody>
      </p:sp>
      <p:grpSp>
        <p:nvGrpSpPr>
          <p:cNvPr id="313" name="Google Shape;313;p18"/>
          <p:cNvGrpSpPr/>
          <p:nvPr/>
        </p:nvGrpSpPr>
        <p:grpSpPr>
          <a:xfrm>
            <a:off x="1095532" y="388050"/>
            <a:ext cx="5886137" cy="6096395"/>
            <a:chOff x="707232" y="921450"/>
            <a:chExt cx="5886137" cy="6096395"/>
          </a:xfrm>
        </p:grpSpPr>
        <p:grpSp>
          <p:nvGrpSpPr>
            <p:cNvPr id="314" name="Google Shape;314;p18"/>
            <p:cNvGrpSpPr/>
            <p:nvPr/>
          </p:nvGrpSpPr>
          <p:grpSpPr>
            <a:xfrm>
              <a:off x="828772" y="1284484"/>
              <a:ext cx="5433085" cy="5450737"/>
              <a:chOff x="828749" y="1284450"/>
              <a:chExt cx="3323801" cy="3334600"/>
            </a:xfrm>
          </p:grpSpPr>
          <p:grpSp>
            <p:nvGrpSpPr>
              <p:cNvPr id="315" name="Google Shape;315;p18"/>
              <p:cNvGrpSpPr/>
              <p:nvPr/>
            </p:nvGrpSpPr>
            <p:grpSpPr>
              <a:xfrm>
                <a:off x="828925" y="1284450"/>
                <a:ext cx="3048000" cy="3334551"/>
                <a:chOff x="828925" y="1240020"/>
                <a:chExt cx="3048000" cy="3852300"/>
              </a:xfrm>
            </p:grpSpPr>
            <p:cxnSp>
              <p:nvCxnSpPr>
                <p:cNvPr id="316" name="Google Shape;316;p18"/>
                <p:cNvCxnSpPr/>
                <p:nvPr/>
              </p:nvCxnSpPr>
              <p:spPr>
                <a:xfrm>
                  <a:off x="828925" y="1240020"/>
                  <a:ext cx="0" cy="38523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35E3B"/>
                  </a:solidFill>
                  <a:prstDash val="solid"/>
                  <a:round/>
                  <a:headEnd len="med" w="med" type="triangle"/>
                  <a:tailEnd len="med" w="med" type="none"/>
                </a:ln>
              </p:spPr>
            </p:cxnSp>
            <p:cxnSp>
              <p:nvCxnSpPr>
                <p:cNvPr id="317" name="Google Shape;317;p18"/>
                <p:cNvCxnSpPr/>
                <p:nvPr/>
              </p:nvCxnSpPr>
              <p:spPr>
                <a:xfrm>
                  <a:off x="981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18" name="Google Shape;318;p18"/>
                <p:cNvCxnSpPr/>
                <p:nvPr/>
              </p:nvCxnSpPr>
              <p:spPr>
                <a:xfrm>
                  <a:off x="1133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19" name="Google Shape;319;p18"/>
                <p:cNvCxnSpPr/>
                <p:nvPr/>
              </p:nvCxnSpPr>
              <p:spPr>
                <a:xfrm>
                  <a:off x="1286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0" name="Google Shape;320;p18"/>
                <p:cNvCxnSpPr/>
                <p:nvPr/>
              </p:nvCxnSpPr>
              <p:spPr>
                <a:xfrm>
                  <a:off x="1438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1" name="Google Shape;321;p18"/>
                <p:cNvCxnSpPr/>
                <p:nvPr/>
              </p:nvCxnSpPr>
              <p:spPr>
                <a:xfrm>
                  <a:off x="1590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2" name="Google Shape;322;p18"/>
                <p:cNvCxnSpPr/>
                <p:nvPr/>
              </p:nvCxnSpPr>
              <p:spPr>
                <a:xfrm>
                  <a:off x="1743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3" name="Google Shape;323;p18"/>
                <p:cNvCxnSpPr/>
                <p:nvPr/>
              </p:nvCxnSpPr>
              <p:spPr>
                <a:xfrm>
                  <a:off x="1895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4" name="Google Shape;324;p18"/>
                <p:cNvCxnSpPr/>
                <p:nvPr/>
              </p:nvCxnSpPr>
              <p:spPr>
                <a:xfrm>
                  <a:off x="2048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5" name="Google Shape;325;p18"/>
                <p:cNvCxnSpPr/>
                <p:nvPr/>
              </p:nvCxnSpPr>
              <p:spPr>
                <a:xfrm>
                  <a:off x="2200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6" name="Google Shape;326;p18"/>
                <p:cNvCxnSpPr/>
                <p:nvPr/>
              </p:nvCxnSpPr>
              <p:spPr>
                <a:xfrm>
                  <a:off x="2352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7" name="Google Shape;327;p18"/>
                <p:cNvCxnSpPr/>
                <p:nvPr/>
              </p:nvCxnSpPr>
              <p:spPr>
                <a:xfrm>
                  <a:off x="2505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8" name="Google Shape;328;p18"/>
                <p:cNvCxnSpPr/>
                <p:nvPr/>
              </p:nvCxnSpPr>
              <p:spPr>
                <a:xfrm>
                  <a:off x="2657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29" name="Google Shape;329;p18"/>
                <p:cNvCxnSpPr/>
                <p:nvPr/>
              </p:nvCxnSpPr>
              <p:spPr>
                <a:xfrm>
                  <a:off x="2810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0" name="Google Shape;330;p18"/>
                <p:cNvCxnSpPr/>
                <p:nvPr/>
              </p:nvCxnSpPr>
              <p:spPr>
                <a:xfrm>
                  <a:off x="2962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1" name="Google Shape;331;p18"/>
                <p:cNvCxnSpPr/>
                <p:nvPr/>
              </p:nvCxnSpPr>
              <p:spPr>
                <a:xfrm>
                  <a:off x="3114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2" name="Google Shape;332;p18"/>
                <p:cNvCxnSpPr/>
                <p:nvPr/>
              </p:nvCxnSpPr>
              <p:spPr>
                <a:xfrm>
                  <a:off x="3267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3" name="Google Shape;333;p18"/>
                <p:cNvCxnSpPr/>
                <p:nvPr/>
              </p:nvCxnSpPr>
              <p:spPr>
                <a:xfrm>
                  <a:off x="3419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4" name="Google Shape;334;p18"/>
                <p:cNvCxnSpPr/>
                <p:nvPr/>
              </p:nvCxnSpPr>
              <p:spPr>
                <a:xfrm>
                  <a:off x="3572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5" name="Google Shape;335;p18"/>
                <p:cNvCxnSpPr/>
                <p:nvPr/>
              </p:nvCxnSpPr>
              <p:spPr>
                <a:xfrm>
                  <a:off x="3724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6" name="Google Shape;336;p18"/>
                <p:cNvCxnSpPr/>
                <p:nvPr/>
              </p:nvCxnSpPr>
              <p:spPr>
                <a:xfrm>
                  <a:off x="3876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337" name="Google Shape;337;p18"/>
              <p:cNvGrpSpPr/>
              <p:nvPr/>
            </p:nvGrpSpPr>
            <p:grpSpPr>
              <a:xfrm rot="5400000">
                <a:off x="966650" y="1433150"/>
                <a:ext cx="3048000" cy="3323801"/>
                <a:chOff x="828925" y="1250205"/>
                <a:chExt cx="3048000" cy="3842100"/>
              </a:xfrm>
            </p:grpSpPr>
            <p:cxnSp>
              <p:nvCxnSpPr>
                <p:cNvPr id="338" name="Google Shape;338;p18"/>
                <p:cNvCxnSpPr/>
                <p:nvPr/>
              </p:nvCxnSpPr>
              <p:spPr>
                <a:xfrm>
                  <a:off x="828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9" name="Google Shape;339;p18"/>
                <p:cNvCxnSpPr/>
                <p:nvPr/>
              </p:nvCxnSpPr>
              <p:spPr>
                <a:xfrm>
                  <a:off x="981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0" name="Google Shape;340;p18"/>
                <p:cNvCxnSpPr/>
                <p:nvPr/>
              </p:nvCxnSpPr>
              <p:spPr>
                <a:xfrm>
                  <a:off x="1133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1" name="Google Shape;341;p18"/>
                <p:cNvCxnSpPr/>
                <p:nvPr/>
              </p:nvCxnSpPr>
              <p:spPr>
                <a:xfrm>
                  <a:off x="1286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2" name="Google Shape;342;p18"/>
                <p:cNvCxnSpPr/>
                <p:nvPr/>
              </p:nvCxnSpPr>
              <p:spPr>
                <a:xfrm>
                  <a:off x="1438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3" name="Google Shape;343;p18"/>
                <p:cNvCxnSpPr/>
                <p:nvPr/>
              </p:nvCxnSpPr>
              <p:spPr>
                <a:xfrm>
                  <a:off x="1590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4" name="Google Shape;344;p18"/>
                <p:cNvCxnSpPr/>
                <p:nvPr/>
              </p:nvCxnSpPr>
              <p:spPr>
                <a:xfrm>
                  <a:off x="1743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5" name="Google Shape;345;p18"/>
                <p:cNvCxnSpPr/>
                <p:nvPr/>
              </p:nvCxnSpPr>
              <p:spPr>
                <a:xfrm>
                  <a:off x="1895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6" name="Google Shape;346;p18"/>
                <p:cNvCxnSpPr/>
                <p:nvPr/>
              </p:nvCxnSpPr>
              <p:spPr>
                <a:xfrm>
                  <a:off x="2048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7" name="Google Shape;347;p18"/>
                <p:cNvCxnSpPr/>
                <p:nvPr/>
              </p:nvCxnSpPr>
              <p:spPr>
                <a:xfrm>
                  <a:off x="2200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8" name="Google Shape;348;p18"/>
                <p:cNvCxnSpPr/>
                <p:nvPr/>
              </p:nvCxnSpPr>
              <p:spPr>
                <a:xfrm>
                  <a:off x="2352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9" name="Google Shape;349;p18"/>
                <p:cNvCxnSpPr/>
                <p:nvPr/>
              </p:nvCxnSpPr>
              <p:spPr>
                <a:xfrm>
                  <a:off x="2505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0" name="Google Shape;350;p18"/>
                <p:cNvCxnSpPr/>
                <p:nvPr/>
              </p:nvCxnSpPr>
              <p:spPr>
                <a:xfrm>
                  <a:off x="2657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1" name="Google Shape;351;p18"/>
                <p:cNvCxnSpPr/>
                <p:nvPr/>
              </p:nvCxnSpPr>
              <p:spPr>
                <a:xfrm>
                  <a:off x="2810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2" name="Google Shape;352;p18"/>
                <p:cNvCxnSpPr/>
                <p:nvPr/>
              </p:nvCxnSpPr>
              <p:spPr>
                <a:xfrm>
                  <a:off x="2962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3" name="Google Shape;353;p18"/>
                <p:cNvCxnSpPr/>
                <p:nvPr/>
              </p:nvCxnSpPr>
              <p:spPr>
                <a:xfrm>
                  <a:off x="31149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4" name="Google Shape;354;p18"/>
                <p:cNvCxnSpPr/>
                <p:nvPr/>
              </p:nvCxnSpPr>
              <p:spPr>
                <a:xfrm>
                  <a:off x="32673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5" name="Google Shape;355;p18"/>
                <p:cNvCxnSpPr/>
                <p:nvPr/>
              </p:nvCxnSpPr>
              <p:spPr>
                <a:xfrm>
                  <a:off x="34197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6" name="Google Shape;356;p18"/>
                <p:cNvCxnSpPr/>
                <p:nvPr/>
              </p:nvCxnSpPr>
              <p:spPr>
                <a:xfrm>
                  <a:off x="35721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7" name="Google Shape;357;p18"/>
                <p:cNvCxnSpPr/>
                <p:nvPr/>
              </p:nvCxnSpPr>
              <p:spPr>
                <a:xfrm>
                  <a:off x="3724525" y="1571050"/>
                  <a:ext cx="0" cy="3521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335E3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8" name="Google Shape;358;p18"/>
                <p:cNvCxnSpPr/>
                <p:nvPr/>
              </p:nvCxnSpPr>
              <p:spPr>
                <a:xfrm rot="5400000">
                  <a:off x="1955875" y="3171255"/>
                  <a:ext cx="38421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35E3B"/>
                  </a:solidFill>
                  <a:prstDash val="solid"/>
                  <a:round/>
                  <a:headEnd len="med" w="med" type="triangle"/>
                  <a:tailEnd len="med" w="med" type="none"/>
                </a:ln>
              </p:spPr>
            </p:cxnSp>
          </p:grpSp>
        </p:grpSp>
        <p:sp>
          <p:nvSpPr>
            <p:cNvPr id="359" name="Google Shape;359;p18"/>
            <p:cNvSpPr txBox="1"/>
            <p:nvPr/>
          </p:nvSpPr>
          <p:spPr>
            <a:xfrm>
              <a:off x="6273868" y="6508745"/>
              <a:ext cx="319500" cy="50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x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60" name="Google Shape;360;p18"/>
            <p:cNvSpPr txBox="1"/>
            <p:nvPr/>
          </p:nvSpPr>
          <p:spPr>
            <a:xfrm>
              <a:off x="707232" y="921450"/>
              <a:ext cx="319500" cy="50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y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61" name="Google Shape;361;p18"/>
          <p:cNvGrpSpPr/>
          <p:nvPr/>
        </p:nvGrpSpPr>
        <p:grpSpPr>
          <a:xfrm>
            <a:off x="362250" y="6703574"/>
            <a:ext cx="2247300" cy="1816001"/>
            <a:chOff x="406850" y="7389374"/>
            <a:chExt cx="2247300" cy="1816001"/>
          </a:xfrm>
        </p:grpSpPr>
        <p:sp>
          <p:nvSpPr>
            <p:cNvPr id="362" name="Google Shape;362;p18"/>
            <p:cNvSpPr txBox="1"/>
            <p:nvPr/>
          </p:nvSpPr>
          <p:spPr>
            <a:xfrm>
              <a:off x="406850" y="7739275"/>
              <a:ext cx="2247300" cy="1466100"/>
            </a:xfrm>
            <a:prstGeom prst="rect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A(0, 0)</a:t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B(4, 12)</a:t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C(8, 3)</a:t>
              </a:r>
              <a:endParaRPr/>
            </a:p>
          </p:txBody>
        </p:sp>
        <p:sp>
          <p:nvSpPr>
            <p:cNvPr id="363" name="Google Shape;363;p18"/>
            <p:cNvSpPr txBox="1"/>
            <p:nvPr/>
          </p:nvSpPr>
          <p:spPr>
            <a:xfrm>
              <a:off x="406850" y="7389374"/>
              <a:ext cx="2247300" cy="368700"/>
            </a:xfrm>
            <a:prstGeom prst="rect">
              <a:avLst/>
            </a:prstGeom>
            <a:solidFill>
              <a:srgbClr val="335E3B"/>
            </a:solidFill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</a:rPr>
                <a:t>ORIGINAL POINTS</a:t>
              </a: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364" name="Google Shape;364;p18"/>
          <p:cNvGrpSpPr/>
          <p:nvPr/>
        </p:nvGrpSpPr>
        <p:grpSpPr>
          <a:xfrm>
            <a:off x="2762550" y="6703574"/>
            <a:ext cx="2247300" cy="1816001"/>
            <a:chOff x="2845250" y="7389374"/>
            <a:chExt cx="2247300" cy="1816001"/>
          </a:xfrm>
        </p:grpSpPr>
        <p:sp>
          <p:nvSpPr>
            <p:cNvPr id="365" name="Google Shape;365;p18"/>
            <p:cNvSpPr txBox="1"/>
            <p:nvPr/>
          </p:nvSpPr>
          <p:spPr>
            <a:xfrm>
              <a:off x="2845250" y="7739275"/>
              <a:ext cx="2247300" cy="1466100"/>
            </a:xfrm>
            <a:prstGeom prst="rect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200"/>
                <a:t>1.5</a:t>
              </a:r>
              <a:endParaRPr b="1" sz="2200"/>
            </a:p>
          </p:txBody>
        </p:sp>
        <p:sp>
          <p:nvSpPr>
            <p:cNvPr id="366" name="Google Shape;366;p18"/>
            <p:cNvSpPr txBox="1"/>
            <p:nvPr/>
          </p:nvSpPr>
          <p:spPr>
            <a:xfrm>
              <a:off x="2845250" y="7389374"/>
              <a:ext cx="2247300" cy="368700"/>
            </a:xfrm>
            <a:prstGeom prst="rect">
              <a:avLst/>
            </a:prstGeom>
            <a:solidFill>
              <a:srgbClr val="335E3B"/>
            </a:solidFill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</a:rPr>
                <a:t>DILATION FACTOR</a:t>
              </a: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367" name="Google Shape;367;p18"/>
          <p:cNvGrpSpPr/>
          <p:nvPr/>
        </p:nvGrpSpPr>
        <p:grpSpPr>
          <a:xfrm>
            <a:off x="5162850" y="6703574"/>
            <a:ext cx="2247300" cy="1816001"/>
            <a:chOff x="406850" y="7389374"/>
            <a:chExt cx="2247300" cy="1816001"/>
          </a:xfrm>
        </p:grpSpPr>
        <p:sp>
          <p:nvSpPr>
            <p:cNvPr id="368" name="Google Shape;368;p18"/>
            <p:cNvSpPr txBox="1"/>
            <p:nvPr/>
          </p:nvSpPr>
          <p:spPr>
            <a:xfrm>
              <a:off x="406850" y="7739275"/>
              <a:ext cx="2247300" cy="1466100"/>
            </a:xfrm>
            <a:prstGeom prst="rect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</a:rPr>
                <a:t>A` (____, ____)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</a:rPr>
                <a:t>B` (____, ____)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</a:rPr>
                <a:t>C` (____, ____)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9" name="Google Shape;369;p18"/>
            <p:cNvSpPr txBox="1"/>
            <p:nvPr/>
          </p:nvSpPr>
          <p:spPr>
            <a:xfrm>
              <a:off x="406850" y="7389374"/>
              <a:ext cx="2247300" cy="368700"/>
            </a:xfrm>
            <a:prstGeom prst="rect">
              <a:avLst/>
            </a:prstGeom>
            <a:solidFill>
              <a:srgbClr val="335E3B"/>
            </a:solidFill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</a:rPr>
                <a:t>NEW POINTS</a:t>
              </a:r>
              <a:endParaRPr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