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20" Type="http://schemas.openxmlformats.org/officeDocument/2006/relationships/slide" Target="slides/slide16.xml"/><Relationship Id="rId41" Type="http://schemas.openxmlformats.org/officeDocument/2006/relationships/slide" Target="slides/slide37.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39" Type="http://schemas.openxmlformats.org/officeDocument/2006/relationships/slide" Target="slides/slide35.xml"/><Relationship Id="rId16" Type="http://schemas.openxmlformats.org/officeDocument/2006/relationships/slide" Target="slides/slide12.xml"/><Relationship Id="rId38" Type="http://schemas.openxmlformats.org/officeDocument/2006/relationships/slide" Target="slides/slide34.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6200"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6" name="Google Shape;6;n"/>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6800"/>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86" name="Google Shape;86;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87" name="Google Shape;87;p4: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6: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42" name="Google Shape;142;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7: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56" name="Google Shape;156;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64" name="Google Shape;164;p1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228600" marR="0" rtl="0" algn="l">
              <a:spcBef>
                <a:spcPts val="0"/>
              </a:spcBef>
              <a:spcAft>
                <a:spcPts val="0"/>
              </a:spcAft>
              <a:buNone/>
            </a:pPr>
            <a:r>
              <a:rPr b="0" i="0" lang="en-US" sz="1200" u="none" cap="none" strike="noStrike">
                <a:solidFill>
                  <a:schemeClr val="dk1"/>
                </a:solidFill>
                <a:latin typeface="Arial"/>
                <a:ea typeface="Arial"/>
                <a:cs typeface="Arial"/>
                <a:sym typeface="Arial"/>
              </a:rPr>
              <a:t>set of skills, knowledge, and dispositions that a principal must 	have in order to drive high levels of student achievement</a:t>
            </a:r>
            <a:endParaRPr/>
          </a:p>
          <a:p>
            <a:pPr indent="0" lvl="0" marL="228600" marR="0" rtl="0" algn="l">
              <a:spcBef>
                <a:spcPts val="240"/>
              </a:spcBef>
              <a:spcAft>
                <a:spcPts val="0"/>
              </a:spcAft>
              <a:buNone/>
            </a:pPr>
            <a:r>
              <a:t/>
            </a:r>
            <a:endParaRPr b="0" i="0" sz="800" u="none" cap="none" strike="noStrike">
              <a:solidFill>
                <a:schemeClr val="dk1"/>
              </a:solidFill>
              <a:latin typeface="Arial"/>
              <a:ea typeface="Arial"/>
              <a:cs typeface="Arial"/>
              <a:sym typeface="Arial"/>
            </a:endParaRPr>
          </a:p>
          <a:p>
            <a:pPr indent="0" lvl="0" marL="228600" marR="0" rtl="0" algn="l">
              <a:spcBef>
                <a:spcPts val="360"/>
              </a:spcBef>
              <a:spcAft>
                <a:spcPts val="0"/>
              </a:spcAft>
              <a:buNone/>
            </a:pPr>
            <a:r>
              <a:rPr b="0" i="0" lang="en-US" sz="1200" u="none" cap="none" strike="noStrike">
                <a:solidFill>
                  <a:schemeClr val="dk1"/>
                </a:solidFill>
                <a:latin typeface="Arial"/>
                <a:ea typeface="Arial"/>
                <a:cs typeface="Arial"/>
                <a:sym typeface="Arial"/>
              </a:rPr>
              <a:t>it guides ALL aspects of the system</a:t>
            </a:r>
            <a:endParaRPr/>
          </a:p>
          <a:p>
            <a:pPr indent="0" lvl="0" marL="228600" marR="0" rtl="0" algn="l">
              <a:spcBef>
                <a:spcPts val="360"/>
              </a:spcBef>
              <a:spcAft>
                <a:spcPts val="0"/>
              </a:spcAft>
              <a:buNone/>
            </a:pPr>
            <a:r>
              <a:rPr b="0" i="0" lang="en-US" sz="1200" u="none" cap="none" strike="noStrike">
                <a:solidFill>
                  <a:srgbClr val="FFFFFF"/>
                </a:solidFill>
                <a:latin typeface="Arial"/>
                <a:ea typeface="Arial"/>
                <a:cs typeface="Arial"/>
                <a:sym typeface="Arial"/>
              </a:rPr>
              <a:t>	</a:t>
            </a:r>
            <a:endParaRPr/>
          </a:p>
          <a:p>
            <a:pPr indent="0" lvl="0" marL="228600" marR="0" rtl="0" algn="l">
              <a:spcBef>
                <a:spcPts val="360"/>
              </a:spcBef>
              <a:spcAft>
                <a:spcPts val="0"/>
              </a:spcAft>
              <a:buNone/>
            </a:pPr>
            <a:r>
              <a:rPr b="0" i="0" lang="en-US" sz="1200" u="none" cap="none" strike="noStrike">
                <a:solidFill>
                  <a:srgbClr val="FFFFFF"/>
                </a:solidFill>
                <a:latin typeface="Arial"/>
                <a:ea typeface="Arial"/>
                <a:cs typeface="Arial"/>
                <a:sym typeface="Arial"/>
              </a:rPr>
              <a:t>Leadership-Centered </a:t>
            </a:r>
            <a:endParaRPr b="0" i="0" sz="1200" u="none" cap="none" strike="noStrike">
              <a:solidFill>
                <a:schemeClr val="dk1"/>
              </a:solidFill>
              <a:latin typeface="Arial"/>
              <a:ea typeface="Arial"/>
              <a:cs typeface="Arial"/>
              <a:sym typeface="Arial"/>
            </a:endParaRPr>
          </a:p>
          <a:p>
            <a:pPr indent="0" lvl="0" marL="0" marR="0" rtl="0" algn="l">
              <a:spcBef>
                <a:spcPts val="360"/>
              </a:spcBef>
              <a:spcAft>
                <a:spcPts val="0"/>
              </a:spcAft>
              <a:buNone/>
            </a:pPr>
            <a:r>
              <a:t/>
            </a:r>
            <a:endParaRPr b="0" i="0" sz="1200" u="none" cap="none" strike="noStrike">
              <a:solidFill>
                <a:schemeClr val="dk1"/>
              </a:solidFill>
              <a:latin typeface="Arial"/>
              <a:ea typeface="Arial"/>
              <a:cs typeface="Arial"/>
              <a:sym typeface="Arial"/>
            </a:endParaRPr>
          </a:p>
        </p:txBody>
      </p:sp>
      <p:sp>
        <p:nvSpPr>
          <p:cNvPr id="165" name="Google Shape;165;p18: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20: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1" name="Google Shape;171;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21: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6" name="Google Shape;176;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22: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81" name="Google Shape;181;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23: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0" name="Google Shape;190;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24: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1" name="Google Shape;201;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6" name="Google Shape;206;p2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
        <p:nvSpPr>
          <p:cNvPr id="207" name="Google Shape;207;p2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en-US"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7" name="Google Shape;217;p2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If equal each 14%</a:t>
            </a:r>
            <a:endParaRPr/>
          </a:p>
          <a:p>
            <a:pPr indent="0" lvl="0" marL="0" marR="0" rtl="0" algn="l">
              <a:spcBef>
                <a:spcPts val="360"/>
              </a:spcBef>
              <a:spcAft>
                <a:spcPts val="0"/>
              </a:spcAft>
              <a:buNone/>
            </a:pPr>
            <a:r>
              <a:rPr b="0" i="0" lang="en-US" sz="1200" u="none" cap="none" strike="noStrike">
                <a:solidFill>
                  <a:schemeClr val="dk1"/>
                </a:solidFill>
                <a:latin typeface="Arial"/>
                <a:ea typeface="Arial"/>
                <a:cs typeface="Arial"/>
                <a:sym typeface="Arial"/>
              </a:rPr>
              <a:t>Technical: law, finance, facilities, data, and research </a:t>
            </a:r>
            <a:endParaRPr/>
          </a:p>
        </p:txBody>
      </p:sp>
      <p:sp>
        <p:nvSpPr>
          <p:cNvPr id="218" name="Google Shape;218;p2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en-US"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6: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93" name="Google Shape;93;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94" name="Google Shape;94;p6: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29: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24" name="Google Shape;224;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30: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2" name="Google Shape;232;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31: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7" name="Google Shape;237;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32: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3" name="Google Shape;243;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33: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8" name="Google Shape;248;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34: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54" name="Google Shape;254;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35: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60" name="Google Shape;260;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36: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66" name="Google Shape;266;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37: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77" name="Google Shape;277;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p38: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83" name="Google Shape;283;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8: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01" name="Google Shape;101;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p39: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89" name="Google Shape;289;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p40: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12" name="Google Shape;312;p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18" name="Google Shape;318;p4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228600" marR="0" rtl="0" algn="l">
              <a:spcBef>
                <a:spcPts val="0"/>
              </a:spcBef>
              <a:spcAft>
                <a:spcPts val="0"/>
              </a:spcAft>
              <a:buNone/>
            </a:pPr>
            <a:r>
              <a:rPr b="0" i="0" lang="en-US" sz="1200" u="none" cap="none" strike="noStrike">
                <a:solidFill>
                  <a:schemeClr val="dk1"/>
                </a:solidFill>
                <a:latin typeface="Arial"/>
                <a:ea typeface="Arial"/>
                <a:cs typeface="Arial"/>
                <a:sym typeface="Arial"/>
              </a:rPr>
              <a:t>set of skills, knowledge, and dispositions that a principal must 	have in order to drive high levels of student achievement</a:t>
            </a:r>
            <a:endParaRPr/>
          </a:p>
          <a:p>
            <a:pPr indent="0" lvl="0" marL="228600" marR="0" rtl="0" algn="l">
              <a:spcBef>
                <a:spcPts val="240"/>
              </a:spcBef>
              <a:spcAft>
                <a:spcPts val="0"/>
              </a:spcAft>
              <a:buNone/>
            </a:pPr>
            <a:r>
              <a:t/>
            </a:r>
            <a:endParaRPr b="0" i="0" sz="800" u="none" cap="none" strike="noStrike">
              <a:solidFill>
                <a:schemeClr val="dk1"/>
              </a:solidFill>
              <a:latin typeface="Arial"/>
              <a:ea typeface="Arial"/>
              <a:cs typeface="Arial"/>
              <a:sym typeface="Arial"/>
            </a:endParaRPr>
          </a:p>
          <a:p>
            <a:pPr indent="0" lvl="0" marL="228600" marR="0" rtl="0" algn="l">
              <a:spcBef>
                <a:spcPts val="360"/>
              </a:spcBef>
              <a:spcAft>
                <a:spcPts val="0"/>
              </a:spcAft>
              <a:buNone/>
            </a:pPr>
            <a:r>
              <a:rPr b="0" i="0" lang="en-US" sz="1200" u="none" cap="none" strike="noStrike">
                <a:solidFill>
                  <a:schemeClr val="dk1"/>
                </a:solidFill>
                <a:latin typeface="Arial"/>
                <a:ea typeface="Arial"/>
                <a:cs typeface="Arial"/>
                <a:sym typeface="Arial"/>
              </a:rPr>
              <a:t>it guides ALL aspects of the system</a:t>
            </a:r>
            <a:endParaRPr/>
          </a:p>
          <a:p>
            <a:pPr indent="0" lvl="0" marL="228600" marR="0" rtl="0" algn="l">
              <a:spcBef>
                <a:spcPts val="360"/>
              </a:spcBef>
              <a:spcAft>
                <a:spcPts val="0"/>
              </a:spcAft>
              <a:buNone/>
            </a:pPr>
            <a:r>
              <a:rPr b="0" i="0" lang="en-US" sz="1200" u="none" cap="none" strike="noStrike">
                <a:solidFill>
                  <a:srgbClr val="FFFFFF"/>
                </a:solidFill>
                <a:latin typeface="Arial"/>
                <a:ea typeface="Arial"/>
                <a:cs typeface="Arial"/>
                <a:sym typeface="Arial"/>
              </a:rPr>
              <a:t>	</a:t>
            </a:r>
            <a:endParaRPr/>
          </a:p>
          <a:p>
            <a:pPr indent="0" lvl="0" marL="228600" marR="0" rtl="0" algn="l">
              <a:spcBef>
                <a:spcPts val="360"/>
              </a:spcBef>
              <a:spcAft>
                <a:spcPts val="0"/>
              </a:spcAft>
              <a:buNone/>
            </a:pPr>
            <a:r>
              <a:rPr b="0" i="0" lang="en-US" sz="1200" u="none" cap="none" strike="noStrike">
                <a:solidFill>
                  <a:srgbClr val="FFFFFF"/>
                </a:solidFill>
                <a:latin typeface="Arial"/>
                <a:ea typeface="Arial"/>
                <a:cs typeface="Arial"/>
                <a:sym typeface="Arial"/>
              </a:rPr>
              <a:t>Leadership-Centered </a:t>
            </a:r>
            <a:endParaRPr b="0" i="0" sz="1200" u="none" cap="none" strike="noStrike">
              <a:solidFill>
                <a:schemeClr val="dk1"/>
              </a:solidFill>
              <a:latin typeface="Arial"/>
              <a:ea typeface="Arial"/>
              <a:cs typeface="Arial"/>
              <a:sym typeface="Arial"/>
            </a:endParaRPr>
          </a:p>
          <a:p>
            <a:pPr indent="0" lvl="0" marL="0" marR="0" rtl="0" algn="l">
              <a:spcBef>
                <a:spcPts val="360"/>
              </a:spcBef>
              <a:spcAft>
                <a:spcPts val="0"/>
              </a:spcAft>
              <a:buNone/>
            </a:pPr>
            <a:r>
              <a:t/>
            </a:r>
            <a:endParaRPr b="0" i="0" sz="1200" u="none" cap="none" strike="noStrike">
              <a:solidFill>
                <a:schemeClr val="dk1"/>
              </a:solidFill>
              <a:latin typeface="Arial"/>
              <a:ea typeface="Arial"/>
              <a:cs typeface="Arial"/>
              <a:sym typeface="Arial"/>
            </a:endParaRPr>
          </a:p>
        </p:txBody>
      </p:sp>
      <p:sp>
        <p:nvSpPr>
          <p:cNvPr id="319" name="Google Shape;319;p4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lang="en-US" sz="1200">
                <a:solidFill>
                  <a:schemeClr val="dk1"/>
                </a:solidFill>
                <a:latin typeface="Arial"/>
                <a:ea typeface="Arial"/>
                <a:cs typeface="Arial"/>
                <a:sym typeface="Arial"/>
              </a:rPr>
              <a:t>‹#›</a:t>
            </a:fld>
            <a:endParaRPr b="0" sz="1200">
              <a:solidFill>
                <a:schemeClr val="dk1"/>
              </a:solidFill>
              <a:latin typeface="Arial"/>
              <a:ea typeface="Arial"/>
              <a:cs typeface="Arial"/>
              <a:sym typeface="Arial"/>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43: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32" name="Google Shape;332;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44: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38" name="Google Shape;338;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2" name="Shape 342"/>
        <p:cNvGrpSpPr/>
        <p:nvPr/>
      </p:nvGrpSpPr>
      <p:grpSpPr>
        <a:xfrm>
          <a:off x="0" y="0"/>
          <a:ext cx="0" cy="0"/>
          <a:chOff x="0" y="0"/>
          <a:chExt cx="0" cy="0"/>
        </a:xfrm>
      </p:grpSpPr>
      <p:sp>
        <p:nvSpPr>
          <p:cNvPr id="343" name="Google Shape;343;p45: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44" name="Google Shape;344;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p46: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50" name="Google Shape;350;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p47: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56" name="Google Shape;356;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9: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07" name="Google Shape;107;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0: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13" name="Google Shape;113;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11: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19" name="Google Shape;119;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12: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25" name="Google Shape;12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13:notes"/>
          <p:cNvSpPr txBox="1"/>
          <p:nvPr>
            <p:ph idx="1" type="body"/>
          </p:nvPr>
        </p:nvSpPr>
        <p:spPr>
          <a:xfrm>
            <a:off x="914400" y="4343400"/>
            <a:ext cx="50292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30" name="Google Shape;130;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6" name="Google Shape;136;p1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 Neglected field of study - 1975 and 2002 on 296 studies only 27% were empirical quantitative. Spectrum experience</a:t>
            </a:r>
            <a:endParaRPr/>
          </a:p>
          <a:p>
            <a:pPr indent="0" lvl="0" marL="0" marR="0" rtl="0" algn="l">
              <a:spcBef>
                <a:spcPts val="360"/>
              </a:spcBef>
              <a:spcAft>
                <a:spcPts val="0"/>
              </a:spcAft>
              <a:buNone/>
            </a:pPr>
            <a:r>
              <a:t/>
            </a:r>
            <a:endParaRPr b="0" i="0" sz="1200" u="none" cap="none" strike="noStrike">
              <a:solidFill>
                <a:schemeClr val="dk1"/>
              </a:solidFill>
              <a:latin typeface="Arial"/>
              <a:ea typeface="Arial"/>
              <a:cs typeface="Arial"/>
              <a:sym typeface="Arial"/>
            </a:endParaRPr>
          </a:p>
        </p:txBody>
      </p:sp>
      <p:sp>
        <p:nvSpPr>
          <p:cNvPr id="137" name="Google Shape;137;p1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17" name="Google Shape;17;p2"/>
          <p:cNvSpPr txBox="1"/>
          <p:nvPr>
            <p:ph idx="1" type="body"/>
          </p:nvPr>
        </p:nvSpPr>
        <p:spPr>
          <a:xfrm>
            <a:off x="685800" y="1981200"/>
            <a:ext cx="7772400" cy="4114800"/>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18" name="Google Shape;18;p2"/>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19" name="Google Shape;19;p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20" name="Google Shape;20;p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74" name="Google Shape;74;p11"/>
          <p:cNvSpPr txBox="1"/>
          <p:nvPr>
            <p:ph idx="1" type="body"/>
          </p:nvPr>
        </p:nvSpPr>
        <p:spPr>
          <a:xfrm rot="5400000">
            <a:off x="2514600" y="152400"/>
            <a:ext cx="4114800" cy="7772400"/>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75" name="Google Shape;75;p11"/>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76" name="Google Shape;76;p1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77" name="Google Shape;77;p1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43450" y="2381250"/>
            <a:ext cx="5486400" cy="19431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80" name="Google Shape;80;p12"/>
          <p:cNvSpPr txBox="1"/>
          <p:nvPr>
            <p:ph idx="1" type="body"/>
          </p:nvPr>
        </p:nvSpPr>
        <p:spPr>
          <a:xfrm rot="5400000">
            <a:off x="781050" y="514350"/>
            <a:ext cx="5486400" cy="5676900"/>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81" name="Google Shape;81;p12"/>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82" name="Google Shape;82;p1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83" name="Google Shape;83;p1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sp>
        <p:nvSpPr>
          <p:cNvPr id="22" name="Google Shape;22;p3"/>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23" name="Google Shape;23;p3"/>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480"/>
              </a:spcBef>
              <a:spcAft>
                <a:spcPts val="0"/>
              </a:spcAft>
              <a:buClr>
                <a:schemeClr val="lt1"/>
              </a:buClr>
              <a:buSzPts val="2400"/>
              <a:buFont typeface="Arial"/>
              <a:buNone/>
              <a:defRPr b="0" i="0" sz="2400" u="none" cap="none" strike="noStrike">
                <a:solidFill>
                  <a:schemeClr val="lt1"/>
                </a:solidFill>
                <a:latin typeface="Arial"/>
                <a:ea typeface="Arial"/>
                <a:cs typeface="Arial"/>
                <a:sym typeface="Arial"/>
              </a:defRPr>
            </a:lvl1pPr>
            <a:lvl2pPr indent="0" lvl="1" marL="4572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2pPr>
            <a:lvl3pPr indent="0" lvl="2" marL="914400" marR="0" rtl="0" algn="ctr">
              <a:spcBef>
                <a:spcPts val="360"/>
              </a:spcBef>
              <a:spcAft>
                <a:spcPts val="0"/>
              </a:spcAft>
              <a:buClr>
                <a:schemeClr val="lt1"/>
              </a:buClr>
              <a:buSzPts val="1800"/>
              <a:buFont typeface="Arial"/>
              <a:buNone/>
              <a:defRPr b="0" i="0" sz="1800" u="none" cap="none" strike="noStrike">
                <a:solidFill>
                  <a:schemeClr val="lt1"/>
                </a:solidFill>
                <a:latin typeface="Arial"/>
                <a:ea typeface="Arial"/>
                <a:cs typeface="Arial"/>
                <a:sym typeface="Arial"/>
              </a:defRPr>
            </a:lvl3pPr>
            <a:lvl4pPr indent="0" lvl="3" marL="13716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4pPr>
            <a:lvl5pPr indent="0" lvl="4" marL="18288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5pPr>
            <a:lvl6pPr indent="0" lvl="5" marL="22860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6pPr>
            <a:lvl7pPr indent="0" lvl="6" marL="27432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7pPr>
            <a:lvl8pPr indent="0" lvl="7" marL="32004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8pPr>
            <a:lvl9pPr indent="0" lvl="8" marL="3657600" marR="0" rtl="0" algn="ctr">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9pPr>
          </a:lstStyle>
          <a:p/>
        </p:txBody>
      </p:sp>
      <p:sp>
        <p:nvSpPr>
          <p:cNvPr id="24" name="Google Shape;24;p3"/>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25" name="Google Shape;25;p3"/>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26" name="Google Shape;26;p3"/>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29" name="Google Shape;29;p4"/>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chemeClr val="lt1"/>
              </a:buClr>
              <a:buSzPts val="2400"/>
              <a:buFont typeface="Arial"/>
              <a:buNone/>
              <a:defRPr b="0" i="0" sz="2000" u="none" cap="none" strike="noStrike">
                <a:solidFill>
                  <a:schemeClr val="lt1"/>
                </a:solidFill>
                <a:latin typeface="Arial"/>
                <a:ea typeface="Arial"/>
                <a:cs typeface="Arial"/>
                <a:sym typeface="Arial"/>
              </a:defRPr>
            </a:lvl1pPr>
            <a:lvl2pPr indent="-228600" lvl="1" marL="914400" marR="0" rtl="0" algn="l">
              <a:spcBef>
                <a:spcPts val="360"/>
              </a:spcBef>
              <a:spcAft>
                <a:spcPts val="0"/>
              </a:spcAft>
              <a:buClr>
                <a:schemeClr val="lt1"/>
              </a:buClr>
              <a:buSzPts val="2000"/>
              <a:buFont typeface="Arial"/>
              <a:buNone/>
              <a:defRPr b="0" i="0" sz="1800" u="none" cap="none" strike="noStrike">
                <a:solidFill>
                  <a:schemeClr val="lt1"/>
                </a:solidFill>
                <a:latin typeface="Arial"/>
                <a:ea typeface="Arial"/>
                <a:cs typeface="Arial"/>
                <a:sym typeface="Arial"/>
              </a:defRPr>
            </a:lvl2pPr>
            <a:lvl3pPr indent="-228600" lvl="2" marL="1371600" marR="0" rtl="0" algn="l">
              <a:spcBef>
                <a:spcPts val="320"/>
              </a:spcBef>
              <a:spcAft>
                <a:spcPts val="0"/>
              </a:spcAft>
              <a:buClr>
                <a:schemeClr val="lt1"/>
              </a:buClr>
              <a:buSzPts val="1800"/>
              <a:buFont typeface="Arial"/>
              <a:buNone/>
              <a:defRPr b="0" i="0" sz="1600" u="none" cap="none" strike="noStrike">
                <a:solidFill>
                  <a:schemeClr val="lt1"/>
                </a:solidFill>
                <a:latin typeface="Arial"/>
                <a:ea typeface="Arial"/>
                <a:cs typeface="Arial"/>
                <a:sym typeface="Arial"/>
              </a:defRPr>
            </a:lvl3pPr>
            <a:lvl4pPr indent="-228600" lvl="3" marL="18288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4pPr>
            <a:lvl5pPr indent="-228600" lvl="4" marL="22860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5pPr>
            <a:lvl6pPr indent="-228600" lvl="5" marL="27432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6pPr>
            <a:lvl7pPr indent="-228600" lvl="6" marL="32004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7pPr>
            <a:lvl8pPr indent="-228600" lvl="7" marL="36576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8pPr>
            <a:lvl9pPr indent="-228600" lvl="8" marL="41148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9pPr>
          </a:lstStyle>
          <a:p/>
        </p:txBody>
      </p:sp>
      <p:sp>
        <p:nvSpPr>
          <p:cNvPr id="30" name="Google Shape;30;p4"/>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31" name="Google Shape;31;p4"/>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32" name="Google Shape;32;p4"/>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5"/>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35" name="Google Shape;35;p5"/>
          <p:cNvSpPr txBox="1"/>
          <p:nvPr>
            <p:ph idx="1" type="body"/>
          </p:nvPr>
        </p:nvSpPr>
        <p:spPr>
          <a:xfrm>
            <a:off x="685800" y="1981200"/>
            <a:ext cx="3810000" cy="4114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2pPr>
            <a:lvl3pPr indent="-355600" lvl="2" marL="1371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36" name="Google Shape;36;p5"/>
          <p:cNvSpPr txBox="1"/>
          <p:nvPr>
            <p:ph idx="2" type="body"/>
          </p:nvPr>
        </p:nvSpPr>
        <p:spPr>
          <a:xfrm>
            <a:off x="4648200" y="1981200"/>
            <a:ext cx="3810000" cy="4114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2pPr>
            <a:lvl3pPr indent="-355600" lvl="2" marL="1371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37" name="Google Shape;37;p5"/>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38" name="Google Shape;38;p5"/>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39" name="Google Shape;39;p5"/>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6"/>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42" name="Google Shape;42;p6"/>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400"/>
              <a:buFont typeface="Arial"/>
              <a:buNone/>
              <a:defRPr b="1" i="0" sz="2400" u="none" cap="none" strike="noStrike">
                <a:solidFill>
                  <a:schemeClr val="lt1"/>
                </a:solidFill>
                <a:latin typeface="Arial"/>
                <a:ea typeface="Arial"/>
                <a:cs typeface="Arial"/>
                <a:sym typeface="Arial"/>
              </a:defRPr>
            </a:lvl1pPr>
            <a:lvl2pPr indent="-228600" lvl="1" marL="914400" marR="0" rtl="0" algn="l">
              <a:spcBef>
                <a:spcPts val="400"/>
              </a:spcBef>
              <a:spcAft>
                <a:spcPts val="0"/>
              </a:spcAft>
              <a:buClr>
                <a:schemeClr val="lt1"/>
              </a:buClr>
              <a:buSzPts val="2000"/>
              <a:buFont typeface="Arial"/>
              <a:buNone/>
              <a:defRPr b="1" i="0" sz="2000" u="none" cap="none" strike="noStrike">
                <a:solidFill>
                  <a:schemeClr val="lt1"/>
                </a:solidFill>
                <a:latin typeface="Arial"/>
                <a:ea typeface="Arial"/>
                <a:cs typeface="Arial"/>
                <a:sym typeface="Arial"/>
              </a:defRPr>
            </a:lvl2pPr>
            <a:lvl3pPr indent="-228600" lvl="2" marL="1371600" marR="0" rtl="0" algn="l">
              <a:spcBef>
                <a:spcPts val="360"/>
              </a:spcBef>
              <a:spcAft>
                <a:spcPts val="0"/>
              </a:spcAft>
              <a:buClr>
                <a:schemeClr val="lt1"/>
              </a:buClr>
              <a:buSzPts val="1800"/>
              <a:buFont typeface="Arial"/>
              <a:buNone/>
              <a:defRPr b="1" i="0" sz="1800" u="none" cap="none" strike="noStrike">
                <a:solidFill>
                  <a:schemeClr val="lt1"/>
                </a:solidFill>
                <a:latin typeface="Arial"/>
                <a:ea typeface="Arial"/>
                <a:cs typeface="Arial"/>
                <a:sym typeface="Arial"/>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9pPr>
          </a:lstStyle>
          <a:p/>
        </p:txBody>
      </p:sp>
      <p:sp>
        <p:nvSpPr>
          <p:cNvPr id="43" name="Google Shape;43;p6"/>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9pPr>
          </a:lstStyle>
          <a:p/>
        </p:txBody>
      </p:sp>
      <p:sp>
        <p:nvSpPr>
          <p:cNvPr id="44" name="Google Shape;44;p6"/>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400"/>
              <a:buFont typeface="Arial"/>
              <a:buNone/>
              <a:defRPr b="1" i="0" sz="2400" u="none" cap="none" strike="noStrike">
                <a:solidFill>
                  <a:schemeClr val="lt1"/>
                </a:solidFill>
                <a:latin typeface="Arial"/>
                <a:ea typeface="Arial"/>
                <a:cs typeface="Arial"/>
                <a:sym typeface="Arial"/>
              </a:defRPr>
            </a:lvl1pPr>
            <a:lvl2pPr indent="-228600" lvl="1" marL="914400" marR="0" rtl="0" algn="l">
              <a:spcBef>
                <a:spcPts val="400"/>
              </a:spcBef>
              <a:spcAft>
                <a:spcPts val="0"/>
              </a:spcAft>
              <a:buClr>
                <a:schemeClr val="lt1"/>
              </a:buClr>
              <a:buSzPts val="2000"/>
              <a:buFont typeface="Arial"/>
              <a:buNone/>
              <a:defRPr b="1" i="0" sz="2000" u="none" cap="none" strike="noStrike">
                <a:solidFill>
                  <a:schemeClr val="lt1"/>
                </a:solidFill>
                <a:latin typeface="Arial"/>
                <a:ea typeface="Arial"/>
                <a:cs typeface="Arial"/>
                <a:sym typeface="Arial"/>
              </a:defRPr>
            </a:lvl2pPr>
            <a:lvl3pPr indent="-228600" lvl="2" marL="1371600" marR="0" rtl="0" algn="l">
              <a:spcBef>
                <a:spcPts val="360"/>
              </a:spcBef>
              <a:spcAft>
                <a:spcPts val="0"/>
              </a:spcAft>
              <a:buClr>
                <a:schemeClr val="lt1"/>
              </a:buClr>
              <a:buSzPts val="1800"/>
              <a:buFont typeface="Arial"/>
              <a:buNone/>
              <a:defRPr b="1" i="0" sz="1800" u="none" cap="none" strike="noStrike">
                <a:solidFill>
                  <a:schemeClr val="lt1"/>
                </a:solidFill>
                <a:latin typeface="Arial"/>
                <a:ea typeface="Arial"/>
                <a:cs typeface="Arial"/>
                <a:sym typeface="Arial"/>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9pPr>
          </a:lstStyle>
          <a:p/>
        </p:txBody>
      </p:sp>
      <p:sp>
        <p:nvSpPr>
          <p:cNvPr id="45" name="Google Shape;45;p6"/>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9pPr>
          </a:lstStyle>
          <a:p/>
        </p:txBody>
      </p:sp>
      <p:sp>
        <p:nvSpPr>
          <p:cNvPr id="46" name="Google Shape;46;p6"/>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47" name="Google Shape;47;p6"/>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48" name="Google Shape;48;p6"/>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51" name="Google Shape;51;p7"/>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52" name="Google Shape;52;p7"/>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53" name="Google Shape;53;p7"/>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56" name="Google Shape;56;p8"/>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57" name="Google Shape;57;p8"/>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Arial"/>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2pPr>
            <a:lvl3pPr indent="-381000" lvl="2" marL="13716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400"/>
              <a:buFont typeface="Arial"/>
              <a:buNone/>
              <a:defRPr b="0" i="0" sz="1400" u="none" cap="none" strike="noStrike">
                <a:solidFill>
                  <a:schemeClr val="lt1"/>
                </a:solidFill>
                <a:latin typeface="Arial"/>
                <a:ea typeface="Arial"/>
                <a:cs typeface="Arial"/>
                <a:sym typeface="Arial"/>
              </a:defRPr>
            </a:lvl1pPr>
            <a:lvl2pPr indent="-228600" lvl="1" marL="914400" marR="0" rtl="0" algn="l">
              <a:spcBef>
                <a:spcPts val="240"/>
              </a:spcBef>
              <a:spcAft>
                <a:spcPts val="0"/>
              </a:spcAft>
              <a:buClr>
                <a:schemeClr val="lt1"/>
              </a:buClr>
              <a:buSzPts val="2000"/>
              <a:buFont typeface="Arial"/>
              <a:buNone/>
              <a:defRPr b="0" i="0" sz="1200" u="none" cap="none" strike="noStrike">
                <a:solidFill>
                  <a:schemeClr val="lt1"/>
                </a:solidFill>
                <a:latin typeface="Arial"/>
                <a:ea typeface="Arial"/>
                <a:cs typeface="Arial"/>
                <a:sym typeface="Arial"/>
              </a:defRPr>
            </a:lvl2pPr>
            <a:lvl3pPr indent="-228600" lvl="2" marL="1371600" marR="0" rtl="0" algn="l">
              <a:spcBef>
                <a:spcPts val="200"/>
              </a:spcBef>
              <a:spcAft>
                <a:spcPts val="0"/>
              </a:spcAft>
              <a:buClr>
                <a:schemeClr val="lt1"/>
              </a:buClr>
              <a:buSzPts val="1800"/>
              <a:buFont typeface="Arial"/>
              <a:buNone/>
              <a:defRPr b="0" i="0" sz="1000" u="none" cap="none" strike="noStrike">
                <a:solidFill>
                  <a:schemeClr val="lt1"/>
                </a:solidFill>
                <a:latin typeface="Arial"/>
                <a:ea typeface="Arial"/>
                <a:cs typeface="Arial"/>
                <a:sym typeface="Arial"/>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9pPr>
          </a:lstStyle>
          <a:p/>
        </p:txBody>
      </p:sp>
      <p:sp>
        <p:nvSpPr>
          <p:cNvPr id="62" name="Google Shape;62;p9"/>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63" name="Google Shape;63;p9"/>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64" name="Google Shape;64;p9"/>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lt1"/>
              </a:buClr>
              <a:buSzPts val="1400"/>
              <a:buFont typeface="Arial"/>
              <a:buNone/>
              <a:defRPr b="0" i="0" sz="3200" u="none" cap="none" strike="noStrike">
                <a:solidFill>
                  <a:schemeClr val="lt1"/>
                </a:solidFill>
                <a:latin typeface="Arial"/>
                <a:ea typeface="Arial"/>
                <a:cs typeface="Arial"/>
                <a:sym typeface="Arial"/>
              </a:defRPr>
            </a:lvl1pPr>
            <a:lvl2pPr indent="0" lvl="1" marL="457200" marR="0" rtl="0" algn="l">
              <a:spcBef>
                <a:spcPts val="560"/>
              </a:spcBef>
              <a:spcAft>
                <a:spcPts val="0"/>
              </a:spcAft>
              <a:buClr>
                <a:schemeClr val="lt1"/>
              </a:buClr>
              <a:buSzPts val="1400"/>
              <a:buFont typeface="Arial"/>
              <a:buNone/>
              <a:defRPr b="0" i="0" sz="2800" u="none" cap="none" strike="noStrike">
                <a:solidFill>
                  <a:schemeClr val="lt1"/>
                </a:solidFill>
                <a:latin typeface="Arial"/>
                <a:ea typeface="Arial"/>
                <a:cs typeface="Arial"/>
                <a:sym typeface="Arial"/>
              </a:defRPr>
            </a:lvl2pPr>
            <a:lvl3pPr indent="0" lvl="2" marL="914400" marR="0" rtl="0" algn="l">
              <a:spcBef>
                <a:spcPts val="480"/>
              </a:spcBef>
              <a:spcAft>
                <a:spcPts val="0"/>
              </a:spcAft>
              <a:buClr>
                <a:schemeClr val="lt1"/>
              </a:buClr>
              <a:buSzPts val="1400"/>
              <a:buFont typeface="Arial"/>
              <a:buNone/>
              <a:defRPr b="0" i="0" sz="2400" u="none" cap="none" strike="noStrike">
                <a:solidFill>
                  <a:schemeClr val="lt1"/>
                </a:solidFill>
                <a:latin typeface="Arial"/>
                <a:ea typeface="Arial"/>
                <a:cs typeface="Arial"/>
                <a:sym typeface="Arial"/>
              </a:defRPr>
            </a:lvl3pPr>
            <a:lvl4pPr indent="0" lvl="3" marL="13716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4pPr>
            <a:lvl5pPr indent="0" lvl="4" marL="18288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5pPr>
            <a:lvl6pPr indent="0" lvl="5" marL="22860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6pPr>
            <a:lvl7pPr indent="0" lvl="6" marL="27432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7pPr>
            <a:lvl8pPr indent="0" lvl="7" marL="32004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8pPr>
            <a:lvl9pPr indent="0" lvl="8" marL="36576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400"/>
              <a:buFont typeface="Arial"/>
              <a:buNone/>
              <a:defRPr b="0" i="0" sz="1400" u="none" cap="none" strike="noStrike">
                <a:solidFill>
                  <a:schemeClr val="lt1"/>
                </a:solidFill>
                <a:latin typeface="Arial"/>
                <a:ea typeface="Arial"/>
                <a:cs typeface="Arial"/>
                <a:sym typeface="Arial"/>
              </a:defRPr>
            </a:lvl1pPr>
            <a:lvl2pPr indent="-228600" lvl="1" marL="914400" marR="0" rtl="0" algn="l">
              <a:spcBef>
                <a:spcPts val="240"/>
              </a:spcBef>
              <a:spcAft>
                <a:spcPts val="0"/>
              </a:spcAft>
              <a:buClr>
                <a:schemeClr val="lt1"/>
              </a:buClr>
              <a:buSzPts val="2000"/>
              <a:buFont typeface="Arial"/>
              <a:buNone/>
              <a:defRPr b="0" i="0" sz="1200" u="none" cap="none" strike="noStrike">
                <a:solidFill>
                  <a:schemeClr val="lt1"/>
                </a:solidFill>
                <a:latin typeface="Arial"/>
                <a:ea typeface="Arial"/>
                <a:cs typeface="Arial"/>
                <a:sym typeface="Arial"/>
              </a:defRPr>
            </a:lvl2pPr>
            <a:lvl3pPr indent="-228600" lvl="2" marL="1371600" marR="0" rtl="0" algn="l">
              <a:spcBef>
                <a:spcPts val="200"/>
              </a:spcBef>
              <a:spcAft>
                <a:spcPts val="0"/>
              </a:spcAft>
              <a:buClr>
                <a:schemeClr val="lt1"/>
              </a:buClr>
              <a:buSzPts val="1800"/>
              <a:buFont typeface="Arial"/>
              <a:buNone/>
              <a:defRPr b="0" i="0" sz="1000" u="none" cap="none" strike="noStrike">
                <a:solidFill>
                  <a:schemeClr val="lt1"/>
                </a:solidFill>
                <a:latin typeface="Arial"/>
                <a:ea typeface="Arial"/>
                <a:cs typeface="Arial"/>
                <a:sym typeface="Arial"/>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9pPr>
          </a:lstStyle>
          <a:p/>
        </p:txBody>
      </p:sp>
      <p:sp>
        <p:nvSpPr>
          <p:cNvPr id="69" name="Google Shape;69;p10"/>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70" name="Google Shape;70;p10"/>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71" name="Google Shape;71;p10"/>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a:solidFill>
                  <a:schemeClr val="dk1"/>
                </a:solidFill>
                <a:latin typeface="Arial"/>
                <a:ea typeface="Arial"/>
                <a:cs typeface="Arial"/>
                <a:sym typeface="Arial"/>
              </a:defRPr>
            </a:lvl1pPr>
            <a:lvl2pPr indent="0" lvl="1" marL="0" marR="0" rtl="0" algn="r">
              <a:spcBef>
                <a:spcPts val="0"/>
              </a:spcBef>
              <a:spcAft>
                <a:spcPts val="0"/>
              </a:spcAft>
              <a:buNone/>
              <a:defRPr b="0" sz="1400">
                <a:solidFill>
                  <a:schemeClr val="dk1"/>
                </a:solidFill>
                <a:latin typeface="Arial"/>
                <a:ea typeface="Arial"/>
                <a:cs typeface="Arial"/>
                <a:sym typeface="Arial"/>
              </a:defRPr>
            </a:lvl2pPr>
            <a:lvl3pPr indent="0" lvl="2" marL="0" marR="0" rtl="0" algn="r">
              <a:spcBef>
                <a:spcPts val="0"/>
              </a:spcBef>
              <a:spcAft>
                <a:spcPts val="0"/>
              </a:spcAft>
              <a:buNone/>
              <a:defRPr b="0" sz="1400">
                <a:solidFill>
                  <a:schemeClr val="dk1"/>
                </a:solidFill>
                <a:latin typeface="Arial"/>
                <a:ea typeface="Arial"/>
                <a:cs typeface="Arial"/>
                <a:sym typeface="Arial"/>
              </a:defRPr>
            </a:lvl3pPr>
            <a:lvl4pPr indent="0" lvl="3" marL="0" marR="0" rtl="0" algn="r">
              <a:spcBef>
                <a:spcPts val="0"/>
              </a:spcBef>
              <a:spcAft>
                <a:spcPts val="0"/>
              </a:spcAft>
              <a:buNone/>
              <a:defRPr b="0" sz="1400">
                <a:solidFill>
                  <a:schemeClr val="dk1"/>
                </a:solidFill>
                <a:latin typeface="Arial"/>
                <a:ea typeface="Arial"/>
                <a:cs typeface="Arial"/>
                <a:sym typeface="Arial"/>
              </a:defRPr>
            </a:lvl4pPr>
            <a:lvl5pPr indent="0" lvl="4" marL="0" marR="0" rtl="0" algn="r">
              <a:spcBef>
                <a:spcPts val="0"/>
              </a:spcBef>
              <a:spcAft>
                <a:spcPts val="0"/>
              </a:spcAft>
              <a:buNone/>
              <a:defRPr b="0" sz="1400">
                <a:solidFill>
                  <a:schemeClr val="dk1"/>
                </a:solidFill>
                <a:latin typeface="Arial"/>
                <a:ea typeface="Arial"/>
                <a:cs typeface="Arial"/>
                <a:sym typeface="Arial"/>
              </a:defRPr>
            </a:lvl5pPr>
            <a:lvl6pPr indent="0" lvl="5" marL="0" marR="0" rtl="0" algn="r">
              <a:spcBef>
                <a:spcPts val="0"/>
              </a:spcBef>
              <a:spcAft>
                <a:spcPts val="0"/>
              </a:spcAft>
              <a:buNone/>
              <a:defRPr b="0" sz="1400">
                <a:solidFill>
                  <a:schemeClr val="dk1"/>
                </a:solidFill>
                <a:latin typeface="Arial"/>
                <a:ea typeface="Arial"/>
                <a:cs typeface="Arial"/>
                <a:sym typeface="Arial"/>
              </a:defRPr>
            </a:lvl6pPr>
            <a:lvl7pPr indent="0" lvl="6" marL="0" marR="0" rtl="0" algn="r">
              <a:spcBef>
                <a:spcPts val="0"/>
              </a:spcBef>
              <a:spcAft>
                <a:spcPts val="0"/>
              </a:spcAft>
              <a:buNone/>
              <a:defRPr b="0" sz="1400">
                <a:solidFill>
                  <a:schemeClr val="dk1"/>
                </a:solidFill>
                <a:latin typeface="Arial"/>
                <a:ea typeface="Arial"/>
                <a:cs typeface="Arial"/>
                <a:sym typeface="Arial"/>
              </a:defRPr>
            </a:lvl7pPr>
            <a:lvl8pPr indent="0" lvl="7" marL="0" marR="0" rtl="0" algn="r">
              <a:spcBef>
                <a:spcPts val="0"/>
              </a:spcBef>
              <a:spcAft>
                <a:spcPts val="0"/>
              </a:spcAft>
              <a:buNone/>
              <a:defRPr b="0" sz="1400">
                <a:solidFill>
                  <a:schemeClr val="dk1"/>
                </a:solidFill>
                <a:latin typeface="Arial"/>
                <a:ea typeface="Arial"/>
                <a:cs typeface="Arial"/>
                <a:sym typeface="Arial"/>
              </a:defRPr>
            </a:lvl8pPr>
            <a:lvl9pPr indent="0" lvl="8" marL="0" marR="0" rtl="0" algn="r">
              <a:spcBef>
                <a:spcPts val="0"/>
              </a:spcBef>
              <a:spcAft>
                <a:spcPts val="0"/>
              </a:spcAft>
              <a:buNone/>
              <a:defRPr b="0"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304FF"/>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2800" u="none" cap="none" strike="noStrike">
                <a:solidFill>
                  <a:schemeClr val="lt1"/>
                </a:solidFill>
                <a:latin typeface="Arial"/>
                <a:ea typeface="Arial"/>
                <a:cs typeface="Arial"/>
                <a:sym typeface="Arial"/>
              </a:defRPr>
            </a:lvl9pPr>
          </a:lstStyle>
          <a:p/>
        </p:txBody>
      </p:sp>
      <p:sp>
        <p:nvSpPr>
          <p:cNvPr id="11" name="Google Shape;11;p1"/>
          <p:cNvSpPr txBox="1"/>
          <p:nvPr>
            <p:ph idx="1" type="body"/>
          </p:nvPr>
        </p:nvSpPr>
        <p:spPr>
          <a:xfrm>
            <a:off x="685800" y="1981200"/>
            <a:ext cx="7772400" cy="4114800"/>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12" name="Google Shape;12;p1"/>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1" i="0" sz="24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5.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7.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3"/>
          <p:cNvSpPr txBox="1"/>
          <p:nvPr>
            <p:ph idx="1" type="body"/>
          </p:nvPr>
        </p:nvSpPr>
        <p:spPr>
          <a:xfrm>
            <a:off x="203200" y="1676400"/>
            <a:ext cx="8567738" cy="4191000"/>
          </a:xfrm>
          <a:prstGeom prst="rect">
            <a:avLst/>
          </a:prstGeom>
          <a:noFill/>
          <a:ln>
            <a:noFill/>
          </a:ln>
        </p:spPr>
        <p:txBody>
          <a:bodyPr anchorCtr="0" anchor="t" bIns="45700" lIns="91425" spcFirstLastPara="1" rIns="91425" wrap="square" tIns="45700">
            <a:noAutofit/>
          </a:bodyPr>
          <a:lstStyle/>
          <a:p>
            <a:pPr indent="-342900" lvl="0" marL="342900" marR="0" rtl="0" algn="ctr">
              <a:spcBef>
                <a:spcPts val="0"/>
              </a:spcBef>
              <a:spcAft>
                <a:spcPts val="0"/>
              </a:spcAft>
              <a:buClr>
                <a:schemeClr val="lt1"/>
              </a:buClr>
              <a:buFont typeface="Arial"/>
              <a:buNone/>
            </a:pPr>
            <a:r>
              <a:t/>
            </a:r>
            <a:endParaRPr b="1" i="0" sz="1200" u="none" cap="none" strike="noStrike">
              <a:solidFill>
                <a:schemeClr val="lt1"/>
              </a:solidFill>
              <a:latin typeface="Times New Roman"/>
              <a:ea typeface="Times New Roman"/>
              <a:cs typeface="Times New Roman"/>
              <a:sym typeface="Times New Roman"/>
            </a:endParaRPr>
          </a:p>
          <a:p>
            <a:pPr indent="-342900" lvl="0" marL="342900" marR="0" rtl="0" algn="ctr">
              <a:spcBef>
                <a:spcPts val="1500"/>
              </a:spcBef>
              <a:spcAft>
                <a:spcPts val="0"/>
              </a:spcAft>
              <a:buClr>
                <a:srgbClr val="FFFF00"/>
              </a:buClr>
              <a:buFont typeface="Arial"/>
              <a:buNone/>
            </a:pPr>
            <a:r>
              <a:rPr b="1" i="0" lang="en-US" sz="3200" u="none" cap="none" strike="noStrike">
                <a:solidFill>
                  <a:srgbClr val="FFFF00"/>
                </a:solidFill>
                <a:latin typeface="Arial"/>
                <a:ea typeface="Arial"/>
                <a:cs typeface="Arial"/>
                <a:sym typeface="Arial"/>
              </a:rPr>
              <a:t>Now What?  </a:t>
            </a:r>
            <a:endParaRPr/>
          </a:p>
          <a:p>
            <a:pPr indent="-342900" lvl="0" marL="342900" marR="0" rtl="0" algn="ctr">
              <a:spcBef>
                <a:spcPts val="1500"/>
              </a:spcBef>
              <a:spcAft>
                <a:spcPts val="0"/>
              </a:spcAft>
              <a:buClr>
                <a:srgbClr val="FFFF00"/>
              </a:buClr>
              <a:buFont typeface="Arial"/>
              <a:buNone/>
            </a:pPr>
            <a:r>
              <a:rPr b="1" i="0" lang="en-US" sz="3200" u="none" cap="none" strike="noStrike">
                <a:solidFill>
                  <a:srgbClr val="FFFF00"/>
                </a:solidFill>
                <a:latin typeface="Arial"/>
                <a:ea typeface="Arial"/>
                <a:cs typeface="Arial"/>
                <a:sym typeface="Arial"/>
              </a:rPr>
              <a:t>The Current State of Principal </a:t>
            </a:r>
            <a:endParaRPr/>
          </a:p>
          <a:p>
            <a:pPr indent="-342900" lvl="0" marL="342900" marR="0" rtl="0" algn="ctr">
              <a:spcBef>
                <a:spcPts val="1500"/>
              </a:spcBef>
              <a:spcAft>
                <a:spcPts val="0"/>
              </a:spcAft>
              <a:buClr>
                <a:srgbClr val="FFFF00"/>
              </a:buClr>
              <a:buFont typeface="Arial"/>
              <a:buNone/>
            </a:pPr>
            <a:r>
              <a:rPr b="1" i="0" lang="en-US" sz="3200" u="none" cap="none" strike="noStrike">
                <a:solidFill>
                  <a:srgbClr val="FFFF00"/>
                </a:solidFill>
                <a:latin typeface="Arial"/>
                <a:ea typeface="Arial"/>
                <a:cs typeface="Arial"/>
                <a:sym typeface="Arial"/>
              </a:rPr>
              <a:t>Preparation, Evaluation, and Support</a:t>
            </a:r>
            <a:endParaRPr b="1" i="0" sz="1200" u="none" cap="none" strike="noStrike">
              <a:solidFill>
                <a:schemeClr val="lt1"/>
              </a:solidFill>
              <a:latin typeface="Arial"/>
              <a:ea typeface="Arial"/>
              <a:cs typeface="Arial"/>
              <a:sym typeface="Arial"/>
            </a:endParaRPr>
          </a:p>
          <a:p>
            <a:pPr indent="-266700" lvl="0" marL="342900" marR="0" rtl="0" algn="ctr">
              <a:spcBef>
                <a:spcPts val="1500"/>
              </a:spcBef>
              <a:spcAft>
                <a:spcPts val="0"/>
              </a:spcAft>
              <a:buClr>
                <a:schemeClr val="lt1"/>
              </a:buClr>
              <a:buSzPts val="1200"/>
              <a:buFont typeface="Arial"/>
              <a:buNone/>
            </a:pPr>
            <a:r>
              <a:t/>
            </a:r>
            <a:endParaRPr b="1" i="0" sz="1200" u="none" cap="none" strike="noStrike">
              <a:solidFill>
                <a:schemeClr val="lt1"/>
              </a:solidFill>
              <a:latin typeface="Arial"/>
              <a:ea typeface="Arial"/>
              <a:cs typeface="Arial"/>
              <a:sym typeface="Arial"/>
            </a:endParaRPr>
          </a:p>
          <a:p>
            <a:pPr indent="0" lvl="0" marL="0" marR="0" rtl="0" algn="ctr">
              <a:spcBef>
                <a:spcPts val="1500"/>
              </a:spcBef>
              <a:spcAft>
                <a:spcPts val="0"/>
              </a:spcAft>
              <a:buClr>
                <a:schemeClr val="lt1"/>
              </a:buClr>
              <a:buFont typeface="Arial"/>
              <a:buNone/>
            </a:pPr>
            <a:r>
              <a:t/>
            </a:r>
            <a:endParaRPr b="1" i="0" sz="1200" u="none" cap="none" strike="noStrike">
              <a:solidFill>
                <a:schemeClr val="lt1"/>
              </a:solidFill>
              <a:latin typeface="Arial"/>
              <a:ea typeface="Arial"/>
              <a:cs typeface="Arial"/>
              <a:sym typeface="Arial"/>
            </a:endParaRPr>
          </a:p>
          <a:p>
            <a:pPr indent="-266700" lvl="0" marL="342900" marR="0" rtl="0" algn="ctr">
              <a:spcBef>
                <a:spcPts val="240"/>
              </a:spcBef>
              <a:spcAft>
                <a:spcPts val="0"/>
              </a:spcAft>
              <a:buClr>
                <a:schemeClr val="lt1"/>
              </a:buClr>
              <a:buSzPts val="1200"/>
              <a:buFont typeface="Arial"/>
              <a:buNone/>
            </a:pPr>
            <a:r>
              <a:t/>
            </a:r>
            <a:endParaRPr b="1" i="0" sz="1200" u="none" cap="none" strike="noStrike">
              <a:solidFill>
                <a:schemeClr val="lt1"/>
              </a:solidFill>
              <a:latin typeface="Arial"/>
              <a:ea typeface="Arial"/>
              <a:cs typeface="Arial"/>
              <a:sym typeface="Arial"/>
            </a:endParaRPr>
          </a:p>
          <a:p>
            <a:pPr indent="-342900" lvl="0" marL="342900" marR="0" rtl="0" algn="ctr">
              <a:spcBef>
                <a:spcPts val="240"/>
              </a:spcBef>
              <a:spcAft>
                <a:spcPts val="0"/>
              </a:spcAft>
              <a:buClr>
                <a:schemeClr val="lt1"/>
              </a:buClr>
              <a:buFont typeface="Arial"/>
              <a:buNone/>
            </a:pPr>
            <a:r>
              <a:t/>
            </a:r>
            <a:endParaRPr b="1" i="0" sz="1200" u="none" cap="none" strike="noStrike">
              <a:solidFill>
                <a:schemeClr val="lt1"/>
              </a:solidFill>
              <a:latin typeface="Arial"/>
              <a:ea typeface="Arial"/>
              <a:cs typeface="Arial"/>
              <a:sym typeface="Arial"/>
            </a:endParaRPr>
          </a:p>
          <a:p>
            <a:pPr indent="-342900" lvl="0" marL="342900" marR="0" rtl="0" algn="ctr">
              <a:spcBef>
                <a:spcPts val="400"/>
              </a:spcBef>
              <a:spcAft>
                <a:spcPts val="0"/>
              </a:spcAft>
              <a:buClr>
                <a:schemeClr val="lt1"/>
              </a:buClr>
              <a:buFont typeface="Arial"/>
              <a:buNone/>
            </a:pPr>
            <a:r>
              <a:rPr b="1" i="0" lang="en-US" sz="2000" u="none" cap="none" strike="noStrike">
                <a:solidFill>
                  <a:schemeClr val="lt1"/>
                </a:solidFill>
                <a:latin typeface="Arial"/>
                <a:ea typeface="Arial"/>
                <a:cs typeface="Arial"/>
                <a:sym typeface="Arial"/>
              </a:rPr>
              <a:t>Randy Keyworth</a:t>
            </a:r>
            <a:endParaRPr/>
          </a:p>
          <a:p>
            <a:pPr indent="-342900" lvl="0" marL="342900" marR="0" rtl="0" algn="ctr">
              <a:spcBef>
                <a:spcPts val="400"/>
              </a:spcBef>
              <a:spcAft>
                <a:spcPts val="0"/>
              </a:spcAft>
              <a:buClr>
                <a:schemeClr val="lt1"/>
              </a:buClr>
              <a:buFont typeface="Arial"/>
              <a:buNone/>
            </a:pPr>
            <a:r>
              <a:rPr b="1" i="0" lang="en-US" sz="2000" u="none" cap="none" strike="noStrike">
                <a:solidFill>
                  <a:schemeClr val="lt1"/>
                </a:solidFill>
                <a:latin typeface="Arial"/>
                <a:ea typeface="Arial"/>
                <a:cs typeface="Arial"/>
                <a:sym typeface="Arial"/>
              </a:rPr>
              <a:t>The Wing Institute</a:t>
            </a:r>
            <a:endParaRPr b="0" i="0" sz="2000" u="none" cap="none" strike="noStrike">
              <a:solidFill>
                <a:schemeClr val="lt1"/>
              </a:solidFill>
              <a:latin typeface="Arial"/>
              <a:ea typeface="Arial"/>
              <a:cs typeface="Arial"/>
              <a:sym typeface="Arial"/>
            </a:endParaRPr>
          </a:p>
          <a:p>
            <a:pPr indent="-342900" lvl="0" marL="342900" marR="0" rtl="0" algn="l">
              <a:spcBef>
                <a:spcPts val="640"/>
              </a:spcBef>
              <a:spcAft>
                <a:spcPts val="0"/>
              </a:spcAft>
              <a:buClr>
                <a:schemeClr val="lt1"/>
              </a:buClr>
              <a:buFont typeface="Arial"/>
              <a:buNone/>
            </a:pPr>
            <a:r>
              <a:t/>
            </a:r>
            <a:endParaRPr b="0" i="0" sz="3200" u="none" cap="none" strike="noStrike">
              <a:solidFill>
                <a:schemeClr val="lt1"/>
              </a:solidFill>
              <a:latin typeface="Arial"/>
              <a:ea typeface="Arial"/>
              <a:cs typeface="Arial"/>
              <a:sym typeface="Arial"/>
            </a:endParaRPr>
          </a:p>
          <a:p>
            <a:pPr indent="-342900" lvl="0" marL="342900" marR="0" rtl="0" algn="ctr">
              <a:spcBef>
                <a:spcPts val="480"/>
              </a:spcBef>
              <a:spcAft>
                <a:spcPts val="0"/>
              </a:spcAft>
              <a:buClr>
                <a:schemeClr val="lt1"/>
              </a:buClr>
              <a:buFont typeface="Noto Sans Symbols"/>
              <a:buNone/>
            </a:pPr>
            <a:r>
              <a:t/>
            </a:r>
            <a:endParaRPr b="1" i="0" sz="2400" u="none" cap="none" strike="noStrike">
              <a:solidFill>
                <a:srgbClr val="FFFF00"/>
              </a:solidFill>
              <a:latin typeface="Times New Roman"/>
              <a:ea typeface="Times New Roman"/>
              <a:cs typeface="Times New Roman"/>
              <a:sym typeface="Times New Roman"/>
            </a:endParaRPr>
          </a:p>
        </p:txBody>
      </p:sp>
      <p:pic>
        <p:nvPicPr>
          <p:cNvPr descr="wing_header" id="90" name="Google Shape;90;p13"/>
          <p:cNvPicPr preferRelativeResize="0"/>
          <p:nvPr/>
        </p:nvPicPr>
        <p:blipFill rotWithShape="1">
          <a:blip r:embed="rId3">
            <a:alphaModFix/>
          </a:blip>
          <a:srcRect b="0" l="0" r="0" t="0"/>
          <a:stretch/>
        </p:blipFill>
        <p:spPr>
          <a:xfrm>
            <a:off x="393700" y="220663"/>
            <a:ext cx="8089900" cy="1066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2"/>
          <p:cNvSpPr txBox="1"/>
          <p:nvPr>
            <p:ph idx="1" type="body"/>
          </p:nvPr>
        </p:nvSpPr>
        <p:spPr>
          <a:xfrm>
            <a:off x="330200" y="469900"/>
            <a:ext cx="8953500" cy="61214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Font typeface="Arial"/>
              <a:buNone/>
            </a:pPr>
            <a:r>
              <a:t/>
            </a:r>
            <a:endParaRPr b="0" i="0" sz="2000" u="none" cap="none" strike="noStrike">
              <a:solidFill>
                <a:srgbClr val="FFFFFF"/>
              </a:solidFill>
              <a:latin typeface="Arial"/>
              <a:ea typeface="Arial"/>
              <a:cs typeface="Arial"/>
              <a:sym typeface="Arial"/>
            </a:endParaRPr>
          </a:p>
          <a:p>
            <a:pPr indent="-342900" lvl="0" marL="3429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a:t>
            </a:r>
            <a:endParaRPr/>
          </a:p>
          <a:p>
            <a:pPr indent="-342900" lvl="0" marL="342900" marR="0" rtl="0" algn="l">
              <a:spcBef>
                <a:spcPts val="400"/>
              </a:spcBef>
              <a:spcAft>
                <a:spcPts val="0"/>
              </a:spcAft>
              <a:buClr>
                <a:schemeClr val="lt1"/>
              </a:buClr>
              <a:buFont typeface="Arial"/>
              <a:buNone/>
            </a:pPr>
            <a:r>
              <a:t/>
            </a:r>
            <a:endParaRPr b="0" i="0" sz="2000" u="none" cap="none" strike="noStrike">
              <a:solidFill>
                <a:srgbClr val="FFFFFF"/>
              </a:solidFill>
              <a:latin typeface="Arial"/>
              <a:ea typeface="Arial"/>
              <a:cs typeface="Arial"/>
              <a:sym typeface="Arial"/>
            </a:endParaRPr>
          </a:p>
          <a:p>
            <a:pPr indent="-342900" lvl="0" marL="3429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SY 2012-13</a:t>
            </a:r>
            <a:endParaRPr/>
          </a:p>
        </p:txBody>
      </p:sp>
      <p:sp>
        <p:nvSpPr>
          <p:cNvPr id="145" name="Google Shape;145;p22"/>
          <p:cNvSpPr txBox="1"/>
          <p:nvPr/>
        </p:nvSpPr>
        <p:spPr>
          <a:xfrm>
            <a:off x="101600" y="419100"/>
            <a:ext cx="8953500" cy="8302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2400" u="none" cap="none" strike="noStrike">
                <a:solidFill>
                  <a:srgbClr val="FFFF00"/>
                </a:solidFill>
                <a:latin typeface="Arial"/>
                <a:ea typeface="Arial"/>
                <a:cs typeface="Arial"/>
                <a:sym typeface="Arial"/>
              </a:rPr>
              <a:t>The Challenge: Developing Effective Principals “At SCALE”</a:t>
            </a:r>
            <a:endParaRPr/>
          </a:p>
          <a:p>
            <a:pPr indent="0" lvl="0" marL="0" marR="0" rtl="0" algn="l">
              <a:spcBef>
                <a:spcPts val="0"/>
              </a:spcBef>
              <a:spcAft>
                <a:spcPts val="0"/>
              </a:spcAft>
              <a:buNone/>
            </a:pPr>
            <a:r>
              <a:t/>
            </a:r>
            <a:endParaRPr b="1" i="0" sz="2400" u="none" cap="none" strike="noStrike">
              <a:solidFill>
                <a:schemeClr val="dk1"/>
              </a:solidFill>
              <a:latin typeface="Arial"/>
              <a:ea typeface="Arial"/>
              <a:cs typeface="Arial"/>
              <a:sym typeface="Arial"/>
            </a:endParaRPr>
          </a:p>
        </p:txBody>
      </p:sp>
      <p:pic>
        <p:nvPicPr>
          <p:cNvPr id="146" name="Google Shape;146;p22"/>
          <p:cNvPicPr preferRelativeResize="0"/>
          <p:nvPr/>
        </p:nvPicPr>
        <p:blipFill rotWithShape="1">
          <a:blip r:embed="rId3">
            <a:alphaModFix/>
          </a:blip>
          <a:srcRect b="0" l="0" r="0" t="0"/>
          <a:stretch/>
        </p:blipFill>
        <p:spPr>
          <a:xfrm>
            <a:off x="236538" y="2717800"/>
            <a:ext cx="8501062" cy="2746375"/>
          </a:xfrm>
          <a:prstGeom prst="rect">
            <a:avLst/>
          </a:prstGeom>
          <a:noFill/>
          <a:ln>
            <a:noFill/>
          </a:ln>
        </p:spPr>
      </p:pic>
      <p:sp>
        <p:nvSpPr>
          <p:cNvPr id="147" name="Google Shape;147;p22"/>
          <p:cNvSpPr txBox="1"/>
          <p:nvPr/>
        </p:nvSpPr>
        <p:spPr>
          <a:xfrm>
            <a:off x="190500" y="5715000"/>
            <a:ext cx="8953500" cy="3698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1" lang="en-US" sz="1800" u="none" cap="none" strike="noStrike">
                <a:solidFill>
                  <a:schemeClr val="lt1"/>
                </a:solidFill>
                <a:latin typeface="Arial"/>
                <a:ea typeface="Arial"/>
                <a:cs typeface="Arial"/>
                <a:sym typeface="Arial"/>
              </a:rPr>
              <a:t>Principal Attrition and Mobility</a:t>
            </a:r>
            <a:r>
              <a:rPr b="0" i="0" lang="en-US" sz="1800" u="none" cap="none" strike="noStrike">
                <a:solidFill>
                  <a:schemeClr val="lt1"/>
                </a:solidFill>
                <a:latin typeface="Arial"/>
                <a:ea typeface="Arial"/>
                <a:cs typeface="Arial"/>
                <a:sym typeface="Arial"/>
              </a:rPr>
              <a:t>, National Center for Education Statistics  (2014)</a:t>
            </a:r>
            <a:endParaRPr/>
          </a:p>
        </p:txBody>
      </p:sp>
      <p:sp>
        <p:nvSpPr>
          <p:cNvPr id="148" name="Google Shape;148;p22"/>
          <p:cNvSpPr/>
          <p:nvPr/>
        </p:nvSpPr>
        <p:spPr>
          <a:xfrm>
            <a:off x="3657600" y="4432300"/>
            <a:ext cx="1028700" cy="914400"/>
          </a:xfrm>
          <a:prstGeom prst="ellipse">
            <a:avLst/>
          </a:prstGeom>
          <a:noFill/>
          <a:ln cap="flat" cmpd="sng" w="571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i="0" sz="2400" u="none" cap="none" strike="noStrike">
              <a:latin typeface="Arial"/>
              <a:ea typeface="Arial"/>
              <a:cs typeface="Arial"/>
              <a:sym typeface="Arial"/>
            </a:endParaRPr>
          </a:p>
        </p:txBody>
      </p:sp>
      <p:sp>
        <p:nvSpPr>
          <p:cNvPr id="149" name="Google Shape;149;p22"/>
          <p:cNvSpPr/>
          <p:nvPr/>
        </p:nvSpPr>
        <p:spPr>
          <a:xfrm>
            <a:off x="7010400" y="266700"/>
            <a:ext cx="2133600" cy="800100"/>
          </a:xfrm>
          <a:prstGeom prst="ellipse">
            <a:avLst/>
          </a:prstGeom>
          <a:noFill/>
          <a:ln cap="flat" cmpd="sng" w="571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i="0" sz="2400" u="none" cap="none" strike="noStrike">
              <a:latin typeface="Arial"/>
              <a:ea typeface="Arial"/>
              <a:cs typeface="Arial"/>
              <a:sym typeface="Arial"/>
            </a:endParaRPr>
          </a:p>
        </p:txBody>
      </p:sp>
      <p:sp>
        <p:nvSpPr>
          <p:cNvPr id="150" name="Google Shape;150;p22"/>
          <p:cNvSpPr/>
          <p:nvPr/>
        </p:nvSpPr>
        <p:spPr>
          <a:xfrm>
            <a:off x="4978400" y="4432300"/>
            <a:ext cx="1028700" cy="914400"/>
          </a:xfrm>
          <a:prstGeom prst="ellipse">
            <a:avLst/>
          </a:prstGeom>
          <a:noFill/>
          <a:ln cap="flat" cmpd="sng" w="571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i="0" sz="2400" u="none" cap="none" strike="noStrike">
              <a:latin typeface="Arial"/>
              <a:ea typeface="Arial"/>
              <a:cs typeface="Arial"/>
              <a:sym typeface="Arial"/>
            </a:endParaRPr>
          </a:p>
        </p:txBody>
      </p:sp>
      <p:sp>
        <p:nvSpPr>
          <p:cNvPr id="151" name="Google Shape;151;p22"/>
          <p:cNvSpPr/>
          <p:nvPr/>
        </p:nvSpPr>
        <p:spPr>
          <a:xfrm>
            <a:off x="6388100" y="4419600"/>
            <a:ext cx="1028700" cy="914400"/>
          </a:xfrm>
          <a:prstGeom prst="ellipse">
            <a:avLst/>
          </a:prstGeom>
          <a:noFill/>
          <a:ln cap="flat" cmpd="sng" w="571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i="0" sz="2400" u="none" cap="none" strike="noStrike">
              <a:latin typeface="Arial"/>
              <a:ea typeface="Arial"/>
              <a:cs typeface="Arial"/>
              <a:sym typeface="Arial"/>
            </a:endParaRPr>
          </a:p>
        </p:txBody>
      </p:sp>
      <p:sp>
        <p:nvSpPr>
          <p:cNvPr id="152" name="Google Shape;152;p22"/>
          <p:cNvSpPr/>
          <p:nvPr/>
        </p:nvSpPr>
        <p:spPr>
          <a:xfrm>
            <a:off x="7747000" y="4445000"/>
            <a:ext cx="1028700" cy="914400"/>
          </a:xfrm>
          <a:prstGeom prst="ellipse">
            <a:avLst/>
          </a:prstGeom>
          <a:noFill/>
          <a:ln cap="flat" cmpd="sng" w="571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i="0" sz="2400" u="none" cap="none" strike="noStrike">
              <a:latin typeface="Arial"/>
              <a:ea typeface="Arial"/>
              <a:cs typeface="Arial"/>
              <a:sym typeface="Arial"/>
            </a:endParaRPr>
          </a:p>
        </p:txBody>
      </p:sp>
      <p:sp>
        <p:nvSpPr>
          <p:cNvPr id="153" name="Google Shape;153;p22"/>
          <p:cNvSpPr/>
          <p:nvPr/>
        </p:nvSpPr>
        <p:spPr>
          <a:xfrm>
            <a:off x="2222500" y="4432300"/>
            <a:ext cx="1028700" cy="914400"/>
          </a:xfrm>
          <a:prstGeom prst="ellipse">
            <a:avLst/>
          </a:prstGeom>
          <a:noFill/>
          <a:ln cap="flat" cmpd="sng" w="571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i="0" sz="2400" u="none" cap="none" strike="noStrike">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3"/>
          <p:cNvSpPr txBox="1"/>
          <p:nvPr>
            <p:ph type="title"/>
          </p:nvPr>
        </p:nvSpPr>
        <p:spPr>
          <a:xfrm>
            <a:off x="228600" y="0"/>
            <a:ext cx="8686800" cy="508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2800" u="none" cap="none" strike="noStrike">
                <a:solidFill>
                  <a:srgbClr val="FFFF00"/>
                </a:solidFill>
                <a:latin typeface="Arial"/>
                <a:ea typeface="Arial"/>
                <a:cs typeface="Arial"/>
                <a:sym typeface="Arial"/>
              </a:rPr>
              <a:t>Principal Development Universe:  </a:t>
            </a:r>
            <a:r>
              <a:rPr b="1" i="0" lang="en-US" sz="2800" u="none" cap="none" strike="noStrike">
                <a:solidFill>
                  <a:srgbClr val="FF6600"/>
                </a:solidFill>
                <a:latin typeface="Arial"/>
                <a:ea typeface="Arial"/>
                <a:cs typeface="Arial"/>
                <a:sym typeface="Arial"/>
              </a:rPr>
              <a:t>Programs</a:t>
            </a:r>
            <a:endParaRPr/>
          </a:p>
        </p:txBody>
      </p:sp>
      <p:sp>
        <p:nvSpPr>
          <p:cNvPr id="159" name="Google Shape;159;p23"/>
          <p:cNvSpPr txBox="1"/>
          <p:nvPr>
            <p:ph idx="1" type="body"/>
          </p:nvPr>
        </p:nvSpPr>
        <p:spPr>
          <a:xfrm>
            <a:off x="165100" y="825500"/>
            <a:ext cx="8763000" cy="6032500"/>
          </a:xfrm>
          <a:prstGeom prst="rect">
            <a:avLst/>
          </a:prstGeom>
          <a:noFill/>
          <a:ln>
            <a:noFill/>
          </a:ln>
        </p:spPr>
        <p:txBody>
          <a:bodyPr anchorCtr="0" anchor="t" bIns="45700" lIns="91425" spcFirstLastPara="1" rIns="91425" wrap="square" tIns="45700">
            <a:noAutofit/>
          </a:bodyPr>
          <a:lstStyle/>
          <a:p>
            <a:pPr indent="-457200" lvl="0" marL="685800" marR="0" rtl="0" algn="l">
              <a:spcBef>
                <a:spcPts val="0"/>
              </a:spcBef>
              <a:spcAft>
                <a:spcPts val="0"/>
              </a:spcAft>
              <a:buClr>
                <a:srgbClr val="FFFF00"/>
              </a:buClr>
              <a:buFont typeface="Arial"/>
              <a:buNone/>
            </a:pPr>
            <a:r>
              <a:rPr b="1" i="0" lang="en-US" sz="2000" u="none" cap="none" strike="noStrike">
                <a:solidFill>
                  <a:srgbClr val="FFFF00"/>
                </a:solidFill>
                <a:latin typeface="Arial"/>
                <a:ea typeface="Arial"/>
                <a:cs typeface="Arial"/>
                <a:sym typeface="Arial"/>
              </a:rPr>
              <a:t>University-based preparation program  		825  (84%)</a:t>
            </a:r>
            <a:endParaRPr/>
          </a:p>
          <a:p>
            <a:pPr indent="-457200" lvl="0" marL="6858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0" lvl="0" marL="457200" marR="0" rtl="0" algn="l">
              <a:lnSpc>
                <a:spcPct val="90000"/>
              </a:lnSpc>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0" lvl="0" marL="457200" marR="0" rtl="0" algn="l">
              <a:lnSpc>
                <a:spcPct val="90000"/>
              </a:lnSpc>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0" lvl="0" marL="457200" marR="0" rtl="0" algn="l">
              <a:lnSpc>
                <a:spcPct val="90000"/>
              </a:lnSpc>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0" lvl="0" marL="457200" marR="0" rtl="0" algn="l">
              <a:lnSpc>
                <a:spcPct val="90000"/>
              </a:lnSpc>
              <a:spcBef>
                <a:spcPts val="100"/>
              </a:spcBef>
              <a:spcAft>
                <a:spcPts val="0"/>
              </a:spcAft>
              <a:buClr>
                <a:schemeClr val="lt1"/>
              </a:buClr>
              <a:buFont typeface="Arial"/>
              <a:buNone/>
            </a:pPr>
            <a:r>
              <a:t/>
            </a:r>
            <a:endParaRPr b="0" i="0" sz="500" u="none" cap="none" strike="noStrike">
              <a:solidFill>
                <a:schemeClr val="lt1"/>
              </a:solidFill>
              <a:latin typeface="Arial"/>
              <a:ea typeface="Arial"/>
              <a:cs typeface="Arial"/>
              <a:sym typeface="Arial"/>
            </a:endParaRPr>
          </a:p>
          <a:p>
            <a:pPr indent="-457200" lvl="0" marL="685800" marR="0" rtl="0" algn="l">
              <a:spcBef>
                <a:spcPts val="400"/>
              </a:spcBef>
              <a:spcAft>
                <a:spcPts val="0"/>
              </a:spcAft>
              <a:buClr>
                <a:schemeClr val="lt1"/>
              </a:buClr>
              <a:buFont typeface="Arial"/>
              <a:buNone/>
            </a:pPr>
            <a:r>
              <a:t/>
            </a:r>
            <a:endParaRPr b="1" i="0" sz="2000" u="none" cap="none" strike="noStrike">
              <a:solidFill>
                <a:srgbClr val="FFFF00"/>
              </a:solidFill>
              <a:latin typeface="Arial"/>
              <a:ea typeface="Arial"/>
              <a:cs typeface="Arial"/>
              <a:sym typeface="Arial"/>
            </a:endParaRPr>
          </a:p>
          <a:p>
            <a:pPr indent="-457200" lvl="0" marL="685800" marR="0" rtl="0" algn="l">
              <a:spcBef>
                <a:spcPts val="400"/>
              </a:spcBef>
              <a:spcAft>
                <a:spcPts val="0"/>
              </a:spcAft>
              <a:buClr>
                <a:srgbClr val="FFFF00"/>
              </a:buClr>
              <a:buFont typeface="Arial"/>
              <a:buNone/>
            </a:pPr>
            <a:r>
              <a:rPr b="1" i="0" lang="en-US" sz="2000" u="none" cap="none" strike="noStrike">
                <a:solidFill>
                  <a:srgbClr val="FFFF00"/>
                </a:solidFill>
                <a:latin typeface="Arial"/>
                <a:ea typeface="Arial"/>
                <a:cs typeface="Arial"/>
                <a:sym typeface="Arial"/>
              </a:rPr>
              <a:t>Non-University-based preparation program  	153  (16%)</a:t>
            </a:r>
            <a:endParaRPr/>
          </a:p>
          <a:p>
            <a:pPr indent="-457200" lvl="0" marL="1143000" marR="0" rtl="0" algn="l">
              <a:spcBef>
                <a:spcPts val="200"/>
              </a:spcBef>
              <a:spcAft>
                <a:spcPts val="0"/>
              </a:spcAft>
              <a:buClr>
                <a:schemeClr val="lt1"/>
              </a:buClr>
              <a:buFont typeface="Arial"/>
              <a:buNone/>
            </a:pPr>
            <a:r>
              <a:t/>
            </a:r>
            <a:endParaRPr b="1" i="0" sz="1000" u="none" cap="none" strike="noStrike">
              <a:solidFill>
                <a:srgbClr val="FFFF00"/>
              </a:solidFill>
              <a:latin typeface="Arial"/>
              <a:ea typeface="Arial"/>
              <a:cs typeface="Arial"/>
              <a:sym typeface="Arial"/>
            </a:endParaRPr>
          </a:p>
          <a:p>
            <a:pPr indent="-457200" lvl="0" marL="1143000" marR="0" rtl="0" algn="l">
              <a:spcBef>
                <a:spcPts val="40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Private Organizations (nonprofit)</a:t>
            </a:r>
            <a:endParaRPr/>
          </a:p>
          <a:p>
            <a:pPr indent="-457200" lvl="0" marL="11430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457200" lvl="0" marL="1143000" marR="0" rtl="0" algn="l">
              <a:lnSpc>
                <a:spcPct val="9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r>
              <a:rPr b="0" i="0" lang="en-US" sz="1800" u="none" cap="none" strike="noStrike">
                <a:solidFill>
                  <a:schemeClr val="lt1"/>
                </a:solidFill>
                <a:latin typeface="Arial"/>
                <a:ea typeface="Arial"/>
                <a:cs typeface="Arial"/>
                <a:sym typeface="Arial"/>
              </a:rPr>
              <a:t>New Leaders for New Schools	</a:t>
            </a:r>
            <a:endParaRPr/>
          </a:p>
          <a:p>
            <a:pPr indent="-457200" lvl="0" marL="1143000" marR="0" rtl="0" algn="l">
              <a:lnSpc>
                <a:spcPct val="90000"/>
              </a:lnSpc>
              <a:spcBef>
                <a:spcPts val="3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	NYC Aspiring Principal Program</a:t>
            </a:r>
            <a:endParaRPr b="0" i="0" sz="1800" u="none" cap="none" strike="noStrike">
              <a:solidFill>
                <a:schemeClr val="lt1"/>
              </a:solidFill>
              <a:latin typeface="Arial"/>
              <a:ea typeface="Arial"/>
              <a:cs typeface="Arial"/>
              <a:sym typeface="Arial"/>
            </a:endParaRPr>
          </a:p>
          <a:p>
            <a:pPr indent="-457200" lvl="0" marL="1143000" marR="0" rtl="0" algn="l">
              <a:spcBef>
                <a:spcPts val="200"/>
              </a:spcBef>
              <a:spcAft>
                <a:spcPts val="0"/>
              </a:spcAft>
              <a:buClr>
                <a:schemeClr val="lt1"/>
              </a:buClr>
              <a:buFont typeface="Arial"/>
              <a:buNone/>
            </a:pPr>
            <a:r>
              <a:t/>
            </a:r>
            <a:endParaRPr b="0" i="0" sz="1000" u="none" cap="none" strike="noStrike">
              <a:solidFill>
                <a:srgbClr val="FFFF00"/>
              </a:solidFill>
              <a:latin typeface="Arial"/>
              <a:ea typeface="Arial"/>
              <a:cs typeface="Arial"/>
              <a:sym typeface="Arial"/>
            </a:endParaRPr>
          </a:p>
          <a:p>
            <a:pPr indent="-457200" lvl="0" marL="1143000" marR="0" rtl="0" algn="l">
              <a:spcBef>
                <a:spcPts val="40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District-based Programs</a:t>
            </a:r>
            <a:endParaRPr/>
          </a:p>
          <a:p>
            <a:pPr indent="-457200" lvl="0" marL="11430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457200" lvl="0" marL="1143000" marR="0" rtl="0" algn="l">
              <a:lnSpc>
                <a:spcPct val="9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numerous</a:t>
            </a:r>
            <a:endParaRPr/>
          </a:p>
          <a:p>
            <a:pPr indent="-457200" lvl="0" marL="1143000" marR="0" rtl="0" algn="l">
              <a:lnSpc>
                <a:spcPct val="90000"/>
              </a:lnSpc>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457200" lvl="0" marL="1143000" marR="0" rtl="0" algn="l">
              <a:spcBef>
                <a:spcPts val="40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Charter School  Programs</a:t>
            </a:r>
            <a:endParaRPr/>
          </a:p>
          <a:p>
            <a:pPr indent="-457200" lvl="0" marL="11430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457200" lvl="0" marL="11430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r>
              <a:rPr b="0" i="0" lang="en-US" sz="1800" u="none" cap="none" strike="noStrike">
                <a:solidFill>
                  <a:schemeClr val="lt1"/>
                </a:solidFill>
                <a:latin typeface="Arial"/>
                <a:ea typeface="Arial"/>
                <a:cs typeface="Arial"/>
                <a:sym typeface="Arial"/>
              </a:rPr>
              <a:t>KIPP</a:t>
            </a:r>
            <a:endParaRPr/>
          </a:p>
        </p:txBody>
      </p:sp>
      <p:sp>
        <p:nvSpPr>
          <p:cNvPr id="160" name="Google Shape;160;p23"/>
          <p:cNvSpPr txBox="1"/>
          <p:nvPr/>
        </p:nvSpPr>
        <p:spPr>
          <a:xfrm>
            <a:off x="0" y="1346200"/>
            <a:ext cx="9055100" cy="1458913"/>
          </a:xfrm>
          <a:prstGeom prst="rect">
            <a:avLst/>
          </a:prstGeom>
          <a:noFill/>
          <a:ln>
            <a:noFill/>
          </a:ln>
        </p:spPr>
        <p:txBody>
          <a:bodyPr anchorCtr="0" anchor="t" bIns="45700" lIns="91425" spcFirstLastPara="1" rIns="91425" wrap="square" tIns="45700">
            <a:noAutofit/>
          </a:bodyPr>
          <a:lstStyle/>
          <a:p>
            <a:pPr indent="0" lvl="0" marL="914400" marR="0" rtl="0" algn="l">
              <a:lnSpc>
                <a:spcPct val="90000"/>
              </a:lnSpc>
              <a:spcBef>
                <a:spcPts val="0"/>
              </a:spcBef>
              <a:spcAft>
                <a:spcPts val="0"/>
              </a:spcAft>
              <a:buNone/>
            </a:pPr>
            <a:r>
              <a:rPr b="0" i="0" lang="en-US" sz="1800" u="none" cap="none" strike="noStrike">
                <a:solidFill>
                  <a:schemeClr val="lt1"/>
                </a:solidFill>
                <a:latin typeface="Arial"/>
                <a:ea typeface="Arial"/>
                <a:cs typeface="Arial"/>
                <a:sym typeface="Arial"/>
              </a:rPr>
              <a:t>Over 95% of America’s …K-12 principals graduate from                                       a university-based preparation program.      		           	  Levine (2005)</a:t>
            </a:r>
            <a:endParaRPr/>
          </a:p>
          <a:p>
            <a:pPr indent="0" lvl="0" marL="914400" marR="0" rtl="0" algn="l">
              <a:lnSpc>
                <a:spcPct val="90000"/>
              </a:lnSpc>
              <a:spcBef>
                <a:spcPts val="0"/>
              </a:spcBef>
              <a:spcAft>
                <a:spcPts val="0"/>
              </a:spcAft>
              <a:buNone/>
            </a:pPr>
            <a:r>
              <a:t/>
            </a:r>
            <a:endParaRPr b="0" i="0" sz="1800" u="none" cap="none" strike="noStrike">
              <a:solidFill>
                <a:schemeClr val="lt1"/>
              </a:solidFill>
              <a:latin typeface="Arial"/>
              <a:ea typeface="Arial"/>
              <a:cs typeface="Arial"/>
              <a:sym typeface="Arial"/>
            </a:endParaRPr>
          </a:p>
          <a:p>
            <a:pPr indent="0" lvl="0" marL="914400" marR="0" rtl="0" algn="l">
              <a:lnSpc>
                <a:spcPct val="90000"/>
              </a:lnSpc>
              <a:spcBef>
                <a:spcPts val="0"/>
              </a:spcBef>
              <a:spcAft>
                <a:spcPts val="0"/>
              </a:spcAft>
              <a:buNone/>
            </a:pPr>
            <a:r>
              <a:rPr b="0" i="0" lang="en-US" sz="1800" u="none" cap="none" strike="noStrike">
                <a:solidFill>
                  <a:schemeClr val="lt1"/>
                </a:solidFill>
                <a:latin typeface="Arial"/>
                <a:ea typeface="Arial"/>
                <a:cs typeface="Arial"/>
                <a:sym typeface="Arial"/>
              </a:rPr>
              <a:t>25,441 M.A degrees	   4,529 Ph.D degrees   		   NCES (2013</a:t>
            </a:r>
            <a:r>
              <a:rPr b="1" i="0" lang="en-US" sz="1800" u="none" cap="none" strike="noStrike">
                <a:solidFill>
                  <a:schemeClr val="lt1"/>
                </a:solidFill>
                <a:latin typeface="Arial"/>
                <a:ea typeface="Arial"/>
                <a:cs typeface="Arial"/>
                <a:sym typeface="Arial"/>
              </a:rPr>
              <a:t>)</a:t>
            </a:r>
            <a:endParaRPr/>
          </a:p>
          <a:p>
            <a:pPr indent="0" lvl="0" marL="914400" marR="0" rtl="0" algn="l">
              <a:spcBef>
                <a:spcPts val="0"/>
              </a:spcBef>
              <a:spcAft>
                <a:spcPts val="0"/>
              </a:spcAft>
              <a:buNone/>
            </a:pPr>
            <a:r>
              <a:t/>
            </a:r>
            <a:endParaRPr b="1" i="0" sz="2400" u="none" cap="none" strike="noStrike">
              <a:solidFill>
                <a:schemeClr val="dk1"/>
              </a:solidFill>
              <a:latin typeface="Arial"/>
              <a:ea typeface="Arial"/>
              <a:cs typeface="Arial"/>
              <a:sym typeface="Arial"/>
            </a:endParaRPr>
          </a:p>
        </p:txBody>
      </p:sp>
      <p:sp>
        <p:nvSpPr>
          <p:cNvPr id="161" name="Google Shape;161;p23"/>
          <p:cNvSpPr txBox="1"/>
          <p:nvPr/>
        </p:nvSpPr>
        <p:spPr>
          <a:xfrm>
            <a:off x="5054600" y="3708400"/>
            <a:ext cx="2981325" cy="69691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rgbClr val="FFFFFF"/>
                </a:solidFill>
                <a:latin typeface="Arial"/>
                <a:ea typeface="Arial"/>
                <a:cs typeface="Arial"/>
                <a:sym typeface="Arial"/>
              </a:rPr>
              <a:t>1600 leaders over 10 years</a:t>
            </a:r>
            <a:endParaRPr/>
          </a:p>
          <a:p>
            <a:pPr indent="0" lvl="0" marL="0" marR="0" rtl="0" algn="l">
              <a:spcBef>
                <a:spcPts val="438"/>
              </a:spcBef>
              <a:spcAft>
                <a:spcPts val="0"/>
              </a:spcAft>
              <a:buNone/>
            </a:pPr>
            <a:r>
              <a:rPr b="0" i="0" lang="en-US" sz="1800" u="none" cap="none" strike="noStrike">
                <a:solidFill>
                  <a:srgbClr val="FFFFFF"/>
                </a:solidFill>
                <a:latin typeface="Arial"/>
                <a:ea typeface="Arial"/>
                <a:cs typeface="Arial"/>
                <a:sym typeface="Arial"/>
              </a:rPr>
              <a:t>500 leaders over 11 years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4"/>
          <p:cNvSpPr txBox="1"/>
          <p:nvPr>
            <p:ph type="title"/>
          </p:nvPr>
        </p:nvSpPr>
        <p:spPr>
          <a:xfrm>
            <a:off x="228600" y="0"/>
            <a:ext cx="8686800" cy="508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rgbClr val="FFFF00"/>
                </a:solidFill>
                <a:latin typeface="Arial"/>
                <a:ea typeface="Arial"/>
                <a:cs typeface="Arial"/>
                <a:sym typeface="Arial"/>
              </a:rPr>
              <a:t>Critical Core Components of Principal Preparation</a:t>
            </a:r>
            <a:endParaRPr/>
          </a:p>
        </p:txBody>
      </p:sp>
      <p:sp>
        <p:nvSpPr>
          <p:cNvPr id="168" name="Google Shape;168;p24"/>
          <p:cNvSpPr txBox="1"/>
          <p:nvPr>
            <p:ph idx="1" type="body"/>
          </p:nvPr>
        </p:nvSpPr>
        <p:spPr>
          <a:xfrm>
            <a:off x="127000" y="774700"/>
            <a:ext cx="8851900" cy="6235700"/>
          </a:xfrm>
          <a:prstGeom prst="rect">
            <a:avLst/>
          </a:prstGeom>
          <a:noFill/>
          <a:ln>
            <a:noFill/>
          </a:ln>
        </p:spPr>
        <p:txBody>
          <a:bodyPr anchorCtr="0" anchor="t" bIns="45700" lIns="91425" spcFirstLastPara="1" rIns="91425" wrap="square" tIns="45700">
            <a:noAutofit/>
          </a:bodyPr>
          <a:lstStyle/>
          <a:p>
            <a:pPr indent="139700" lvl="0" marL="1371600" marR="0" rtl="0" algn="l">
              <a:spcBef>
                <a:spcPts val="0"/>
              </a:spcBef>
              <a:spcAft>
                <a:spcPts val="0"/>
              </a:spcAft>
              <a:buClr>
                <a:schemeClr val="lt1"/>
              </a:buClr>
              <a:buSzPts val="2200"/>
              <a:buFont typeface="Arial"/>
              <a:buNone/>
            </a:pPr>
            <a:r>
              <a:t/>
            </a:r>
            <a:endParaRPr b="1" i="0" sz="2200" u="none" cap="none" strike="noStrike">
              <a:solidFill>
                <a:srgbClr val="FFFF00"/>
              </a:solidFill>
              <a:latin typeface="Arial"/>
              <a:ea typeface="Arial"/>
              <a:cs typeface="Arial"/>
              <a:sym typeface="Arial"/>
            </a:endParaRPr>
          </a:p>
          <a:p>
            <a:pPr indent="-685800" lvl="0" marL="1600200" marR="0" rtl="0" algn="l">
              <a:spcBef>
                <a:spcPts val="440"/>
              </a:spcBef>
              <a:spcAft>
                <a:spcPts val="0"/>
              </a:spcAft>
              <a:buClr>
                <a:srgbClr val="FFFF00"/>
              </a:buClr>
              <a:buSzPts val="2200"/>
              <a:buFont typeface="Arial"/>
              <a:buAutoNum type="arabicPeriod"/>
            </a:pPr>
            <a:r>
              <a:rPr b="1" i="0" lang="en-US" sz="2200" u="none" cap="none" strike="noStrike">
                <a:solidFill>
                  <a:srgbClr val="FFFF00"/>
                </a:solidFill>
                <a:latin typeface="Arial"/>
                <a:ea typeface="Arial"/>
                <a:cs typeface="Arial"/>
                <a:sym typeface="Arial"/>
              </a:rPr>
              <a:t>Principal competency framework</a:t>
            </a:r>
            <a:endParaRPr/>
          </a:p>
          <a:p>
            <a:pPr indent="-622300" lvl="0" marL="1600200" marR="0" rtl="0" algn="l">
              <a:spcBef>
                <a:spcPts val="200"/>
              </a:spcBef>
              <a:spcAft>
                <a:spcPts val="0"/>
              </a:spcAft>
              <a:buClr>
                <a:schemeClr val="lt1"/>
              </a:buClr>
              <a:buSzPts val="1000"/>
              <a:buFont typeface="Arial"/>
              <a:buNone/>
            </a:pPr>
            <a:r>
              <a:t/>
            </a:r>
            <a:endParaRPr b="0" i="0" sz="1000" u="none" cap="none" strike="noStrike">
              <a:solidFill>
                <a:schemeClr val="lt1"/>
              </a:solidFill>
              <a:latin typeface="Arial"/>
              <a:ea typeface="Arial"/>
              <a:cs typeface="Arial"/>
              <a:sym typeface="Arial"/>
            </a:endParaRPr>
          </a:p>
          <a:p>
            <a:pPr indent="-685800" lvl="0" marL="1600200" marR="0" rtl="0" algn="l">
              <a:spcBef>
                <a:spcPts val="440"/>
              </a:spcBef>
              <a:spcAft>
                <a:spcPts val="0"/>
              </a:spcAft>
              <a:buClr>
                <a:srgbClr val="FFFF00"/>
              </a:buClr>
              <a:buSzPts val="2200"/>
              <a:buFont typeface="Arial"/>
              <a:buAutoNum type="arabicPeriod"/>
            </a:pPr>
            <a:r>
              <a:rPr b="1" i="0" lang="en-US" sz="2200" u="none" cap="none" strike="noStrike">
                <a:solidFill>
                  <a:srgbClr val="FFFF00"/>
                </a:solidFill>
                <a:latin typeface="Arial"/>
                <a:ea typeface="Arial"/>
                <a:cs typeface="Arial"/>
                <a:sym typeface="Arial"/>
              </a:rPr>
              <a:t>Strategic and and proactive recruiting </a:t>
            </a:r>
            <a:endParaRPr/>
          </a:p>
          <a:p>
            <a:pPr indent="-622300" lvl="0" marL="1600200" marR="0" rtl="0" algn="l">
              <a:spcBef>
                <a:spcPts val="200"/>
              </a:spcBef>
              <a:spcAft>
                <a:spcPts val="0"/>
              </a:spcAft>
              <a:buClr>
                <a:schemeClr val="lt1"/>
              </a:buClr>
              <a:buSzPts val="1000"/>
              <a:buFont typeface="Arial"/>
              <a:buNone/>
            </a:pPr>
            <a:r>
              <a:t/>
            </a:r>
            <a:endParaRPr b="0" i="0" sz="1000" u="none" cap="none" strike="noStrike">
              <a:solidFill>
                <a:schemeClr val="lt1"/>
              </a:solidFill>
              <a:latin typeface="Arial"/>
              <a:ea typeface="Arial"/>
              <a:cs typeface="Arial"/>
              <a:sym typeface="Arial"/>
            </a:endParaRPr>
          </a:p>
          <a:p>
            <a:pPr indent="-685800" lvl="0" marL="1600200" marR="0" rtl="0" algn="l">
              <a:spcBef>
                <a:spcPts val="440"/>
              </a:spcBef>
              <a:spcAft>
                <a:spcPts val="0"/>
              </a:spcAft>
              <a:buClr>
                <a:srgbClr val="FFFF00"/>
              </a:buClr>
              <a:buSzPts val="2200"/>
              <a:buFont typeface="Arial"/>
              <a:buAutoNum type="arabicPeriod"/>
            </a:pPr>
            <a:r>
              <a:rPr b="1" i="0" lang="en-US" sz="2200" u="none" cap="none" strike="noStrike">
                <a:solidFill>
                  <a:srgbClr val="FFFF00"/>
                </a:solidFill>
                <a:latin typeface="Arial"/>
                <a:ea typeface="Arial"/>
                <a:cs typeface="Arial"/>
                <a:sym typeface="Arial"/>
              </a:rPr>
              <a:t>Rigorous selection process</a:t>
            </a:r>
            <a:endParaRPr/>
          </a:p>
          <a:p>
            <a:pPr indent="-685800" lvl="0" marL="1600200" marR="0" rtl="0" algn="l">
              <a:spcBef>
                <a:spcPts val="200"/>
              </a:spcBef>
              <a:spcAft>
                <a:spcPts val="0"/>
              </a:spcAft>
              <a:buClr>
                <a:schemeClr val="lt1"/>
              </a:buClr>
              <a:buFont typeface="Arial"/>
              <a:buNone/>
            </a:pPr>
            <a:r>
              <a:t/>
            </a:r>
            <a:endParaRPr b="1" i="0" sz="1000" u="none" cap="none" strike="noStrike">
              <a:solidFill>
                <a:schemeClr val="lt1"/>
              </a:solidFill>
              <a:latin typeface="Arial"/>
              <a:ea typeface="Arial"/>
              <a:cs typeface="Arial"/>
              <a:sym typeface="Arial"/>
            </a:endParaRPr>
          </a:p>
          <a:p>
            <a:pPr indent="-685800" lvl="0" marL="1600200" marR="0" rtl="0" algn="l">
              <a:spcBef>
                <a:spcPts val="440"/>
              </a:spcBef>
              <a:spcAft>
                <a:spcPts val="0"/>
              </a:spcAft>
              <a:buClr>
                <a:srgbClr val="FFFF00"/>
              </a:buClr>
              <a:buFont typeface="Arial"/>
              <a:buNone/>
            </a:pPr>
            <a:r>
              <a:rPr b="1" i="0" lang="en-US" sz="2200" u="none" cap="none" strike="noStrike">
                <a:solidFill>
                  <a:srgbClr val="FFFF00"/>
                </a:solidFill>
                <a:latin typeface="Arial"/>
                <a:ea typeface="Arial"/>
                <a:cs typeface="Arial"/>
                <a:sym typeface="Arial"/>
              </a:rPr>
              <a:t>4.	Relevant and practical coursework</a:t>
            </a:r>
            <a:endParaRPr/>
          </a:p>
          <a:p>
            <a:pPr indent="-622300" lvl="0" marL="1600200" marR="0" rtl="0" algn="l">
              <a:spcBef>
                <a:spcPts val="200"/>
              </a:spcBef>
              <a:spcAft>
                <a:spcPts val="0"/>
              </a:spcAft>
              <a:buClr>
                <a:schemeClr val="lt1"/>
              </a:buClr>
              <a:buSzPts val="1000"/>
              <a:buFont typeface="Arial"/>
              <a:buNone/>
            </a:pPr>
            <a:r>
              <a:t/>
            </a:r>
            <a:endParaRPr b="1" i="0" sz="1000" u="none" cap="none" strike="noStrike">
              <a:solidFill>
                <a:srgbClr val="FFFF00"/>
              </a:solidFill>
              <a:latin typeface="Arial"/>
              <a:ea typeface="Arial"/>
              <a:cs typeface="Arial"/>
              <a:sym typeface="Arial"/>
            </a:endParaRPr>
          </a:p>
          <a:p>
            <a:pPr indent="-685800" lvl="0" marL="1600200" marR="0" rtl="0" algn="l">
              <a:spcBef>
                <a:spcPts val="440"/>
              </a:spcBef>
              <a:spcAft>
                <a:spcPts val="0"/>
              </a:spcAft>
              <a:buClr>
                <a:srgbClr val="FFFF00"/>
              </a:buClr>
              <a:buFont typeface="Arial"/>
              <a:buNone/>
            </a:pPr>
            <a:r>
              <a:rPr b="1" i="0" lang="en-US" sz="2200" u="none" cap="none" strike="noStrike">
                <a:solidFill>
                  <a:srgbClr val="FFFF00"/>
                </a:solidFill>
                <a:latin typeface="Arial"/>
                <a:ea typeface="Arial"/>
                <a:cs typeface="Arial"/>
                <a:sym typeface="Arial"/>
              </a:rPr>
              <a:t>5.	Experiential, clinical school-based opportunities</a:t>
            </a:r>
            <a:endParaRPr b="1" i="0" sz="2200" u="none" cap="none" strike="noStrike">
              <a:solidFill>
                <a:srgbClr val="FFFF00"/>
              </a:solidFill>
              <a:latin typeface="Arial"/>
              <a:ea typeface="Arial"/>
              <a:cs typeface="Arial"/>
              <a:sym typeface="Arial"/>
            </a:endParaRPr>
          </a:p>
          <a:p>
            <a:pPr indent="-685800" lvl="0" marL="1600200" marR="0" rtl="0" algn="l">
              <a:spcBef>
                <a:spcPts val="200"/>
              </a:spcBef>
              <a:spcAft>
                <a:spcPts val="0"/>
              </a:spcAft>
              <a:buClr>
                <a:schemeClr val="lt1"/>
              </a:buClr>
              <a:buFont typeface="Arial"/>
              <a:buNone/>
            </a:pPr>
            <a:r>
              <a:rPr b="0" i="0" lang="en-US" sz="1000" u="none" cap="none" strike="noStrike">
                <a:solidFill>
                  <a:schemeClr val="lt1"/>
                </a:solidFill>
                <a:latin typeface="Arial"/>
                <a:ea typeface="Arial"/>
                <a:cs typeface="Arial"/>
                <a:sym typeface="Arial"/>
              </a:rPr>
              <a:t>	</a:t>
            </a:r>
            <a:r>
              <a:rPr b="0" i="0" lang="en-US" sz="1000" u="none" cap="none" strike="noStrike">
                <a:solidFill>
                  <a:srgbClr val="FFFF00"/>
                </a:solidFill>
                <a:latin typeface="Arial"/>
                <a:ea typeface="Arial"/>
                <a:cs typeface="Arial"/>
                <a:sym typeface="Arial"/>
              </a:rPr>
              <a:t>		</a:t>
            </a:r>
            <a:r>
              <a:rPr b="0" i="0" lang="en-US" sz="1000" u="none" cap="none" strike="noStrike">
                <a:solidFill>
                  <a:schemeClr val="lt1"/>
                </a:solidFill>
                <a:latin typeface="Arial"/>
                <a:ea typeface="Arial"/>
                <a:cs typeface="Arial"/>
                <a:sym typeface="Arial"/>
              </a:rPr>
              <a:t>		</a:t>
            </a:r>
            <a:endParaRPr b="0" i="0" sz="1000" u="none" cap="none" strike="noStrike">
              <a:solidFill>
                <a:schemeClr val="lt1"/>
              </a:solidFill>
              <a:latin typeface="Arial"/>
              <a:ea typeface="Arial"/>
              <a:cs typeface="Arial"/>
              <a:sym typeface="Arial"/>
            </a:endParaRPr>
          </a:p>
          <a:p>
            <a:pPr indent="-685800" lvl="0" marL="1600200" marR="0" rtl="0" algn="l">
              <a:spcBef>
                <a:spcPts val="440"/>
              </a:spcBef>
              <a:spcAft>
                <a:spcPts val="0"/>
              </a:spcAft>
              <a:buClr>
                <a:srgbClr val="FFFF00"/>
              </a:buClr>
              <a:buFont typeface="Arial"/>
              <a:buNone/>
            </a:pPr>
            <a:r>
              <a:rPr b="1" i="0" lang="en-US" sz="2200" u="none" cap="none" strike="noStrike">
                <a:solidFill>
                  <a:srgbClr val="FFFF00"/>
                </a:solidFill>
                <a:latin typeface="Arial"/>
                <a:ea typeface="Arial"/>
                <a:cs typeface="Arial"/>
                <a:sym typeface="Arial"/>
              </a:rPr>
              <a:t>6.	Placement and on-the-job support</a:t>
            </a:r>
            <a:endParaRPr/>
          </a:p>
          <a:p>
            <a:pPr indent="-685800" lvl="0" marL="1600200" marR="0" rtl="0" algn="l">
              <a:spcBef>
                <a:spcPts val="200"/>
              </a:spcBef>
              <a:spcAft>
                <a:spcPts val="0"/>
              </a:spcAft>
              <a:buClr>
                <a:schemeClr val="lt1"/>
              </a:buClr>
              <a:buFont typeface="Arial"/>
              <a:buNone/>
            </a:pPr>
            <a:r>
              <a:rPr b="0" i="0" lang="en-US" sz="1000" u="none" cap="none" strike="noStrike">
                <a:solidFill>
                  <a:schemeClr val="lt1"/>
                </a:solidFill>
                <a:latin typeface="Arial"/>
                <a:ea typeface="Arial"/>
                <a:cs typeface="Arial"/>
                <a:sym typeface="Arial"/>
              </a:rPr>
              <a:t>		</a:t>
            </a:r>
            <a:endParaRPr b="0" i="0" sz="1000" u="none" cap="none" strike="noStrike">
              <a:solidFill>
                <a:schemeClr val="lt1"/>
              </a:solidFill>
              <a:latin typeface="Arial"/>
              <a:ea typeface="Arial"/>
              <a:cs typeface="Arial"/>
              <a:sym typeface="Arial"/>
            </a:endParaRPr>
          </a:p>
          <a:p>
            <a:pPr indent="-685800" lvl="0" marL="1600200" marR="0" rtl="0" algn="l">
              <a:spcBef>
                <a:spcPts val="440"/>
              </a:spcBef>
              <a:spcAft>
                <a:spcPts val="0"/>
              </a:spcAft>
              <a:buClr>
                <a:srgbClr val="FFFF00"/>
              </a:buClr>
              <a:buFont typeface="Arial"/>
              <a:buNone/>
            </a:pPr>
            <a:r>
              <a:rPr b="1" i="0" lang="en-US" sz="2200" u="none" cap="none" strike="noStrike">
                <a:solidFill>
                  <a:srgbClr val="FFFF00"/>
                </a:solidFill>
                <a:latin typeface="Arial"/>
                <a:ea typeface="Arial"/>
                <a:cs typeface="Arial"/>
                <a:sym typeface="Arial"/>
              </a:rPr>
              <a:t>7.	Robust data collection and continuous learning</a:t>
            </a:r>
            <a:endParaRPr/>
          </a:p>
          <a:p>
            <a:pPr indent="-457200" lvl="0" marL="13716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endParaRPr/>
          </a:p>
          <a:p>
            <a:pPr indent="-457200" lvl="0" marL="68580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457200" lvl="0" marL="68580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457200" lvl="0" marL="685800" marR="0" rtl="0" algn="r">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Rainwater Leadership Alliance		Cheney, et.al. (2010)</a:t>
            </a:r>
            <a:endParaRPr b="0" i="0" sz="2000" u="none" cap="none" strike="noStrike">
              <a:solidFill>
                <a:schemeClr val="lt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5"/>
          <p:cNvSpPr txBox="1"/>
          <p:nvPr>
            <p:ph idx="1" type="body"/>
          </p:nvPr>
        </p:nvSpPr>
        <p:spPr>
          <a:xfrm>
            <a:off x="177800" y="190500"/>
            <a:ext cx="8826500" cy="6515100"/>
          </a:xfrm>
          <a:prstGeom prst="rect">
            <a:avLst/>
          </a:prstGeom>
          <a:noFill/>
          <a:ln>
            <a:noFill/>
          </a:ln>
        </p:spPr>
        <p:txBody>
          <a:bodyPr anchorCtr="0" anchor="t" bIns="45700" lIns="91425" spcFirstLastPara="1" rIns="91425" wrap="square" tIns="45700">
            <a:noAutofit/>
          </a:bodyPr>
          <a:lstStyle/>
          <a:p>
            <a:pPr indent="-457200" lvl="0" marL="457200" marR="0" rtl="0" algn="l">
              <a:spcBef>
                <a:spcPts val="0"/>
              </a:spcBef>
              <a:spcAft>
                <a:spcPts val="0"/>
              </a:spcAft>
              <a:buClr>
                <a:srgbClr val="FFFF00"/>
              </a:buClr>
              <a:buSzPts val="2400"/>
              <a:buFont typeface="Arial"/>
              <a:buAutoNum type="arabicPeriod"/>
            </a:pPr>
            <a:r>
              <a:rPr b="1" i="0" lang="en-US" sz="2400" u="none" cap="none" strike="noStrike">
                <a:solidFill>
                  <a:srgbClr val="FFFF00"/>
                </a:solidFill>
                <a:latin typeface="Arial"/>
                <a:ea typeface="Arial"/>
                <a:cs typeface="Arial"/>
                <a:sym typeface="Arial"/>
              </a:rPr>
              <a:t> Principal competency framework: </a:t>
            </a:r>
            <a:r>
              <a:rPr b="1" i="0" lang="en-US" sz="2400" u="none" cap="none" strike="noStrike">
                <a:solidFill>
                  <a:srgbClr val="FF0000"/>
                </a:solidFill>
                <a:latin typeface="Arial"/>
                <a:ea typeface="Arial"/>
                <a:cs typeface="Arial"/>
                <a:sym typeface="Arial"/>
              </a:rPr>
              <a:t>University Programs</a:t>
            </a:r>
            <a:endParaRPr/>
          </a:p>
          <a:p>
            <a:pPr indent="0" lvl="0" marL="0" marR="0" rtl="0" algn="ctr">
              <a:spcBef>
                <a:spcPts val="120"/>
              </a:spcBef>
              <a:spcAft>
                <a:spcPts val="0"/>
              </a:spcAft>
              <a:buClr>
                <a:schemeClr val="lt1"/>
              </a:buClr>
              <a:buFont typeface="Arial"/>
              <a:buNone/>
            </a:pPr>
            <a:r>
              <a:t/>
            </a:r>
            <a:endParaRPr b="0" i="0" sz="600" u="none" cap="none" strike="noStrike">
              <a:solidFill>
                <a:srgbClr val="FFFF00"/>
              </a:solidFill>
              <a:latin typeface="Arial"/>
              <a:ea typeface="Arial"/>
              <a:cs typeface="Arial"/>
              <a:sym typeface="Arial"/>
            </a:endParaRPr>
          </a:p>
          <a:p>
            <a:pPr indent="0" lvl="0" marL="0" marR="0" rtl="0" algn="l">
              <a:spcBef>
                <a:spcPts val="320"/>
              </a:spcBef>
              <a:spcAft>
                <a:spcPts val="0"/>
              </a:spcAft>
              <a:buClr>
                <a:schemeClr val="lt1"/>
              </a:buClr>
              <a:buFont typeface="Arial"/>
              <a:buNone/>
            </a:pPr>
            <a:r>
              <a:t/>
            </a:r>
            <a:endParaRPr b="0" i="0" sz="1600" u="none" cap="none" strike="noStrike">
              <a:solidFill>
                <a:srgbClr val="FFFF00"/>
              </a:solidFill>
              <a:latin typeface="Arial"/>
              <a:ea typeface="Arial"/>
              <a:cs typeface="Arial"/>
              <a:sym typeface="Arial"/>
            </a:endParaRPr>
          </a:p>
          <a:p>
            <a:pPr indent="0" lvl="0" marL="0" marR="0" rtl="0" algn="l">
              <a:spcBef>
                <a:spcPts val="320"/>
              </a:spcBef>
              <a:spcAft>
                <a:spcPts val="0"/>
              </a:spcAft>
              <a:buClr>
                <a:schemeClr val="lt1"/>
              </a:buClr>
              <a:buFont typeface="Arial"/>
              <a:buNone/>
            </a:pPr>
            <a:r>
              <a:t/>
            </a:r>
            <a:endParaRPr b="0" i="0" sz="1600" u="none" cap="none" strike="noStrike">
              <a:solidFill>
                <a:srgbClr val="FFFF00"/>
              </a:solidFill>
              <a:latin typeface="Arial"/>
              <a:ea typeface="Arial"/>
              <a:cs typeface="Arial"/>
              <a:sym typeface="Arial"/>
            </a:endParaRPr>
          </a:p>
          <a:p>
            <a:pPr indent="0" lvl="0" marL="0" marR="0" rtl="0" algn="l">
              <a:spcBef>
                <a:spcPts val="480"/>
              </a:spcBef>
              <a:spcAft>
                <a:spcPts val="0"/>
              </a:spcAft>
              <a:buClr>
                <a:srgbClr val="FFFFFF"/>
              </a:buClr>
              <a:buFont typeface="Arial"/>
              <a:buNone/>
            </a:pPr>
            <a:r>
              <a:rPr b="0" i="0" lang="en-US" sz="2400" u="none" cap="none" strike="noStrike">
                <a:solidFill>
                  <a:srgbClr val="FFFFFF"/>
                </a:solidFill>
                <a:latin typeface="Arial"/>
                <a:ea typeface="Arial"/>
                <a:cs typeface="Arial"/>
                <a:sym typeface="Arial"/>
              </a:rPr>
              <a:t>‘’The typical course of study… </a:t>
            </a:r>
            <a:endParaRPr/>
          </a:p>
          <a:p>
            <a:pPr indent="0" lvl="0" marL="0" marR="0" rtl="0" algn="l">
              <a:spcBef>
                <a:spcPts val="480"/>
              </a:spcBef>
              <a:spcAft>
                <a:spcPts val="0"/>
              </a:spcAft>
              <a:buClr>
                <a:srgbClr val="FFFFFF"/>
              </a:buClr>
              <a:buFont typeface="Arial"/>
              <a:buNone/>
            </a:pPr>
            <a:r>
              <a:rPr b="1" i="0" lang="en-US" sz="2400" u="none" cap="none" strike="noStrike">
                <a:solidFill>
                  <a:srgbClr val="FFFFFF"/>
                </a:solidFill>
                <a:latin typeface="Arial"/>
                <a:ea typeface="Arial"/>
                <a:cs typeface="Arial"/>
                <a:sym typeface="Arial"/>
              </a:rPr>
              <a:t>	</a:t>
            </a:r>
            <a:r>
              <a:rPr b="0" i="0" lang="en-US" sz="2000" u="none" cap="none" strike="noStrike">
                <a:solidFill>
                  <a:srgbClr val="FFFF00"/>
                </a:solidFill>
                <a:latin typeface="Arial"/>
                <a:ea typeface="Arial"/>
                <a:cs typeface="Arial"/>
                <a:sym typeface="Arial"/>
              </a:rPr>
              <a:t>…has nothing to do with the job of being a principal</a:t>
            </a:r>
            <a:endParaRPr/>
          </a:p>
          <a:p>
            <a:pPr indent="-6350" lvl="1" marL="400050" marR="0" rtl="0" algn="l">
              <a:spcBef>
                <a:spcPts val="40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		…a nearly random collection of courses…</a:t>
            </a:r>
            <a:endParaRPr/>
          </a:p>
          <a:p>
            <a:pPr indent="-6350" lvl="1" marL="400050" marR="0" rtl="0" algn="l">
              <a:spcBef>
                <a:spcPts val="40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			…little more than a grab bag of survey courses”</a:t>
            </a:r>
            <a:endParaRPr/>
          </a:p>
          <a:p>
            <a:pPr indent="0" lvl="0" marL="0" marR="0" rtl="0" algn="r">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Levine 2005</a:t>
            </a:r>
            <a:endParaRPr/>
          </a:p>
          <a:p>
            <a:pPr indent="0" lvl="0" marL="0" marR="0" rtl="0" algn="l">
              <a:spcBef>
                <a:spcPts val="320"/>
              </a:spcBef>
              <a:spcAft>
                <a:spcPts val="0"/>
              </a:spcAft>
              <a:buClr>
                <a:schemeClr val="lt1"/>
              </a:buClr>
              <a:buFont typeface="Arial"/>
              <a:buNone/>
            </a:pPr>
            <a:r>
              <a:t/>
            </a:r>
            <a:endParaRPr b="0" i="0" sz="1600" u="none" cap="none" strike="noStrike">
              <a:solidFill>
                <a:srgbClr val="FFFF00"/>
              </a:solidFill>
              <a:latin typeface="Arial"/>
              <a:ea typeface="Arial"/>
              <a:cs typeface="Arial"/>
              <a:sym typeface="Arial"/>
            </a:endParaRPr>
          </a:p>
          <a:p>
            <a:pPr indent="0" lvl="0" marL="0" marR="0" rtl="0" algn="l">
              <a:spcBef>
                <a:spcPts val="320"/>
              </a:spcBef>
              <a:spcAft>
                <a:spcPts val="0"/>
              </a:spcAft>
              <a:buClr>
                <a:schemeClr val="lt1"/>
              </a:buClr>
              <a:buFont typeface="Arial"/>
              <a:buNone/>
            </a:pPr>
            <a:r>
              <a:t/>
            </a:r>
            <a:endParaRPr b="0" i="0" sz="1600" u="none" cap="none" strike="noStrike">
              <a:solidFill>
                <a:srgbClr val="FFFF00"/>
              </a:solidFill>
              <a:latin typeface="Arial"/>
              <a:ea typeface="Arial"/>
              <a:cs typeface="Arial"/>
              <a:sym typeface="Arial"/>
            </a:endParaRPr>
          </a:p>
          <a:p>
            <a:pPr indent="0" lvl="0" marL="0" marR="0" rtl="0" algn="l">
              <a:spcBef>
                <a:spcPts val="480"/>
              </a:spcBef>
              <a:spcAft>
                <a:spcPts val="0"/>
              </a:spcAft>
              <a:buClr>
                <a:srgbClr val="FFFFFF"/>
              </a:buClr>
              <a:buFont typeface="Arial"/>
              <a:buNone/>
            </a:pPr>
            <a:r>
              <a:rPr b="0" i="0" lang="en-US" sz="2400" u="none" cap="none" strike="noStrike">
                <a:solidFill>
                  <a:srgbClr val="FFFFFF"/>
                </a:solidFill>
                <a:latin typeface="Arial"/>
                <a:ea typeface="Arial"/>
                <a:cs typeface="Arial"/>
                <a:sym typeface="Arial"/>
              </a:rPr>
              <a:t>“Programs offer a …</a:t>
            </a:r>
            <a:endParaRPr/>
          </a:p>
          <a:p>
            <a:pPr indent="0" lvl="0" marL="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a:t>
            </a:r>
            <a:r>
              <a:rPr b="0" i="0" lang="en-US" sz="2000" u="none" cap="none" strike="noStrike">
                <a:solidFill>
                  <a:srgbClr val="FFFF00"/>
                </a:solidFill>
                <a:latin typeface="Arial"/>
                <a:ea typeface="Arial"/>
                <a:cs typeface="Arial"/>
                <a:sym typeface="Arial"/>
              </a:rPr>
              <a:t>…disparate array of courses and program elements </a:t>
            </a:r>
            <a:endParaRPr/>
          </a:p>
          <a:p>
            <a:pPr indent="0" lvl="0" marL="0" marR="0" rtl="0" algn="l">
              <a:spcBef>
                <a:spcPts val="40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		…without a governing set of competencies”</a:t>
            </a:r>
            <a:endParaRPr b="0" i="0" sz="2000" u="none" cap="none" strike="noStrike">
              <a:solidFill>
                <a:srgbClr val="FFFF00"/>
              </a:solidFill>
              <a:latin typeface="Arial"/>
              <a:ea typeface="Arial"/>
              <a:cs typeface="Arial"/>
              <a:sym typeface="Arial"/>
            </a:endParaRPr>
          </a:p>
          <a:p>
            <a:pPr indent="0" lvl="0" marL="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a:t>
            </a:r>
            <a:endParaRPr b="0" i="0" sz="1000" u="none" cap="none" strike="noStrike">
              <a:solidFill>
                <a:srgbClr val="FFFFFF"/>
              </a:solidFill>
              <a:latin typeface="Arial"/>
              <a:ea typeface="Arial"/>
              <a:cs typeface="Arial"/>
              <a:sym typeface="Arial"/>
            </a:endParaRPr>
          </a:p>
          <a:p>
            <a:pPr indent="0" lvl="0" marL="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a:t>
            </a:r>
            <a:r>
              <a:rPr b="0" i="0" lang="en-US" sz="1600" u="none" cap="none" strike="noStrike">
                <a:solidFill>
                  <a:schemeClr val="lt1"/>
                </a:solidFill>
                <a:latin typeface="Arial"/>
                <a:ea typeface="Arial"/>
                <a:cs typeface="Arial"/>
                <a:sym typeface="Arial"/>
              </a:rPr>
              <a:t>Cheney &amp; Davis 2011</a:t>
            </a:r>
            <a:endParaRPr/>
          </a:p>
          <a:p>
            <a:pPr indent="0" lvl="0" marL="0" marR="0" rtl="0" algn="l">
              <a:spcBef>
                <a:spcPts val="320"/>
              </a:spcBef>
              <a:spcAft>
                <a:spcPts val="0"/>
              </a:spcAft>
              <a:buClr>
                <a:schemeClr val="lt1"/>
              </a:buClr>
              <a:buFont typeface="Arial"/>
              <a:buNone/>
            </a:pPr>
            <a:r>
              <a:t/>
            </a:r>
            <a:endParaRPr b="0" i="0" sz="1600" u="none" cap="none" strike="noStrike">
              <a:solidFill>
                <a:srgbClr val="FFFFFF"/>
              </a:solidFill>
              <a:latin typeface="Arial"/>
              <a:ea typeface="Arial"/>
              <a:cs typeface="Arial"/>
              <a:sym typeface="Arial"/>
            </a:endParaRPr>
          </a:p>
          <a:p>
            <a:pPr indent="0" lvl="0" marL="0" marR="0" rtl="0" algn="l">
              <a:spcBef>
                <a:spcPts val="320"/>
              </a:spcBef>
              <a:spcAft>
                <a:spcPts val="0"/>
              </a:spcAft>
              <a:buClr>
                <a:schemeClr val="lt1"/>
              </a:buClr>
              <a:buFont typeface="Arial"/>
              <a:buNone/>
            </a:pPr>
            <a:r>
              <a:t/>
            </a:r>
            <a:endParaRPr b="0" i="0" sz="1600" u="none" cap="none" strike="noStrike">
              <a:solidFill>
                <a:srgbClr val="FFFF00"/>
              </a:solidFill>
              <a:latin typeface="Arial"/>
              <a:ea typeface="Arial"/>
              <a:cs typeface="Arial"/>
              <a:sym typeface="Arial"/>
            </a:endParaRPr>
          </a:p>
          <a:p>
            <a:pPr indent="0" lvl="0" marL="0" marR="0" rtl="0" algn="l">
              <a:spcBef>
                <a:spcPts val="320"/>
              </a:spcBef>
              <a:spcAft>
                <a:spcPts val="0"/>
              </a:spcAft>
              <a:buClr>
                <a:schemeClr val="lt1"/>
              </a:buClr>
              <a:buFont typeface="Arial"/>
              <a:buNone/>
            </a:pPr>
            <a:r>
              <a:t/>
            </a:r>
            <a:endParaRPr b="0" i="0" sz="1600" u="none" cap="none" strike="noStrike">
              <a:solidFill>
                <a:srgbClr val="FFFF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6"/>
          <p:cNvSpPr txBox="1"/>
          <p:nvPr>
            <p:ph idx="1" type="body"/>
          </p:nvPr>
        </p:nvSpPr>
        <p:spPr>
          <a:xfrm>
            <a:off x="177800" y="190500"/>
            <a:ext cx="8826500" cy="6515100"/>
          </a:xfrm>
          <a:prstGeom prst="rect">
            <a:avLst/>
          </a:prstGeom>
          <a:noFill/>
          <a:ln>
            <a:noFill/>
          </a:ln>
        </p:spPr>
        <p:txBody>
          <a:bodyPr anchorCtr="0" anchor="t" bIns="45700" lIns="91425" spcFirstLastPara="1" rIns="91425" wrap="square" tIns="45700">
            <a:noAutofit/>
          </a:bodyPr>
          <a:lstStyle/>
          <a:p>
            <a:pPr indent="-685800" lvl="0" marL="1600200" marR="0" rtl="0" algn="l">
              <a:spcBef>
                <a:spcPts val="0"/>
              </a:spcBef>
              <a:spcAft>
                <a:spcPts val="0"/>
              </a:spcAft>
              <a:buClr>
                <a:srgbClr val="FFFF00"/>
              </a:buClr>
              <a:buSzPts val="2800"/>
              <a:buFont typeface="Arial"/>
              <a:buAutoNum type="arabicPeriod" startAt="2"/>
            </a:pPr>
            <a:r>
              <a:rPr b="1" i="0" lang="en-US" sz="2800" u="none" cap="none" strike="noStrike">
                <a:solidFill>
                  <a:srgbClr val="FFFF00"/>
                </a:solidFill>
                <a:latin typeface="Arial"/>
                <a:ea typeface="Arial"/>
                <a:cs typeface="Arial"/>
                <a:sym typeface="Arial"/>
              </a:rPr>
              <a:t>Strategic and and proactive recruiting </a:t>
            </a:r>
            <a:endParaRPr/>
          </a:p>
          <a:p>
            <a:pPr indent="0" lvl="0" marL="914400" marR="0" rtl="0" algn="l">
              <a:spcBef>
                <a:spcPts val="560"/>
              </a:spcBef>
              <a:spcAft>
                <a:spcPts val="0"/>
              </a:spcAft>
              <a:buClr>
                <a:srgbClr val="FFFF00"/>
              </a:buClr>
              <a:buFont typeface="Arial"/>
              <a:buNone/>
            </a:pPr>
            <a:r>
              <a:rPr b="1" i="0" lang="en-US" sz="2800" u="none" cap="none" strike="noStrike">
                <a:solidFill>
                  <a:srgbClr val="FFFF00"/>
                </a:solidFill>
                <a:latin typeface="Arial"/>
                <a:ea typeface="Arial"/>
                <a:cs typeface="Arial"/>
                <a:sym typeface="Arial"/>
              </a:rPr>
              <a:t>			   </a:t>
            </a:r>
            <a:r>
              <a:rPr b="0" i="0" lang="en-US" sz="2400" u="none" cap="none" strike="noStrike">
                <a:solidFill>
                  <a:srgbClr val="FFFF00"/>
                </a:solidFill>
                <a:latin typeface="Arial"/>
                <a:ea typeface="Arial"/>
                <a:cs typeface="Arial"/>
                <a:sym typeface="Arial"/>
              </a:rPr>
              <a:t>&amp;</a:t>
            </a:r>
            <a:endParaRPr/>
          </a:p>
          <a:p>
            <a:pPr indent="0" lvl="0" marL="914400" marR="0" rtl="0" algn="l">
              <a:spcBef>
                <a:spcPts val="560"/>
              </a:spcBef>
              <a:spcAft>
                <a:spcPts val="0"/>
              </a:spcAft>
              <a:buClr>
                <a:srgbClr val="FFFF00"/>
              </a:buClr>
              <a:buFont typeface="Arial"/>
              <a:buNone/>
            </a:pPr>
            <a:r>
              <a:rPr b="1" i="0" lang="en-US" sz="2800" u="none" cap="none" strike="noStrike">
                <a:solidFill>
                  <a:srgbClr val="FFFF00"/>
                </a:solidFill>
                <a:latin typeface="Arial"/>
                <a:ea typeface="Arial"/>
                <a:cs typeface="Arial"/>
                <a:sym typeface="Arial"/>
              </a:rPr>
              <a:t>3.   Rigorous selection process</a:t>
            </a:r>
            <a:endParaRPr/>
          </a:p>
          <a:p>
            <a:pPr indent="0" lvl="0" marL="0" marR="0" rtl="0" algn="ctr">
              <a:spcBef>
                <a:spcPts val="120"/>
              </a:spcBef>
              <a:spcAft>
                <a:spcPts val="0"/>
              </a:spcAft>
              <a:buClr>
                <a:schemeClr val="lt1"/>
              </a:buClr>
              <a:buFont typeface="Arial"/>
              <a:buNone/>
            </a:pPr>
            <a:r>
              <a:t/>
            </a:r>
            <a:endParaRPr b="0" i="0" sz="600" u="none" cap="none" strike="noStrike">
              <a:solidFill>
                <a:srgbClr val="FFFF00"/>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rgbClr val="FFFFFF"/>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rgbClr val="FFFFFF"/>
              </a:solidFill>
              <a:latin typeface="Arial"/>
              <a:ea typeface="Arial"/>
              <a:cs typeface="Arial"/>
              <a:sym typeface="Arial"/>
            </a:endParaRPr>
          </a:p>
          <a:p>
            <a:pPr indent="0" lvl="0" marL="0" marR="0" rtl="0" algn="l">
              <a:spcBef>
                <a:spcPts val="560"/>
              </a:spcBef>
              <a:spcAft>
                <a:spcPts val="0"/>
              </a:spcAft>
              <a:buClr>
                <a:srgbClr val="FFFFFF"/>
              </a:buClr>
              <a:buFont typeface="Arial"/>
              <a:buNone/>
            </a:pPr>
            <a:r>
              <a:rPr b="0" i="0" lang="en-US" sz="2800" u="none" cap="none" strike="noStrike">
                <a:solidFill>
                  <a:srgbClr val="FFFFFF"/>
                </a:solidFill>
                <a:latin typeface="Arial"/>
                <a:ea typeface="Arial"/>
                <a:cs typeface="Arial"/>
                <a:sym typeface="Arial"/>
              </a:rPr>
              <a:t>Recruitment / Selection “Gateways”:</a:t>
            </a:r>
            <a:endParaRPr/>
          </a:p>
          <a:p>
            <a:pPr indent="0" lvl="0" marL="0" marR="0" rtl="0" algn="l">
              <a:spcBef>
                <a:spcPts val="480"/>
              </a:spcBef>
              <a:spcAft>
                <a:spcPts val="0"/>
              </a:spcAft>
              <a:buClr>
                <a:schemeClr val="lt1"/>
              </a:buClr>
              <a:buFont typeface="Arial"/>
              <a:buNone/>
            </a:pPr>
            <a:r>
              <a:t/>
            </a:r>
            <a:endParaRPr b="0" i="0" sz="2400" u="none" cap="none" strike="noStrike">
              <a:solidFill>
                <a:srgbClr val="FFFFFF"/>
              </a:solidFill>
              <a:latin typeface="Arial"/>
              <a:ea typeface="Arial"/>
              <a:cs typeface="Arial"/>
              <a:sym typeface="Arial"/>
            </a:endParaRPr>
          </a:p>
          <a:p>
            <a:pPr indent="0" lvl="0" marL="0" marR="0" rtl="0" algn="l">
              <a:spcBef>
                <a:spcPts val="480"/>
              </a:spcBef>
              <a:spcAft>
                <a:spcPts val="0"/>
              </a:spcAft>
              <a:buClr>
                <a:srgbClr val="FFFFFF"/>
              </a:buClr>
              <a:buFont typeface="Arial"/>
              <a:buNone/>
            </a:pPr>
            <a:r>
              <a:rPr b="0" i="0" lang="en-US" sz="2400" u="none" cap="none" strike="noStrike">
                <a:solidFill>
                  <a:srgbClr val="FFFFFF"/>
                </a:solidFill>
                <a:latin typeface="Arial"/>
                <a:ea typeface="Arial"/>
                <a:cs typeface="Arial"/>
                <a:sym typeface="Arial"/>
              </a:rPr>
              <a:t>	admission to </a:t>
            </a:r>
            <a:r>
              <a:rPr b="0" i="0" lang="en-US" sz="2400" u="none" cap="none" strike="noStrike">
                <a:solidFill>
                  <a:srgbClr val="FFFF00"/>
                </a:solidFill>
                <a:latin typeface="Arial"/>
                <a:ea typeface="Arial"/>
                <a:cs typeface="Arial"/>
                <a:sym typeface="Arial"/>
              </a:rPr>
              <a:t>UNIVERSITY GRADUATE PROGRAMS</a:t>
            </a:r>
            <a:endParaRPr/>
          </a:p>
          <a:p>
            <a:pPr indent="0" lvl="0" marL="0" marR="0" rtl="0" algn="l">
              <a:spcBef>
                <a:spcPts val="480"/>
              </a:spcBef>
              <a:spcAft>
                <a:spcPts val="0"/>
              </a:spcAft>
              <a:buClr>
                <a:schemeClr val="lt1"/>
              </a:buClr>
              <a:buFont typeface="Arial"/>
              <a:buNone/>
            </a:pPr>
            <a:r>
              <a:t/>
            </a:r>
            <a:endParaRPr b="0" i="0" sz="2400" u="none" cap="none" strike="noStrike">
              <a:solidFill>
                <a:srgbClr val="FFFFFF"/>
              </a:solidFill>
              <a:latin typeface="Arial"/>
              <a:ea typeface="Arial"/>
              <a:cs typeface="Arial"/>
              <a:sym typeface="Arial"/>
            </a:endParaRPr>
          </a:p>
          <a:p>
            <a:pPr indent="0" lvl="0" marL="0" marR="0" rtl="0" algn="l">
              <a:spcBef>
                <a:spcPts val="480"/>
              </a:spcBef>
              <a:spcAft>
                <a:spcPts val="0"/>
              </a:spcAft>
              <a:buClr>
                <a:srgbClr val="FFFFFF"/>
              </a:buClr>
              <a:buFont typeface="Arial"/>
              <a:buNone/>
            </a:pPr>
            <a:r>
              <a:rPr b="0" i="0" lang="en-US" sz="2400" u="none" cap="none" strike="noStrike">
                <a:solidFill>
                  <a:srgbClr val="FFFFFF"/>
                </a:solidFill>
                <a:latin typeface="Arial"/>
                <a:ea typeface="Arial"/>
                <a:cs typeface="Arial"/>
                <a:sym typeface="Arial"/>
              </a:rPr>
              <a:t>	selection via district </a:t>
            </a:r>
            <a:r>
              <a:rPr b="0" i="0" lang="en-US" sz="2400" u="none" cap="none" strike="noStrike">
                <a:solidFill>
                  <a:srgbClr val="FFFF00"/>
                </a:solidFill>
                <a:latin typeface="Arial"/>
                <a:ea typeface="Arial"/>
                <a:cs typeface="Arial"/>
                <a:sym typeface="Arial"/>
              </a:rPr>
              <a:t>PIPELINE</a:t>
            </a:r>
            <a:endParaRPr/>
          </a:p>
          <a:p>
            <a:pPr indent="0" lvl="0" marL="0" marR="0" rtl="0" algn="l">
              <a:spcBef>
                <a:spcPts val="480"/>
              </a:spcBef>
              <a:spcAft>
                <a:spcPts val="0"/>
              </a:spcAft>
              <a:buClr>
                <a:schemeClr val="lt1"/>
              </a:buClr>
              <a:buFont typeface="Arial"/>
              <a:buNone/>
            </a:pPr>
            <a:r>
              <a:t/>
            </a:r>
            <a:endParaRPr b="0" i="0" sz="2400" u="none" cap="none" strike="noStrike">
              <a:solidFill>
                <a:srgbClr val="FFFFFF"/>
              </a:solidFill>
              <a:latin typeface="Arial"/>
              <a:ea typeface="Arial"/>
              <a:cs typeface="Arial"/>
              <a:sym typeface="Arial"/>
            </a:endParaRPr>
          </a:p>
          <a:p>
            <a:pPr indent="0" lvl="0" marL="0" marR="0" rtl="0" algn="l">
              <a:spcBef>
                <a:spcPts val="480"/>
              </a:spcBef>
              <a:spcAft>
                <a:spcPts val="0"/>
              </a:spcAft>
              <a:buClr>
                <a:srgbClr val="FFFFFF"/>
              </a:buClr>
              <a:buFont typeface="Arial"/>
              <a:buNone/>
            </a:pPr>
            <a:r>
              <a:rPr b="0" i="0" lang="en-US" sz="2400" u="none" cap="none" strike="noStrike">
                <a:solidFill>
                  <a:srgbClr val="FFFFFF"/>
                </a:solidFill>
                <a:latin typeface="Arial"/>
                <a:ea typeface="Arial"/>
                <a:cs typeface="Arial"/>
                <a:sym typeface="Arial"/>
              </a:rPr>
              <a:t>	acquisition &amp; renewal of </a:t>
            </a:r>
            <a:r>
              <a:rPr b="0" i="0" lang="en-US" sz="2400" u="none" cap="none" strike="noStrike">
                <a:solidFill>
                  <a:srgbClr val="FFFF00"/>
                </a:solidFill>
                <a:latin typeface="Arial"/>
                <a:ea typeface="Arial"/>
                <a:cs typeface="Arial"/>
                <a:sym typeface="Arial"/>
              </a:rPr>
              <a:t>ADMINISTRATIVE LICENSES</a:t>
            </a:r>
            <a:endParaRPr/>
          </a:p>
          <a:p>
            <a:pPr indent="0" lvl="0" marL="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a:t>
            </a:r>
            <a:endParaRPr b="0" i="0" sz="2000" u="none" cap="none" strike="noStrike">
              <a:solidFill>
                <a:srgbClr val="FFFFFF"/>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rgbClr val="FFFFFF"/>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7"/>
          <p:cNvSpPr txBox="1"/>
          <p:nvPr>
            <p:ph type="title"/>
          </p:nvPr>
        </p:nvSpPr>
        <p:spPr>
          <a:xfrm>
            <a:off x="685800" y="152400"/>
            <a:ext cx="7772400" cy="533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rgbClr val="FFFF00"/>
                </a:solidFill>
                <a:latin typeface="Arial"/>
                <a:ea typeface="Arial"/>
                <a:cs typeface="Arial"/>
                <a:sym typeface="Arial"/>
              </a:rPr>
              <a:t>Recruitment / Selection:    </a:t>
            </a:r>
            <a:r>
              <a:rPr b="1" i="0" lang="en-US" sz="2800" u="none" cap="none" strike="noStrike">
                <a:solidFill>
                  <a:srgbClr val="FF0000"/>
                </a:solidFill>
                <a:latin typeface="Arial"/>
                <a:ea typeface="Arial"/>
                <a:cs typeface="Arial"/>
                <a:sym typeface="Arial"/>
              </a:rPr>
              <a:t>UNIVERSITY</a:t>
            </a:r>
            <a:br>
              <a:rPr b="0" i="0" lang="en-US" sz="2400" u="none" cap="none" strike="noStrike">
                <a:solidFill>
                  <a:srgbClr val="FF0000"/>
                </a:solidFill>
                <a:latin typeface="Arial"/>
                <a:ea typeface="Arial"/>
                <a:cs typeface="Arial"/>
                <a:sym typeface="Arial"/>
              </a:rPr>
            </a:br>
            <a:endParaRPr b="1" i="0" sz="2400" u="none" cap="none" strike="noStrike">
              <a:solidFill>
                <a:srgbClr val="FFFF00"/>
              </a:solidFill>
              <a:latin typeface="Arial"/>
              <a:ea typeface="Arial"/>
              <a:cs typeface="Arial"/>
              <a:sym typeface="Arial"/>
            </a:endParaRPr>
          </a:p>
        </p:txBody>
      </p:sp>
      <p:sp>
        <p:nvSpPr>
          <p:cNvPr id="184" name="Google Shape;184;p27"/>
          <p:cNvSpPr txBox="1"/>
          <p:nvPr>
            <p:ph idx="1" type="body"/>
          </p:nvPr>
        </p:nvSpPr>
        <p:spPr>
          <a:xfrm>
            <a:off x="139700" y="723900"/>
            <a:ext cx="3975100" cy="60325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00"/>
              </a:buClr>
              <a:buFont typeface="Arial"/>
              <a:buNone/>
            </a:pPr>
            <a:r>
              <a:rPr b="1" i="0" lang="en-US" sz="1600" u="none" cap="none" strike="noStrike">
                <a:solidFill>
                  <a:srgbClr val="FFFF00"/>
                </a:solidFill>
                <a:latin typeface="Arial"/>
                <a:ea typeface="Arial"/>
                <a:cs typeface="Arial"/>
                <a:sym typeface="Arial"/>
              </a:rPr>
              <a:t>ADMISSION AND GRADUATION STANDARDS</a:t>
            </a:r>
            <a:endParaRPr/>
          </a:p>
          <a:p>
            <a:pPr indent="0" lvl="0" marL="0" marR="0" rtl="0" algn="l">
              <a:spcBef>
                <a:spcPts val="320"/>
              </a:spcBef>
              <a:spcAft>
                <a:spcPts val="0"/>
              </a:spcAft>
              <a:buClr>
                <a:schemeClr val="lt1"/>
              </a:buClr>
              <a:buFont typeface="Arial"/>
              <a:buNone/>
            </a:pPr>
            <a:r>
              <a:t/>
            </a:r>
            <a:endParaRPr b="1" i="0" sz="1600" u="none" cap="none" strike="noStrike">
              <a:solidFill>
                <a:srgbClr val="FFFF00"/>
              </a:solidFill>
              <a:latin typeface="Arial"/>
              <a:ea typeface="Arial"/>
              <a:cs typeface="Arial"/>
              <a:sym typeface="Arial"/>
            </a:endParaRPr>
          </a:p>
          <a:p>
            <a:pPr indent="0" lvl="0" marL="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For all intents and purposes, the majority of educational administration programs </a:t>
            </a:r>
            <a:r>
              <a:rPr b="0" i="0" lang="en-US" sz="2000" u="sng" cap="none" strike="noStrike">
                <a:solidFill>
                  <a:srgbClr val="FFFF00"/>
                </a:solidFill>
                <a:latin typeface="Arial"/>
                <a:ea typeface="Arial"/>
                <a:cs typeface="Arial"/>
                <a:sym typeface="Arial"/>
              </a:rPr>
              <a:t>admit nearly everyone who applies</a:t>
            </a:r>
            <a:r>
              <a:rPr b="0" i="0" lang="en-US" sz="2000" u="none" cap="none" strike="noStrike">
                <a:solidFill>
                  <a:schemeClr val="lt1"/>
                </a:solidFill>
                <a:latin typeface="Arial"/>
                <a:ea typeface="Arial"/>
                <a:cs typeface="Arial"/>
                <a:sym typeface="Arial"/>
              </a:rPr>
              <a:t>.</a:t>
            </a:r>
            <a:endParaRPr/>
          </a:p>
          <a:p>
            <a:pPr indent="0" lvl="0" marL="0" marR="0" rtl="0" algn="l">
              <a:spcBef>
                <a:spcPts val="320"/>
              </a:spcBef>
              <a:spcAft>
                <a:spcPts val="0"/>
              </a:spcAft>
              <a:buClr>
                <a:schemeClr val="lt1"/>
              </a:buClr>
              <a:buFont typeface="Arial"/>
              <a:buNone/>
            </a:pPr>
            <a:r>
              <a:rPr b="0" i="0" lang="en-US" sz="800" u="none" cap="none" strike="noStrike">
                <a:solidFill>
                  <a:schemeClr val="lt1"/>
                </a:solidFill>
                <a:latin typeface="Arial"/>
                <a:ea typeface="Arial"/>
                <a:cs typeface="Arial"/>
                <a:sym typeface="Arial"/>
              </a:rPr>
              <a:t>		 </a:t>
            </a:r>
            <a:r>
              <a:rPr b="0" i="0" lang="en-US" sz="1600" u="none" cap="none" strike="noStrike">
                <a:solidFill>
                  <a:schemeClr val="lt1"/>
                </a:solidFill>
                <a:latin typeface="Arial"/>
                <a:ea typeface="Arial"/>
                <a:cs typeface="Arial"/>
                <a:sym typeface="Arial"/>
              </a:rPr>
              <a:t>         </a:t>
            </a:r>
            <a:endParaRPr/>
          </a:p>
          <a:p>
            <a:pPr indent="0" lvl="0" marL="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Levine 2005</a:t>
            </a:r>
            <a:endParaRPr/>
          </a:p>
          <a:p>
            <a:pPr indent="0" lvl="0" marL="0" marR="0" rtl="0" algn="l">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0" lvl="0" marL="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Most programs are open enrollment programs and do not target or cultivate relationships with high-potential candidates.  Instead, these programs </a:t>
            </a:r>
            <a:r>
              <a:rPr b="0" i="0" lang="en-US" sz="2000" u="sng" cap="none" strike="noStrike">
                <a:solidFill>
                  <a:srgbClr val="FFFF00"/>
                </a:solidFill>
                <a:latin typeface="Arial"/>
                <a:ea typeface="Arial"/>
                <a:cs typeface="Arial"/>
                <a:sym typeface="Arial"/>
              </a:rPr>
              <a:t>passively accept who comes to them through their applicant pool</a:t>
            </a:r>
            <a:r>
              <a:rPr b="0" i="0" lang="en-US" sz="2000" u="none" cap="none" strike="noStrike">
                <a:solidFill>
                  <a:srgbClr val="FFFFFF"/>
                </a:solidFill>
                <a:latin typeface="Arial"/>
                <a:ea typeface="Arial"/>
                <a:cs typeface="Arial"/>
                <a:sym typeface="Arial"/>
              </a:rPr>
              <a:t>.</a:t>
            </a:r>
            <a:endParaRPr/>
          </a:p>
          <a:p>
            <a:pPr indent="0" lvl="0" marL="0" marR="0" rtl="0" algn="l">
              <a:spcBef>
                <a:spcPts val="320"/>
              </a:spcBef>
              <a:spcAft>
                <a:spcPts val="0"/>
              </a:spcAft>
              <a:buClr>
                <a:schemeClr val="lt1"/>
              </a:buClr>
              <a:buFont typeface="Arial"/>
              <a:buNone/>
            </a:pPr>
            <a:r>
              <a:rPr b="0" i="0" lang="en-US" sz="800" u="none" cap="none" strike="noStrike">
                <a:solidFill>
                  <a:schemeClr val="lt1"/>
                </a:solidFill>
                <a:latin typeface="Arial"/>
                <a:ea typeface="Arial"/>
                <a:cs typeface="Arial"/>
                <a:sym typeface="Arial"/>
              </a:rPr>
              <a:t>	</a:t>
            </a:r>
            <a:r>
              <a:rPr b="0" i="0" lang="en-US" sz="1600" u="none" cap="none" strike="noStrike">
                <a:solidFill>
                  <a:srgbClr val="FFFFFF"/>
                </a:solidFill>
                <a:latin typeface="Arial"/>
                <a:ea typeface="Arial"/>
                <a:cs typeface="Arial"/>
                <a:sym typeface="Arial"/>
              </a:rPr>
              <a:t>            </a:t>
            </a:r>
            <a:endParaRPr/>
          </a:p>
          <a:p>
            <a:pPr indent="0" lvl="0" marL="0" marR="0" rtl="0" algn="l">
              <a:spcBef>
                <a:spcPts val="320"/>
              </a:spcBef>
              <a:spcAft>
                <a:spcPts val="0"/>
              </a:spcAft>
              <a:buClr>
                <a:srgbClr val="FFFFFF"/>
              </a:buClr>
              <a:buFont typeface="Arial"/>
              <a:buNone/>
            </a:pPr>
            <a:r>
              <a:rPr b="0" i="0" lang="en-US" sz="1600" u="none" cap="none" strike="noStrike">
                <a:solidFill>
                  <a:srgbClr val="FFFFFF"/>
                </a:solidFill>
                <a:latin typeface="Arial"/>
                <a:ea typeface="Arial"/>
                <a:cs typeface="Arial"/>
                <a:sym typeface="Arial"/>
              </a:rPr>
              <a:t>		Cheney &amp; Davis 2011</a:t>
            </a:r>
            <a:endParaRPr/>
          </a:p>
          <a:p>
            <a:pPr indent="0" lvl="0" marL="0" marR="0" rtl="0" algn="l">
              <a:spcBef>
                <a:spcPts val="320"/>
              </a:spcBef>
              <a:spcAft>
                <a:spcPts val="0"/>
              </a:spcAft>
              <a:buClr>
                <a:schemeClr val="lt1"/>
              </a:buClr>
              <a:buFont typeface="Arial"/>
              <a:buNone/>
            </a:pPr>
            <a:r>
              <a:t/>
            </a:r>
            <a:endParaRPr b="0" i="0" sz="1600" u="none" cap="none" strike="noStrike">
              <a:solidFill>
                <a:srgbClr val="FFFFFF"/>
              </a:solidFill>
              <a:latin typeface="Arial"/>
              <a:ea typeface="Arial"/>
              <a:cs typeface="Arial"/>
              <a:sym typeface="Arial"/>
            </a:endParaRPr>
          </a:p>
          <a:p>
            <a:pPr indent="0" lvl="0" marL="0" marR="0" rtl="0" algn="l">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p:txBody>
      </p:sp>
      <p:sp>
        <p:nvSpPr>
          <p:cNvPr id="185" name="Google Shape;185;p27"/>
          <p:cNvSpPr txBox="1"/>
          <p:nvPr/>
        </p:nvSpPr>
        <p:spPr>
          <a:xfrm>
            <a:off x="5321300" y="6519863"/>
            <a:ext cx="3248025" cy="33813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1600" u="none" cap="none" strike="noStrike">
                <a:solidFill>
                  <a:schemeClr val="lt1"/>
                </a:solidFill>
                <a:latin typeface="Arial"/>
                <a:ea typeface="Arial"/>
                <a:cs typeface="Arial"/>
                <a:sym typeface="Arial"/>
              </a:rPr>
              <a:t>Education Testing Service 2004</a:t>
            </a:r>
            <a:endParaRPr/>
          </a:p>
        </p:txBody>
      </p:sp>
      <p:pic>
        <p:nvPicPr>
          <p:cNvPr id="186" name="Google Shape;186;p27"/>
          <p:cNvPicPr preferRelativeResize="0"/>
          <p:nvPr/>
        </p:nvPicPr>
        <p:blipFill rotWithShape="1">
          <a:blip r:embed="rId3">
            <a:alphaModFix/>
          </a:blip>
          <a:srcRect b="0" l="0" r="0" t="0"/>
          <a:stretch/>
        </p:blipFill>
        <p:spPr>
          <a:xfrm>
            <a:off x="4343400" y="641350"/>
            <a:ext cx="4648200" cy="5899150"/>
          </a:xfrm>
          <a:prstGeom prst="rect">
            <a:avLst/>
          </a:prstGeom>
          <a:noFill/>
          <a:ln>
            <a:noFill/>
          </a:ln>
        </p:spPr>
      </p:pic>
      <p:sp>
        <p:nvSpPr>
          <p:cNvPr id="187" name="Google Shape;187;p27"/>
          <p:cNvSpPr/>
          <p:nvPr/>
        </p:nvSpPr>
        <p:spPr>
          <a:xfrm>
            <a:off x="4229100" y="5511800"/>
            <a:ext cx="4762500" cy="355600"/>
          </a:xfrm>
          <a:prstGeom prst="ellipse">
            <a:avLst/>
          </a:prstGeom>
          <a:noFill/>
          <a:ln cap="flat" cmpd="sng" w="571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28"/>
          <p:cNvSpPr txBox="1"/>
          <p:nvPr>
            <p:ph idx="1" type="body"/>
          </p:nvPr>
        </p:nvSpPr>
        <p:spPr>
          <a:xfrm>
            <a:off x="177800" y="190500"/>
            <a:ext cx="8826500" cy="6515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FFF00"/>
              </a:buClr>
              <a:buFont typeface="Arial"/>
              <a:buNone/>
            </a:pPr>
            <a:r>
              <a:rPr b="0" i="0" lang="en-US" sz="2800" u="none" cap="none" strike="noStrike">
                <a:solidFill>
                  <a:srgbClr val="FFFF00"/>
                </a:solidFill>
                <a:latin typeface="Arial"/>
                <a:ea typeface="Arial"/>
                <a:cs typeface="Arial"/>
                <a:sym typeface="Arial"/>
              </a:rPr>
              <a:t>Recruitment / Selection:  </a:t>
            </a:r>
            <a:r>
              <a:rPr b="0" i="0" lang="en-US" sz="2800" u="none" cap="none" strike="noStrike">
                <a:solidFill>
                  <a:srgbClr val="FF0000"/>
                </a:solidFill>
                <a:latin typeface="Arial"/>
                <a:ea typeface="Arial"/>
                <a:cs typeface="Arial"/>
                <a:sym typeface="Arial"/>
              </a:rPr>
              <a:t>PIPELINE</a:t>
            </a:r>
            <a:endParaRPr b="0" i="0" sz="2800" u="none" cap="none" strike="noStrike">
              <a:solidFill>
                <a:srgbClr val="FF0000"/>
              </a:solidFill>
              <a:latin typeface="Arial"/>
              <a:ea typeface="Arial"/>
              <a:cs typeface="Arial"/>
              <a:sym typeface="Arial"/>
            </a:endParaRPr>
          </a:p>
          <a:p>
            <a:pPr indent="0" lvl="0" marL="0" marR="0" rtl="0" algn="ctr">
              <a:spcBef>
                <a:spcPts val="120"/>
              </a:spcBef>
              <a:spcAft>
                <a:spcPts val="0"/>
              </a:spcAft>
              <a:buClr>
                <a:schemeClr val="lt1"/>
              </a:buClr>
              <a:buFont typeface="Arial"/>
              <a:buNone/>
            </a:pPr>
            <a:r>
              <a:t/>
            </a:r>
            <a:endParaRPr b="0" i="0" sz="600" u="none" cap="none" strike="noStrike">
              <a:solidFill>
                <a:srgbClr val="FFFF00"/>
              </a:solidFill>
              <a:latin typeface="Arial"/>
              <a:ea typeface="Arial"/>
              <a:cs typeface="Arial"/>
              <a:sym typeface="Arial"/>
            </a:endParaRPr>
          </a:p>
          <a:p>
            <a:pPr indent="0" lvl="0" marL="0" marR="0" rtl="0" algn="l">
              <a:spcBef>
                <a:spcPts val="360"/>
              </a:spcBef>
              <a:spcAft>
                <a:spcPts val="0"/>
              </a:spcAft>
              <a:buClr>
                <a:srgbClr val="FFFFFF"/>
              </a:buClr>
              <a:buFont typeface="Arial"/>
              <a:buNone/>
            </a:pPr>
            <a:r>
              <a:rPr b="0" i="0" lang="en-US" sz="1800" u="none" cap="none" strike="noStrike">
                <a:solidFill>
                  <a:srgbClr val="FFFFFF"/>
                </a:solidFill>
                <a:latin typeface="Arial"/>
                <a:ea typeface="Arial"/>
                <a:cs typeface="Arial"/>
                <a:sym typeface="Arial"/>
              </a:rPr>
              <a:t>Most recruiting and selection of principals is done internally…tends to be a very laissez-faire process…often valuing the following traditional qualifications…</a:t>
            </a:r>
            <a:endParaRPr/>
          </a:p>
          <a:p>
            <a:pPr indent="-457200" lvl="0" marL="4572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a:t>
            </a:r>
            <a:endParaRPr b="0" i="0" sz="2000" u="none" cap="none" strike="noStrike">
              <a:solidFill>
                <a:srgbClr val="FFFFFF"/>
              </a:solidFill>
              <a:latin typeface="Arial"/>
              <a:ea typeface="Arial"/>
              <a:cs typeface="Arial"/>
              <a:sym typeface="Arial"/>
            </a:endParaRPr>
          </a:p>
          <a:p>
            <a:pPr indent="-457200" lvl="0" marL="4572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a:t>
            </a:r>
            <a:r>
              <a:rPr b="0" i="0" lang="en-US" sz="1800" u="none" cap="none" strike="noStrike">
                <a:solidFill>
                  <a:srgbClr val="FFFFFF"/>
                </a:solidFill>
                <a:latin typeface="Arial"/>
                <a:ea typeface="Arial"/>
                <a:cs typeface="Arial"/>
                <a:sym typeface="Arial"/>
              </a:rPr>
              <a:t>Years of experience as a teacher		</a:t>
            </a:r>
            <a:endParaRPr/>
          </a:p>
          <a:p>
            <a:pPr indent="-457200" lvl="0" marL="457200" marR="0" rtl="0" algn="l">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457200" lvl="0" marL="4572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a:t>
            </a:r>
            <a:r>
              <a:rPr b="0" i="0" lang="en-US" sz="1800" u="none" cap="none" strike="noStrike">
                <a:solidFill>
                  <a:srgbClr val="FFFFFF"/>
                </a:solidFill>
                <a:latin typeface="Arial"/>
                <a:ea typeface="Arial"/>
                <a:cs typeface="Arial"/>
                <a:sym typeface="Arial"/>
              </a:rPr>
              <a:t>Years of experience as an Assistant Principal		</a:t>
            </a:r>
            <a:endParaRPr/>
          </a:p>
          <a:p>
            <a:pPr indent="-457200" lvl="0" marL="457200" marR="0" rtl="0" algn="l">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457200" lvl="0" marL="4572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a:t>
            </a:r>
            <a:r>
              <a:rPr b="0" i="0" lang="en-US" sz="1800" u="none" cap="none" strike="noStrike">
                <a:solidFill>
                  <a:srgbClr val="FFFFFF"/>
                </a:solidFill>
                <a:latin typeface="Arial"/>
                <a:ea typeface="Arial"/>
                <a:cs typeface="Arial"/>
                <a:sym typeface="Arial"/>
              </a:rPr>
              <a:t>Having a M.A. degree					</a:t>
            </a:r>
            <a:endParaRPr/>
          </a:p>
          <a:p>
            <a:pPr indent="-457200" lvl="0" marL="457200" marR="0" rtl="0" algn="l">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457200" lvl="0" marL="4572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a:t>
            </a:r>
            <a:r>
              <a:rPr b="0" i="0" lang="en-US" sz="1800" u="none" cap="none" strike="noStrike">
                <a:solidFill>
                  <a:srgbClr val="FFFFFF"/>
                </a:solidFill>
                <a:latin typeface="Arial"/>
                <a:ea typeface="Arial"/>
                <a:cs typeface="Arial"/>
                <a:sym typeface="Arial"/>
              </a:rPr>
              <a:t>Selectivity of principal’s college				</a:t>
            </a:r>
            <a:endParaRPr/>
          </a:p>
          <a:p>
            <a:pPr indent="-457200" lvl="0" marL="457200" marR="0" rtl="0" algn="l">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457200" lvl="0" marL="4572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a:t>
            </a:r>
            <a:r>
              <a:rPr b="0" i="0" lang="en-US" sz="1800" u="none" cap="none" strike="noStrike">
                <a:solidFill>
                  <a:srgbClr val="FFFFFF"/>
                </a:solidFill>
                <a:latin typeface="Arial"/>
                <a:ea typeface="Arial"/>
                <a:cs typeface="Arial"/>
                <a:sym typeface="Arial"/>
              </a:rPr>
              <a:t>Traditional principal training programs			</a:t>
            </a:r>
            <a:endParaRPr/>
          </a:p>
          <a:p>
            <a:pPr indent="-457200" lvl="0" marL="457200" marR="0" rtl="0" algn="l">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457200" lvl="0" marL="4572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a:t>
            </a:r>
            <a:r>
              <a:rPr b="0" i="0" lang="en-US" sz="1800" u="none" cap="none" strike="noStrike">
                <a:solidFill>
                  <a:srgbClr val="FFFFFF"/>
                </a:solidFill>
                <a:latin typeface="Arial"/>
                <a:ea typeface="Arial"/>
                <a:cs typeface="Arial"/>
                <a:sym typeface="Arial"/>
              </a:rPr>
              <a:t>Job-embedded principal training programs		</a:t>
            </a:r>
            <a:endParaRPr/>
          </a:p>
          <a:p>
            <a:pPr indent="-457200" lvl="0" marL="457200" marR="0" rtl="0" algn="l">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457200" lvl="0" marL="4572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a:t>
            </a:r>
            <a:r>
              <a:rPr b="0" i="0" lang="en-US" sz="1800" u="none" cap="none" strike="noStrike">
                <a:solidFill>
                  <a:srgbClr val="FFFFFF"/>
                </a:solidFill>
                <a:latin typeface="Arial"/>
                <a:ea typeface="Arial"/>
                <a:cs typeface="Arial"/>
                <a:sym typeface="Arial"/>
              </a:rPr>
              <a:t>		</a:t>
            </a:r>
            <a:endParaRPr b="0" i="0" sz="2000" u="none" cap="none" strike="noStrike">
              <a:solidFill>
                <a:srgbClr val="FFFF00"/>
              </a:solidFill>
              <a:latin typeface="Arial"/>
              <a:ea typeface="Arial"/>
              <a:cs typeface="Arial"/>
              <a:sym typeface="Arial"/>
            </a:endParaRPr>
          </a:p>
          <a:p>
            <a:pPr indent="0" lvl="0" marL="0" marR="0" rtl="0" algn="l">
              <a:spcBef>
                <a:spcPts val="320"/>
              </a:spcBef>
              <a:spcAft>
                <a:spcPts val="0"/>
              </a:spcAft>
              <a:buClr>
                <a:srgbClr val="FFFF00"/>
              </a:buClr>
              <a:buFont typeface="Arial"/>
              <a:buNone/>
            </a:pPr>
            <a:r>
              <a:rPr b="0" i="0" lang="en-US" sz="1600" u="none" cap="none" strike="noStrike">
                <a:solidFill>
                  <a:srgbClr val="FFFF00"/>
                </a:solidFill>
                <a:latin typeface="Arial"/>
                <a:ea typeface="Arial"/>
                <a:cs typeface="Arial"/>
                <a:sym typeface="Arial"/>
              </a:rPr>
              <a:t>Research on relationship between qualifications and effect on student performance.</a:t>
            </a:r>
            <a:endParaRPr b="0" i="0" sz="1600" u="none" cap="none" strike="noStrike">
              <a:solidFill>
                <a:srgbClr val="FFFF00"/>
              </a:solidFill>
              <a:latin typeface="Arial"/>
              <a:ea typeface="Arial"/>
              <a:cs typeface="Arial"/>
              <a:sym typeface="Arial"/>
            </a:endParaRPr>
          </a:p>
          <a:p>
            <a:pPr indent="0" lvl="0" marL="0" marR="0" rtl="0" algn="l">
              <a:spcBef>
                <a:spcPts val="320"/>
              </a:spcBef>
              <a:spcAft>
                <a:spcPts val="0"/>
              </a:spcAft>
              <a:buClr>
                <a:srgbClr val="FFFF00"/>
              </a:buClr>
              <a:buFont typeface="Arial"/>
              <a:buNone/>
            </a:pPr>
            <a:r>
              <a:rPr b="0" i="0" lang="en-US" sz="1600" u="none" cap="none" strike="noStrike">
                <a:solidFill>
                  <a:srgbClr val="FFFF00"/>
                </a:solidFill>
                <a:latin typeface="Arial"/>
                <a:ea typeface="Arial"/>
                <a:cs typeface="Arial"/>
                <a:sym typeface="Arial"/>
              </a:rPr>
              <a:t>(NYC, 1987 – 2007,  employs well over 1,000 school principals)</a:t>
            </a:r>
            <a:endParaRPr/>
          </a:p>
          <a:p>
            <a:pPr indent="0" lvl="0" marL="0" marR="0" rtl="0" algn="l">
              <a:spcBef>
                <a:spcPts val="320"/>
              </a:spcBef>
              <a:spcAft>
                <a:spcPts val="0"/>
              </a:spcAft>
              <a:buClr>
                <a:srgbClr val="FFFF00"/>
              </a:buClr>
              <a:buFont typeface="Arial"/>
              <a:buNone/>
            </a:pPr>
            <a:r>
              <a:rPr b="0" i="0" lang="en-US" sz="1600" u="none" cap="none" strike="noStrike">
                <a:solidFill>
                  <a:srgbClr val="FFFF00"/>
                </a:solidFill>
                <a:latin typeface="Arial"/>
                <a:ea typeface="Arial"/>
                <a:cs typeface="Arial"/>
                <a:sym typeface="Arial"/>
              </a:rPr>
              <a:t>(student test scores, absences and suspensions)		Clark, Martorell, Rockoff (2009)</a:t>
            </a:r>
            <a:endParaRPr/>
          </a:p>
          <a:p>
            <a:pPr indent="0" lvl="0" marL="0" marR="0" rtl="0" algn="l">
              <a:spcBef>
                <a:spcPts val="320"/>
              </a:spcBef>
              <a:spcAft>
                <a:spcPts val="0"/>
              </a:spcAft>
              <a:buClr>
                <a:srgbClr val="FFFFFF"/>
              </a:buClr>
              <a:buFont typeface="Arial"/>
              <a:buNone/>
            </a:pPr>
            <a:r>
              <a:rPr b="0" i="0" lang="en-US" sz="1600" u="none" cap="none" strike="noStrike">
                <a:solidFill>
                  <a:srgbClr val="FFFFFF"/>
                </a:solidFill>
                <a:latin typeface="Arial"/>
                <a:ea typeface="Arial"/>
                <a:cs typeface="Arial"/>
                <a:sym typeface="Arial"/>
              </a:rPr>
              <a:t>	</a:t>
            </a:r>
            <a:endParaRPr b="0" i="0" sz="1600" u="none" cap="none" strike="noStrike">
              <a:solidFill>
                <a:srgbClr val="FFFFFF"/>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rgbClr val="FFFFFF"/>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rgbClr val="FFFFFF"/>
              </a:solidFill>
              <a:latin typeface="Arial"/>
              <a:ea typeface="Arial"/>
              <a:cs typeface="Arial"/>
              <a:sym typeface="Arial"/>
            </a:endParaRPr>
          </a:p>
        </p:txBody>
      </p:sp>
      <p:sp>
        <p:nvSpPr>
          <p:cNvPr id="193" name="Google Shape;193;p28"/>
          <p:cNvSpPr/>
          <p:nvPr/>
        </p:nvSpPr>
        <p:spPr>
          <a:xfrm>
            <a:off x="6581775" y="1712913"/>
            <a:ext cx="1065213" cy="368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1800">
                <a:solidFill>
                  <a:srgbClr val="FFFF00"/>
                </a:solidFill>
                <a:latin typeface="Arial"/>
                <a:ea typeface="Arial"/>
                <a:cs typeface="Arial"/>
                <a:sym typeface="Arial"/>
              </a:rPr>
              <a:t>no effect</a:t>
            </a:r>
            <a:endParaRPr/>
          </a:p>
        </p:txBody>
      </p:sp>
      <p:sp>
        <p:nvSpPr>
          <p:cNvPr id="194" name="Google Shape;194;p28"/>
          <p:cNvSpPr/>
          <p:nvPr/>
        </p:nvSpPr>
        <p:spPr>
          <a:xfrm>
            <a:off x="6581775" y="2259013"/>
            <a:ext cx="1219200" cy="368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1800">
                <a:solidFill>
                  <a:srgbClr val="FFFF00"/>
                </a:solidFill>
                <a:latin typeface="Arial"/>
                <a:ea typeface="Arial"/>
                <a:cs typeface="Arial"/>
                <a:sym typeface="Arial"/>
              </a:rPr>
              <a:t>no effect </a:t>
            </a:r>
            <a:r>
              <a:rPr b="0" lang="en-US" sz="1800">
                <a:solidFill>
                  <a:srgbClr val="FFFFFF"/>
                </a:solidFill>
                <a:latin typeface="Arial"/>
                <a:ea typeface="Arial"/>
                <a:cs typeface="Arial"/>
                <a:sym typeface="Arial"/>
              </a:rPr>
              <a:t>*</a:t>
            </a:r>
            <a:endParaRPr b="0" sz="1800">
              <a:solidFill>
                <a:schemeClr val="dk1"/>
              </a:solidFill>
              <a:latin typeface="Arial"/>
              <a:ea typeface="Arial"/>
              <a:cs typeface="Arial"/>
              <a:sym typeface="Arial"/>
            </a:endParaRPr>
          </a:p>
        </p:txBody>
      </p:sp>
      <p:sp>
        <p:nvSpPr>
          <p:cNvPr id="195" name="Google Shape;195;p28"/>
          <p:cNvSpPr/>
          <p:nvPr/>
        </p:nvSpPr>
        <p:spPr>
          <a:xfrm>
            <a:off x="6581775" y="2817813"/>
            <a:ext cx="1065213" cy="368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1800">
                <a:solidFill>
                  <a:srgbClr val="FFFF00"/>
                </a:solidFill>
                <a:latin typeface="Arial"/>
                <a:ea typeface="Arial"/>
                <a:cs typeface="Arial"/>
                <a:sym typeface="Arial"/>
              </a:rPr>
              <a:t>no effect</a:t>
            </a:r>
            <a:endParaRPr/>
          </a:p>
        </p:txBody>
      </p:sp>
      <p:sp>
        <p:nvSpPr>
          <p:cNvPr id="196" name="Google Shape;196;p28"/>
          <p:cNvSpPr/>
          <p:nvPr/>
        </p:nvSpPr>
        <p:spPr>
          <a:xfrm>
            <a:off x="6581775" y="3363913"/>
            <a:ext cx="1065213" cy="368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1800">
                <a:solidFill>
                  <a:srgbClr val="FFFF00"/>
                </a:solidFill>
                <a:latin typeface="Arial"/>
                <a:ea typeface="Arial"/>
                <a:cs typeface="Arial"/>
                <a:sym typeface="Arial"/>
              </a:rPr>
              <a:t>no effect</a:t>
            </a:r>
            <a:endParaRPr/>
          </a:p>
        </p:txBody>
      </p:sp>
      <p:sp>
        <p:nvSpPr>
          <p:cNvPr id="197" name="Google Shape;197;p28"/>
          <p:cNvSpPr/>
          <p:nvPr/>
        </p:nvSpPr>
        <p:spPr>
          <a:xfrm>
            <a:off x="6581775" y="3910013"/>
            <a:ext cx="1065213" cy="368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1800">
                <a:solidFill>
                  <a:srgbClr val="FFFF00"/>
                </a:solidFill>
                <a:latin typeface="Arial"/>
                <a:ea typeface="Arial"/>
                <a:cs typeface="Arial"/>
                <a:sym typeface="Arial"/>
              </a:rPr>
              <a:t>no effect</a:t>
            </a:r>
            <a:endParaRPr/>
          </a:p>
        </p:txBody>
      </p:sp>
      <p:sp>
        <p:nvSpPr>
          <p:cNvPr id="198" name="Google Shape;198;p28"/>
          <p:cNvSpPr/>
          <p:nvPr/>
        </p:nvSpPr>
        <p:spPr>
          <a:xfrm>
            <a:off x="6581775" y="4506913"/>
            <a:ext cx="1347788" cy="368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1800">
                <a:solidFill>
                  <a:srgbClr val="FFFF00"/>
                </a:solidFill>
                <a:latin typeface="Arial"/>
                <a:ea typeface="Arial"/>
                <a:cs typeface="Arial"/>
                <a:sym typeface="Arial"/>
              </a:rPr>
              <a:t>small effect</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9"/>
          <p:cNvSpPr txBox="1"/>
          <p:nvPr>
            <p:ph idx="1" type="body"/>
          </p:nvPr>
        </p:nvSpPr>
        <p:spPr>
          <a:xfrm>
            <a:off x="177800" y="190500"/>
            <a:ext cx="8826500" cy="6515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FFF00"/>
              </a:buClr>
              <a:buFont typeface="Arial"/>
              <a:buNone/>
            </a:pPr>
            <a:r>
              <a:rPr b="0" i="0" lang="en-US" sz="2400" u="none" cap="none" strike="noStrike">
                <a:solidFill>
                  <a:srgbClr val="FFFF00"/>
                </a:solidFill>
                <a:latin typeface="Arial"/>
                <a:ea typeface="Arial"/>
                <a:cs typeface="Arial"/>
                <a:sym typeface="Arial"/>
              </a:rPr>
              <a:t>Recruitment / Selection:  </a:t>
            </a:r>
            <a:r>
              <a:rPr b="1" i="0" lang="en-US" sz="2400" u="none" cap="none" strike="noStrike">
                <a:solidFill>
                  <a:srgbClr val="FF0000"/>
                </a:solidFill>
                <a:latin typeface="Arial"/>
                <a:ea typeface="Arial"/>
                <a:cs typeface="Arial"/>
                <a:sym typeface="Arial"/>
              </a:rPr>
              <a:t>ADMINISTRATIVE LICENSES</a:t>
            </a:r>
            <a:endParaRPr b="1" i="0" sz="2400" u="none" cap="none" strike="noStrike">
              <a:solidFill>
                <a:srgbClr val="FF0000"/>
              </a:solidFill>
              <a:latin typeface="Arial"/>
              <a:ea typeface="Arial"/>
              <a:cs typeface="Arial"/>
              <a:sym typeface="Arial"/>
            </a:endParaRPr>
          </a:p>
          <a:p>
            <a:pPr indent="0" lvl="1" marL="0" marR="0" rtl="0" algn="l">
              <a:spcBef>
                <a:spcPts val="400"/>
              </a:spcBef>
              <a:spcAft>
                <a:spcPts val="0"/>
              </a:spcAft>
              <a:buClr>
                <a:schemeClr val="lt1"/>
              </a:buClr>
              <a:buFont typeface="Arial"/>
              <a:buNone/>
            </a:pPr>
            <a:r>
              <a:t/>
            </a:r>
            <a:endParaRPr b="0" i="0" sz="2000" u="none" cap="none" strike="noStrike">
              <a:solidFill>
                <a:srgbClr val="FFFFFF"/>
              </a:solidFill>
              <a:latin typeface="Arial"/>
              <a:ea typeface="Arial"/>
              <a:cs typeface="Arial"/>
              <a:sym typeface="Arial"/>
            </a:endParaRPr>
          </a:p>
          <a:p>
            <a:pPr indent="0" lvl="1" marL="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focused primarily on inputs, not outputs (competencies):</a:t>
            </a:r>
            <a:endParaRPr/>
          </a:p>
          <a:p>
            <a:pPr indent="0" lvl="1" marL="0" marR="0" rtl="0" algn="l">
              <a:spcBef>
                <a:spcPts val="400"/>
              </a:spcBef>
              <a:spcAft>
                <a:spcPts val="0"/>
              </a:spcAft>
              <a:buClr>
                <a:schemeClr val="lt1"/>
              </a:buClr>
              <a:buFont typeface="Arial"/>
              <a:buNone/>
            </a:pPr>
            <a:r>
              <a:t/>
            </a:r>
            <a:endParaRPr b="0" i="0" sz="2000" u="none" cap="none" strike="noStrike">
              <a:solidFill>
                <a:srgbClr val="FFFFFF"/>
              </a:solidFill>
              <a:latin typeface="Arial"/>
              <a:ea typeface="Arial"/>
              <a:cs typeface="Arial"/>
              <a:sym typeface="Arial"/>
            </a:endParaRPr>
          </a:p>
          <a:p>
            <a:pPr indent="0" lvl="1" marL="457200" marR="0" rtl="0" algn="l">
              <a:spcBef>
                <a:spcPts val="480"/>
              </a:spcBef>
              <a:spcAft>
                <a:spcPts val="0"/>
              </a:spcAft>
              <a:buClr>
                <a:srgbClr val="FFFF00"/>
              </a:buClr>
              <a:buFont typeface="Arial"/>
              <a:buNone/>
            </a:pPr>
            <a:r>
              <a:rPr b="1" i="0" lang="en-US" sz="2400" u="none" cap="none" strike="noStrike">
                <a:solidFill>
                  <a:srgbClr val="FFFF00"/>
                </a:solidFill>
                <a:latin typeface="Arial"/>
                <a:ea typeface="Arial"/>
                <a:cs typeface="Arial"/>
                <a:sym typeface="Arial"/>
              </a:rPr>
              <a:t>Initial License Requirements </a:t>
            </a:r>
            <a:endParaRPr b="0" i="0" sz="2400" u="none" cap="none" strike="noStrike">
              <a:solidFill>
                <a:srgbClr val="FFFF00"/>
              </a:solidFill>
              <a:latin typeface="Arial"/>
              <a:ea typeface="Arial"/>
              <a:cs typeface="Arial"/>
              <a:sym typeface="Arial"/>
            </a:endParaRPr>
          </a:p>
          <a:p>
            <a:pPr indent="0" lvl="1" marL="457200" marR="0" rtl="0" algn="l">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228600" lvl="1" marL="6858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	completion of MA from an approved principal prep program</a:t>
            </a:r>
            <a:endParaRPr/>
          </a:p>
          <a:p>
            <a:pPr indent="-228600" lvl="1" marL="6858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	years of teaching </a:t>
            </a:r>
            <a:endParaRPr b="0" i="0" sz="2000" u="none" cap="none" strike="noStrike">
              <a:solidFill>
                <a:srgbClr val="FFFFFF"/>
              </a:solidFill>
              <a:latin typeface="Arial"/>
              <a:ea typeface="Arial"/>
              <a:cs typeface="Arial"/>
              <a:sym typeface="Arial"/>
            </a:endParaRPr>
          </a:p>
          <a:p>
            <a:pPr indent="-228600" lvl="1" marL="6858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	passed an exam</a:t>
            </a:r>
            <a:endParaRPr/>
          </a:p>
          <a:p>
            <a:pPr indent="-342900" lvl="1" marL="342900" marR="0" rtl="0" algn="l">
              <a:spcBef>
                <a:spcPts val="400"/>
              </a:spcBef>
              <a:spcAft>
                <a:spcPts val="0"/>
              </a:spcAft>
              <a:buClr>
                <a:schemeClr val="lt1"/>
              </a:buClr>
              <a:buFont typeface="Arial"/>
              <a:buNone/>
            </a:pPr>
            <a:r>
              <a:t/>
            </a:r>
            <a:endParaRPr b="0" i="0" sz="2000" u="none" cap="none" strike="noStrike">
              <a:solidFill>
                <a:srgbClr val="FFFFFF"/>
              </a:solidFill>
              <a:latin typeface="Arial"/>
              <a:ea typeface="Arial"/>
              <a:cs typeface="Arial"/>
              <a:sym typeface="Arial"/>
            </a:endParaRPr>
          </a:p>
          <a:p>
            <a:pPr indent="-406400" lvl="1" marL="406400" marR="0" rtl="0" algn="l">
              <a:spcBef>
                <a:spcPts val="480"/>
              </a:spcBef>
              <a:spcAft>
                <a:spcPts val="0"/>
              </a:spcAft>
              <a:buClr>
                <a:srgbClr val="FFFF00"/>
              </a:buClr>
              <a:buFont typeface="Arial"/>
              <a:buNone/>
            </a:pPr>
            <a:r>
              <a:rPr b="1" i="0" lang="en-US" sz="2400" u="none" cap="none" strike="noStrike">
                <a:solidFill>
                  <a:srgbClr val="FFFF00"/>
                </a:solidFill>
                <a:latin typeface="Arial"/>
                <a:ea typeface="Arial"/>
                <a:cs typeface="Arial"/>
                <a:sym typeface="Arial"/>
              </a:rPr>
              <a:t>	License Renewal</a:t>
            </a:r>
            <a:r>
              <a:rPr b="1" i="0" lang="en-US" sz="2000" u="none" cap="none" strike="noStrike">
                <a:solidFill>
                  <a:srgbClr val="FFFFFF"/>
                </a:solidFill>
                <a:latin typeface="Arial"/>
                <a:ea typeface="Arial"/>
                <a:cs typeface="Arial"/>
                <a:sym typeface="Arial"/>
              </a:rPr>
              <a:t>	</a:t>
            </a:r>
            <a:r>
              <a:rPr b="0" i="0" lang="en-US" sz="2000" u="none" cap="none" strike="noStrike">
                <a:solidFill>
                  <a:srgbClr val="FFFFFF"/>
                </a:solidFill>
                <a:latin typeface="Arial"/>
                <a:ea typeface="Arial"/>
                <a:cs typeface="Arial"/>
                <a:sym typeface="Arial"/>
              </a:rPr>
              <a:t>			</a:t>
            </a:r>
            <a:endParaRPr/>
          </a:p>
          <a:p>
            <a:pPr indent="0" lvl="1" marL="0" marR="0" rtl="0" algn="l">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342900" lvl="1" marL="6858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	hours of professional development</a:t>
            </a:r>
            <a:endParaRPr/>
          </a:p>
          <a:p>
            <a:pPr indent="-342900" lvl="1" marL="6858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	no standards for quality outcomes of training</a:t>
            </a:r>
            <a:endParaRPr/>
          </a:p>
          <a:p>
            <a:pPr indent="-342900" lvl="1" marL="6858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	no standards for performance on the job</a:t>
            </a:r>
            <a:endParaRPr b="0" i="0" sz="2000" u="none" cap="none" strike="noStrike">
              <a:solidFill>
                <a:srgbClr val="FFFFFF"/>
              </a:solidFill>
              <a:latin typeface="Arial"/>
              <a:ea typeface="Arial"/>
              <a:cs typeface="Arial"/>
              <a:sym typeface="Arial"/>
            </a:endParaRPr>
          </a:p>
          <a:p>
            <a:pPr indent="0" lvl="1" marL="0" marR="0" rtl="0" algn="l">
              <a:spcBef>
                <a:spcPts val="360"/>
              </a:spcBef>
              <a:spcAft>
                <a:spcPts val="0"/>
              </a:spcAft>
              <a:buClr>
                <a:schemeClr val="lt1"/>
              </a:buClr>
              <a:buFont typeface="Arial"/>
              <a:buNone/>
            </a:pPr>
            <a:r>
              <a:t/>
            </a:r>
            <a:endParaRPr b="0" i="0" sz="1800" u="none" cap="none" strike="noStrike">
              <a:solidFill>
                <a:schemeClr val="lt1"/>
              </a:solidFill>
              <a:latin typeface="Arial"/>
              <a:ea typeface="Arial"/>
              <a:cs typeface="Arial"/>
              <a:sym typeface="Arial"/>
            </a:endParaRPr>
          </a:p>
          <a:p>
            <a:pPr indent="0" lvl="1" marL="0" marR="0" rtl="0" algn="l">
              <a:spcBef>
                <a:spcPts val="360"/>
              </a:spcBef>
              <a:spcAft>
                <a:spcPts val="0"/>
              </a:spcAft>
              <a:buClr>
                <a:srgbClr val="FFFFFF"/>
              </a:buClr>
              <a:buFont typeface="Arial"/>
              <a:buNone/>
            </a:pPr>
            <a:r>
              <a:rPr b="0" i="0" lang="en-US" sz="1800" u="none" cap="none" strike="noStrike">
                <a:solidFill>
                  <a:srgbClr val="FFFFFF"/>
                </a:solidFill>
                <a:latin typeface="Arial"/>
                <a:ea typeface="Arial"/>
                <a:cs typeface="Arial"/>
                <a:sym typeface="Arial"/>
              </a:rPr>
              <a:t>						       Cheney &amp; Davis (2012)</a:t>
            </a:r>
            <a:endParaRPr b="0" i="0" sz="1800" u="none" cap="none" strike="noStrike">
              <a:solidFill>
                <a:srgbClr val="FFFFFF"/>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rgbClr val="FFFFFF"/>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30"/>
          <p:cNvSpPr txBox="1"/>
          <p:nvPr>
            <p:ph type="title"/>
          </p:nvPr>
        </p:nvSpPr>
        <p:spPr>
          <a:xfrm>
            <a:off x="0" y="0"/>
            <a:ext cx="9004300" cy="914400"/>
          </a:xfrm>
          <a:prstGeom prst="rect">
            <a:avLst/>
          </a:prstGeom>
          <a:noFill/>
          <a:ln>
            <a:noFill/>
          </a:ln>
        </p:spPr>
        <p:txBody>
          <a:bodyPr anchorCtr="0" anchor="ctr" bIns="45700" lIns="91425" spcFirstLastPara="1" rIns="91425" wrap="square" tIns="45700">
            <a:noAutofit/>
          </a:bodyPr>
          <a:lstStyle/>
          <a:p>
            <a:pPr indent="-457200" lvl="0" marL="457200" marR="0" rtl="0" algn="ctr">
              <a:spcBef>
                <a:spcPts val="0"/>
              </a:spcBef>
              <a:spcAft>
                <a:spcPts val="0"/>
              </a:spcAft>
              <a:buNone/>
            </a:pPr>
            <a:r>
              <a:rPr b="0" i="0" lang="en-US" sz="2520" u="none" cap="none" strike="noStrike">
                <a:solidFill>
                  <a:srgbClr val="FFFF00"/>
                </a:solidFill>
                <a:latin typeface="Arial"/>
                <a:ea typeface="Arial"/>
                <a:cs typeface="Arial"/>
                <a:sym typeface="Arial"/>
              </a:rPr>
              <a:t>4.	Relevant and practical coursework: </a:t>
            </a:r>
            <a:r>
              <a:rPr b="0" i="0" lang="en-US" sz="2520" u="none" cap="none" strike="noStrike">
                <a:solidFill>
                  <a:srgbClr val="FF0000"/>
                </a:solidFill>
                <a:latin typeface="Arial"/>
                <a:ea typeface="Arial"/>
                <a:cs typeface="Arial"/>
                <a:sym typeface="Arial"/>
              </a:rPr>
              <a:t>University Programs</a:t>
            </a:r>
            <a:endParaRPr b="0" i="0" sz="2520" u="none" cap="none" strike="noStrike">
              <a:solidFill>
                <a:srgbClr val="FF0000"/>
              </a:solidFill>
              <a:latin typeface="Arial"/>
              <a:ea typeface="Arial"/>
              <a:cs typeface="Arial"/>
              <a:sym typeface="Arial"/>
            </a:endParaRPr>
          </a:p>
        </p:txBody>
      </p:sp>
      <p:pic>
        <p:nvPicPr>
          <p:cNvPr id="210" name="Google Shape;210;p30"/>
          <p:cNvPicPr preferRelativeResize="0"/>
          <p:nvPr/>
        </p:nvPicPr>
        <p:blipFill rotWithShape="1">
          <a:blip r:embed="rId3">
            <a:alphaModFix/>
          </a:blip>
          <a:srcRect b="0" l="0" r="0" t="0"/>
          <a:stretch/>
        </p:blipFill>
        <p:spPr>
          <a:xfrm>
            <a:off x="444500" y="1816100"/>
            <a:ext cx="8115300" cy="4064000"/>
          </a:xfrm>
          <a:prstGeom prst="rect">
            <a:avLst/>
          </a:prstGeom>
          <a:noFill/>
          <a:ln>
            <a:noFill/>
          </a:ln>
        </p:spPr>
      </p:pic>
      <p:sp>
        <p:nvSpPr>
          <p:cNvPr id="211" name="Google Shape;211;p30"/>
          <p:cNvSpPr txBox="1"/>
          <p:nvPr/>
        </p:nvSpPr>
        <p:spPr>
          <a:xfrm>
            <a:off x="482600" y="4749800"/>
            <a:ext cx="2374900" cy="203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100"/>
              <a:t>Hess and Kelly, 2007</a:t>
            </a:r>
            <a:endParaRPr sz="1100"/>
          </a:p>
        </p:txBody>
      </p:sp>
      <p:sp>
        <p:nvSpPr>
          <p:cNvPr id="212" name="Google Shape;212;p30"/>
          <p:cNvSpPr txBox="1"/>
          <p:nvPr/>
        </p:nvSpPr>
        <p:spPr>
          <a:xfrm>
            <a:off x="5397500" y="3568700"/>
            <a:ext cx="2971799" cy="44987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t>31 Preparation Programs</a:t>
            </a:r>
            <a:endParaRPr/>
          </a:p>
        </p:txBody>
      </p:sp>
      <p:sp>
        <p:nvSpPr>
          <p:cNvPr id="213" name="Google Shape;213;p30"/>
          <p:cNvSpPr/>
          <p:nvPr/>
        </p:nvSpPr>
        <p:spPr>
          <a:xfrm>
            <a:off x="2870200" y="2197100"/>
            <a:ext cx="1092200" cy="3695700"/>
          </a:xfrm>
          <a:prstGeom prst="ellipse">
            <a:avLst/>
          </a:prstGeom>
          <a:solidFill>
            <a:schemeClr val="accent1">
              <a:alpha val="0"/>
            </a:schemeClr>
          </a:solidFill>
          <a:ln cap="flat" cmpd="sng" w="57150">
            <a:solidFill>
              <a:srgbClr val="FF122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Times New Roman"/>
              <a:ea typeface="Times New Roman"/>
              <a:cs typeface="Times New Roman"/>
              <a:sym typeface="Times New Roman"/>
            </a:endParaRPr>
          </a:p>
        </p:txBody>
      </p:sp>
      <p:sp>
        <p:nvSpPr>
          <p:cNvPr id="214" name="Google Shape;214;p30"/>
          <p:cNvSpPr/>
          <p:nvPr/>
        </p:nvSpPr>
        <p:spPr>
          <a:xfrm>
            <a:off x="6477000" y="3784600"/>
            <a:ext cx="1041400" cy="2095500"/>
          </a:xfrm>
          <a:prstGeom prst="ellipse">
            <a:avLst/>
          </a:prstGeom>
          <a:solidFill>
            <a:schemeClr val="accent1">
              <a:alpha val="0"/>
            </a:schemeClr>
          </a:solidFill>
          <a:ln cap="flat" cmpd="sng" w="571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sz="2400">
              <a:solidFill>
                <a:schemeClr val="dk1"/>
              </a:solidFill>
              <a:latin typeface="Times New Roman"/>
              <a:ea typeface="Times New Roman"/>
              <a:cs typeface="Times New Roman"/>
              <a:sym typeface="Times New Roman"/>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31"/>
          <p:cNvSpPr txBox="1"/>
          <p:nvPr>
            <p:ph type="title"/>
          </p:nvPr>
        </p:nvSpPr>
        <p:spPr>
          <a:xfrm>
            <a:off x="101600" y="0"/>
            <a:ext cx="8585200" cy="914400"/>
          </a:xfrm>
          <a:prstGeom prst="rect">
            <a:avLst/>
          </a:prstGeom>
          <a:noFill/>
          <a:ln>
            <a:noFill/>
          </a:ln>
        </p:spPr>
        <p:txBody>
          <a:bodyPr anchorCtr="0" anchor="ctr" bIns="45700" lIns="91425" spcFirstLastPara="1" rIns="91425" wrap="square" tIns="45700">
            <a:noAutofit/>
          </a:bodyPr>
          <a:lstStyle/>
          <a:p>
            <a:pPr indent="-457200" lvl="0" marL="457200" marR="0" rtl="0" algn="ctr">
              <a:spcBef>
                <a:spcPts val="0"/>
              </a:spcBef>
              <a:spcAft>
                <a:spcPts val="0"/>
              </a:spcAft>
              <a:buNone/>
            </a:pPr>
            <a:r>
              <a:rPr b="0" i="0" lang="en-US" sz="2520" u="none" cap="none" strike="noStrike">
                <a:solidFill>
                  <a:srgbClr val="FFFF00"/>
                </a:solidFill>
                <a:latin typeface="Arial"/>
                <a:ea typeface="Arial"/>
                <a:cs typeface="Arial"/>
                <a:sym typeface="Arial"/>
              </a:rPr>
              <a:t>4.	Relevant and practical coursework: </a:t>
            </a:r>
            <a:r>
              <a:rPr b="0" i="0" lang="en-US" sz="2520" u="none" cap="none" strike="noStrike">
                <a:solidFill>
                  <a:srgbClr val="FF0000"/>
                </a:solidFill>
                <a:latin typeface="Arial"/>
                <a:ea typeface="Arial"/>
                <a:cs typeface="Arial"/>
                <a:sym typeface="Arial"/>
              </a:rPr>
              <a:t>University Programs</a:t>
            </a:r>
            <a:endParaRPr b="0" i="0" sz="2520" u="none" cap="none" strike="noStrike">
              <a:solidFill>
                <a:srgbClr val="FF0000"/>
              </a:solidFill>
              <a:latin typeface="Arial"/>
              <a:ea typeface="Arial"/>
              <a:cs typeface="Arial"/>
              <a:sym typeface="Arial"/>
            </a:endParaRPr>
          </a:p>
        </p:txBody>
      </p:sp>
      <p:sp>
        <p:nvSpPr>
          <p:cNvPr id="221" name="Google Shape;221;p31"/>
          <p:cNvSpPr txBox="1"/>
          <p:nvPr/>
        </p:nvSpPr>
        <p:spPr>
          <a:xfrm>
            <a:off x="355600" y="990600"/>
            <a:ext cx="8699500" cy="6632575"/>
          </a:xfrm>
          <a:prstGeom prst="rect">
            <a:avLst/>
          </a:prstGeom>
          <a:noFill/>
          <a:ln>
            <a:noFill/>
          </a:ln>
        </p:spPr>
        <p:txBody>
          <a:bodyPr anchorCtr="0" anchor="t" bIns="45700" lIns="91425" spcFirstLastPara="1" rIns="91425" wrap="square" tIns="45700">
            <a:noAutofit/>
          </a:bodyPr>
          <a:lstStyle/>
          <a:p>
            <a:pPr indent="-228600" lvl="0" marL="228600" marR="0" rtl="0" algn="l">
              <a:spcBef>
                <a:spcPts val="0"/>
              </a:spcBef>
              <a:spcAft>
                <a:spcPts val="0"/>
              </a:spcAft>
              <a:buNone/>
            </a:pPr>
            <a:r>
              <a:rPr b="1" lang="en-US" sz="2000" u="sng">
                <a:solidFill>
                  <a:srgbClr val="FFFF00"/>
                </a:solidFill>
                <a:latin typeface="Arial"/>
                <a:ea typeface="Arial"/>
                <a:cs typeface="Arial"/>
                <a:sym typeface="Arial"/>
              </a:rPr>
              <a:t>Managing for results</a:t>
            </a:r>
            <a:endParaRPr/>
          </a:p>
          <a:p>
            <a:pPr indent="-228600" lvl="0" marL="228600" marR="0" rtl="0" algn="l">
              <a:spcBef>
                <a:spcPts val="0"/>
              </a:spcBef>
              <a:spcAft>
                <a:spcPts val="0"/>
              </a:spcAft>
              <a:buNone/>
            </a:pPr>
            <a:r>
              <a:t/>
            </a:r>
            <a:endParaRPr b="1" sz="2000">
              <a:solidFill>
                <a:schemeClr val="lt1"/>
              </a:solidFill>
              <a:latin typeface="Arial"/>
              <a:ea typeface="Arial"/>
              <a:cs typeface="Arial"/>
              <a:sym typeface="Arial"/>
            </a:endParaRPr>
          </a:p>
          <a:p>
            <a:pPr indent="-228600" lvl="0" marL="228600" marR="0" rtl="0" algn="l">
              <a:spcBef>
                <a:spcPts val="0"/>
              </a:spcBef>
              <a:spcAft>
                <a:spcPts val="0"/>
              </a:spcAft>
              <a:buNone/>
            </a:pPr>
            <a:r>
              <a:rPr b="0" lang="en-US" sz="1800">
                <a:solidFill>
                  <a:schemeClr val="lt1"/>
                </a:solidFill>
                <a:latin typeface="Arial"/>
                <a:ea typeface="Arial"/>
                <a:cs typeface="Arial"/>
                <a:sym typeface="Arial"/>
              </a:rPr>
              <a:t>•	2% of curricula addressed accountability as it relates to school management</a:t>
            </a:r>
            <a:endParaRPr/>
          </a:p>
          <a:p>
            <a:pPr indent="-228600" lvl="0" marL="228600" marR="0" rtl="0" algn="l">
              <a:spcBef>
                <a:spcPts val="0"/>
              </a:spcBef>
              <a:spcAft>
                <a:spcPts val="0"/>
              </a:spcAft>
              <a:buNone/>
            </a:pPr>
            <a:r>
              <a:t/>
            </a:r>
            <a:endParaRPr b="0" sz="900">
              <a:solidFill>
                <a:schemeClr val="lt1"/>
              </a:solidFill>
              <a:latin typeface="Arial"/>
              <a:ea typeface="Arial"/>
              <a:cs typeface="Arial"/>
              <a:sym typeface="Arial"/>
            </a:endParaRPr>
          </a:p>
          <a:p>
            <a:pPr indent="-228600" lvl="0" marL="228600" marR="0" rtl="0" algn="l">
              <a:spcBef>
                <a:spcPts val="0"/>
              </a:spcBef>
              <a:spcAft>
                <a:spcPts val="0"/>
              </a:spcAft>
              <a:buNone/>
            </a:pPr>
            <a:r>
              <a:rPr b="0" lang="en-US" sz="1800">
                <a:solidFill>
                  <a:schemeClr val="lt1"/>
                </a:solidFill>
                <a:latin typeface="Arial"/>
                <a:ea typeface="Arial"/>
                <a:cs typeface="Arial"/>
                <a:sym typeface="Arial"/>
              </a:rPr>
              <a:t>•	5% addressed use of data, research, or technology as it relates to managing school improvement</a:t>
            </a:r>
            <a:endParaRPr/>
          </a:p>
          <a:p>
            <a:pPr indent="-228600" lvl="0" marL="228600" marR="0" rtl="0" algn="l">
              <a:spcBef>
                <a:spcPts val="0"/>
              </a:spcBef>
              <a:spcAft>
                <a:spcPts val="0"/>
              </a:spcAft>
              <a:buNone/>
            </a:pPr>
            <a:r>
              <a:t/>
            </a:r>
            <a:endParaRPr b="1" sz="2000">
              <a:solidFill>
                <a:schemeClr val="lt1"/>
              </a:solidFill>
              <a:latin typeface="Arial"/>
              <a:ea typeface="Arial"/>
              <a:cs typeface="Arial"/>
              <a:sym typeface="Arial"/>
            </a:endParaRPr>
          </a:p>
          <a:p>
            <a:pPr indent="-228600" lvl="0" marL="228600" marR="0" rtl="0" algn="l">
              <a:spcBef>
                <a:spcPts val="0"/>
              </a:spcBef>
              <a:spcAft>
                <a:spcPts val="0"/>
              </a:spcAft>
              <a:buNone/>
            </a:pPr>
            <a:r>
              <a:rPr b="1" lang="en-US" sz="2000" u="sng">
                <a:solidFill>
                  <a:srgbClr val="FFFF00"/>
                </a:solidFill>
                <a:latin typeface="Arial"/>
                <a:ea typeface="Arial"/>
                <a:cs typeface="Arial"/>
                <a:sym typeface="Arial"/>
              </a:rPr>
              <a:t>Managing personnel</a:t>
            </a:r>
            <a:endParaRPr/>
          </a:p>
          <a:p>
            <a:pPr indent="-228600" lvl="0" marL="228600" marR="0" rtl="0" algn="l">
              <a:spcBef>
                <a:spcPts val="0"/>
              </a:spcBef>
              <a:spcAft>
                <a:spcPts val="0"/>
              </a:spcAft>
              <a:buNone/>
            </a:pPr>
            <a:r>
              <a:t/>
            </a:r>
            <a:endParaRPr b="1" sz="2000">
              <a:solidFill>
                <a:schemeClr val="lt1"/>
              </a:solidFill>
              <a:latin typeface="Arial"/>
              <a:ea typeface="Arial"/>
              <a:cs typeface="Arial"/>
              <a:sym typeface="Arial"/>
            </a:endParaRPr>
          </a:p>
          <a:p>
            <a:pPr indent="-228600" lvl="0" marL="228600" marR="0" rtl="0" algn="l">
              <a:spcBef>
                <a:spcPts val="0"/>
              </a:spcBef>
              <a:spcAft>
                <a:spcPts val="0"/>
              </a:spcAft>
              <a:buNone/>
            </a:pPr>
            <a:r>
              <a:rPr b="0" lang="en-US" sz="1800">
                <a:solidFill>
                  <a:schemeClr val="lt1"/>
                </a:solidFill>
                <a:latin typeface="Arial"/>
                <a:ea typeface="Arial"/>
                <a:cs typeface="Arial"/>
                <a:sym typeface="Arial"/>
              </a:rPr>
              <a:t>•	1% of curricula focused on systematic and “assertive” efforts to identify, enhance and reward teacher quality…the majority failed to mention termination or compensation at all.</a:t>
            </a:r>
            <a:endParaRPr/>
          </a:p>
          <a:p>
            <a:pPr indent="-228600" lvl="0" marL="228600" marR="0" rtl="0" algn="l">
              <a:spcBef>
                <a:spcPts val="0"/>
              </a:spcBef>
              <a:spcAft>
                <a:spcPts val="0"/>
              </a:spcAft>
              <a:buNone/>
            </a:pPr>
            <a:r>
              <a:t/>
            </a:r>
            <a:endParaRPr b="0" sz="2000">
              <a:solidFill>
                <a:schemeClr val="lt1"/>
              </a:solidFill>
              <a:latin typeface="Arial"/>
              <a:ea typeface="Arial"/>
              <a:cs typeface="Arial"/>
              <a:sym typeface="Arial"/>
            </a:endParaRPr>
          </a:p>
          <a:p>
            <a:pPr indent="-228600" lvl="0" marL="228600" marR="0" rtl="0" algn="l">
              <a:spcBef>
                <a:spcPts val="0"/>
              </a:spcBef>
              <a:spcAft>
                <a:spcPts val="0"/>
              </a:spcAft>
              <a:buNone/>
            </a:pPr>
            <a:r>
              <a:rPr b="1" lang="en-US" sz="2000" u="sng">
                <a:solidFill>
                  <a:srgbClr val="FFFF00"/>
                </a:solidFill>
                <a:latin typeface="Arial"/>
                <a:ea typeface="Arial"/>
                <a:cs typeface="Arial"/>
                <a:sym typeface="Arial"/>
              </a:rPr>
              <a:t>Technical knowledge</a:t>
            </a:r>
            <a:endParaRPr/>
          </a:p>
          <a:p>
            <a:pPr indent="-228600" lvl="0" marL="228600" marR="0" rtl="0" algn="l">
              <a:spcBef>
                <a:spcPts val="0"/>
              </a:spcBef>
              <a:spcAft>
                <a:spcPts val="0"/>
              </a:spcAft>
              <a:buNone/>
            </a:pPr>
            <a:r>
              <a:t/>
            </a:r>
            <a:endParaRPr b="1" sz="2000">
              <a:solidFill>
                <a:schemeClr val="lt1"/>
              </a:solidFill>
              <a:latin typeface="Arial"/>
              <a:ea typeface="Arial"/>
              <a:cs typeface="Arial"/>
              <a:sym typeface="Arial"/>
            </a:endParaRPr>
          </a:p>
          <a:p>
            <a:pPr indent="-228600" lvl="0" marL="228600" marR="0" rtl="0" algn="l">
              <a:spcBef>
                <a:spcPts val="0"/>
              </a:spcBef>
              <a:spcAft>
                <a:spcPts val="0"/>
              </a:spcAft>
              <a:buNone/>
            </a:pPr>
            <a:r>
              <a:rPr b="0" lang="en-US" sz="1800">
                <a:solidFill>
                  <a:schemeClr val="lt1"/>
                </a:solidFill>
                <a:latin typeface="Arial"/>
                <a:ea typeface="Arial"/>
                <a:cs typeface="Arial"/>
                <a:sym typeface="Arial"/>
              </a:rPr>
              <a:t>•	7.4% data management and utilization</a:t>
            </a:r>
            <a:endParaRPr b="0" sz="1800">
              <a:solidFill>
                <a:schemeClr val="lt1"/>
              </a:solidFill>
              <a:latin typeface="Arial"/>
              <a:ea typeface="Arial"/>
              <a:cs typeface="Arial"/>
              <a:sym typeface="Arial"/>
            </a:endParaRPr>
          </a:p>
          <a:p>
            <a:pPr indent="-228600" lvl="0" marL="228600" marR="0" rtl="0" algn="l">
              <a:spcBef>
                <a:spcPts val="0"/>
              </a:spcBef>
              <a:spcAft>
                <a:spcPts val="0"/>
              </a:spcAft>
              <a:buNone/>
            </a:pPr>
            <a:r>
              <a:rPr b="0" lang="en-US" sz="1800">
                <a:solidFill>
                  <a:schemeClr val="lt1"/>
                </a:solidFill>
                <a:latin typeface="Arial"/>
                <a:ea typeface="Arial"/>
                <a:cs typeface="Arial"/>
                <a:sym typeface="Arial"/>
              </a:rPr>
              <a:t>•	10% research skills</a:t>
            </a:r>
            <a:endParaRPr b="0" sz="1800">
              <a:solidFill>
                <a:schemeClr val="lt1"/>
              </a:solidFill>
              <a:latin typeface="Arial"/>
              <a:ea typeface="Arial"/>
              <a:cs typeface="Arial"/>
              <a:sym typeface="Arial"/>
            </a:endParaRPr>
          </a:p>
          <a:p>
            <a:pPr indent="-228600" lvl="0" marL="228600" marR="0" rtl="0" algn="l">
              <a:spcBef>
                <a:spcPts val="0"/>
              </a:spcBef>
              <a:spcAft>
                <a:spcPts val="0"/>
              </a:spcAft>
              <a:buNone/>
            </a:pPr>
            <a:r>
              <a:rPr b="0" lang="en-US" sz="1800">
                <a:solidFill>
                  <a:schemeClr val="lt1"/>
                </a:solidFill>
                <a:latin typeface="Arial"/>
                <a:ea typeface="Arial"/>
                <a:cs typeface="Arial"/>
                <a:sym typeface="Arial"/>
              </a:rPr>
              <a:t>•	4.7% technology</a:t>
            </a:r>
            <a:endParaRPr/>
          </a:p>
          <a:p>
            <a:pPr indent="-228600" lvl="0" marL="228600" marR="0" rtl="0" algn="l">
              <a:spcBef>
                <a:spcPts val="0"/>
              </a:spcBef>
              <a:spcAft>
                <a:spcPts val="0"/>
              </a:spcAft>
              <a:buNone/>
            </a:pPr>
            <a:r>
              <a:t/>
            </a:r>
            <a:endParaRPr b="0" sz="2000">
              <a:solidFill>
                <a:schemeClr val="lt1"/>
              </a:solidFill>
              <a:latin typeface="Arial"/>
              <a:ea typeface="Arial"/>
              <a:cs typeface="Arial"/>
              <a:sym typeface="Arial"/>
            </a:endParaRPr>
          </a:p>
          <a:p>
            <a:pPr indent="-228600" lvl="0" marL="228600" marR="0" rtl="0" algn="l">
              <a:spcBef>
                <a:spcPts val="0"/>
              </a:spcBef>
              <a:spcAft>
                <a:spcPts val="0"/>
              </a:spcAft>
              <a:buNone/>
            </a:pPr>
            <a:r>
              <a:rPr b="0" lang="en-US" sz="1800">
                <a:solidFill>
                  <a:schemeClr val="lt1"/>
                </a:solidFill>
                <a:latin typeface="Arial"/>
                <a:ea typeface="Arial"/>
                <a:cs typeface="Arial"/>
                <a:sym typeface="Arial"/>
              </a:rPr>
              <a:t>								Hess &amp; Kelly (2007)</a:t>
            </a:r>
            <a:endParaRPr/>
          </a:p>
          <a:p>
            <a:pPr indent="-228600" lvl="0" marL="228600" marR="0" rtl="0" algn="l">
              <a:spcBef>
                <a:spcPts val="0"/>
              </a:spcBef>
              <a:spcAft>
                <a:spcPts val="0"/>
              </a:spcAft>
              <a:buNone/>
            </a:pPr>
            <a:r>
              <a:t/>
            </a:r>
            <a:endParaRPr b="0" sz="1400">
              <a:solidFill>
                <a:schemeClr val="lt1"/>
              </a:solidFill>
              <a:latin typeface="Arial"/>
              <a:ea typeface="Arial"/>
              <a:cs typeface="Arial"/>
              <a:sym typeface="Arial"/>
            </a:endParaRPr>
          </a:p>
          <a:p>
            <a:pPr indent="-228600" lvl="0" marL="228600" marR="0" rtl="0" algn="l">
              <a:spcBef>
                <a:spcPts val="0"/>
              </a:spcBef>
              <a:spcAft>
                <a:spcPts val="0"/>
              </a:spcAft>
              <a:buNone/>
            </a:pPr>
            <a:r>
              <a:t/>
            </a:r>
            <a:endParaRPr b="0" sz="1400" u="sng">
              <a:solidFill>
                <a:schemeClr val="lt1"/>
              </a:solidFill>
              <a:latin typeface="Arial"/>
              <a:ea typeface="Arial"/>
              <a:cs typeface="Arial"/>
              <a:sym typeface="Arial"/>
            </a:endParaRPr>
          </a:p>
          <a:p>
            <a:pPr indent="0" lvl="0" marL="0" marR="0" rtl="0" algn="l">
              <a:spcBef>
                <a:spcPts val="0"/>
              </a:spcBef>
              <a:spcAft>
                <a:spcPts val="0"/>
              </a:spcAft>
              <a:buNone/>
            </a:pPr>
            <a:r>
              <a:t/>
            </a:r>
            <a:endParaRPr b="0" sz="1400" u="sng">
              <a:solidFill>
                <a:schemeClr val="lt1"/>
              </a:solidFill>
              <a:latin typeface="Arial"/>
              <a:ea typeface="Arial"/>
              <a:cs typeface="Arial"/>
              <a:sym typeface="Arial"/>
            </a:endParaRPr>
          </a:p>
          <a:p>
            <a:pPr indent="0" lvl="0" marL="0" marR="0" rtl="0" algn="l">
              <a:spcBef>
                <a:spcPts val="0"/>
              </a:spcBef>
              <a:spcAft>
                <a:spcPts val="0"/>
              </a:spcAft>
              <a:buNone/>
            </a:pPr>
            <a:r>
              <a:t/>
            </a:r>
            <a:endParaRPr b="0" sz="1400">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4"/>
          <p:cNvSpPr txBox="1"/>
          <p:nvPr>
            <p:ph idx="1" type="body"/>
          </p:nvPr>
        </p:nvSpPr>
        <p:spPr>
          <a:xfrm>
            <a:off x="762000" y="1765300"/>
            <a:ext cx="7772400" cy="44958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1"/>
              </a:buClr>
              <a:buFont typeface="Arial"/>
              <a:buNone/>
            </a:pPr>
            <a:r>
              <a:rPr b="1" i="1" lang="en-US" sz="2400" u="none" cap="none" strike="noStrike">
                <a:solidFill>
                  <a:schemeClr val="lt1"/>
                </a:solidFill>
                <a:latin typeface="Arial"/>
                <a:ea typeface="Arial"/>
                <a:cs typeface="Arial"/>
                <a:sym typeface="Arial"/>
              </a:rPr>
              <a:t>Focus on</a:t>
            </a:r>
            <a:r>
              <a:rPr b="0" i="1" lang="en-US" sz="2400" u="none" cap="none" strike="noStrike">
                <a:solidFill>
                  <a:schemeClr val="lt1"/>
                </a:solidFill>
                <a:latin typeface="Arial"/>
                <a:ea typeface="Arial"/>
                <a:cs typeface="Arial"/>
                <a:sym typeface="Arial"/>
              </a:rPr>
              <a:t>:	</a:t>
            </a:r>
            <a:endParaRPr/>
          </a:p>
          <a:p>
            <a:pPr indent="0" lvl="0" marL="0" marR="0" rtl="0" algn="l">
              <a:lnSpc>
                <a:spcPct val="90000"/>
              </a:lnSpc>
              <a:spcBef>
                <a:spcPts val="240"/>
              </a:spcBef>
              <a:spcAft>
                <a:spcPts val="0"/>
              </a:spcAft>
              <a:buClr>
                <a:schemeClr val="lt1"/>
              </a:buClr>
              <a:buFont typeface="Arial"/>
              <a:buNone/>
            </a:pPr>
            <a:r>
              <a:t/>
            </a:r>
            <a:endParaRPr b="0" i="1" sz="1200" u="none" cap="none" strike="noStrike">
              <a:solidFill>
                <a:schemeClr val="lt1"/>
              </a:solidFill>
              <a:latin typeface="Arial"/>
              <a:ea typeface="Arial"/>
              <a:cs typeface="Arial"/>
              <a:sym typeface="Arial"/>
            </a:endParaRPr>
          </a:p>
          <a:p>
            <a:pPr indent="0" lvl="0" marL="0" marR="0" rtl="0" algn="l">
              <a:lnSpc>
                <a:spcPct val="90000"/>
              </a:lnSpc>
              <a:spcBef>
                <a:spcPts val="600"/>
              </a:spcBef>
              <a:spcAft>
                <a:spcPts val="0"/>
              </a:spcAft>
              <a:buClr>
                <a:srgbClr val="FFFF00"/>
              </a:buClr>
              <a:buFont typeface="Times New Roman"/>
              <a:buNone/>
            </a:pPr>
            <a:r>
              <a:rPr b="0" i="1" lang="en-US" sz="2400" u="none" cap="none" strike="noStrike">
                <a:solidFill>
                  <a:srgbClr val="FFFF00"/>
                </a:solidFill>
                <a:latin typeface="Times New Roman"/>
                <a:ea typeface="Times New Roman"/>
                <a:cs typeface="Times New Roman"/>
                <a:sym typeface="Times New Roman"/>
              </a:rPr>
              <a:t>			</a:t>
            </a:r>
            <a:endParaRPr/>
          </a:p>
          <a:p>
            <a:pPr indent="0" lvl="0" marL="0" marR="0" rtl="0" algn="l">
              <a:lnSpc>
                <a:spcPct val="90000"/>
              </a:lnSpc>
              <a:spcBef>
                <a:spcPts val="600"/>
              </a:spcBef>
              <a:spcAft>
                <a:spcPts val="0"/>
              </a:spcAft>
              <a:buClr>
                <a:srgbClr val="FFFF00"/>
              </a:buClr>
              <a:buFont typeface="Arial"/>
              <a:buNone/>
            </a:pPr>
            <a:r>
              <a:rPr b="1" i="1" lang="en-US" sz="2400" u="none" cap="none" strike="noStrike">
                <a:solidFill>
                  <a:srgbClr val="FFFF00"/>
                </a:solidFill>
                <a:latin typeface="Arial"/>
                <a:ea typeface="Arial"/>
                <a:cs typeface="Arial"/>
                <a:sym typeface="Arial"/>
              </a:rPr>
              <a:t>	Research  to  Practice</a:t>
            </a:r>
            <a:endParaRPr b="1" i="1" sz="2400" u="none" cap="none" strike="noStrike">
              <a:solidFill>
                <a:schemeClr val="lt1"/>
              </a:solidFill>
              <a:latin typeface="Arial"/>
              <a:ea typeface="Arial"/>
              <a:cs typeface="Arial"/>
              <a:sym typeface="Arial"/>
            </a:endParaRPr>
          </a:p>
          <a:p>
            <a:pPr indent="0" lvl="0" marL="0" marR="0" rtl="0" algn="l">
              <a:lnSpc>
                <a:spcPct val="90000"/>
              </a:lnSpc>
              <a:spcBef>
                <a:spcPts val="240"/>
              </a:spcBef>
              <a:spcAft>
                <a:spcPts val="0"/>
              </a:spcAft>
              <a:buClr>
                <a:schemeClr val="lt1"/>
              </a:buClr>
              <a:buFont typeface="Arial"/>
              <a:buNone/>
            </a:pPr>
            <a:r>
              <a:t/>
            </a:r>
            <a:endParaRPr b="0" i="1" sz="1200" u="none" cap="none" strike="noStrike">
              <a:solidFill>
                <a:schemeClr val="lt1"/>
              </a:solidFill>
              <a:latin typeface="Arial"/>
              <a:ea typeface="Arial"/>
              <a:cs typeface="Arial"/>
              <a:sym typeface="Arial"/>
            </a:endParaRPr>
          </a:p>
          <a:p>
            <a:pPr indent="0" lvl="0" marL="0" marR="0" rtl="0" algn="l">
              <a:lnSpc>
                <a:spcPct val="90000"/>
              </a:lnSpc>
              <a:spcBef>
                <a:spcPts val="600"/>
              </a:spcBef>
              <a:spcAft>
                <a:spcPts val="0"/>
              </a:spcAft>
              <a:buClr>
                <a:schemeClr val="lt1"/>
              </a:buClr>
              <a:buFont typeface="Arial"/>
              <a:buNone/>
            </a:pPr>
            <a:r>
              <a:rPr b="1" i="1" lang="en-US" sz="2400" u="none" cap="none" strike="noStrike">
                <a:solidFill>
                  <a:schemeClr val="lt1"/>
                </a:solidFill>
                <a:latin typeface="Arial"/>
                <a:ea typeface="Arial"/>
                <a:cs typeface="Arial"/>
                <a:sym typeface="Arial"/>
              </a:rPr>
              <a:t>				</a:t>
            </a:r>
            <a:endParaRPr/>
          </a:p>
          <a:p>
            <a:pPr indent="0" lvl="0" marL="0" marR="0" rtl="0" algn="l">
              <a:lnSpc>
                <a:spcPct val="90000"/>
              </a:lnSpc>
              <a:spcBef>
                <a:spcPts val="600"/>
              </a:spcBef>
              <a:spcAft>
                <a:spcPts val="0"/>
              </a:spcAft>
              <a:buClr>
                <a:schemeClr val="lt1"/>
              </a:buClr>
              <a:buFont typeface="Arial"/>
              <a:buNone/>
            </a:pPr>
            <a:r>
              <a:rPr b="1" i="1" lang="en-US" sz="2400" u="none" cap="none" strike="noStrike">
                <a:solidFill>
                  <a:schemeClr val="lt1"/>
                </a:solidFill>
                <a:latin typeface="Arial"/>
                <a:ea typeface="Arial"/>
                <a:cs typeface="Arial"/>
                <a:sym typeface="Arial"/>
              </a:rPr>
              <a:t>			in the </a:t>
            </a:r>
            <a:r>
              <a:rPr b="1" i="1" lang="en-US" sz="2400" u="none" cap="none" strike="noStrike">
                <a:solidFill>
                  <a:srgbClr val="FFFF00"/>
                </a:solidFill>
                <a:latin typeface="Arial"/>
                <a:ea typeface="Arial"/>
                <a:cs typeface="Arial"/>
                <a:sym typeface="Arial"/>
              </a:rPr>
              <a:t>Real-world</a:t>
            </a:r>
            <a:endParaRPr b="1" i="1" sz="2400" u="none" cap="none" strike="noStrike">
              <a:solidFill>
                <a:schemeClr val="lt1"/>
              </a:solidFill>
              <a:latin typeface="Arial"/>
              <a:ea typeface="Arial"/>
              <a:cs typeface="Arial"/>
              <a:sym typeface="Arial"/>
            </a:endParaRPr>
          </a:p>
          <a:p>
            <a:pPr indent="0" lvl="0" marL="0" marR="0" rtl="0" algn="l">
              <a:lnSpc>
                <a:spcPct val="90000"/>
              </a:lnSpc>
              <a:spcBef>
                <a:spcPts val="240"/>
              </a:spcBef>
              <a:spcAft>
                <a:spcPts val="0"/>
              </a:spcAft>
              <a:buClr>
                <a:schemeClr val="lt1"/>
              </a:buClr>
              <a:buFont typeface="Arial"/>
              <a:buNone/>
            </a:pPr>
            <a:r>
              <a:t/>
            </a:r>
            <a:endParaRPr b="0" i="1" sz="1200" u="none" cap="none" strike="noStrike">
              <a:solidFill>
                <a:schemeClr val="lt1"/>
              </a:solidFill>
              <a:latin typeface="Arial"/>
              <a:ea typeface="Arial"/>
              <a:cs typeface="Arial"/>
              <a:sym typeface="Arial"/>
            </a:endParaRPr>
          </a:p>
          <a:p>
            <a:pPr indent="0" lvl="0" marL="0" marR="0" rtl="0" algn="l">
              <a:lnSpc>
                <a:spcPct val="90000"/>
              </a:lnSpc>
              <a:spcBef>
                <a:spcPts val="600"/>
              </a:spcBef>
              <a:spcAft>
                <a:spcPts val="0"/>
              </a:spcAft>
              <a:buClr>
                <a:schemeClr val="lt1"/>
              </a:buClr>
              <a:buFont typeface="Arial"/>
              <a:buNone/>
            </a:pPr>
            <a:r>
              <a:rPr b="1" i="1" lang="en-US" sz="2400" u="none" cap="none" strike="noStrike">
                <a:solidFill>
                  <a:schemeClr val="lt1"/>
                </a:solidFill>
                <a:latin typeface="Arial"/>
                <a:ea typeface="Arial"/>
                <a:cs typeface="Arial"/>
                <a:sym typeface="Arial"/>
              </a:rPr>
              <a:t>					</a:t>
            </a:r>
            <a:endParaRPr/>
          </a:p>
          <a:p>
            <a:pPr indent="0" lvl="0" marL="0" marR="0" rtl="0" algn="l">
              <a:lnSpc>
                <a:spcPct val="90000"/>
              </a:lnSpc>
              <a:spcBef>
                <a:spcPts val="600"/>
              </a:spcBef>
              <a:spcAft>
                <a:spcPts val="0"/>
              </a:spcAft>
              <a:buClr>
                <a:schemeClr val="lt1"/>
              </a:buClr>
              <a:buFont typeface="Arial"/>
              <a:buNone/>
            </a:pPr>
            <a:r>
              <a:rPr b="1" i="1" lang="en-US" sz="2400" u="none" cap="none" strike="noStrike">
                <a:solidFill>
                  <a:schemeClr val="lt1"/>
                </a:solidFill>
                <a:latin typeface="Arial"/>
                <a:ea typeface="Arial"/>
                <a:cs typeface="Arial"/>
                <a:sym typeface="Arial"/>
              </a:rPr>
              <a:t>					in </a:t>
            </a:r>
            <a:r>
              <a:rPr b="1" i="1" lang="en-US" sz="2400" u="none" cap="none" strike="noStrike">
                <a:solidFill>
                  <a:srgbClr val="FFFF00"/>
                </a:solidFill>
                <a:latin typeface="Arial"/>
                <a:ea typeface="Arial"/>
                <a:cs typeface="Arial"/>
                <a:sym typeface="Arial"/>
              </a:rPr>
              <a:t>Real-time</a:t>
            </a:r>
            <a:endParaRPr b="1" i="1" sz="2400" u="none" cap="none" strike="noStrike">
              <a:solidFill>
                <a:schemeClr val="lt1"/>
              </a:solidFill>
              <a:latin typeface="Arial"/>
              <a:ea typeface="Arial"/>
              <a:cs typeface="Arial"/>
              <a:sym typeface="Arial"/>
            </a:endParaRPr>
          </a:p>
          <a:p>
            <a:pPr indent="0" lvl="0" marL="0" marR="0" rtl="0" algn="l">
              <a:lnSpc>
                <a:spcPct val="90000"/>
              </a:lnSpc>
              <a:spcBef>
                <a:spcPts val="480"/>
              </a:spcBef>
              <a:spcAft>
                <a:spcPts val="0"/>
              </a:spcAft>
              <a:buClr>
                <a:schemeClr val="lt1"/>
              </a:buClr>
              <a:buFont typeface="Arial"/>
              <a:buNone/>
            </a:pPr>
            <a:r>
              <a:t/>
            </a:r>
            <a:endParaRPr b="0" i="0" sz="2400" u="none" cap="none" strike="noStrike">
              <a:solidFill>
                <a:schemeClr val="lt1"/>
              </a:solidFill>
              <a:latin typeface="Arial"/>
              <a:ea typeface="Arial"/>
              <a:cs typeface="Arial"/>
              <a:sym typeface="Arial"/>
            </a:endParaRPr>
          </a:p>
          <a:p>
            <a:pPr indent="0" lvl="0" marL="0" marR="0" rtl="0" algn="l">
              <a:lnSpc>
                <a:spcPct val="90000"/>
              </a:lnSpc>
              <a:spcBef>
                <a:spcPts val="480"/>
              </a:spcBef>
              <a:spcAft>
                <a:spcPts val="0"/>
              </a:spcAft>
              <a:buClr>
                <a:schemeClr val="lt1"/>
              </a:buClr>
              <a:buFont typeface="Arial"/>
              <a:buNone/>
            </a:pPr>
            <a:r>
              <a:t/>
            </a:r>
            <a:endParaRPr b="0" i="0" sz="2400" u="none" cap="none" strike="noStrike">
              <a:solidFill>
                <a:schemeClr val="lt1"/>
              </a:solidFill>
              <a:latin typeface="Arial"/>
              <a:ea typeface="Arial"/>
              <a:cs typeface="Arial"/>
              <a:sym typeface="Arial"/>
            </a:endParaRPr>
          </a:p>
          <a:p>
            <a:pPr indent="0" lvl="0" marL="0" marR="0" rtl="0" algn="l">
              <a:lnSpc>
                <a:spcPct val="90000"/>
              </a:lnSpc>
              <a:spcBef>
                <a:spcPts val="360"/>
              </a:spcBef>
              <a:spcAft>
                <a:spcPts val="0"/>
              </a:spcAft>
              <a:buClr>
                <a:schemeClr val="lt1"/>
              </a:buClr>
              <a:buFont typeface="Arial"/>
              <a:buNone/>
            </a:pPr>
            <a:r>
              <a:t/>
            </a:r>
            <a:endParaRPr b="0" i="0" sz="1800" u="none" cap="none" strike="noStrike">
              <a:solidFill>
                <a:schemeClr val="lt1"/>
              </a:solidFill>
              <a:latin typeface="Arial"/>
              <a:ea typeface="Arial"/>
              <a:cs typeface="Arial"/>
              <a:sym typeface="Arial"/>
            </a:endParaRPr>
          </a:p>
        </p:txBody>
      </p:sp>
      <p:sp>
        <p:nvSpPr>
          <p:cNvPr id="97" name="Google Shape;97;p14"/>
          <p:cNvSpPr txBox="1"/>
          <p:nvPr/>
        </p:nvSpPr>
        <p:spPr>
          <a:xfrm>
            <a:off x="177800" y="1600200"/>
            <a:ext cx="184150"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i="0" sz="2400" u="none" cap="none" strike="noStrike">
              <a:solidFill>
                <a:schemeClr val="dk1"/>
              </a:solidFill>
              <a:latin typeface="Arial"/>
              <a:ea typeface="Arial"/>
              <a:cs typeface="Arial"/>
              <a:sym typeface="Arial"/>
            </a:endParaRPr>
          </a:p>
        </p:txBody>
      </p:sp>
      <p:pic>
        <p:nvPicPr>
          <p:cNvPr descr="wing_header" id="98" name="Google Shape;98;p14"/>
          <p:cNvPicPr preferRelativeResize="0"/>
          <p:nvPr/>
        </p:nvPicPr>
        <p:blipFill rotWithShape="1">
          <a:blip r:embed="rId3">
            <a:alphaModFix/>
          </a:blip>
          <a:srcRect b="0" l="0" r="0" t="0"/>
          <a:stretch/>
        </p:blipFill>
        <p:spPr>
          <a:xfrm>
            <a:off x="0" y="0"/>
            <a:ext cx="9144000" cy="1036638"/>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32"/>
          <p:cNvSpPr txBox="1"/>
          <p:nvPr>
            <p:ph type="title"/>
          </p:nvPr>
        </p:nvSpPr>
        <p:spPr>
          <a:xfrm>
            <a:off x="190500" y="114300"/>
            <a:ext cx="8801100" cy="596900"/>
          </a:xfrm>
          <a:prstGeom prst="rect">
            <a:avLst/>
          </a:prstGeom>
          <a:noFill/>
          <a:ln>
            <a:noFill/>
          </a:ln>
        </p:spPr>
        <p:txBody>
          <a:bodyPr anchorCtr="0" anchor="ctr" bIns="45700" lIns="91425" spcFirstLastPara="1" rIns="91425" wrap="square" tIns="45700">
            <a:noAutofit/>
          </a:bodyPr>
          <a:lstStyle/>
          <a:p>
            <a:pPr indent="-520700" lvl="0" marL="520700" marR="0" rtl="0" algn="ctr">
              <a:spcBef>
                <a:spcPts val="0"/>
              </a:spcBef>
              <a:spcAft>
                <a:spcPts val="0"/>
              </a:spcAft>
              <a:buNone/>
            </a:pPr>
            <a:r>
              <a:rPr b="0" i="0" lang="en-US" sz="2400" u="none" cap="none" strike="noStrike">
                <a:solidFill>
                  <a:srgbClr val="FFFF00"/>
                </a:solidFill>
                <a:latin typeface="Arial"/>
                <a:ea typeface="Arial"/>
                <a:cs typeface="Arial"/>
                <a:sym typeface="Arial"/>
              </a:rPr>
              <a:t>4.	Relevant and practical coursework: </a:t>
            </a:r>
            <a:r>
              <a:rPr b="0" i="0" lang="en-US" sz="2400" u="none" cap="none" strike="noStrike">
                <a:solidFill>
                  <a:srgbClr val="FF0000"/>
                </a:solidFill>
                <a:latin typeface="Arial"/>
                <a:ea typeface="Arial"/>
                <a:cs typeface="Arial"/>
                <a:sym typeface="Arial"/>
              </a:rPr>
              <a:t>University Programs</a:t>
            </a:r>
            <a:endParaRPr/>
          </a:p>
        </p:txBody>
      </p:sp>
      <p:sp>
        <p:nvSpPr>
          <p:cNvPr id="227" name="Google Shape;227;p32"/>
          <p:cNvSpPr txBox="1"/>
          <p:nvPr>
            <p:ph idx="1" type="body"/>
          </p:nvPr>
        </p:nvSpPr>
        <p:spPr>
          <a:xfrm>
            <a:off x="241300" y="939800"/>
            <a:ext cx="8763000" cy="5816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400" u="none" cap="none" strike="noStrike">
                <a:solidFill>
                  <a:schemeClr val="lt1"/>
                </a:solidFill>
                <a:latin typeface="Arial"/>
                <a:ea typeface="Arial"/>
                <a:cs typeface="Arial"/>
                <a:sym typeface="Arial"/>
              </a:rPr>
              <a:t>	Schools of education…</a:t>
            </a:r>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p:txBody>
      </p:sp>
      <p:sp>
        <p:nvSpPr>
          <p:cNvPr id="228" name="Google Shape;228;p32"/>
          <p:cNvSpPr txBox="1"/>
          <p:nvPr/>
        </p:nvSpPr>
        <p:spPr>
          <a:xfrm>
            <a:off x="6731000" y="6362700"/>
            <a:ext cx="1647825" cy="3698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lt1"/>
                </a:solidFill>
                <a:latin typeface="Arial"/>
                <a:ea typeface="Arial"/>
                <a:cs typeface="Arial"/>
                <a:sym typeface="Arial"/>
              </a:rPr>
              <a:t>Levine (2005)</a:t>
            </a:r>
            <a:endParaRPr/>
          </a:p>
        </p:txBody>
      </p:sp>
      <p:pic>
        <p:nvPicPr>
          <p:cNvPr id="229" name="Google Shape;229;p32"/>
          <p:cNvPicPr preferRelativeResize="0"/>
          <p:nvPr/>
        </p:nvPicPr>
        <p:blipFill rotWithShape="1">
          <a:blip r:embed="rId3">
            <a:alphaModFix/>
          </a:blip>
          <a:srcRect b="0" l="0" r="0" t="0"/>
          <a:stretch/>
        </p:blipFill>
        <p:spPr>
          <a:xfrm>
            <a:off x="1443038" y="1460500"/>
            <a:ext cx="6773862" cy="487680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33"/>
          <p:cNvSpPr txBox="1"/>
          <p:nvPr>
            <p:ph idx="1" type="body"/>
          </p:nvPr>
        </p:nvSpPr>
        <p:spPr>
          <a:xfrm>
            <a:off x="177800" y="190500"/>
            <a:ext cx="8826500" cy="6515100"/>
          </a:xfrm>
          <a:prstGeom prst="rect">
            <a:avLst/>
          </a:prstGeom>
          <a:noFill/>
          <a:ln>
            <a:noFill/>
          </a:ln>
        </p:spPr>
        <p:txBody>
          <a:bodyPr anchorCtr="0" anchor="t" bIns="45700" lIns="91425" spcFirstLastPara="1" rIns="91425" wrap="square" tIns="45700">
            <a:noAutofit/>
          </a:bodyPr>
          <a:lstStyle/>
          <a:p>
            <a:pPr indent="-457200" lvl="0" marL="457200" marR="0" rtl="0" algn="ctr">
              <a:spcBef>
                <a:spcPts val="0"/>
              </a:spcBef>
              <a:spcAft>
                <a:spcPts val="0"/>
              </a:spcAft>
              <a:buClr>
                <a:srgbClr val="FFFF00"/>
              </a:buClr>
              <a:buFont typeface="Arial"/>
              <a:buNone/>
            </a:pPr>
            <a:r>
              <a:rPr b="0" i="0" lang="en-US" sz="2400" u="none" cap="none" strike="noStrike">
                <a:solidFill>
                  <a:srgbClr val="FFFF00"/>
                </a:solidFill>
                <a:latin typeface="Arial"/>
                <a:ea typeface="Arial"/>
                <a:cs typeface="Arial"/>
                <a:sym typeface="Arial"/>
              </a:rPr>
              <a:t>4.   Relevant and practical coursework: </a:t>
            </a:r>
            <a:r>
              <a:rPr b="0" i="0" lang="en-US" sz="2400" u="none" cap="none" strike="noStrike">
                <a:solidFill>
                  <a:srgbClr val="FF0000"/>
                </a:solidFill>
                <a:latin typeface="Arial"/>
                <a:ea typeface="Arial"/>
                <a:cs typeface="Arial"/>
                <a:sym typeface="Arial"/>
              </a:rPr>
              <a:t>University Programs</a:t>
            </a:r>
            <a:endParaRPr b="0" i="0" sz="2400" u="none" cap="none" strike="noStrike">
              <a:solidFill>
                <a:srgbClr val="FFFFFF"/>
              </a:solidFill>
              <a:latin typeface="Arial"/>
              <a:ea typeface="Arial"/>
              <a:cs typeface="Arial"/>
              <a:sym typeface="Arial"/>
            </a:endParaRPr>
          </a:p>
          <a:p>
            <a:pPr indent="0" lvl="0" marL="0" marR="0" rtl="0" algn="l">
              <a:spcBef>
                <a:spcPts val="320"/>
              </a:spcBef>
              <a:spcAft>
                <a:spcPts val="0"/>
              </a:spcAft>
              <a:buClr>
                <a:schemeClr val="lt1"/>
              </a:buClr>
              <a:buFont typeface="Arial"/>
              <a:buNone/>
            </a:pPr>
            <a:r>
              <a:t/>
            </a:r>
            <a:endParaRPr b="0" i="0" sz="1600" u="none" cap="none" strike="noStrike">
              <a:solidFill>
                <a:srgbClr val="FFFFFF"/>
              </a:solidFill>
              <a:latin typeface="Arial"/>
              <a:ea typeface="Arial"/>
              <a:cs typeface="Arial"/>
              <a:sym typeface="Arial"/>
            </a:endParaRPr>
          </a:p>
          <a:p>
            <a:pPr indent="0" lvl="0" marL="0" marR="0" rtl="0" algn="l">
              <a:spcBef>
                <a:spcPts val="40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PEDAGOGY</a:t>
            </a:r>
            <a:endParaRPr/>
          </a:p>
          <a:p>
            <a:pPr indent="0" lvl="0" marL="0" marR="0" rtl="0" algn="l">
              <a:spcBef>
                <a:spcPts val="400"/>
              </a:spcBef>
              <a:spcAft>
                <a:spcPts val="0"/>
              </a:spcAft>
              <a:buClr>
                <a:schemeClr val="lt1"/>
              </a:buClr>
              <a:buFont typeface="Arial"/>
              <a:buNone/>
            </a:pPr>
            <a:r>
              <a:t/>
            </a:r>
            <a:endParaRPr b="0" i="0" sz="2000" u="none" cap="none" strike="noStrike">
              <a:solidFill>
                <a:srgbClr val="FFFFFF"/>
              </a:solidFill>
              <a:latin typeface="Arial"/>
              <a:ea typeface="Arial"/>
              <a:cs typeface="Arial"/>
              <a:sym typeface="Arial"/>
            </a:endParaRPr>
          </a:p>
          <a:p>
            <a:pPr indent="0" lvl="0" marL="0" marR="0" rtl="0" algn="l">
              <a:spcBef>
                <a:spcPts val="440"/>
              </a:spcBef>
              <a:spcAft>
                <a:spcPts val="0"/>
              </a:spcAft>
              <a:buClr>
                <a:srgbClr val="FFFFFF"/>
              </a:buClr>
              <a:buFont typeface="Arial"/>
              <a:buNone/>
            </a:pPr>
            <a:r>
              <a:rPr b="0" i="0" lang="en-US" sz="2200" u="none" cap="none" strike="noStrike">
                <a:solidFill>
                  <a:srgbClr val="FFFFFF"/>
                </a:solidFill>
                <a:latin typeface="Arial"/>
                <a:ea typeface="Arial"/>
                <a:cs typeface="Arial"/>
                <a:sym typeface="Arial"/>
              </a:rPr>
              <a:t>classes are predominately:</a:t>
            </a:r>
            <a:endParaRPr/>
          </a:p>
          <a:p>
            <a:pPr indent="0" lvl="0" marL="0" marR="0" rtl="0" algn="l">
              <a:spcBef>
                <a:spcPts val="440"/>
              </a:spcBef>
              <a:spcAft>
                <a:spcPts val="0"/>
              </a:spcAft>
              <a:buClr>
                <a:schemeClr val="lt1"/>
              </a:buClr>
              <a:buFont typeface="Arial"/>
              <a:buNone/>
            </a:pPr>
            <a:r>
              <a:t/>
            </a:r>
            <a:endParaRPr b="0" i="0" sz="2200" u="none" cap="none" strike="noStrike">
              <a:solidFill>
                <a:srgbClr val="FFFFFF"/>
              </a:solidFill>
              <a:latin typeface="Arial"/>
              <a:ea typeface="Arial"/>
              <a:cs typeface="Arial"/>
              <a:sym typeface="Arial"/>
            </a:endParaRPr>
          </a:p>
          <a:p>
            <a:pPr indent="0" lvl="0" marL="0" marR="0" rtl="0" algn="l">
              <a:spcBef>
                <a:spcPts val="440"/>
              </a:spcBef>
              <a:spcAft>
                <a:spcPts val="0"/>
              </a:spcAft>
              <a:buClr>
                <a:srgbClr val="FFFFFF"/>
              </a:buClr>
              <a:buFont typeface="Arial"/>
              <a:buNone/>
            </a:pPr>
            <a:r>
              <a:rPr b="0" i="0" lang="en-US" sz="2200" u="none" cap="none" strike="noStrike">
                <a:solidFill>
                  <a:srgbClr val="FFFFFF"/>
                </a:solidFill>
                <a:latin typeface="Arial"/>
                <a:ea typeface="Arial"/>
                <a:cs typeface="Arial"/>
                <a:sym typeface="Arial"/>
              </a:rPr>
              <a:t>	</a:t>
            </a:r>
            <a:r>
              <a:rPr b="0" i="0" lang="en-US" sz="2200" u="none" cap="none" strike="noStrike">
                <a:solidFill>
                  <a:srgbClr val="FFFF00"/>
                </a:solidFill>
                <a:latin typeface="Arial"/>
                <a:ea typeface="Arial"/>
                <a:cs typeface="Arial"/>
                <a:sym typeface="Arial"/>
              </a:rPr>
              <a:t>teacher-centered and lecture-styled</a:t>
            </a:r>
            <a:endParaRPr/>
          </a:p>
          <a:p>
            <a:pPr indent="0" lvl="0" marL="0" marR="0" rtl="0" algn="l">
              <a:spcBef>
                <a:spcPts val="440"/>
              </a:spcBef>
              <a:spcAft>
                <a:spcPts val="0"/>
              </a:spcAft>
              <a:buClr>
                <a:schemeClr val="lt1"/>
              </a:buClr>
              <a:buFont typeface="Arial"/>
              <a:buNone/>
            </a:pPr>
            <a:r>
              <a:t/>
            </a:r>
            <a:endParaRPr b="0" i="0" sz="2200" u="none" cap="none" strike="noStrike">
              <a:solidFill>
                <a:srgbClr val="FFFFFF"/>
              </a:solidFill>
              <a:latin typeface="Arial"/>
              <a:ea typeface="Arial"/>
              <a:cs typeface="Arial"/>
              <a:sym typeface="Arial"/>
            </a:endParaRPr>
          </a:p>
          <a:p>
            <a:pPr indent="0" lvl="0" marL="0" marR="0" rtl="0" algn="l">
              <a:spcBef>
                <a:spcPts val="440"/>
              </a:spcBef>
              <a:spcAft>
                <a:spcPts val="0"/>
              </a:spcAft>
              <a:buClr>
                <a:srgbClr val="FFFFFF"/>
              </a:buClr>
              <a:buFont typeface="Arial"/>
              <a:buNone/>
            </a:pPr>
            <a:r>
              <a:rPr b="0" i="0" lang="en-US" sz="2200" u="none" cap="none" strike="noStrike">
                <a:solidFill>
                  <a:srgbClr val="FFFFFF"/>
                </a:solidFill>
                <a:latin typeface="Arial"/>
                <a:ea typeface="Arial"/>
                <a:cs typeface="Arial"/>
                <a:sym typeface="Arial"/>
              </a:rPr>
              <a:t>	from a </a:t>
            </a:r>
            <a:r>
              <a:rPr b="0" i="0" lang="en-US" sz="2200" u="none" cap="none" strike="noStrike">
                <a:solidFill>
                  <a:srgbClr val="FFFF00"/>
                </a:solidFill>
                <a:latin typeface="Arial"/>
                <a:ea typeface="Arial"/>
                <a:cs typeface="Arial"/>
                <a:sym typeface="Arial"/>
              </a:rPr>
              <a:t>theoretical context</a:t>
            </a:r>
            <a:endParaRPr b="0" i="0" sz="2200" u="none" cap="none" strike="noStrike">
              <a:solidFill>
                <a:srgbClr val="FFFFFF"/>
              </a:solidFill>
              <a:latin typeface="Arial"/>
              <a:ea typeface="Arial"/>
              <a:cs typeface="Arial"/>
              <a:sym typeface="Arial"/>
            </a:endParaRPr>
          </a:p>
          <a:p>
            <a:pPr indent="0" lvl="0" marL="0" marR="0" rtl="0" algn="l">
              <a:spcBef>
                <a:spcPts val="440"/>
              </a:spcBef>
              <a:spcAft>
                <a:spcPts val="0"/>
              </a:spcAft>
              <a:buClr>
                <a:schemeClr val="lt1"/>
              </a:buClr>
              <a:buFont typeface="Arial"/>
              <a:buNone/>
            </a:pPr>
            <a:r>
              <a:t/>
            </a:r>
            <a:endParaRPr b="0" i="0" sz="2200" u="none" cap="none" strike="noStrike">
              <a:solidFill>
                <a:srgbClr val="FFFFFF"/>
              </a:solidFill>
              <a:latin typeface="Arial"/>
              <a:ea typeface="Arial"/>
              <a:cs typeface="Arial"/>
              <a:sym typeface="Arial"/>
            </a:endParaRPr>
          </a:p>
          <a:p>
            <a:pPr indent="0" lvl="0" marL="0" marR="0" rtl="0" algn="l">
              <a:spcBef>
                <a:spcPts val="440"/>
              </a:spcBef>
              <a:spcAft>
                <a:spcPts val="0"/>
              </a:spcAft>
              <a:buClr>
                <a:srgbClr val="FFFFFF"/>
              </a:buClr>
              <a:buFont typeface="Arial"/>
              <a:buNone/>
            </a:pPr>
            <a:r>
              <a:rPr b="0" i="0" lang="en-US" sz="2200" u="none" cap="none" strike="noStrike">
                <a:solidFill>
                  <a:srgbClr val="FFFFFF"/>
                </a:solidFill>
                <a:latin typeface="Arial"/>
                <a:ea typeface="Arial"/>
                <a:cs typeface="Arial"/>
                <a:sym typeface="Arial"/>
              </a:rPr>
              <a:t>	with little </a:t>
            </a:r>
            <a:r>
              <a:rPr b="0" i="0" lang="en-US" sz="2200" u="none" cap="none" strike="noStrike">
                <a:solidFill>
                  <a:srgbClr val="FFFF00"/>
                </a:solidFill>
                <a:latin typeface="Arial"/>
                <a:ea typeface="Arial"/>
                <a:cs typeface="Arial"/>
                <a:sym typeface="Arial"/>
              </a:rPr>
              <a:t>opportunity to practice critical leadership skills</a:t>
            </a:r>
            <a:endParaRPr/>
          </a:p>
          <a:p>
            <a:pPr indent="0" lvl="0" marL="0" marR="0" rtl="0" algn="l">
              <a:spcBef>
                <a:spcPts val="440"/>
              </a:spcBef>
              <a:spcAft>
                <a:spcPts val="0"/>
              </a:spcAft>
              <a:buClr>
                <a:schemeClr val="lt1"/>
              </a:buClr>
              <a:buFont typeface="Arial"/>
              <a:buNone/>
            </a:pPr>
            <a:r>
              <a:t/>
            </a:r>
            <a:endParaRPr b="0" i="0" sz="2200" u="none" cap="none" strike="noStrike">
              <a:solidFill>
                <a:srgbClr val="FFFFFF"/>
              </a:solidFill>
              <a:latin typeface="Arial"/>
              <a:ea typeface="Arial"/>
              <a:cs typeface="Arial"/>
              <a:sym typeface="Arial"/>
            </a:endParaRPr>
          </a:p>
          <a:p>
            <a:pPr indent="0" lvl="0" marL="0" marR="0" rtl="0" algn="l">
              <a:spcBef>
                <a:spcPts val="440"/>
              </a:spcBef>
              <a:spcAft>
                <a:spcPts val="0"/>
              </a:spcAft>
              <a:buClr>
                <a:srgbClr val="FFFFFF"/>
              </a:buClr>
              <a:buFont typeface="Arial"/>
              <a:buNone/>
            </a:pPr>
            <a:r>
              <a:rPr b="0" i="0" lang="en-US" sz="2200" u="none" cap="none" strike="noStrike">
                <a:solidFill>
                  <a:srgbClr val="FFFFFF"/>
                </a:solidFill>
                <a:latin typeface="Arial"/>
                <a:ea typeface="Arial"/>
                <a:cs typeface="Arial"/>
                <a:sym typeface="Arial"/>
              </a:rPr>
              <a:t>	and </a:t>
            </a:r>
            <a:r>
              <a:rPr b="0" i="0" lang="en-US" sz="2200" u="none" cap="none" strike="noStrike">
                <a:solidFill>
                  <a:srgbClr val="FFFF00"/>
                </a:solidFill>
                <a:latin typeface="Arial"/>
                <a:ea typeface="Arial"/>
                <a:cs typeface="Arial"/>
                <a:sym typeface="Arial"/>
              </a:rPr>
              <a:t>no content involving the real-life situations </a:t>
            </a:r>
            <a:r>
              <a:rPr b="0" i="0" lang="en-US" sz="2200" u="none" cap="none" strike="noStrike">
                <a:solidFill>
                  <a:srgbClr val="FFFFFF"/>
                </a:solidFill>
                <a:latin typeface="Arial"/>
                <a:ea typeface="Arial"/>
                <a:cs typeface="Arial"/>
                <a:sym typeface="Arial"/>
              </a:rPr>
              <a:t>they are likely 	to confront on the job.  </a:t>
            </a:r>
            <a:endParaRPr b="0" i="0" sz="2200" u="none" cap="none" strike="noStrike">
              <a:solidFill>
                <a:srgbClr val="FFFFFF"/>
              </a:solidFill>
              <a:latin typeface="Arial"/>
              <a:ea typeface="Arial"/>
              <a:cs typeface="Arial"/>
              <a:sym typeface="Arial"/>
            </a:endParaRPr>
          </a:p>
          <a:p>
            <a:pPr indent="0" lvl="0" marL="0" marR="0" rtl="0" algn="l">
              <a:spcBef>
                <a:spcPts val="440"/>
              </a:spcBef>
              <a:spcAft>
                <a:spcPts val="0"/>
              </a:spcAft>
              <a:buClr>
                <a:schemeClr val="lt1"/>
              </a:buClr>
              <a:buFont typeface="Arial"/>
              <a:buNone/>
            </a:pPr>
            <a:r>
              <a:t/>
            </a:r>
            <a:endParaRPr b="0" i="0" sz="2200" u="none" cap="none" strike="noStrike">
              <a:solidFill>
                <a:srgbClr val="FFFFFF"/>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rgbClr val="FFFFFF"/>
              </a:solidFill>
              <a:latin typeface="Arial"/>
              <a:ea typeface="Arial"/>
              <a:cs typeface="Arial"/>
              <a:sym typeface="Arial"/>
            </a:endParaRPr>
          </a:p>
          <a:p>
            <a:pPr indent="0" lvl="0" marL="0" marR="0" rtl="0" algn="r">
              <a:spcBef>
                <a:spcPts val="320"/>
              </a:spcBef>
              <a:spcAft>
                <a:spcPts val="0"/>
              </a:spcAft>
              <a:buClr>
                <a:srgbClr val="FFFFFF"/>
              </a:buClr>
              <a:buFont typeface="Arial"/>
              <a:buNone/>
            </a:pPr>
            <a:r>
              <a:rPr b="0" i="0" lang="en-US" sz="1600" u="none" cap="none" strike="noStrike">
                <a:solidFill>
                  <a:srgbClr val="FFFFFF"/>
                </a:solidFill>
                <a:latin typeface="Arial"/>
                <a:ea typeface="Arial"/>
                <a:cs typeface="Arial"/>
                <a:sym typeface="Arial"/>
              </a:rPr>
              <a:t>				Cheney &amp; Davis  2011</a:t>
            </a:r>
            <a:endParaRPr b="0" i="0" sz="1600" u="none" cap="none" strike="noStrike">
              <a:solidFill>
                <a:srgbClr val="FFFFFF"/>
              </a:solidFill>
              <a:latin typeface="Arial"/>
              <a:ea typeface="Arial"/>
              <a:cs typeface="Arial"/>
              <a:sym typeface="Arial"/>
            </a:endParaRPr>
          </a:p>
          <a:p>
            <a:pPr indent="0" lvl="0" marL="0" marR="0" rtl="0" algn="l">
              <a:spcBef>
                <a:spcPts val="320"/>
              </a:spcBef>
              <a:spcAft>
                <a:spcPts val="0"/>
              </a:spcAft>
              <a:buClr>
                <a:schemeClr val="lt1"/>
              </a:buClr>
              <a:buFont typeface="Arial"/>
              <a:buNone/>
            </a:pPr>
            <a:r>
              <a:t/>
            </a:r>
            <a:endParaRPr b="0" i="0" sz="1600" u="none" cap="none" strike="noStrike">
              <a:solidFill>
                <a:srgbClr val="FFFFFF"/>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34"/>
          <p:cNvSpPr txBox="1"/>
          <p:nvPr>
            <p:ph type="title"/>
          </p:nvPr>
        </p:nvSpPr>
        <p:spPr>
          <a:xfrm>
            <a:off x="88900" y="152400"/>
            <a:ext cx="8851900" cy="533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400" u="none" cap="none" strike="noStrike">
                <a:solidFill>
                  <a:srgbClr val="FFFF00"/>
                </a:solidFill>
                <a:latin typeface="Arial"/>
                <a:ea typeface="Arial"/>
                <a:cs typeface="Arial"/>
                <a:sym typeface="Arial"/>
              </a:rPr>
              <a:t>4.   Relevant and practical coursework: </a:t>
            </a:r>
            <a:r>
              <a:rPr b="0" i="0" lang="en-US" sz="2400" u="none" cap="none" strike="noStrike">
                <a:solidFill>
                  <a:srgbClr val="FF0000"/>
                </a:solidFill>
                <a:latin typeface="Arial"/>
                <a:ea typeface="Arial"/>
                <a:cs typeface="Arial"/>
                <a:sym typeface="Arial"/>
              </a:rPr>
              <a:t>University Programs</a:t>
            </a:r>
            <a:endParaRPr b="1" i="0" sz="2400" u="none" cap="none" strike="noStrike">
              <a:solidFill>
                <a:srgbClr val="FF0000"/>
              </a:solidFill>
              <a:latin typeface="Arial"/>
              <a:ea typeface="Arial"/>
              <a:cs typeface="Arial"/>
              <a:sym typeface="Arial"/>
            </a:endParaRPr>
          </a:p>
        </p:txBody>
      </p:sp>
      <p:sp>
        <p:nvSpPr>
          <p:cNvPr id="240" name="Google Shape;240;p34"/>
          <p:cNvSpPr txBox="1"/>
          <p:nvPr>
            <p:ph idx="1" type="body"/>
          </p:nvPr>
        </p:nvSpPr>
        <p:spPr>
          <a:xfrm>
            <a:off x="203200" y="774700"/>
            <a:ext cx="8648700" cy="5283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t/>
            </a:r>
            <a:endParaRPr b="0" i="0" sz="1800" u="none" cap="none" strike="noStrike">
              <a:solidFill>
                <a:schemeClr val="lt1"/>
              </a:solidFill>
              <a:latin typeface="Arial"/>
              <a:ea typeface="Arial"/>
              <a:cs typeface="Arial"/>
              <a:sym typeface="Arial"/>
            </a:endParaRPr>
          </a:p>
          <a:p>
            <a:pPr indent="0" lvl="0" marL="0" marR="0" rtl="0" algn="l">
              <a:spcBef>
                <a:spcPts val="360"/>
              </a:spcBef>
              <a:spcAft>
                <a:spcPts val="0"/>
              </a:spcAft>
              <a:buClr>
                <a:srgbClr val="FFFF00"/>
              </a:buClr>
              <a:buFont typeface="Arial"/>
              <a:buNone/>
            </a:pPr>
            <a:r>
              <a:rPr b="0" i="0" lang="en-US" sz="1800" u="none" cap="none" strike="noStrike">
                <a:solidFill>
                  <a:srgbClr val="FFFF00"/>
                </a:solidFill>
                <a:latin typeface="Arial"/>
                <a:ea typeface="Arial"/>
                <a:cs typeface="Arial"/>
                <a:sym typeface="Arial"/>
              </a:rPr>
              <a:t>FACULTY</a:t>
            </a:r>
            <a:endParaRPr/>
          </a:p>
          <a:p>
            <a:pPr indent="0" lvl="0" marL="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228600" lvl="0" marL="228600" marR="0" rtl="0" algn="l">
              <a:spcBef>
                <a:spcPts val="40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 	the field depends too heavily on practitioners serving as part-time faculty</a:t>
            </a:r>
            <a:endParaRPr/>
          </a:p>
          <a:p>
            <a:pPr indent="-228600" lvl="0" marL="22860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228600" lvl="0" marL="6858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lack of instructional experience, knowledge of research, and rely on anecdotal “war stories”</a:t>
            </a:r>
            <a:endParaRPr/>
          </a:p>
          <a:p>
            <a:pPr indent="-228600" lvl="0" marL="22860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228600" lvl="0" marL="228600" marR="0" rtl="0" algn="l">
              <a:spcBef>
                <a:spcPts val="40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 	it employs too many full time professors who have minimal, if any, recent experience in the practice of school administration</a:t>
            </a:r>
            <a:endParaRPr/>
          </a:p>
          <a:p>
            <a:pPr indent="-228600" lvl="0" marL="22860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228600" lvl="0" marL="6858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only 8% of faculty who have had experience as school administrators</a:t>
            </a:r>
            <a:endParaRPr/>
          </a:p>
          <a:p>
            <a:pPr indent="-228600" lvl="0" marL="68580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228600" lvl="0" marL="6858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only 22% of deans who have had experience as school administrators</a:t>
            </a:r>
            <a:endParaRPr/>
          </a:p>
          <a:p>
            <a:pPr indent="-228600" lvl="0" marL="228600" marR="0" rtl="0" algn="l">
              <a:spcBef>
                <a:spcPts val="360"/>
              </a:spcBef>
              <a:spcAft>
                <a:spcPts val="0"/>
              </a:spcAft>
              <a:buClr>
                <a:schemeClr val="lt1"/>
              </a:buClr>
              <a:buFont typeface="Arial"/>
              <a:buNone/>
            </a:pPr>
            <a:r>
              <a:t/>
            </a:r>
            <a:endParaRPr b="0" i="0" sz="1800" u="none" cap="none" strike="noStrike">
              <a:solidFill>
                <a:schemeClr val="lt1"/>
              </a:solidFill>
              <a:latin typeface="Arial"/>
              <a:ea typeface="Arial"/>
              <a:cs typeface="Arial"/>
              <a:sym typeface="Arial"/>
            </a:endParaRPr>
          </a:p>
          <a:p>
            <a:pPr indent="-228600" lvl="0" marL="228600" marR="0" rtl="0" algn="r">
              <a:spcBef>
                <a:spcPts val="3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Levine (2005)</a:t>
            </a:r>
            <a:endParaRPr b="0" i="0" sz="1800" u="none" cap="none" strike="noStrike">
              <a:solidFill>
                <a:schemeClr val="lt1"/>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5"/>
          <p:cNvSpPr txBox="1"/>
          <p:nvPr>
            <p:ph idx="1" type="body"/>
          </p:nvPr>
        </p:nvSpPr>
        <p:spPr>
          <a:xfrm>
            <a:off x="177800" y="190500"/>
            <a:ext cx="8826500" cy="6515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FFF00"/>
              </a:buClr>
              <a:buFont typeface="Arial"/>
              <a:buNone/>
            </a:pPr>
            <a:r>
              <a:rPr b="1" i="0" lang="en-US" sz="2400" u="none" cap="none" strike="noStrike">
                <a:solidFill>
                  <a:srgbClr val="FFFF00"/>
                </a:solidFill>
                <a:latin typeface="Arial"/>
                <a:ea typeface="Arial"/>
                <a:cs typeface="Arial"/>
                <a:sym typeface="Arial"/>
              </a:rPr>
              <a:t>5.    Experiential, clinical school-based opportunities: </a:t>
            </a:r>
            <a:r>
              <a:rPr b="1" i="0" lang="en-US" sz="2400" u="none" cap="none" strike="noStrike">
                <a:solidFill>
                  <a:srgbClr val="FF0000"/>
                </a:solidFill>
                <a:latin typeface="Arial"/>
                <a:ea typeface="Arial"/>
                <a:cs typeface="Arial"/>
                <a:sym typeface="Arial"/>
              </a:rPr>
              <a:t>University Programs</a:t>
            </a:r>
            <a:endParaRPr b="0" i="0" sz="1600" u="none" cap="none" strike="noStrike">
              <a:solidFill>
                <a:srgbClr val="FFFFFF"/>
              </a:solidFill>
              <a:latin typeface="Arial"/>
              <a:ea typeface="Arial"/>
              <a:cs typeface="Arial"/>
              <a:sym typeface="Arial"/>
            </a:endParaRPr>
          </a:p>
          <a:p>
            <a:pPr indent="-279400" lvl="0" marL="342900" marR="0" rtl="0" algn="l">
              <a:spcBef>
                <a:spcPts val="480"/>
              </a:spcBef>
              <a:spcAft>
                <a:spcPts val="0"/>
              </a:spcAft>
              <a:buClr>
                <a:srgbClr val="FFFF00"/>
              </a:buClr>
              <a:buFont typeface="Arial"/>
              <a:buNone/>
            </a:pPr>
            <a:r>
              <a:rPr b="0" i="0" lang="en-US" sz="2400" u="none" cap="none" strike="noStrike">
                <a:solidFill>
                  <a:srgbClr val="FFFF00"/>
                </a:solidFill>
                <a:latin typeface="Arial"/>
                <a:ea typeface="Arial"/>
                <a:cs typeface="Arial"/>
                <a:sym typeface="Arial"/>
              </a:rPr>
              <a:t>Internship Mentors</a:t>
            </a:r>
            <a:endParaRPr/>
          </a:p>
          <a:p>
            <a:pPr indent="-279400" lvl="0" marL="3429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279400" lvl="0" marL="3429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vague or unclear goals</a:t>
            </a:r>
            <a:endParaRPr/>
          </a:p>
          <a:p>
            <a:pPr indent="-279400" lvl="0" marL="3429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279400" lvl="0" marL="3429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insufficient focus on instructional leadership and / or overemphasis on managerial role</a:t>
            </a:r>
            <a:endParaRPr/>
          </a:p>
          <a:p>
            <a:pPr indent="-279400" lvl="0" marL="3429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279400" lvl="0" marL="3429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weak or non-existent training for mentors</a:t>
            </a:r>
            <a:endParaRPr/>
          </a:p>
          <a:p>
            <a:pPr indent="-279400" lvl="0" marL="3429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279400" lvl="0" marL="3429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insufficient mentoring time or duration</a:t>
            </a:r>
            <a:endParaRPr/>
          </a:p>
          <a:p>
            <a:pPr indent="-279400" lvl="0" marL="342900" marR="0" rtl="0" algn="l">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1765300" lvl="0" marL="1828800" marR="0" rtl="0" algn="r">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a:t>
            </a:r>
            <a:r>
              <a:rPr b="0" i="0" lang="en-US" sz="1600" u="none" cap="none" strike="noStrike">
                <a:solidFill>
                  <a:srgbClr val="FFFFFF"/>
                </a:solidFill>
                <a:latin typeface="Arial"/>
                <a:ea typeface="Arial"/>
                <a:cs typeface="Arial"/>
                <a:sym typeface="Arial"/>
              </a:rPr>
              <a:t>The Wallace Foundation (2007)</a:t>
            </a:r>
            <a:endParaRPr b="0" i="0" sz="1600" u="none" cap="none" strike="noStrike">
              <a:solidFill>
                <a:schemeClr val="lt1"/>
              </a:solidFill>
              <a:latin typeface="Arial"/>
              <a:ea typeface="Arial"/>
              <a:cs typeface="Arial"/>
              <a:sym typeface="Arial"/>
            </a:endParaRPr>
          </a:p>
          <a:p>
            <a:pPr indent="-1765300" lvl="0" marL="182880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a:t>
            </a:r>
            <a:endParaRPr b="0" i="0" sz="1600" u="none" cap="none" strike="noStrike">
              <a:solidFill>
                <a:schemeClr val="lt1"/>
              </a:solidFill>
              <a:latin typeface="Arial"/>
              <a:ea typeface="Arial"/>
              <a:cs typeface="Arial"/>
              <a:sym typeface="Arial"/>
            </a:endParaRPr>
          </a:p>
          <a:p>
            <a:pPr indent="-279400" lvl="0" marL="342900" marR="0" rtl="0" algn="l">
              <a:spcBef>
                <a:spcPts val="160"/>
              </a:spcBef>
              <a:spcAft>
                <a:spcPts val="0"/>
              </a:spcAft>
              <a:buClr>
                <a:schemeClr val="lt1"/>
              </a:buClr>
              <a:buFont typeface="Arial"/>
              <a:buNone/>
            </a:pPr>
            <a:r>
              <a:t/>
            </a:r>
            <a:endParaRPr b="0" i="0" sz="800" u="none" cap="none" strike="noStrike">
              <a:solidFill>
                <a:schemeClr val="lt1"/>
              </a:solidFill>
              <a:latin typeface="Arial"/>
              <a:ea typeface="Arial"/>
              <a:cs typeface="Arial"/>
              <a:sym typeface="Arial"/>
            </a:endParaRPr>
          </a:p>
          <a:p>
            <a:pPr indent="-279400" lvl="0" marL="3429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weak or non-existent evaluation of mentors</a:t>
            </a:r>
            <a:endParaRPr/>
          </a:p>
          <a:p>
            <a:pPr indent="-279400" lvl="0" marL="3429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279400" lvl="0" marL="3429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weak or non-existent evaluation of principal interns</a:t>
            </a:r>
            <a:endParaRPr/>
          </a:p>
          <a:p>
            <a:pPr indent="-279400" lvl="0" marL="34290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1765300" lvl="0" marL="1828800" marR="0" rtl="0" algn="r">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a:t>
            </a:r>
            <a:r>
              <a:rPr b="0" i="0" lang="en-US" sz="1600" u="none" cap="none" strike="noStrike">
                <a:solidFill>
                  <a:srgbClr val="FFFFFF"/>
                </a:solidFill>
                <a:latin typeface="Arial"/>
                <a:ea typeface="Arial"/>
                <a:cs typeface="Arial"/>
                <a:sym typeface="Arial"/>
              </a:rPr>
              <a:t>Southern Regional Education Board (2007)</a:t>
            </a:r>
            <a:endParaRPr b="0" i="0" sz="1600" u="none" cap="none" strike="noStrike">
              <a:solidFill>
                <a:schemeClr val="lt1"/>
              </a:solidFill>
              <a:latin typeface="Arial"/>
              <a:ea typeface="Arial"/>
              <a:cs typeface="Arial"/>
              <a:sym typeface="Arial"/>
            </a:endParaRPr>
          </a:p>
          <a:p>
            <a:pPr indent="-1765300" lvl="0" marL="182880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a:t>
            </a:r>
            <a:endParaRPr b="0" i="0" sz="1600" u="none" cap="none" strike="noStrike">
              <a:solidFill>
                <a:schemeClr val="lt1"/>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36"/>
          <p:cNvSpPr txBox="1"/>
          <p:nvPr>
            <p:ph type="title"/>
          </p:nvPr>
        </p:nvSpPr>
        <p:spPr>
          <a:xfrm>
            <a:off x="114300" y="152400"/>
            <a:ext cx="8737600" cy="533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2400" u="none" cap="none" strike="noStrike">
                <a:solidFill>
                  <a:srgbClr val="FFFF00"/>
                </a:solidFill>
                <a:latin typeface="Arial"/>
                <a:ea typeface="Arial"/>
                <a:cs typeface="Arial"/>
                <a:sym typeface="Arial"/>
              </a:rPr>
              <a:t>6.  Placement and on-the-job support</a:t>
            </a:r>
            <a:endParaRPr/>
          </a:p>
        </p:txBody>
      </p:sp>
      <p:sp>
        <p:nvSpPr>
          <p:cNvPr id="251" name="Google Shape;251;p36"/>
          <p:cNvSpPr txBox="1"/>
          <p:nvPr>
            <p:ph idx="1" type="body"/>
          </p:nvPr>
        </p:nvSpPr>
        <p:spPr>
          <a:xfrm>
            <a:off x="203200" y="774700"/>
            <a:ext cx="8648700" cy="5283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rPr b="1" i="0" lang="en-US" sz="2000" u="none" cap="none" strike="noStrike">
                <a:solidFill>
                  <a:schemeClr val="lt1"/>
                </a:solidFill>
                <a:latin typeface="Arial"/>
                <a:ea typeface="Arial"/>
                <a:cs typeface="Arial"/>
                <a:sym typeface="Arial"/>
              </a:rPr>
              <a:t>		Principal Supervisors 	</a:t>
            </a:r>
            <a:endParaRPr/>
          </a:p>
          <a:p>
            <a:pPr indent="0" lvl="0" marL="0" marR="0" rtl="0" algn="l">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rPr b="1" i="0" lang="en-US" sz="2000" u="none" cap="none" strike="noStrike">
                <a:solidFill>
                  <a:schemeClr val="lt1"/>
                </a:solidFill>
                <a:latin typeface="Arial"/>
                <a:ea typeface="Arial"/>
                <a:cs typeface="Arial"/>
                <a:sym typeface="Arial"/>
              </a:rPr>
              <a:t>		Professional Development</a:t>
            </a:r>
            <a:endParaRPr/>
          </a:p>
          <a:p>
            <a:pPr indent="0" lvl="0" marL="0" marR="0" rtl="0" algn="l">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rPr b="1" i="0" lang="en-US" sz="2000" u="none" cap="none" strike="noStrike">
                <a:solidFill>
                  <a:schemeClr val="lt1"/>
                </a:solidFill>
                <a:latin typeface="Arial"/>
                <a:ea typeface="Arial"/>
                <a:cs typeface="Arial"/>
                <a:sym typeface="Arial"/>
              </a:rPr>
              <a:t>		Principal Feedback &amp; Evaluation</a:t>
            </a:r>
            <a:endParaRPr/>
          </a:p>
          <a:p>
            <a:pPr indent="0" lvl="0" marL="0" marR="0" rtl="0" algn="l">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37"/>
          <p:cNvSpPr txBox="1"/>
          <p:nvPr>
            <p:ph type="title"/>
          </p:nvPr>
        </p:nvSpPr>
        <p:spPr>
          <a:xfrm>
            <a:off x="114300" y="152400"/>
            <a:ext cx="8940800" cy="533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2400" u="none" cap="none" strike="noStrike">
                <a:solidFill>
                  <a:srgbClr val="FFFF00"/>
                </a:solidFill>
                <a:latin typeface="Arial"/>
                <a:ea typeface="Arial"/>
                <a:cs typeface="Arial"/>
                <a:sym typeface="Arial"/>
              </a:rPr>
              <a:t>6.  Placement and on-the-job support:  </a:t>
            </a:r>
            <a:r>
              <a:rPr b="1" i="0" lang="en-US" sz="2400" u="none" cap="none" strike="noStrike">
                <a:solidFill>
                  <a:srgbClr val="FF0000"/>
                </a:solidFill>
                <a:latin typeface="Arial"/>
                <a:ea typeface="Arial"/>
                <a:cs typeface="Arial"/>
                <a:sym typeface="Arial"/>
              </a:rPr>
              <a:t>Supervision</a:t>
            </a:r>
            <a:endParaRPr/>
          </a:p>
        </p:txBody>
      </p:sp>
      <p:sp>
        <p:nvSpPr>
          <p:cNvPr id="257" name="Google Shape;257;p37"/>
          <p:cNvSpPr txBox="1"/>
          <p:nvPr>
            <p:ph idx="1" type="body"/>
          </p:nvPr>
        </p:nvSpPr>
        <p:spPr>
          <a:xfrm>
            <a:off x="152400" y="609600"/>
            <a:ext cx="8712200" cy="55499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342900" lvl="0" marL="342900" marR="0" rtl="0" algn="l">
              <a:spcBef>
                <a:spcPts val="480"/>
              </a:spcBef>
              <a:spcAft>
                <a:spcPts val="0"/>
              </a:spcAft>
              <a:buClr>
                <a:srgbClr val="FFFF00"/>
              </a:buClr>
              <a:buFont typeface="Arial"/>
              <a:buNone/>
            </a:pPr>
            <a:r>
              <a:rPr b="0" i="0" lang="en-US" sz="2400" u="none" cap="none" strike="noStrike">
                <a:solidFill>
                  <a:srgbClr val="FFFF00"/>
                </a:solidFill>
                <a:latin typeface="Arial"/>
                <a:ea typeface="Arial"/>
                <a:cs typeface="Arial"/>
                <a:sym typeface="Arial"/>
              </a:rPr>
              <a:t>Principal Supervisors</a:t>
            </a:r>
            <a:endParaRPr/>
          </a:p>
          <a:p>
            <a:pPr indent="-457200" lvl="0" marL="457200" marR="0" rtl="0" algn="l">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228600" lvl="0" marL="6858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Principal supervisors oversee an average of 24 schools,              ranging from 6 to 67</a:t>
            </a:r>
            <a:endParaRPr/>
          </a:p>
          <a:p>
            <a:pPr indent="-228600" lvl="0" marL="6858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228600" lvl="0" marL="6858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Districts by and large have not articulated an explicit set of principal supervisory competencies on which to base evaluations.</a:t>
            </a:r>
            <a:endParaRPr/>
          </a:p>
          <a:p>
            <a:pPr indent="-228600" lvl="0" marL="6858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228600" lvl="0" marL="6858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Few districts select principal supervisors on the basis of their explicit results and measurable student achievement gains.</a:t>
            </a:r>
            <a:endParaRPr/>
          </a:p>
          <a:p>
            <a:pPr indent="-228600" lvl="0" marL="6858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457200" lvl="0" marL="457200" marR="0" rtl="0" algn="l">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457200" lvl="0" marL="45720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a:t>
            </a:r>
            <a:endParaRPr/>
          </a:p>
          <a:p>
            <a:pPr indent="-457200" lvl="0" marL="457200" marR="0" rtl="0" algn="l">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457200" lvl="0" marL="45720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The Wallace Foundation and Council of the Great City Schools</a:t>
            </a:r>
            <a:endParaRPr/>
          </a:p>
          <a:p>
            <a:pPr indent="-457200" lvl="0" marL="45720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Survey of 41 urban public school districts			Corcoran. et.al. (2012)</a:t>
            </a:r>
            <a:endParaRPr/>
          </a:p>
          <a:p>
            <a:pPr indent="-457200" lvl="0" marL="457200" marR="0" rtl="0" algn="l">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342900" lvl="0" marL="34290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a:t>
            </a:r>
            <a:endParaRPr/>
          </a:p>
          <a:p>
            <a:pPr indent="0" lvl="0" marL="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a:t>
            </a:r>
            <a:endParaRPr b="0" i="0" sz="1600" u="none" cap="none" strike="noStrike">
              <a:solidFill>
                <a:schemeClr val="lt1"/>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38"/>
          <p:cNvSpPr txBox="1"/>
          <p:nvPr>
            <p:ph type="title"/>
          </p:nvPr>
        </p:nvSpPr>
        <p:spPr>
          <a:xfrm>
            <a:off x="101600" y="0"/>
            <a:ext cx="8737600" cy="533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2400" u="none" cap="none" strike="noStrike">
                <a:solidFill>
                  <a:srgbClr val="FFFF00"/>
                </a:solidFill>
                <a:latin typeface="Arial"/>
                <a:ea typeface="Arial"/>
                <a:cs typeface="Arial"/>
                <a:sym typeface="Arial"/>
              </a:rPr>
              <a:t>6.	Placement and on-the-job support: </a:t>
            </a:r>
            <a:r>
              <a:rPr b="1" i="0" lang="en-US" sz="2400" u="none" cap="none" strike="noStrike">
                <a:solidFill>
                  <a:srgbClr val="FF0000"/>
                </a:solidFill>
                <a:latin typeface="Arial"/>
                <a:ea typeface="Arial"/>
                <a:cs typeface="Arial"/>
                <a:sym typeface="Arial"/>
              </a:rPr>
              <a:t>Evaluation</a:t>
            </a:r>
            <a:endParaRPr/>
          </a:p>
        </p:txBody>
      </p:sp>
      <p:sp>
        <p:nvSpPr>
          <p:cNvPr id="263" name="Google Shape;263;p38"/>
          <p:cNvSpPr txBox="1"/>
          <p:nvPr>
            <p:ph idx="1" type="body"/>
          </p:nvPr>
        </p:nvSpPr>
        <p:spPr>
          <a:xfrm>
            <a:off x="101600" y="609600"/>
            <a:ext cx="8763000" cy="59436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342900" lvl="0" marL="342900" marR="0" rtl="0" algn="l">
              <a:spcBef>
                <a:spcPts val="360"/>
              </a:spcBef>
              <a:spcAft>
                <a:spcPts val="0"/>
              </a:spcAft>
              <a:buClr>
                <a:srgbClr val="FFFF00"/>
              </a:buClr>
              <a:buFont typeface="Arial"/>
              <a:buNone/>
            </a:pPr>
            <a:r>
              <a:rPr b="0" i="0" lang="en-US" sz="1800" u="none" cap="none" strike="noStrike">
                <a:solidFill>
                  <a:srgbClr val="FFFF00"/>
                </a:solidFill>
                <a:latin typeface="Arial"/>
                <a:ea typeface="Arial"/>
                <a:cs typeface="Arial"/>
                <a:sym typeface="Arial"/>
              </a:rPr>
              <a:t>INSTRUMENT </a:t>
            </a:r>
            <a:r>
              <a:rPr b="1" i="0" lang="en-US" sz="1800" u="none" cap="none" strike="noStrike">
                <a:solidFill>
                  <a:srgbClr val="FF6600"/>
                </a:solidFill>
                <a:latin typeface="Arial"/>
                <a:ea typeface="Arial"/>
                <a:cs typeface="Arial"/>
                <a:sym typeface="Arial"/>
              </a:rPr>
              <a:t>CONTENT</a:t>
            </a:r>
            <a:r>
              <a:rPr b="0" i="0" lang="en-US" sz="1800" u="none" cap="none" strike="noStrike">
                <a:solidFill>
                  <a:srgbClr val="FF6600"/>
                </a:solidFill>
                <a:latin typeface="Arial"/>
                <a:ea typeface="Arial"/>
                <a:cs typeface="Arial"/>
                <a:sym typeface="Arial"/>
              </a:rPr>
              <a:t> </a:t>
            </a:r>
            <a:r>
              <a:rPr b="0" i="0" lang="en-US" sz="1800" u="none" cap="none" strike="noStrike">
                <a:solidFill>
                  <a:srgbClr val="FFFF00"/>
                </a:solidFill>
                <a:latin typeface="Arial"/>
                <a:ea typeface="Arial"/>
                <a:cs typeface="Arial"/>
                <a:sym typeface="Arial"/>
              </a:rPr>
              <a:t>ANALYSIS</a:t>
            </a:r>
            <a:endParaRPr/>
          </a:p>
          <a:p>
            <a:pPr indent="-342900" lvl="0" marL="34290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342900" lvl="0" marL="800100" marR="0" rtl="0" algn="l">
              <a:spcBef>
                <a:spcPts val="360"/>
              </a:spcBef>
              <a:spcAft>
                <a:spcPts val="0"/>
              </a:spcAft>
              <a:buClr>
                <a:schemeClr val="lt1"/>
              </a:buClr>
              <a:buFont typeface="Arial"/>
              <a:buNone/>
            </a:pPr>
            <a:r>
              <a:rPr b="1" i="0" lang="en-US" sz="1800" u="none" cap="none" strike="noStrike">
                <a:solidFill>
                  <a:schemeClr val="lt1"/>
                </a:solidFill>
                <a:latin typeface="Arial"/>
                <a:ea typeface="Arial"/>
                <a:cs typeface="Arial"/>
                <a:sym typeface="Arial"/>
              </a:rPr>
              <a:t>Learning Centered Leadership: A Behavior-Anchored Framework</a:t>
            </a:r>
            <a:endParaRPr/>
          </a:p>
          <a:p>
            <a:pPr indent="-342900" lvl="0" marL="800100" marR="0" rtl="0" algn="l">
              <a:spcBef>
                <a:spcPts val="3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(Vanderbilt Assessment of Leadership in Education)</a:t>
            </a:r>
            <a:endParaRPr/>
          </a:p>
          <a:p>
            <a:pPr indent="-342900" lvl="0" marL="3429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342900" lvl="0" marL="749300" marR="0" rtl="0" algn="l">
              <a:spcBef>
                <a:spcPts val="3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	</a:t>
            </a:r>
            <a:r>
              <a:rPr b="0" i="0" lang="en-US" sz="1600" u="none" cap="none" strike="noStrike">
                <a:solidFill>
                  <a:schemeClr val="lt1"/>
                </a:solidFill>
                <a:latin typeface="Arial"/>
                <a:ea typeface="Arial"/>
                <a:cs typeface="Arial"/>
                <a:sym typeface="Arial"/>
              </a:rPr>
              <a:t>high standards for student learning	culture of learning </a:t>
            </a:r>
            <a:endParaRPr/>
          </a:p>
          <a:p>
            <a:pPr indent="-342900" lvl="0" marL="74930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rigorous curriculum			connections to external communities</a:t>
            </a:r>
            <a:endParaRPr/>
          </a:p>
          <a:p>
            <a:pPr indent="-342900" lvl="0" marL="74930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quality instruction			performance accountability</a:t>
            </a:r>
            <a:endParaRPr/>
          </a:p>
          <a:p>
            <a:pPr indent="-342900" lvl="0" marL="342900" marR="0" rtl="0" algn="l">
              <a:spcBef>
                <a:spcPts val="3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	</a:t>
            </a:r>
            <a:endParaRPr/>
          </a:p>
          <a:p>
            <a:pPr indent="-342900" lvl="0" marL="342900" marR="0" rtl="0" algn="l">
              <a:spcBef>
                <a:spcPts val="360"/>
              </a:spcBef>
              <a:spcAft>
                <a:spcPts val="0"/>
              </a:spcAft>
              <a:buClr>
                <a:srgbClr val="FFFF00"/>
              </a:buClr>
              <a:buFont typeface="Arial"/>
              <a:buNone/>
            </a:pPr>
            <a:r>
              <a:rPr b="0" i="0" lang="en-US" sz="1800" u="none" cap="none" strike="noStrike">
                <a:solidFill>
                  <a:srgbClr val="FFFF00"/>
                </a:solidFill>
                <a:latin typeface="Arial"/>
                <a:ea typeface="Arial"/>
                <a:cs typeface="Arial"/>
                <a:sym typeface="Arial"/>
              </a:rPr>
              <a:t>INSTRUMENT </a:t>
            </a:r>
            <a:r>
              <a:rPr b="0" i="0" lang="en-US" sz="1800" u="none" cap="none" strike="noStrike">
                <a:solidFill>
                  <a:srgbClr val="FF6600"/>
                </a:solidFill>
                <a:latin typeface="Arial"/>
                <a:ea typeface="Arial"/>
                <a:cs typeface="Arial"/>
                <a:sym typeface="Arial"/>
              </a:rPr>
              <a:t>USAGE</a:t>
            </a:r>
            <a:r>
              <a:rPr b="0" i="0" lang="en-US" sz="1800" u="none" cap="none" strike="noStrike">
                <a:solidFill>
                  <a:srgbClr val="FFFF00"/>
                </a:solidFill>
                <a:latin typeface="Arial"/>
                <a:ea typeface="Arial"/>
                <a:cs typeface="Arial"/>
                <a:sym typeface="Arial"/>
              </a:rPr>
              <a:t> ANALYSIS</a:t>
            </a:r>
            <a:endParaRPr/>
          </a:p>
          <a:p>
            <a:pPr indent="-342900" lvl="0" marL="342900" marR="0" rtl="0" algn="l">
              <a:spcBef>
                <a:spcPts val="360"/>
              </a:spcBef>
              <a:spcAft>
                <a:spcPts val="0"/>
              </a:spcAft>
              <a:buClr>
                <a:schemeClr val="lt1"/>
              </a:buClr>
              <a:buFont typeface="Arial"/>
              <a:buNone/>
            </a:pPr>
            <a:r>
              <a:t/>
            </a:r>
            <a:endParaRPr b="0" i="0" sz="1800" u="none" cap="none" strike="noStrike">
              <a:solidFill>
                <a:schemeClr val="lt1"/>
              </a:solidFill>
              <a:latin typeface="Arial"/>
              <a:ea typeface="Arial"/>
              <a:cs typeface="Arial"/>
              <a:sym typeface="Arial"/>
            </a:endParaRPr>
          </a:p>
          <a:p>
            <a:pPr indent="-1663700" lvl="0" marL="2120900" marR="0" rtl="0" algn="l">
              <a:spcBef>
                <a:spcPts val="3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UTILITY:  	information is used to improvement performance </a:t>
            </a:r>
            <a:endParaRPr/>
          </a:p>
          <a:p>
            <a:pPr indent="-1663700" lvl="0" marL="2120900" marR="0" rtl="0" algn="l">
              <a:spcBef>
                <a:spcPts val="3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	</a:t>
            </a:r>
            <a:endParaRPr/>
          </a:p>
          <a:p>
            <a:pPr indent="-1663700" lvl="0" marL="2120900" marR="0" rtl="0" algn="l">
              <a:spcBef>
                <a:spcPts val="3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ACCURACY:	instrument produces sound information about the principal’s performance (e.g. sound psychometric development)</a:t>
            </a:r>
            <a:endParaRPr b="0" i="0" sz="1600" u="none" cap="none" strike="noStrike">
              <a:solidFill>
                <a:schemeClr val="lt1"/>
              </a:solidFill>
              <a:latin typeface="Arial"/>
              <a:ea typeface="Arial"/>
              <a:cs typeface="Arial"/>
              <a:sym typeface="Arial"/>
            </a:endParaRPr>
          </a:p>
          <a:p>
            <a:pPr indent="-342900" lvl="0" marL="342900" marR="0" rtl="0" algn="ctr">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342900" lvl="0" marL="342900" marR="0" rtl="0" algn="ctr">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a:t>
            </a:r>
            <a:endParaRPr/>
          </a:p>
          <a:p>
            <a:pPr indent="-342900" lvl="0" marL="34290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The Wallace Foundation and Council of the Great City Schools.                Goldring, et.al. (2012)</a:t>
            </a:r>
            <a:endParaRPr/>
          </a:p>
          <a:p>
            <a:pPr indent="-342900" lvl="0" marL="34290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Survey of 65 Principal Assessment Instruments from 65 districts (43 states and DC)</a:t>
            </a:r>
            <a:endParaRPr/>
          </a:p>
          <a:p>
            <a:pPr indent="-342900" lvl="0" marL="342900" marR="0" rtl="0" algn="l">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342900" lvl="0" marL="34290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a:t>
            </a:r>
            <a:endParaRPr/>
          </a:p>
          <a:p>
            <a:pPr indent="0" lvl="0" marL="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a:t>
            </a:r>
            <a:endParaRPr b="0" i="0" sz="1600" u="none" cap="none" strike="noStrike">
              <a:solidFill>
                <a:schemeClr val="lt1"/>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39"/>
          <p:cNvSpPr txBox="1"/>
          <p:nvPr>
            <p:ph idx="1" type="body"/>
          </p:nvPr>
        </p:nvSpPr>
        <p:spPr>
          <a:xfrm>
            <a:off x="317500" y="266700"/>
            <a:ext cx="8661400" cy="6477000"/>
          </a:xfrm>
          <a:prstGeom prst="rect">
            <a:avLst/>
          </a:prstGeom>
          <a:noFill/>
          <a:ln>
            <a:noFill/>
          </a:ln>
        </p:spPr>
        <p:txBody>
          <a:bodyPr anchorCtr="0" anchor="t" bIns="45700" lIns="91425" spcFirstLastPara="1" rIns="91425" wrap="square" tIns="45700">
            <a:noAutofit/>
          </a:bodyPr>
          <a:lstStyle/>
          <a:p>
            <a:pPr indent="-190500" lvl="0" marL="342900" marR="0" rtl="0" algn="l">
              <a:spcBef>
                <a:spcPts val="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457200" lvl="0" marL="4572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457200" lvl="0" marL="457200" marR="0" rtl="0" algn="l">
              <a:spcBef>
                <a:spcPts val="40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CONTENT:</a:t>
            </a:r>
            <a:r>
              <a:rPr b="1" i="1" lang="en-US" sz="2000" u="none" cap="none" strike="noStrike">
                <a:solidFill>
                  <a:srgbClr val="FFFF00"/>
                </a:solidFill>
                <a:latin typeface="Arial"/>
                <a:ea typeface="Arial"/>
                <a:cs typeface="Arial"/>
                <a:sym typeface="Arial"/>
              </a:rPr>
              <a:t>	</a:t>
            </a:r>
            <a:r>
              <a:rPr b="0" i="1" lang="en-US" sz="2000" u="none" cap="none" strike="noStrike">
                <a:solidFill>
                  <a:srgbClr val="FFFF00"/>
                </a:solidFill>
                <a:latin typeface="Arial"/>
                <a:ea typeface="Arial"/>
                <a:cs typeface="Arial"/>
                <a:sym typeface="Arial"/>
              </a:rPr>
              <a:t>Principal evaluation systems do not focus on the most 			critical items:  student outcomes and teacher effectiveness</a:t>
            </a:r>
            <a:endParaRPr b="0" i="1" sz="2000" u="none" cap="none" strike="noStrike">
              <a:solidFill>
                <a:srgbClr val="FFFF00"/>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90500" lvl="0" marL="342900" marR="0" rtl="0" algn="l">
              <a:spcBef>
                <a:spcPts val="48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0" lvl="0" marL="0" marR="0" rtl="0" algn="l">
              <a:spcBef>
                <a:spcPts val="320"/>
              </a:spcBef>
              <a:spcAft>
                <a:spcPts val="0"/>
              </a:spcAft>
              <a:buClr>
                <a:schemeClr val="lt1"/>
              </a:buClr>
              <a:buFont typeface="Arial"/>
              <a:buNone/>
            </a:pPr>
            <a:r>
              <a:t/>
            </a:r>
            <a:endParaRPr b="0" i="0" sz="1600" u="none" cap="none" strike="noStrike">
              <a:solidFill>
                <a:srgbClr val="FFFFFF"/>
              </a:solidFill>
              <a:latin typeface="Arial"/>
              <a:ea typeface="Arial"/>
              <a:cs typeface="Arial"/>
              <a:sym typeface="Arial"/>
            </a:endParaRPr>
          </a:p>
          <a:p>
            <a:pPr indent="0" lvl="0" marL="0" marR="0" rtl="0" algn="l">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0" lvl="0" marL="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only 25 instruments (38%) touched on </a:t>
            </a:r>
            <a:r>
              <a:rPr b="0" i="1" lang="en-US" sz="2000" u="none" cap="none" strike="noStrike">
                <a:solidFill>
                  <a:srgbClr val="FFFF00"/>
                </a:solidFill>
                <a:latin typeface="Arial"/>
                <a:ea typeface="Arial"/>
                <a:cs typeface="Arial"/>
                <a:sym typeface="Arial"/>
              </a:rPr>
              <a:t>all six core components</a:t>
            </a:r>
            <a:endParaRPr/>
          </a:p>
          <a:p>
            <a:pPr indent="-279400" lvl="0" marL="342900" marR="0" rtl="0" algn="l">
              <a:spcBef>
                <a:spcPts val="200"/>
              </a:spcBef>
              <a:spcAft>
                <a:spcPts val="0"/>
              </a:spcAft>
              <a:buClr>
                <a:schemeClr val="lt1"/>
              </a:buClr>
              <a:buSzPts val="1000"/>
              <a:buFont typeface="Arial"/>
              <a:buNone/>
            </a:pPr>
            <a:r>
              <a:t/>
            </a:r>
            <a:endParaRPr b="0" i="0" sz="1000" u="none" cap="none" strike="noStrike">
              <a:solidFill>
                <a:schemeClr val="lt1"/>
              </a:solidFill>
              <a:latin typeface="Arial"/>
              <a:ea typeface="Arial"/>
              <a:cs typeface="Arial"/>
              <a:sym typeface="Arial"/>
            </a:endParaRPr>
          </a:p>
          <a:p>
            <a:pPr indent="0" lvl="0" marL="0" marR="0" rtl="0" algn="r">
              <a:spcBef>
                <a:spcPts val="3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Goldring, et.al. (2012)</a:t>
            </a:r>
            <a:endParaRPr/>
          </a:p>
          <a:p>
            <a:pPr indent="-228600" lvl="0" marL="342900" marR="0" rtl="0" algn="l">
              <a:spcBef>
                <a:spcPts val="360"/>
              </a:spcBef>
              <a:spcAft>
                <a:spcPts val="0"/>
              </a:spcAft>
              <a:buClr>
                <a:schemeClr val="lt1"/>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69" name="Google Shape;269;p39"/>
          <p:cNvSpPr txBox="1"/>
          <p:nvPr/>
        </p:nvSpPr>
        <p:spPr>
          <a:xfrm>
            <a:off x="165100" y="0"/>
            <a:ext cx="8769350" cy="461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rgbClr val="FFFF00"/>
                </a:solidFill>
                <a:latin typeface="Arial"/>
                <a:ea typeface="Arial"/>
                <a:cs typeface="Arial"/>
                <a:sym typeface="Arial"/>
              </a:rPr>
              <a:t>6.	Placement and on-the-job support: </a:t>
            </a:r>
            <a:r>
              <a:rPr b="1" lang="en-US" sz="2400">
                <a:solidFill>
                  <a:srgbClr val="FF0000"/>
                </a:solidFill>
                <a:latin typeface="Arial"/>
                <a:ea typeface="Arial"/>
                <a:cs typeface="Arial"/>
                <a:sym typeface="Arial"/>
              </a:rPr>
              <a:t>Evaluation</a:t>
            </a:r>
            <a:endParaRPr b="1" sz="2400">
              <a:solidFill>
                <a:schemeClr val="dk1"/>
              </a:solidFill>
              <a:latin typeface="Arial"/>
              <a:ea typeface="Arial"/>
              <a:cs typeface="Arial"/>
              <a:sym typeface="Arial"/>
            </a:endParaRPr>
          </a:p>
        </p:txBody>
      </p:sp>
      <p:pic>
        <p:nvPicPr>
          <p:cNvPr id="270" name="Google Shape;270;p39"/>
          <p:cNvPicPr preferRelativeResize="0"/>
          <p:nvPr/>
        </p:nvPicPr>
        <p:blipFill rotWithShape="1">
          <a:blip r:embed="rId3">
            <a:alphaModFix/>
          </a:blip>
          <a:srcRect b="0" l="0" r="0" t="0"/>
          <a:stretch/>
        </p:blipFill>
        <p:spPr>
          <a:xfrm>
            <a:off x="298450" y="1809750"/>
            <a:ext cx="8845550" cy="4006850"/>
          </a:xfrm>
          <a:prstGeom prst="rect">
            <a:avLst/>
          </a:prstGeom>
          <a:noFill/>
          <a:ln>
            <a:noFill/>
          </a:ln>
        </p:spPr>
      </p:pic>
      <p:sp>
        <p:nvSpPr>
          <p:cNvPr id="271" name="Google Shape;271;p39"/>
          <p:cNvSpPr/>
          <p:nvPr/>
        </p:nvSpPr>
        <p:spPr>
          <a:xfrm>
            <a:off x="88900" y="3708400"/>
            <a:ext cx="5003800" cy="469900"/>
          </a:xfrm>
          <a:prstGeom prst="ellipse">
            <a:avLst/>
          </a:prstGeom>
          <a:noFill/>
          <a:ln cap="flat" cmpd="sng" w="571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latin typeface="Arial"/>
              <a:ea typeface="Arial"/>
              <a:cs typeface="Arial"/>
              <a:sym typeface="Arial"/>
            </a:endParaRPr>
          </a:p>
        </p:txBody>
      </p:sp>
      <p:sp>
        <p:nvSpPr>
          <p:cNvPr id="272" name="Google Shape;272;p39"/>
          <p:cNvSpPr/>
          <p:nvPr/>
        </p:nvSpPr>
        <p:spPr>
          <a:xfrm>
            <a:off x="88900" y="4102100"/>
            <a:ext cx="5003800" cy="469900"/>
          </a:xfrm>
          <a:prstGeom prst="ellipse">
            <a:avLst/>
          </a:prstGeom>
          <a:noFill/>
          <a:ln cap="flat" cmpd="sng" w="571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latin typeface="Arial"/>
              <a:ea typeface="Arial"/>
              <a:cs typeface="Arial"/>
              <a:sym typeface="Arial"/>
            </a:endParaRPr>
          </a:p>
        </p:txBody>
      </p:sp>
      <p:sp>
        <p:nvSpPr>
          <p:cNvPr id="273" name="Google Shape;273;p39"/>
          <p:cNvSpPr/>
          <p:nvPr/>
        </p:nvSpPr>
        <p:spPr>
          <a:xfrm>
            <a:off x="101600" y="4813300"/>
            <a:ext cx="5003800" cy="469900"/>
          </a:xfrm>
          <a:prstGeom prst="ellipse">
            <a:avLst/>
          </a:prstGeom>
          <a:noFill/>
          <a:ln cap="flat" cmpd="sng" w="571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latin typeface="Arial"/>
              <a:ea typeface="Arial"/>
              <a:cs typeface="Arial"/>
              <a:sym typeface="Arial"/>
            </a:endParaRPr>
          </a:p>
        </p:txBody>
      </p:sp>
      <p:sp>
        <p:nvSpPr>
          <p:cNvPr id="274" name="Google Shape;274;p39"/>
          <p:cNvSpPr/>
          <p:nvPr/>
        </p:nvSpPr>
        <p:spPr>
          <a:xfrm>
            <a:off x="114300" y="5219700"/>
            <a:ext cx="5003800" cy="469900"/>
          </a:xfrm>
          <a:prstGeom prst="ellipse">
            <a:avLst/>
          </a:prstGeom>
          <a:noFill/>
          <a:ln cap="flat" cmpd="sng" w="571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40"/>
          <p:cNvSpPr txBox="1"/>
          <p:nvPr>
            <p:ph idx="1" type="body"/>
          </p:nvPr>
        </p:nvSpPr>
        <p:spPr>
          <a:xfrm>
            <a:off x="317500" y="266700"/>
            <a:ext cx="8661400" cy="6477000"/>
          </a:xfrm>
          <a:prstGeom prst="rect">
            <a:avLst/>
          </a:prstGeom>
          <a:noFill/>
          <a:ln>
            <a:noFill/>
          </a:ln>
        </p:spPr>
        <p:txBody>
          <a:bodyPr anchorCtr="0" anchor="t" bIns="45700" lIns="91425" spcFirstLastPara="1" rIns="91425" wrap="square" tIns="45700">
            <a:noAutofit/>
          </a:bodyPr>
          <a:lstStyle/>
          <a:p>
            <a:pPr indent="-190500" lvl="0" marL="342900" marR="0" rtl="0" algn="l">
              <a:spcBef>
                <a:spcPts val="0"/>
              </a:spcBef>
              <a:spcAft>
                <a:spcPts val="0"/>
              </a:spcAft>
              <a:buClr>
                <a:schemeClr val="lt1"/>
              </a:buClr>
              <a:buSzPts val="2400"/>
              <a:buFont typeface="Arial"/>
              <a:buNone/>
            </a:pPr>
            <a:r>
              <a:t/>
            </a:r>
            <a:endParaRPr b="0" i="0" sz="2400" u="none" cap="none" strike="noStrike">
              <a:solidFill>
                <a:schemeClr val="lt1"/>
              </a:solidFill>
              <a:latin typeface="Arial"/>
              <a:ea typeface="Arial"/>
              <a:cs typeface="Arial"/>
              <a:sym typeface="Arial"/>
            </a:endParaRPr>
          </a:p>
          <a:p>
            <a:pPr indent="-1257300" lvl="0" marL="1257300" marR="0" rtl="0" algn="l">
              <a:spcBef>
                <a:spcPts val="40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UTILITY:</a:t>
            </a:r>
            <a:r>
              <a:rPr b="1" i="0" lang="en-US" sz="2000" u="none" cap="none" strike="noStrike">
                <a:solidFill>
                  <a:srgbClr val="FFFF00"/>
                </a:solidFill>
                <a:latin typeface="Arial"/>
                <a:ea typeface="Arial"/>
                <a:cs typeface="Arial"/>
                <a:sym typeface="Arial"/>
              </a:rPr>
              <a:t>	</a:t>
            </a:r>
            <a:r>
              <a:rPr b="0" i="0" lang="en-US" sz="2000" u="none" cap="none" strike="noStrike">
                <a:solidFill>
                  <a:srgbClr val="FFFF00"/>
                </a:solidFill>
                <a:latin typeface="Arial"/>
                <a:ea typeface="Arial"/>
                <a:cs typeface="Arial"/>
                <a:sym typeface="Arial"/>
              </a:rPr>
              <a:t>Principal evaluation systems are not used effectively to   improve principal performance</a:t>
            </a:r>
            <a:endParaRPr/>
          </a:p>
          <a:p>
            <a:pPr indent="-1257300" lvl="0" marL="1257300" marR="0" rtl="0" algn="l">
              <a:spcBef>
                <a:spcPts val="200"/>
              </a:spcBef>
              <a:spcAft>
                <a:spcPts val="0"/>
              </a:spcAft>
              <a:buClr>
                <a:schemeClr val="lt1"/>
              </a:buClr>
              <a:buFont typeface="Arial"/>
              <a:buNone/>
            </a:pPr>
            <a:r>
              <a:t/>
            </a:r>
            <a:endParaRPr b="0" i="1" sz="1000" u="none" cap="none" strike="noStrike">
              <a:solidFill>
                <a:srgbClr val="FFFF00"/>
              </a:solidFill>
              <a:latin typeface="Arial"/>
              <a:ea typeface="Arial"/>
              <a:cs typeface="Arial"/>
              <a:sym typeface="Arial"/>
            </a:endParaRPr>
          </a:p>
          <a:p>
            <a:pPr indent="-457200" lvl="0" marL="457200" marR="0" rtl="0" algn="l">
              <a:spcBef>
                <a:spcPts val="360"/>
              </a:spcBef>
              <a:spcAft>
                <a:spcPts val="0"/>
              </a:spcAft>
              <a:buClr>
                <a:srgbClr val="FFFFFF"/>
              </a:buClr>
              <a:buFont typeface="Arial"/>
              <a:buNone/>
            </a:pPr>
            <a:r>
              <a:rPr b="0" i="0" lang="en-US" sz="1800" u="none" cap="none" strike="noStrike">
                <a:solidFill>
                  <a:srgbClr val="FFFFFF"/>
                </a:solidFill>
                <a:latin typeface="Arial"/>
                <a:ea typeface="Arial"/>
                <a:cs typeface="Arial"/>
                <a:sym typeface="Arial"/>
              </a:rPr>
              <a:t>•	43% of the reviewed instruments </a:t>
            </a:r>
            <a:r>
              <a:rPr b="0" i="0" lang="en-US" sz="1800" u="none" cap="none" strike="noStrike">
                <a:solidFill>
                  <a:srgbClr val="FFFF00"/>
                </a:solidFill>
                <a:latin typeface="Arial"/>
                <a:ea typeface="Arial"/>
                <a:cs typeface="Arial"/>
                <a:sym typeface="Arial"/>
              </a:rPr>
              <a:t>failed to give leaders clear feedback </a:t>
            </a:r>
            <a:r>
              <a:rPr b="0" i="0" lang="en-US" sz="1800" u="none" cap="none" strike="noStrike">
                <a:solidFill>
                  <a:srgbClr val="FFFFFF"/>
                </a:solidFill>
                <a:latin typeface="Arial"/>
                <a:ea typeface="Arial"/>
                <a:cs typeface="Arial"/>
                <a:sym typeface="Arial"/>
              </a:rPr>
              <a:t>on what they could be doing more or better to improve teaching and learning</a:t>
            </a:r>
            <a:endParaRPr/>
          </a:p>
          <a:p>
            <a:pPr indent="-457200" lvl="0" marL="457200" marR="0" rtl="0" algn="l">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457200" lvl="0" marL="457200" marR="0" rtl="0" algn="l">
              <a:spcBef>
                <a:spcPts val="360"/>
              </a:spcBef>
              <a:spcAft>
                <a:spcPts val="0"/>
              </a:spcAft>
              <a:buClr>
                <a:srgbClr val="FFFFFF"/>
              </a:buClr>
              <a:buFont typeface="Arial"/>
              <a:buNone/>
            </a:pPr>
            <a:r>
              <a:rPr b="0" i="0" lang="en-US" sz="1800" u="none" cap="none" strike="noStrike">
                <a:solidFill>
                  <a:srgbClr val="FFFFFF"/>
                </a:solidFill>
                <a:latin typeface="Arial"/>
                <a:ea typeface="Arial"/>
                <a:cs typeface="Arial"/>
                <a:sym typeface="Arial"/>
              </a:rPr>
              <a:t>•	there are often inconsistent (or nonexistent) connections between evaluation and professional development plans</a:t>
            </a:r>
            <a:endParaRPr/>
          </a:p>
          <a:p>
            <a:pPr indent="-1257300" lvl="0" marL="1257300" marR="0" rtl="0" algn="l">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1257300" lvl="0" marL="12573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	</a:t>
            </a:r>
            <a:r>
              <a:rPr b="0" i="0" lang="en-US" sz="1000" u="none" cap="none" strike="noStrike">
                <a:solidFill>
                  <a:schemeClr val="lt1"/>
                </a:solidFill>
                <a:latin typeface="Arial"/>
                <a:ea typeface="Arial"/>
                <a:cs typeface="Arial"/>
                <a:sym typeface="Arial"/>
              </a:rPr>
              <a:t>	</a:t>
            </a:r>
            <a:endParaRPr/>
          </a:p>
          <a:p>
            <a:pPr indent="-1257300" lvl="0" marL="1257300" marR="0" rtl="0" algn="l">
              <a:spcBef>
                <a:spcPts val="40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ACCURACY:</a:t>
            </a:r>
            <a:r>
              <a:rPr b="1" i="0" lang="en-US" sz="2000" u="none" cap="none" strike="noStrike">
                <a:solidFill>
                  <a:srgbClr val="FFFF00"/>
                </a:solidFill>
                <a:latin typeface="Arial"/>
                <a:ea typeface="Arial"/>
                <a:cs typeface="Arial"/>
                <a:sym typeface="Arial"/>
              </a:rPr>
              <a:t>	</a:t>
            </a:r>
            <a:r>
              <a:rPr b="0" i="0" lang="en-US" sz="2000" u="none" cap="none" strike="noStrike">
                <a:solidFill>
                  <a:srgbClr val="FFFF00"/>
                </a:solidFill>
                <a:latin typeface="Arial"/>
                <a:ea typeface="Arial"/>
                <a:cs typeface="Arial"/>
                <a:sym typeface="Arial"/>
              </a:rPr>
              <a:t>Principal evaluation systems are not used effectively to   	improve principal performance</a:t>
            </a:r>
            <a:endParaRPr/>
          </a:p>
          <a:p>
            <a:pPr indent="-1257300" lvl="0" marL="1257300" marR="0" rtl="0" algn="l">
              <a:spcBef>
                <a:spcPts val="200"/>
              </a:spcBef>
              <a:spcAft>
                <a:spcPts val="0"/>
              </a:spcAft>
              <a:buClr>
                <a:schemeClr val="lt1"/>
              </a:buClr>
              <a:buFont typeface="Arial"/>
              <a:buNone/>
            </a:pPr>
            <a:r>
              <a:t/>
            </a:r>
            <a:endParaRPr b="0" i="1" sz="1000" u="none" cap="none" strike="noStrike">
              <a:solidFill>
                <a:srgbClr val="FFFF00"/>
              </a:solidFill>
              <a:latin typeface="Arial"/>
              <a:ea typeface="Arial"/>
              <a:cs typeface="Arial"/>
              <a:sym typeface="Arial"/>
            </a:endParaRPr>
          </a:p>
          <a:p>
            <a:pPr indent="-457200" lvl="0" marL="457200" marR="0" rtl="0" algn="l">
              <a:spcBef>
                <a:spcPts val="360"/>
              </a:spcBef>
              <a:spcAft>
                <a:spcPts val="0"/>
              </a:spcAft>
              <a:buClr>
                <a:srgbClr val="FFFFFF"/>
              </a:buClr>
              <a:buFont typeface="Arial"/>
              <a:buNone/>
            </a:pPr>
            <a:r>
              <a:rPr b="0" i="0" lang="en-US" sz="1800" u="none" cap="none" strike="noStrike">
                <a:solidFill>
                  <a:srgbClr val="FFFFFF"/>
                </a:solidFill>
                <a:latin typeface="Arial"/>
                <a:ea typeface="Arial"/>
                <a:cs typeface="Arial"/>
                <a:sym typeface="Arial"/>
              </a:rPr>
              <a:t>•	evaluation systems are seldom based on clear performance standards</a:t>
            </a:r>
            <a:endParaRPr/>
          </a:p>
          <a:p>
            <a:pPr indent="-457200" lvl="0" marL="457200" marR="0" rtl="0" algn="l">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457200" lvl="0" marL="457200" marR="0" rtl="0" algn="l">
              <a:spcBef>
                <a:spcPts val="360"/>
              </a:spcBef>
              <a:spcAft>
                <a:spcPts val="0"/>
              </a:spcAft>
              <a:buClr>
                <a:srgbClr val="FFFFFF"/>
              </a:buClr>
              <a:buFont typeface="Arial"/>
              <a:buNone/>
            </a:pPr>
            <a:r>
              <a:rPr b="0" i="0" lang="en-US" sz="1800" u="none" cap="none" strike="noStrike">
                <a:solidFill>
                  <a:srgbClr val="FFFFFF"/>
                </a:solidFill>
                <a:latin typeface="Arial"/>
                <a:ea typeface="Arial"/>
                <a:cs typeface="Arial"/>
                <a:sym typeface="Arial"/>
              </a:rPr>
              <a:t>•	there is little attention paid to the skills, qualifications, or authority of the reviewer</a:t>
            </a:r>
            <a:endParaRPr/>
          </a:p>
          <a:p>
            <a:pPr indent="-457200" lvl="0" marL="457200" marR="0" rtl="0" algn="l">
              <a:spcBef>
                <a:spcPts val="200"/>
              </a:spcBef>
              <a:spcAft>
                <a:spcPts val="0"/>
              </a:spcAft>
              <a:buClr>
                <a:schemeClr val="lt1"/>
              </a:buClr>
              <a:buFont typeface="Arial"/>
              <a:buNone/>
            </a:pPr>
            <a:r>
              <a:t/>
            </a:r>
            <a:endParaRPr b="0" i="0" sz="1000" u="none" cap="none" strike="noStrike">
              <a:solidFill>
                <a:srgbClr val="FFFFFF"/>
              </a:solidFill>
              <a:latin typeface="Arial"/>
              <a:ea typeface="Arial"/>
              <a:cs typeface="Arial"/>
              <a:sym typeface="Arial"/>
            </a:endParaRPr>
          </a:p>
          <a:p>
            <a:pPr indent="-457200" lvl="0" marL="457200" marR="0" rtl="0" algn="l">
              <a:spcBef>
                <a:spcPts val="360"/>
              </a:spcBef>
              <a:spcAft>
                <a:spcPts val="0"/>
              </a:spcAft>
              <a:buClr>
                <a:srgbClr val="FFFFFF"/>
              </a:buClr>
              <a:buFont typeface="Arial"/>
              <a:buNone/>
            </a:pPr>
            <a:r>
              <a:rPr b="0" i="0" lang="en-US" sz="1800" u="none" cap="none" strike="noStrike">
                <a:solidFill>
                  <a:srgbClr val="FFFFFF"/>
                </a:solidFill>
                <a:latin typeface="Arial"/>
                <a:ea typeface="Arial"/>
                <a:cs typeface="Arial"/>
                <a:sym typeface="Arial"/>
              </a:rPr>
              <a:t>•	few have been tested for important psychometric properties for validity and reliability</a:t>
            </a:r>
            <a:endParaRPr b="0" i="0" sz="1800" u="none" cap="none" strike="noStrike">
              <a:solidFill>
                <a:srgbClr val="FFFFFF"/>
              </a:solidFill>
              <a:latin typeface="Arial"/>
              <a:ea typeface="Arial"/>
              <a:cs typeface="Arial"/>
              <a:sym typeface="Arial"/>
            </a:endParaRPr>
          </a:p>
          <a:p>
            <a:pPr indent="-1257300" lvl="0" marL="12573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r>
              <a:rPr b="0" i="0" lang="en-US" sz="1800" u="none" cap="none" strike="noStrike">
                <a:solidFill>
                  <a:schemeClr val="lt1"/>
                </a:solidFill>
                <a:latin typeface="Arial"/>
                <a:ea typeface="Arial"/>
                <a:cs typeface="Arial"/>
                <a:sym typeface="Arial"/>
              </a:rPr>
              <a:t>Goldring, et.al. (2012)</a:t>
            </a:r>
            <a:endParaRPr/>
          </a:p>
          <a:p>
            <a:pPr indent="-228600" lvl="0" marL="342900" marR="0" rtl="0" algn="l">
              <a:spcBef>
                <a:spcPts val="360"/>
              </a:spcBef>
              <a:spcAft>
                <a:spcPts val="0"/>
              </a:spcAft>
              <a:buClr>
                <a:schemeClr val="lt1"/>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80" name="Google Shape;280;p40"/>
          <p:cNvSpPr txBox="1"/>
          <p:nvPr/>
        </p:nvSpPr>
        <p:spPr>
          <a:xfrm>
            <a:off x="165100" y="0"/>
            <a:ext cx="8769350" cy="8302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rgbClr val="FFFF00"/>
                </a:solidFill>
                <a:latin typeface="Arial"/>
                <a:ea typeface="Arial"/>
                <a:cs typeface="Arial"/>
                <a:sym typeface="Arial"/>
              </a:rPr>
              <a:t>6.	Placement and on-the-job support: </a:t>
            </a:r>
            <a:r>
              <a:rPr b="1" lang="en-US" sz="2400">
                <a:solidFill>
                  <a:srgbClr val="FF0000"/>
                </a:solidFill>
                <a:latin typeface="Arial"/>
                <a:ea typeface="Arial"/>
                <a:cs typeface="Arial"/>
                <a:sym typeface="Arial"/>
              </a:rPr>
              <a:t>Evaluation</a:t>
            </a:r>
            <a:br>
              <a:rPr b="1" lang="en-US" sz="2400">
                <a:solidFill>
                  <a:srgbClr val="FFFF00"/>
                </a:solidFill>
                <a:latin typeface="Arial"/>
                <a:ea typeface="Arial"/>
                <a:cs typeface="Arial"/>
                <a:sym typeface="Arial"/>
              </a:rPr>
            </a:br>
            <a:endParaRPr b="1" sz="2400">
              <a:solidFill>
                <a:schemeClr val="dk1"/>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41"/>
          <p:cNvSpPr txBox="1"/>
          <p:nvPr>
            <p:ph type="title"/>
          </p:nvPr>
        </p:nvSpPr>
        <p:spPr>
          <a:xfrm>
            <a:off x="114300" y="152400"/>
            <a:ext cx="8940800" cy="5334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2400" u="none" cap="none" strike="noStrike">
                <a:solidFill>
                  <a:srgbClr val="FFFF00"/>
                </a:solidFill>
                <a:latin typeface="Arial"/>
                <a:ea typeface="Arial"/>
                <a:cs typeface="Arial"/>
                <a:sym typeface="Arial"/>
              </a:rPr>
              <a:t>6.  Placement and on-the-job support:  </a:t>
            </a:r>
            <a:r>
              <a:rPr b="1" i="0" lang="en-US" sz="2400" u="none" cap="none" strike="noStrike">
                <a:solidFill>
                  <a:srgbClr val="FF0000"/>
                </a:solidFill>
                <a:latin typeface="Arial"/>
                <a:ea typeface="Arial"/>
                <a:cs typeface="Arial"/>
                <a:sym typeface="Arial"/>
              </a:rPr>
              <a:t>Supervision</a:t>
            </a:r>
            <a:endParaRPr/>
          </a:p>
        </p:txBody>
      </p:sp>
      <p:sp>
        <p:nvSpPr>
          <p:cNvPr id="286" name="Google Shape;286;p41"/>
          <p:cNvSpPr txBox="1"/>
          <p:nvPr>
            <p:ph idx="1" type="body"/>
          </p:nvPr>
        </p:nvSpPr>
        <p:spPr>
          <a:xfrm>
            <a:off x="152400" y="609600"/>
            <a:ext cx="8712200" cy="55499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342900" lvl="0" marL="342900" marR="0" rtl="0" algn="l">
              <a:spcBef>
                <a:spcPts val="480"/>
              </a:spcBef>
              <a:spcAft>
                <a:spcPts val="0"/>
              </a:spcAft>
              <a:buClr>
                <a:srgbClr val="FFFF00"/>
              </a:buClr>
              <a:buFont typeface="Arial"/>
              <a:buNone/>
            </a:pPr>
            <a:r>
              <a:rPr b="0" i="0" lang="en-US" sz="2400" u="none" cap="none" strike="noStrike">
                <a:solidFill>
                  <a:srgbClr val="FFFF00"/>
                </a:solidFill>
                <a:latin typeface="Arial"/>
                <a:ea typeface="Arial"/>
                <a:cs typeface="Arial"/>
                <a:sym typeface="Arial"/>
              </a:rPr>
              <a:t>Professional Development</a:t>
            </a:r>
            <a:endParaRPr/>
          </a:p>
          <a:p>
            <a:pPr indent="-457200" lvl="0" marL="4572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457200" lvl="0" marL="4572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r>
              <a:rPr b="0" i="0" lang="en-US" sz="1800" u="none" cap="none" strike="noStrike">
                <a:solidFill>
                  <a:schemeClr val="lt1"/>
                </a:solidFill>
                <a:latin typeface="Arial"/>
                <a:ea typeface="Arial"/>
                <a:cs typeface="Arial"/>
                <a:sym typeface="Arial"/>
              </a:rPr>
              <a:t>Professional development is generally not seen as sufficient to support school principals as instructional leaders.</a:t>
            </a:r>
            <a:endParaRPr/>
          </a:p>
          <a:p>
            <a:pPr indent="-457200" lvl="0" marL="4572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457200" lvl="0" marL="457200" marR="0" rtl="0" algn="l">
              <a:spcBef>
                <a:spcPts val="160"/>
              </a:spcBef>
              <a:spcAft>
                <a:spcPts val="0"/>
              </a:spcAft>
              <a:buClr>
                <a:schemeClr val="lt1"/>
              </a:buClr>
              <a:buFont typeface="Arial"/>
              <a:buNone/>
            </a:pPr>
            <a:r>
              <a:t/>
            </a:r>
            <a:endParaRPr b="0" i="0" sz="800" u="none" cap="none" strike="noStrike">
              <a:solidFill>
                <a:schemeClr val="lt1"/>
              </a:solidFill>
              <a:latin typeface="Arial"/>
              <a:ea typeface="Arial"/>
              <a:cs typeface="Arial"/>
              <a:sym typeface="Arial"/>
            </a:endParaRPr>
          </a:p>
          <a:p>
            <a:pPr indent="-457200" lvl="0" marL="45720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The Wallace Foundation and Council of the Great City Schools              Corcoran. et.al. (2012)</a:t>
            </a:r>
            <a:endParaRPr/>
          </a:p>
          <a:p>
            <a:pPr indent="-457200" lvl="0" marL="457200" marR="0" rtl="0" algn="l">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457200" lvl="0" marL="457200" marR="0" rtl="0" algn="l">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457200" lvl="0" marL="457200" marR="0" rtl="0" algn="l">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457200" lvl="0" marL="457200" marR="0" rtl="0" algn="l">
              <a:spcBef>
                <a:spcPts val="36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a:t>
            </a:r>
            <a:r>
              <a:rPr b="0" i="0" lang="en-US" sz="1800" u="none" cap="none" strike="noStrike">
                <a:solidFill>
                  <a:schemeClr val="lt1"/>
                </a:solidFill>
                <a:latin typeface="Arial"/>
                <a:ea typeface="Arial"/>
                <a:cs typeface="Arial"/>
                <a:sym typeface="Arial"/>
              </a:rPr>
              <a:t>Principal development opportunities are based more on </a:t>
            </a:r>
            <a:r>
              <a:rPr b="0" i="0" lang="en-US" sz="1800" u="none" cap="none" strike="noStrike">
                <a:solidFill>
                  <a:srgbClr val="FFFF00"/>
                </a:solidFill>
                <a:latin typeface="Arial"/>
                <a:ea typeface="Arial"/>
                <a:cs typeface="Arial"/>
                <a:sym typeface="Arial"/>
              </a:rPr>
              <a:t>“whims, fads, opportunism and ideology” </a:t>
            </a:r>
            <a:r>
              <a:rPr b="0" i="0" lang="en-US" sz="1800" u="none" cap="none" strike="noStrike">
                <a:solidFill>
                  <a:schemeClr val="lt1"/>
                </a:solidFill>
                <a:latin typeface="Arial"/>
                <a:ea typeface="Arial"/>
                <a:cs typeface="Arial"/>
                <a:sym typeface="Arial"/>
              </a:rPr>
              <a:t>than sound research and that while participation rates were high, it rarely lead to any changes in practice that had an impact on student achievement.</a:t>
            </a:r>
            <a:endParaRPr/>
          </a:p>
          <a:p>
            <a:pPr indent="-457200" lvl="0" marL="457200" marR="0" rtl="0" algn="l">
              <a:spcBef>
                <a:spcPts val="160"/>
              </a:spcBef>
              <a:spcAft>
                <a:spcPts val="0"/>
              </a:spcAft>
              <a:buClr>
                <a:schemeClr val="lt1"/>
              </a:buClr>
              <a:buFont typeface="Arial"/>
              <a:buNone/>
            </a:pPr>
            <a:r>
              <a:t/>
            </a:r>
            <a:endParaRPr b="0" i="0" sz="800" u="none" cap="none" strike="noStrike">
              <a:solidFill>
                <a:schemeClr val="lt1"/>
              </a:solidFill>
              <a:latin typeface="Arial"/>
              <a:ea typeface="Arial"/>
              <a:cs typeface="Arial"/>
              <a:sym typeface="Arial"/>
            </a:endParaRPr>
          </a:p>
          <a:p>
            <a:pPr indent="-457200" lvl="0" marL="457200" marR="0" rtl="0" algn="r">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National Association of State Boards of Education	Sun (2011)</a:t>
            </a:r>
            <a:endParaRPr/>
          </a:p>
          <a:p>
            <a:pPr indent="-342900" lvl="0" marL="34290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a:t>
            </a:r>
            <a:endParaRPr/>
          </a:p>
          <a:p>
            <a:pPr indent="0" lvl="0" marL="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a:t>
            </a:r>
            <a:endParaRPr b="0" i="0" sz="1600" u="none" cap="none" strike="noStrike">
              <a:solidFill>
                <a:schemeClr val="lt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5"/>
          <p:cNvSpPr txBox="1"/>
          <p:nvPr>
            <p:ph idx="1" type="body"/>
          </p:nvPr>
        </p:nvSpPr>
        <p:spPr>
          <a:xfrm>
            <a:off x="88900" y="457200"/>
            <a:ext cx="8915400" cy="6248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t/>
            </a:r>
            <a:endParaRPr b="1" i="0" sz="2400" u="none" cap="none" strike="noStrike">
              <a:solidFill>
                <a:srgbClr val="FFFF00"/>
              </a:solidFill>
              <a:latin typeface="Arial"/>
              <a:ea typeface="Arial"/>
              <a:cs typeface="Arial"/>
              <a:sym typeface="Arial"/>
            </a:endParaRPr>
          </a:p>
          <a:p>
            <a:pPr indent="0" lvl="0" marL="0" marR="0" rtl="0" algn="l">
              <a:spcBef>
                <a:spcPts val="200"/>
              </a:spcBef>
              <a:spcAft>
                <a:spcPts val="0"/>
              </a:spcAft>
              <a:buClr>
                <a:schemeClr val="lt1"/>
              </a:buClr>
              <a:buFont typeface="Arial"/>
              <a:buNone/>
            </a:pPr>
            <a:r>
              <a:t/>
            </a:r>
            <a:endParaRPr b="0" i="0" sz="1000" u="none" cap="none" strike="noStrike">
              <a:solidFill>
                <a:srgbClr val="FFFF00"/>
              </a:solidFill>
              <a:latin typeface="Arial"/>
              <a:ea typeface="Arial"/>
              <a:cs typeface="Arial"/>
              <a:sym typeface="Arial"/>
            </a:endParaRPr>
          </a:p>
          <a:p>
            <a:pPr indent="0" lvl="0" marL="0" marR="0" rtl="0" algn="l">
              <a:spcBef>
                <a:spcPts val="480"/>
              </a:spcBef>
              <a:spcAft>
                <a:spcPts val="0"/>
              </a:spcAft>
              <a:buClr>
                <a:schemeClr val="lt1"/>
              </a:buClr>
              <a:buFont typeface="Arial"/>
              <a:buNone/>
            </a:pPr>
            <a:r>
              <a:rPr b="0" i="0" lang="en-US" sz="2400" u="none" cap="none" strike="noStrike">
                <a:solidFill>
                  <a:schemeClr val="lt1"/>
                </a:solidFill>
                <a:latin typeface="Arial"/>
                <a:ea typeface="Arial"/>
                <a:cs typeface="Arial"/>
                <a:sym typeface="Arial"/>
              </a:rPr>
              <a:t>	“…a general dearth of systematic scholarly inquiry…</a:t>
            </a:r>
            <a:endParaRPr/>
          </a:p>
          <a:p>
            <a:pPr indent="0" lvl="0" marL="0" marR="0" rtl="0" algn="l">
              <a:spcBef>
                <a:spcPts val="480"/>
              </a:spcBef>
              <a:spcAft>
                <a:spcPts val="0"/>
              </a:spcAft>
              <a:buClr>
                <a:schemeClr val="lt1"/>
              </a:buClr>
              <a:buFont typeface="Arial"/>
              <a:buNone/>
            </a:pPr>
            <a:r>
              <a:rPr b="0" i="0" lang="en-US" sz="2400" u="none" cap="none" strike="noStrike">
                <a:solidFill>
                  <a:schemeClr val="lt1"/>
                </a:solidFill>
                <a:latin typeface="Arial"/>
                <a:ea typeface="Arial"/>
                <a:cs typeface="Arial"/>
                <a:sym typeface="Arial"/>
              </a:rPr>
              <a:t>		bleak, scant…</a:t>
            </a:r>
            <a:endParaRPr/>
          </a:p>
          <a:p>
            <a:pPr indent="0" lvl="0" marL="0" marR="0" rtl="0" algn="l">
              <a:spcBef>
                <a:spcPts val="480"/>
              </a:spcBef>
              <a:spcAft>
                <a:spcPts val="0"/>
              </a:spcAft>
              <a:buClr>
                <a:schemeClr val="lt1"/>
              </a:buClr>
              <a:buFont typeface="Arial"/>
              <a:buNone/>
            </a:pPr>
            <a:r>
              <a:rPr b="0" i="0" lang="en-US" sz="2400" u="none" cap="none" strike="noStrike">
                <a:solidFill>
                  <a:schemeClr val="lt1"/>
                </a:solidFill>
                <a:latin typeface="Arial"/>
                <a:ea typeface="Arial"/>
                <a:cs typeface="Arial"/>
                <a:sym typeface="Arial"/>
              </a:rPr>
              <a:t>			no systematic data”	</a:t>
            </a:r>
            <a:r>
              <a:rPr b="0" i="0" lang="en-US" sz="2000" u="none" cap="none" strike="noStrike">
                <a:solidFill>
                  <a:schemeClr val="lt1"/>
                </a:solidFill>
                <a:latin typeface="Arial"/>
                <a:ea typeface="Arial"/>
                <a:cs typeface="Arial"/>
                <a:sym typeface="Arial"/>
              </a:rPr>
              <a:t>			             </a:t>
            </a:r>
            <a:endParaRPr/>
          </a:p>
          <a:p>
            <a:pPr indent="0" lvl="0" marL="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r>
              <a:rPr b="0" i="0" lang="en-US" sz="1800" u="none" cap="none" strike="noStrike">
                <a:solidFill>
                  <a:schemeClr val="lt1"/>
                </a:solidFill>
                <a:latin typeface="Arial"/>
                <a:ea typeface="Arial"/>
                <a:cs typeface="Arial"/>
                <a:sym typeface="Arial"/>
              </a:rPr>
              <a:t>Hess &amp; Kelly (2007)</a:t>
            </a:r>
            <a:r>
              <a:rPr b="0" i="0" lang="en-US" sz="2000" u="none" cap="none" strike="noStrike">
                <a:solidFill>
                  <a:schemeClr val="lt1"/>
                </a:solidFill>
                <a:latin typeface="Arial"/>
                <a:ea typeface="Arial"/>
                <a:cs typeface="Arial"/>
                <a:sym typeface="Arial"/>
              </a:rPr>
              <a:t>	</a:t>
            </a:r>
            <a:endParaRPr/>
          </a:p>
          <a:p>
            <a:pPr indent="0" lvl="0" marL="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endParaRPr/>
          </a:p>
          <a:p>
            <a:pPr indent="0" lvl="0" marL="0" marR="0" rtl="0" algn="l">
              <a:spcBef>
                <a:spcPts val="480"/>
              </a:spcBef>
              <a:spcAft>
                <a:spcPts val="0"/>
              </a:spcAft>
              <a:buClr>
                <a:schemeClr val="lt1"/>
              </a:buClr>
              <a:buFont typeface="Arial"/>
              <a:buNone/>
            </a:pPr>
            <a:r>
              <a:rPr b="0" i="0" lang="en-US" sz="2400" u="none" cap="none" strike="noStrike">
                <a:solidFill>
                  <a:schemeClr val="lt1"/>
                </a:solidFill>
                <a:latin typeface="Arial"/>
                <a:ea typeface="Arial"/>
                <a:cs typeface="Arial"/>
                <a:sym typeface="Arial"/>
              </a:rPr>
              <a:t>	“…lack of rigorous scholarship…</a:t>
            </a:r>
            <a:endParaRPr/>
          </a:p>
          <a:p>
            <a:pPr indent="0" lvl="0" marL="0" marR="0" rtl="0" algn="l">
              <a:spcBef>
                <a:spcPts val="480"/>
              </a:spcBef>
              <a:spcAft>
                <a:spcPts val="0"/>
              </a:spcAft>
              <a:buClr>
                <a:schemeClr val="lt1"/>
              </a:buClr>
              <a:buFont typeface="Arial"/>
              <a:buNone/>
            </a:pPr>
            <a:r>
              <a:rPr b="0" i="0" lang="en-US" sz="2400" u="none" cap="none" strike="noStrike">
                <a:solidFill>
                  <a:schemeClr val="lt1"/>
                </a:solidFill>
                <a:latin typeface="Arial"/>
                <a:ea typeface="Arial"/>
                <a:cs typeface="Arial"/>
                <a:sym typeface="Arial"/>
              </a:rPr>
              <a:t>		low standards…</a:t>
            </a:r>
            <a:endParaRPr/>
          </a:p>
          <a:p>
            <a:pPr indent="0" lvl="0" marL="0" marR="0" rtl="0" algn="l">
              <a:spcBef>
                <a:spcPts val="480"/>
              </a:spcBef>
              <a:spcAft>
                <a:spcPts val="0"/>
              </a:spcAft>
              <a:buClr>
                <a:schemeClr val="lt1"/>
              </a:buClr>
              <a:buFont typeface="Arial"/>
              <a:buNone/>
            </a:pPr>
            <a:r>
              <a:rPr b="0" i="0" lang="en-US" sz="2400" u="none" cap="none" strike="noStrike">
                <a:solidFill>
                  <a:schemeClr val="lt1"/>
                </a:solidFill>
                <a:latin typeface="Arial"/>
                <a:ea typeface="Arial"/>
                <a:cs typeface="Arial"/>
                <a:sym typeface="Arial"/>
              </a:rPr>
              <a:t>			dubious reliability and validity…						data of questionable value…						inappropriate analysis of data”</a:t>
            </a:r>
            <a:endParaRPr/>
          </a:p>
          <a:p>
            <a:pPr indent="0" lvl="0" marL="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						                         </a:t>
            </a:r>
            <a:r>
              <a:rPr b="0" i="0" lang="en-US" sz="1800" u="none" cap="none" strike="noStrike">
                <a:solidFill>
                  <a:srgbClr val="FFFF00"/>
                </a:solidFill>
                <a:latin typeface="Arial"/>
                <a:ea typeface="Arial"/>
                <a:cs typeface="Arial"/>
                <a:sym typeface="Arial"/>
              </a:rPr>
              <a:t> </a:t>
            </a:r>
            <a:r>
              <a:rPr b="0" i="0" lang="en-US" sz="1800" u="none" cap="none" strike="noStrike">
                <a:solidFill>
                  <a:schemeClr val="lt1"/>
                </a:solidFill>
                <a:latin typeface="Arial"/>
                <a:ea typeface="Arial"/>
                <a:cs typeface="Arial"/>
                <a:sym typeface="Arial"/>
              </a:rPr>
              <a:t>Levine (2005)</a:t>
            </a:r>
            <a:endParaRPr/>
          </a:p>
          <a:p>
            <a:pPr indent="0" lvl="0" marL="0" marR="0" rtl="0" algn="l">
              <a:spcBef>
                <a:spcPts val="400"/>
              </a:spcBef>
              <a:spcAft>
                <a:spcPts val="0"/>
              </a:spcAft>
              <a:buClr>
                <a:schemeClr val="lt1"/>
              </a:buClr>
              <a:buFont typeface="Arial"/>
              <a:buNone/>
            </a:pPr>
            <a:r>
              <a:t/>
            </a:r>
            <a:endParaRPr b="0" i="0" sz="2000" u="none" cap="none" strike="noStrike">
              <a:solidFill>
                <a:srgbClr val="FFFF00"/>
              </a:solidFill>
              <a:latin typeface="Arial"/>
              <a:ea typeface="Arial"/>
              <a:cs typeface="Arial"/>
              <a:sym typeface="Arial"/>
            </a:endParaRPr>
          </a:p>
        </p:txBody>
      </p:sp>
      <p:sp>
        <p:nvSpPr>
          <p:cNvPr id="104" name="Google Shape;104;p15"/>
          <p:cNvSpPr txBox="1"/>
          <p:nvPr/>
        </p:nvSpPr>
        <p:spPr>
          <a:xfrm>
            <a:off x="0" y="0"/>
            <a:ext cx="9144000" cy="461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2400" u="none" cap="none" strike="noStrike">
                <a:solidFill>
                  <a:srgbClr val="FFFF00"/>
                </a:solidFill>
                <a:latin typeface="Arial"/>
                <a:ea typeface="Arial"/>
                <a:cs typeface="Arial"/>
                <a:sym typeface="Arial"/>
              </a:rPr>
              <a:t>LACK OF RESEARCH ON PRINCIPAL PREPARATION</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0" name="Shape 290"/>
        <p:cNvGrpSpPr/>
        <p:nvPr/>
      </p:nvGrpSpPr>
      <p:grpSpPr>
        <a:xfrm>
          <a:off x="0" y="0"/>
          <a:ext cx="0" cy="0"/>
          <a:chOff x="0" y="0"/>
          <a:chExt cx="0" cy="0"/>
        </a:xfrm>
      </p:grpSpPr>
      <p:sp>
        <p:nvSpPr>
          <p:cNvPr id="291" name="Google Shape;291;p42"/>
          <p:cNvSpPr txBox="1"/>
          <p:nvPr/>
        </p:nvSpPr>
        <p:spPr>
          <a:xfrm>
            <a:off x="3276600" y="963613"/>
            <a:ext cx="4084638" cy="4619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FF"/>
                </a:solidFill>
                <a:latin typeface="Arial"/>
                <a:ea typeface="Arial"/>
                <a:cs typeface="Arial"/>
                <a:sym typeface="Arial"/>
              </a:rPr>
              <a:t>Participant Characteristics</a:t>
            </a:r>
            <a:endParaRPr/>
          </a:p>
        </p:txBody>
      </p:sp>
      <p:sp>
        <p:nvSpPr>
          <p:cNvPr id="292" name="Google Shape;292;p42"/>
          <p:cNvSpPr txBox="1"/>
          <p:nvPr/>
        </p:nvSpPr>
        <p:spPr>
          <a:xfrm>
            <a:off x="3276600" y="2959100"/>
            <a:ext cx="3835400" cy="863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FF"/>
                </a:solidFill>
                <a:latin typeface="Arial"/>
                <a:ea typeface="Arial"/>
                <a:cs typeface="Arial"/>
                <a:sym typeface="Arial"/>
              </a:rPr>
              <a:t>Participant Learning and Program Completion</a:t>
            </a:r>
            <a:endParaRPr/>
          </a:p>
        </p:txBody>
      </p:sp>
      <p:sp>
        <p:nvSpPr>
          <p:cNvPr id="293" name="Google Shape;293;p42"/>
          <p:cNvSpPr txBox="1"/>
          <p:nvPr/>
        </p:nvSpPr>
        <p:spPr>
          <a:xfrm>
            <a:off x="3276600" y="5867400"/>
            <a:ext cx="4676775"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FF"/>
                </a:solidFill>
                <a:latin typeface="Arial"/>
                <a:ea typeface="Arial"/>
                <a:cs typeface="Arial"/>
                <a:sym typeface="Arial"/>
              </a:rPr>
              <a:t>School and Teacher Outcomes</a:t>
            </a:r>
            <a:endParaRPr/>
          </a:p>
        </p:txBody>
      </p:sp>
      <p:sp>
        <p:nvSpPr>
          <p:cNvPr id="294" name="Google Shape;294;p42"/>
          <p:cNvSpPr txBox="1"/>
          <p:nvPr/>
        </p:nvSpPr>
        <p:spPr>
          <a:xfrm>
            <a:off x="3276600" y="4927600"/>
            <a:ext cx="3281363"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FF"/>
                </a:solidFill>
                <a:latin typeface="Arial"/>
                <a:ea typeface="Arial"/>
                <a:cs typeface="Arial"/>
                <a:sym typeface="Arial"/>
              </a:rPr>
              <a:t>Leadership Practices</a:t>
            </a:r>
            <a:endParaRPr/>
          </a:p>
        </p:txBody>
      </p:sp>
      <p:sp>
        <p:nvSpPr>
          <p:cNvPr id="295" name="Google Shape;295;p42"/>
          <p:cNvSpPr txBox="1"/>
          <p:nvPr/>
        </p:nvSpPr>
        <p:spPr>
          <a:xfrm>
            <a:off x="3276600" y="6319838"/>
            <a:ext cx="2921000" cy="4619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FF"/>
                </a:solidFill>
                <a:latin typeface="Arial"/>
                <a:ea typeface="Arial"/>
                <a:cs typeface="Arial"/>
                <a:sym typeface="Arial"/>
              </a:rPr>
              <a:t>Student Outcomes</a:t>
            </a:r>
            <a:endParaRPr/>
          </a:p>
        </p:txBody>
      </p:sp>
      <p:sp>
        <p:nvSpPr>
          <p:cNvPr id="296" name="Google Shape;296;p42"/>
          <p:cNvSpPr txBox="1"/>
          <p:nvPr/>
        </p:nvSpPr>
        <p:spPr>
          <a:xfrm>
            <a:off x="3276600" y="3987800"/>
            <a:ext cx="4076700" cy="8302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FF"/>
                </a:solidFill>
                <a:latin typeface="Arial"/>
                <a:ea typeface="Arial"/>
                <a:cs typeface="Arial"/>
                <a:sym typeface="Arial"/>
              </a:rPr>
              <a:t>Participant Job Placement and Career Advancement</a:t>
            </a:r>
            <a:endParaRPr/>
          </a:p>
        </p:txBody>
      </p:sp>
      <p:sp>
        <p:nvSpPr>
          <p:cNvPr id="297" name="Google Shape;297;p42"/>
          <p:cNvSpPr txBox="1"/>
          <p:nvPr/>
        </p:nvSpPr>
        <p:spPr>
          <a:xfrm>
            <a:off x="3276600" y="2017713"/>
            <a:ext cx="3810000" cy="4619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FF"/>
                </a:solidFill>
                <a:latin typeface="Arial"/>
                <a:ea typeface="Arial"/>
                <a:cs typeface="Arial"/>
                <a:sym typeface="Arial"/>
              </a:rPr>
              <a:t>Program Implementation</a:t>
            </a:r>
            <a:endParaRPr/>
          </a:p>
        </p:txBody>
      </p:sp>
      <p:sp>
        <p:nvSpPr>
          <p:cNvPr id="298" name="Google Shape;298;p42"/>
          <p:cNvSpPr txBox="1"/>
          <p:nvPr/>
        </p:nvSpPr>
        <p:spPr>
          <a:xfrm>
            <a:off x="1130300" y="952500"/>
            <a:ext cx="1108075"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00"/>
                </a:solidFill>
                <a:latin typeface="Arial"/>
                <a:ea typeface="Arial"/>
                <a:cs typeface="Arial"/>
                <a:sym typeface="Arial"/>
              </a:rPr>
              <a:t>Inputs</a:t>
            </a:r>
            <a:endParaRPr/>
          </a:p>
        </p:txBody>
      </p:sp>
      <p:sp>
        <p:nvSpPr>
          <p:cNvPr id="299" name="Google Shape;299;p42"/>
          <p:cNvSpPr txBox="1"/>
          <p:nvPr/>
        </p:nvSpPr>
        <p:spPr>
          <a:xfrm>
            <a:off x="812800" y="2019300"/>
            <a:ext cx="1724025"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00"/>
                </a:solidFill>
                <a:latin typeface="Arial"/>
                <a:ea typeface="Arial"/>
                <a:cs typeface="Arial"/>
                <a:sym typeface="Arial"/>
              </a:rPr>
              <a:t>Processes</a:t>
            </a:r>
            <a:endParaRPr b="1" sz="2400">
              <a:solidFill>
                <a:schemeClr val="dk1"/>
              </a:solidFill>
              <a:latin typeface="Arial"/>
              <a:ea typeface="Arial"/>
              <a:cs typeface="Arial"/>
              <a:sym typeface="Arial"/>
            </a:endParaRPr>
          </a:p>
        </p:txBody>
      </p:sp>
      <p:sp>
        <p:nvSpPr>
          <p:cNvPr id="300" name="Google Shape;300;p42"/>
          <p:cNvSpPr txBox="1"/>
          <p:nvPr/>
        </p:nvSpPr>
        <p:spPr>
          <a:xfrm>
            <a:off x="1003300" y="4165600"/>
            <a:ext cx="1363663"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00"/>
                </a:solidFill>
                <a:latin typeface="Arial"/>
                <a:ea typeface="Arial"/>
                <a:cs typeface="Arial"/>
                <a:sym typeface="Arial"/>
              </a:rPr>
              <a:t>Outputs</a:t>
            </a:r>
            <a:endParaRPr b="1" sz="2400">
              <a:solidFill>
                <a:schemeClr val="dk1"/>
              </a:solidFill>
              <a:latin typeface="Arial"/>
              <a:ea typeface="Arial"/>
              <a:cs typeface="Arial"/>
              <a:sym typeface="Arial"/>
            </a:endParaRPr>
          </a:p>
        </p:txBody>
      </p:sp>
      <p:sp>
        <p:nvSpPr>
          <p:cNvPr id="301" name="Google Shape;301;p42"/>
          <p:cNvSpPr txBox="1"/>
          <p:nvPr/>
        </p:nvSpPr>
        <p:spPr>
          <a:xfrm>
            <a:off x="825500" y="6083300"/>
            <a:ext cx="1689100"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FF00"/>
                </a:solidFill>
                <a:latin typeface="Arial"/>
                <a:ea typeface="Arial"/>
                <a:cs typeface="Arial"/>
                <a:sym typeface="Arial"/>
              </a:rPr>
              <a:t>Outcomes</a:t>
            </a:r>
            <a:endParaRPr b="1" sz="2400">
              <a:solidFill>
                <a:schemeClr val="dk1"/>
              </a:solidFill>
              <a:latin typeface="Arial"/>
              <a:ea typeface="Arial"/>
              <a:cs typeface="Arial"/>
              <a:sym typeface="Arial"/>
            </a:endParaRPr>
          </a:p>
        </p:txBody>
      </p:sp>
      <p:sp>
        <p:nvSpPr>
          <p:cNvPr id="302" name="Google Shape;302;p42"/>
          <p:cNvSpPr txBox="1"/>
          <p:nvPr/>
        </p:nvSpPr>
        <p:spPr>
          <a:xfrm>
            <a:off x="139700" y="127000"/>
            <a:ext cx="8810625" cy="461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rgbClr val="FFFF00"/>
                </a:solidFill>
                <a:latin typeface="Arial"/>
                <a:ea typeface="Arial"/>
                <a:cs typeface="Arial"/>
                <a:sym typeface="Arial"/>
              </a:rPr>
              <a:t>7.	Robust data collection and continuous learning</a:t>
            </a:r>
            <a:endParaRPr/>
          </a:p>
        </p:txBody>
      </p:sp>
      <p:sp>
        <p:nvSpPr>
          <p:cNvPr id="303" name="Google Shape;303;p42"/>
          <p:cNvSpPr/>
          <p:nvPr/>
        </p:nvSpPr>
        <p:spPr>
          <a:xfrm>
            <a:off x="3149600" y="2971800"/>
            <a:ext cx="5041900" cy="2425700"/>
          </a:xfrm>
          <a:prstGeom prst="rect">
            <a:avLst/>
          </a:prstGeom>
          <a:no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a:ea typeface="Arial"/>
              <a:cs typeface="Arial"/>
              <a:sym typeface="Arial"/>
            </a:endParaRPr>
          </a:p>
        </p:txBody>
      </p:sp>
      <p:sp>
        <p:nvSpPr>
          <p:cNvPr id="304" name="Google Shape;304;p42"/>
          <p:cNvSpPr/>
          <p:nvPr/>
        </p:nvSpPr>
        <p:spPr>
          <a:xfrm>
            <a:off x="3149600" y="5778500"/>
            <a:ext cx="5067300" cy="1028700"/>
          </a:xfrm>
          <a:prstGeom prst="rect">
            <a:avLst/>
          </a:prstGeom>
          <a:no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a:ea typeface="Arial"/>
              <a:cs typeface="Arial"/>
              <a:sym typeface="Arial"/>
            </a:endParaRPr>
          </a:p>
        </p:txBody>
      </p:sp>
      <p:sp>
        <p:nvSpPr>
          <p:cNvPr id="305" name="Google Shape;305;p42"/>
          <p:cNvSpPr/>
          <p:nvPr/>
        </p:nvSpPr>
        <p:spPr>
          <a:xfrm>
            <a:off x="3149600" y="1930400"/>
            <a:ext cx="5016500" cy="635000"/>
          </a:xfrm>
          <a:prstGeom prst="rect">
            <a:avLst/>
          </a:prstGeom>
          <a:no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a:ea typeface="Arial"/>
              <a:cs typeface="Arial"/>
              <a:sym typeface="Arial"/>
            </a:endParaRPr>
          </a:p>
        </p:txBody>
      </p:sp>
      <p:sp>
        <p:nvSpPr>
          <p:cNvPr id="306" name="Google Shape;306;p42"/>
          <p:cNvSpPr/>
          <p:nvPr/>
        </p:nvSpPr>
        <p:spPr>
          <a:xfrm>
            <a:off x="3149600" y="876300"/>
            <a:ext cx="4965700" cy="635000"/>
          </a:xfrm>
          <a:prstGeom prst="rect">
            <a:avLst/>
          </a:prstGeom>
          <a:no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a:ea typeface="Arial"/>
              <a:cs typeface="Arial"/>
              <a:sym typeface="Arial"/>
            </a:endParaRPr>
          </a:p>
        </p:txBody>
      </p:sp>
      <p:sp>
        <p:nvSpPr>
          <p:cNvPr id="307" name="Google Shape;307;p42"/>
          <p:cNvSpPr/>
          <p:nvPr/>
        </p:nvSpPr>
        <p:spPr>
          <a:xfrm>
            <a:off x="5219700" y="1587500"/>
            <a:ext cx="419100" cy="292100"/>
          </a:xfrm>
          <a:prstGeom prst="downArrow">
            <a:avLst>
              <a:gd fmla="val 50000" name="adj1"/>
              <a:gd fmla="val 50000" name="adj2"/>
            </a:avLst>
          </a:prstGeom>
          <a:solidFill>
            <a:schemeClr val="accen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a:ea typeface="Arial"/>
              <a:cs typeface="Arial"/>
              <a:sym typeface="Arial"/>
            </a:endParaRPr>
          </a:p>
        </p:txBody>
      </p:sp>
      <p:sp>
        <p:nvSpPr>
          <p:cNvPr id="308" name="Google Shape;308;p42"/>
          <p:cNvSpPr/>
          <p:nvPr/>
        </p:nvSpPr>
        <p:spPr>
          <a:xfrm>
            <a:off x="5219700" y="2616200"/>
            <a:ext cx="419100" cy="292100"/>
          </a:xfrm>
          <a:prstGeom prst="downArrow">
            <a:avLst>
              <a:gd fmla="val 50000" name="adj1"/>
              <a:gd fmla="val 50000" name="adj2"/>
            </a:avLst>
          </a:prstGeom>
          <a:solidFill>
            <a:schemeClr val="accen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a:ea typeface="Arial"/>
              <a:cs typeface="Arial"/>
              <a:sym typeface="Arial"/>
            </a:endParaRPr>
          </a:p>
        </p:txBody>
      </p:sp>
      <p:sp>
        <p:nvSpPr>
          <p:cNvPr id="309" name="Google Shape;309;p42"/>
          <p:cNvSpPr/>
          <p:nvPr/>
        </p:nvSpPr>
        <p:spPr>
          <a:xfrm>
            <a:off x="5219700" y="5448300"/>
            <a:ext cx="419100" cy="292100"/>
          </a:xfrm>
          <a:prstGeom prst="downArrow">
            <a:avLst>
              <a:gd fmla="val 50000" name="adj1"/>
              <a:gd fmla="val 50000" name="adj2"/>
            </a:avLst>
          </a:prstGeom>
          <a:solidFill>
            <a:schemeClr val="accent1"/>
          </a:solid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a:ea typeface="Arial"/>
              <a:cs typeface="Arial"/>
              <a:sym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3" name="Shape 313"/>
        <p:cNvGrpSpPr/>
        <p:nvPr/>
      </p:nvGrpSpPr>
      <p:grpSpPr>
        <a:xfrm>
          <a:off x="0" y="0"/>
          <a:ext cx="0" cy="0"/>
          <a:chOff x="0" y="0"/>
          <a:chExt cx="0" cy="0"/>
        </a:xfrm>
      </p:grpSpPr>
      <p:sp>
        <p:nvSpPr>
          <p:cNvPr id="314" name="Google Shape;314;p43"/>
          <p:cNvSpPr txBox="1"/>
          <p:nvPr>
            <p:ph type="title"/>
          </p:nvPr>
        </p:nvSpPr>
        <p:spPr>
          <a:xfrm>
            <a:off x="685800" y="0"/>
            <a:ext cx="777240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0" i="0" lang="en-US" sz="2400" u="none" cap="none" strike="noStrike">
                <a:solidFill>
                  <a:srgbClr val="FFFF00"/>
                </a:solidFill>
                <a:latin typeface="Arial"/>
                <a:ea typeface="Arial"/>
                <a:cs typeface="Arial"/>
                <a:sym typeface="Arial"/>
              </a:rPr>
            </a:br>
            <a:r>
              <a:rPr b="0" i="0" lang="en-US" sz="2400" u="none" cap="none" strike="noStrike">
                <a:solidFill>
                  <a:srgbClr val="FFFF00"/>
                </a:solidFill>
                <a:latin typeface="Arial"/>
                <a:ea typeface="Arial"/>
                <a:cs typeface="Arial"/>
                <a:sym typeface="Arial"/>
              </a:rPr>
              <a:t>7.  Robust data collection and continuous learning: </a:t>
            </a:r>
            <a:br>
              <a:rPr b="0" i="0" lang="en-US" sz="2400" u="none" cap="none" strike="noStrike">
                <a:solidFill>
                  <a:srgbClr val="FFFF00"/>
                </a:solidFill>
                <a:latin typeface="Arial"/>
                <a:ea typeface="Arial"/>
                <a:cs typeface="Arial"/>
                <a:sym typeface="Arial"/>
              </a:rPr>
            </a:br>
            <a:r>
              <a:rPr b="0" i="0" lang="en-US" sz="2400" u="none" cap="none" strike="noStrike">
                <a:solidFill>
                  <a:srgbClr val="FF0000"/>
                </a:solidFill>
                <a:latin typeface="Arial"/>
                <a:ea typeface="Arial"/>
                <a:cs typeface="Arial"/>
                <a:sym typeface="Arial"/>
              </a:rPr>
              <a:t>State Oversight</a:t>
            </a:r>
            <a:endParaRPr b="1" i="0" sz="2400" u="none" cap="none" strike="noStrike">
              <a:solidFill>
                <a:srgbClr val="FFFF00"/>
              </a:solidFill>
              <a:latin typeface="Arial"/>
              <a:ea typeface="Arial"/>
              <a:cs typeface="Arial"/>
              <a:sym typeface="Arial"/>
            </a:endParaRPr>
          </a:p>
        </p:txBody>
      </p:sp>
      <p:sp>
        <p:nvSpPr>
          <p:cNvPr id="315" name="Google Shape;315;p43"/>
          <p:cNvSpPr txBox="1"/>
          <p:nvPr>
            <p:ph idx="1" type="body"/>
          </p:nvPr>
        </p:nvSpPr>
        <p:spPr>
          <a:xfrm>
            <a:off x="139700" y="939800"/>
            <a:ext cx="8864600" cy="6172200"/>
          </a:xfrm>
          <a:prstGeom prst="rect">
            <a:avLst/>
          </a:prstGeom>
          <a:noFill/>
          <a:ln>
            <a:noFill/>
          </a:ln>
        </p:spPr>
        <p:txBody>
          <a:bodyPr anchorCtr="0" anchor="t" bIns="45700" lIns="91425" spcFirstLastPara="1" rIns="91425" wrap="square" tIns="45700">
            <a:noAutofit/>
          </a:bodyPr>
          <a:lstStyle/>
          <a:p>
            <a:pPr indent="-228600" lvl="1" marL="457200" marR="0" rtl="0" algn="l">
              <a:spcBef>
                <a:spcPts val="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Performance  data</a:t>
            </a:r>
            <a:endParaRPr/>
          </a:p>
          <a:p>
            <a:pPr indent="-228600" lvl="1" marL="457200" marR="0" rtl="0" algn="l">
              <a:spcBef>
                <a:spcPts val="200"/>
              </a:spcBef>
              <a:spcAft>
                <a:spcPts val="0"/>
              </a:spcAft>
              <a:buClr>
                <a:srgbClr val="FFFF00"/>
              </a:buClr>
              <a:buFont typeface="Arial"/>
              <a:buNone/>
            </a:pPr>
            <a:r>
              <a:rPr b="0" i="0" lang="en-US" sz="1000" u="none" cap="none" strike="noStrike">
                <a:solidFill>
                  <a:srgbClr val="FFFF00"/>
                </a:solidFill>
                <a:latin typeface="Arial"/>
                <a:ea typeface="Arial"/>
                <a:cs typeface="Arial"/>
                <a:sym typeface="Arial"/>
              </a:rPr>
              <a:t>		</a:t>
            </a:r>
            <a:endParaRPr/>
          </a:p>
          <a:p>
            <a:pPr indent="-228600" lvl="1" marL="4572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19 states were unable to report how many people graduate from state-approved principal preparation programs in their state on an annual basis	</a:t>
            </a:r>
            <a:endParaRPr/>
          </a:p>
          <a:p>
            <a:pPr indent="-228600" lvl="1" marL="45720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228600" lvl="1" marL="4572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28 states report than neither the state nor principal preparation programs are required to collect </a:t>
            </a:r>
            <a:r>
              <a:rPr b="0" i="0" lang="en-US" sz="2000" u="sng" cap="none" strike="noStrike">
                <a:solidFill>
                  <a:srgbClr val="FFFF00"/>
                </a:solidFill>
                <a:latin typeface="Arial"/>
                <a:ea typeface="Arial"/>
                <a:cs typeface="Arial"/>
                <a:sym typeface="Arial"/>
              </a:rPr>
              <a:t>any outcome data </a:t>
            </a:r>
            <a:r>
              <a:rPr b="0" i="0" lang="en-US" sz="2000" u="none" cap="none" strike="noStrike">
                <a:solidFill>
                  <a:schemeClr val="lt1"/>
                </a:solidFill>
                <a:latin typeface="Arial"/>
                <a:ea typeface="Arial"/>
                <a:cs typeface="Arial"/>
                <a:sym typeface="Arial"/>
              </a:rPr>
              <a:t>on principal preparation program graduates to know if they secure jobs, retain them, show impact on student achievement, or earn effective ratings on principal evaluations program</a:t>
            </a:r>
            <a:endParaRPr/>
          </a:p>
          <a:p>
            <a:pPr indent="-228600" lvl="1" marL="45720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228600" lvl="1" marL="4572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Universities typically do not track performance outcomes</a:t>
            </a:r>
            <a:endParaRPr/>
          </a:p>
          <a:p>
            <a:pPr indent="-228600" lvl="1" marL="45720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228600" lvl="1" marL="45720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228600" lvl="1" marL="457200" marR="0" rtl="0" algn="l">
              <a:spcBef>
                <a:spcPts val="200"/>
              </a:spcBef>
              <a:spcAft>
                <a:spcPts val="0"/>
              </a:spcAft>
              <a:buClr>
                <a:srgbClr val="FFFF00"/>
              </a:buClr>
              <a:buFont typeface="Arial"/>
              <a:buNone/>
            </a:pPr>
            <a:r>
              <a:rPr b="0" i="0" lang="en-US" sz="1000" u="none" cap="none" strike="noStrike">
                <a:solidFill>
                  <a:srgbClr val="FFFF00"/>
                </a:solidFill>
                <a:latin typeface="Arial"/>
                <a:ea typeface="Arial"/>
                <a:cs typeface="Arial"/>
                <a:sym typeface="Arial"/>
              </a:rPr>
              <a:t>	</a:t>
            </a:r>
            <a:endParaRPr b="0" i="0" sz="2000" u="none" cap="none" strike="noStrike">
              <a:solidFill>
                <a:schemeClr val="lt1"/>
              </a:solidFill>
              <a:latin typeface="Arial"/>
              <a:ea typeface="Arial"/>
              <a:cs typeface="Arial"/>
              <a:sym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44"/>
          <p:cNvSpPr txBox="1"/>
          <p:nvPr>
            <p:ph type="title"/>
          </p:nvPr>
        </p:nvSpPr>
        <p:spPr>
          <a:xfrm>
            <a:off x="228600" y="0"/>
            <a:ext cx="8686800" cy="508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rgbClr val="FFFF00"/>
                </a:solidFill>
                <a:latin typeface="Arial"/>
                <a:ea typeface="Arial"/>
                <a:cs typeface="Arial"/>
                <a:sym typeface="Arial"/>
              </a:rPr>
              <a:t>Critical Core Components of Principal Preparation</a:t>
            </a:r>
            <a:endParaRPr/>
          </a:p>
        </p:txBody>
      </p:sp>
      <p:sp>
        <p:nvSpPr>
          <p:cNvPr id="322" name="Google Shape;322;p44"/>
          <p:cNvSpPr txBox="1"/>
          <p:nvPr>
            <p:ph idx="1" type="body"/>
          </p:nvPr>
        </p:nvSpPr>
        <p:spPr>
          <a:xfrm>
            <a:off x="1612900" y="723900"/>
            <a:ext cx="8077200" cy="6286500"/>
          </a:xfrm>
          <a:prstGeom prst="rect">
            <a:avLst/>
          </a:prstGeom>
          <a:noFill/>
          <a:ln>
            <a:noFill/>
          </a:ln>
        </p:spPr>
        <p:txBody>
          <a:bodyPr anchorCtr="0" anchor="t" bIns="45700" lIns="91425" spcFirstLastPara="1" rIns="91425" wrap="square" tIns="45700">
            <a:noAutofit/>
          </a:bodyPr>
          <a:lstStyle/>
          <a:p>
            <a:pPr indent="139700" lvl="0" marL="1371600" marR="0" rtl="0" algn="l">
              <a:spcBef>
                <a:spcPts val="0"/>
              </a:spcBef>
              <a:spcAft>
                <a:spcPts val="0"/>
              </a:spcAft>
              <a:buClr>
                <a:schemeClr val="lt1"/>
              </a:buClr>
              <a:buSzPts val="2200"/>
              <a:buFont typeface="Arial"/>
              <a:buNone/>
            </a:pPr>
            <a:r>
              <a:t/>
            </a:r>
            <a:endParaRPr b="1" i="0" sz="2200" u="none" cap="none" strike="noStrike">
              <a:solidFill>
                <a:srgbClr val="FFFF00"/>
              </a:solidFill>
              <a:latin typeface="Arial"/>
              <a:ea typeface="Arial"/>
              <a:cs typeface="Arial"/>
              <a:sym typeface="Arial"/>
            </a:endParaRPr>
          </a:p>
          <a:p>
            <a:pPr indent="-685800" lvl="0" marL="685800" marR="0" rtl="0" algn="l">
              <a:spcBef>
                <a:spcPts val="440"/>
              </a:spcBef>
              <a:spcAft>
                <a:spcPts val="0"/>
              </a:spcAft>
              <a:buClr>
                <a:srgbClr val="FFFF00"/>
              </a:buClr>
              <a:buSzPts val="2200"/>
              <a:buFont typeface="Arial"/>
              <a:buAutoNum type="arabicPeriod"/>
            </a:pPr>
            <a:r>
              <a:rPr b="1" i="0" lang="en-US" sz="2200" u="none" cap="none" strike="noStrike">
                <a:solidFill>
                  <a:srgbClr val="FFFF00"/>
                </a:solidFill>
                <a:latin typeface="Arial"/>
                <a:ea typeface="Arial"/>
                <a:cs typeface="Arial"/>
                <a:sym typeface="Arial"/>
              </a:rPr>
              <a:t>Principal competency framework</a:t>
            </a:r>
            <a:endParaRPr/>
          </a:p>
          <a:p>
            <a:pPr indent="-622300" lvl="0" marL="685800" marR="0" rtl="0" algn="l">
              <a:spcBef>
                <a:spcPts val="200"/>
              </a:spcBef>
              <a:spcAft>
                <a:spcPts val="0"/>
              </a:spcAft>
              <a:buClr>
                <a:schemeClr val="lt1"/>
              </a:buClr>
              <a:buSzPts val="1000"/>
              <a:buFont typeface="Arial"/>
              <a:buNone/>
            </a:pPr>
            <a:r>
              <a:t/>
            </a:r>
            <a:endParaRPr b="0" i="0" sz="1000" u="none" cap="none" strike="noStrike">
              <a:solidFill>
                <a:schemeClr val="lt1"/>
              </a:solidFill>
              <a:latin typeface="Arial"/>
              <a:ea typeface="Arial"/>
              <a:cs typeface="Arial"/>
              <a:sym typeface="Arial"/>
            </a:endParaRPr>
          </a:p>
          <a:p>
            <a:pPr indent="-685800" lvl="0" marL="685800" marR="0" rtl="0" algn="l">
              <a:spcBef>
                <a:spcPts val="440"/>
              </a:spcBef>
              <a:spcAft>
                <a:spcPts val="0"/>
              </a:spcAft>
              <a:buClr>
                <a:srgbClr val="FFFF00"/>
              </a:buClr>
              <a:buSzPts val="2200"/>
              <a:buFont typeface="Arial"/>
              <a:buAutoNum type="arabicPeriod"/>
            </a:pPr>
            <a:r>
              <a:rPr b="1" i="0" lang="en-US" sz="2200" u="none" cap="none" strike="noStrike">
                <a:solidFill>
                  <a:srgbClr val="FFFF00"/>
                </a:solidFill>
                <a:latin typeface="Arial"/>
                <a:ea typeface="Arial"/>
                <a:cs typeface="Arial"/>
                <a:sym typeface="Arial"/>
              </a:rPr>
              <a:t>Strategic and and proactive recruiting </a:t>
            </a:r>
            <a:endParaRPr/>
          </a:p>
          <a:p>
            <a:pPr indent="-622300" lvl="0" marL="685800" marR="0" rtl="0" algn="l">
              <a:spcBef>
                <a:spcPts val="200"/>
              </a:spcBef>
              <a:spcAft>
                <a:spcPts val="0"/>
              </a:spcAft>
              <a:buClr>
                <a:schemeClr val="lt1"/>
              </a:buClr>
              <a:buSzPts val="1000"/>
              <a:buFont typeface="Arial"/>
              <a:buNone/>
            </a:pPr>
            <a:r>
              <a:t/>
            </a:r>
            <a:endParaRPr b="0" i="0" sz="1000" u="none" cap="none" strike="noStrike">
              <a:solidFill>
                <a:schemeClr val="lt1"/>
              </a:solidFill>
              <a:latin typeface="Arial"/>
              <a:ea typeface="Arial"/>
              <a:cs typeface="Arial"/>
              <a:sym typeface="Arial"/>
            </a:endParaRPr>
          </a:p>
          <a:p>
            <a:pPr indent="-685800" lvl="0" marL="685800" marR="0" rtl="0" algn="l">
              <a:spcBef>
                <a:spcPts val="440"/>
              </a:spcBef>
              <a:spcAft>
                <a:spcPts val="0"/>
              </a:spcAft>
              <a:buClr>
                <a:srgbClr val="FFFF00"/>
              </a:buClr>
              <a:buSzPts val="2200"/>
              <a:buFont typeface="Arial"/>
              <a:buAutoNum type="arabicPeriod"/>
            </a:pPr>
            <a:r>
              <a:rPr b="1" i="0" lang="en-US" sz="2200" u="none" cap="none" strike="noStrike">
                <a:solidFill>
                  <a:srgbClr val="FFFF00"/>
                </a:solidFill>
                <a:latin typeface="Arial"/>
                <a:ea typeface="Arial"/>
                <a:cs typeface="Arial"/>
                <a:sym typeface="Arial"/>
              </a:rPr>
              <a:t>Rigorous selection process</a:t>
            </a:r>
            <a:endParaRPr/>
          </a:p>
          <a:p>
            <a:pPr indent="-685800" lvl="0" marL="685800" marR="0" rtl="0" algn="l">
              <a:spcBef>
                <a:spcPts val="200"/>
              </a:spcBef>
              <a:spcAft>
                <a:spcPts val="0"/>
              </a:spcAft>
              <a:buClr>
                <a:schemeClr val="lt1"/>
              </a:buClr>
              <a:buFont typeface="Arial"/>
              <a:buNone/>
            </a:pPr>
            <a:r>
              <a:t/>
            </a:r>
            <a:endParaRPr b="1" i="0" sz="1000" u="none" cap="none" strike="noStrike">
              <a:solidFill>
                <a:schemeClr val="lt1"/>
              </a:solidFill>
              <a:latin typeface="Arial"/>
              <a:ea typeface="Arial"/>
              <a:cs typeface="Arial"/>
              <a:sym typeface="Arial"/>
            </a:endParaRPr>
          </a:p>
          <a:p>
            <a:pPr indent="-685800" lvl="0" marL="685800" marR="0" rtl="0" algn="l">
              <a:spcBef>
                <a:spcPts val="440"/>
              </a:spcBef>
              <a:spcAft>
                <a:spcPts val="0"/>
              </a:spcAft>
              <a:buClr>
                <a:srgbClr val="FFFF00"/>
              </a:buClr>
              <a:buFont typeface="Arial"/>
              <a:buNone/>
            </a:pPr>
            <a:r>
              <a:rPr b="1" i="0" lang="en-US" sz="2200" u="none" cap="none" strike="noStrike">
                <a:solidFill>
                  <a:srgbClr val="FFFF00"/>
                </a:solidFill>
                <a:latin typeface="Arial"/>
                <a:ea typeface="Arial"/>
                <a:cs typeface="Arial"/>
                <a:sym typeface="Arial"/>
              </a:rPr>
              <a:t>4.	Relevant and practical coursework</a:t>
            </a:r>
            <a:endParaRPr/>
          </a:p>
          <a:p>
            <a:pPr indent="-622300" lvl="0" marL="685800" marR="0" rtl="0" algn="l">
              <a:spcBef>
                <a:spcPts val="200"/>
              </a:spcBef>
              <a:spcAft>
                <a:spcPts val="0"/>
              </a:spcAft>
              <a:buClr>
                <a:schemeClr val="lt1"/>
              </a:buClr>
              <a:buSzPts val="1000"/>
              <a:buFont typeface="Arial"/>
              <a:buNone/>
            </a:pPr>
            <a:r>
              <a:t/>
            </a:r>
            <a:endParaRPr b="1" i="0" sz="1000" u="none" cap="none" strike="noStrike">
              <a:solidFill>
                <a:srgbClr val="FFFF00"/>
              </a:solidFill>
              <a:latin typeface="Arial"/>
              <a:ea typeface="Arial"/>
              <a:cs typeface="Arial"/>
              <a:sym typeface="Arial"/>
            </a:endParaRPr>
          </a:p>
          <a:p>
            <a:pPr indent="-685800" lvl="0" marL="685800" marR="0" rtl="0" algn="l">
              <a:spcBef>
                <a:spcPts val="440"/>
              </a:spcBef>
              <a:spcAft>
                <a:spcPts val="0"/>
              </a:spcAft>
              <a:buClr>
                <a:srgbClr val="FFFF00"/>
              </a:buClr>
              <a:buFont typeface="Arial"/>
              <a:buNone/>
            </a:pPr>
            <a:r>
              <a:rPr b="1" i="0" lang="en-US" sz="2200" u="none" cap="none" strike="noStrike">
                <a:solidFill>
                  <a:srgbClr val="FFFF00"/>
                </a:solidFill>
                <a:latin typeface="Arial"/>
                <a:ea typeface="Arial"/>
                <a:cs typeface="Arial"/>
                <a:sym typeface="Arial"/>
              </a:rPr>
              <a:t>5.	Experiential, clinical school-based opportunities</a:t>
            </a:r>
            <a:endParaRPr b="1" i="0" sz="2200" u="none" cap="none" strike="noStrike">
              <a:solidFill>
                <a:srgbClr val="FFFF00"/>
              </a:solidFill>
              <a:latin typeface="Arial"/>
              <a:ea typeface="Arial"/>
              <a:cs typeface="Arial"/>
              <a:sym typeface="Arial"/>
            </a:endParaRPr>
          </a:p>
          <a:p>
            <a:pPr indent="-685800" lvl="0" marL="685800" marR="0" rtl="0" algn="l">
              <a:spcBef>
                <a:spcPts val="200"/>
              </a:spcBef>
              <a:spcAft>
                <a:spcPts val="0"/>
              </a:spcAft>
              <a:buClr>
                <a:schemeClr val="lt1"/>
              </a:buClr>
              <a:buFont typeface="Arial"/>
              <a:buNone/>
            </a:pPr>
            <a:r>
              <a:rPr b="0" i="0" lang="en-US" sz="1000" u="none" cap="none" strike="noStrike">
                <a:solidFill>
                  <a:schemeClr val="lt1"/>
                </a:solidFill>
                <a:latin typeface="Arial"/>
                <a:ea typeface="Arial"/>
                <a:cs typeface="Arial"/>
                <a:sym typeface="Arial"/>
              </a:rPr>
              <a:t>	</a:t>
            </a:r>
            <a:r>
              <a:rPr b="0" i="0" lang="en-US" sz="1000" u="none" cap="none" strike="noStrike">
                <a:solidFill>
                  <a:srgbClr val="FFFF00"/>
                </a:solidFill>
                <a:latin typeface="Arial"/>
                <a:ea typeface="Arial"/>
                <a:cs typeface="Arial"/>
                <a:sym typeface="Arial"/>
              </a:rPr>
              <a:t>		</a:t>
            </a:r>
            <a:r>
              <a:rPr b="0" i="0" lang="en-US" sz="1000" u="none" cap="none" strike="noStrike">
                <a:solidFill>
                  <a:schemeClr val="lt1"/>
                </a:solidFill>
                <a:latin typeface="Arial"/>
                <a:ea typeface="Arial"/>
                <a:cs typeface="Arial"/>
                <a:sym typeface="Arial"/>
              </a:rPr>
              <a:t>		</a:t>
            </a:r>
            <a:endParaRPr b="0" i="0" sz="1000" u="none" cap="none" strike="noStrike">
              <a:solidFill>
                <a:schemeClr val="lt1"/>
              </a:solidFill>
              <a:latin typeface="Arial"/>
              <a:ea typeface="Arial"/>
              <a:cs typeface="Arial"/>
              <a:sym typeface="Arial"/>
            </a:endParaRPr>
          </a:p>
          <a:p>
            <a:pPr indent="-685800" lvl="0" marL="685800" marR="0" rtl="0" algn="l">
              <a:spcBef>
                <a:spcPts val="440"/>
              </a:spcBef>
              <a:spcAft>
                <a:spcPts val="0"/>
              </a:spcAft>
              <a:buClr>
                <a:srgbClr val="FFFF00"/>
              </a:buClr>
              <a:buFont typeface="Arial"/>
              <a:buNone/>
            </a:pPr>
            <a:r>
              <a:rPr b="1" i="0" lang="en-US" sz="2200" u="none" cap="none" strike="noStrike">
                <a:solidFill>
                  <a:srgbClr val="FFFF00"/>
                </a:solidFill>
                <a:latin typeface="Arial"/>
                <a:ea typeface="Arial"/>
                <a:cs typeface="Arial"/>
                <a:sym typeface="Arial"/>
              </a:rPr>
              <a:t>6.	Placement and on-the-job support</a:t>
            </a:r>
            <a:endParaRPr/>
          </a:p>
          <a:p>
            <a:pPr indent="-685800" lvl="0" marL="685800" marR="0" rtl="0" algn="l">
              <a:spcBef>
                <a:spcPts val="200"/>
              </a:spcBef>
              <a:spcAft>
                <a:spcPts val="0"/>
              </a:spcAft>
              <a:buClr>
                <a:schemeClr val="lt1"/>
              </a:buClr>
              <a:buFont typeface="Arial"/>
              <a:buNone/>
            </a:pPr>
            <a:r>
              <a:rPr b="0" i="0" lang="en-US" sz="1000" u="none" cap="none" strike="noStrike">
                <a:solidFill>
                  <a:schemeClr val="lt1"/>
                </a:solidFill>
                <a:latin typeface="Arial"/>
                <a:ea typeface="Arial"/>
                <a:cs typeface="Arial"/>
                <a:sym typeface="Arial"/>
              </a:rPr>
              <a:t>		</a:t>
            </a:r>
            <a:endParaRPr b="0" i="0" sz="1000" u="none" cap="none" strike="noStrike">
              <a:solidFill>
                <a:schemeClr val="lt1"/>
              </a:solidFill>
              <a:latin typeface="Arial"/>
              <a:ea typeface="Arial"/>
              <a:cs typeface="Arial"/>
              <a:sym typeface="Arial"/>
            </a:endParaRPr>
          </a:p>
          <a:p>
            <a:pPr indent="-685800" lvl="0" marL="685800" marR="0" rtl="0" algn="l">
              <a:spcBef>
                <a:spcPts val="440"/>
              </a:spcBef>
              <a:spcAft>
                <a:spcPts val="0"/>
              </a:spcAft>
              <a:buClr>
                <a:srgbClr val="FFFF00"/>
              </a:buClr>
              <a:buFont typeface="Arial"/>
              <a:buNone/>
            </a:pPr>
            <a:r>
              <a:rPr b="1" i="0" lang="en-US" sz="2200" u="none" cap="none" strike="noStrike">
                <a:solidFill>
                  <a:srgbClr val="FFFF00"/>
                </a:solidFill>
                <a:latin typeface="Arial"/>
                <a:ea typeface="Arial"/>
                <a:cs typeface="Arial"/>
                <a:sym typeface="Arial"/>
              </a:rPr>
              <a:t>7.	Robust data collection and continuous learning</a:t>
            </a:r>
            <a:endParaRPr/>
          </a:p>
          <a:p>
            <a:pPr indent="-457200" lvl="0" marL="13716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endParaRPr/>
          </a:p>
          <a:p>
            <a:pPr indent="-457200" lvl="0" marL="68580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457200" lvl="0" marL="68580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457200" lvl="0" marL="685800" marR="0" rtl="0" algn="ctr">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Rainwater Leadership Alliance         Cheney, et.al. (2010)</a:t>
            </a:r>
            <a:endParaRPr b="0" i="0" sz="2000" u="none" cap="none" strike="noStrike">
              <a:solidFill>
                <a:schemeClr val="lt1"/>
              </a:solidFill>
              <a:latin typeface="Arial"/>
              <a:ea typeface="Arial"/>
              <a:cs typeface="Arial"/>
              <a:sym typeface="Arial"/>
            </a:endParaRPr>
          </a:p>
        </p:txBody>
      </p:sp>
      <p:sp>
        <p:nvSpPr>
          <p:cNvPr id="323" name="Google Shape;323;p44"/>
          <p:cNvSpPr txBox="1"/>
          <p:nvPr/>
        </p:nvSpPr>
        <p:spPr>
          <a:xfrm>
            <a:off x="482600" y="1676400"/>
            <a:ext cx="885825"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0000"/>
                </a:solidFill>
                <a:latin typeface="Arial"/>
                <a:ea typeface="Arial"/>
                <a:cs typeface="Arial"/>
                <a:sym typeface="Arial"/>
              </a:rPr>
              <a:t>Poor</a:t>
            </a:r>
            <a:endParaRPr/>
          </a:p>
        </p:txBody>
      </p:sp>
      <p:sp>
        <p:nvSpPr>
          <p:cNvPr id="324" name="Google Shape;324;p44"/>
          <p:cNvSpPr txBox="1"/>
          <p:nvPr/>
        </p:nvSpPr>
        <p:spPr>
          <a:xfrm>
            <a:off x="482600" y="1117600"/>
            <a:ext cx="885825"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0000"/>
                </a:solidFill>
                <a:latin typeface="Arial"/>
                <a:ea typeface="Arial"/>
                <a:cs typeface="Arial"/>
                <a:sym typeface="Arial"/>
              </a:rPr>
              <a:t>Poor</a:t>
            </a:r>
            <a:endParaRPr/>
          </a:p>
        </p:txBody>
      </p:sp>
      <p:sp>
        <p:nvSpPr>
          <p:cNvPr id="325" name="Google Shape;325;p44"/>
          <p:cNvSpPr txBox="1"/>
          <p:nvPr/>
        </p:nvSpPr>
        <p:spPr>
          <a:xfrm>
            <a:off x="482600" y="2273300"/>
            <a:ext cx="885825"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0000"/>
                </a:solidFill>
                <a:latin typeface="Arial"/>
                <a:ea typeface="Arial"/>
                <a:cs typeface="Arial"/>
                <a:sym typeface="Arial"/>
              </a:rPr>
              <a:t>Poor</a:t>
            </a:r>
            <a:endParaRPr/>
          </a:p>
        </p:txBody>
      </p:sp>
      <p:sp>
        <p:nvSpPr>
          <p:cNvPr id="326" name="Google Shape;326;p44"/>
          <p:cNvSpPr txBox="1"/>
          <p:nvPr/>
        </p:nvSpPr>
        <p:spPr>
          <a:xfrm>
            <a:off x="469900" y="2844800"/>
            <a:ext cx="885825"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0000"/>
                </a:solidFill>
                <a:latin typeface="Arial"/>
                <a:ea typeface="Arial"/>
                <a:cs typeface="Arial"/>
                <a:sym typeface="Arial"/>
              </a:rPr>
              <a:t>Poor</a:t>
            </a:r>
            <a:endParaRPr/>
          </a:p>
        </p:txBody>
      </p:sp>
      <p:sp>
        <p:nvSpPr>
          <p:cNvPr id="327" name="Google Shape;327;p44"/>
          <p:cNvSpPr txBox="1"/>
          <p:nvPr/>
        </p:nvSpPr>
        <p:spPr>
          <a:xfrm>
            <a:off x="495300" y="3403600"/>
            <a:ext cx="885825"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0000"/>
                </a:solidFill>
                <a:latin typeface="Arial"/>
                <a:ea typeface="Arial"/>
                <a:cs typeface="Arial"/>
                <a:sym typeface="Arial"/>
              </a:rPr>
              <a:t>Poor</a:t>
            </a:r>
            <a:endParaRPr/>
          </a:p>
        </p:txBody>
      </p:sp>
      <p:sp>
        <p:nvSpPr>
          <p:cNvPr id="328" name="Google Shape;328;p44"/>
          <p:cNvSpPr txBox="1"/>
          <p:nvPr/>
        </p:nvSpPr>
        <p:spPr>
          <a:xfrm>
            <a:off x="482600" y="4013200"/>
            <a:ext cx="885825"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0000"/>
                </a:solidFill>
                <a:latin typeface="Arial"/>
                <a:ea typeface="Arial"/>
                <a:cs typeface="Arial"/>
                <a:sym typeface="Arial"/>
              </a:rPr>
              <a:t>Poor</a:t>
            </a:r>
            <a:endParaRPr/>
          </a:p>
        </p:txBody>
      </p:sp>
      <p:sp>
        <p:nvSpPr>
          <p:cNvPr id="329" name="Google Shape;329;p44"/>
          <p:cNvSpPr txBox="1"/>
          <p:nvPr/>
        </p:nvSpPr>
        <p:spPr>
          <a:xfrm>
            <a:off x="482600" y="4584700"/>
            <a:ext cx="885825" cy="461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FF0000"/>
                </a:solidFill>
                <a:latin typeface="Arial"/>
                <a:ea typeface="Arial"/>
                <a:cs typeface="Arial"/>
                <a:sym typeface="Arial"/>
              </a:rPr>
              <a:t>Poor</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45"/>
          <p:cNvSpPr txBox="1"/>
          <p:nvPr>
            <p:ph type="title"/>
          </p:nvPr>
        </p:nvSpPr>
        <p:spPr>
          <a:xfrm>
            <a:off x="685800" y="0"/>
            <a:ext cx="7772400" cy="6477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chemeClr val="lt1"/>
                </a:solidFill>
                <a:latin typeface="Arial"/>
                <a:ea typeface="Arial"/>
                <a:cs typeface="Arial"/>
                <a:sym typeface="Arial"/>
              </a:rPr>
              <a:t>Now What?</a:t>
            </a:r>
            <a:endParaRPr/>
          </a:p>
        </p:txBody>
      </p:sp>
      <p:sp>
        <p:nvSpPr>
          <p:cNvPr id="335" name="Google Shape;335;p45"/>
          <p:cNvSpPr txBox="1"/>
          <p:nvPr>
            <p:ph idx="1" type="body"/>
          </p:nvPr>
        </p:nvSpPr>
        <p:spPr>
          <a:xfrm>
            <a:off x="152400" y="711200"/>
            <a:ext cx="8839200" cy="5994400"/>
          </a:xfrm>
          <a:prstGeom prst="rect">
            <a:avLst/>
          </a:prstGeom>
          <a:noFill/>
          <a:ln>
            <a:noFill/>
          </a:ln>
        </p:spPr>
        <p:txBody>
          <a:bodyPr anchorCtr="0" anchor="t" bIns="45700" lIns="91425" spcFirstLastPara="1" rIns="91425" wrap="square" tIns="45700">
            <a:noAutofit/>
          </a:bodyPr>
          <a:lstStyle/>
          <a:p>
            <a:pPr indent="-330200" lvl="0" marL="457200" marR="0" rtl="0" algn="l">
              <a:spcBef>
                <a:spcPts val="0"/>
              </a:spcBef>
              <a:spcAft>
                <a:spcPts val="0"/>
              </a:spcAft>
              <a:buClr>
                <a:schemeClr val="lt1"/>
              </a:buClr>
              <a:buSzPts val="2000"/>
              <a:buFont typeface="Arial"/>
              <a:buNone/>
            </a:pPr>
            <a:r>
              <a:t/>
            </a:r>
            <a:endParaRPr b="0" i="0" sz="2000" u="none" cap="none" strike="noStrike">
              <a:solidFill>
                <a:schemeClr val="lt1"/>
              </a:solidFill>
              <a:latin typeface="Arial"/>
              <a:ea typeface="Arial"/>
              <a:cs typeface="Arial"/>
              <a:sym typeface="Arial"/>
            </a:endParaRPr>
          </a:p>
          <a:p>
            <a:pPr indent="-457200" lvl="0" marL="457200" marR="0" rtl="0" algn="l">
              <a:spcBef>
                <a:spcPts val="400"/>
              </a:spcBef>
              <a:spcAft>
                <a:spcPts val="0"/>
              </a:spcAft>
              <a:buClr>
                <a:srgbClr val="FFFF00"/>
              </a:buClr>
              <a:buSzPts val="2000"/>
              <a:buFont typeface="Arial"/>
              <a:buAutoNum type="arabicPeriod"/>
            </a:pPr>
            <a:r>
              <a:rPr b="0" i="0" lang="en-US" sz="2000" u="none" cap="none" strike="noStrike">
                <a:solidFill>
                  <a:srgbClr val="FFFF00"/>
                </a:solidFill>
                <a:latin typeface="Arial"/>
                <a:ea typeface="Arial"/>
                <a:cs typeface="Arial"/>
                <a:sym typeface="Arial"/>
              </a:rPr>
              <a:t>Dealing with “passive” incompetence vs. “active” incompetence</a:t>
            </a:r>
            <a:endParaRPr/>
          </a:p>
          <a:p>
            <a:pPr indent="-393700" lvl="0" marL="457200" marR="0" rtl="0" algn="l">
              <a:spcBef>
                <a:spcPts val="200"/>
              </a:spcBef>
              <a:spcAft>
                <a:spcPts val="0"/>
              </a:spcAft>
              <a:buClr>
                <a:schemeClr val="lt1"/>
              </a:buClr>
              <a:buSzPts val="1000"/>
              <a:buFont typeface="Arial"/>
              <a:buNone/>
            </a:pPr>
            <a:r>
              <a:t/>
            </a:r>
            <a:endParaRPr b="0" i="0" sz="1000" u="none" cap="none" strike="noStrike">
              <a:solidFill>
                <a:schemeClr val="lt1"/>
              </a:solidFill>
              <a:latin typeface="Arial"/>
              <a:ea typeface="Arial"/>
              <a:cs typeface="Arial"/>
              <a:sym typeface="Arial"/>
            </a:endParaRPr>
          </a:p>
          <a:p>
            <a:pPr indent="-6350" lvl="1" marL="40005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Less ideological opposition, active resistance</a:t>
            </a:r>
            <a:endParaRPr/>
          </a:p>
          <a:p>
            <a:pPr indent="-6350" lvl="1" marL="40005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6350" lvl="1" marL="40005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r>
              <a:rPr b="0" i="1" lang="en-US" sz="2000" u="none" cap="none" strike="noStrike">
                <a:solidFill>
                  <a:schemeClr val="lt1"/>
                </a:solidFill>
                <a:latin typeface="Arial"/>
                <a:ea typeface="Arial"/>
                <a:cs typeface="Arial"/>
                <a:sym typeface="Arial"/>
              </a:rPr>
              <a:t>An Innovative Look, A Recalcitrant Reality:  The Politics of Principal 	Preparation Reform</a:t>
            </a:r>
            <a:r>
              <a:rPr b="0" i="0" lang="en-US" sz="2000" u="none" cap="none" strike="noStrike">
                <a:solidFill>
                  <a:schemeClr val="lt1"/>
                </a:solidFill>
                <a:latin typeface="Arial"/>
                <a:ea typeface="Arial"/>
                <a:cs typeface="Arial"/>
                <a:sym typeface="Arial"/>
              </a:rPr>
              <a:t>, 				</a:t>
            </a:r>
            <a:r>
              <a:rPr b="0" i="0" lang="en-US" sz="1600" u="none" cap="none" strike="noStrike">
                <a:solidFill>
                  <a:schemeClr val="lt1"/>
                </a:solidFill>
                <a:latin typeface="Arial"/>
                <a:ea typeface="Arial"/>
                <a:cs typeface="Arial"/>
                <a:sym typeface="Arial"/>
              </a:rPr>
              <a:t>Hess &amp; Kelly 2005</a:t>
            </a:r>
            <a:endParaRPr/>
          </a:p>
          <a:p>
            <a:pPr indent="-6350" lvl="1" marL="40005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6350" lvl="1" marL="40005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endParaRPr b="0" i="0" sz="2000" u="none" cap="none" strike="noStrike">
              <a:solidFill>
                <a:schemeClr val="lt1"/>
              </a:solidFill>
              <a:latin typeface="Arial"/>
              <a:ea typeface="Arial"/>
              <a:cs typeface="Arial"/>
              <a:sym typeface="Arial"/>
            </a:endParaRPr>
          </a:p>
          <a:p>
            <a:pPr indent="-6350" lvl="1" marL="40005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endParaRPr b="0"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0" lvl="0" marL="9144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endParaRPr b="0"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sp>
        <p:nvSpPr>
          <p:cNvPr id="340" name="Google Shape;340;p46"/>
          <p:cNvSpPr txBox="1"/>
          <p:nvPr>
            <p:ph type="title"/>
          </p:nvPr>
        </p:nvSpPr>
        <p:spPr>
          <a:xfrm>
            <a:off x="685800" y="0"/>
            <a:ext cx="7772400" cy="6477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chemeClr val="lt1"/>
                </a:solidFill>
                <a:latin typeface="Arial"/>
                <a:ea typeface="Arial"/>
                <a:cs typeface="Arial"/>
                <a:sym typeface="Arial"/>
              </a:rPr>
              <a:t>Now What?</a:t>
            </a:r>
            <a:endParaRPr/>
          </a:p>
        </p:txBody>
      </p:sp>
      <p:sp>
        <p:nvSpPr>
          <p:cNvPr id="341" name="Google Shape;341;p46"/>
          <p:cNvSpPr txBox="1"/>
          <p:nvPr>
            <p:ph idx="1" type="body"/>
          </p:nvPr>
        </p:nvSpPr>
        <p:spPr>
          <a:xfrm>
            <a:off x="152400" y="711200"/>
            <a:ext cx="8839200" cy="5994400"/>
          </a:xfrm>
          <a:prstGeom prst="rect">
            <a:avLst/>
          </a:prstGeom>
          <a:noFill/>
          <a:ln>
            <a:noFill/>
          </a:ln>
        </p:spPr>
        <p:txBody>
          <a:bodyPr anchorCtr="0" anchor="t" bIns="45700" lIns="91425" spcFirstLastPara="1" rIns="91425" wrap="square" tIns="45700">
            <a:noAutofit/>
          </a:bodyPr>
          <a:lstStyle/>
          <a:p>
            <a:pPr indent="-330200" lvl="0" marL="457200" marR="0" rtl="0" algn="l">
              <a:spcBef>
                <a:spcPts val="0"/>
              </a:spcBef>
              <a:spcAft>
                <a:spcPts val="0"/>
              </a:spcAft>
              <a:buClr>
                <a:schemeClr val="lt1"/>
              </a:buClr>
              <a:buSzPts val="2000"/>
              <a:buFont typeface="Arial"/>
              <a:buNone/>
            </a:pPr>
            <a:r>
              <a:t/>
            </a:r>
            <a:endParaRPr b="0" i="0" sz="2000" u="none" cap="none" strike="noStrike">
              <a:solidFill>
                <a:schemeClr val="lt1"/>
              </a:solidFill>
              <a:latin typeface="Arial"/>
              <a:ea typeface="Arial"/>
              <a:cs typeface="Arial"/>
              <a:sym typeface="Arial"/>
            </a:endParaRPr>
          </a:p>
          <a:p>
            <a:pPr indent="-457200" lvl="0" marL="457200" marR="0" rtl="0" algn="l">
              <a:spcBef>
                <a:spcPts val="400"/>
              </a:spcBef>
              <a:spcAft>
                <a:spcPts val="0"/>
              </a:spcAft>
              <a:buClr>
                <a:srgbClr val="FFFF00"/>
              </a:buClr>
              <a:buSzPts val="2000"/>
              <a:buFont typeface="Arial"/>
              <a:buAutoNum type="arabicPeriod"/>
            </a:pPr>
            <a:r>
              <a:rPr b="0" i="0" lang="en-US" sz="2000" u="none" cap="none" strike="noStrike">
                <a:solidFill>
                  <a:srgbClr val="FFFF00"/>
                </a:solidFill>
                <a:latin typeface="Arial"/>
                <a:ea typeface="Arial"/>
                <a:cs typeface="Arial"/>
                <a:sym typeface="Arial"/>
              </a:rPr>
              <a:t>Dealing with “passive” incompetence vs. “active” incompetence</a:t>
            </a:r>
            <a:endParaRPr/>
          </a:p>
          <a:p>
            <a:pPr indent="-393700" lvl="0" marL="457200" marR="0" rtl="0" algn="l">
              <a:spcBef>
                <a:spcPts val="200"/>
              </a:spcBef>
              <a:spcAft>
                <a:spcPts val="0"/>
              </a:spcAft>
              <a:buClr>
                <a:schemeClr val="lt1"/>
              </a:buClr>
              <a:buSzPts val="1000"/>
              <a:buFont typeface="Arial"/>
              <a:buNone/>
            </a:pPr>
            <a:r>
              <a:t/>
            </a:r>
            <a:endParaRPr b="0" i="0" sz="1000" u="none" cap="none" strike="noStrike">
              <a:solidFill>
                <a:srgbClr val="FFFF00"/>
              </a:solidFill>
              <a:latin typeface="Arial"/>
              <a:ea typeface="Arial"/>
              <a:cs typeface="Arial"/>
              <a:sym typeface="Arial"/>
            </a:endParaRPr>
          </a:p>
          <a:p>
            <a:pPr indent="-457200" lvl="0" marL="457200" marR="0" rtl="0" algn="l">
              <a:spcBef>
                <a:spcPts val="400"/>
              </a:spcBef>
              <a:spcAft>
                <a:spcPts val="0"/>
              </a:spcAft>
              <a:buClr>
                <a:srgbClr val="FFFF00"/>
              </a:buClr>
              <a:buSzPts val="2000"/>
              <a:buFont typeface="Arial"/>
              <a:buAutoNum type="arabicPeriod"/>
            </a:pPr>
            <a:r>
              <a:rPr b="0" i="0" lang="en-US" sz="2000" u="none" cap="none" strike="noStrike">
                <a:solidFill>
                  <a:srgbClr val="FFFF00"/>
                </a:solidFill>
                <a:latin typeface="Arial"/>
                <a:ea typeface="Arial"/>
                <a:cs typeface="Arial"/>
                <a:sym typeface="Arial"/>
              </a:rPr>
              <a:t>There is movement in the public policy level to recognize the changing role of school principal and the need to strengthen principal effectiveness standards, preparation program oversight, licensure and outcome data.</a:t>
            </a:r>
            <a:endParaRPr/>
          </a:p>
          <a:p>
            <a:pPr indent="0" lvl="0" marL="457200" marR="0" rtl="0" algn="l">
              <a:spcBef>
                <a:spcPts val="240"/>
              </a:spcBef>
              <a:spcAft>
                <a:spcPts val="0"/>
              </a:spcAft>
              <a:buClr>
                <a:schemeClr val="lt1"/>
              </a:buClr>
              <a:buFont typeface="Arial"/>
              <a:buNone/>
            </a:pPr>
            <a:r>
              <a:rPr b="0" i="0" lang="en-US" sz="1200" u="none" cap="none" strike="noStrike">
                <a:solidFill>
                  <a:schemeClr val="lt1"/>
                </a:solidFill>
                <a:latin typeface="Arial"/>
                <a:ea typeface="Arial"/>
                <a:cs typeface="Arial"/>
                <a:sym typeface="Arial"/>
              </a:rPr>
              <a:t>	</a:t>
            </a:r>
            <a:endParaRPr/>
          </a:p>
          <a:p>
            <a:pPr indent="0" lvl="0" marL="4572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U.S. Department of Education			</a:t>
            </a:r>
            <a:endParaRPr b="0" i="0" sz="2000" u="none" cap="none" strike="noStrike">
              <a:solidFill>
                <a:schemeClr val="lt1"/>
              </a:solidFill>
              <a:latin typeface="Arial"/>
              <a:ea typeface="Arial"/>
              <a:cs typeface="Arial"/>
              <a:sym typeface="Arial"/>
            </a:endParaRPr>
          </a:p>
          <a:p>
            <a:pPr indent="0" lvl="1" marL="4572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National Association of State Boards of Education	</a:t>
            </a:r>
            <a:endParaRPr/>
          </a:p>
          <a:p>
            <a:pPr indent="0" lvl="1" marL="4572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National Conference of State Legislators</a:t>
            </a:r>
            <a:endParaRPr/>
          </a:p>
          <a:p>
            <a:pPr indent="0" lvl="1" marL="4572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Education Commission of the States</a:t>
            </a:r>
            <a:endParaRPr/>
          </a:p>
          <a:p>
            <a:pPr indent="0" lvl="1" marL="4572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Council of State Chief School Officers</a:t>
            </a:r>
            <a:endParaRPr/>
          </a:p>
          <a:p>
            <a:pPr indent="0" lvl="1" marL="4572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National Association of Elementary School Principals</a:t>
            </a:r>
            <a:endParaRPr/>
          </a:p>
          <a:p>
            <a:pPr indent="0" lvl="1" marL="4572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National Association of Secondary School Principals</a:t>
            </a:r>
            <a:endParaRPr/>
          </a:p>
          <a:p>
            <a:pPr indent="0" lvl="1" marL="45720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0" lvl="0" marL="9144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endParaRPr b="0"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5" name="Shape 345"/>
        <p:cNvGrpSpPr/>
        <p:nvPr/>
      </p:nvGrpSpPr>
      <p:grpSpPr>
        <a:xfrm>
          <a:off x="0" y="0"/>
          <a:ext cx="0" cy="0"/>
          <a:chOff x="0" y="0"/>
          <a:chExt cx="0" cy="0"/>
        </a:xfrm>
      </p:grpSpPr>
      <p:sp>
        <p:nvSpPr>
          <p:cNvPr id="346" name="Google Shape;346;p47"/>
          <p:cNvSpPr txBox="1"/>
          <p:nvPr>
            <p:ph type="title"/>
          </p:nvPr>
        </p:nvSpPr>
        <p:spPr>
          <a:xfrm>
            <a:off x="685800" y="0"/>
            <a:ext cx="7772400" cy="6477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chemeClr val="lt1"/>
                </a:solidFill>
                <a:latin typeface="Arial"/>
                <a:ea typeface="Arial"/>
                <a:cs typeface="Arial"/>
                <a:sym typeface="Arial"/>
              </a:rPr>
              <a:t>Now What?</a:t>
            </a:r>
            <a:endParaRPr/>
          </a:p>
        </p:txBody>
      </p:sp>
      <p:sp>
        <p:nvSpPr>
          <p:cNvPr id="347" name="Google Shape;347;p47"/>
          <p:cNvSpPr txBox="1"/>
          <p:nvPr>
            <p:ph idx="1" type="body"/>
          </p:nvPr>
        </p:nvSpPr>
        <p:spPr>
          <a:xfrm>
            <a:off x="152400" y="711200"/>
            <a:ext cx="8839200" cy="5994400"/>
          </a:xfrm>
          <a:prstGeom prst="rect">
            <a:avLst/>
          </a:prstGeom>
          <a:noFill/>
          <a:ln>
            <a:noFill/>
          </a:ln>
        </p:spPr>
        <p:txBody>
          <a:bodyPr anchorCtr="0" anchor="t" bIns="45700" lIns="91425" spcFirstLastPara="1" rIns="91425" wrap="square" tIns="45700">
            <a:noAutofit/>
          </a:bodyPr>
          <a:lstStyle/>
          <a:p>
            <a:pPr indent="-330200" lvl="0" marL="457200" marR="0" rtl="0" algn="l">
              <a:spcBef>
                <a:spcPts val="0"/>
              </a:spcBef>
              <a:spcAft>
                <a:spcPts val="0"/>
              </a:spcAft>
              <a:buClr>
                <a:schemeClr val="lt1"/>
              </a:buClr>
              <a:buSzPts val="2000"/>
              <a:buFont typeface="Arial"/>
              <a:buNone/>
            </a:pPr>
            <a:r>
              <a:t/>
            </a:r>
            <a:endParaRPr b="0" i="0" sz="2000" u="none" cap="none" strike="noStrike">
              <a:solidFill>
                <a:schemeClr val="lt1"/>
              </a:solidFill>
              <a:latin typeface="Arial"/>
              <a:ea typeface="Arial"/>
              <a:cs typeface="Arial"/>
              <a:sym typeface="Arial"/>
            </a:endParaRPr>
          </a:p>
          <a:p>
            <a:pPr indent="-457200" lvl="0" marL="457200" marR="0" rtl="0" algn="l">
              <a:spcBef>
                <a:spcPts val="400"/>
              </a:spcBef>
              <a:spcAft>
                <a:spcPts val="0"/>
              </a:spcAft>
              <a:buClr>
                <a:srgbClr val="FFFF00"/>
              </a:buClr>
              <a:buSzPts val="2000"/>
              <a:buFont typeface="Arial"/>
              <a:buAutoNum type="arabicPeriod"/>
            </a:pPr>
            <a:r>
              <a:rPr b="0" i="0" lang="en-US" sz="2000" u="none" cap="none" strike="noStrike">
                <a:solidFill>
                  <a:srgbClr val="FFFF00"/>
                </a:solidFill>
                <a:latin typeface="Arial"/>
                <a:ea typeface="Arial"/>
                <a:cs typeface="Arial"/>
                <a:sym typeface="Arial"/>
              </a:rPr>
              <a:t>Dealing with “passive” incompetence vs. “active” incompetence</a:t>
            </a:r>
            <a:endParaRPr/>
          </a:p>
          <a:p>
            <a:pPr indent="-393700" lvl="0" marL="457200" marR="0" rtl="0" algn="l">
              <a:spcBef>
                <a:spcPts val="200"/>
              </a:spcBef>
              <a:spcAft>
                <a:spcPts val="0"/>
              </a:spcAft>
              <a:buClr>
                <a:schemeClr val="lt1"/>
              </a:buClr>
              <a:buSzPts val="1000"/>
              <a:buFont typeface="Arial"/>
              <a:buNone/>
            </a:pPr>
            <a:r>
              <a:t/>
            </a:r>
            <a:endParaRPr b="0" i="0" sz="1000" u="none" cap="none" strike="noStrike">
              <a:solidFill>
                <a:srgbClr val="FFFF00"/>
              </a:solidFill>
              <a:latin typeface="Arial"/>
              <a:ea typeface="Arial"/>
              <a:cs typeface="Arial"/>
              <a:sym typeface="Arial"/>
            </a:endParaRPr>
          </a:p>
          <a:p>
            <a:pPr indent="-457200" lvl="0" marL="457200" marR="0" rtl="0" algn="l">
              <a:spcBef>
                <a:spcPts val="400"/>
              </a:spcBef>
              <a:spcAft>
                <a:spcPts val="0"/>
              </a:spcAft>
              <a:buClr>
                <a:srgbClr val="FFFF00"/>
              </a:buClr>
              <a:buSzPts val="2000"/>
              <a:buFont typeface="Arial"/>
              <a:buAutoNum type="arabicPeriod"/>
            </a:pPr>
            <a:r>
              <a:rPr b="0" i="0" lang="en-US" sz="2000" u="none" cap="none" strike="noStrike">
                <a:solidFill>
                  <a:srgbClr val="FFFF00"/>
                </a:solidFill>
                <a:latin typeface="Arial"/>
                <a:ea typeface="Arial"/>
                <a:cs typeface="Arial"/>
                <a:sym typeface="Arial"/>
              </a:rPr>
              <a:t>There is movement in the public policy level to recognize the changing role of school principal and the need to strengthen principal effectiveness standards, preparation program oversight, licensure and outcome data.</a:t>
            </a:r>
            <a:endParaRPr/>
          </a:p>
          <a:p>
            <a:pPr indent="-393700" lvl="0" marL="457200" marR="0" rtl="0" algn="l">
              <a:spcBef>
                <a:spcPts val="200"/>
              </a:spcBef>
              <a:spcAft>
                <a:spcPts val="0"/>
              </a:spcAft>
              <a:buClr>
                <a:schemeClr val="lt1"/>
              </a:buClr>
              <a:buSzPts val="1000"/>
              <a:buFont typeface="Arial"/>
              <a:buNone/>
            </a:pPr>
            <a:r>
              <a:t/>
            </a:r>
            <a:endParaRPr b="0" i="0" sz="1000" u="none" cap="none" strike="noStrike">
              <a:solidFill>
                <a:srgbClr val="FFFF00"/>
              </a:solidFill>
              <a:latin typeface="Arial"/>
              <a:ea typeface="Arial"/>
              <a:cs typeface="Arial"/>
              <a:sym typeface="Arial"/>
            </a:endParaRPr>
          </a:p>
          <a:p>
            <a:pPr indent="-457200" lvl="0" marL="457200" marR="0" rtl="0" algn="l">
              <a:spcBef>
                <a:spcPts val="400"/>
              </a:spcBef>
              <a:spcAft>
                <a:spcPts val="0"/>
              </a:spcAft>
              <a:buClr>
                <a:srgbClr val="FFFF00"/>
              </a:buClr>
              <a:buSzPts val="2000"/>
              <a:buFont typeface="Arial"/>
              <a:buAutoNum type="arabicPeriod"/>
            </a:pPr>
            <a:r>
              <a:rPr b="0" i="0" lang="en-US" sz="2000" u="none" cap="none" strike="noStrike">
                <a:solidFill>
                  <a:srgbClr val="FFFF00"/>
                </a:solidFill>
                <a:latin typeface="Arial"/>
                <a:ea typeface="Arial"/>
                <a:cs typeface="Arial"/>
                <a:sym typeface="Arial"/>
              </a:rPr>
              <a:t>There is an increasing amount of research on principal competencies and principal preparation systems.</a:t>
            </a:r>
            <a:endParaRPr/>
          </a:p>
          <a:p>
            <a:pPr indent="-330200" lvl="0" marL="457200" marR="0" rtl="0" algn="l">
              <a:spcBef>
                <a:spcPts val="400"/>
              </a:spcBef>
              <a:spcAft>
                <a:spcPts val="0"/>
              </a:spcAft>
              <a:buClr>
                <a:schemeClr val="lt1"/>
              </a:buClr>
              <a:buSzPts val="2000"/>
              <a:buFont typeface="Arial"/>
              <a:buNone/>
            </a:pPr>
            <a:r>
              <a:t/>
            </a:r>
            <a:endParaRPr b="0"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U.S. Department of Education is funding a large-scale randomized 	control trial evaluation of principal professional development 	beginning in 2015.</a:t>
            </a:r>
            <a:endParaRPr/>
          </a:p>
          <a:p>
            <a:pPr indent="0" lvl="0" marL="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Rand studies on </a:t>
            </a:r>
            <a:endParaRPr b="0" i="0" sz="2000" u="none" cap="none" strike="noStrike">
              <a:solidFill>
                <a:schemeClr val="lt1"/>
              </a:solidFill>
              <a:latin typeface="Arial"/>
              <a:ea typeface="Arial"/>
              <a:cs typeface="Arial"/>
              <a:sym typeface="Arial"/>
            </a:endParaRPr>
          </a:p>
          <a:p>
            <a:pPr indent="-355600" lvl="0" marL="457200" marR="0" rtl="0" algn="l">
              <a:spcBef>
                <a:spcPts val="320"/>
              </a:spcBef>
              <a:spcAft>
                <a:spcPts val="0"/>
              </a:spcAft>
              <a:buClr>
                <a:schemeClr val="lt1"/>
              </a:buClr>
              <a:buSzPts val="1600"/>
              <a:buFont typeface="Arial"/>
              <a:buNone/>
            </a:pPr>
            <a:r>
              <a:t/>
            </a:r>
            <a:endParaRPr b="0" i="0" sz="16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0" lvl="0" marL="9144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endParaRPr b="0"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 name="Shape 351"/>
        <p:cNvGrpSpPr/>
        <p:nvPr/>
      </p:nvGrpSpPr>
      <p:grpSpPr>
        <a:xfrm>
          <a:off x="0" y="0"/>
          <a:ext cx="0" cy="0"/>
          <a:chOff x="0" y="0"/>
          <a:chExt cx="0" cy="0"/>
        </a:xfrm>
      </p:grpSpPr>
      <p:sp>
        <p:nvSpPr>
          <p:cNvPr id="352" name="Google Shape;352;p48"/>
          <p:cNvSpPr txBox="1"/>
          <p:nvPr>
            <p:ph type="title"/>
          </p:nvPr>
        </p:nvSpPr>
        <p:spPr>
          <a:xfrm>
            <a:off x="685800" y="0"/>
            <a:ext cx="7772400" cy="6477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chemeClr val="lt1"/>
                </a:solidFill>
                <a:latin typeface="Arial"/>
                <a:ea typeface="Arial"/>
                <a:cs typeface="Arial"/>
                <a:sym typeface="Arial"/>
              </a:rPr>
              <a:t>Now What?</a:t>
            </a:r>
            <a:endParaRPr/>
          </a:p>
        </p:txBody>
      </p:sp>
      <p:sp>
        <p:nvSpPr>
          <p:cNvPr id="353" name="Google Shape;353;p48"/>
          <p:cNvSpPr txBox="1"/>
          <p:nvPr>
            <p:ph idx="1" type="body"/>
          </p:nvPr>
        </p:nvSpPr>
        <p:spPr>
          <a:xfrm>
            <a:off x="152400" y="711200"/>
            <a:ext cx="8839200" cy="5994400"/>
          </a:xfrm>
          <a:prstGeom prst="rect">
            <a:avLst/>
          </a:prstGeom>
          <a:noFill/>
          <a:ln>
            <a:noFill/>
          </a:ln>
        </p:spPr>
        <p:txBody>
          <a:bodyPr anchorCtr="0" anchor="t" bIns="45700" lIns="91425" spcFirstLastPara="1" rIns="91425" wrap="square" tIns="45700">
            <a:noAutofit/>
          </a:bodyPr>
          <a:lstStyle/>
          <a:p>
            <a:pPr indent="-330200" lvl="0" marL="457200" marR="0" rtl="0" algn="l">
              <a:spcBef>
                <a:spcPts val="0"/>
              </a:spcBef>
              <a:spcAft>
                <a:spcPts val="0"/>
              </a:spcAft>
              <a:buClr>
                <a:schemeClr val="lt1"/>
              </a:buClr>
              <a:buSzPts val="2000"/>
              <a:buFont typeface="Arial"/>
              <a:buNone/>
            </a:pPr>
            <a:r>
              <a:t/>
            </a:r>
            <a:endParaRPr b="0" i="0" sz="2000" u="none" cap="none" strike="noStrike">
              <a:solidFill>
                <a:schemeClr val="lt1"/>
              </a:solidFill>
              <a:latin typeface="Arial"/>
              <a:ea typeface="Arial"/>
              <a:cs typeface="Arial"/>
              <a:sym typeface="Arial"/>
            </a:endParaRPr>
          </a:p>
          <a:p>
            <a:pPr indent="-457200" lvl="0" marL="457200" marR="0" rtl="0" algn="l">
              <a:spcBef>
                <a:spcPts val="400"/>
              </a:spcBef>
              <a:spcAft>
                <a:spcPts val="0"/>
              </a:spcAft>
              <a:buClr>
                <a:srgbClr val="FFFF00"/>
              </a:buClr>
              <a:buSzPts val="2000"/>
              <a:buFont typeface="Arial"/>
              <a:buAutoNum type="arabicPeriod"/>
            </a:pPr>
            <a:r>
              <a:rPr b="0" i="0" lang="en-US" sz="2000" u="none" cap="none" strike="noStrike">
                <a:solidFill>
                  <a:srgbClr val="FFFF00"/>
                </a:solidFill>
                <a:latin typeface="Arial"/>
                <a:ea typeface="Arial"/>
                <a:cs typeface="Arial"/>
                <a:sym typeface="Arial"/>
              </a:rPr>
              <a:t>Dealing with “passive” incompetence vs. “active” incompetence</a:t>
            </a:r>
            <a:endParaRPr/>
          </a:p>
          <a:p>
            <a:pPr indent="-393700" lvl="0" marL="457200" marR="0" rtl="0" algn="l">
              <a:spcBef>
                <a:spcPts val="200"/>
              </a:spcBef>
              <a:spcAft>
                <a:spcPts val="0"/>
              </a:spcAft>
              <a:buClr>
                <a:schemeClr val="lt1"/>
              </a:buClr>
              <a:buSzPts val="1000"/>
              <a:buFont typeface="Arial"/>
              <a:buNone/>
            </a:pPr>
            <a:r>
              <a:t/>
            </a:r>
            <a:endParaRPr b="0" i="0" sz="1000" u="none" cap="none" strike="noStrike">
              <a:solidFill>
                <a:srgbClr val="FFFF00"/>
              </a:solidFill>
              <a:latin typeface="Arial"/>
              <a:ea typeface="Arial"/>
              <a:cs typeface="Arial"/>
              <a:sym typeface="Arial"/>
            </a:endParaRPr>
          </a:p>
          <a:p>
            <a:pPr indent="-457200" lvl="0" marL="457200" marR="0" rtl="0" algn="l">
              <a:spcBef>
                <a:spcPts val="400"/>
              </a:spcBef>
              <a:spcAft>
                <a:spcPts val="0"/>
              </a:spcAft>
              <a:buClr>
                <a:srgbClr val="FFFF00"/>
              </a:buClr>
              <a:buSzPts val="2000"/>
              <a:buFont typeface="Arial"/>
              <a:buAutoNum type="arabicPeriod"/>
            </a:pPr>
            <a:r>
              <a:rPr b="0" i="0" lang="en-US" sz="2000" u="none" cap="none" strike="noStrike">
                <a:solidFill>
                  <a:srgbClr val="FFFF00"/>
                </a:solidFill>
                <a:latin typeface="Arial"/>
                <a:ea typeface="Arial"/>
                <a:cs typeface="Arial"/>
                <a:sym typeface="Arial"/>
              </a:rPr>
              <a:t>There is movement in the public policy level to recognize the changing role of school principal and the need to strengthen principal effectiveness standards, preparation program oversight, licensure and outcome data.</a:t>
            </a:r>
            <a:endParaRPr/>
          </a:p>
          <a:p>
            <a:pPr indent="-393700" lvl="0" marL="457200" marR="0" rtl="0" algn="l">
              <a:spcBef>
                <a:spcPts val="200"/>
              </a:spcBef>
              <a:spcAft>
                <a:spcPts val="0"/>
              </a:spcAft>
              <a:buClr>
                <a:schemeClr val="lt1"/>
              </a:buClr>
              <a:buSzPts val="1000"/>
              <a:buFont typeface="Arial"/>
              <a:buNone/>
            </a:pPr>
            <a:r>
              <a:t/>
            </a:r>
            <a:endParaRPr b="0" i="0" sz="1000" u="none" cap="none" strike="noStrike">
              <a:solidFill>
                <a:srgbClr val="FFFF00"/>
              </a:solidFill>
              <a:latin typeface="Arial"/>
              <a:ea typeface="Arial"/>
              <a:cs typeface="Arial"/>
              <a:sym typeface="Arial"/>
            </a:endParaRPr>
          </a:p>
          <a:p>
            <a:pPr indent="-457200" lvl="0" marL="457200" marR="0" rtl="0" algn="l">
              <a:spcBef>
                <a:spcPts val="400"/>
              </a:spcBef>
              <a:spcAft>
                <a:spcPts val="0"/>
              </a:spcAft>
              <a:buClr>
                <a:srgbClr val="FFFF00"/>
              </a:buClr>
              <a:buSzPts val="2000"/>
              <a:buFont typeface="Arial"/>
              <a:buAutoNum type="arabicPeriod"/>
            </a:pPr>
            <a:r>
              <a:rPr b="0" i="0" lang="en-US" sz="2000" u="none" cap="none" strike="noStrike">
                <a:solidFill>
                  <a:srgbClr val="FFFF00"/>
                </a:solidFill>
                <a:latin typeface="Arial"/>
                <a:ea typeface="Arial"/>
                <a:cs typeface="Arial"/>
                <a:sym typeface="Arial"/>
              </a:rPr>
              <a:t>There is an increasing amount of research on principal competencies and principal preparation systems.</a:t>
            </a:r>
            <a:endParaRPr/>
          </a:p>
          <a:p>
            <a:pPr indent="0" lvl="0" marL="0" marR="0" rtl="0" algn="l">
              <a:spcBef>
                <a:spcPts val="200"/>
              </a:spcBef>
              <a:spcAft>
                <a:spcPts val="0"/>
              </a:spcAft>
              <a:buClr>
                <a:schemeClr val="lt1"/>
              </a:buClr>
              <a:buFont typeface="Arial"/>
              <a:buNone/>
            </a:pPr>
            <a:r>
              <a:t/>
            </a:r>
            <a:endParaRPr b="0" i="0" sz="1000" u="none" cap="none" strike="noStrike">
              <a:solidFill>
                <a:srgbClr val="FFFF00"/>
              </a:solidFill>
              <a:latin typeface="Arial"/>
              <a:ea typeface="Arial"/>
              <a:cs typeface="Arial"/>
              <a:sym typeface="Arial"/>
            </a:endParaRPr>
          </a:p>
          <a:p>
            <a:pPr indent="-457200" lvl="0" marL="457200" marR="0" rtl="0" algn="l">
              <a:spcBef>
                <a:spcPts val="400"/>
              </a:spcBef>
              <a:spcAft>
                <a:spcPts val="0"/>
              </a:spcAft>
              <a:buClr>
                <a:srgbClr val="FFFF00"/>
              </a:buClr>
              <a:buSzPts val="2000"/>
              <a:buFont typeface="Arial"/>
              <a:buAutoNum type="arabicPeriod"/>
            </a:pPr>
            <a:r>
              <a:rPr b="0" i="0" lang="en-US" sz="2000" u="none" cap="none" strike="noStrike">
                <a:solidFill>
                  <a:srgbClr val="FFFF00"/>
                </a:solidFill>
                <a:latin typeface="Arial"/>
                <a:ea typeface="Arial"/>
                <a:cs typeface="Arial"/>
                <a:sym typeface="Arial"/>
              </a:rPr>
              <a:t>There are an increasing number of “exemplar” principal preparation programs:</a:t>
            </a:r>
            <a:endParaRPr/>
          </a:p>
          <a:p>
            <a:pPr indent="0" lvl="0" marL="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endParaRPr/>
          </a:p>
          <a:p>
            <a:pPr indent="0" lvl="0" marL="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New Leaders, etc.</a:t>
            </a:r>
            <a:endParaRPr/>
          </a:p>
          <a:p>
            <a:pPr indent="0" lvl="0" marL="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The Wallace Foundation Pipeline</a:t>
            </a:r>
            <a:endParaRPr/>
          </a:p>
          <a:p>
            <a:pPr indent="0" lvl="0" marL="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Southern Regional Education Board </a:t>
            </a:r>
            <a:endParaRPr b="0" i="0" sz="2000" u="none" cap="none" strike="noStrike">
              <a:solidFill>
                <a:schemeClr val="lt1"/>
              </a:solidFill>
              <a:latin typeface="Arial"/>
              <a:ea typeface="Arial"/>
              <a:cs typeface="Arial"/>
              <a:sym typeface="Arial"/>
            </a:endParaRPr>
          </a:p>
          <a:p>
            <a:pPr indent="-6350" lvl="1" marL="400050" marR="0" rtl="0" algn="l">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0" lvl="0" marL="9144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a:t>
            </a:r>
            <a:endParaRPr b="0"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 name="Shape 357"/>
        <p:cNvGrpSpPr/>
        <p:nvPr/>
      </p:nvGrpSpPr>
      <p:grpSpPr>
        <a:xfrm>
          <a:off x="0" y="0"/>
          <a:ext cx="0" cy="0"/>
          <a:chOff x="0" y="0"/>
          <a:chExt cx="0" cy="0"/>
        </a:xfrm>
      </p:grpSpPr>
      <p:sp>
        <p:nvSpPr>
          <p:cNvPr id="358" name="Google Shape;358;p49"/>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800" u="none" cap="none" strike="noStrike">
              <a:solidFill>
                <a:schemeClr val="lt1"/>
              </a:solidFill>
              <a:latin typeface="Arial"/>
              <a:ea typeface="Arial"/>
              <a:cs typeface="Arial"/>
              <a:sym typeface="Arial"/>
            </a:endParaRPr>
          </a:p>
        </p:txBody>
      </p:sp>
      <p:sp>
        <p:nvSpPr>
          <p:cNvPr id="359" name="Google Shape;359;p49"/>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FFF00"/>
              </a:buClr>
              <a:buFont typeface="Arial"/>
              <a:buNone/>
            </a:pPr>
            <a:r>
              <a:rPr b="0" i="0" lang="en-US" sz="8000" u="none" cap="none" strike="noStrike">
                <a:solidFill>
                  <a:srgbClr val="FFFF00"/>
                </a:solidFill>
                <a:latin typeface="Arial"/>
                <a:ea typeface="Arial"/>
                <a:cs typeface="Arial"/>
                <a:sym typeface="Arial"/>
              </a:rPr>
              <a:t>Thank You</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6"/>
          <p:cNvSpPr txBox="1"/>
          <p:nvPr>
            <p:ph type="title"/>
          </p:nvPr>
        </p:nvSpPr>
        <p:spPr>
          <a:xfrm>
            <a:off x="292100" y="0"/>
            <a:ext cx="8470900"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2800" u="none" cap="none" strike="noStrike">
                <a:solidFill>
                  <a:srgbClr val="FFFF00"/>
                </a:solidFill>
                <a:latin typeface="Arial"/>
                <a:ea typeface="Arial"/>
                <a:cs typeface="Arial"/>
                <a:sym typeface="Arial"/>
              </a:rPr>
              <a:t>State Oversight Responsibilities</a:t>
            </a:r>
            <a:endParaRPr b="1" i="0" sz="2800" u="none" cap="none" strike="noStrike">
              <a:solidFill>
                <a:srgbClr val="FF6600"/>
              </a:solidFill>
              <a:latin typeface="Arial"/>
              <a:ea typeface="Arial"/>
              <a:cs typeface="Arial"/>
              <a:sym typeface="Arial"/>
            </a:endParaRPr>
          </a:p>
        </p:txBody>
      </p:sp>
      <p:sp>
        <p:nvSpPr>
          <p:cNvPr id="110" name="Google Shape;110;p16"/>
          <p:cNvSpPr txBox="1"/>
          <p:nvPr>
            <p:ph idx="1" type="body"/>
          </p:nvPr>
        </p:nvSpPr>
        <p:spPr>
          <a:xfrm>
            <a:off x="152400" y="660400"/>
            <a:ext cx="8864600" cy="6045200"/>
          </a:xfrm>
          <a:prstGeom prst="rect">
            <a:avLst/>
          </a:prstGeom>
          <a:noFill/>
          <a:ln>
            <a:noFill/>
          </a:ln>
        </p:spPr>
        <p:txBody>
          <a:bodyPr anchorCtr="0" anchor="t" bIns="45700" lIns="91425" spcFirstLastPara="1" rIns="91425" wrap="square" tIns="45700">
            <a:noAutofit/>
          </a:bodyPr>
          <a:lstStyle/>
          <a:p>
            <a:pPr indent="-1092200" lvl="0" marL="1549400" marR="0" rtl="0" algn="l">
              <a:lnSpc>
                <a:spcPct val="150000"/>
              </a:lnSpc>
              <a:spcBef>
                <a:spcPts val="0"/>
              </a:spcBef>
              <a:spcAft>
                <a:spcPts val="0"/>
              </a:spcAft>
              <a:buClr>
                <a:schemeClr val="lt1"/>
              </a:buClr>
              <a:buFont typeface="Arial"/>
              <a:buNone/>
            </a:pPr>
            <a:r>
              <a:t/>
            </a:r>
            <a:endParaRPr b="0" i="0" sz="1000" u="none" cap="none" strike="noStrike">
              <a:solidFill>
                <a:srgbClr val="FFFF00"/>
              </a:solidFill>
              <a:latin typeface="Arial"/>
              <a:ea typeface="Arial"/>
              <a:cs typeface="Arial"/>
              <a:sym typeface="Arial"/>
            </a:endParaRPr>
          </a:p>
          <a:p>
            <a:pPr indent="-1092200" lvl="0" marL="1549400" marR="0" rtl="0" algn="l">
              <a:lnSpc>
                <a:spcPct val="150000"/>
              </a:lnSpc>
              <a:spcBef>
                <a:spcPts val="480"/>
              </a:spcBef>
              <a:spcAft>
                <a:spcPts val="0"/>
              </a:spcAft>
              <a:buClr>
                <a:srgbClr val="FFFF00"/>
              </a:buClr>
              <a:buFont typeface="Arial"/>
              <a:buNone/>
            </a:pPr>
            <a:r>
              <a:rPr b="0" i="0" lang="en-US" sz="2400" u="none" cap="none" strike="noStrike">
                <a:solidFill>
                  <a:srgbClr val="FFFF00"/>
                </a:solidFill>
                <a:latin typeface="Arial"/>
                <a:ea typeface="Arial"/>
                <a:cs typeface="Arial"/>
                <a:sym typeface="Arial"/>
              </a:rPr>
              <a:t>Principal Competency Standards</a:t>
            </a:r>
            <a:endParaRPr b="0" i="0" sz="2400" u="none" cap="none" strike="noStrike">
              <a:solidFill>
                <a:srgbClr val="FFFF00"/>
              </a:solidFill>
              <a:latin typeface="Arial"/>
              <a:ea typeface="Arial"/>
              <a:cs typeface="Arial"/>
              <a:sym typeface="Arial"/>
            </a:endParaRPr>
          </a:p>
          <a:p>
            <a:pPr indent="-1092200" lvl="0" marL="1549400" marR="0" rtl="0" algn="l">
              <a:lnSpc>
                <a:spcPct val="150000"/>
              </a:lnSpc>
              <a:spcBef>
                <a:spcPts val="200"/>
              </a:spcBef>
              <a:spcAft>
                <a:spcPts val="0"/>
              </a:spcAft>
              <a:buClr>
                <a:schemeClr val="lt1"/>
              </a:buClr>
              <a:buFont typeface="Arial"/>
              <a:buNone/>
            </a:pPr>
            <a:r>
              <a:t/>
            </a:r>
            <a:endParaRPr b="0" i="0" sz="1000" u="none" cap="none" strike="noStrike">
              <a:solidFill>
                <a:srgbClr val="FFFF00"/>
              </a:solidFill>
              <a:latin typeface="Arial"/>
              <a:ea typeface="Arial"/>
              <a:cs typeface="Arial"/>
              <a:sym typeface="Arial"/>
            </a:endParaRPr>
          </a:p>
          <a:p>
            <a:pPr indent="-1092200" lvl="0" marL="1549400" marR="0" rtl="0" algn="l">
              <a:lnSpc>
                <a:spcPct val="150000"/>
              </a:lnSpc>
              <a:spcBef>
                <a:spcPts val="480"/>
              </a:spcBef>
              <a:spcAft>
                <a:spcPts val="0"/>
              </a:spcAft>
              <a:buClr>
                <a:srgbClr val="FFFF00"/>
              </a:buClr>
              <a:buFont typeface="Arial"/>
              <a:buNone/>
            </a:pPr>
            <a:r>
              <a:rPr b="0" i="0" lang="en-US" sz="2400" u="none" cap="none" strike="noStrike">
                <a:solidFill>
                  <a:srgbClr val="FFFF00"/>
                </a:solidFill>
                <a:latin typeface="Arial"/>
                <a:ea typeface="Arial"/>
                <a:cs typeface="Arial"/>
                <a:sym typeface="Arial"/>
              </a:rPr>
              <a:t>Principal Preparation Program Approval</a:t>
            </a:r>
            <a:endParaRPr/>
          </a:p>
          <a:p>
            <a:pPr indent="0" lvl="1" marL="914400" marR="0" rtl="0" algn="l">
              <a:lnSpc>
                <a:spcPct val="15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Set requirements		School-based learning experiences</a:t>
            </a:r>
            <a:endParaRPr/>
          </a:p>
          <a:p>
            <a:pPr indent="0" lvl="1" marL="914400" marR="0" rtl="0" algn="l">
              <a:lnSpc>
                <a:spcPct val="15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Specific coursework		Faculty qualifications</a:t>
            </a:r>
            <a:endParaRPr/>
          </a:p>
          <a:p>
            <a:pPr indent="0" lvl="1" marL="914400" marR="0" rtl="0" algn="l">
              <a:lnSpc>
                <a:spcPct val="15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Track performance outcomes</a:t>
            </a:r>
            <a:endParaRPr/>
          </a:p>
          <a:p>
            <a:pPr indent="-457200" lvl="1" marL="914400" marR="0" rtl="0" algn="l">
              <a:lnSpc>
                <a:spcPct val="150000"/>
              </a:lnSpc>
              <a:spcBef>
                <a:spcPts val="200"/>
              </a:spcBef>
              <a:spcAft>
                <a:spcPts val="0"/>
              </a:spcAft>
              <a:buClr>
                <a:schemeClr val="lt1"/>
              </a:buClr>
              <a:buFont typeface="Arial"/>
              <a:buNone/>
            </a:pPr>
            <a:r>
              <a:t/>
            </a:r>
            <a:endParaRPr b="0" i="0" sz="1000" u="none" cap="none" strike="noStrike">
              <a:solidFill>
                <a:srgbClr val="FFFF00"/>
              </a:solidFill>
              <a:latin typeface="Arial"/>
              <a:ea typeface="Arial"/>
              <a:cs typeface="Arial"/>
              <a:sym typeface="Arial"/>
            </a:endParaRPr>
          </a:p>
          <a:p>
            <a:pPr indent="-457200" lvl="1" marL="914400" marR="0" rtl="0" algn="l">
              <a:lnSpc>
                <a:spcPct val="150000"/>
              </a:lnSpc>
              <a:spcBef>
                <a:spcPts val="480"/>
              </a:spcBef>
              <a:spcAft>
                <a:spcPts val="0"/>
              </a:spcAft>
              <a:buClr>
                <a:srgbClr val="FFFF00"/>
              </a:buClr>
              <a:buFont typeface="Arial"/>
              <a:buNone/>
            </a:pPr>
            <a:r>
              <a:rPr b="0" i="0" lang="en-US" sz="2400" u="none" cap="none" strike="noStrike">
                <a:solidFill>
                  <a:srgbClr val="FFFF00"/>
                </a:solidFill>
                <a:latin typeface="Arial"/>
                <a:ea typeface="Arial"/>
                <a:cs typeface="Arial"/>
                <a:sym typeface="Arial"/>
              </a:rPr>
              <a:t>Principal Licensure</a:t>
            </a:r>
            <a:endParaRPr/>
          </a:p>
          <a:p>
            <a:pPr indent="0" lvl="1" marL="457200" marR="0" rtl="0" algn="l">
              <a:lnSpc>
                <a:spcPct val="15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Initial licensure			Renewal licensure</a:t>
            </a:r>
            <a:endParaRPr/>
          </a:p>
          <a:p>
            <a:pPr indent="0" lvl="1" marL="457200" marR="0" rtl="0" algn="l">
              <a:lnSpc>
                <a:spcPct val="15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Principal outcome data</a:t>
            </a:r>
            <a:endParaRPr/>
          </a:p>
          <a:p>
            <a:pPr indent="0" lvl="1" marL="0" marR="0" rtl="0" algn="l">
              <a:lnSpc>
                <a:spcPct val="15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Briggs, et. al. (2013)</a:t>
            </a:r>
            <a:endParaRPr/>
          </a:p>
          <a:p>
            <a:pPr indent="0" lvl="1" marL="0" marR="0" rtl="0" algn="l">
              <a:lnSpc>
                <a:spcPct val="150000"/>
              </a:lnSpc>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a:p>
            <a:pPr indent="0" lvl="1" marL="0" marR="0" rtl="0" algn="l">
              <a:spcBef>
                <a:spcPts val="400"/>
              </a:spcBef>
              <a:spcAft>
                <a:spcPts val="0"/>
              </a:spcAft>
              <a:buClr>
                <a:schemeClr val="lt1"/>
              </a:buClr>
              <a:buFont typeface="Arial"/>
              <a:buNone/>
            </a:pPr>
            <a:r>
              <a:t/>
            </a:r>
            <a:endParaRPr b="0" i="0" sz="2000" u="none" cap="none" strike="noStrike">
              <a:solidFill>
                <a:schemeClr val="lt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7"/>
          <p:cNvSpPr txBox="1"/>
          <p:nvPr>
            <p:ph idx="1" type="body"/>
          </p:nvPr>
        </p:nvSpPr>
        <p:spPr>
          <a:xfrm>
            <a:off x="88900" y="457200"/>
            <a:ext cx="8915400" cy="6248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t/>
            </a:r>
            <a:endParaRPr b="0" i="0" sz="1000" u="none" cap="none" strike="noStrike">
              <a:solidFill>
                <a:srgbClr val="FFFF00"/>
              </a:solidFill>
              <a:latin typeface="Arial"/>
              <a:ea typeface="Arial"/>
              <a:cs typeface="Arial"/>
              <a:sym typeface="Arial"/>
            </a:endParaRPr>
          </a:p>
          <a:p>
            <a:pPr indent="0" lvl="0" marL="0" marR="0" rtl="0" algn="l">
              <a:spcBef>
                <a:spcPts val="40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STATES</a:t>
            </a:r>
            <a:endParaRPr/>
          </a:p>
          <a:p>
            <a:pPr indent="-457200" lvl="0" marL="457200" marR="0" rtl="0" algn="l">
              <a:spcBef>
                <a:spcPts val="200"/>
              </a:spcBef>
              <a:spcAft>
                <a:spcPts val="0"/>
              </a:spcAft>
              <a:buClr>
                <a:schemeClr val="lt1"/>
              </a:buClr>
              <a:buFont typeface="Arial"/>
              <a:buNone/>
            </a:pPr>
            <a:r>
              <a:t/>
            </a:r>
            <a:endParaRPr b="0" i="0" sz="1000" u="none" cap="none" strike="noStrike">
              <a:solidFill>
                <a:srgbClr val="FFFF00"/>
              </a:solidFill>
              <a:latin typeface="Arial"/>
              <a:ea typeface="Arial"/>
              <a:cs typeface="Arial"/>
              <a:sym typeface="Arial"/>
            </a:endParaRPr>
          </a:p>
          <a:p>
            <a:pPr indent="0" lvl="1" marL="2286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19 states were unable to report how many people graduate from state-approved principal preparation programs in their state on an annual basis</a:t>
            </a:r>
            <a:r>
              <a:rPr b="0" i="0" lang="en-US" sz="1000" u="none" cap="none" strike="noStrike">
                <a:solidFill>
                  <a:schemeClr val="lt1"/>
                </a:solidFill>
                <a:latin typeface="Arial"/>
                <a:ea typeface="Arial"/>
                <a:cs typeface="Arial"/>
                <a:sym typeface="Arial"/>
              </a:rPr>
              <a:t>	</a:t>
            </a:r>
            <a:endParaRPr/>
          </a:p>
          <a:p>
            <a:pPr indent="0" lvl="1" marL="2286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7 states could not report how many principal licenses are granted on an annual basis</a:t>
            </a:r>
            <a:endParaRPr/>
          </a:p>
          <a:p>
            <a:pPr indent="-457200" lvl="0" marL="457200" marR="0" rtl="0" algn="l">
              <a:spcBef>
                <a:spcPts val="200"/>
              </a:spcBef>
              <a:spcAft>
                <a:spcPts val="0"/>
              </a:spcAft>
              <a:buClr>
                <a:schemeClr val="lt1"/>
              </a:buClr>
              <a:buFont typeface="Arial"/>
              <a:buNone/>
            </a:pPr>
            <a:r>
              <a:t/>
            </a:r>
            <a:endParaRPr b="0" i="0" sz="1000" u="none" cap="none" strike="noStrike">
              <a:solidFill>
                <a:srgbClr val="FFFF00"/>
              </a:solidFill>
              <a:latin typeface="Arial"/>
              <a:ea typeface="Arial"/>
              <a:cs typeface="Arial"/>
              <a:sym typeface="Arial"/>
            </a:endParaRPr>
          </a:p>
          <a:p>
            <a:pPr indent="0" lvl="1" marL="2286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28 states report than </a:t>
            </a:r>
            <a:r>
              <a:rPr b="0" i="0" lang="en-US" sz="2000" u="none" cap="none" strike="noStrike">
                <a:solidFill>
                  <a:srgbClr val="FFFF00"/>
                </a:solidFill>
                <a:latin typeface="Arial"/>
                <a:ea typeface="Arial"/>
                <a:cs typeface="Arial"/>
                <a:sym typeface="Arial"/>
              </a:rPr>
              <a:t>neither the state nor principal preparation programs are required to collect any outcome data on principal preparation program graduates 	</a:t>
            </a:r>
            <a:endParaRPr/>
          </a:p>
          <a:p>
            <a:pPr indent="0" lvl="1" marL="228600" marR="0" rtl="0" algn="l">
              <a:spcBef>
                <a:spcPts val="200"/>
              </a:spcBef>
              <a:spcAft>
                <a:spcPts val="0"/>
              </a:spcAft>
              <a:buClr>
                <a:schemeClr val="lt1"/>
              </a:buClr>
              <a:buFont typeface="Arial"/>
              <a:buNone/>
            </a:pPr>
            <a:r>
              <a:t/>
            </a:r>
            <a:endParaRPr b="0" i="0" sz="1000" u="none" cap="none" strike="noStrike">
              <a:solidFill>
                <a:srgbClr val="FFFF00"/>
              </a:solidFill>
              <a:latin typeface="Arial"/>
              <a:ea typeface="Arial"/>
              <a:cs typeface="Arial"/>
              <a:sym typeface="Arial"/>
            </a:endParaRPr>
          </a:p>
          <a:p>
            <a:pPr indent="-228600" lvl="1" marL="4572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33 states do not have data on </a:t>
            </a:r>
            <a:r>
              <a:rPr b="0" i="0" lang="en-US" sz="2000" u="none" cap="none" strike="noStrike">
                <a:solidFill>
                  <a:srgbClr val="FFFF00"/>
                </a:solidFill>
                <a:latin typeface="Arial"/>
                <a:ea typeface="Arial"/>
                <a:cs typeface="Arial"/>
                <a:sym typeface="Arial"/>
              </a:rPr>
              <a:t>principal job placement rates </a:t>
            </a:r>
            <a:endParaRPr/>
          </a:p>
          <a:p>
            <a:pPr indent="-228600" lvl="1" marL="457200" marR="0" rtl="0" algn="l">
              <a:spcBef>
                <a:spcPts val="200"/>
              </a:spcBef>
              <a:spcAft>
                <a:spcPts val="0"/>
              </a:spcAft>
              <a:buClr>
                <a:srgbClr val="FFFF00"/>
              </a:buClr>
              <a:buFont typeface="Arial"/>
              <a:buNone/>
            </a:pPr>
            <a:r>
              <a:rPr b="0" i="0" lang="en-US" sz="1000" u="none" cap="none" strike="noStrike">
                <a:solidFill>
                  <a:srgbClr val="FFFF00"/>
                </a:solidFill>
                <a:latin typeface="Arial"/>
                <a:ea typeface="Arial"/>
                <a:cs typeface="Arial"/>
                <a:sym typeface="Arial"/>
              </a:rPr>
              <a:t>	</a:t>
            </a:r>
            <a:endParaRPr/>
          </a:p>
          <a:p>
            <a:pPr indent="-228600" lvl="1" marL="4572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39 states do not have data on </a:t>
            </a:r>
            <a:r>
              <a:rPr b="0" i="0" lang="en-US" sz="2000" u="none" cap="none" strike="noStrike">
                <a:solidFill>
                  <a:srgbClr val="FFFF00"/>
                </a:solidFill>
                <a:latin typeface="Arial"/>
                <a:ea typeface="Arial"/>
                <a:cs typeface="Arial"/>
                <a:sym typeface="Arial"/>
              </a:rPr>
              <a:t>principal job retention rates</a:t>
            </a:r>
            <a:endParaRPr/>
          </a:p>
          <a:p>
            <a:pPr indent="-228600" lvl="1" marL="4572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228600" lvl="1" marL="4572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36 states do not have data on </a:t>
            </a:r>
            <a:r>
              <a:rPr b="0" i="0" lang="en-US" sz="2000" u="none" cap="none" strike="noStrike">
                <a:solidFill>
                  <a:srgbClr val="FFFF00"/>
                </a:solidFill>
                <a:latin typeface="Arial"/>
                <a:ea typeface="Arial"/>
                <a:cs typeface="Arial"/>
                <a:sym typeface="Arial"/>
              </a:rPr>
              <a:t>principal job effectiveness </a:t>
            </a:r>
            <a:r>
              <a:rPr b="0" i="0" lang="en-US" sz="2000" u="none" cap="none" strike="noStrike">
                <a:solidFill>
                  <a:schemeClr val="lt1"/>
                </a:solidFill>
                <a:latin typeface="Arial"/>
                <a:ea typeface="Arial"/>
                <a:cs typeface="Arial"/>
                <a:sym typeface="Arial"/>
              </a:rPr>
              <a:t>(by evaluation)</a:t>
            </a:r>
            <a:endParaRPr/>
          </a:p>
          <a:p>
            <a:pPr indent="-228600" lvl="1" marL="457200" marR="0" rtl="0" algn="l">
              <a:spcBef>
                <a:spcPts val="200"/>
              </a:spcBef>
              <a:spcAft>
                <a:spcPts val="0"/>
              </a:spcAft>
              <a:buClr>
                <a:schemeClr val="lt1"/>
              </a:buClr>
              <a:buFont typeface="Arial"/>
              <a:buNone/>
            </a:pPr>
            <a:r>
              <a:t/>
            </a:r>
            <a:endParaRPr b="0" i="0" sz="1000" u="none" cap="none" strike="noStrike">
              <a:solidFill>
                <a:schemeClr val="lt1"/>
              </a:solidFill>
              <a:latin typeface="Arial"/>
              <a:ea typeface="Arial"/>
              <a:cs typeface="Arial"/>
              <a:sym typeface="Arial"/>
            </a:endParaRPr>
          </a:p>
          <a:p>
            <a:pPr indent="-228600" lvl="1" marL="457200" marR="0" rtl="0" algn="l">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	37 states do not have data on </a:t>
            </a:r>
            <a:r>
              <a:rPr b="0" i="0" lang="en-US" sz="2000" u="none" cap="none" strike="noStrike">
                <a:solidFill>
                  <a:srgbClr val="FFFF00"/>
                </a:solidFill>
                <a:latin typeface="Arial"/>
                <a:ea typeface="Arial"/>
                <a:cs typeface="Arial"/>
                <a:sym typeface="Arial"/>
              </a:rPr>
              <a:t>principal job effectiveness                      </a:t>
            </a:r>
            <a:r>
              <a:rPr b="0" i="0" lang="en-US" sz="1600" u="none" cap="none" strike="noStrike">
                <a:solidFill>
                  <a:schemeClr val="lt1"/>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(as measured by student achievement data)</a:t>
            </a:r>
            <a:endParaRPr/>
          </a:p>
          <a:p>
            <a:pPr indent="-457200" lvl="0" marL="457200" marR="0" rtl="0" algn="l">
              <a:spcBef>
                <a:spcPts val="320"/>
              </a:spcBef>
              <a:spcAft>
                <a:spcPts val="0"/>
              </a:spcAft>
              <a:buClr>
                <a:schemeClr val="lt1"/>
              </a:buClr>
              <a:buFont typeface="Arial"/>
              <a:buNone/>
            </a:pPr>
            <a:r>
              <a:rPr b="0" i="0" lang="en-US" sz="1600" u="none" cap="none" strike="noStrike">
                <a:solidFill>
                  <a:schemeClr val="lt1"/>
                </a:solidFill>
                <a:latin typeface="Arial"/>
                <a:ea typeface="Arial"/>
                <a:cs typeface="Arial"/>
                <a:sym typeface="Arial"/>
              </a:rPr>
              <a:t>							        	      </a:t>
            </a:r>
            <a:r>
              <a:rPr b="0" i="0" lang="en-US" sz="1600" u="none" cap="none" strike="noStrike">
                <a:solidFill>
                  <a:srgbClr val="FFFFFF"/>
                </a:solidFill>
                <a:latin typeface="Arial"/>
                <a:ea typeface="Arial"/>
                <a:cs typeface="Arial"/>
                <a:sym typeface="Arial"/>
              </a:rPr>
              <a:t>Briggs et al., (2013)</a:t>
            </a:r>
            <a:endParaRPr b="0" i="1" sz="1600" u="none" cap="none" strike="noStrike">
              <a:solidFill>
                <a:srgbClr val="FFFFFF"/>
              </a:solidFill>
              <a:latin typeface="Arial"/>
              <a:ea typeface="Arial"/>
              <a:cs typeface="Arial"/>
              <a:sym typeface="Arial"/>
            </a:endParaRPr>
          </a:p>
        </p:txBody>
      </p:sp>
      <p:sp>
        <p:nvSpPr>
          <p:cNvPr id="116" name="Google Shape;116;p17"/>
          <p:cNvSpPr txBox="1"/>
          <p:nvPr/>
        </p:nvSpPr>
        <p:spPr>
          <a:xfrm>
            <a:off x="127000" y="0"/>
            <a:ext cx="8826500" cy="43021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2200" u="none" cap="none" strike="noStrike">
                <a:solidFill>
                  <a:srgbClr val="FFFF00"/>
                </a:solidFill>
                <a:latin typeface="Arial"/>
                <a:ea typeface="Arial"/>
                <a:cs typeface="Arial"/>
                <a:sym typeface="Arial"/>
              </a:rPr>
              <a:t>LACK OF PERFORMANCE DATA ON PRINCIPAL PREPARATION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8"/>
          <p:cNvSpPr txBox="1"/>
          <p:nvPr>
            <p:ph idx="1" type="body"/>
          </p:nvPr>
        </p:nvSpPr>
        <p:spPr>
          <a:xfrm>
            <a:off x="88900" y="457200"/>
            <a:ext cx="8915400" cy="6248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t/>
            </a:r>
            <a:endParaRPr b="0" i="0" sz="1000" u="none" cap="none" strike="noStrike">
              <a:solidFill>
                <a:srgbClr val="FFFF00"/>
              </a:solidFill>
              <a:latin typeface="Arial"/>
              <a:ea typeface="Arial"/>
              <a:cs typeface="Arial"/>
              <a:sym typeface="Arial"/>
            </a:endParaRPr>
          </a:p>
          <a:p>
            <a:pPr indent="0" lvl="0" marL="0" marR="0" rtl="0" algn="l">
              <a:spcBef>
                <a:spcPts val="400"/>
              </a:spcBef>
              <a:spcAft>
                <a:spcPts val="0"/>
              </a:spcAft>
              <a:buClr>
                <a:schemeClr val="lt1"/>
              </a:buClr>
              <a:buFont typeface="Arial"/>
              <a:buNone/>
            </a:pPr>
            <a:r>
              <a:t/>
            </a:r>
            <a:endParaRPr b="0" i="0" sz="2000" u="none" cap="none" strike="noStrike">
              <a:solidFill>
                <a:srgbClr val="FFFF00"/>
              </a:solidFill>
              <a:latin typeface="Arial"/>
              <a:ea typeface="Arial"/>
              <a:cs typeface="Arial"/>
              <a:sym typeface="Arial"/>
            </a:endParaRPr>
          </a:p>
          <a:p>
            <a:pPr indent="0" lvl="0" marL="0" marR="0" rtl="0" algn="l">
              <a:spcBef>
                <a:spcPts val="400"/>
              </a:spcBef>
              <a:spcAft>
                <a:spcPts val="0"/>
              </a:spcAft>
              <a:buClr>
                <a:srgbClr val="FFFF00"/>
              </a:buClr>
              <a:buFont typeface="Arial"/>
              <a:buNone/>
            </a:pPr>
            <a:r>
              <a:rPr b="0" i="0" lang="en-US" sz="2000" u="none" cap="none" strike="noStrike">
                <a:solidFill>
                  <a:srgbClr val="FFFF00"/>
                </a:solidFill>
                <a:latin typeface="Arial"/>
                <a:ea typeface="Arial"/>
                <a:cs typeface="Arial"/>
                <a:sym typeface="Arial"/>
              </a:rPr>
              <a:t>UNIVERSITIES</a:t>
            </a:r>
            <a:endParaRPr/>
          </a:p>
          <a:p>
            <a:pPr indent="-457200" lvl="0" marL="457200" marR="0" rtl="0" algn="l">
              <a:spcBef>
                <a:spcPts val="200"/>
              </a:spcBef>
              <a:spcAft>
                <a:spcPts val="0"/>
              </a:spcAft>
              <a:buClr>
                <a:schemeClr val="lt1"/>
              </a:buClr>
              <a:buFont typeface="Arial"/>
              <a:buNone/>
            </a:pPr>
            <a:r>
              <a:t/>
            </a:r>
            <a:endParaRPr b="0" i="0" sz="1000" u="none" cap="none" strike="noStrike">
              <a:solidFill>
                <a:srgbClr val="FFFF00"/>
              </a:solidFill>
              <a:latin typeface="Arial"/>
              <a:ea typeface="Arial"/>
              <a:cs typeface="Arial"/>
              <a:sym typeface="Arial"/>
            </a:endParaRPr>
          </a:p>
          <a:p>
            <a:pPr indent="0" lvl="1" marL="228600" marR="0" rtl="0" algn="l">
              <a:spcBef>
                <a:spcPts val="400"/>
              </a:spcBef>
              <a:spcAft>
                <a:spcPts val="0"/>
              </a:spcAft>
              <a:buClr>
                <a:srgbClr val="FFFFFF"/>
              </a:buClr>
              <a:buFont typeface="Arial"/>
              <a:buNone/>
            </a:pPr>
            <a:r>
              <a:rPr b="0" i="0" lang="en-US" sz="2000" u="none" cap="none" strike="noStrike">
                <a:solidFill>
                  <a:srgbClr val="FFFFFF"/>
                </a:solidFill>
                <a:latin typeface="Arial"/>
                <a:ea typeface="Arial"/>
                <a:cs typeface="Arial"/>
                <a:sym typeface="Arial"/>
              </a:rPr>
              <a:t>Self-assessment is largely absent.    				</a:t>
            </a:r>
            <a:r>
              <a:rPr b="0" i="0" lang="en-US" sz="1600" u="none" cap="none" strike="noStrike">
                <a:solidFill>
                  <a:srgbClr val="FFFFFF"/>
                </a:solidFill>
                <a:latin typeface="Arial"/>
                <a:ea typeface="Arial"/>
                <a:cs typeface="Arial"/>
                <a:sym typeface="Arial"/>
              </a:rPr>
              <a:t>Levine, (2015)</a:t>
            </a:r>
            <a:endParaRPr b="0" i="1" sz="1600" u="none" cap="none" strike="noStrike">
              <a:solidFill>
                <a:srgbClr val="FFFFFF"/>
              </a:solidFill>
              <a:latin typeface="Arial"/>
              <a:ea typeface="Arial"/>
              <a:cs typeface="Arial"/>
              <a:sym typeface="Arial"/>
            </a:endParaRPr>
          </a:p>
        </p:txBody>
      </p:sp>
      <p:sp>
        <p:nvSpPr>
          <p:cNvPr id="122" name="Google Shape;122;p18"/>
          <p:cNvSpPr txBox="1"/>
          <p:nvPr/>
        </p:nvSpPr>
        <p:spPr>
          <a:xfrm>
            <a:off x="127000" y="0"/>
            <a:ext cx="8826500" cy="43021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2200" u="none" cap="none" strike="noStrike">
                <a:solidFill>
                  <a:srgbClr val="FFFF00"/>
                </a:solidFill>
                <a:latin typeface="Arial"/>
                <a:ea typeface="Arial"/>
                <a:cs typeface="Arial"/>
                <a:sym typeface="Arial"/>
              </a:rPr>
              <a:t>LACK OF PERFORMANCE DATA ON PRINCIPAL PREPARATION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9"/>
          <p:cNvSpPr txBox="1"/>
          <p:nvPr>
            <p:ph idx="1" type="body"/>
          </p:nvPr>
        </p:nvSpPr>
        <p:spPr>
          <a:xfrm>
            <a:off x="190500" y="88900"/>
            <a:ext cx="8826500" cy="6642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00"/>
              </a:buClr>
              <a:buFont typeface="Arial"/>
              <a:buNone/>
            </a:pPr>
            <a:r>
              <a:rPr b="0" i="1" lang="en-US" sz="1600" u="none" cap="none" strike="noStrike">
                <a:solidFill>
                  <a:srgbClr val="FFFF00"/>
                </a:solidFill>
                <a:latin typeface="Arial"/>
                <a:ea typeface="Arial"/>
                <a:cs typeface="Arial"/>
                <a:sym typeface="Arial"/>
              </a:rPr>
              <a:t>Educating School Leaders, </a:t>
            </a:r>
            <a:r>
              <a:rPr b="0" i="0" lang="en-US" sz="1600" u="none" cap="none" strike="noStrike">
                <a:solidFill>
                  <a:schemeClr val="lt1"/>
                </a:solidFill>
                <a:latin typeface="Arial"/>
                <a:ea typeface="Arial"/>
                <a:cs typeface="Arial"/>
                <a:sym typeface="Arial"/>
              </a:rPr>
              <a:t>Levine (2005)</a:t>
            </a:r>
            <a:endParaRPr/>
          </a:p>
          <a:p>
            <a:pPr indent="0" lvl="0" marL="0" marR="0" rtl="0" algn="l">
              <a:spcBef>
                <a:spcPts val="120"/>
              </a:spcBef>
              <a:spcAft>
                <a:spcPts val="0"/>
              </a:spcAft>
              <a:buClr>
                <a:schemeClr val="lt1"/>
              </a:buClr>
              <a:buFont typeface="Arial"/>
              <a:buNone/>
            </a:pPr>
            <a:r>
              <a:t/>
            </a:r>
            <a:endParaRPr b="0" i="1" sz="600" u="none" cap="none" strike="noStrike">
              <a:solidFill>
                <a:srgbClr val="FFFF00"/>
              </a:solidFill>
              <a:latin typeface="Arial"/>
              <a:ea typeface="Arial"/>
              <a:cs typeface="Arial"/>
              <a:sym typeface="Arial"/>
            </a:endParaRPr>
          </a:p>
          <a:p>
            <a:pPr indent="0" lvl="0" marL="0" marR="0" rtl="0" algn="l">
              <a:spcBef>
                <a:spcPts val="320"/>
              </a:spcBef>
              <a:spcAft>
                <a:spcPts val="0"/>
              </a:spcAft>
              <a:buClr>
                <a:srgbClr val="FFFF00"/>
              </a:buClr>
              <a:buFont typeface="Arial"/>
              <a:buNone/>
            </a:pPr>
            <a:r>
              <a:rPr b="0" i="1" lang="en-US" sz="1600" u="none" cap="none" strike="noStrike">
                <a:solidFill>
                  <a:srgbClr val="FFFF00"/>
                </a:solidFill>
                <a:latin typeface="Arial"/>
                <a:ea typeface="Arial"/>
                <a:cs typeface="Arial"/>
                <a:sym typeface="Arial"/>
              </a:rPr>
              <a:t>Schools Can’t Wait: Accelerating the Redesign of University Principal Preparation Programs,</a:t>
            </a:r>
            <a:r>
              <a:rPr b="0" i="0" lang="en-US" sz="1600" u="none" cap="none" strike="noStrike">
                <a:solidFill>
                  <a:schemeClr val="lt1"/>
                </a:solidFill>
                <a:latin typeface="Arial"/>
                <a:ea typeface="Arial"/>
                <a:cs typeface="Arial"/>
                <a:sym typeface="Arial"/>
              </a:rPr>
              <a:t> Southern Regional Education Board (2006)</a:t>
            </a:r>
            <a:endParaRPr/>
          </a:p>
          <a:p>
            <a:pPr indent="0" lvl="0" marL="0" marR="0" rtl="0" algn="l">
              <a:spcBef>
                <a:spcPts val="120"/>
              </a:spcBef>
              <a:spcAft>
                <a:spcPts val="0"/>
              </a:spcAft>
              <a:buClr>
                <a:schemeClr val="lt1"/>
              </a:buClr>
              <a:buFont typeface="Arial"/>
              <a:buNone/>
            </a:pPr>
            <a:r>
              <a:t/>
            </a:r>
            <a:endParaRPr b="0" i="1" sz="600" u="none" cap="none" strike="noStrike">
              <a:solidFill>
                <a:srgbClr val="FFFF00"/>
              </a:solidFill>
              <a:latin typeface="Arial"/>
              <a:ea typeface="Arial"/>
              <a:cs typeface="Arial"/>
              <a:sym typeface="Arial"/>
            </a:endParaRPr>
          </a:p>
          <a:p>
            <a:pPr indent="0" lvl="0" marL="0" marR="0" rtl="0" algn="l">
              <a:spcBef>
                <a:spcPts val="320"/>
              </a:spcBef>
              <a:spcAft>
                <a:spcPts val="0"/>
              </a:spcAft>
              <a:buClr>
                <a:srgbClr val="FFFF00"/>
              </a:buClr>
              <a:buFont typeface="Arial"/>
              <a:buNone/>
            </a:pPr>
            <a:r>
              <a:rPr b="0" i="1" lang="en-US" sz="1600" u="none" cap="none" strike="noStrike">
                <a:solidFill>
                  <a:srgbClr val="FFFF00"/>
                </a:solidFill>
                <a:latin typeface="Arial"/>
                <a:ea typeface="Arial"/>
                <a:cs typeface="Arial"/>
                <a:sym typeface="Arial"/>
              </a:rPr>
              <a:t>Learning to Lead: What Gets Taught in Principal-Preparation Programs, </a:t>
            </a:r>
            <a:r>
              <a:rPr b="0" i="1" lang="en-US" sz="1600" u="none" cap="none" strike="noStrike">
                <a:solidFill>
                  <a:schemeClr val="lt1"/>
                </a:solidFill>
                <a:latin typeface="Arial"/>
                <a:ea typeface="Arial"/>
                <a:cs typeface="Arial"/>
                <a:sym typeface="Arial"/>
              </a:rPr>
              <a:t>Hess &amp; Kelly (2007)</a:t>
            </a:r>
            <a:endParaRPr/>
          </a:p>
          <a:p>
            <a:pPr indent="0" lvl="0" marL="0" marR="0" rtl="0" algn="r">
              <a:spcBef>
                <a:spcPts val="120"/>
              </a:spcBef>
              <a:spcAft>
                <a:spcPts val="0"/>
              </a:spcAft>
              <a:buClr>
                <a:schemeClr val="lt1"/>
              </a:buClr>
              <a:buFont typeface="Arial"/>
              <a:buNone/>
            </a:pPr>
            <a:r>
              <a:t/>
            </a:r>
            <a:endParaRPr b="0" i="1" sz="600" u="none" cap="none" strike="noStrike">
              <a:solidFill>
                <a:srgbClr val="FFFF00"/>
              </a:solidFill>
              <a:latin typeface="Arial"/>
              <a:ea typeface="Arial"/>
              <a:cs typeface="Arial"/>
              <a:sym typeface="Arial"/>
            </a:endParaRPr>
          </a:p>
          <a:p>
            <a:pPr indent="0" lvl="0" marL="0" marR="0" rtl="0" algn="l">
              <a:spcBef>
                <a:spcPts val="320"/>
              </a:spcBef>
              <a:spcAft>
                <a:spcPts val="0"/>
              </a:spcAft>
              <a:buClr>
                <a:srgbClr val="FFFF00"/>
              </a:buClr>
              <a:buFont typeface="Arial"/>
              <a:buNone/>
            </a:pPr>
            <a:r>
              <a:rPr b="0" i="1" lang="en-US" sz="1600" u="none" cap="none" strike="noStrike">
                <a:solidFill>
                  <a:srgbClr val="FFFF00"/>
                </a:solidFill>
                <a:latin typeface="Arial"/>
                <a:ea typeface="Arial"/>
                <a:cs typeface="Arial"/>
                <a:sym typeface="Arial"/>
              </a:rPr>
              <a:t>The Evaluation of Principals: What and How Do States and Districts Assess Leadership?</a:t>
            </a:r>
            <a:r>
              <a:rPr b="0" i="0" lang="en-US" sz="1600" u="none" cap="none" strike="noStrike">
                <a:solidFill>
                  <a:schemeClr val="lt1"/>
                </a:solidFill>
                <a:latin typeface="Arial"/>
                <a:ea typeface="Arial"/>
                <a:cs typeface="Arial"/>
                <a:sym typeface="Arial"/>
              </a:rPr>
              <a:t>Goldring, et al. (2008)</a:t>
            </a:r>
            <a:endParaRPr/>
          </a:p>
          <a:p>
            <a:pPr indent="0" lvl="0" marL="0" marR="0" rtl="0" algn="l">
              <a:spcBef>
                <a:spcPts val="120"/>
              </a:spcBef>
              <a:spcAft>
                <a:spcPts val="0"/>
              </a:spcAft>
              <a:buClr>
                <a:schemeClr val="lt1"/>
              </a:buClr>
              <a:buFont typeface="Arial"/>
              <a:buNone/>
            </a:pPr>
            <a:r>
              <a:t/>
            </a:r>
            <a:endParaRPr b="0" i="1" sz="600" u="none" cap="none" strike="noStrike">
              <a:solidFill>
                <a:srgbClr val="FFFF00"/>
              </a:solidFill>
              <a:latin typeface="Arial"/>
              <a:ea typeface="Arial"/>
              <a:cs typeface="Arial"/>
              <a:sym typeface="Arial"/>
            </a:endParaRPr>
          </a:p>
          <a:p>
            <a:pPr indent="0" lvl="0" marL="0" marR="0" rtl="0" algn="l">
              <a:spcBef>
                <a:spcPts val="320"/>
              </a:spcBef>
              <a:spcAft>
                <a:spcPts val="0"/>
              </a:spcAft>
              <a:buClr>
                <a:srgbClr val="FFFF00"/>
              </a:buClr>
              <a:buFont typeface="Arial"/>
              <a:buNone/>
            </a:pPr>
            <a:r>
              <a:rPr b="0" i="1" lang="en-US" sz="1600" u="none" cap="none" strike="noStrike">
                <a:solidFill>
                  <a:srgbClr val="FFFF00"/>
                </a:solidFill>
                <a:latin typeface="Arial"/>
                <a:ea typeface="Arial"/>
                <a:cs typeface="Arial"/>
                <a:sym typeface="Arial"/>
              </a:rPr>
              <a:t>Preparing School Leaders for a Changing World: Lessons from Exemplary Leadership Programs, </a:t>
            </a:r>
            <a:r>
              <a:rPr b="0" i="0" lang="en-US" sz="1600" u="none" cap="none" strike="noStrike">
                <a:solidFill>
                  <a:schemeClr val="lt1"/>
                </a:solidFill>
                <a:latin typeface="Arial"/>
                <a:ea typeface="Arial"/>
                <a:cs typeface="Arial"/>
                <a:sym typeface="Arial"/>
              </a:rPr>
              <a:t>Darling-Hammond, et al. (2009)</a:t>
            </a:r>
            <a:endParaRPr/>
          </a:p>
          <a:p>
            <a:pPr indent="0" lvl="0" marL="0" marR="0" rtl="0" algn="l">
              <a:spcBef>
                <a:spcPts val="200"/>
              </a:spcBef>
              <a:spcAft>
                <a:spcPts val="0"/>
              </a:spcAft>
              <a:buClr>
                <a:schemeClr val="lt1"/>
              </a:buClr>
              <a:buFont typeface="Arial"/>
              <a:buNone/>
            </a:pPr>
            <a:r>
              <a:t/>
            </a:r>
            <a:endParaRPr b="0" i="1" sz="1000" u="none" cap="none" strike="noStrike">
              <a:solidFill>
                <a:srgbClr val="FFFF00"/>
              </a:solidFill>
              <a:latin typeface="Arial"/>
              <a:ea typeface="Arial"/>
              <a:cs typeface="Arial"/>
              <a:sym typeface="Arial"/>
            </a:endParaRPr>
          </a:p>
          <a:p>
            <a:pPr indent="0" lvl="0" marL="0" marR="0" rtl="0" algn="l">
              <a:spcBef>
                <a:spcPts val="320"/>
              </a:spcBef>
              <a:spcAft>
                <a:spcPts val="0"/>
              </a:spcAft>
              <a:buClr>
                <a:srgbClr val="FFFF00"/>
              </a:buClr>
              <a:buFont typeface="Arial"/>
              <a:buNone/>
            </a:pPr>
            <a:r>
              <a:rPr b="0" i="1" lang="en-US" sz="1600" u="none" cap="none" strike="noStrike">
                <a:solidFill>
                  <a:srgbClr val="FFFF00"/>
                </a:solidFill>
                <a:latin typeface="Arial"/>
                <a:ea typeface="Arial"/>
                <a:cs typeface="Arial"/>
                <a:sym typeface="Arial"/>
              </a:rPr>
              <a:t>Learning from Leadership Project: Investigating the Links to Improved Learning                   </a:t>
            </a:r>
            <a:r>
              <a:rPr b="0" i="0" lang="en-US" sz="1600" u="none" cap="none" strike="noStrike">
                <a:solidFill>
                  <a:schemeClr val="lt1"/>
                </a:solidFill>
                <a:latin typeface="Arial"/>
                <a:ea typeface="Arial"/>
                <a:cs typeface="Arial"/>
                <a:sym typeface="Arial"/>
              </a:rPr>
              <a:t>Louis, et al. (2010)	</a:t>
            </a:r>
            <a:endParaRPr/>
          </a:p>
          <a:p>
            <a:pPr indent="0" lvl="0" marL="0" marR="0" rtl="0" algn="l">
              <a:spcBef>
                <a:spcPts val="120"/>
              </a:spcBef>
              <a:spcAft>
                <a:spcPts val="0"/>
              </a:spcAft>
              <a:buClr>
                <a:schemeClr val="lt1"/>
              </a:buClr>
              <a:buFont typeface="Arial"/>
              <a:buNone/>
            </a:pPr>
            <a:r>
              <a:t/>
            </a:r>
            <a:endParaRPr b="0" i="1" sz="600" u="none" cap="none" strike="noStrike">
              <a:solidFill>
                <a:srgbClr val="FFFF00"/>
              </a:solidFill>
              <a:latin typeface="Arial"/>
              <a:ea typeface="Arial"/>
              <a:cs typeface="Arial"/>
              <a:sym typeface="Arial"/>
            </a:endParaRPr>
          </a:p>
          <a:p>
            <a:pPr indent="0" lvl="0" marL="0" marR="0" rtl="0" algn="l">
              <a:spcBef>
                <a:spcPts val="320"/>
              </a:spcBef>
              <a:spcAft>
                <a:spcPts val="0"/>
              </a:spcAft>
              <a:buClr>
                <a:srgbClr val="FFFF00"/>
              </a:buClr>
              <a:buFont typeface="Arial"/>
              <a:buNone/>
            </a:pPr>
            <a:r>
              <a:rPr b="0" i="1" lang="en-US" sz="1600" u="none" cap="none" strike="noStrike">
                <a:solidFill>
                  <a:srgbClr val="FFFF00"/>
                </a:solidFill>
                <a:latin typeface="Arial"/>
                <a:ea typeface="Arial"/>
                <a:cs typeface="Arial"/>
                <a:sym typeface="Arial"/>
              </a:rPr>
              <a:t>A New Approach to Principal Preparation: Innovative Programs Share Their Practices and Lessons Learned, </a:t>
            </a:r>
            <a:r>
              <a:rPr b="0" i="0" lang="en-US" sz="1600" u="none" cap="none" strike="noStrike">
                <a:solidFill>
                  <a:schemeClr val="lt1"/>
                </a:solidFill>
                <a:latin typeface="Arial"/>
                <a:ea typeface="Arial"/>
                <a:cs typeface="Arial"/>
                <a:sym typeface="Arial"/>
              </a:rPr>
              <a:t>Cheney et al., (2010)</a:t>
            </a:r>
            <a:endParaRPr/>
          </a:p>
          <a:p>
            <a:pPr indent="0" lvl="0" marL="0" marR="0" rtl="0" algn="l">
              <a:spcBef>
                <a:spcPts val="200"/>
              </a:spcBef>
              <a:spcAft>
                <a:spcPts val="0"/>
              </a:spcAft>
              <a:buClr>
                <a:schemeClr val="lt1"/>
              </a:buClr>
              <a:buFont typeface="Arial"/>
              <a:buNone/>
            </a:pPr>
            <a:r>
              <a:t/>
            </a:r>
            <a:endParaRPr b="0" i="1" sz="1000" u="none" cap="none" strike="noStrike">
              <a:solidFill>
                <a:srgbClr val="FFFF00"/>
              </a:solidFill>
              <a:latin typeface="Arial"/>
              <a:ea typeface="Arial"/>
              <a:cs typeface="Arial"/>
              <a:sym typeface="Arial"/>
            </a:endParaRPr>
          </a:p>
          <a:p>
            <a:pPr indent="0" lvl="0" marL="0" marR="0" rtl="0" algn="l">
              <a:spcBef>
                <a:spcPts val="320"/>
              </a:spcBef>
              <a:spcAft>
                <a:spcPts val="0"/>
              </a:spcAft>
              <a:buClr>
                <a:srgbClr val="FFFF00"/>
              </a:buClr>
              <a:buFont typeface="Arial"/>
              <a:buNone/>
            </a:pPr>
            <a:r>
              <a:rPr b="0" i="1" lang="en-US" sz="1600" u="none" cap="none" strike="noStrike">
                <a:solidFill>
                  <a:srgbClr val="FFFF00"/>
                </a:solidFill>
                <a:latin typeface="Arial"/>
                <a:ea typeface="Arial"/>
                <a:cs typeface="Arial"/>
                <a:sym typeface="Arial"/>
              </a:rPr>
              <a:t>Gateways to the Principalship: State Power to Improve the Quality of School Leaders</a:t>
            </a:r>
            <a:endParaRPr/>
          </a:p>
          <a:p>
            <a:pPr indent="0" lvl="0" marL="0" marR="0" rtl="0" algn="l">
              <a:spcBef>
                <a:spcPts val="320"/>
              </a:spcBef>
              <a:spcAft>
                <a:spcPts val="0"/>
              </a:spcAft>
              <a:buClr>
                <a:schemeClr val="lt1"/>
              </a:buClr>
              <a:buFont typeface="Arial"/>
              <a:buNone/>
            </a:pPr>
            <a:r>
              <a:rPr b="0" i="1" lang="en-US" sz="1600" u="none" cap="none" strike="noStrike">
                <a:solidFill>
                  <a:schemeClr val="lt1"/>
                </a:solidFill>
                <a:latin typeface="Arial"/>
                <a:ea typeface="Arial"/>
                <a:cs typeface="Arial"/>
                <a:sym typeface="Arial"/>
              </a:rPr>
              <a:t>Cheney, et al. (2011)</a:t>
            </a:r>
            <a:endParaRPr/>
          </a:p>
          <a:p>
            <a:pPr indent="0" lvl="0" marL="0" marR="0" rtl="0" algn="l">
              <a:spcBef>
                <a:spcPts val="120"/>
              </a:spcBef>
              <a:spcAft>
                <a:spcPts val="0"/>
              </a:spcAft>
              <a:buClr>
                <a:schemeClr val="lt1"/>
              </a:buClr>
              <a:buFont typeface="Arial"/>
              <a:buNone/>
            </a:pPr>
            <a:r>
              <a:t/>
            </a:r>
            <a:endParaRPr b="0" i="1" sz="600" u="none" cap="none" strike="noStrike">
              <a:solidFill>
                <a:schemeClr val="lt1"/>
              </a:solidFill>
              <a:latin typeface="Arial"/>
              <a:ea typeface="Arial"/>
              <a:cs typeface="Arial"/>
              <a:sym typeface="Arial"/>
            </a:endParaRPr>
          </a:p>
          <a:p>
            <a:pPr indent="0" lvl="0" marL="0" marR="0" rtl="0" algn="l">
              <a:spcBef>
                <a:spcPts val="320"/>
              </a:spcBef>
              <a:spcAft>
                <a:spcPts val="0"/>
              </a:spcAft>
              <a:buClr>
                <a:srgbClr val="FFFF00"/>
              </a:buClr>
              <a:buFont typeface="Arial"/>
              <a:buNone/>
            </a:pPr>
            <a:r>
              <a:rPr b="0" i="1" lang="en-US" sz="1600" u="none" cap="none" strike="noStrike">
                <a:solidFill>
                  <a:srgbClr val="FFFF00"/>
                </a:solidFill>
                <a:latin typeface="Arial"/>
                <a:ea typeface="Arial"/>
                <a:cs typeface="Arial"/>
                <a:sym typeface="Arial"/>
              </a:rPr>
              <a:t>Rethinking Leadership: The Changing Role of Principal Supervisors</a:t>
            </a:r>
            <a:endParaRPr/>
          </a:p>
          <a:p>
            <a:pPr indent="0" lvl="0" marL="0" marR="0" rtl="0" algn="l">
              <a:spcBef>
                <a:spcPts val="320"/>
              </a:spcBef>
              <a:spcAft>
                <a:spcPts val="0"/>
              </a:spcAft>
              <a:buClr>
                <a:schemeClr val="lt1"/>
              </a:buClr>
              <a:buFont typeface="Arial"/>
              <a:buNone/>
            </a:pPr>
            <a:r>
              <a:rPr b="0" i="1" lang="en-US" sz="1600" u="none" cap="none" strike="noStrike">
                <a:solidFill>
                  <a:schemeClr val="lt1"/>
                </a:solidFill>
                <a:latin typeface="Arial"/>
                <a:ea typeface="Arial"/>
                <a:cs typeface="Arial"/>
                <a:sym typeface="Arial"/>
              </a:rPr>
              <a:t>The Wallace Foundation, Corcoran, et al., (2012)</a:t>
            </a:r>
            <a:endParaRPr/>
          </a:p>
          <a:p>
            <a:pPr indent="0" lvl="0" marL="0" marR="0" rtl="0" algn="l">
              <a:spcBef>
                <a:spcPts val="120"/>
              </a:spcBef>
              <a:spcAft>
                <a:spcPts val="0"/>
              </a:spcAft>
              <a:buClr>
                <a:schemeClr val="lt1"/>
              </a:buClr>
              <a:buFont typeface="Arial"/>
              <a:buNone/>
            </a:pPr>
            <a:r>
              <a:t/>
            </a:r>
            <a:endParaRPr b="0" i="1" sz="600" u="none" cap="none" strike="noStrike">
              <a:solidFill>
                <a:srgbClr val="FFFF00"/>
              </a:solidFill>
              <a:latin typeface="Arial"/>
              <a:ea typeface="Arial"/>
              <a:cs typeface="Arial"/>
              <a:sym typeface="Arial"/>
            </a:endParaRPr>
          </a:p>
          <a:p>
            <a:pPr indent="0" lvl="0" marL="0" marR="0" rtl="0" algn="l">
              <a:spcBef>
                <a:spcPts val="320"/>
              </a:spcBef>
              <a:spcAft>
                <a:spcPts val="0"/>
              </a:spcAft>
              <a:buClr>
                <a:srgbClr val="FFFF00"/>
              </a:buClr>
              <a:buFont typeface="Arial"/>
              <a:buNone/>
            </a:pPr>
            <a:r>
              <a:rPr b="0" i="1" lang="en-US" sz="1600" u="none" cap="none" strike="noStrike">
                <a:solidFill>
                  <a:srgbClr val="FFFF00"/>
                </a:solidFill>
                <a:latin typeface="Arial"/>
                <a:ea typeface="Arial"/>
                <a:cs typeface="Arial"/>
                <a:sym typeface="Arial"/>
              </a:rPr>
              <a:t>Operating in the Dark: What Outdated State Policies and Data Gaps Mean for Effective School Leadership, </a:t>
            </a:r>
            <a:r>
              <a:rPr b="0" i="0" lang="en-US" sz="1600" u="none" cap="none" strike="noStrike">
                <a:solidFill>
                  <a:srgbClr val="FFFFFF"/>
                </a:solidFill>
                <a:latin typeface="Arial"/>
                <a:ea typeface="Arial"/>
                <a:cs typeface="Arial"/>
                <a:sym typeface="Arial"/>
              </a:rPr>
              <a:t>Briggs et al., (2013)</a:t>
            </a:r>
            <a:endParaRPr b="0" i="1" sz="1600" u="none" cap="none" strike="noStrike">
              <a:solidFill>
                <a:srgbClr val="FFFFFF"/>
              </a:solidFill>
              <a:latin typeface="Arial"/>
              <a:ea typeface="Arial"/>
              <a:cs typeface="Arial"/>
              <a:sym typeface="Arial"/>
            </a:endParaRPr>
          </a:p>
          <a:p>
            <a:pPr indent="0" lvl="0" marL="0" marR="0" rtl="0" algn="r">
              <a:spcBef>
                <a:spcPts val="120"/>
              </a:spcBef>
              <a:spcAft>
                <a:spcPts val="0"/>
              </a:spcAft>
              <a:buClr>
                <a:schemeClr val="lt1"/>
              </a:buClr>
              <a:buFont typeface="Arial"/>
              <a:buNone/>
            </a:pPr>
            <a:r>
              <a:t/>
            </a:r>
            <a:endParaRPr b="0" i="1" sz="600" u="none" cap="none" strike="noStrike">
              <a:solidFill>
                <a:schemeClr val="lt1"/>
              </a:solidFill>
              <a:latin typeface="Arial"/>
              <a:ea typeface="Arial"/>
              <a:cs typeface="Arial"/>
              <a:sym typeface="Arial"/>
            </a:endParaRPr>
          </a:p>
          <a:p>
            <a:pPr indent="0" lvl="0" marL="0" marR="0" rtl="0" algn="l">
              <a:spcBef>
                <a:spcPts val="320"/>
              </a:spcBef>
              <a:spcAft>
                <a:spcPts val="0"/>
              </a:spcAft>
              <a:buClr>
                <a:srgbClr val="FFFF00"/>
              </a:buClr>
              <a:buFont typeface="Arial"/>
              <a:buNone/>
            </a:pPr>
            <a:r>
              <a:rPr b="0" i="1" lang="en-US" sz="1600" u="none" cap="none" strike="noStrike">
                <a:solidFill>
                  <a:srgbClr val="FFFF00"/>
                </a:solidFill>
                <a:latin typeface="Arial"/>
                <a:ea typeface="Arial"/>
                <a:cs typeface="Arial"/>
                <a:sym typeface="Arial"/>
              </a:rPr>
              <a:t>Districts Taking Charge of the Principal Pipeline, </a:t>
            </a:r>
            <a:r>
              <a:rPr b="0" i="1" lang="en-US" sz="1600" u="none" cap="none" strike="noStrike">
                <a:solidFill>
                  <a:schemeClr val="lt1"/>
                </a:solidFill>
                <a:latin typeface="Arial"/>
                <a:ea typeface="Arial"/>
                <a:cs typeface="Arial"/>
                <a:sym typeface="Arial"/>
              </a:rPr>
              <a:t>Wallace Foundation, Turnbull, et al., (2015)</a:t>
            </a:r>
            <a:endParaRPr/>
          </a:p>
          <a:p>
            <a:pPr indent="0" lvl="0" marL="0" marR="0" rtl="0" algn="r">
              <a:spcBef>
                <a:spcPts val="360"/>
              </a:spcBef>
              <a:spcAft>
                <a:spcPts val="0"/>
              </a:spcAft>
              <a:buClr>
                <a:schemeClr val="lt1"/>
              </a:buClr>
              <a:buFont typeface="Arial"/>
              <a:buNone/>
            </a:pPr>
            <a:r>
              <a:t/>
            </a:r>
            <a:endParaRPr b="0" i="1" sz="1800" u="none" cap="none" strike="noStrike">
              <a:solidFill>
                <a:schemeClr val="lt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0"/>
          <p:cNvSpPr txBox="1"/>
          <p:nvPr>
            <p:ph type="title"/>
          </p:nvPr>
        </p:nvSpPr>
        <p:spPr>
          <a:xfrm>
            <a:off x="685800" y="0"/>
            <a:ext cx="7772400" cy="4699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2800" u="none" cap="none" strike="noStrike">
                <a:solidFill>
                  <a:srgbClr val="FFFF00"/>
                </a:solidFill>
                <a:latin typeface="Arial"/>
                <a:ea typeface="Arial"/>
                <a:cs typeface="Arial"/>
                <a:sym typeface="Arial"/>
              </a:rPr>
              <a:t>Punch Lines</a:t>
            </a:r>
            <a:endParaRPr/>
          </a:p>
        </p:txBody>
      </p:sp>
      <p:sp>
        <p:nvSpPr>
          <p:cNvPr id="133" name="Google Shape;133;p20"/>
          <p:cNvSpPr txBox="1"/>
          <p:nvPr>
            <p:ph idx="1" type="body"/>
          </p:nvPr>
        </p:nvSpPr>
        <p:spPr>
          <a:xfrm>
            <a:off x="266700" y="533400"/>
            <a:ext cx="8559800" cy="621030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chemeClr val="lt1"/>
              </a:buClr>
              <a:buFont typeface="Arial"/>
              <a:buNone/>
            </a:pPr>
            <a:r>
              <a:t/>
            </a:r>
            <a:endParaRPr b="0" i="1" sz="1000" u="none" cap="none" strike="noStrike">
              <a:solidFill>
                <a:schemeClr val="lt1"/>
              </a:solidFill>
              <a:latin typeface="Arial"/>
              <a:ea typeface="Arial"/>
              <a:cs typeface="Arial"/>
              <a:sym typeface="Arial"/>
            </a:endParaRPr>
          </a:p>
          <a:p>
            <a:pPr indent="0" lvl="0" marL="0" marR="0" rtl="0" algn="l">
              <a:lnSpc>
                <a:spcPct val="150000"/>
              </a:lnSpc>
              <a:spcBef>
                <a:spcPts val="0"/>
              </a:spcBef>
              <a:spcAft>
                <a:spcPts val="0"/>
              </a:spcAft>
              <a:buClr>
                <a:srgbClr val="FFFFFF"/>
              </a:buClr>
              <a:buFont typeface="Arial"/>
              <a:buNone/>
            </a:pPr>
            <a:r>
              <a:rPr b="0" i="1" lang="en-US" sz="2000" u="none" cap="none" strike="noStrike">
                <a:solidFill>
                  <a:srgbClr val="FFFFFF"/>
                </a:solidFill>
                <a:latin typeface="Arial"/>
                <a:ea typeface="Arial"/>
                <a:cs typeface="Arial"/>
                <a:sym typeface="Arial"/>
              </a:rPr>
              <a:t>“Traditionally, the processes and standards by which many principal preparation programs screen, select, and graduate candidates often     </a:t>
            </a:r>
            <a:r>
              <a:rPr b="1" i="1" lang="en-US" sz="2000" u="none" cap="none" strike="noStrike">
                <a:solidFill>
                  <a:srgbClr val="FFFF00"/>
                </a:solidFill>
                <a:latin typeface="Arial"/>
                <a:ea typeface="Arial"/>
                <a:cs typeface="Arial"/>
                <a:sym typeface="Arial"/>
              </a:rPr>
              <a:t>lack rigor and do not adequately equip principals for the multi-faceted role of effective instructional leader.”                                        							</a:t>
            </a:r>
            <a:r>
              <a:rPr b="0" i="0" lang="en-US" sz="1600" u="none" cap="none" strike="noStrike">
                <a:solidFill>
                  <a:srgbClr val="FFFFFF"/>
                </a:solidFill>
                <a:latin typeface="Arial"/>
                <a:ea typeface="Arial"/>
                <a:cs typeface="Arial"/>
                <a:sym typeface="Arial"/>
              </a:rPr>
              <a:t>Cheney, et. al. (2010)</a:t>
            </a:r>
            <a:endParaRPr/>
          </a:p>
          <a:p>
            <a:pPr indent="0" lvl="0" marL="0" marR="0" rtl="0" algn="l">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a:p>
            <a:pPr indent="0" lvl="0" marL="0" marR="0" rtl="0" algn="l">
              <a:lnSpc>
                <a:spcPct val="150000"/>
              </a:lnSpc>
              <a:spcBef>
                <a:spcPts val="0"/>
              </a:spcBef>
              <a:spcAft>
                <a:spcPts val="0"/>
              </a:spcAft>
              <a:buClr>
                <a:schemeClr val="lt1"/>
              </a:buClr>
              <a:buFont typeface="Arial"/>
              <a:buNone/>
            </a:pPr>
            <a:r>
              <a:rPr b="0" i="1" lang="en-US" sz="2000" u="none" cap="none" strike="noStrike">
                <a:solidFill>
                  <a:schemeClr val="lt1"/>
                </a:solidFill>
                <a:latin typeface="Arial"/>
                <a:ea typeface="Arial"/>
                <a:cs typeface="Arial"/>
                <a:sym typeface="Arial"/>
              </a:rPr>
              <a:t>“it is distressing that </a:t>
            </a:r>
            <a:r>
              <a:rPr b="1" i="1" lang="en-US" sz="2000" u="none" cap="none" strike="noStrike">
                <a:solidFill>
                  <a:srgbClr val="FFFF00"/>
                </a:solidFill>
                <a:latin typeface="Arial"/>
                <a:ea typeface="Arial"/>
                <a:cs typeface="Arial"/>
                <a:sym typeface="Arial"/>
              </a:rPr>
              <a:t>inappropriate content ineffectively packaged      should also be so poorly delivered</a:t>
            </a:r>
            <a:r>
              <a:rPr b="1" i="1" lang="en-US" sz="2000" u="none" cap="none" strike="noStrike">
                <a:solidFill>
                  <a:schemeClr val="lt1"/>
                </a:solidFill>
                <a:latin typeface="Arial"/>
                <a:ea typeface="Arial"/>
                <a:cs typeface="Arial"/>
                <a:sym typeface="Arial"/>
              </a:rPr>
              <a:t>…”                                   </a:t>
            </a:r>
            <a:r>
              <a:rPr b="0" i="0" lang="en-US" sz="1600" u="none" cap="none" strike="noStrike">
                <a:solidFill>
                  <a:schemeClr val="lt1"/>
                </a:solidFill>
                <a:latin typeface="Arial"/>
                <a:ea typeface="Arial"/>
                <a:cs typeface="Arial"/>
                <a:sym typeface="Arial"/>
              </a:rPr>
              <a:t>Murphy (1992)</a:t>
            </a:r>
            <a:endParaRPr/>
          </a:p>
          <a:p>
            <a:pPr indent="0" lvl="0" marL="0" marR="0" rtl="0" algn="l">
              <a:lnSpc>
                <a:spcPct val="150000"/>
              </a:lnSpc>
              <a:spcBef>
                <a:spcPts val="0"/>
              </a:spcBef>
              <a:spcAft>
                <a:spcPts val="0"/>
              </a:spcAft>
              <a:buClr>
                <a:schemeClr val="lt1"/>
              </a:buClr>
              <a:buFont typeface="Arial"/>
              <a:buNone/>
            </a:pPr>
            <a:r>
              <a:t/>
            </a:r>
            <a:endParaRPr b="0" i="0" sz="1200" u="none" cap="none" strike="noStrike">
              <a:solidFill>
                <a:schemeClr val="lt1"/>
              </a:solidFill>
              <a:latin typeface="Arial"/>
              <a:ea typeface="Arial"/>
              <a:cs typeface="Arial"/>
              <a:sym typeface="Arial"/>
            </a:endParaRPr>
          </a:p>
          <a:p>
            <a:pPr indent="0" lvl="0" marL="0" marR="0" rtl="0" algn="l">
              <a:lnSpc>
                <a:spcPct val="150000"/>
              </a:lnSpc>
              <a:spcBef>
                <a:spcPts val="0"/>
              </a:spcBef>
              <a:spcAft>
                <a:spcPts val="0"/>
              </a:spcAft>
              <a:buClr>
                <a:schemeClr val="lt1"/>
              </a:buClr>
              <a:buFont typeface="Arial"/>
              <a:buNone/>
            </a:pPr>
            <a:r>
              <a:t/>
            </a:r>
            <a:endParaRPr b="0" i="0" sz="1200" u="none" cap="none" strike="noStrike">
              <a:solidFill>
                <a:schemeClr val="lt1"/>
              </a:solidFill>
              <a:latin typeface="Arial"/>
              <a:ea typeface="Arial"/>
              <a:cs typeface="Arial"/>
              <a:sym typeface="Arial"/>
            </a:endParaRPr>
          </a:p>
          <a:p>
            <a:pPr indent="0" lvl="0" marL="0" marR="0" rtl="0" algn="l">
              <a:lnSpc>
                <a:spcPct val="150000"/>
              </a:lnSpc>
              <a:spcBef>
                <a:spcPts val="0"/>
              </a:spcBef>
              <a:spcAft>
                <a:spcPts val="0"/>
              </a:spcAft>
              <a:buClr>
                <a:srgbClr val="FFFFFF"/>
              </a:buClr>
              <a:buFont typeface="Arial"/>
              <a:buNone/>
            </a:pPr>
            <a:r>
              <a:rPr b="0" i="1" lang="en-US" sz="2000" u="none" cap="none" strike="noStrike">
                <a:solidFill>
                  <a:srgbClr val="FFFFFF"/>
                </a:solidFill>
                <a:latin typeface="Arial"/>
                <a:ea typeface="Arial"/>
                <a:cs typeface="Arial"/>
                <a:sym typeface="Arial"/>
              </a:rPr>
              <a:t>“The majority of programs range from </a:t>
            </a:r>
            <a:r>
              <a:rPr b="1" i="1" lang="en-US" sz="2000" u="none" cap="none" strike="noStrike">
                <a:solidFill>
                  <a:srgbClr val="FFFF00"/>
                </a:solidFill>
                <a:latin typeface="Arial"/>
                <a:ea typeface="Arial"/>
                <a:cs typeface="Arial"/>
                <a:sym typeface="Arial"/>
              </a:rPr>
              <a:t>inadequate to appalling</a:t>
            </a:r>
            <a:r>
              <a:rPr b="0" i="1" lang="en-US" sz="2000" u="none" cap="none" strike="noStrike">
                <a:solidFill>
                  <a:srgbClr val="FFFFFF"/>
                </a:solidFill>
                <a:latin typeface="Arial"/>
                <a:ea typeface="Arial"/>
                <a:cs typeface="Arial"/>
                <a:sym typeface="Arial"/>
              </a:rPr>
              <a:t>,             even at some of the country’s leading universities.”</a:t>
            </a:r>
            <a:r>
              <a:rPr b="0" i="0" lang="en-US" sz="2000" u="none" cap="none" strike="noStrike">
                <a:solidFill>
                  <a:srgbClr val="FFFFFF"/>
                </a:solidFill>
                <a:latin typeface="Arial"/>
                <a:ea typeface="Arial"/>
                <a:cs typeface="Arial"/>
                <a:sym typeface="Arial"/>
              </a:rPr>
              <a:t>                    </a:t>
            </a:r>
            <a:r>
              <a:rPr b="0" i="0" lang="en-US" sz="1600" u="none" cap="none" strike="noStrike">
                <a:solidFill>
                  <a:srgbClr val="FFFFFF"/>
                </a:solidFill>
                <a:latin typeface="Arial"/>
                <a:ea typeface="Arial"/>
                <a:cs typeface="Arial"/>
                <a:sym typeface="Arial"/>
              </a:rPr>
              <a:t>Levine (2005)</a:t>
            </a:r>
            <a:endParaRPr/>
          </a:p>
          <a:p>
            <a:pPr indent="0" lvl="0" marL="0" marR="0" rtl="0" algn="l">
              <a:lnSpc>
                <a:spcPct val="150000"/>
              </a:lnSpc>
              <a:spcBef>
                <a:spcPts val="0"/>
              </a:spcBef>
              <a:spcAft>
                <a:spcPts val="0"/>
              </a:spcAft>
              <a:buClr>
                <a:schemeClr val="lt1"/>
              </a:buClr>
              <a:buFont typeface="Arial"/>
              <a:buNone/>
            </a:pPr>
            <a:r>
              <a:t/>
            </a:r>
            <a:endParaRPr b="0" i="0" sz="1200" u="none" cap="none" strike="noStrike">
              <a:solidFill>
                <a:srgbClr val="FFFFFF"/>
              </a:solidFill>
              <a:latin typeface="Arial"/>
              <a:ea typeface="Arial"/>
              <a:cs typeface="Arial"/>
              <a:sym typeface="Arial"/>
            </a:endParaRPr>
          </a:p>
          <a:p>
            <a:pPr indent="0" lvl="0" marL="0" marR="0" rtl="0" algn="l">
              <a:spcBef>
                <a:spcPts val="320"/>
              </a:spcBef>
              <a:spcAft>
                <a:spcPts val="0"/>
              </a:spcAft>
              <a:buClr>
                <a:schemeClr val="lt1"/>
              </a:buClr>
              <a:buFont typeface="Arial"/>
              <a:buNone/>
            </a:pPr>
            <a:r>
              <a:t/>
            </a:r>
            <a:endParaRPr b="0" i="0" sz="1600" u="none" cap="none" strike="noStrike">
              <a:solidFill>
                <a:schemeClr val="lt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pic>
        <p:nvPicPr>
          <p:cNvPr id="139" name="Google Shape;139;p21"/>
          <p:cNvPicPr preferRelativeResize="0"/>
          <p:nvPr/>
        </p:nvPicPr>
        <p:blipFill rotWithShape="1">
          <a:blip r:embed="rId3">
            <a:alphaModFix/>
          </a:blip>
          <a:srcRect b="0" l="0" r="0" t="0"/>
          <a:stretch/>
        </p:blipFill>
        <p:spPr>
          <a:xfrm>
            <a:off x="0" y="776288"/>
            <a:ext cx="9144000" cy="54356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lank Presentation">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