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d4d982640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d4d9826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5797350" y="7399825"/>
            <a:ext cx="1646375" cy="1818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525" y="1598475"/>
            <a:ext cx="4748400" cy="3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700">
                <a:latin typeface="Poppins SemiBold"/>
                <a:ea typeface="Poppins SemiBold"/>
                <a:cs typeface="Poppins SemiBold"/>
                <a:sym typeface="Poppins SemiBold"/>
              </a:rPr>
              <a:t>¿Qué es una </a:t>
            </a:r>
            <a:r>
              <a:rPr lang="en" sz="1700">
                <a:latin typeface="Poppins SemiBold"/>
                <a:ea typeface="Poppins SemiBold"/>
                <a:cs typeface="Poppins SemiBold"/>
                <a:sym typeface="Poppins SemiBold"/>
              </a:rPr>
              <a:t>sequía?</a:t>
            </a:r>
            <a:endParaRPr sz="1000">
              <a:solidFill>
                <a:srgbClr val="1D1C1D"/>
              </a:solidFill>
              <a:highlight>
                <a:srgbClr val="F8F8F8"/>
              </a:highlight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</a:t>
            </a:r>
            <a:r>
              <a:rPr lang="en" sz="1100"/>
              <a:t>ombre:</a:t>
            </a:r>
            <a:r>
              <a:rPr lang="en" sz="1100">
                <a:solidFill>
                  <a:srgbClr val="000000"/>
                </a:solidFill>
              </a:rPr>
              <a:t>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30975" y="482025"/>
            <a:ext cx="7284900" cy="8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6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Todo sobre</a:t>
            </a:r>
            <a:r>
              <a:rPr b="1" lang="en" sz="46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 l</a:t>
            </a:r>
            <a:r>
              <a:rPr b="1" lang="en" sz="46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as s</a:t>
            </a:r>
            <a:r>
              <a:rPr b="1" lang="en" sz="46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equías</a:t>
            </a:r>
            <a:endParaRPr b="1" sz="46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329975" y="1357575"/>
            <a:ext cx="7081021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59" name="Google Shape;59;p13"/>
          <p:cNvGrpSpPr/>
          <p:nvPr/>
        </p:nvGrpSpPr>
        <p:grpSpPr>
          <a:xfrm>
            <a:off x="150" y="9252100"/>
            <a:ext cx="7772400" cy="406925"/>
            <a:chOff x="150" y="9175900"/>
            <a:chExt cx="7772400" cy="406925"/>
          </a:xfrm>
        </p:grpSpPr>
        <p:sp>
          <p:nvSpPr>
            <p:cNvPr id="60" name="Google Shape;60;p13"/>
            <p:cNvSpPr txBox="1"/>
            <p:nvPr/>
          </p:nvSpPr>
          <p:spPr>
            <a:xfrm>
              <a:off x="150" y="9364725"/>
              <a:ext cx="7772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Water Cycle &amp; Earth's Systems</a:t>
              </a:r>
              <a:endParaRPr sz="900"/>
            </a:p>
          </p:txBody>
        </p:sp>
        <p:pic>
          <p:nvPicPr>
            <p:cNvPr id="61" name="Google Shape;61;p13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3004538" y="91759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2" name="Google Shape;6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326982">
            <a:off x="6298936" y="1835318"/>
            <a:ext cx="1169777" cy="111938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28050" y="1900275"/>
            <a:ext cx="1141225" cy="109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/>
          <p:nvPr/>
        </p:nvSpPr>
        <p:spPr>
          <a:xfrm>
            <a:off x="373525" y="3103800"/>
            <a:ext cx="7037700" cy="46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No todos los lugares secos y polvorientos sufren sequía. Y algunos lugares sufren sequía a pesar de que tienen plantas verdes y tormentas de lluvia. Que un lugar esté o no esté en sequía depende de lo que sea NORMAL en ese lugar. Si en un lugar normalmente llueve MUCHO en invierno, y este año solo llovió un poco, entonces ese lugar podría estar en una sequía. Pero si en un lugar normalmente llueve un POCO cada invierno, y este año llovió un poco, entonces es posible que ese lugar NO esté en una sequía.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Poppins SemiBold"/>
                <a:ea typeface="Poppins SemiBold"/>
                <a:cs typeface="Poppins SemiBold"/>
                <a:sym typeface="Poppins SemiBold"/>
              </a:rPr>
              <a:t>¿Por qué ocurren las sequías?</a:t>
            </a:r>
            <a:endParaRPr sz="17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La Tierra está rodeada de aire. A esto se le llama la ATMÓSFERA. Los cambios en la temperatura, la humedad o los vientos en la atmósfera pueden resultar en menos lluvia y nieve de lo normal en un lugar.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Los seres vivos también pueden contribuir a las sequías. Cuanta más agua usan las plantas y los animales (como un césped que absorbe agua a través de sus raíces, o una persona sedienta que bebe), menos agua habrá en los ríos, arroyos y otros cuerpos de agua en esa lugar.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Poppins SemiBold"/>
                <a:ea typeface="Poppins SemiBold"/>
                <a:cs typeface="Poppins SemiBold"/>
                <a:sym typeface="Poppins SemiBold"/>
              </a:rPr>
              <a:t>¿Qué impacto pueden tener las sequías?</a:t>
            </a:r>
            <a:endParaRPr sz="2000">
              <a:solidFill>
                <a:srgbClr val="E8EAED"/>
              </a:solidFill>
              <a:highlight>
                <a:srgbClr val="303134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Todos los seres vivos necesitan agua para vivir. Cuando no hay agua suficiente para las plantas y animales de un lugar, pueden dejar de crecer, enfermarse o incluso morir. Los humanos usan el agua para todo tipo de cosas, desde beber hasta bañarse y lavar los platos. Cuando hay una sequía, la gente en esa área por lo regular tiene que reducir la cantidad de agua que utiliza o depender de agua que proviene de lugares lejanos. Un lugar seco puede ser más vulnerable a otros desastres naturales como los incendios forestales.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Poppins SemiBold"/>
                <a:ea typeface="Poppins SemiBold"/>
                <a:cs typeface="Poppins SemiBold"/>
                <a:sym typeface="Poppins SemiBold"/>
              </a:rPr>
              <a:t>¿Qué podemos hacer para protegernos contra las sequías?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1D1C1D"/>
              </a:solidFill>
              <a:highlight>
                <a:srgbClr val="F8F8F8"/>
              </a:highlight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1749125" y="7399650"/>
            <a:ext cx="4158000" cy="19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No podemos evitar </a:t>
            </a:r>
            <a:r>
              <a:rPr lang="en" sz="1100">
                <a:solidFill>
                  <a:schemeClr val="dk1"/>
                </a:solidFill>
              </a:rPr>
              <a:t>del todo las</a:t>
            </a:r>
            <a:r>
              <a:rPr lang="en" sz="1100">
                <a:solidFill>
                  <a:schemeClr val="dk1"/>
                </a:solidFill>
              </a:rPr>
              <a:t> sequías. Los humanos no pueden producir ni lluvia ni nieve. Pero podemos reducir el impacto de una sequía si tenemos cuidado con nuestro uso del agua. Podemos hacer cosas </a:t>
            </a:r>
            <a:r>
              <a:rPr lang="en" sz="1100">
                <a:solidFill>
                  <a:schemeClr val="dk1"/>
                </a:solidFill>
              </a:rPr>
              <a:t>cómo</a:t>
            </a:r>
            <a:r>
              <a:rPr lang="en" sz="1100">
                <a:solidFill>
                  <a:schemeClr val="dk1"/>
                </a:solidFill>
              </a:rPr>
              <a:t> reemplazar el césped con plantas que necesitan menos agua y usar solo la cantidad de agua que necesitamos para bañarnos y lavar ciertas cosas. Estos pasos pequeños pueden ayudarnos a mantener saludables a las plantas y los animales cuando hay menos agua disponible.</a:t>
            </a:r>
            <a:endParaRPr sz="1000">
              <a:solidFill>
                <a:srgbClr val="1D1C1D"/>
              </a:solidFill>
              <a:highlight>
                <a:srgbClr val="F8F8F8"/>
              </a:highlight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749125" y="1838450"/>
            <a:ext cx="4614300" cy="13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Una sequía es cuando un lugar tiene menos PRECIPITACIÓN de lo normal durante mucho tiempo. Esto significa que en ese lugar habrá  MENOS nieve y lluvia de lo normal. Durante una sequía, los ríos, arroyos y lagos de un lugar pueden tener menos agua de lo normal. Incluso podrían secarse. Durante una sequía algunos lugares pueden volverse más secos, más calurosos o más polvorientos de lo normal.</a:t>
            </a:r>
            <a:endParaRPr sz="1000">
              <a:solidFill>
                <a:srgbClr val="1D1C1D"/>
              </a:solidFill>
              <a:highlight>
                <a:srgbClr val="F8F8F8"/>
              </a:highlight>
            </a:endParaRPr>
          </a:p>
        </p:txBody>
      </p:sp>
      <p:pic>
        <p:nvPicPr>
          <p:cNvPr id="67" name="Google Shape;67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94625" y="7509100"/>
            <a:ext cx="1293449" cy="169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