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0DEA5A-5E74-4626-A41F-E205CBA4F810}">
  <a:tblStyle styleId="{270DEA5A-5E74-4626-A41F-E205CBA4F81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sng"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0" name="Google Shape;7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281" name="Google Shape;281;p2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282" name="Google Shape;282;p23: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23: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290" name="Google Shape;290;p2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291" name="Google Shape;291;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2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Greenhalgh, T., Robert, G., MacFarlane, F., Bate, P., &amp; Kyriakidou, O. (2004). Diffusion of innovations in service organizations: Systematic review and recommendations. </a:t>
            </a:r>
            <a:r>
              <a:rPr b="0" i="1" lang="en-US" sz="1200" u="none" cap="none" strike="noStrike">
                <a:solidFill>
                  <a:schemeClr val="dk1"/>
                </a:solidFill>
                <a:latin typeface="Arial"/>
                <a:ea typeface="Arial"/>
                <a:cs typeface="Arial"/>
                <a:sym typeface="Arial"/>
              </a:rPr>
              <a:t>The Milbank Quarterly, 82</a:t>
            </a:r>
            <a:r>
              <a:rPr b="0" i="0" lang="en-US" sz="1200" u="none" cap="none" strike="noStrike">
                <a:solidFill>
                  <a:schemeClr val="dk1"/>
                </a:solidFill>
                <a:latin typeface="Arial"/>
                <a:ea typeface="Arial"/>
                <a:cs typeface="Arial"/>
                <a:sym typeface="Arial"/>
              </a:rPr>
              <a:t>(4), 581-629.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00" name="Google Shape;300;p2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01" name="Google Shape;301;p27: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27: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10" name="Google Shape;310;p2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11" name="Google Shape;311;p29: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29: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Nutt, P. C. (1986). Tactics of Implementation. </a:t>
            </a:r>
            <a:r>
              <a:rPr b="0" i="1" lang="en-US" sz="1200" u="none" cap="none" strike="noStrike">
                <a:solidFill>
                  <a:schemeClr val="dk1"/>
                </a:solidFill>
                <a:latin typeface="Arial"/>
                <a:ea typeface="Arial"/>
                <a:cs typeface="Arial"/>
                <a:sym typeface="Arial"/>
              </a:rPr>
              <a:t>Academy of Management Journal, 29</a:t>
            </a:r>
            <a:r>
              <a:rPr b="0" i="0" lang="en-US" sz="1200" u="none" cap="none" strike="noStrike">
                <a:solidFill>
                  <a:schemeClr val="dk1"/>
                </a:solidFill>
                <a:latin typeface="Arial"/>
                <a:ea typeface="Arial"/>
                <a:cs typeface="Arial"/>
                <a:sym typeface="Arial"/>
              </a:rPr>
              <a:t>(2), 230-261.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21" name="Google Shape;321;p3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22" name="Google Shape;322;p31: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31: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31" name="Google Shape;331;p3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32" name="Google Shape;332;p33: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33: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53" name="Google Shape;353;p3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54" name="Google Shape;354;p35: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35: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62" name="Google Shape;362;p3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63" name="Google Shape;363;p37: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37: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71" name="Google Shape;371;p3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72" name="Google Shape;372;p39: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p39: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81" name="Google Shape;381;p4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82" name="Google Shape;382;p41: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3" name="Google Shape;383;p41: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6: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5" name="Google Shape;75;p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6" name="Google Shape;76;p6: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6: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90" name="Google Shape;390;p4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391" name="Google Shape;391;p43: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43: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399" name="Google Shape;399;p4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400" name="Google Shape;400;p45: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45: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417" name="Google Shape;417;p4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418" name="Google Shape;418;p47: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47: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449" name="Google Shape;449;p4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450" name="Google Shape;450;p49: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49: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lnSpc>
                <a:spcPct val="90000"/>
              </a:lnSpc>
              <a:spcBef>
                <a:spcPts val="0"/>
              </a:spcBef>
              <a:spcAft>
                <a:spcPts val="0"/>
              </a:spcAft>
              <a:buNone/>
            </a:pPr>
            <a:r>
              <a:rPr b="0" i="0" lang="en-US" sz="900" u="none" cap="none" strike="noStrike">
                <a:solidFill>
                  <a:schemeClr val="dk1"/>
                </a:solidFill>
                <a:latin typeface="Arial"/>
                <a:ea typeface="Arial"/>
                <a:cs typeface="Arial"/>
                <a:sym typeface="Arial"/>
              </a:rPr>
              <a:t>Practitioner selection.  Who is qualified to carry out the evidence-based practices and programs?  What are the methods for recruiting and selecting those practitioners?  Beyond academic qualifications or experience factors, certain practitioner characteristics are difficult to teach in training sessions so must be part of the selection (S) criteria (e.g., knowledge of the field, common sense, social justice, ethics, willingness to learn, willingness to intervene, good judgment).  Staff selection also represents the intersection with a variety of larger system variables.  General workforce development issues, the overall economy, organizational financing, the demands of the evidence-based program in terms of time and skill, and so on impact the availability of staff for human service programs. Innovations such as evidence-based practices and programs represent new ways of providing treatment and support.  Practitioners (and others) at an implementation site need to learn when, where, how, and with whom to use new approaches and new skills. Preservice and inservice training (T) are efficient ways to provide knowledge of background information, theory, philosophy, and values; introduce the components and rationales of key practices; and provide opportunities to practice new skills and receive feedback in a safe training environment. Most skills needed by successful practitioners can be introduced in training but really are learned on the job (C) with the help of a consultant/coach (e.g., craft information, engagement, treatment planning, teaching to concepts, clinical judgment).  Implementation of evidence-based practices requires behavior change at the practitioner, supervisory, and administrative support levels.  Training and coaching are the principle ways in which behavior change is brought about for carefully selected staff in the beginning stages of implementation and throughout the life of evidence-based practices and programs.  </a:t>
            </a:r>
            <a:endParaRPr/>
          </a:p>
          <a:p>
            <a:pPr indent="0" lvl="0" marL="0" marR="0" rtl="0" algn="l">
              <a:lnSpc>
                <a:spcPct val="90000"/>
              </a:lnSpc>
              <a:spcBef>
                <a:spcPts val="270"/>
              </a:spcBef>
              <a:spcAft>
                <a:spcPts val="0"/>
              </a:spcAft>
              <a:buNone/>
            </a:pPr>
            <a:r>
              <a:rPr b="0" i="0" lang="en-US" sz="900" u="none" cap="none" strike="noStrike">
                <a:solidFill>
                  <a:schemeClr val="dk1"/>
                </a:solidFill>
                <a:latin typeface="Arial"/>
                <a:ea typeface="Arial"/>
                <a:cs typeface="Arial"/>
                <a:sym typeface="Arial"/>
              </a:rPr>
              <a:t>       Staff performance evaluation (E) is designed to assess the use and outcomes of the skills that are reflected in the selection criteria, are taught in training, and reinforced and expanded in consultation and coaching processes.  Assessments of practitioner performance and measures of fidelity also provide useful feedback to managers and purveyors regarding the progress of implementation efforts and the usefulness of training and coaching.  Decision support data systems (e.g., quality improvement information, organizational fidelity measures) assesses key aspects of the overall performance of the organization to help assure continuing implementation of the core intervention components over time. Facilitative administration (A) provides leadership and makes use of a range of data inputs to inform decision making, support the overall processes, and keep staff organized and focused on the desired clinical outcomes.  Finally, systems interventions (SI) are strategies to work with external systems to ensure the availability of the financial, organizational, and human resources required to support the work of the practitioners.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473" name="Google Shape;473;p5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474" name="Google Shape;474;p5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5" name="Google Shape;475;p5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Fixsen, D. L., Collins, L.B., Phillips, E.L., &amp; Thomas, D.L. (1982). Institutional indicators in evaluation: An example from Boys Town. In A. J. McSweeney, W. J. Fremouw &amp; R. P. Hawkins (Eds.), </a:t>
            </a:r>
            <a:r>
              <a:rPr b="0" i="1" lang="en-US" sz="1200" u="none" cap="none" strike="noStrike">
                <a:solidFill>
                  <a:schemeClr val="dk1"/>
                </a:solidFill>
                <a:latin typeface="Arial"/>
                <a:ea typeface="Arial"/>
                <a:cs typeface="Arial"/>
                <a:sym typeface="Arial"/>
              </a:rPr>
              <a:t>Practical Program Evaluation in Youth Treatment.</a:t>
            </a:r>
            <a:r>
              <a:rPr b="0" i="0" lang="en-US" sz="1200" u="none" cap="none" strike="noStrike">
                <a:solidFill>
                  <a:schemeClr val="dk1"/>
                </a:solidFill>
                <a:latin typeface="Arial"/>
                <a:ea typeface="Arial"/>
                <a:cs typeface="Arial"/>
                <a:sym typeface="Arial"/>
              </a:rPr>
              <a:t> Springfield, IL: Charles C. Thomas.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481" name="Google Shape;481;p5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482" name="Google Shape;482;p5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53:notes"/>
          <p:cNvSpPr txBox="1"/>
          <p:nvPr>
            <p:ph idx="1" type="body"/>
          </p:nvPr>
        </p:nvSpPr>
        <p:spPr>
          <a:xfrm>
            <a:off x="935038" y="4416425"/>
            <a:ext cx="5140325"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2002 meta-analysis of training and coaching data by Joyce and Showers makes a compelling case for the need for skillful coaching.  Only when training was accompanied by coaching in the service setting – in this case a classroom, was there substantial implementation in the practice setting.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These findings move supervision from systems that monitor units of service, react to crises and advise around case specifics to active coaching systems that monitor adherence to evidence-based practices, are purposeful in developing practitioner skills and offer support in trying out new approaches during that “awkward stage” just after training.</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559" name="Google Shape;559;p5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560" name="Google Shape;560;p55: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1" name="Google Shape;561;p55: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582" name="Google Shape;582;p5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583" name="Google Shape;583;p5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4" name="Google Shape;584;p5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662" name="Google Shape;662;p5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63" name="Google Shape;663;p59: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664" name="Google Shape;664;p59: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65" name="Google Shape;665;p59: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p59: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6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673" name="Google Shape;673;p6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74" name="Google Shape;674;p61: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675" name="Google Shape;675;p61: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76" name="Google Shape;676;p61: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7" name="Google Shape;677;p61: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000" u="none" cap="none" strike="noStrike">
                <a:solidFill>
                  <a:schemeClr val="dk1"/>
                </a:solidFill>
                <a:latin typeface="Arial"/>
                <a:ea typeface="Arial"/>
                <a:cs typeface="Arial"/>
                <a:sym typeface="Arial"/>
              </a:rPr>
              <a:t> An advantage of having a well organized and persistent approach to implementation of evidence-based practices and programs may be that the purveyor can accumulate knowledge over time (Fixsen &amp; Blase, 1993; Fixsen, Phillips, &amp; Wolf, 1978; Winter &amp; Szulanski, 2001).  Each attempted implementation of the program reveals barriers that need to be overcome and their (eventual) solutions.  Problems encountered later on may be preventable with different actions earlier in the implementation process.  The Toyota Supplier and Support Center (TSSC) is a purveyor of the Toyota Production Systems for manufacturing automobiles.  MST Services, Inc. is the purveyor of the Multisystemic Therapy (MST) program for serious and chronic juvenile offenders.  These are clear-cut examples of purveyors and each has a set of activities designed to help new organizations ("implementation sites") implement their respective programs.  In other cases, the "purveyor" is not so readily identified nor are the activities well described.  For example, the Assertive Community Treatment program and the Wraparound approach seem to have several individuals who act as consultants to communities and agencies interested in adopting those programs.  The Wraparound group has recognized the problem of multiple definitions of their approach being used by different purveyors and have formed a national association to develop a common definition of the approach and a common set of processes for assessing the fidelity of new implementation sites (Bruns, Suter, Leverentz-Brady, &amp; Burchard, 2004).  The literature is not always clear about the activities of a purveyor.  For example, the Quantum Opportunity Program (Maxfield, Schirm, &amp; Rodriguez-Planas, 2003) was implemented in several sites in a major, multi-state test of the program.  The report of the findings simply noted that the originators of the program had received funding to provide technical assistance to the implementation sites.  Given the uneven results, it is unfortunate that there was no link back to purveyor activities.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91" name="Google Shape;91;p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92" name="Google Shape;92;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684" name="Google Shape;684;p6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85" name="Google Shape;685;p63: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Karen Blase, Robert Horner, George Sugai, 2008</a:t>
            </a:r>
            <a:endParaRPr/>
          </a:p>
        </p:txBody>
      </p:sp>
      <p:sp>
        <p:nvSpPr>
          <p:cNvPr id="686" name="Google Shape;686;p63: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87" name="Google Shape;687;p63: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688" name="Google Shape;688;p63: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689" name="Google Shape;689;p63: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0" name="Google Shape;690;p63: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11" name="Google Shape;711;p6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12" name="Google Shape;712;p65: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3" name="Google Shape;713;p65: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Purveyors also quickly learn that the sphere of influence is critical to the success of the implementation effort and over time take on a very active, simultaneous and multi-level intervention role to help increase the likelihood that such meta-contingencies as funding, licensing, referral mechanisms, regulations, and reporting requirements are aligned to support the new way of work</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35" name="Google Shape;735;p6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36" name="Google Shape;736;p67: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737" name="Google Shape;737;p67: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38" name="Google Shape;738;p67: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9" name="Google Shape;739;p67: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70: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48" name="Google Shape;748;p7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49" name="Google Shape;749;p7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0" name="Google Shape;750;p70:notes"/>
          <p:cNvSpPr txBox="1"/>
          <p:nvPr>
            <p:ph idx="1" type="body"/>
          </p:nvPr>
        </p:nvSpPr>
        <p:spPr>
          <a:xfrm>
            <a:off x="935038" y="4416425"/>
            <a:ext cx="5140325"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72: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61" name="Google Shape;761;p7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62" name="Google Shape;762;p7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3" name="Google Shape;763;p72:notes"/>
          <p:cNvSpPr txBox="1"/>
          <p:nvPr>
            <p:ph idx="1" type="body"/>
          </p:nvPr>
        </p:nvSpPr>
        <p:spPr>
          <a:xfrm>
            <a:off x="935038" y="4416425"/>
            <a:ext cx="5140325"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74: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72" name="Google Shape;772;p7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73" name="Google Shape;773;p7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4" name="Google Shape;774;p74:notes"/>
          <p:cNvSpPr txBox="1"/>
          <p:nvPr>
            <p:ph idx="1" type="body"/>
          </p:nvPr>
        </p:nvSpPr>
        <p:spPr>
          <a:xfrm>
            <a:off x="935038" y="4416425"/>
            <a:ext cx="5140325"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76: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784" name="Google Shape;784;p7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785" name="Google Shape;785;p7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76:notes"/>
          <p:cNvSpPr txBox="1"/>
          <p:nvPr>
            <p:ph idx="1" type="body"/>
          </p:nvPr>
        </p:nvSpPr>
        <p:spPr>
          <a:xfrm>
            <a:off x="935038" y="4416425"/>
            <a:ext cx="5140325"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7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940" name="Google Shape;940;p7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941" name="Google Shape;941;p7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2" name="Google Shape;942;p7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8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950" name="Google Shape;950;p8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951" name="Google Shape;951;p8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p8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8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959" name="Google Shape;959;p8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960" name="Google Shape;960;p8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1" name="Google Shape;961;p8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Greenhalgh, T., Robert, G., MacFarlane, F., Bate, P., &amp; Kyriakidou, O. (2004). Diffusion of innovations in service organizations: Systematic review and recommendations. </a:t>
            </a:r>
            <a:r>
              <a:rPr b="0" i="1" lang="en-US" sz="1200" u="none" cap="none" strike="noStrike">
                <a:solidFill>
                  <a:schemeClr val="dk1"/>
                </a:solidFill>
                <a:latin typeface="Arial"/>
                <a:ea typeface="Arial"/>
                <a:cs typeface="Arial"/>
                <a:sym typeface="Arial"/>
              </a:rPr>
              <a:t>The Milbank Quarterly, 82</a:t>
            </a:r>
            <a:r>
              <a:rPr b="0" i="0" lang="en-US" sz="1200" u="none" cap="none" strike="noStrike">
                <a:solidFill>
                  <a:schemeClr val="dk1"/>
                </a:solidFill>
                <a:latin typeface="Arial"/>
                <a:ea typeface="Arial"/>
                <a:cs typeface="Arial"/>
                <a:sym typeface="Arial"/>
              </a:rPr>
              <a:t>(4), 581-629.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00" name="Google Shape;100;p1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01" name="Google Shape;101;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Greenhalgh, T., Robert, G., MacFarlane, F., Bate, P., &amp; Kyriakidou, O. (2004). Diffusion of innovations in service organizations: Systematic review and recommendations. </a:t>
            </a:r>
            <a:r>
              <a:rPr b="0" i="1" lang="en-US" sz="1200" u="none" cap="none" strike="noStrike">
                <a:solidFill>
                  <a:schemeClr val="dk1"/>
                </a:solidFill>
                <a:latin typeface="Arial"/>
                <a:ea typeface="Arial"/>
                <a:cs typeface="Arial"/>
                <a:sym typeface="Arial"/>
              </a:rPr>
              <a:t>The Milbank Quarterly, 82</a:t>
            </a:r>
            <a:r>
              <a:rPr b="0" i="0" lang="en-US" sz="1200" u="none" cap="none" strike="noStrike">
                <a:solidFill>
                  <a:schemeClr val="dk1"/>
                </a:solidFill>
                <a:latin typeface="Arial"/>
                <a:ea typeface="Arial"/>
                <a:cs typeface="Arial"/>
                <a:sym typeface="Arial"/>
              </a:rPr>
              <a:t>(4), 581-629.</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8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967" name="Google Shape;967;p8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968" name="Google Shape;968;p8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9" name="Google Shape;969;p85:notes"/>
          <p:cNvSpPr txBox="1"/>
          <p:nvPr>
            <p:ph idx="1" type="body"/>
          </p:nvPr>
        </p:nvSpPr>
        <p:spPr>
          <a:xfrm>
            <a:off x="935038" y="4416425"/>
            <a:ext cx="5140325" cy="4183063"/>
          </a:xfrm>
          <a:prstGeom prst="rect">
            <a:avLst/>
          </a:prstGeom>
          <a:noFill/>
          <a:ln>
            <a:noFill/>
          </a:ln>
        </p:spPr>
        <p:txBody>
          <a:bodyPr anchorCtr="0" anchor="t" bIns="46825" lIns="93650" spcFirstLastPara="1" rIns="93650" wrap="square" tIns="468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Blase, K. A., Fixsen, D. L., &amp; Phillips, E. L. (1984). Residential treatment for troubled children: Developing service delivery systems. In S. C. Paine, G. T. Bellamy &amp; B. Wilcox (Eds.), </a:t>
            </a:r>
            <a:r>
              <a:rPr b="0" i="1" lang="en-US" sz="1200" u="none" cap="none" strike="noStrike">
                <a:solidFill>
                  <a:schemeClr val="dk1"/>
                </a:solidFill>
                <a:latin typeface="Arial"/>
                <a:ea typeface="Arial"/>
                <a:cs typeface="Arial"/>
                <a:sym typeface="Arial"/>
              </a:rPr>
              <a:t>Human services that work: From innovation to standard practice</a:t>
            </a:r>
            <a:r>
              <a:rPr b="0" i="0" lang="en-US" sz="1200" u="none" cap="none" strike="noStrike">
                <a:solidFill>
                  <a:schemeClr val="dk1"/>
                </a:solidFill>
                <a:latin typeface="Arial"/>
                <a:ea typeface="Arial"/>
                <a:cs typeface="Arial"/>
                <a:sym typeface="Arial"/>
              </a:rPr>
              <a:t> (pp. 149-165). Baltimore, MD: Paul H. Brookes Publishing.</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&amp; Blase, K. A. (1993). Creating new realities: Program development and dissemination. </a:t>
            </a:r>
            <a:r>
              <a:rPr b="0" i="1" lang="en-US" sz="1200" u="none" cap="none" strike="noStrike">
                <a:solidFill>
                  <a:schemeClr val="dk1"/>
                </a:solidFill>
                <a:latin typeface="Arial"/>
                <a:ea typeface="Arial"/>
                <a:cs typeface="Arial"/>
                <a:sym typeface="Arial"/>
              </a:rPr>
              <a:t>Journal of Applied Behavior Analysis, 26</a:t>
            </a:r>
            <a:r>
              <a:rPr b="0" i="0" lang="en-US" sz="1200" u="none" cap="none" strike="noStrike">
                <a:solidFill>
                  <a:schemeClr val="dk1"/>
                </a:solidFill>
                <a:latin typeface="Arial"/>
                <a:ea typeface="Arial"/>
                <a:cs typeface="Arial"/>
                <a:sym typeface="Arial"/>
              </a:rPr>
              <a:t>, 597-615.</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88: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011" name="Google Shape;1011;p8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012" name="Google Shape;1012;p8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3" name="Google Shape;1013;p8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b="0" i="0" sz="1000" u="none" cap="none" strike="noStrike">
              <a:solidFill>
                <a:schemeClr val="dk1"/>
              </a:solidFill>
              <a:latin typeface="Arial"/>
              <a:ea typeface="Arial"/>
              <a:cs typeface="Arial"/>
              <a:sym typeface="Arial"/>
            </a:endParaRPr>
          </a:p>
          <a:p>
            <a:pPr indent="0" lvl="0" marL="0" marR="0" rtl="0" algn="l">
              <a:lnSpc>
                <a:spcPct val="90000"/>
              </a:lnSpc>
              <a:spcBef>
                <a:spcPts val="300"/>
              </a:spcBef>
              <a:spcAft>
                <a:spcPts val="0"/>
              </a:spcAft>
              <a:buNone/>
            </a:pPr>
            <a:r>
              <a:rPr b="0" i="0" lang="en-US" sz="1000" u="none" cap="none" strike="noStrike">
                <a:solidFill>
                  <a:schemeClr val="dk1"/>
                </a:solidFill>
                <a:latin typeface="Arial"/>
                <a:ea typeface="Arial"/>
                <a:cs typeface="Arial"/>
                <a:sym typeface="Arial"/>
              </a:rPr>
              <a:t>By 1975 our organization in Kansas had attempted 60 replications of the Teaching-Family Model group home treatment program in Kansas and in 17 other states.  As we did training and evaluations for new homes we also began losing group homes as couples left and were not replaced by Teaching-Parents or the Boards decided to close their homes. Figure shows an analysis of the first 60 replication group homes for the Kansas organization.  As we analyzed the results for these homes, we found that 52% of the in-state homes continued to operate for 5 years or more while only 17% of the out-of-state homes operated that long.</a:t>
            </a:r>
            <a:endParaRPr/>
          </a:p>
          <a:p>
            <a:pPr indent="0" lvl="0" marL="0" marR="0" rtl="0" algn="l">
              <a:lnSpc>
                <a:spcPct val="90000"/>
              </a:lnSpc>
              <a:spcBef>
                <a:spcPts val="300"/>
              </a:spcBef>
              <a:spcAft>
                <a:spcPts val="0"/>
              </a:spcAft>
              <a:buNone/>
            </a:pPr>
            <a:r>
              <a:rPr b="0" i="0" lang="en-US" sz="1000" u="none" cap="none" strike="noStrike">
                <a:solidFill>
                  <a:schemeClr val="dk1"/>
                </a:solidFill>
                <a:latin typeface="Arial"/>
                <a:ea typeface="Arial"/>
                <a:cs typeface="Arial"/>
                <a:sym typeface="Arial"/>
              </a:rPr>
              <a:t>We began looking at our own behavior and found that we knew a lot more about the Kansas homes.  We were there more often to give advice and support, the Teaching-Parents came to see us more often, we called them more often, and so on.  Proximity seemed to be very important to these communication and support functions.</a:t>
            </a:r>
            <a:endParaRPr/>
          </a:p>
          <a:p>
            <a:pPr indent="0" lvl="0" marL="0" marR="0" rtl="0" algn="l">
              <a:lnSpc>
                <a:spcPct val="90000"/>
              </a:lnSpc>
              <a:spcBef>
                <a:spcPts val="300"/>
              </a:spcBef>
              <a:spcAft>
                <a:spcPts val="0"/>
              </a:spcAft>
              <a:buNone/>
            </a:pPr>
            <a:r>
              <a:rPr b="0" i="0" lang="en-US" sz="1000" u="none" cap="none" strike="noStrike">
                <a:solidFill>
                  <a:schemeClr val="dk1"/>
                </a:solidFill>
                <a:latin typeface="Arial"/>
                <a:ea typeface="Arial"/>
                <a:cs typeface="Arial"/>
                <a:sym typeface="Arial"/>
              </a:rPr>
              <a:t>At about this same time we began to see the spectacular results coming from our colleagues in North Carolina as well.  In 1973 three of our graduate students from the University of Kansas (Gary Timbers, Karen Blase, Dennis Maloney) had moved to Morganton to start a new organization of group homes to serve children in the western half of North Carolina. All three had participated in the Kansas training and research efforts in support of Teaching-Family homes.</a:t>
            </a:r>
            <a:endParaRPr/>
          </a:p>
          <a:p>
            <a:pPr indent="0" lvl="0" marL="0" marR="0" rtl="0" algn="l">
              <a:lnSpc>
                <a:spcPct val="90000"/>
              </a:lnSpc>
              <a:spcBef>
                <a:spcPts val="300"/>
              </a:spcBef>
              <a:spcAft>
                <a:spcPts val="0"/>
              </a:spcAft>
              <a:buNone/>
            </a:pPr>
            <a:r>
              <a:rPr b="0" i="0" lang="en-US" sz="1000" u="none" cap="none" strike="noStrike">
                <a:solidFill>
                  <a:schemeClr val="dk1"/>
                </a:solidFill>
                <a:latin typeface="Arial"/>
                <a:ea typeface="Arial"/>
                <a:cs typeface="Arial"/>
                <a:sym typeface="Arial"/>
              </a:rPr>
              <a:t>When we analyzed the data from the Teaching-Family group homes in North Carolina we found an even more positive result.  As shown in Figure 2, over 70% of their homes (all in-state) operated for 5 years or more.</a:t>
            </a:r>
            <a:endParaRPr/>
          </a:p>
          <a:p>
            <a:pPr indent="0" lvl="0" marL="0" marR="0" rtl="0" algn="l">
              <a:lnSpc>
                <a:spcPct val="90000"/>
              </a:lnSpc>
              <a:spcBef>
                <a:spcPts val="300"/>
              </a:spcBef>
              <a:spcAft>
                <a:spcPts val="0"/>
              </a:spcAft>
              <a:buNone/>
            </a:pPr>
            <a:r>
              <a:rPr b="0" i="0" lang="en-US" sz="1000" u="none" cap="none" strike="noStrike">
                <a:solidFill>
                  <a:schemeClr val="dk1"/>
                </a:solidFill>
                <a:latin typeface="Arial"/>
                <a:ea typeface="Arial"/>
                <a:cs typeface="Arial"/>
                <a:sym typeface="Arial"/>
              </a:rPr>
              <a:t>Proximity allowed more frequent contact, more support, and more immediate assistance with program implementation problems, all of which seemed to be related in important ways to the survival rates of the Teaching-Family group homes.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90: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058" name="Google Shape;1058;p9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059" name="Google Shape;1059;p9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0" name="Google Shape;1060;p9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Blase, K. A., Fixsen, D. L., &amp; Phillips, E. L. (1984). Residential treatment for troubled children: Developing service delivery systems. In S. C. Paine, G. T. Bellamy &amp; B. Wilcox (Eds.), </a:t>
            </a:r>
            <a:r>
              <a:rPr b="0" i="1" lang="en-US" sz="1200" u="none" cap="none" strike="noStrike">
                <a:solidFill>
                  <a:schemeClr val="dk1"/>
                </a:solidFill>
                <a:latin typeface="Arial"/>
                <a:ea typeface="Arial"/>
                <a:cs typeface="Arial"/>
                <a:sym typeface="Arial"/>
              </a:rPr>
              <a:t>Human services that work: From innovation to standard practice</a:t>
            </a:r>
            <a:r>
              <a:rPr b="0" i="0" lang="en-US" sz="1200" u="none" cap="none" strike="noStrike">
                <a:solidFill>
                  <a:schemeClr val="dk1"/>
                </a:solidFill>
                <a:latin typeface="Arial"/>
                <a:ea typeface="Arial"/>
                <a:cs typeface="Arial"/>
                <a:sym typeface="Arial"/>
              </a:rPr>
              <a:t> (pp. 149-165). Baltimore, MD: Paul H. Brookes Publishing.</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&amp; Blase, K. A. (1993). Creating new realities: Program development and dissemination. </a:t>
            </a:r>
            <a:r>
              <a:rPr b="0" i="1" lang="en-US" sz="1200" u="none" cap="none" strike="noStrike">
                <a:solidFill>
                  <a:schemeClr val="dk1"/>
                </a:solidFill>
                <a:latin typeface="Arial"/>
                <a:ea typeface="Arial"/>
                <a:cs typeface="Arial"/>
                <a:sym typeface="Arial"/>
              </a:rPr>
              <a:t>Journal of Applied Behavior Analysis, 26</a:t>
            </a:r>
            <a:r>
              <a:rPr b="0" i="0" lang="en-US" sz="1200" u="none" cap="none" strike="noStrike">
                <a:solidFill>
                  <a:schemeClr val="dk1"/>
                </a:solidFill>
                <a:latin typeface="Arial"/>
                <a:ea typeface="Arial"/>
                <a:cs typeface="Arial"/>
                <a:sym typeface="Arial"/>
              </a:rPr>
              <a:t>, 597-615.</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Naoom, S. F., Blase, K. A., Friedman, R. M., &amp; Wallace, F. (2005). </a:t>
            </a:r>
            <a:r>
              <a:rPr b="0" i="1" lang="en-US" sz="1200" u="none" cap="none" strike="noStrike">
                <a:solidFill>
                  <a:schemeClr val="dk1"/>
                </a:solidFill>
                <a:latin typeface="Arial"/>
                <a:ea typeface="Arial"/>
                <a:cs typeface="Arial"/>
                <a:sym typeface="Arial"/>
              </a:rPr>
              <a:t>Implementation Research: A synthesis of the literature</a:t>
            </a:r>
            <a:r>
              <a:rPr b="0" i="0" lang="en-US" sz="1200" u="none" cap="none" strike="noStrike">
                <a:solidFill>
                  <a:schemeClr val="dk1"/>
                </a:solidFill>
                <a:latin typeface="Arial"/>
                <a:ea typeface="Arial"/>
                <a:cs typeface="Arial"/>
                <a:sym typeface="Arial"/>
              </a:rPr>
              <a:t>. Tampa, FL: University of South Florida, Louis de la Parte Florida Mental Health Institute, The National Implementation Research Network (FMHI Publication #231).</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92: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079" name="Google Shape;1079;p9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080" name="Google Shape;1080;p9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1" name="Google Shape;1081;p9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94: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125" name="Google Shape;1125;p9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126" name="Google Shape;1126;p9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7" name="Google Shape;1127;p9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Blase, K. A., Fixsen, D. L., &amp; Phillips, E. L. (1984). Residential treatment for troubled children: Developing service delivery systems. In S. C. Paine, G. T. Bellamy &amp; B. Wilcox (Eds.), </a:t>
            </a:r>
            <a:r>
              <a:rPr b="0" i="1" lang="en-US" sz="1200" u="none" cap="none" strike="noStrike">
                <a:solidFill>
                  <a:schemeClr val="dk1"/>
                </a:solidFill>
                <a:latin typeface="Arial"/>
                <a:ea typeface="Arial"/>
                <a:cs typeface="Arial"/>
                <a:sym typeface="Arial"/>
              </a:rPr>
              <a:t>Human services that work: From innovation to standard practice</a:t>
            </a:r>
            <a:r>
              <a:rPr b="0" i="0" lang="en-US" sz="1200" u="none" cap="none" strike="noStrike">
                <a:solidFill>
                  <a:schemeClr val="dk1"/>
                </a:solidFill>
                <a:latin typeface="Arial"/>
                <a:ea typeface="Arial"/>
                <a:cs typeface="Arial"/>
                <a:sym typeface="Arial"/>
              </a:rPr>
              <a:t> (pp. 149-165). Baltimore, MD: Paul H. Brookes Publishing.</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&amp; Blase, K. A. (1993). Creating new realities: Program development and dissemination. </a:t>
            </a:r>
            <a:r>
              <a:rPr b="0" i="1" lang="en-US" sz="1200" u="none" cap="none" strike="noStrike">
                <a:solidFill>
                  <a:schemeClr val="dk1"/>
                </a:solidFill>
                <a:latin typeface="Arial"/>
                <a:ea typeface="Arial"/>
                <a:cs typeface="Arial"/>
                <a:sym typeface="Arial"/>
              </a:rPr>
              <a:t>Journal of Applied Behavior Analysis, 26</a:t>
            </a:r>
            <a:r>
              <a:rPr b="0" i="0" lang="en-US" sz="1200" u="none" cap="none" strike="noStrike">
                <a:solidFill>
                  <a:schemeClr val="dk1"/>
                </a:solidFill>
                <a:latin typeface="Arial"/>
                <a:ea typeface="Arial"/>
                <a:cs typeface="Arial"/>
                <a:sym typeface="Arial"/>
              </a:rPr>
              <a:t>, 597-615.</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96: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179" name="Google Shape;1179;p9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180" name="Google Shape;1180;p9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1" name="Google Shape;1181;p96:notes"/>
          <p:cNvSpPr txBox="1"/>
          <p:nvPr>
            <p:ph idx="1" type="body"/>
          </p:nvPr>
        </p:nvSpPr>
        <p:spPr>
          <a:xfrm>
            <a:off x="935038" y="4416425"/>
            <a:ext cx="5140325" cy="4183063"/>
          </a:xfrm>
          <a:prstGeom prst="rect">
            <a:avLst/>
          </a:prstGeom>
          <a:noFill/>
          <a:ln>
            <a:noFill/>
          </a:ln>
        </p:spPr>
        <p:txBody>
          <a:bodyPr anchorCtr="0" anchor="t" bIns="46825" lIns="93650" spcFirstLastPara="1" rIns="93650" wrap="square" tIns="468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Blase, K. A., Fixsen, D. L., &amp; Phillips, E. L. (1984). Residential treatment for troubled children: Developing service delivery systems. In S. C. Paine, G. T. Bellamy &amp; B. Wilcox (Eds.), </a:t>
            </a:r>
            <a:r>
              <a:rPr b="0" i="1" lang="en-US" sz="1200" u="none" cap="none" strike="noStrike">
                <a:solidFill>
                  <a:schemeClr val="dk1"/>
                </a:solidFill>
                <a:latin typeface="Arial"/>
                <a:ea typeface="Arial"/>
                <a:cs typeface="Arial"/>
                <a:sym typeface="Arial"/>
              </a:rPr>
              <a:t>Human services that work: From innovation to standard practice</a:t>
            </a:r>
            <a:r>
              <a:rPr b="0" i="0" lang="en-US" sz="1200" u="none" cap="none" strike="noStrike">
                <a:solidFill>
                  <a:schemeClr val="dk1"/>
                </a:solidFill>
                <a:latin typeface="Arial"/>
                <a:ea typeface="Arial"/>
                <a:cs typeface="Arial"/>
                <a:sym typeface="Arial"/>
              </a:rPr>
              <a:t> (pp. 149-165). Baltimore, MD: Paul H. Brookes Publishing.</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&amp; Blase, K. A. (1993). Creating new realities: Program development and dissemination. </a:t>
            </a:r>
            <a:r>
              <a:rPr b="0" i="1" lang="en-US" sz="1200" u="none" cap="none" strike="noStrike">
                <a:solidFill>
                  <a:schemeClr val="dk1"/>
                </a:solidFill>
                <a:latin typeface="Arial"/>
                <a:ea typeface="Arial"/>
                <a:cs typeface="Arial"/>
                <a:sym typeface="Arial"/>
              </a:rPr>
              <a:t>Journal of Applied Behavior Analysis, 26</a:t>
            </a:r>
            <a:r>
              <a:rPr b="0" i="0" lang="en-US" sz="1200" u="none" cap="none" strike="noStrike">
                <a:solidFill>
                  <a:schemeClr val="dk1"/>
                </a:solidFill>
                <a:latin typeface="Arial"/>
                <a:ea typeface="Arial"/>
                <a:cs typeface="Arial"/>
                <a:sym typeface="Arial"/>
              </a:rPr>
              <a:t>, 597-615.</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Fixsen, D. L., Blase, K. A., Timbers, G. D., &amp; Wolf, M. M. (2001). In search of program implementation: 792 replications of the Teaching-Family Model. In G. A. Bernfeld, D. P. Farrington &amp; A. W. Leschied (Eds.), </a:t>
            </a:r>
            <a:r>
              <a:rPr b="0" i="1" lang="en-US" sz="1200" u="none" cap="none" strike="noStrike">
                <a:solidFill>
                  <a:schemeClr val="dk1"/>
                </a:solidFill>
                <a:latin typeface="Arial"/>
                <a:ea typeface="Arial"/>
                <a:cs typeface="Arial"/>
                <a:sym typeface="Arial"/>
              </a:rPr>
              <a:t>Offender rehabilitation in practice: Implementing and evaluating effective programs</a:t>
            </a:r>
            <a:r>
              <a:rPr b="0" i="0" lang="en-US" sz="1200" u="none" cap="none" strike="noStrike">
                <a:solidFill>
                  <a:schemeClr val="dk1"/>
                </a:solidFill>
                <a:latin typeface="Arial"/>
                <a:ea typeface="Arial"/>
                <a:cs typeface="Arial"/>
                <a:sym typeface="Arial"/>
              </a:rPr>
              <a:t> (pp. 149-166). London: Wiley.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98: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22" name="Google Shape;1222;p9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99: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45" name="Google Shape;1245;p9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100: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67" name="Google Shape;1267;p10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10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284" name="Google Shape;1284;p10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285" name="Google Shape;1285;p10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6" name="Google Shape;1286;p10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Greenhalgh, T., Robert, G., MacFarlane, F., Bate, P., &amp; Kyriakidou, O. (2004). Diffusion of innovations in service organizations: Systematic review and recommendations. </a:t>
            </a:r>
            <a:r>
              <a:rPr b="0" i="1" lang="en-US" sz="1200" u="none" cap="none" strike="noStrike">
                <a:solidFill>
                  <a:schemeClr val="dk1"/>
                </a:solidFill>
                <a:latin typeface="Arial"/>
                <a:ea typeface="Arial"/>
                <a:cs typeface="Arial"/>
                <a:sym typeface="Arial"/>
              </a:rPr>
              <a:t>The Milbank Quarterly, 82</a:t>
            </a:r>
            <a:r>
              <a:rPr b="0" i="0" lang="en-US" sz="1200" u="none" cap="none" strike="noStrike">
                <a:solidFill>
                  <a:schemeClr val="dk1"/>
                </a:solidFill>
                <a:latin typeface="Arial"/>
                <a:ea typeface="Arial"/>
                <a:cs typeface="Arial"/>
                <a:sym typeface="Arial"/>
              </a:rPr>
              <a:t>(4), 581-629.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2: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09" name="Google Shape;109;p1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10" name="Google Shape;110;p12: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11" name="Google Shape;111;p12: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12" name="Google Shape;112;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12:notes"/>
          <p:cNvSpPr txBox="1"/>
          <p:nvPr>
            <p:ph idx="1" type="body"/>
          </p:nvPr>
        </p:nvSpPr>
        <p:spPr>
          <a:xfrm>
            <a:off x="935038" y="4416425"/>
            <a:ext cx="5140325" cy="4183063"/>
          </a:xfrm>
          <a:prstGeom prst="rect">
            <a:avLst/>
          </a:prstGeom>
          <a:noFill/>
          <a:ln>
            <a:noFill/>
          </a:ln>
        </p:spPr>
        <p:txBody>
          <a:bodyPr anchorCtr="0" anchor="t" bIns="46050" lIns="92100" spcFirstLastPara="1" rIns="92100" wrap="square" tIns="460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0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292" name="Google Shape;1292;p10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293" name="Google Shape;1293;p103: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4" name="Google Shape;1294;p103: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05: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02" name="Google Shape;1302;p10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06: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08" name="Google Shape;1308;p10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07: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14" name="Google Shape;1314;p10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108: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20" name="Google Shape;1320;p10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p109: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29" name="Google Shape;1329;p10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110: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35" name="Google Shape;1335;p1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11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341" name="Google Shape;1341;p11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342" name="Google Shape;1342;p1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3" name="Google Shape;1343;p11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344" name="Google Shape;1344;p111: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345" name="Google Shape;1345;p111: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11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351" name="Google Shape;1351;p11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352" name="Google Shape;1352;p113: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Karen Blase, Robert Horner, George Sugai, 2008</a:t>
            </a:r>
            <a:endParaRPr/>
          </a:p>
        </p:txBody>
      </p:sp>
      <p:sp>
        <p:nvSpPr>
          <p:cNvPr id="1353" name="Google Shape;1353;p113: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354" name="Google Shape;1354;p1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5" name="Google Shape;1355;p11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356" name="Google Shape;1356;p113: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357" name="Google Shape;1357;p113: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115: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83" name="Google Shape;1383;p1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19" name="Google Shape;119;p1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20" name="Google Shape;120;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15:notes"/>
          <p:cNvSpPr txBox="1"/>
          <p:nvPr>
            <p:ph idx="1" type="body"/>
          </p:nvPr>
        </p:nvSpPr>
        <p:spPr>
          <a:xfrm>
            <a:off x="935038" y="4416425"/>
            <a:ext cx="5140325" cy="4183063"/>
          </a:xfrm>
          <a:prstGeom prst="rect">
            <a:avLst/>
          </a:prstGeom>
          <a:noFill/>
          <a:ln>
            <a:noFill/>
          </a:ln>
        </p:spPr>
        <p:txBody>
          <a:bodyPr anchorCtr="0" anchor="t" bIns="46050" lIns="92100" spcFirstLastPara="1" rIns="92100" wrap="square" tIns="460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117: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407" name="Google Shape;1407;p11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08" name="Google Shape;1408;p1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9" name="Google Shape;1409;p11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119: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419" name="Google Shape;1419;p11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20" name="Google Shape;1420;p119: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Karen Blase, Robert Horner, George Sugai, 2008</a:t>
            </a:r>
            <a:endParaRPr/>
          </a:p>
        </p:txBody>
      </p:sp>
      <p:sp>
        <p:nvSpPr>
          <p:cNvPr id="1421" name="Google Shape;1421;p119: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22" name="Google Shape;1422;p1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3" name="Google Shape;1423;p11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424" name="Google Shape;1424;p119: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425" name="Google Shape;1425;p119: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121: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437" name="Google Shape;1437;p12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38" name="Google Shape;1438;p121: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439" name="Google Shape;1439;p121: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40" name="Google Shape;1440;p1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1" name="Google Shape;1441;p12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123: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448" name="Google Shape;1448;p12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49" name="Google Shape;1449;p1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0" name="Google Shape;1450;p12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125: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459" name="Google Shape;1459;p12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60" name="Google Shape;1460;p125:notes"/>
          <p:cNvSpPr txBox="1"/>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2004</a:t>
            </a:r>
            <a:endParaRPr/>
          </a:p>
        </p:txBody>
      </p:sp>
      <p:sp>
        <p:nvSpPr>
          <p:cNvPr id="1461" name="Google Shape;1461;p125:notes"/>
          <p:cNvSpPr txBox="1"/>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462" name="Google Shape;1462;p1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3" name="Google Shape;1463;p12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8: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127" name="Google Shape;127;p1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128" name="Google Shape;128;p18: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18:notes"/>
          <p:cNvSpPr txBox="1"/>
          <p:nvPr>
            <p:ph idx="1" type="body"/>
          </p:nvPr>
        </p:nvSpPr>
        <p:spPr>
          <a:xfrm>
            <a:off x="935038" y="4414838"/>
            <a:ext cx="5140325" cy="4183062"/>
          </a:xfrm>
          <a:prstGeom prst="rect">
            <a:avLst/>
          </a:prstGeom>
          <a:noFill/>
          <a:ln>
            <a:noFill/>
          </a:ln>
        </p:spPr>
        <p:txBody>
          <a:bodyPr anchorCtr="0" anchor="t" bIns="46825" lIns="93650" spcFirstLastPara="1" rIns="93650" wrap="square" tIns="468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(c) Dean Fixsen and Karen Blase, 2008</a:t>
            </a:r>
            <a:endParaRPr/>
          </a:p>
        </p:txBody>
      </p:sp>
      <p:sp>
        <p:nvSpPr>
          <p:cNvPr id="264" name="Google Shape;264;p2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u="none">
                <a:solidFill>
                  <a:schemeClr val="dk1"/>
                </a:solidFill>
                <a:latin typeface="Arial"/>
                <a:ea typeface="Arial"/>
                <a:cs typeface="Arial"/>
                <a:sym typeface="Arial"/>
              </a:rPr>
              <a:t>‹#›</a:t>
            </a:fld>
            <a:endParaRPr sz="1200" u="none">
              <a:solidFill>
                <a:schemeClr val="dk1"/>
              </a:solidFill>
              <a:latin typeface="Arial"/>
              <a:ea typeface="Arial"/>
              <a:cs typeface="Arial"/>
              <a:sym typeface="Arial"/>
            </a:endParaRPr>
          </a:p>
        </p:txBody>
      </p:sp>
      <p:sp>
        <p:nvSpPr>
          <p:cNvPr id="265" name="Google Shape;265;p20:notes"/>
          <p:cNvSpPr/>
          <p:nvPr>
            <p:ph idx="2" type="sldImg"/>
          </p:nvPr>
        </p:nvSpPr>
        <p:spPr>
          <a:xfrm>
            <a:off x="1182688" y="698500"/>
            <a:ext cx="4646612"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0:notes"/>
          <p:cNvSpPr txBox="1"/>
          <p:nvPr>
            <p:ph idx="1" type="body"/>
          </p:nvPr>
        </p:nvSpPr>
        <p:spPr>
          <a:xfrm>
            <a:off x="935038" y="4414838"/>
            <a:ext cx="5140325" cy="4183062"/>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000" u="none" cap="none" strike="noStrike">
                <a:solidFill>
                  <a:schemeClr val="dk1"/>
                </a:solidFill>
                <a:latin typeface="Arial"/>
                <a:ea typeface="Arial"/>
                <a:cs typeface="Arial"/>
                <a:sym typeface="Arial"/>
              </a:rPr>
              <a:t>The purpose of the Follow Through planned variation experiment was to identify effective educational methods. However, there is little utility in identifying effective methods if they are not then made accessible to school districts. The Joint Dissemination Review Panel and the National Diffusion Network were created to validate and disseminate effective educational programs. In 1977, Follow Through sponsors submitted programs to the JDRP. "Effectiveness" was, however, broadly interpreted. For example, according the JDRP, the positive impact of a program need not be directly related to academic achievement. In addition, a program could be judged effective if it had a positive impact on individuals other than students. As a result, programs that had failed to improve academic achievement in Follow Through were rated as "exemplary and effective." And, once a program was validated, it was packaged and disseminated to schools through the National Diffusion Network.</a:t>
            </a:r>
            <a:br>
              <a:rPr b="0" i="0" lang="en-US" sz="1000" u="none" cap="none" strike="noStrike">
                <a:solidFill>
                  <a:schemeClr val="dk1"/>
                </a:solidFill>
                <a:latin typeface="Arial"/>
                <a:ea typeface="Arial"/>
                <a:cs typeface="Arial"/>
                <a:sym typeface="Arial"/>
              </a:rPr>
            </a:br>
            <a:br>
              <a:rPr b="0" i="0" lang="en-US" sz="1000" u="none" cap="none" strike="noStrike">
                <a:solidFill>
                  <a:schemeClr val="dk1"/>
                </a:solidFill>
                <a:latin typeface="Arial"/>
                <a:ea typeface="Arial"/>
                <a:cs typeface="Arial"/>
                <a:sym typeface="Arial"/>
              </a:rPr>
            </a:br>
            <a:r>
              <a:rPr b="0" i="0" lang="en-US" sz="1000" u="none" cap="none" strike="noStrike">
                <a:solidFill>
                  <a:schemeClr val="dk1"/>
                </a:solidFill>
                <a:latin typeface="Arial"/>
                <a:ea typeface="Arial"/>
                <a:cs typeface="Arial"/>
                <a:sym typeface="Arial"/>
              </a:rPr>
              <a:t>The JDRP's validation practices did not go unchallenged. According to former Commissioner of Education, Ernest Boyer, "Since only one of the sponsors (Direct Instruction) was found to produce positive results more consistently than any of the others, it would be inappropriate and irresponsible to disseminate information on all the models..." (quoted in Carnine, 1984, p. 87). However, commissioner Boyer's concerns could not prevent the widespread dissemination of ineffective instructional approaches. The JDRP apparently felt that to be "fair" it had to represent the multiplicity of methods in education. Not only did this practice make it virtually impossible for school districts to distinguish between effective and ineffective programs, it defeated the very purpose for which the JDRP and NDN were established. </a:t>
            </a:r>
            <a:endParaRPr/>
          </a:p>
          <a:p>
            <a:pPr indent="0" lvl="0" marL="0" marR="0" rtl="0" algn="l">
              <a:spcBef>
                <a:spcPts val="300"/>
              </a:spcBef>
              <a:spcAft>
                <a:spcPts val="0"/>
              </a:spcAft>
              <a:buNone/>
            </a:pPr>
            <a:r>
              <a:rPr b="0" i="0" lang="en-US" sz="1000" u="none" cap="none" strike="noStrike">
                <a:solidFill>
                  <a:schemeClr val="dk1"/>
                </a:solidFill>
                <a:latin typeface="Arial"/>
                <a:ea typeface="Arial"/>
                <a:cs typeface="Arial"/>
                <a:sym typeface="Arial"/>
              </a:rPr>
              <a:t>Quoted from: Cathy L. Watkins (1995). Follow Through: Why Didn't We?  </a:t>
            </a:r>
            <a:r>
              <a:rPr b="0" i="1" lang="en-US" sz="1000" u="none" cap="none" strike="noStrike">
                <a:solidFill>
                  <a:schemeClr val="dk1"/>
                </a:solidFill>
                <a:latin typeface="Arial"/>
                <a:ea typeface="Arial"/>
                <a:cs typeface="Arial"/>
                <a:sym typeface="Arial"/>
              </a:rPr>
              <a:t>Effective School Practices, 15</a:t>
            </a:r>
            <a:r>
              <a:rPr b="0" i="0" lang="en-US" sz="1000" u="none" cap="none" strike="noStrike">
                <a:solidFill>
                  <a:schemeClr val="dk1"/>
                </a:solidFill>
                <a:latin typeface="Arial"/>
                <a:ea typeface="Arial"/>
                <a:cs typeface="Arial"/>
                <a:sym typeface="Arial"/>
              </a:rPr>
              <a:t> (1), </a:t>
            </a:r>
            <a:endParaRPr/>
          </a:p>
          <a:p>
            <a:pPr indent="0" lvl="0" marL="0" marR="0" rtl="0" algn="l">
              <a:spcBef>
                <a:spcPts val="300"/>
              </a:spcBef>
              <a:spcAft>
                <a:spcPts val="0"/>
              </a:spcAft>
              <a:buNone/>
            </a:pPr>
            <a:r>
              <a:t/>
            </a:r>
            <a:endParaRPr b="0" i="0" sz="10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701675" y="4416425"/>
            <a:ext cx="560705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5" name="Google Shape;275;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47" name="Google Shape;47;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5000"/>
              </a:lnSpc>
              <a:spcBef>
                <a:spcPts val="1000"/>
              </a:spcBef>
              <a:spcAft>
                <a:spcPts val="0"/>
              </a:spcAft>
              <a:buClr>
                <a:schemeClr val="dk1"/>
              </a:buClr>
              <a:buSzPts val="28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5000"/>
              </a:lnSpc>
              <a:spcBef>
                <a:spcPts val="90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95000"/>
              </a:lnSpc>
              <a:spcBef>
                <a:spcPts val="80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5pPr>
            <a:lvl6pPr indent="-228600" lvl="5" marL="27432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6pPr>
            <a:lvl7pPr indent="-228600" lvl="6" marL="32004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95000"/>
              </a:lnSpc>
              <a:spcBef>
                <a:spcPts val="70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50" name="Google Shape;50;p12"/>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5000"/>
              </a:lnSpc>
              <a:spcBef>
                <a:spcPts val="1200"/>
              </a:spcBef>
              <a:spcAft>
                <a:spcPts val="0"/>
              </a:spcAft>
              <a:buClr>
                <a:schemeClr val="dk1"/>
              </a:buClr>
              <a:buSzPts val="28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5000"/>
              </a:lnSpc>
              <a:spcBef>
                <a:spcPts val="10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5000"/>
              </a:lnSpc>
              <a:spcBef>
                <a:spcPts val="9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51" name="Google Shape;51;p12"/>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2" name="Google Shape;52;p1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5000"/>
              </a:lnSpc>
              <a:spcBef>
                <a:spcPts val="1200"/>
              </a:spcBef>
              <a:spcAft>
                <a:spcPts val="0"/>
              </a:spcAft>
              <a:buClr>
                <a:schemeClr val="dk1"/>
              </a:buClr>
              <a:buSzPts val="28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5000"/>
              </a:lnSpc>
              <a:spcBef>
                <a:spcPts val="10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5000"/>
              </a:lnSpc>
              <a:spcBef>
                <a:spcPts val="9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5000"/>
              </a:lnSpc>
              <a:spcBef>
                <a:spcPts val="8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53" name="Google Shape;53;p12"/>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95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56" name="Google Shape;56;p1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5000"/>
              </a:lnSpc>
              <a:spcBef>
                <a:spcPts val="16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3"/>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5000"/>
              </a:lnSpc>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5000"/>
              </a:lnSpc>
              <a:spcBef>
                <a:spcPts val="60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5000"/>
              </a:lnSpc>
              <a:spcBef>
                <a:spcPts val="5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60" name="Google Shape;60;p1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lnSpc>
                <a:spcPct val="95000"/>
              </a:lnSpc>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95000"/>
              </a:lnSpc>
              <a:spcBef>
                <a:spcPts val="14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95000"/>
              </a:lnSpc>
              <a:spcBef>
                <a:spcPts val="12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5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61" name="Google Shape;61;p1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5000"/>
              </a:lnSpc>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5000"/>
              </a:lnSpc>
              <a:spcBef>
                <a:spcPts val="60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5000"/>
              </a:lnSpc>
              <a:spcBef>
                <a:spcPts val="500"/>
              </a:spcBef>
              <a:spcAft>
                <a:spcPts val="0"/>
              </a:spcAft>
              <a:buClr>
                <a:schemeClr val="dk1"/>
              </a:buClr>
              <a:buSzPts val="2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95000"/>
              </a:lnSpc>
              <a:spcBef>
                <a:spcPts val="450"/>
              </a:spcBef>
              <a:spcAft>
                <a:spcPts val="0"/>
              </a:spcAft>
              <a:buClr>
                <a:schemeClr val="dk1"/>
              </a:buClr>
              <a:buSzPts val="18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5"/>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64" name="Google Shape;64;p15"/>
          <p:cNvSpPr txBox="1"/>
          <p:nvPr>
            <p:ph idx="1" type="body"/>
          </p:nvPr>
        </p:nvSpPr>
        <p:spPr>
          <a:xfrm rot="5400000">
            <a:off x="2918618" y="357981"/>
            <a:ext cx="4525963" cy="70104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16"/>
          <p:cNvSpPr txBox="1"/>
          <p:nvPr>
            <p:ph type="title"/>
          </p:nvPr>
        </p:nvSpPr>
        <p:spPr>
          <a:xfrm rot="5400000">
            <a:off x="4899818" y="2339182"/>
            <a:ext cx="5821363" cy="1752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67" name="Google Shape;67;p16"/>
          <p:cNvSpPr txBox="1"/>
          <p:nvPr>
            <p:ph idx="1" type="body"/>
          </p:nvPr>
        </p:nvSpPr>
        <p:spPr>
          <a:xfrm rot="5400000">
            <a:off x="1318418" y="662782"/>
            <a:ext cx="5821363" cy="51054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22" name="Google Shape;22;p3"/>
          <p:cNvSpPr txBox="1"/>
          <p:nvPr>
            <p:ph idx="1" type="body"/>
          </p:nvPr>
        </p:nvSpPr>
        <p:spPr>
          <a:xfrm>
            <a:off x="1676400" y="1600200"/>
            <a:ext cx="70104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23" name="Shape 23"/>
        <p:cNvGrpSpPr/>
        <p:nvPr/>
      </p:nvGrpSpPr>
      <p:grpSpPr>
        <a:xfrm>
          <a:off x="0" y="0"/>
          <a:ext cx="0" cy="0"/>
          <a:chOff x="0" y="0"/>
          <a:chExt cx="0" cy="0"/>
        </a:xfrm>
      </p:grpSpPr>
      <p:sp>
        <p:nvSpPr>
          <p:cNvPr id="24" name="Google Shape;24;p4"/>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25" name="Google Shape;25;p4"/>
          <p:cNvSpPr txBox="1"/>
          <p:nvPr>
            <p:ph idx="1" type="body"/>
          </p:nvPr>
        </p:nvSpPr>
        <p:spPr>
          <a:xfrm>
            <a:off x="1676400" y="1600200"/>
            <a:ext cx="34290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4"/>
          <p:cNvSpPr/>
          <p:nvPr>
            <p:ph idx="2" type="clipArt"/>
          </p:nvPr>
        </p:nvSpPr>
        <p:spPr>
          <a:xfrm>
            <a:off x="5257800" y="1600200"/>
            <a:ext cx="3429000" cy="4525963"/>
          </a:xfrm>
          <a:prstGeom prst="rect">
            <a:avLst/>
          </a:prstGeom>
          <a:noFill/>
          <a:ln>
            <a:noFill/>
          </a:ln>
        </p:spPr>
        <p:txBody>
          <a:bodyPr anchorCtr="0" anchor="t" bIns="91425" lIns="91425" spcFirstLastPara="1" rIns="91425" wrap="square" tIns="91425">
            <a:noAutofit/>
          </a:bodyPr>
          <a:lstStyle>
            <a:lvl1pPr indent="-520700" lvl="0" marL="5207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457200" lvl="1" marL="10922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508000" lvl="2" marL="17145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228600" lvl="3" marL="2057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228600" lvl="4" marL="24003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228600" lvl="5" marL="28575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33147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7719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42291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29" name="Shape 29"/>
        <p:cNvGrpSpPr/>
        <p:nvPr/>
      </p:nvGrpSpPr>
      <p:grpSpPr>
        <a:xfrm>
          <a:off x="0" y="0"/>
          <a:ext cx="0" cy="0"/>
          <a:chOff x="0" y="0"/>
          <a:chExt cx="0" cy="0"/>
        </a:xfrm>
      </p:grpSpPr>
      <p:sp>
        <p:nvSpPr>
          <p:cNvPr id="30" name="Google Shape;30;p6"/>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31" name="Google Shape;31;p6"/>
          <p:cNvSpPr/>
          <p:nvPr>
            <p:ph idx="2" type="clipArt"/>
          </p:nvPr>
        </p:nvSpPr>
        <p:spPr>
          <a:xfrm>
            <a:off x="1676400" y="1600200"/>
            <a:ext cx="3429000" cy="4525963"/>
          </a:xfrm>
          <a:prstGeom prst="rect">
            <a:avLst/>
          </a:prstGeom>
          <a:noFill/>
          <a:ln>
            <a:noFill/>
          </a:ln>
        </p:spPr>
        <p:txBody>
          <a:bodyPr anchorCtr="0" anchor="t" bIns="91425" lIns="91425" spcFirstLastPara="1" rIns="91425" wrap="square" tIns="91425">
            <a:noAutofit/>
          </a:bodyPr>
          <a:lstStyle>
            <a:lvl1pPr indent="-520700" lvl="0" marL="5207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457200" lvl="1" marL="10922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508000" lvl="2" marL="17145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228600" lvl="3" marL="2057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228600" lvl="4" marL="24003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228600" lvl="5" marL="28575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33147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7719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42291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6"/>
          <p:cNvSpPr txBox="1"/>
          <p:nvPr>
            <p:ph idx="1" type="body"/>
          </p:nvPr>
        </p:nvSpPr>
        <p:spPr>
          <a:xfrm>
            <a:off x="5257800" y="1600200"/>
            <a:ext cx="34290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35" name="Google Shape;35;p7"/>
          <p:cNvSpPr txBox="1"/>
          <p:nvPr>
            <p:ph idx="1" type="body"/>
          </p:nvPr>
        </p:nvSpPr>
        <p:spPr>
          <a:xfrm>
            <a:off x="1676400" y="1600200"/>
            <a:ext cx="34290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7"/>
          <p:cNvSpPr txBox="1"/>
          <p:nvPr>
            <p:ph idx="2" type="body"/>
          </p:nvPr>
        </p:nvSpPr>
        <p:spPr>
          <a:xfrm>
            <a:off x="5257800" y="1600200"/>
            <a:ext cx="34290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37" name="Shape 37"/>
        <p:cNvGrpSpPr/>
        <p:nvPr/>
      </p:nvGrpSpPr>
      <p:grpSpPr>
        <a:xfrm>
          <a:off x="0" y="0"/>
          <a:ext cx="0" cy="0"/>
          <a:chOff x="0" y="0"/>
          <a:chExt cx="0" cy="0"/>
        </a:xfrm>
      </p:grpSpPr>
      <p:sp>
        <p:nvSpPr>
          <p:cNvPr id="38" name="Google Shape;38;p8"/>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39" name="Google Shape;39;p8"/>
          <p:cNvSpPr/>
          <p:nvPr>
            <p:ph idx="2" type="chart"/>
          </p:nvPr>
        </p:nvSpPr>
        <p:spPr>
          <a:xfrm>
            <a:off x="1676400" y="1600200"/>
            <a:ext cx="7010400" cy="4525963"/>
          </a:xfrm>
          <a:prstGeom prst="rect">
            <a:avLst/>
          </a:prstGeom>
          <a:noFill/>
          <a:ln>
            <a:noFill/>
          </a:ln>
        </p:spPr>
        <p:txBody>
          <a:bodyPr anchorCtr="0" anchor="t" bIns="91425" lIns="91425" spcFirstLastPara="1" rIns="91425" wrap="square" tIns="91425">
            <a:noAutofit/>
          </a:bodyPr>
          <a:lstStyle>
            <a:lvl1pPr indent="-520700" lvl="0" marL="5207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457200" lvl="1" marL="10922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508000" lvl="2" marL="17145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228600" lvl="3" marL="2057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228600" lvl="4" marL="24003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228600" lvl="5" marL="28575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33147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7719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42291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0" name="Shape 40"/>
        <p:cNvGrpSpPr/>
        <p:nvPr/>
      </p:nvGrpSpPr>
      <p:grpSpPr>
        <a:xfrm>
          <a:off x="0" y="0"/>
          <a:ext cx="0" cy="0"/>
          <a:chOff x="0" y="0"/>
          <a:chExt cx="0" cy="0"/>
        </a:xfrm>
      </p:grpSpPr>
      <p:sp>
        <p:nvSpPr>
          <p:cNvPr id="41" name="Google Shape;41;p9"/>
          <p:cNvSpPr txBox="1"/>
          <p:nvPr>
            <p:ph idx="1" type="body"/>
          </p:nvPr>
        </p:nvSpPr>
        <p:spPr>
          <a:xfrm>
            <a:off x="1676400" y="304800"/>
            <a:ext cx="7010400" cy="58213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10"/>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44" name="Google Shape;44;p10"/>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lnSpc>
                <a:spcPct val="95000"/>
              </a:lnSpc>
              <a:spcBef>
                <a:spcPts val="14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0" lvl="1" marL="457200" marR="0" rtl="0" algn="ctr">
              <a:lnSpc>
                <a:spcPct val="95000"/>
              </a:lnSpc>
              <a:spcBef>
                <a:spcPts val="12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0" lvl="2" marL="914400" marR="0" rtl="0" algn="ctr">
              <a:lnSpc>
                <a:spcPct val="95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0" lvl="3" marL="13716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0" lvl="4" marL="18288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0" lvl="5" marL="22860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0" lvl="6" marL="27432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0" lvl="7" marL="32004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0" lvl="8" marL="3657600" marR="0" rtl="0" algn="ctr">
              <a:lnSpc>
                <a:spcPct val="95000"/>
              </a:lnSpc>
              <a:spcBef>
                <a:spcPts val="9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theme" Target="../theme/theme2.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blueside" id="10" name="Google Shape;10;p1"/>
          <p:cNvPicPr preferRelativeResize="0"/>
          <p:nvPr/>
        </p:nvPicPr>
        <p:blipFill rotWithShape="1">
          <a:blip r:embed="rId1">
            <a:alphaModFix/>
          </a:blip>
          <a:srcRect b="0" l="16933" r="0" t="0"/>
          <a:stretch/>
        </p:blipFill>
        <p:spPr>
          <a:xfrm>
            <a:off x="0" y="0"/>
            <a:ext cx="1323975" cy="6553200"/>
          </a:xfrm>
          <a:prstGeom prst="rect">
            <a:avLst/>
          </a:prstGeom>
          <a:noFill/>
          <a:ln>
            <a:noFill/>
          </a:ln>
        </p:spPr>
      </p:pic>
      <p:sp>
        <p:nvSpPr>
          <p:cNvPr id="11" name="Google Shape;11;p1"/>
          <p:cNvSpPr txBox="1"/>
          <p:nvPr>
            <p:ph type="title"/>
          </p:nvPr>
        </p:nvSpPr>
        <p:spPr>
          <a:xfrm>
            <a:off x="1676400" y="304800"/>
            <a:ext cx="6400800" cy="10207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1pPr>
            <a:lvl2pPr indent="0" lvl="1"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2pPr>
            <a:lvl3pPr indent="0" lvl="2"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3pPr>
            <a:lvl4pPr indent="0" lvl="3"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4pPr>
            <a:lvl5pPr indent="0" lvl="4" marL="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5pPr>
            <a:lvl6pPr indent="0" lvl="5" marL="4572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6pPr>
            <a:lvl7pPr indent="0" lvl="6" marL="9144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7pPr>
            <a:lvl8pPr indent="0" lvl="7" marL="13716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8pPr>
            <a:lvl9pPr indent="0" lvl="8" marL="1828800" marR="0" rtl="0" algn="l">
              <a:spcBef>
                <a:spcPts val="0"/>
              </a:spcBef>
              <a:spcAft>
                <a:spcPts val="0"/>
              </a:spcAft>
              <a:buSzPts val="1400"/>
              <a:buNone/>
              <a:defRPr b="1" i="0" sz="3400" u="none" cap="none" strike="noStrike">
                <a:solidFill>
                  <a:srgbClr val="001574"/>
                </a:solidFill>
                <a:latin typeface="Arial"/>
                <a:ea typeface="Arial"/>
                <a:cs typeface="Arial"/>
                <a:sym typeface="Arial"/>
              </a:defRPr>
            </a:lvl9pPr>
          </a:lstStyle>
          <a:p/>
        </p:txBody>
      </p:sp>
      <p:sp>
        <p:nvSpPr>
          <p:cNvPr id="12" name="Google Shape;12;p1"/>
          <p:cNvSpPr txBox="1"/>
          <p:nvPr>
            <p:ph idx="1" type="body"/>
          </p:nvPr>
        </p:nvSpPr>
        <p:spPr>
          <a:xfrm>
            <a:off x="1676400" y="1600200"/>
            <a:ext cx="70104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5000"/>
              </a:lnSpc>
              <a:spcBef>
                <a:spcPts val="14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5000"/>
              </a:lnSpc>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5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5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
          <p:cNvSpPr/>
          <p:nvPr/>
        </p:nvSpPr>
        <p:spPr>
          <a:xfrm>
            <a:off x="0" y="6553200"/>
            <a:ext cx="9144000" cy="76200"/>
          </a:xfrm>
          <a:prstGeom prst="rect">
            <a:avLst/>
          </a:prstGeom>
          <a:solidFill>
            <a:srgbClr val="990017"/>
          </a:solidFill>
          <a:ln cap="flat" cmpd="sng" w="9525">
            <a:solidFill>
              <a:srgbClr val="99001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4" name="Google Shape;14;p1"/>
          <p:cNvCxnSpPr/>
          <p:nvPr/>
        </p:nvCxnSpPr>
        <p:spPr>
          <a:xfrm>
            <a:off x="0" y="6629400"/>
            <a:ext cx="9144000" cy="0"/>
          </a:xfrm>
          <a:prstGeom prst="straightConnector1">
            <a:avLst/>
          </a:prstGeom>
          <a:noFill/>
          <a:ln cap="flat" cmpd="sng" w="38100">
            <a:solidFill>
              <a:srgbClr val="002353"/>
            </a:solidFill>
            <a:prstDash val="solid"/>
            <a:round/>
            <a:headEnd len="sm" w="sm" type="none"/>
            <a:tailEnd len="sm" w="sm" type="none"/>
          </a:ln>
        </p:spPr>
      </p:cxnSp>
      <p:pic>
        <p:nvPicPr>
          <p:cNvPr id="15" name="Google Shape;15;p1"/>
          <p:cNvPicPr preferRelativeResize="0"/>
          <p:nvPr/>
        </p:nvPicPr>
        <p:blipFill rotWithShape="1">
          <a:blip r:embed="rId2">
            <a:alphaModFix/>
          </a:blip>
          <a:srcRect b="0" l="0" r="0" t="0"/>
          <a:stretch/>
        </p:blipFill>
        <p:spPr>
          <a:xfrm>
            <a:off x="190500" y="5638800"/>
            <a:ext cx="914400" cy="669925"/>
          </a:xfrm>
          <a:prstGeom prst="rect">
            <a:avLst/>
          </a:prstGeom>
          <a:noFill/>
          <a:ln>
            <a:noFill/>
          </a:ln>
        </p:spPr>
      </p:pic>
      <p:sp>
        <p:nvSpPr>
          <p:cNvPr id="16" name="Google Shape;16;p1"/>
          <p:cNvSpPr txBox="1"/>
          <p:nvPr/>
        </p:nvSpPr>
        <p:spPr>
          <a:xfrm>
            <a:off x="0" y="6643688"/>
            <a:ext cx="4648200" cy="2143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none">
                <a:solidFill>
                  <a:schemeClr val="lt2"/>
                </a:solidFill>
                <a:latin typeface="Arial"/>
                <a:ea typeface="Arial"/>
                <a:cs typeface="Arial"/>
                <a:sym typeface="Arial"/>
              </a:rPr>
              <a:t>Copyright © Dean L. Fixsen and Karen A. Blase, 2008</a:t>
            </a:r>
            <a:endParaRPr/>
          </a:p>
        </p:txBody>
      </p:sp>
      <p:pic>
        <p:nvPicPr>
          <p:cNvPr descr="NEW nirn logo reverse" id="17" name="Google Shape;17;p1"/>
          <p:cNvPicPr preferRelativeResize="0"/>
          <p:nvPr/>
        </p:nvPicPr>
        <p:blipFill rotWithShape="1">
          <a:blip r:embed="rId3">
            <a:alphaModFix/>
          </a:blip>
          <a:srcRect b="0" l="0" r="37017" t="0"/>
          <a:stretch/>
        </p:blipFill>
        <p:spPr>
          <a:xfrm>
            <a:off x="152400" y="739775"/>
            <a:ext cx="1014413" cy="363538"/>
          </a:xfrm>
          <a:prstGeom prst="rect">
            <a:avLst/>
          </a:prstGeom>
          <a:noFill/>
          <a:ln>
            <a:noFill/>
          </a:ln>
        </p:spPr>
      </p:pic>
      <p:sp>
        <p:nvSpPr>
          <p:cNvPr id="18" name="Google Shape;18;p1"/>
          <p:cNvSpPr/>
          <p:nvPr/>
        </p:nvSpPr>
        <p:spPr>
          <a:xfrm>
            <a:off x="228600" y="1219200"/>
            <a:ext cx="8915400" cy="76200"/>
          </a:xfrm>
          <a:prstGeom prst="rect">
            <a:avLst/>
          </a:prstGeom>
          <a:solidFill>
            <a:srgbClr val="A50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hyperlink" Target="http://www.scalingup.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hyperlink" Target="mailto:dfixsen@fmhi.usf.edu" TargetMode="External"/><Relationship Id="rId4" Type="http://schemas.openxmlformats.org/officeDocument/2006/relationships/hyperlink" Target="mailto:kblase@fmhi.usf.edu" TargetMode="External"/><Relationship Id="rId5" Type="http://schemas.openxmlformats.org/officeDocument/2006/relationships/hyperlink" Target="http://nirn.fmhi.usf.edu/"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hyperlink" Target="http://nirn.fmhi.usf.edu/resources/publications/Monograph/index.cfm"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descr="dali4" id="72" name="Google Shape;72;p17"/>
          <p:cNvPicPr preferRelativeResize="0"/>
          <p:nvPr/>
        </p:nvPicPr>
        <p:blipFill rotWithShape="1">
          <a:blip r:embed="rId3">
            <a:alphaModFix/>
          </a:blip>
          <a:srcRect b="0" l="0" r="0" t="0"/>
          <a:stretch/>
        </p:blipFill>
        <p:spPr>
          <a:xfrm>
            <a:off x="0" y="0"/>
            <a:ext cx="9144000" cy="6869113"/>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1447800" y="228600"/>
            <a:ext cx="77724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Reviews</a:t>
            </a:r>
            <a:endParaRPr/>
          </a:p>
        </p:txBody>
      </p:sp>
      <p:sp>
        <p:nvSpPr>
          <p:cNvPr id="286" name="Google Shape;286;p26"/>
          <p:cNvSpPr txBox="1"/>
          <p:nvPr>
            <p:ph idx="1" type="body"/>
          </p:nvPr>
        </p:nvSpPr>
        <p:spPr>
          <a:xfrm>
            <a:off x="1371600" y="1524000"/>
            <a:ext cx="7772400" cy="51054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Human service prevention and treatment programs (e.g. substance abuse, adult / children’s MH, justice, health, education)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Advanced manufacturing technologies</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AMA clinical guidelines</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Engineering: bridge maintenance</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Hotel service management</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National franchise operations</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Cancer prevention &amp; treatment</a:t>
            </a:r>
            <a:endParaRPr/>
          </a:p>
        </p:txBody>
      </p:sp>
      <p:sp>
        <p:nvSpPr>
          <p:cNvPr id="287" name="Google Shape;287;p26"/>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a:t>
            </a:r>
            <a:endParaRPr/>
          </a:p>
        </p:txBody>
      </p:sp>
      <p:sp>
        <p:nvSpPr>
          <p:cNvPr id="295" name="Google Shape;295;p27"/>
          <p:cNvSpPr txBox="1"/>
          <p:nvPr>
            <p:ph idx="1" type="body"/>
          </p:nvPr>
        </p:nvSpPr>
        <p:spPr>
          <a:xfrm>
            <a:off x="1295400" y="1524000"/>
            <a:ext cx="7848600" cy="472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5000"/>
              </a:lnSpc>
              <a:spcBef>
                <a:spcPts val="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Letting it happen</a:t>
            </a:r>
            <a:endParaRPr/>
          </a:p>
          <a:p>
            <a:pPr indent="-285750" lvl="1" marL="742950" marR="0" rtl="0" algn="l">
              <a:lnSpc>
                <a:spcPct val="8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Recipients are accountable</a:t>
            </a:r>
            <a:endParaRPr/>
          </a:p>
          <a:p>
            <a:pPr indent="-342900" lvl="0" marL="342900" marR="0" rtl="0" algn="l">
              <a:lnSpc>
                <a:spcPct val="8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Helping it happen</a:t>
            </a:r>
            <a:endParaRPr/>
          </a:p>
          <a:p>
            <a:pPr indent="-285750" lvl="1" marL="742950" marR="0" rtl="0" algn="l">
              <a:lnSpc>
                <a:spcPct val="8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Recipients are accountable</a:t>
            </a:r>
            <a:endParaRPr/>
          </a:p>
          <a:p>
            <a:pPr indent="-342900" lvl="0" marL="342900" marR="0" rtl="0" algn="l">
              <a:lnSpc>
                <a:spcPct val="8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Making it happen</a:t>
            </a:r>
            <a:endParaRPr/>
          </a:p>
          <a:p>
            <a:pPr indent="-285750" lvl="1" marL="742950" marR="0" rtl="0" algn="l">
              <a:lnSpc>
                <a:spcPct val="8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Purposeful use of implementation practices and science</a:t>
            </a:r>
            <a:endParaRPr/>
          </a:p>
          <a:p>
            <a:pPr indent="-285750" lvl="1" marL="742950" marR="0" rtl="0" algn="l">
              <a:lnSpc>
                <a:spcPct val="8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Implementation teams are accountable</a:t>
            </a:r>
            <a:endParaRPr/>
          </a:p>
        </p:txBody>
      </p:sp>
      <p:sp>
        <p:nvSpPr>
          <p:cNvPr id="296" name="Google Shape;296;p27"/>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97" name="Google Shape;297;p27"/>
          <p:cNvSpPr txBox="1"/>
          <p:nvPr/>
        </p:nvSpPr>
        <p:spPr>
          <a:xfrm>
            <a:off x="1524000" y="6172200"/>
            <a:ext cx="76200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rgbClr val="001574"/>
                </a:solidFill>
                <a:latin typeface="Arial"/>
                <a:ea typeface="Arial"/>
                <a:cs typeface="Arial"/>
                <a:sym typeface="Arial"/>
              </a:rPr>
              <a:t>Based on Greenhalgh, Robert, MacFarlane, Bate, &amp; Kyriakidou, 2004</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13716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Ineffective Methods</a:t>
            </a:r>
            <a:endParaRPr/>
          </a:p>
        </p:txBody>
      </p:sp>
      <p:sp>
        <p:nvSpPr>
          <p:cNvPr id="305" name="Google Shape;305;p28"/>
          <p:cNvSpPr txBox="1"/>
          <p:nvPr>
            <p:ph idx="1" type="body"/>
          </p:nvPr>
        </p:nvSpPr>
        <p:spPr>
          <a:xfrm>
            <a:off x="1676400" y="1447800"/>
            <a:ext cx="7467600" cy="9906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85000"/>
              </a:lnSpc>
              <a:spcBef>
                <a:spcPts val="0"/>
              </a:spcBef>
              <a:spcAft>
                <a:spcPts val="0"/>
              </a:spcAft>
              <a:buClr>
                <a:srgbClr val="001574"/>
              </a:buClr>
              <a:buFont typeface="Arial"/>
              <a:buNone/>
            </a:pPr>
            <a:r>
              <a:rPr b="1" i="0" lang="en-US" sz="3200" u="none" cap="none" strike="noStrike">
                <a:solidFill>
                  <a:srgbClr val="001574"/>
                </a:solidFill>
                <a:latin typeface="Arial"/>
                <a:ea typeface="Arial"/>
                <a:cs typeface="Arial"/>
                <a:sym typeface="Arial"/>
              </a:rPr>
              <a:t>Excellent experimental evidence for what </a:t>
            </a:r>
            <a:r>
              <a:rPr b="1" i="0" lang="en-US" sz="3200" u="sng" cap="none" strike="noStrike">
                <a:solidFill>
                  <a:srgbClr val="001574"/>
                </a:solidFill>
                <a:latin typeface="Arial"/>
                <a:ea typeface="Arial"/>
                <a:cs typeface="Arial"/>
                <a:sym typeface="Arial"/>
              </a:rPr>
              <a:t>does not work</a:t>
            </a:r>
            <a:endParaRPr/>
          </a:p>
        </p:txBody>
      </p:sp>
      <p:sp>
        <p:nvSpPr>
          <p:cNvPr id="306" name="Google Shape;306;p28"/>
          <p:cNvSpPr/>
          <p:nvPr/>
        </p:nvSpPr>
        <p:spPr>
          <a:xfrm>
            <a:off x="228600" y="1219200"/>
            <a:ext cx="8915400" cy="76200"/>
          </a:xfrm>
          <a:prstGeom prst="rect">
            <a:avLst/>
          </a:prstGeom>
          <a:solidFill>
            <a:srgbClr val="990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307" name="Google Shape;307;p28"/>
          <p:cNvSpPr txBox="1"/>
          <p:nvPr/>
        </p:nvSpPr>
        <p:spPr>
          <a:xfrm>
            <a:off x="1752600" y="2586038"/>
            <a:ext cx="7391400" cy="3376612"/>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1574"/>
              </a:buClr>
              <a:buSzPts val="2800"/>
              <a:buFont typeface="Arial"/>
              <a:buChar char="•"/>
            </a:pPr>
            <a:r>
              <a:rPr b="1" lang="en-US" sz="2800" u="none">
                <a:solidFill>
                  <a:srgbClr val="001574"/>
                </a:solidFill>
                <a:latin typeface="Arial"/>
                <a:ea typeface="Arial"/>
                <a:cs typeface="Arial"/>
                <a:sym typeface="Arial"/>
              </a:rPr>
              <a:t>Diffusion/dissemination of information by itself </a:t>
            </a:r>
            <a:r>
              <a:rPr b="1" lang="en-US" sz="2800" u="sng">
                <a:solidFill>
                  <a:srgbClr val="001574"/>
                </a:solidFill>
                <a:latin typeface="Arial"/>
                <a:ea typeface="Arial"/>
                <a:cs typeface="Arial"/>
                <a:sym typeface="Arial"/>
              </a:rPr>
              <a:t>does not</a:t>
            </a:r>
            <a:r>
              <a:rPr b="1" lang="en-US" sz="2800" u="none">
                <a:solidFill>
                  <a:srgbClr val="001574"/>
                </a:solidFill>
                <a:latin typeface="Arial"/>
                <a:ea typeface="Arial"/>
                <a:cs typeface="Arial"/>
                <a:sym typeface="Arial"/>
              </a:rPr>
              <a:t> lead to successful implementation </a:t>
            </a:r>
            <a:r>
              <a:rPr b="1" lang="en-US" sz="2400" u="none">
                <a:solidFill>
                  <a:srgbClr val="001574"/>
                </a:solidFill>
                <a:latin typeface="Arial"/>
                <a:ea typeface="Arial"/>
                <a:cs typeface="Arial"/>
                <a:sym typeface="Arial"/>
              </a:rPr>
              <a:t>(research literature, mailings, promulgation of practice guidelines</a:t>
            </a:r>
            <a:r>
              <a:rPr lang="en-US" sz="2400" u="none">
                <a:solidFill>
                  <a:srgbClr val="001574"/>
                </a:solidFill>
                <a:latin typeface="Arial"/>
                <a:ea typeface="Arial"/>
                <a:cs typeface="Arial"/>
                <a:sym typeface="Arial"/>
              </a:rPr>
              <a:t>)</a:t>
            </a:r>
            <a:endParaRPr b="1" sz="2400" u="none">
              <a:solidFill>
                <a:srgbClr val="001574"/>
              </a:solidFill>
              <a:latin typeface="Arial"/>
              <a:ea typeface="Arial"/>
              <a:cs typeface="Arial"/>
              <a:sym typeface="Arial"/>
            </a:endParaRPr>
          </a:p>
          <a:p>
            <a:pPr indent="0" lvl="0" marL="0" marR="0" rtl="0" algn="l">
              <a:lnSpc>
                <a:spcPct val="105000"/>
              </a:lnSpc>
              <a:spcBef>
                <a:spcPts val="1400"/>
              </a:spcBef>
              <a:spcAft>
                <a:spcPts val="0"/>
              </a:spcAft>
              <a:buClr>
                <a:srgbClr val="001574"/>
              </a:buClr>
              <a:buSzPts val="2800"/>
              <a:buFont typeface="Arial"/>
              <a:buChar char="•"/>
            </a:pPr>
            <a:r>
              <a:rPr b="1" lang="en-US" sz="2800" u="none">
                <a:solidFill>
                  <a:srgbClr val="001574"/>
                </a:solidFill>
                <a:latin typeface="Arial"/>
                <a:ea typeface="Arial"/>
                <a:cs typeface="Arial"/>
                <a:sym typeface="Arial"/>
              </a:rPr>
              <a:t>Training alone, no matter how well done, </a:t>
            </a:r>
            <a:r>
              <a:rPr b="1" lang="en-US" sz="2800" u="sng">
                <a:solidFill>
                  <a:srgbClr val="001574"/>
                </a:solidFill>
                <a:latin typeface="Arial"/>
                <a:ea typeface="Arial"/>
                <a:cs typeface="Arial"/>
                <a:sym typeface="Arial"/>
              </a:rPr>
              <a:t>does not</a:t>
            </a:r>
            <a:r>
              <a:rPr b="1" lang="en-US" sz="2800" u="none">
                <a:solidFill>
                  <a:srgbClr val="001574"/>
                </a:solidFill>
                <a:latin typeface="Arial"/>
                <a:ea typeface="Arial"/>
                <a:cs typeface="Arial"/>
                <a:sym typeface="Arial"/>
              </a:rPr>
              <a:t> lead to successful implementation</a:t>
            </a:r>
            <a:endParaRPr b="1" sz="4000" u="sng">
              <a:solidFill>
                <a:srgbClr val="001574"/>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9"/>
          <p:cNvSpPr txBox="1"/>
          <p:nvPr>
            <p:ph type="title"/>
          </p:nvPr>
        </p:nvSpPr>
        <p:spPr>
          <a:xfrm>
            <a:off x="1447800" y="228600"/>
            <a:ext cx="72390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Ineffective Methods</a:t>
            </a:r>
            <a:endParaRPr/>
          </a:p>
        </p:txBody>
      </p:sp>
      <p:sp>
        <p:nvSpPr>
          <p:cNvPr id="315" name="Google Shape;315;p29"/>
          <p:cNvSpPr txBox="1"/>
          <p:nvPr>
            <p:ph idx="1" type="body"/>
          </p:nvPr>
        </p:nvSpPr>
        <p:spPr>
          <a:xfrm>
            <a:off x="1676400" y="1447800"/>
            <a:ext cx="7086600" cy="9906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85000"/>
              </a:lnSpc>
              <a:spcBef>
                <a:spcPts val="0"/>
              </a:spcBef>
              <a:spcAft>
                <a:spcPts val="0"/>
              </a:spcAft>
              <a:buClr>
                <a:srgbClr val="001574"/>
              </a:buClr>
              <a:buFont typeface="Arial"/>
              <a:buNone/>
            </a:pPr>
            <a:r>
              <a:rPr b="1" i="0" lang="en-US" sz="3200" u="none" cap="none" strike="noStrike">
                <a:solidFill>
                  <a:srgbClr val="001574"/>
                </a:solidFill>
                <a:latin typeface="Arial"/>
                <a:ea typeface="Arial"/>
                <a:cs typeface="Arial"/>
                <a:sym typeface="Arial"/>
              </a:rPr>
              <a:t>Excellent evidence for what </a:t>
            </a:r>
            <a:r>
              <a:rPr b="1" i="0" lang="en-US" sz="3200" u="sng" cap="none" strike="noStrike">
                <a:solidFill>
                  <a:srgbClr val="001574"/>
                </a:solidFill>
                <a:latin typeface="Arial"/>
                <a:ea typeface="Arial"/>
                <a:cs typeface="Arial"/>
                <a:sym typeface="Arial"/>
              </a:rPr>
              <a:t>does not work</a:t>
            </a:r>
            <a:endParaRPr/>
          </a:p>
        </p:txBody>
      </p:sp>
      <p:sp>
        <p:nvSpPr>
          <p:cNvPr id="316" name="Google Shape;316;p29"/>
          <p:cNvSpPr/>
          <p:nvPr/>
        </p:nvSpPr>
        <p:spPr>
          <a:xfrm>
            <a:off x="228600" y="1219200"/>
            <a:ext cx="8915400" cy="76200"/>
          </a:xfrm>
          <a:prstGeom prst="rect">
            <a:avLst/>
          </a:prstGeom>
          <a:solidFill>
            <a:srgbClr val="9900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317" name="Google Shape;317;p29"/>
          <p:cNvSpPr txBox="1"/>
          <p:nvPr/>
        </p:nvSpPr>
        <p:spPr>
          <a:xfrm>
            <a:off x="1752600" y="2586038"/>
            <a:ext cx="7391400" cy="3654425"/>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1574"/>
              </a:buClr>
              <a:buSzPts val="2800"/>
              <a:buFont typeface="Arial"/>
              <a:buChar char="•"/>
            </a:pPr>
            <a:r>
              <a:rPr b="1" lang="en-US" sz="2800" u="none">
                <a:solidFill>
                  <a:srgbClr val="001574"/>
                </a:solidFill>
                <a:latin typeface="Arial"/>
                <a:ea typeface="Arial"/>
                <a:cs typeface="Arial"/>
                <a:sym typeface="Arial"/>
              </a:rPr>
              <a:t>Implementation by </a:t>
            </a:r>
            <a:r>
              <a:rPr b="1" lang="en-US" sz="2800" u="sng">
                <a:solidFill>
                  <a:srgbClr val="001574"/>
                </a:solidFill>
                <a:latin typeface="Arial"/>
                <a:ea typeface="Arial"/>
                <a:cs typeface="Arial"/>
                <a:sym typeface="Arial"/>
              </a:rPr>
              <a:t>edict/ accountability </a:t>
            </a:r>
            <a:r>
              <a:rPr b="1" lang="en-US" sz="2800" u="none">
                <a:solidFill>
                  <a:srgbClr val="001574"/>
                </a:solidFill>
                <a:latin typeface="Arial"/>
                <a:ea typeface="Arial"/>
                <a:cs typeface="Arial"/>
                <a:sym typeface="Arial"/>
              </a:rPr>
              <a:t>by itself does not work</a:t>
            </a:r>
            <a:endParaRPr/>
          </a:p>
          <a:p>
            <a:pPr indent="0" lvl="0" marL="0" marR="0" rtl="0" algn="l">
              <a:lnSpc>
                <a:spcPct val="105000"/>
              </a:lnSpc>
              <a:spcBef>
                <a:spcPts val="1400"/>
              </a:spcBef>
              <a:spcAft>
                <a:spcPts val="0"/>
              </a:spcAft>
              <a:buClr>
                <a:srgbClr val="001574"/>
              </a:buClr>
              <a:buSzPts val="2800"/>
              <a:buFont typeface="Arial"/>
              <a:buChar char="•"/>
            </a:pPr>
            <a:r>
              <a:rPr b="1" lang="en-US" sz="2800" u="none">
                <a:solidFill>
                  <a:srgbClr val="001574"/>
                </a:solidFill>
                <a:latin typeface="Arial"/>
                <a:ea typeface="Arial"/>
                <a:cs typeface="Arial"/>
                <a:sym typeface="Arial"/>
              </a:rPr>
              <a:t>Implementation by “</a:t>
            </a:r>
            <a:r>
              <a:rPr b="1" lang="en-US" sz="2800" u="sng">
                <a:solidFill>
                  <a:srgbClr val="001574"/>
                </a:solidFill>
                <a:latin typeface="Arial"/>
                <a:ea typeface="Arial"/>
                <a:cs typeface="Arial"/>
                <a:sym typeface="Arial"/>
              </a:rPr>
              <a:t>following the</a:t>
            </a:r>
            <a:r>
              <a:rPr b="1" lang="en-US" sz="2800" u="none">
                <a:solidFill>
                  <a:srgbClr val="001574"/>
                </a:solidFill>
                <a:latin typeface="Arial"/>
                <a:ea typeface="Arial"/>
                <a:cs typeface="Arial"/>
                <a:sym typeface="Arial"/>
              </a:rPr>
              <a:t> </a:t>
            </a:r>
            <a:r>
              <a:rPr b="1" lang="en-US" sz="2800" u="sng">
                <a:solidFill>
                  <a:srgbClr val="001574"/>
                </a:solidFill>
                <a:latin typeface="Arial"/>
                <a:ea typeface="Arial"/>
                <a:cs typeface="Arial"/>
                <a:sym typeface="Arial"/>
              </a:rPr>
              <a:t>money</a:t>
            </a:r>
            <a:r>
              <a:rPr b="1" lang="en-US" sz="2800" u="none">
                <a:solidFill>
                  <a:srgbClr val="001574"/>
                </a:solidFill>
                <a:latin typeface="Arial"/>
                <a:ea typeface="Arial"/>
                <a:cs typeface="Arial"/>
                <a:sym typeface="Arial"/>
              </a:rPr>
              <a:t>” by itself does not work</a:t>
            </a:r>
            <a:endParaRPr/>
          </a:p>
          <a:p>
            <a:pPr indent="0" lvl="0" marL="0" marR="0" rtl="0" algn="l">
              <a:lnSpc>
                <a:spcPct val="105000"/>
              </a:lnSpc>
              <a:spcBef>
                <a:spcPts val="1400"/>
              </a:spcBef>
              <a:spcAft>
                <a:spcPts val="0"/>
              </a:spcAft>
              <a:buClr>
                <a:srgbClr val="001574"/>
              </a:buClr>
              <a:buSzPts val="2800"/>
              <a:buFont typeface="Arial"/>
              <a:buChar char="•"/>
            </a:pPr>
            <a:r>
              <a:rPr b="1" lang="en-US" sz="2800" u="none">
                <a:solidFill>
                  <a:srgbClr val="001574"/>
                </a:solidFill>
                <a:latin typeface="Arial"/>
                <a:ea typeface="Arial"/>
                <a:cs typeface="Arial"/>
                <a:sym typeface="Arial"/>
              </a:rPr>
              <a:t>Implementation </a:t>
            </a:r>
            <a:r>
              <a:rPr b="1" lang="en-US" sz="2800" u="sng">
                <a:solidFill>
                  <a:srgbClr val="001574"/>
                </a:solidFill>
                <a:latin typeface="Arial"/>
                <a:ea typeface="Arial"/>
                <a:cs typeface="Arial"/>
                <a:sym typeface="Arial"/>
              </a:rPr>
              <a:t>without changing</a:t>
            </a:r>
            <a:r>
              <a:rPr b="1" lang="en-US" sz="2800" u="none">
                <a:solidFill>
                  <a:srgbClr val="001574"/>
                </a:solidFill>
                <a:latin typeface="Arial"/>
                <a:ea typeface="Arial"/>
                <a:cs typeface="Arial"/>
                <a:sym typeface="Arial"/>
              </a:rPr>
              <a:t> supporting roles and functions does not work</a:t>
            </a:r>
            <a:endParaRPr/>
          </a:p>
        </p:txBody>
      </p:sp>
      <p:sp>
        <p:nvSpPr>
          <p:cNvPr id="318" name="Google Shape;318;p29"/>
          <p:cNvSpPr txBox="1"/>
          <p:nvPr/>
        </p:nvSpPr>
        <p:spPr>
          <a:xfrm>
            <a:off x="4267200" y="5957888"/>
            <a:ext cx="434340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rgbClr val="001574"/>
                </a:solidFill>
                <a:latin typeface="Arial"/>
                <a:ea typeface="Arial"/>
                <a:cs typeface="Arial"/>
                <a:sym typeface="Arial"/>
              </a:rPr>
              <a:t>Paul Nutt (2002). </a:t>
            </a:r>
            <a:r>
              <a:rPr b="1" i="1" lang="en-US" sz="1800" u="none">
                <a:solidFill>
                  <a:srgbClr val="001574"/>
                </a:solidFill>
                <a:latin typeface="Arial"/>
                <a:ea typeface="Arial"/>
                <a:cs typeface="Arial"/>
                <a:sym typeface="Arial"/>
              </a:rPr>
              <a:t>Why Decisions Fail</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ph type="title"/>
          </p:nvPr>
        </p:nvSpPr>
        <p:spPr>
          <a:xfrm>
            <a:off x="13716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What Works</a:t>
            </a:r>
            <a:endParaRPr/>
          </a:p>
        </p:txBody>
      </p:sp>
      <p:sp>
        <p:nvSpPr>
          <p:cNvPr id="326" name="Google Shape;326;p30"/>
          <p:cNvSpPr txBox="1"/>
          <p:nvPr>
            <p:ph idx="1" type="body"/>
          </p:nvPr>
        </p:nvSpPr>
        <p:spPr>
          <a:xfrm>
            <a:off x="1295400" y="1600200"/>
            <a:ext cx="73152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Font typeface="Arial"/>
              <a:buNone/>
            </a:pPr>
            <a:r>
              <a:rPr b="1" i="0" lang="en-US" sz="2800" u="none" cap="none" strike="noStrike">
                <a:solidFill>
                  <a:srgbClr val="001574"/>
                </a:solidFill>
                <a:latin typeface="Arial"/>
                <a:ea typeface="Arial"/>
                <a:cs typeface="Arial"/>
                <a:sym typeface="Arial"/>
              </a:rPr>
              <a:t>Effective </a:t>
            </a:r>
            <a:r>
              <a:rPr b="1" i="0" lang="en-US" sz="3200" u="sng" cap="none" strike="noStrike">
                <a:solidFill>
                  <a:srgbClr val="001574"/>
                </a:solidFill>
                <a:latin typeface="Arial"/>
                <a:ea typeface="Arial"/>
                <a:cs typeface="Arial"/>
                <a:sym typeface="Arial"/>
              </a:rPr>
              <a:t>intervention</a:t>
            </a:r>
            <a:r>
              <a:rPr b="1" i="0" lang="en-US" sz="2800" u="none" cap="none" strike="noStrike">
                <a:solidFill>
                  <a:srgbClr val="001574"/>
                </a:solidFill>
                <a:latin typeface="Arial"/>
                <a:ea typeface="Arial"/>
                <a:cs typeface="Arial"/>
                <a:sym typeface="Arial"/>
              </a:rPr>
              <a:t> practices</a:t>
            </a:r>
            <a:endParaRPr/>
          </a:p>
          <a:p>
            <a:pPr indent="0" lvl="0" marL="0" marR="0" rtl="0" algn="l">
              <a:lnSpc>
                <a:spcPct val="95000"/>
              </a:lnSpc>
              <a:spcBef>
                <a:spcPts val="1800"/>
              </a:spcBef>
              <a:spcAft>
                <a:spcPts val="0"/>
              </a:spcAft>
              <a:buClr>
                <a:srgbClr val="001574"/>
              </a:buClr>
              <a:buFont typeface="Arial"/>
              <a:buNone/>
            </a:pPr>
            <a:r>
              <a:rPr b="1" i="0" lang="en-US" sz="3600" u="none" cap="none" strike="noStrike">
                <a:solidFill>
                  <a:srgbClr val="001574"/>
                </a:solidFill>
                <a:latin typeface="Arial"/>
                <a:ea typeface="Arial"/>
                <a:cs typeface="Arial"/>
                <a:sym typeface="Arial"/>
              </a:rPr>
              <a:t>+</a:t>
            </a:r>
            <a:endParaRPr/>
          </a:p>
          <a:p>
            <a:pPr indent="0" lvl="0" marL="0" marR="0" rtl="0" algn="l">
              <a:lnSpc>
                <a:spcPct val="95000"/>
              </a:lnSpc>
              <a:spcBef>
                <a:spcPts val="1600"/>
              </a:spcBef>
              <a:spcAft>
                <a:spcPts val="0"/>
              </a:spcAft>
              <a:buClr>
                <a:srgbClr val="001574"/>
              </a:buClr>
              <a:buFont typeface="Arial"/>
              <a:buNone/>
            </a:pPr>
            <a:r>
              <a:rPr b="1" i="0" lang="en-US" sz="2800" u="none" cap="none" strike="noStrike">
                <a:solidFill>
                  <a:srgbClr val="001574"/>
                </a:solidFill>
                <a:latin typeface="Arial"/>
                <a:ea typeface="Arial"/>
                <a:cs typeface="Arial"/>
                <a:sym typeface="Arial"/>
              </a:rPr>
              <a:t>Effective </a:t>
            </a:r>
            <a:r>
              <a:rPr b="1" i="0" lang="en-US" sz="3200" u="sng" cap="none" strike="noStrike">
                <a:solidFill>
                  <a:srgbClr val="001574"/>
                </a:solidFill>
                <a:latin typeface="Arial"/>
                <a:ea typeface="Arial"/>
                <a:cs typeface="Arial"/>
                <a:sym typeface="Arial"/>
              </a:rPr>
              <a:t>implementation</a:t>
            </a:r>
            <a:r>
              <a:rPr b="1" i="0" lang="en-US" sz="2800" u="none" cap="none" strike="noStrike">
                <a:solidFill>
                  <a:srgbClr val="001574"/>
                </a:solidFill>
                <a:latin typeface="Arial"/>
                <a:ea typeface="Arial"/>
                <a:cs typeface="Arial"/>
                <a:sym typeface="Arial"/>
              </a:rPr>
              <a:t> practices</a:t>
            </a:r>
            <a:endParaRPr/>
          </a:p>
          <a:p>
            <a:pPr indent="0" lvl="0" marL="0" marR="0" rtl="0" algn="l">
              <a:lnSpc>
                <a:spcPct val="95000"/>
              </a:lnSpc>
              <a:spcBef>
                <a:spcPts val="1800"/>
              </a:spcBef>
              <a:spcAft>
                <a:spcPts val="0"/>
              </a:spcAft>
              <a:buClr>
                <a:srgbClr val="001574"/>
              </a:buClr>
              <a:buFont typeface="Arial"/>
              <a:buNone/>
            </a:pPr>
            <a:r>
              <a:rPr b="1" i="0" lang="en-US" sz="3600" u="none" cap="none" strike="noStrike">
                <a:solidFill>
                  <a:srgbClr val="001574"/>
                </a:solidFill>
                <a:latin typeface="Arial"/>
                <a:ea typeface="Arial"/>
                <a:cs typeface="Arial"/>
                <a:sym typeface="Arial"/>
              </a:rPr>
              <a:t>=</a:t>
            </a:r>
            <a:endParaRPr/>
          </a:p>
          <a:p>
            <a:pPr indent="0" lvl="0" marL="0" marR="0" rtl="0" algn="l">
              <a:lnSpc>
                <a:spcPct val="95000"/>
              </a:lnSpc>
              <a:spcBef>
                <a:spcPts val="2000"/>
              </a:spcBef>
              <a:spcAft>
                <a:spcPts val="0"/>
              </a:spcAft>
              <a:buClr>
                <a:srgbClr val="D57604"/>
              </a:buClr>
              <a:buFont typeface="Arial"/>
              <a:buNone/>
            </a:pPr>
            <a:r>
              <a:rPr b="1" i="0" lang="en-US" sz="3600" u="none" cap="none" strike="noStrike">
                <a:solidFill>
                  <a:srgbClr val="D57604"/>
                </a:solidFill>
                <a:latin typeface="Arial"/>
                <a:ea typeface="Arial"/>
                <a:cs typeface="Arial"/>
                <a:sym typeface="Arial"/>
              </a:rPr>
              <a:t>Good </a:t>
            </a:r>
            <a:r>
              <a:rPr b="1" i="0" lang="en-US" sz="4000" u="sng" cap="none" strike="noStrike">
                <a:solidFill>
                  <a:srgbClr val="D57604"/>
                </a:solidFill>
                <a:latin typeface="Arial"/>
                <a:ea typeface="Arial"/>
                <a:cs typeface="Arial"/>
                <a:sym typeface="Arial"/>
              </a:rPr>
              <a:t>outcomes</a:t>
            </a:r>
            <a:r>
              <a:rPr b="1" i="0" lang="en-US" sz="3600" u="none" cap="none" strike="noStrike">
                <a:solidFill>
                  <a:srgbClr val="D57604"/>
                </a:solidFill>
                <a:latin typeface="Arial"/>
                <a:ea typeface="Arial"/>
                <a:cs typeface="Arial"/>
                <a:sym typeface="Arial"/>
              </a:rPr>
              <a:t> for consumers</a:t>
            </a:r>
            <a:endParaRPr/>
          </a:p>
        </p:txBody>
      </p:sp>
      <p:sp>
        <p:nvSpPr>
          <p:cNvPr id="327" name="Google Shape;327;p30"/>
          <p:cNvSpPr/>
          <p:nvPr/>
        </p:nvSpPr>
        <p:spPr>
          <a:xfrm>
            <a:off x="228600" y="1219200"/>
            <a:ext cx="8915400" cy="76200"/>
          </a:xfrm>
          <a:prstGeom prst="rect">
            <a:avLst/>
          </a:prstGeom>
          <a:solidFill>
            <a:srgbClr val="990017"/>
          </a:solidFill>
          <a:ln cap="flat" cmpd="sng" w="9525">
            <a:solidFill>
              <a:srgbClr val="D5760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rgbClr val="D57604"/>
              </a:solidFill>
              <a:latin typeface="Arial"/>
              <a:ea typeface="Arial"/>
              <a:cs typeface="Arial"/>
              <a:sym typeface="Arial"/>
            </a:endParaRPr>
          </a:p>
        </p:txBody>
      </p:sp>
      <p:cxnSp>
        <p:nvCxnSpPr>
          <p:cNvPr id="328" name="Google Shape;328;p30"/>
          <p:cNvCxnSpPr/>
          <p:nvPr/>
        </p:nvCxnSpPr>
        <p:spPr>
          <a:xfrm>
            <a:off x="1295400" y="3657600"/>
            <a:ext cx="6629400" cy="0"/>
          </a:xfrm>
          <a:prstGeom prst="straightConnector1">
            <a:avLst/>
          </a:prstGeom>
          <a:noFill/>
          <a:ln cap="flat" cmpd="sng" w="38100">
            <a:solidFill>
              <a:srgbClr val="990017"/>
            </a:solidFill>
            <a:prstDash val="solid"/>
            <a:round/>
            <a:headEnd len="sm" w="sm" type="none"/>
            <a:tailEnd len="sm" w="sm" type="none"/>
          </a:ln>
        </p:spPr>
      </p:cxn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1"/>
          <p:cNvSpPr txBox="1"/>
          <p:nvPr>
            <p:ph type="title"/>
          </p:nvPr>
        </p:nvSpPr>
        <p:spPr>
          <a:xfrm>
            <a:off x="1371600" y="228600"/>
            <a:ext cx="74676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 Innovations</a:t>
            </a:r>
            <a:endParaRPr/>
          </a:p>
        </p:txBody>
      </p:sp>
      <p:sp>
        <p:nvSpPr>
          <p:cNvPr id="336" name="Google Shape;336;p31"/>
          <p:cNvSpPr/>
          <p:nvPr/>
        </p:nvSpPr>
        <p:spPr>
          <a:xfrm>
            <a:off x="228600" y="1219200"/>
            <a:ext cx="8915400" cy="76200"/>
          </a:xfrm>
          <a:prstGeom prst="rect">
            <a:avLst/>
          </a:prstGeom>
          <a:solidFill>
            <a:srgbClr val="D57604"/>
          </a:solidFill>
          <a:ln cap="flat" cmpd="sng" w="9525">
            <a:solidFill>
              <a:srgbClr val="D5760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rgbClr val="D57604"/>
              </a:solidFill>
              <a:latin typeface="Arial"/>
              <a:ea typeface="Arial"/>
              <a:cs typeface="Arial"/>
              <a:sym typeface="Arial"/>
            </a:endParaRPr>
          </a:p>
        </p:txBody>
      </p:sp>
      <p:cxnSp>
        <p:nvCxnSpPr>
          <p:cNvPr id="337" name="Google Shape;337;p31"/>
          <p:cNvCxnSpPr/>
          <p:nvPr/>
        </p:nvCxnSpPr>
        <p:spPr>
          <a:xfrm>
            <a:off x="1295400" y="2514600"/>
            <a:ext cx="7848600" cy="0"/>
          </a:xfrm>
          <a:prstGeom prst="straightConnector1">
            <a:avLst/>
          </a:prstGeom>
          <a:noFill/>
          <a:ln cap="flat" cmpd="sng" w="38100">
            <a:solidFill>
              <a:srgbClr val="D57604"/>
            </a:solidFill>
            <a:prstDash val="solid"/>
            <a:round/>
            <a:headEnd len="sm" w="sm" type="none"/>
            <a:tailEnd len="sm" w="sm" type="none"/>
          </a:ln>
        </p:spPr>
      </p:cxnSp>
      <p:sp>
        <p:nvSpPr>
          <p:cNvPr id="338" name="Google Shape;338;p31"/>
          <p:cNvSpPr txBox="1"/>
          <p:nvPr/>
        </p:nvSpPr>
        <p:spPr>
          <a:xfrm>
            <a:off x="3962400" y="2057400"/>
            <a:ext cx="1981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Effective</a:t>
            </a:r>
            <a:endParaRPr/>
          </a:p>
        </p:txBody>
      </p:sp>
      <p:sp>
        <p:nvSpPr>
          <p:cNvPr id="339" name="Google Shape;339;p31"/>
          <p:cNvSpPr txBox="1"/>
          <p:nvPr/>
        </p:nvSpPr>
        <p:spPr>
          <a:xfrm>
            <a:off x="6248400" y="2057400"/>
            <a:ext cx="2286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NOT Effective</a:t>
            </a:r>
            <a:endParaRPr/>
          </a:p>
        </p:txBody>
      </p:sp>
      <p:sp>
        <p:nvSpPr>
          <p:cNvPr id="340" name="Google Shape;340;p31"/>
          <p:cNvSpPr txBox="1"/>
          <p:nvPr/>
        </p:nvSpPr>
        <p:spPr>
          <a:xfrm>
            <a:off x="1295400" y="2971800"/>
            <a:ext cx="1981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Effective </a:t>
            </a:r>
            <a:endParaRPr/>
          </a:p>
        </p:txBody>
      </p:sp>
      <p:sp>
        <p:nvSpPr>
          <p:cNvPr id="341" name="Google Shape;341;p31"/>
          <p:cNvSpPr txBox="1"/>
          <p:nvPr/>
        </p:nvSpPr>
        <p:spPr>
          <a:xfrm>
            <a:off x="1219200" y="4191000"/>
            <a:ext cx="2286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NOT Effective</a:t>
            </a:r>
            <a:endParaRPr/>
          </a:p>
        </p:txBody>
      </p:sp>
      <p:cxnSp>
        <p:nvCxnSpPr>
          <p:cNvPr id="342" name="Google Shape;342;p31"/>
          <p:cNvCxnSpPr/>
          <p:nvPr/>
        </p:nvCxnSpPr>
        <p:spPr>
          <a:xfrm rot="10800000">
            <a:off x="3352800" y="1905000"/>
            <a:ext cx="0" cy="3276600"/>
          </a:xfrm>
          <a:prstGeom prst="straightConnector1">
            <a:avLst/>
          </a:prstGeom>
          <a:noFill/>
          <a:ln cap="flat" cmpd="sng" w="38100">
            <a:solidFill>
              <a:srgbClr val="D57604"/>
            </a:solidFill>
            <a:prstDash val="solid"/>
            <a:round/>
            <a:headEnd len="sm" w="sm" type="none"/>
            <a:tailEnd len="sm" w="sm" type="none"/>
          </a:ln>
        </p:spPr>
      </p:cxnSp>
      <p:cxnSp>
        <p:nvCxnSpPr>
          <p:cNvPr id="343" name="Google Shape;343;p31"/>
          <p:cNvCxnSpPr/>
          <p:nvPr/>
        </p:nvCxnSpPr>
        <p:spPr>
          <a:xfrm>
            <a:off x="1295400" y="5181600"/>
            <a:ext cx="7848600" cy="0"/>
          </a:xfrm>
          <a:prstGeom prst="straightConnector1">
            <a:avLst/>
          </a:prstGeom>
          <a:noFill/>
          <a:ln cap="flat" cmpd="sng" w="38100">
            <a:solidFill>
              <a:srgbClr val="D57604"/>
            </a:solidFill>
            <a:prstDash val="solid"/>
            <a:round/>
            <a:headEnd len="sm" w="sm" type="none"/>
            <a:tailEnd len="sm" w="sm" type="none"/>
          </a:ln>
        </p:spPr>
      </p:cxnSp>
      <p:cxnSp>
        <p:nvCxnSpPr>
          <p:cNvPr id="344" name="Google Shape;344;p31"/>
          <p:cNvCxnSpPr/>
          <p:nvPr/>
        </p:nvCxnSpPr>
        <p:spPr>
          <a:xfrm>
            <a:off x="3352800" y="1905000"/>
            <a:ext cx="5791200" cy="0"/>
          </a:xfrm>
          <a:prstGeom prst="straightConnector1">
            <a:avLst/>
          </a:prstGeom>
          <a:noFill/>
          <a:ln cap="flat" cmpd="sng" w="38100">
            <a:solidFill>
              <a:srgbClr val="D57604"/>
            </a:solidFill>
            <a:prstDash val="solid"/>
            <a:round/>
            <a:headEnd len="sm" w="sm" type="none"/>
            <a:tailEnd len="sm" w="sm" type="none"/>
          </a:ln>
        </p:spPr>
      </p:cxnSp>
      <p:cxnSp>
        <p:nvCxnSpPr>
          <p:cNvPr id="345" name="Google Shape;345;p31"/>
          <p:cNvCxnSpPr/>
          <p:nvPr/>
        </p:nvCxnSpPr>
        <p:spPr>
          <a:xfrm>
            <a:off x="1295400" y="3810000"/>
            <a:ext cx="7848600" cy="0"/>
          </a:xfrm>
          <a:prstGeom prst="straightConnector1">
            <a:avLst/>
          </a:prstGeom>
          <a:noFill/>
          <a:ln cap="flat" cmpd="sng" w="38100">
            <a:solidFill>
              <a:srgbClr val="D57604"/>
            </a:solidFill>
            <a:prstDash val="solid"/>
            <a:round/>
            <a:headEnd len="sm" w="sm" type="none"/>
            <a:tailEnd len="sm" w="sm" type="none"/>
          </a:ln>
        </p:spPr>
      </p:cxnSp>
      <p:cxnSp>
        <p:nvCxnSpPr>
          <p:cNvPr id="346" name="Google Shape;346;p31"/>
          <p:cNvCxnSpPr/>
          <p:nvPr/>
        </p:nvCxnSpPr>
        <p:spPr>
          <a:xfrm>
            <a:off x="6096000" y="1905000"/>
            <a:ext cx="0" cy="3276600"/>
          </a:xfrm>
          <a:prstGeom prst="straightConnector1">
            <a:avLst/>
          </a:prstGeom>
          <a:noFill/>
          <a:ln cap="flat" cmpd="sng" w="38100">
            <a:solidFill>
              <a:srgbClr val="D57604"/>
            </a:solidFill>
            <a:prstDash val="solid"/>
            <a:round/>
            <a:headEnd len="sm" w="sm" type="none"/>
            <a:tailEnd len="sm" w="sm" type="none"/>
          </a:ln>
        </p:spPr>
      </p:cxnSp>
      <p:sp>
        <p:nvSpPr>
          <p:cNvPr id="347" name="Google Shape;347;p31"/>
          <p:cNvSpPr txBox="1"/>
          <p:nvPr/>
        </p:nvSpPr>
        <p:spPr>
          <a:xfrm>
            <a:off x="4648200" y="1447800"/>
            <a:ext cx="3429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IMPLEMENTATION</a:t>
            </a:r>
            <a:endParaRPr/>
          </a:p>
        </p:txBody>
      </p:sp>
      <p:sp>
        <p:nvSpPr>
          <p:cNvPr id="348" name="Google Shape;348;p31"/>
          <p:cNvSpPr txBox="1"/>
          <p:nvPr/>
        </p:nvSpPr>
        <p:spPr>
          <a:xfrm rot="-5400000">
            <a:off x="-266700" y="3619500"/>
            <a:ext cx="2667000" cy="4572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INTERVENTION</a:t>
            </a:r>
            <a:endParaRPr/>
          </a:p>
        </p:txBody>
      </p:sp>
      <p:sp>
        <p:nvSpPr>
          <p:cNvPr id="349" name="Google Shape;349;p31"/>
          <p:cNvSpPr txBox="1"/>
          <p:nvPr/>
        </p:nvSpPr>
        <p:spPr>
          <a:xfrm>
            <a:off x="3505200" y="2590800"/>
            <a:ext cx="2438400" cy="11906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u="none">
                <a:solidFill>
                  <a:srgbClr val="A50021"/>
                </a:solidFill>
                <a:latin typeface="Arial"/>
                <a:ea typeface="Arial"/>
                <a:cs typeface="Arial"/>
                <a:sym typeface="Arial"/>
              </a:rPr>
              <a:t>Student Benefits</a:t>
            </a:r>
            <a:endParaRPr/>
          </a:p>
        </p:txBody>
      </p:sp>
      <p:cxnSp>
        <p:nvCxnSpPr>
          <p:cNvPr id="350" name="Google Shape;350;p31"/>
          <p:cNvCxnSpPr/>
          <p:nvPr/>
        </p:nvCxnSpPr>
        <p:spPr>
          <a:xfrm>
            <a:off x="1295400" y="2514600"/>
            <a:ext cx="0" cy="2667000"/>
          </a:xfrm>
          <a:prstGeom prst="straightConnector1">
            <a:avLst/>
          </a:prstGeom>
          <a:noFill/>
          <a:ln cap="flat" cmpd="sng" w="38100">
            <a:solidFill>
              <a:srgbClr val="D57604"/>
            </a:solidFill>
            <a:prstDash val="solid"/>
            <a:round/>
            <a:headEnd len="sm" w="sm" type="none"/>
            <a:tailEnd len="sm" w="sm" type="none"/>
          </a:ln>
        </p:spPr>
      </p:cxn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ph type="title"/>
          </p:nvPr>
        </p:nvSpPr>
        <p:spPr>
          <a:xfrm>
            <a:off x="15240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a:t>
            </a:r>
            <a:endParaRPr/>
          </a:p>
        </p:txBody>
      </p:sp>
      <p:sp>
        <p:nvSpPr>
          <p:cNvPr id="358" name="Google Shape;358;p32"/>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An effective intervention is 	one thing</a:t>
            </a:r>
            <a:endParaRPr/>
          </a:p>
          <a:p>
            <a:pPr indent="0" lvl="0" marL="0" marR="0" rtl="0" algn="l">
              <a:lnSpc>
                <a:spcPct val="9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Implementation of an effective     	intervention is a very 	different thing</a:t>
            </a:r>
            <a:endParaRPr/>
          </a:p>
        </p:txBody>
      </p:sp>
      <p:sp>
        <p:nvSpPr>
          <p:cNvPr id="359" name="Google Shape;359;p32"/>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3"/>
          <p:cNvSpPr txBox="1"/>
          <p:nvPr>
            <p:ph type="title"/>
          </p:nvPr>
        </p:nvSpPr>
        <p:spPr>
          <a:xfrm>
            <a:off x="1524000" y="228600"/>
            <a:ext cx="76200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EBPs &amp; Implementation</a:t>
            </a:r>
            <a:endParaRPr/>
          </a:p>
        </p:txBody>
      </p:sp>
      <p:sp>
        <p:nvSpPr>
          <p:cNvPr id="367" name="Google Shape;367;p33"/>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SzPts val="3600"/>
              <a:buFont typeface="Arial"/>
              <a:buChar char="•"/>
            </a:pPr>
            <a:r>
              <a:rPr b="1" i="0" lang="en-US" sz="3600" u="none" cap="none" strike="noStrike">
                <a:solidFill>
                  <a:srgbClr val="001574"/>
                </a:solidFill>
                <a:latin typeface="Arial"/>
                <a:ea typeface="Arial"/>
                <a:cs typeface="Arial"/>
                <a:sym typeface="Arial"/>
              </a:rPr>
              <a:t> From an implementation perspective, what do we need to know about innovations such as evidence-based programs?</a:t>
            </a:r>
            <a:endParaRPr/>
          </a:p>
        </p:txBody>
      </p:sp>
      <p:sp>
        <p:nvSpPr>
          <p:cNvPr id="368" name="Google Shape;368;p33"/>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4"/>
          <p:cNvSpPr txBox="1"/>
          <p:nvPr>
            <p:ph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EBPs &amp; Implementation</a:t>
            </a:r>
            <a:endParaRPr/>
          </a:p>
        </p:txBody>
      </p:sp>
      <p:sp>
        <p:nvSpPr>
          <p:cNvPr id="376" name="Google Shape;376;p34"/>
          <p:cNvSpPr txBox="1"/>
          <p:nvPr>
            <p:ph idx="1" type="body"/>
          </p:nvPr>
        </p:nvSpPr>
        <p:spPr>
          <a:xfrm>
            <a:off x="1371600" y="1600200"/>
            <a:ext cx="7010400" cy="16002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The </a:t>
            </a:r>
            <a:r>
              <a:rPr b="1" i="0" lang="en-US" sz="2800" u="sng" cap="none" strike="noStrike">
                <a:solidFill>
                  <a:srgbClr val="001574"/>
                </a:solidFill>
                <a:latin typeface="Arial"/>
                <a:ea typeface="Arial"/>
                <a:cs typeface="Arial"/>
                <a:sym typeface="Arial"/>
              </a:rPr>
              <a:t>usability</a:t>
            </a:r>
            <a:r>
              <a:rPr b="1" i="0" lang="en-US" sz="2800" u="none" cap="none" strike="noStrike">
                <a:solidFill>
                  <a:srgbClr val="001574"/>
                </a:solidFill>
                <a:latin typeface="Arial"/>
                <a:ea typeface="Arial"/>
                <a:cs typeface="Arial"/>
                <a:sym typeface="Arial"/>
              </a:rPr>
              <a:t> of a program has little to do with the quality or weight of the evidence regarding that program</a:t>
            </a:r>
            <a:endParaRPr/>
          </a:p>
        </p:txBody>
      </p:sp>
      <p:sp>
        <p:nvSpPr>
          <p:cNvPr id="377" name="Google Shape;377;p34"/>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378" name="Google Shape;378;p34"/>
          <p:cNvSpPr txBox="1"/>
          <p:nvPr/>
        </p:nvSpPr>
        <p:spPr>
          <a:xfrm>
            <a:off x="1447800" y="3124200"/>
            <a:ext cx="7391400" cy="2773363"/>
          </a:xfrm>
          <a:prstGeom prst="rect">
            <a:avLst/>
          </a:prstGeom>
          <a:noFill/>
          <a:ln>
            <a:noFill/>
          </a:ln>
        </p:spPr>
        <p:txBody>
          <a:bodyPr anchorCtr="0" anchor="t" bIns="45700" lIns="91425" spcFirstLastPara="1" rIns="91425" wrap="square" tIns="45700">
            <a:noAutofit/>
          </a:bodyPr>
          <a:lstStyle/>
          <a:p>
            <a:pPr indent="0" lvl="1" marL="457200" marR="0" rtl="0" algn="l">
              <a:lnSpc>
                <a:spcPct val="95000"/>
              </a:lnSpc>
              <a:spcBef>
                <a:spcPts val="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Evidence on intervention effectiveness for specific populations helps us </a:t>
            </a:r>
            <a:r>
              <a:rPr b="1" i="0" lang="en-US" sz="2400" u="sng" cap="none" strike="noStrike">
                <a:solidFill>
                  <a:srgbClr val="001574"/>
                </a:solidFill>
                <a:latin typeface="Arial"/>
                <a:ea typeface="Arial"/>
                <a:cs typeface="Arial"/>
                <a:sym typeface="Arial"/>
              </a:rPr>
              <a:t>choose</a:t>
            </a:r>
            <a:r>
              <a:rPr b="1" i="0" lang="en-US" sz="2400" u="none" cap="none" strike="noStrike">
                <a:solidFill>
                  <a:srgbClr val="001574"/>
                </a:solidFill>
                <a:latin typeface="Arial"/>
                <a:ea typeface="Arial"/>
                <a:cs typeface="Arial"/>
                <a:sym typeface="Arial"/>
              </a:rPr>
              <a:t> what to implement</a:t>
            </a:r>
            <a:endParaRPr/>
          </a:p>
          <a:p>
            <a:pPr indent="0" lvl="1" marL="457200" marR="0" rtl="0" algn="l">
              <a:lnSpc>
                <a:spcPct val="9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Evidence on the effectiveness of the intervention </a:t>
            </a:r>
            <a:r>
              <a:rPr b="1" i="0" lang="en-US" sz="2400" u="sng" cap="none" strike="noStrike">
                <a:solidFill>
                  <a:srgbClr val="001574"/>
                </a:solidFill>
                <a:latin typeface="Arial"/>
                <a:ea typeface="Arial"/>
                <a:cs typeface="Arial"/>
                <a:sym typeface="Arial"/>
              </a:rPr>
              <a:t>does not</a:t>
            </a:r>
            <a:r>
              <a:rPr b="1" i="0" lang="en-US" sz="2400" u="none" cap="none" strike="noStrike">
                <a:solidFill>
                  <a:srgbClr val="001574"/>
                </a:solidFill>
                <a:latin typeface="Arial"/>
                <a:ea typeface="Arial"/>
                <a:cs typeface="Arial"/>
                <a:sym typeface="Arial"/>
              </a:rPr>
              <a:t> help implement the program or practice successfully</a:t>
            </a:r>
            <a:endParaRPr/>
          </a:p>
          <a:p>
            <a:pPr indent="0" lvl="0" marL="0" marR="0" rtl="0" algn="l">
              <a:spcBef>
                <a:spcPts val="900"/>
              </a:spcBef>
              <a:spcAft>
                <a:spcPts val="0"/>
              </a:spcAft>
              <a:buNone/>
            </a:pPr>
            <a:r>
              <a:t/>
            </a:r>
            <a:endParaRPr b="1" sz="1800" u="none">
              <a:solidFill>
                <a:srgbClr val="001574"/>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5"/>
          <p:cNvSpPr txBox="1"/>
          <p:nvPr>
            <p:ph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EBPs &amp; Implementation</a:t>
            </a:r>
            <a:endParaRPr/>
          </a:p>
        </p:txBody>
      </p:sp>
      <p:sp>
        <p:nvSpPr>
          <p:cNvPr id="386" name="Google Shape;386;p35"/>
          <p:cNvSpPr txBox="1"/>
          <p:nvPr>
            <p:ph idx="1" type="body"/>
          </p:nvPr>
        </p:nvSpPr>
        <p:spPr>
          <a:xfrm>
            <a:off x="1371600" y="1371600"/>
            <a:ext cx="7467600" cy="48768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115000"/>
              </a:lnSpc>
              <a:spcBef>
                <a:spcPts val="0"/>
              </a:spcBef>
              <a:spcAft>
                <a:spcPts val="0"/>
              </a:spcAft>
              <a:buClr>
                <a:srgbClr val="001574"/>
              </a:buClr>
              <a:buFont typeface="Arial"/>
              <a:buNone/>
            </a:pPr>
            <a:r>
              <a:rPr b="1" i="0" lang="en-US" sz="2800" u="none" cap="none" strike="noStrike">
                <a:solidFill>
                  <a:srgbClr val="001574"/>
                </a:solidFill>
                <a:latin typeface="Arial"/>
                <a:ea typeface="Arial"/>
                <a:cs typeface="Arial"/>
                <a:sym typeface="Arial"/>
              </a:rPr>
              <a:t>Core </a:t>
            </a:r>
            <a:r>
              <a:rPr b="1" i="0" lang="en-US" sz="2800" u="sng" cap="none" strike="noStrike">
                <a:solidFill>
                  <a:srgbClr val="001574"/>
                </a:solidFill>
                <a:latin typeface="Arial"/>
                <a:ea typeface="Arial"/>
                <a:cs typeface="Arial"/>
                <a:sym typeface="Arial"/>
              </a:rPr>
              <a:t>intervention</a:t>
            </a:r>
            <a:r>
              <a:rPr b="1" i="0" lang="en-US" sz="2800" u="none" cap="none" strike="noStrike">
                <a:solidFill>
                  <a:srgbClr val="001574"/>
                </a:solidFill>
                <a:latin typeface="Arial"/>
                <a:ea typeface="Arial"/>
                <a:cs typeface="Arial"/>
                <a:sym typeface="Arial"/>
              </a:rPr>
              <a:t> components</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Clearly described (who/what)</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Practical measure of fidelity**</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Fully operationalized (do/say)</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Field tested (recursive revision)</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Contextualized (org./systems fit)</a:t>
            </a:r>
            <a:endParaRPr/>
          </a:p>
          <a:p>
            <a:pPr indent="-520700" lvl="0" marL="520700" marR="0" rtl="0" algn="l">
              <a:lnSpc>
                <a:spcPct val="11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Effective (worth the effort)</a:t>
            </a:r>
            <a:endParaRPr/>
          </a:p>
        </p:txBody>
      </p:sp>
      <p:sp>
        <p:nvSpPr>
          <p:cNvPr id="387" name="Google Shape;387;p35"/>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pic>
        <p:nvPicPr>
          <p:cNvPr descr="blueside" id="79" name="Google Shape;79;p18"/>
          <p:cNvPicPr preferRelativeResize="0"/>
          <p:nvPr/>
        </p:nvPicPr>
        <p:blipFill rotWithShape="1">
          <a:blip r:embed="rId3">
            <a:alphaModFix/>
          </a:blip>
          <a:srcRect b="19460" l="-415" r="-2035" t="28391"/>
          <a:stretch/>
        </p:blipFill>
        <p:spPr>
          <a:xfrm>
            <a:off x="-76200" y="0"/>
            <a:ext cx="3276600" cy="6858000"/>
          </a:xfrm>
          <a:prstGeom prst="rect">
            <a:avLst/>
          </a:prstGeom>
          <a:noFill/>
          <a:ln>
            <a:noFill/>
          </a:ln>
        </p:spPr>
      </p:pic>
      <p:sp>
        <p:nvSpPr>
          <p:cNvPr id="80" name="Google Shape;80;p18"/>
          <p:cNvSpPr txBox="1"/>
          <p:nvPr>
            <p:ph idx="1" type="body"/>
          </p:nvPr>
        </p:nvSpPr>
        <p:spPr>
          <a:xfrm>
            <a:off x="990600" y="3429000"/>
            <a:ext cx="7772400" cy="1752600"/>
          </a:xfrm>
          <a:prstGeom prst="rect">
            <a:avLst/>
          </a:prstGeom>
          <a:noFill/>
          <a:ln>
            <a:noFill/>
          </a:ln>
        </p:spPr>
        <p:txBody>
          <a:bodyPr anchorCtr="0" anchor="t" bIns="45700" lIns="91425" spcFirstLastPara="1" rIns="91425" wrap="square" tIns="45700">
            <a:noAutofit/>
          </a:bodyPr>
          <a:lstStyle/>
          <a:p>
            <a:pPr indent="-520700" lvl="0" marL="520700" marR="0" rtl="0" algn="r">
              <a:lnSpc>
                <a:spcPct val="95000"/>
              </a:lnSpc>
              <a:spcBef>
                <a:spcPts val="0"/>
              </a:spcBef>
              <a:spcAft>
                <a:spcPts val="0"/>
              </a:spcAft>
              <a:buClr>
                <a:schemeClr val="dk1"/>
              </a:buClr>
              <a:buFont typeface="Arial"/>
              <a:buNone/>
            </a:pPr>
            <a:r>
              <a:rPr b="1" i="0" lang="en-US" sz="2000" u="none" cap="none" strike="noStrike">
                <a:solidFill>
                  <a:schemeClr val="dk1"/>
                </a:solidFill>
                <a:latin typeface="Arial"/>
                <a:ea typeface="Arial"/>
                <a:cs typeface="Arial"/>
                <a:sym typeface="Arial"/>
              </a:rPr>
              <a:t>Dean L. Fixsen, Karen A. Blase, </a:t>
            </a:r>
            <a:endParaRPr/>
          </a:p>
          <a:p>
            <a:pPr indent="-520700" lvl="0" marL="520700" marR="0" rtl="0" algn="r">
              <a:lnSpc>
                <a:spcPct val="95000"/>
              </a:lnSpc>
              <a:spcBef>
                <a:spcPts val="1000"/>
              </a:spcBef>
              <a:spcAft>
                <a:spcPts val="0"/>
              </a:spcAft>
              <a:buClr>
                <a:schemeClr val="dk1"/>
              </a:buClr>
              <a:buFont typeface="Arial"/>
              <a:buNone/>
            </a:pPr>
            <a:r>
              <a:rPr b="1" i="0" lang="en-US" sz="2000" u="none" cap="none" strike="noStrike">
                <a:solidFill>
                  <a:schemeClr val="dk1"/>
                </a:solidFill>
                <a:latin typeface="Arial"/>
                <a:ea typeface="Arial"/>
                <a:cs typeface="Arial"/>
                <a:sym typeface="Arial"/>
              </a:rPr>
              <a:t>Michelle A. Duda, Sandra F. Naoom, </a:t>
            </a:r>
            <a:endParaRPr/>
          </a:p>
          <a:p>
            <a:pPr indent="-520700" lvl="0" marL="520700" marR="0" rtl="0" algn="r">
              <a:lnSpc>
                <a:spcPct val="95000"/>
              </a:lnSpc>
              <a:spcBef>
                <a:spcPts val="1000"/>
              </a:spcBef>
              <a:spcAft>
                <a:spcPts val="0"/>
              </a:spcAft>
              <a:buClr>
                <a:schemeClr val="dk1"/>
              </a:buClr>
              <a:buFont typeface="Arial"/>
              <a:buNone/>
            </a:pPr>
            <a:r>
              <a:rPr b="1" i="0" lang="en-US" sz="2000" u="none" cap="none" strike="noStrike">
                <a:solidFill>
                  <a:schemeClr val="dk1"/>
                </a:solidFill>
                <a:latin typeface="Arial"/>
                <a:ea typeface="Arial"/>
                <a:cs typeface="Arial"/>
                <a:sym typeface="Arial"/>
              </a:rPr>
              <a:t>Melissa Van Dyke</a:t>
            </a:r>
            <a:endParaRPr/>
          </a:p>
          <a:p>
            <a:pPr indent="-520700" lvl="0" marL="520700" marR="0" rtl="0" algn="r">
              <a:lnSpc>
                <a:spcPct val="95000"/>
              </a:lnSpc>
              <a:spcBef>
                <a:spcPts val="70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National Implementation Research Network</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Louis de la Parte Florida Mental Health Institute</a:t>
            </a:r>
            <a:endParaRPr/>
          </a:p>
        </p:txBody>
      </p:sp>
      <p:sp>
        <p:nvSpPr>
          <p:cNvPr id="81" name="Google Shape;81;p18"/>
          <p:cNvSpPr txBox="1"/>
          <p:nvPr>
            <p:ph type="title"/>
          </p:nvPr>
        </p:nvSpPr>
        <p:spPr>
          <a:xfrm>
            <a:off x="3352800" y="152400"/>
            <a:ext cx="5791200" cy="259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600" u="none" cap="none" strike="noStrike">
                <a:solidFill>
                  <a:srgbClr val="001574"/>
                </a:solidFill>
                <a:latin typeface="Arial"/>
                <a:ea typeface="Arial"/>
                <a:cs typeface="Arial"/>
                <a:sym typeface="Arial"/>
              </a:rPr>
              <a:t>Sustainability: </a:t>
            </a:r>
            <a:br>
              <a:rPr b="1" i="0" lang="en-US" sz="4600" u="none" cap="none" strike="noStrike">
                <a:solidFill>
                  <a:srgbClr val="001574"/>
                </a:solidFill>
                <a:latin typeface="Arial"/>
                <a:ea typeface="Arial"/>
                <a:cs typeface="Arial"/>
                <a:sym typeface="Arial"/>
              </a:rPr>
            </a:br>
            <a:r>
              <a:rPr b="1" i="0" lang="en-US" sz="4600" u="none" cap="none" strike="noStrike">
                <a:solidFill>
                  <a:srgbClr val="001574"/>
                </a:solidFill>
                <a:latin typeface="Arial"/>
                <a:ea typeface="Arial"/>
                <a:cs typeface="Arial"/>
                <a:sym typeface="Arial"/>
              </a:rPr>
              <a:t>The first thing.  </a:t>
            </a:r>
            <a:br>
              <a:rPr b="1" i="0" lang="en-US" sz="4600" u="none" cap="none" strike="noStrike">
                <a:solidFill>
                  <a:srgbClr val="001574"/>
                </a:solidFill>
                <a:latin typeface="Arial"/>
                <a:ea typeface="Arial"/>
                <a:cs typeface="Arial"/>
                <a:sym typeface="Arial"/>
              </a:rPr>
            </a:br>
            <a:r>
              <a:rPr b="1" i="0" lang="en-US" sz="4600" u="none" cap="none" strike="noStrike">
                <a:solidFill>
                  <a:srgbClr val="001574"/>
                </a:solidFill>
                <a:latin typeface="Arial"/>
                <a:ea typeface="Arial"/>
                <a:cs typeface="Arial"/>
                <a:sym typeface="Arial"/>
              </a:rPr>
              <a:t>The only thing?</a:t>
            </a:r>
            <a:endParaRPr/>
          </a:p>
        </p:txBody>
      </p:sp>
      <p:sp>
        <p:nvSpPr>
          <p:cNvPr id="82" name="Google Shape;82;p18"/>
          <p:cNvSpPr txBox="1"/>
          <p:nvPr/>
        </p:nvSpPr>
        <p:spPr>
          <a:xfrm>
            <a:off x="533400" y="2819400"/>
            <a:ext cx="266700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none">
                <a:solidFill>
                  <a:schemeClr val="lt1"/>
                </a:solidFill>
                <a:latin typeface="Arial"/>
                <a:ea typeface="Arial"/>
                <a:cs typeface="Arial"/>
                <a:sym typeface="Arial"/>
              </a:rPr>
              <a:t>Wing Institute Conference 2008</a:t>
            </a:r>
            <a:endParaRPr/>
          </a:p>
        </p:txBody>
      </p:sp>
      <p:grpSp>
        <p:nvGrpSpPr>
          <p:cNvPr id="83" name="Google Shape;83;p18"/>
          <p:cNvGrpSpPr/>
          <p:nvPr/>
        </p:nvGrpSpPr>
        <p:grpSpPr>
          <a:xfrm>
            <a:off x="609600" y="2590800"/>
            <a:ext cx="8534400" cy="152400"/>
            <a:chOff x="1680" y="1536"/>
            <a:chExt cx="4080" cy="97"/>
          </a:xfrm>
        </p:grpSpPr>
        <p:sp>
          <p:nvSpPr>
            <p:cNvPr id="84" name="Google Shape;84;p18"/>
            <p:cNvSpPr/>
            <p:nvPr/>
          </p:nvSpPr>
          <p:spPr>
            <a:xfrm>
              <a:off x="1680" y="1536"/>
              <a:ext cx="4080" cy="96"/>
            </a:xfrm>
            <a:prstGeom prst="rect">
              <a:avLst/>
            </a:prstGeom>
            <a:solidFill>
              <a:srgbClr val="A50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5" name="Google Shape;85;p18"/>
            <p:cNvCxnSpPr/>
            <p:nvPr/>
          </p:nvCxnSpPr>
          <p:spPr>
            <a:xfrm>
              <a:off x="1680" y="1632"/>
              <a:ext cx="4080" cy="1"/>
            </a:xfrm>
            <a:prstGeom prst="straightConnector1">
              <a:avLst/>
            </a:prstGeom>
            <a:noFill/>
            <a:ln cap="flat" cmpd="sng" w="38100">
              <a:solidFill>
                <a:srgbClr val="001574"/>
              </a:solidFill>
              <a:prstDash val="solid"/>
              <a:round/>
              <a:headEnd len="sm" w="sm" type="none"/>
              <a:tailEnd len="sm" w="sm" type="none"/>
            </a:ln>
          </p:spPr>
        </p:cxnSp>
      </p:grpSp>
      <p:pic>
        <p:nvPicPr>
          <p:cNvPr id="86" name="Google Shape;86;p18"/>
          <p:cNvPicPr preferRelativeResize="0"/>
          <p:nvPr/>
        </p:nvPicPr>
        <p:blipFill rotWithShape="1">
          <a:blip r:embed="rId4">
            <a:alphaModFix/>
          </a:blip>
          <a:srcRect b="10624" l="0" r="1492" t="0"/>
          <a:stretch/>
        </p:blipFill>
        <p:spPr>
          <a:xfrm>
            <a:off x="609600" y="533400"/>
            <a:ext cx="1676400" cy="2057400"/>
          </a:xfrm>
          <a:prstGeom prst="rect">
            <a:avLst/>
          </a:prstGeom>
          <a:noFill/>
          <a:ln>
            <a:noFill/>
          </a:ln>
        </p:spPr>
      </p:pic>
      <p:pic>
        <p:nvPicPr>
          <p:cNvPr id="87" name="Google Shape;87;p18"/>
          <p:cNvPicPr preferRelativeResize="0"/>
          <p:nvPr/>
        </p:nvPicPr>
        <p:blipFill rotWithShape="1">
          <a:blip r:embed="rId5">
            <a:alphaModFix/>
          </a:blip>
          <a:srcRect b="0" l="0" r="0" t="0"/>
          <a:stretch/>
        </p:blipFill>
        <p:spPr>
          <a:xfrm>
            <a:off x="228600" y="5943600"/>
            <a:ext cx="914400" cy="669925"/>
          </a:xfrm>
          <a:prstGeom prst="rect">
            <a:avLst/>
          </a:prstGeom>
          <a:noFill/>
          <a:ln>
            <a:noFill/>
          </a:ln>
        </p:spPr>
      </p:pic>
      <p:pic>
        <p:nvPicPr>
          <p:cNvPr descr="NEW nirn logo" id="88" name="Google Shape;88;p18"/>
          <p:cNvPicPr preferRelativeResize="0"/>
          <p:nvPr/>
        </p:nvPicPr>
        <p:blipFill rotWithShape="1">
          <a:blip r:embed="rId6">
            <a:alphaModFix/>
          </a:blip>
          <a:srcRect b="0" l="0" r="0" t="0"/>
          <a:stretch/>
        </p:blipFill>
        <p:spPr>
          <a:xfrm>
            <a:off x="5715000" y="5638800"/>
            <a:ext cx="2919413" cy="657225"/>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6"/>
          <p:cNvSpPr txBox="1"/>
          <p:nvPr>
            <p:ph type="title"/>
          </p:nvPr>
        </p:nvSpPr>
        <p:spPr>
          <a:xfrm>
            <a:off x="15240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a:t>
            </a:r>
            <a:endParaRPr/>
          </a:p>
        </p:txBody>
      </p:sp>
      <p:sp>
        <p:nvSpPr>
          <p:cNvPr id="395" name="Google Shape;395;p36"/>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SzPts val="3600"/>
              <a:buFont typeface="Arial"/>
              <a:buChar char="•"/>
            </a:pPr>
            <a:r>
              <a:rPr b="1" i="0" lang="en-US" sz="3600" u="none" cap="none" strike="noStrike">
                <a:solidFill>
                  <a:srgbClr val="001574"/>
                </a:solidFill>
                <a:latin typeface="Arial"/>
                <a:ea typeface="Arial"/>
                <a:cs typeface="Arial"/>
                <a:sym typeface="Arial"/>
              </a:rPr>
              <a:t>What do we need to know about successful implementation methods?</a:t>
            </a:r>
            <a:endParaRPr/>
          </a:p>
        </p:txBody>
      </p:sp>
      <p:sp>
        <p:nvSpPr>
          <p:cNvPr id="396" name="Google Shape;396;p36"/>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7"/>
          <p:cNvSpPr txBox="1"/>
          <p:nvPr>
            <p:ph type="title"/>
          </p:nvPr>
        </p:nvSpPr>
        <p:spPr>
          <a:xfrm>
            <a:off x="13716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Stages of Implementation</a:t>
            </a:r>
            <a:endParaRPr/>
          </a:p>
        </p:txBody>
      </p:sp>
      <p:sp>
        <p:nvSpPr>
          <p:cNvPr id="404" name="Google Shape;404;p37"/>
          <p:cNvSpPr txBox="1"/>
          <p:nvPr>
            <p:ph idx="1" type="body"/>
          </p:nvPr>
        </p:nvSpPr>
        <p:spPr>
          <a:xfrm>
            <a:off x="1676400" y="2286000"/>
            <a:ext cx="6705600" cy="36576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Exploration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Installation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Initial Implementation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Full Implementation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Innovation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Sustainability</a:t>
            </a:r>
            <a:endParaRPr/>
          </a:p>
        </p:txBody>
      </p:sp>
      <p:sp>
        <p:nvSpPr>
          <p:cNvPr id="405" name="Google Shape;405;p37"/>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06" name="Google Shape;406;p37"/>
          <p:cNvSpPr txBox="1"/>
          <p:nvPr/>
        </p:nvSpPr>
        <p:spPr>
          <a:xfrm>
            <a:off x="1447800" y="1524000"/>
            <a:ext cx="76962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u="none">
                <a:solidFill>
                  <a:srgbClr val="001574"/>
                </a:solidFill>
                <a:latin typeface="Arial"/>
                <a:ea typeface="Arial"/>
                <a:cs typeface="Arial"/>
                <a:sym typeface="Arial"/>
              </a:rPr>
              <a:t>Implementation occurs in stages:</a:t>
            </a:r>
            <a:endParaRPr/>
          </a:p>
        </p:txBody>
      </p:sp>
      <p:sp>
        <p:nvSpPr>
          <p:cNvPr id="407" name="Google Shape;407;p37"/>
          <p:cNvSpPr txBox="1"/>
          <p:nvPr/>
        </p:nvSpPr>
        <p:spPr>
          <a:xfrm>
            <a:off x="1295400" y="6216650"/>
            <a:ext cx="6553200"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none">
                <a:solidFill>
                  <a:srgbClr val="001574"/>
                </a:solidFill>
                <a:latin typeface="Arial"/>
                <a:ea typeface="Arial"/>
                <a:cs typeface="Arial"/>
                <a:sym typeface="Arial"/>
              </a:rPr>
              <a:t>Fixsen, Naoom, Blase, Friedman, &amp; Wallace, 2005</a:t>
            </a:r>
            <a:endParaRPr/>
          </a:p>
        </p:txBody>
      </p:sp>
      <p:grpSp>
        <p:nvGrpSpPr>
          <p:cNvPr id="408" name="Google Shape;408;p37"/>
          <p:cNvGrpSpPr/>
          <p:nvPr/>
        </p:nvGrpSpPr>
        <p:grpSpPr>
          <a:xfrm>
            <a:off x="6248400" y="2590800"/>
            <a:ext cx="2590800" cy="1828800"/>
            <a:chOff x="3936" y="1632"/>
            <a:chExt cx="1632" cy="1152"/>
          </a:xfrm>
        </p:grpSpPr>
        <p:grpSp>
          <p:nvGrpSpPr>
            <p:cNvPr id="409" name="Google Shape;409;p37"/>
            <p:cNvGrpSpPr/>
            <p:nvPr/>
          </p:nvGrpSpPr>
          <p:grpSpPr>
            <a:xfrm>
              <a:off x="3936" y="1632"/>
              <a:ext cx="528" cy="1152"/>
              <a:chOff x="3936" y="1632"/>
              <a:chExt cx="528" cy="1152"/>
            </a:xfrm>
          </p:grpSpPr>
          <p:cxnSp>
            <p:nvCxnSpPr>
              <p:cNvPr id="410" name="Google Shape;410;p37"/>
              <p:cNvCxnSpPr/>
              <p:nvPr/>
            </p:nvCxnSpPr>
            <p:spPr>
              <a:xfrm>
                <a:off x="3936" y="1632"/>
                <a:ext cx="384" cy="0"/>
              </a:xfrm>
              <a:prstGeom prst="straightConnector1">
                <a:avLst/>
              </a:prstGeom>
              <a:noFill/>
              <a:ln cap="flat" cmpd="sng" w="38100">
                <a:solidFill>
                  <a:srgbClr val="001574"/>
                </a:solidFill>
                <a:prstDash val="solid"/>
                <a:round/>
                <a:headEnd len="sm" w="sm" type="none"/>
                <a:tailEnd len="sm" w="sm" type="none"/>
              </a:ln>
            </p:spPr>
          </p:cxnSp>
          <p:cxnSp>
            <p:nvCxnSpPr>
              <p:cNvPr id="411" name="Google Shape;411;p37"/>
              <p:cNvCxnSpPr/>
              <p:nvPr/>
            </p:nvCxnSpPr>
            <p:spPr>
              <a:xfrm>
                <a:off x="3936" y="2784"/>
                <a:ext cx="384" cy="0"/>
              </a:xfrm>
              <a:prstGeom prst="straightConnector1">
                <a:avLst/>
              </a:prstGeom>
              <a:noFill/>
              <a:ln cap="flat" cmpd="sng" w="38100">
                <a:solidFill>
                  <a:srgbClr val="001574"/>
                </a:solidFill>
                <a:prstDash val="solid"/>
                <a:round/>
                <a:headEnd len="sm" w="sm" type="none"/>
                <a:tailEnd len="sm" w="sm" type="none"/>
              </a:ln>
            </p:spPr>
          </p:cxnSp>
          <p:cxnSp>
            <p:nvCxnSpPr>
              <p:cNvPr id="412" name="Google Shape;412;p37"/>
              <p:cNvCxnSpPr/>
              <p:nvPr/>
            </p:nvCxnSpPr>
            <p:spPr>
              <a:xfrm rot="10800000">
                <a:off x="4320" y="1632"/>
                <a:ext cx="0" cy="1152"/>
              </a:xfrm>
              <a:prstGeom prst="straightConnector1">
                <a:avLst/>
              </a:prstGeom>
              <a:noFill/>
              <a:ln cap="flat" cmpd="sng" w="38100">
                <a:solidFill>
                  <a:srgbClr val="001574"/>
                </a:solidFill>
                <a:prstDash val="solid"/>
                <a:round/>
                <a:headEnd len="sm" w="sm" type="none"/>
                <a:tailEnd len="sm" w="sm" type="none"/>
              </a:ln>
            </p:spPr>
          </p:cxnSp>
          <p:cxnSp>
            <p:nvCxnSpPr>
              <p:cNvPr id="413" name="Google Shape;413;p37"/>
              <p:cNvCxnSpPr/>
              <p:nvPr/>
            </p:nvCxnSpPr>
            <p:spPr>
              <a:xfrm>
                <a:off x="4320" y="2160"/>
                <a:ext cx="144" cy="0"/>
              </a:xfrm>
              <a:prstGeom prst="straightConnector1">
                <a:avLst/>
              </a:prstGeom>
              <a:noFill/>
              <a:ln cap="flat" cmpd="sng" w="38100">
                <a:solidFill>
                  <a:srgbClr val="001574"/>
                </a:solidFill>
                <a:prstDash val="solid"/>
                <a:round/>
                <a:headEnd len="sm" w="sm" type="none"/>
                <a:tailEnd len="sm" w="sm" type="none"/>
              </a:ln>
            </p:spPr>
          </p:cxnSp>
        </p:grpSp>
        <p:sp>
          <p:nvSpPr>
            <p:cNvPr id="414" name="Google Shape;414;p37"/>
            <p:cNvSpPr txBox="1"/>
            <p:nvPr/>
          </p:nvSpPr>
          <p:spPr>
            <a:xfrm>
              <a:off x="4560" y="2016"/>
              <a:ext cx="1008"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rgbClr val="001574"/>
                  </a:solidFill>
                  <a:latin typeface="Arial"/>
                  <a:ea typeface="Arial"/>
                  <a:cs typeface="Arial"/>
                  <a:sym typeface="Arial"/>
                </a:rPr>
                <a:t>2 – 4 Years</a:t>
              </a:r>
              <a:endParaRPr/>
            </a:p>
          </p:txBody>
        </p:sp>
      </p:gr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8"/>
          <p:cNvSpPr txBox="1"/>
          <p:nvPr>
            <p:ph type="title"/>
          </p:nvPr>
        </p:nvSpPr>
        <p:spPr>
          <a:xfrm>
            <a:off x="13716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Stages of Implementation</a:t>
            </a:r>
            <a:endParaRPr/>
          </a:p>
        </p:txBody>
      </p:sp>
      <p:sp>
        <p:nvSpPr>
          <p:cNvPr id="422" name="Google Shape;422;p38"/>
          <p:cNvSpPr txBox="1"/>
          <p:nvPr>
            <p:ph idx="1" type="body"/>
          </p:nvPr>
        </p:nvSpPr>
        <p:spPr>
          <a:xfrm>
            <a:off x="1676400" y="2286000"/>
            <a:ext cx="6705600" cy="36576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Exploration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Installation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Initial Implementation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Full Implementation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Innovation</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Sustainability</a:t>
            </a:r>
            <a:endParaRPr/>
          </a:p>
        </p:txBody>
      </p:sp>
      <p:sp>
        <p:nvSpPr>
          <p:cNvPr id="423" name="Google Shape;423;p38"/>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24" name="Google Shape;424;p38"/>
          <p:cNvSpPr txBox="1"/>
          <p:nvPr/>
        </p:nvSpPr>
        <p:spPr>
          <a:xfrm>
            <a:off x="1447800" y="1524000"/>
            <a:ext cx="76962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u="none">
                <a:solidFill>
                  <a:srgbClr val="001574"/>
                </a:solidFill>
                <a:latin typeface="Arial"/>
                <a:ea typeface="Arial"/>
                <a:cs typeface="Arial"/>
                <a:sym typeface="Arial"/>
              </a:rPr>
              <a:t>Implementation occurs in stages:</a:t>
            </a:r>
            <a:endParaRPr/>
          </a:p>
        </p:txBody>
      </p:sp>
      <p:sp>
        <p:nvSpPr>
          <p:cNvPr id="425" name="Google Shape;425;p38"/>
          <p:cNvSpPr txBox="1"/>
          <p:nvPr/>
        </p:nvSpPr>
        <p:spPr>
          <a:xfrm>
            <a:off x="1295400" y="6216650"/>
            <a:ext cx="6553200"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none">
                <a:solidFill>
                  <a:srgbClr val="001574"/>
                </a:solidFill>
                <a:latin typeface="Arial"/>
                <a:ea typeface="Arial"/>
                <a:cs typeface="Arial"/>
                <a:sym typeface="Arial"/>
              </a:rPr>
              <a:t>Fixsen, Naoom, Blase, Friedman, &amp; Wallace, 2005</a:t>
            </a:r>
            <a:endParaRPr/>
          </a:p>
        </p:txBody>
      </p:sp>
      <p:grpSp>
        <p:nvGrpSpPr>
          <p:cNvPr id="426" name="Google Shape;426;p38"/>
          <p:cNvGrpSpPr/>
          <p:nvPr/>
        </p:nvGrpSpPr>
        <p:grpSpPr>
          <a:xfrm>
            <a:off x="6248400" y="2590800"/>
            <a:ext cx="2590800" cy="1828800"/>
            <a:chOff x="3936" y="1632"/>
            <a:chExt cx="1632" cy="1152"/>
          </a:xfrm>
        </p:grpSpPr>
        <p:grpSp>
          <p:nvGrpSpPr>
            <p:cNvPr id="427" name="Google Shape;427;p38"/>
            <p:cNvGrpSpPr/>
            <p:nvPr/>
          </p:nvGrpSpPr>
          <p:grpSpPr>
            <a:xfrm>
              <a:off x="3936" y="1632"/>
              <a:ext cx="528" cy="1152"/>
              <a:chOff x="3936" y="1632"/>
              <a:chExt cx="528" cy="1152"/>
            </a:xfrm>
          </p:grpSpPr>
          <p:cxnSp>
            <p:nvCxnSpPr>
              <p:cNvPr id="428" name="Google Shape;428;p38"/>
              <p:cNvCxnSpPr/>
              <p:nvPr/>
            </p:nvCxnSpPr>
            <p:spPr>
              <a:xfrm>
                <a:off x="3936" y="1632"/>
                <a:ext cx="384" cy="0"/>
              </a:xfrm>
              <a:prstGeom prst="straightConnector1">
                <a:avLst/>
              </a:prstGeom>
              <a:noFill/>
              <a:ln cap="flat" cmpd="sng" w="38100">
                <a:solidFill>
                  <a:schemeClr val="dk1"/>
                </a:solidFill>
                <a:prstDash val="solid"/>
                <a:round/>
                <a:headEnd len="sm" w="sm" type="none"/>
                <a:tailEnd len="sm" w="sm" type="none"/>
              </a:ln>
            </p:spPr>
          </p:cxnSp>
          <p:cxnSp>
            <p:nvCxnSpPr>
              <p:cNvPr id="429" name="Google Shape;429;p38"/>
              <p:cNvCxnSpPr/>
              <p:nvPr/>
            </p:nvCxnSpPr>
            <p:spPr>
              <a:xfrm>
                <a:off x="3936" y="2784"/>
                <a:ext cx="384" cy="0"/>
              </a:xfrm>
              <a:prstGeom prst="straightConnector1">
                <a:avLst/>
              </a:prstGeom>
              <a:noFill/>
              <a:ln cap="flat" cmpd="sng" w="38100">
                <a:solidFill>
                  <a:schemeClr val="dk1"/>
                </a:solidFill>
                <a:prstDash val="solid"/>
                <a:round/>
                <a:headEnd len="sm" w="sm" type="none"/>
                <a:tailEnd len="sm" w="sm" type="none"/>
              </a:ln>
            </p:spPr>
          </p:cxnSp>
          <p:cxnSp>
            <p:nvCxnSpPr>
              <p:cNvPr id="430" name="Google Shape;430;p38"/>
              <p:cNvCxnSpPr/>
              <p:nvPr/>
            </p:nvCxnSpPr>
            <p:spPr>
              <a:xfrm rot="10800000">
                <a:off x="4320" y="1632"/>
                <a:ext cx="0" cy="1152"/>
              </a:xfrm>
              <a:prstGeom prst="straightConnector1">
                <a:avLst/>
              </a:prstGeom>
              <a:noFill/>
              <a:ln cap="flat" cmpd="sng" w="38100">
                <a:solidFill>
                  <a:schemeClr val="dk1"/>
                </a:solidFill>
                <a:prstDash val="solid"/>
                <a:round/>
                <a:headEnd len="sm" w="sm" type="none"/>
                <a:tailEnd len="sm" w="sm" type="none"/>
              </a:ln>
            </p:spPr>
          </p:cxnSp>
          <p:cxnSp>
            <p:nvCxnSpPr>
              <p:cNvPr id="431" name="Google Shape;431;p38"/>
              <p:cNvCxnSpPr/>
              <p:nvPr/>
            </p:nvCxnSpPr>
            <p:spPr>
              <a:xfrm>
                <a:off x="4320" y="2160"/>
                <a:ext cx="144" cy="0"/>
              </a:xfrm>
              <a:prstGeom prst="straightConnector1">
                <a:avLst/>
              </a:prstGeom>
              <a:noFill/>
              <a:ln cap="flat" cmpd="sng" w="38100">
                <a:solidFill>
                  <a:schemeClr val="dk1"/>
                </a:solidFill>
                <a:prstDash val="solid"/>
                <a:round/>
                <a:headEnd len="sm" w="sm" type="none"/>
                <a:tailEnd len="sm" w="sm" type="none"/>
              </a:ln>
            </p:spPr>
          </p:cxnSp>
        </p:grpSp>
        <p:sp>
          <p:nvSpPr>
            <p:cNvPr id="432" name="Google Shape;432;p38"/>
            <p:cNvSpPr txBox="1"/>
            <p:nvPr/>
          </p:nvSpPr>
          <p:spPr>
            <a:xfrm>
              <a:off x="4560" y="2016"/>
              <a:ext cx="1008"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none">
                  <a:solidFill>
                    <a:schemeClr val="dk1"/>
                  </a:solidFill>
                  <a:latin typeface="Arial"/>
                  <a:ea typeface="Arial"/>
                  <a:cs typeface="Arial"/>
                  <a:sym typeface="Arial"/>
                </a:rPr>
                <a:t>2 – 4 Years</a:t>
              </a:r>
              <a:endParaRPr/>
            </a:p>
          </p:txBody>
        </p:sp>
      </p:grpSp>
      <p:grpSp>
        <p:nvGrpSpPr>
          <p:cNvPr id="433" name="Google Shape;433;p38"/>
          <p:cNvGrpSpPr/>
          <p:nvPr/>
        </p:nvGrpSpPr>
        <p:grpSpPr>
          <a:xfrm>
            <a:off x="6096000" y="2362200"/>
            <a:ext cx="3048000" cy="3962400"/>
            <a:chOff x="3888" y="1488"/>
            <a:chExt cx="1920" cy="2496"/>
          </a:xfrm>
        </p:grpSpPr>
        <p:sp>
          <p:nvSpPr>
            <p:cNvPr id="434" name="Google Shape;434;p38"/>
            <p:cNvSpPr txBox="1"/>
            <p:nvPr/>
          </p:nvSpPr>
          <p:spPr>
            <a:xfrm>
              <a:off x="4272" y="3580"/>
              <a:ext cx="1152" cy="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Intervention Outcomes</a:t>
              </a:r>
              <a:endParaRPr/>
            </a:p>
          </p:txBody>
        </p:sp>
        <p:grpSp>
          <p:nvGrpSpPr>
            <p:cNvPr id="435" name="Google Shape;435;p38"/>
            <p:cNvGrpSpPr/>
            <p:nvPr/>
          </p:nvGrpSpPr>
          <p:grpSpPr>
            <a:xfrm>
              <a:off x="3888" y="1488"/>
              <a:ext cx="1920" cy="2352"/>
              <a:chOff x="3888" y="1488"/>
              <a:chExt cx="1920" cy="2352"/>
            </a:xfrm>
          </p:grpSpPr>
          <p:sp>
            <p:nvSpPr>
              <p:cNvPr id="436" name="Google Shape;436;p38"/>
              <p:cNvSpPr/>
              <p:nvPr/>
            </p:nvSpPr>
            <p:spPr>
              <a:xfrm>
                <a:off x="3936" y="1488"/>
                <a:ext cx="1584" cy="2112"/>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37" name="Google Shape;437;p38"/>
              <p:cNvSpPr txBox="1"/>
              <p:nvPr/>
            </p:nvSpPr>
            <p:spPr>
              <a:xfrm>
                <a:off x="3888" y="3609"/>
                <a:ext cx="1920"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0%	  	      100%</a:t>
                </a:r>
                <a:endParaRPr/>
              </a:p>
            </p:txBody>
          </p:sp>
          <p:sp>
            <p:nvSpPr>
              <p:cNvPr id="438" name="Google Shape;438;p38"/>
              <p:cNvSpPr/>
              <p:nvPr/>
            </p:nvSpPr>
            <p:spPr>
              <a:xfrm>
                <a:off x="3944" y="1524"/>
                <a:ext cx="1564" cy="1536"/>
              </a:xfrm>
              <a:custGeom>
                <a:rect b="b" l="l" r="r" t="t"/>
                <a:pathLst>
                  <a:path extrusionOk="0" h="120000" w="120000">
                    <a:moveTo>
                      <a:pt x="1227" y="0"/>
                    </a:moveTo>
                    <a:cubicBezTo>
                      <a:pt x="1534" y="6875"/>
                      <a:pt x="1918" y="13750"/>
                      <a:pt x="2148" y="20625"/>
                    </a:cubicBezTo>
                    <a:cubicBezTo>
                      <a:pt x="2455" y="29218"/>
                      <a:pt x="0" y="66015"/>
                      <a:pt x="13196" y="75000"/>
                    </a:cubicBezTo>
                    <a:cubicBezTo>
                      <a:pt x="13810" y="75937"/>
                      <a:pt x="14194" y="77109"/>
                      <a:pt x="15038" y="77812"/>
                    </a:cubicBezTo>
                    <a:cubicBezTo>
                      <a:pt x="16726" y="79296"/>
                      <a:pt x="20562" y="81562"/>
                      <a:pt x="20562" y="81562"/>
                    </a:cubicBezTo>
                    <a:cubicBezTo>
                      <a:pt x="23324" y="85781"/>
                      <a:pt x="26777" y="86875"/>
                      <a:pt x="30690" y="89062"/>
                    </a:cubicBezTo>
                    <a:cubicBezTo>
                      <a:pt x="34833" y="91406"/>
                      <a:pt x="37672" y="93593"/>
                      <a:pt x="41739" y="95625"/>
                    </a:cubicBezTo>
                    <a:cubicBezTo>
                      <a:pt x="50409" y="100078"/>
                      <a:pt x="60076" y="102812"/>
                      <a:pt x="69360" y="105937"/>
                    </a:cubicBezTo>
                    <a:cubicBezTo>
                      <a:pt x="84168" y="110937"/>
                      <a:pt x="98976" y="115859"/>
                      <a:pt x="114475" y="118125"/>
                    </a:cubicBezTo>
                    <a:cubicBezTo>
                      <a:pt x="116317" y="118750"/>
                      <a:pt x="120000" y="120000"/>
                      <a:pt x="120000" y="120000"/>
                    </a:cubicBezTo>
                  </a:path>
                </a:pathLst>
              </a:cu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39" name="Google Shape;439;p38"/>
              <p:cNvSpPr txBox="1"/>
              <p:nvPr/>
            </p:nvSpPr>
            <p:spPr>
              <a:xfrm>
                <a:off x="4176" y="1488"/>
                <a:ext cx="1248" cy="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Implementation Outcomes</a:t>
                </a:r>
                <a:endParaRPr/>
              </a:p>
            </p:txBody>
          </p:sp>
          <p:cxnSp>
            <p:nvCxnSpPr>
              <p:cNvPr id="440" name="Google Shape;440;p38"/>
              <p:cNvCxnSpPr/>
              <p:nvPr/>
            </p:nvCxnSpPr>
            <p:spPr>
              <a:xfrm>
                <a:off x="3936" y="2352"/>
                <a:ext cx="96" cy="0"/>
              </a:xfrm>
              <a:prstGeom prst="straightConnector1">
                <a:avLst/>
              </a:prstGeom>
              <a:noFill/>
              <a:ln cap="flat" cmpd="sng" w="9525">
                <a:solidFill>
                  <a:schemeClr val="dk1"/>
                </a:solidFill>
                <a:prstDash val="solid"/>
                <a:round/>
                <a:headEnd len="sm" w="sm" type="none"/>
                <a:tailEnd len="sm" w="sm" type="none"/>
              </a:ln>
            </p:spPr>
          </p:cxnSp>
          <p:cxnSp>
            <p:nvCxnSpPr>
              <p:cNvPr id="441" name="Google Shape;441;p38"/>
              <p:cNvCxnSpPr/>
              <p:nvPr/>
            </p:nvCxnSpPr>
            <p:spPr>
              <a:xfrm>
                <a:off x="3936" y="2544"/>
                <a:ext cx="240" cy="0"/>
              </a:xfrm>
              <a:prstGeom prst="straightConnector1">
                <a:avLst/>
              </a:prstGeom>
              <a:noFill/>
              <a:ln cap="flat" cmpd="sng" w="9525">
                <a:solidFill>
                  <a:schemeClr val="dk1"/>
                </a:solidFill>
                <a:prstDash val="solid"/>
                <a:round/>
                <a:headEnd len="sm" w="sm" type="none"/>
                <a:tailEnd len="sm" w="sm" type="none"/>
              </a:ln>
            </p:spPr>
          </p:cxnSp>
          <p:cxnSp>
            <p:nvCxnSpPr>
              <p:cNvPr id="442" name="Google Shape;442;p38"/>
              <p:cNvCxnSpPr/>
              <p:nvPr/>
            </p:nvCxnSpPr>
            <p:spPr>
              <a:xfrm>
                <a:off x="3936" y="2736"/>
                <a:ext cx="528" cy="0"/>
              </a:xfrm>
              <a:prstGeom prst="straightConnector1">
                <a:avLst/>
              </a:prstGeom>
              <a:noFill/>
              <a:ln cap="flat" cmpd="sng" w="9525">
                <a:solidFill>
                  <a:schemeClr val="dk1"/>
                </a:solidFill>
                <a:prstDash val="solid"/>
                <a:round/>
                <a:headEnd len="sm" w="sm" type="none"/>
                <a:tailEnd len="sm" w="sm" type="none"/>
              </a:ln>
            </p:spPr>
          </p:cxnSp>
          <p:cxnSp>
            <p:nvCxnSpPr>
              <p:cNvPr id="443" name="Google Shape;443;p38"/>
              <p:cNvCxnSpPr/>
              <p:nvPr/>
            </p:nvCxnSpPr>
            <p:spPr>
              <a:xfrm>
                <a:off x="3936" y="2928"/>
                <a:ext cx="1056" cy="0"/>
              </a:xfrm>
              <a:prstGeom prst="straightConnector1">
                <a:avLst/>
              </a:prstGeom>
              <a:noFill/>
              <a:ln cap="flat" cmpd="sng" w="9525">
                <a:solidFill>
                  <a:schemeClr val="dk1"/>
                </a:solidFill>
                <a:prstDash val="solid"/>
                <a:round/>
                <a:headEnd len="sm" w="sm" type="none"/>
                <a:tailEnd len="sm" w="sm" type="none"/>
              </a:ln>
            </p:spPr>
          </p:cxnSp>
          <p:cxnSp>
            <p:nvCxnSpPr>
              <p:cNvPr id="444" name="Google Shape;444;p38"/>
              <p:cNvCxnSpPr/>
              <p:nvPr/>
            </p:nvCxnSpPr>
            <p:spPr>
              <a:xfrm>
                <a:off x="3936" y="3120"/>
                <a:ext cx="1584" cy="0"/>
              </a:xfrm>
              <a:prstGeom prst="straightConnector1">
                <a:avLst/>
              </a:prstGeom>
              <a:noFill/>
              <a:ln cap="flat" cmpd="sng" w="9525">
                <a:solidFill>
                  <a:schemeClr val="dk1"/>
                </a:solidFill>
                <a:prstDash val="solid"/>
                <a:round/>
                <a:headEnd len="sm" w="sm" type="none"/>
                <a:tailEnd len="sm" w="sm" type="none"/>
              </a:ln>
            </p:spPr>
          </p:cxnSp>
          <p:cxnSp>
            <p:nvCxnSpPr>
              <p:cNvPr id="445" name="Google Shape;445;p38"/>
              <p:cNvCxnSpPr/>
              <p:nvPr/>
            </p:nvCxnSpPr>
            <p:spPr>
              <a:xfrm>
                <a:off x="3936" y="3360"/>
                <a:ext cx="1584" cy="0"/>
              </a:xfrm>
              <a:prstGeom prst="straightConnector1">
                <a:avLst/>
              </a:prstGeom>
              <a:noFill/>
              <a:ln cap="flat" cmpd="sng" w="9525">
                <a:solidFill>
                  <a:schemeClr val="dk1"/>
                </a:solidFill>
                <a:prstDash val="solid"/>
                <a:round/>
                <a:headEnd len="sm" w="sm" type="none"/>
                <a:tailEnd len="sm" w="sm" type="none"/>
              </a:ln>
            </p:spPr>
          </p:cxnSp>
          <p:cxnSp>
            <p:nvCxnSpPr>
              <p:cNvPr id="446" name="Google Shape;446;p38"/>
              <p:cNvCxnSpPr/>
              <p:nvPr/>
            </p:nvCxnSpPr>
            <p:spPr>
              <a:xfrm rot="10800000">
                <a:off x="3936" y="2160"/>
                <a:ext cx="48" cy="0"/>
              </a:xfrm>
              <a:prstGeom prst="straightConnector1">
                <a:avLst/>
              </a:prstGeom>
              <a:noFill/>
              <a:ln cap="flat" cmpd="sng" w="9525">
                <a:solidFill>
                  <a:schemeClr val="dk1"/>
                </a:solidFill>
                <a:prstDash val="solid"/>
                <a:round/>
                <a:headEnd len="sm" w="sm" type="none"/>
                <a:tailEnd len="sm" w="sm" type="none"/>
              </a:ln>
            </p:spPr>
          </p:cxnSp>
        </p:grpSp>
      </p:gr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9"/>
          <p:cNvSpPr/>
          <p:nvPr/>
        </p:nvSpPr>
        <p:spPr>
          <a:xfrm>
            <a:off x="3048000" y="2971800"/>
            <a:ext cx="3733800" cy="1447800"/>
          </a:xfrm>
          <a:prstGeom prst="ellipse">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54" name="Google Shape;454;p39"/>
          <p:cNvSpPr txBox="1"/>
          <p:nvPr/>
        </p:nvSpPr>
        <p:spPr>
          <a:xfrm>
            <a:off x="3581400" y="3352800"/>
            <a:ext cx="2728913" cy="6858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u="none">
                <a:solidFill>
                  <a:srgbClr val="001574"/>
                </a:solidFill>
                <a:latin typeface="Arial Black"/>
                <a:ea typeface="Arial Black"/>
                <a:cs typeface="Arial Black"/>
                <a:sym typeface="Arial Black"/>
              </a:rPr>
              <a:t>INTEGRATED &amp; COMPENSATORY</a:t>
            </a:r>
            <a:endParaRPr sz="1000" u="none">
              <a:solidFill>
                <a:srgbClr val="001574"/>
              </a:solidFill>
              <a:latin typeface="Times New Roman"/>
              <a:ea typeface="Times New Roman"/>
              <a:cs typeface="Times New Roman"/>
              <a:sym typeface="Times New Roman"/>
            </a:endParaRPr>
          </a:p>
        </p:txBody>
      </p:sp>
      <p:grpSp>
        <p:nvGrpSpPr>
          <p:cNvPr id="455" name="Google Shape;455;p39"/>
          <p:cNvGrpSpPr/>
          <p:nvPr/>
        </p:nvGrpSpPr>
        <p:grpSpPr>
          <a:xfrm>
            <a:off x="1905000" y="1981200"/>
            <a:ext cx="6019800" cy="3581400"/>
            <a:chOff x="528" y="432"/>
            <a:chExt cx="4608" cy="3408"/>
          </a:xfrm>
        </p:grpSpPr>
        <p:sp>
          <p:nvSpPr>
            <p:cNvPr id="456" name="Google Shape;456;p39"/>
            <p:cNvSpPr/>
            <p:nvPr/>
          </p:nvSpPr>
          <p:spPr>
            <a:xfrm>
              <a:off x="528" y="432"/>
              <a:ext cx="4608" cy="3408"/>
            </a:xfrm>
            <a:prstGeom prst="ellipse">
              <a:avLst/>
            </a:prstGeom>
            <a:noFill/>
            <a:ln cap="flat" cmpd="sng" w="38100">
              <a:solidFill>
                <a:srgbClr val="0015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457" name="Google Shape;457;p39"/>
            <p:cNvCxnSpPr/>
            <p:nvPr/>
          </p:nvCxnSpPr>
          <p:spPr>
            <a:xfrm rot="10800000">
              <a:off x="528" y="1920"/>
              <a:ext cx="0" cy="144"/>
            </a:xfrm>
            <a:prstGeom prst="straightConnector1">
              <a:avLst/>
            </a:prstGeom>
            <a:noFill/>
            <a:ln cap="flat" cmpd="sng" w="76200">
              <a:solidFill>
                <a:srgbClr val="001574"/>
              </a:solidFill>
              <a:prstDash val="solid"/>
              <a:round/>
              <a:headEnd len="sm" w="sm" type="none"/>
              <a:tailEnd len="med" w="med" type="triangle"/>
            </a:ln>
          </p:spPr>
        </p:cxnSp>
        <p:cxnSp>
          <p:nvCxnSpPr>
            <p:cNvPr id="458" name="Google Shape;458;p39"/>
            <p:cNvCxnSpPr/>
            <p:nvPr/>
          </p:nvCxnSpPr>
          <p:spPr>
            <a:xfrm>
              <a:off x="2784" y="432"/>
              <a:ext cx="96" cy="0"/>
            </a:xfrm>
            <a:prstGeom prst="straightConnector1">
              <a:avLst/>
            </a:prstGeom>
            <a:noFill/>
            <a:ln cap="flat" cmpd="sng" w="76200">
              <a:solidFill>
                <a:srgbClr val="001574"/>
              </a:solidFill>
              <a:prstDash val="solid"/>
              <a:round/>
              <a:headEnd len="sm" w="sm" type="none"/>
              <a:tailEnd len="med" w="med" type="triangle"/>
            </a:ln>
          </p:spPr>
        </p:cxnSp>
        <p:cxnSp>
          <p:nvCxnSpPr>
            <p:cNvPr id="459" name="Google Shape;459;p39"/>
            <p:cNvCxnSpPr/>
            <p:nvPr/>
          </p:nvCxnSpPr>
          <p:spPr>
            <a:xfrm>
              <a:off x="5136" y="2064"/>
              <a:ext cx="0" cy="48"/>
            </a:xfrm>
            <a:prstGeom prst="straightConnector1">
              <a:avLst/>
            </a:prstGeom>
            <a:noFill/>
            <a:ln cap="flat" cmpd="sng" w="76200">
              <a:solidFill>
                <a:srgbClr val="001574"/>
              </a:solidFill>
              <a:prstDash val="solid"/>
              <a:round/>
              <a:headEnd len="sm" w="sm" type="none"/>
              <a:tailEnd len="med" w="med" type="triangle"/>
            </a:ln>
          </p:spPr>
        </p:cxnSp>
        <p:cxnSp>
          <p:nvCxnSpPr>
            <p:cNvPr id="460" name="Google Shape;460;p39"/>
            <p:cNvCxnSpPr/>
            <p:nvPr/>
          </p:nvCxnSpPr>
          <p:spPr>
            <a:xfrm flipH="1">
              <a:off x="4272" y="3408"/>
              <a:ext cx="96" cy="48"/>
            </a:xfrm>
            <a:prstGeom prst="straightConnector1">
              <a:avLst/>
            </a:prstGeom>
            <a:noFill/>
            <a:ln cap="flat" cmpd="sng" w="76200">
              <a:solidFill>
                <a:srgbClr val="001574"/>
              </a:solidFill>
              <a:prstDash val="solid"/>
              <a:round/>
              <a:headEnd len="sm" w="sm" type="none"/>
              <a:tailEnd len="med" w="med" type="triangle"/>
            </a:ln>
          </p:spPr>
        </p:cxnSp>
        <p:cxnSp>
          <p:nvCxnSpPr>
            <p:cNvPr id="461" name="Google Shape;461;p39"/>
            <p:cNvCxnSpPr/>
            <p:nvPr/>
          </p:nvCxnSpPr>
          <p:spPr>
            <a:xfrm rot="10800000">
              <a:off x="1296" y="3408"/>
              <a:ext cx="96" cy="48"/>
            </a:xfrm>
            <a:prstGeom prst="straightConnector1">
              <a:avLst/>
            </a:prstGeom>
            <a:noFill/>
            <a:ln cap="flat" cmpd="sng" w="76200">
              <a:solidFill>
                <a:srgbClr val="001574"/>
              </a:solidFill>
              <a:prstDash val="solid"/>
              <a:round/>
              <a:headEnd len="sm" w="sm" type="none"/>
              <a:tailEnd len="med" w="med" type="triangle"/>
            </a:ln>
          </p:spPr>
        </p:cxnSp>
      </p:grpSp>
      <p:sp>
        <p:nvSpPr>
          <p:cNvPr id="462" name="Google Shape;462;p39"/>
          <p:cNvSpPr txBox="1"/>
          <p:nvPr/>
        </p:nvSpPr>
        <p:spPr>
          <a:xfrm>
            <a:off x="1447800" y="2438400"/>
            <a:ext cx="1828800" cy="609600"/>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CONSULTATION &amp; COACHING</a:t>
            </a:r>
            <a:endParaRPr/>
          </a:p>
        </p:txBody>
      </p:sp>
      <p:sp>
        <p:nvSpPr>
          <p:cNvPr id="463" name="Google Shape;463;p39"/>
          <p:cNvSpPr txBox="1"/>
          <p:nvPr/>
        </p:nvSpPr>
        <p:spPr>
          <a:xfrm>
            <a:off x="3810000" y="1676400"/>
            <a:ext cx="2286000" cy="762000"/>
          </a:xfrm>
          <a:prstGeom prst="rect">
            <a:avLst/>
          </a:prstGeom>
          <a:solidFill>
            <a:schemeClr val="lt1"/>
          </a:solid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STAFF PERFORMANCE</a:t>
            </a:r>
            <a:endParaRPr/>
          </a:p>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 EVALUATION</a:t>
            </a:r>
            <a:endParaRPr/>
          </a:p>
        </p:txBody>
      </p:sp>
      <p:sp>
        <p:nvSpPr>
          <p:cNvPr id="464" name="Google Shape;464;p39"/>
          <p:cNvSpPr txBox="1"/>
          <p:nvPr/>
        </p:nvSpPr>
        <p:spPr>
          <a:xfrm>
            <a:off x="6858000" y="3810000"/>
            <a:ext cx="1981200" cy="787400"/>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FACILITATIVE ADMINISTRATIVE SUPPORTS</a:t>
            </a:r>
            <a:endParaRPr/>
          </a:p>
        </p:txBody>
      </p:sp>
      <p:sp>
        <p:nvSpPr>
          <p:cNvPr id="465" name="Google Shape;465;p39"/>
          <p:cNvSpPr txBox="1"/>
          <p:nvPr/>
        </p:nvSpPr>
        <p:spPr>
          <a:xfrm>
            <a:off x="3200400" y="5105400"/>
            <a:ext cx="1981200" cy="731838"/>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RECRUITMENT AND SELECTION</a:t>
            </a:r>
            <a:endParaRPr/>
          </a:p>
          <a:p>
            <a:pPr indent="0" lvl="0" marL="0" marR="0" rtl="0" algn="ctr">
              <a:spcBef>
                <a:spcPts val="450"/>
              </a:spcBef>
              <a:spcAft>
                <a:spcPts val="0"/>
              </a:spcAft>
              <a:buNone/>
            </a:pPr>
            <a:r>
              <a:t/>
            </a:r>
            <a:endParaRPr b="1" sz="900" u="none">
              <a:solidFill>
                <a:srgbClr val="001574"/>
              </a:solidFill>
              <a:latin typeface="Arial Black"/>
              <a:ea typeface="Arial Black"/>
              <a:cs typeface="Arial Black"/>
              <a:sym typeface="Arial Black"/>
            </a:endParaRPr>
          </a:p>
        </p:txBody>
      </p:sp>
      <p:sp>
        <p:nvSpPr>
          <p:cNvPr id="466" name="Google Shape;466;p39"/>
          <p:cNvSpPr txBox="1"/>
          <p:nvPr/>
        </p:nvSpPr>
        <p:spPr>
          <a:xfrm>
            <a:off x="1447800" y="4114800"/>
            <a:ext cx="1676400" cy="674688"/>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PRESERVICE TRAINING</a:t>
            </a:r>
            <a:endParaRPr/>
          </a:p>
        </p:txBody>
      </p:sp>
      <p:sp>
        <p:nvSpPr>
          <p:cNvPr id="467" name="Google Shape;467;p39"/>
          <p:cNvSpPr txBox="1"/>
          <p:nvPr/>
        </p:nvSpPr>
        <p:spPr>
          <a:xfrm>
            <a:off x="5791200" y="5181600"/>
            <a:ext cx="1905000" cy="676275"/>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None/>
            </a:pPr>
            <a:r>
              <a:rPr lang="en-US" sz="1400" u="none">
                <a:solidFill>
                  <a:srgbClr val="001574"/>
                </a:solidFill>
                <a:latin typeface="Arial Black"/>
                <a:ea typeface="Arial Black"/>
                <a:cs typeface="Arial Black"/>
                <a:sym typeface="Arial Black"/>
              </a:rPr>
              <a:t>SYSTEMS</a:t>
            </a:r>
            <a:endParaRPr/>
          </a:p>
          <a:p>
            <a:pPr indent="0" lvl="0" marL="0" marR="0" rtl="0" algn="ctr">
              <a:lnSpc>
                <a:spcPct val="50000"/>
              </a:lnSpc>
              <a:spcBef>
                <a:spcPts val="700"/>
              </a:spcBef>
              <a:spcAft>
                <a:spcPts val="0"/>
              </a:spcAft>
              <a:buNone/>
            </a:pPr>
            <a:r>
              <a:rPr lang="en-US" sz="1400" u="none">
                <a:solidFill>
                  <a:srgbClr val="001574"/>
                </a:solidFill>
                <a:latin typeface="Arial Black"/>
                <a:ea typeface="Arial Black"/>
                <a:cs typeface="Arial Black"/>
                <a:sym typeface="Arial Black"/>
              </a:rPr>
              <a:t>INTERVENTIONS</a:t>
            </a:r>
            <a:endParaRPr/>
          </a:p>
          <a:p>
            <a:pPr indent="0" lvl="0" marL="0" marR="0" rtl="0" algn="ctr">
              <a:lnSpc>
                <a:spcPct val="50000"/>
              </a:lnSpc>
              <a:spcBef>
                <a:spcPts val="700"/>
              </a:spcBef>
              <a:spcAft>
                <a:spcPts val="0"/>
              </a:spcAft>
              <a:buNone/>
            </a:pPr>
            <a:r>
              <a:t/>
            </a:r>
            <a:endParaRPr sz="1400" u="none">
              <a:solidFill>
                <a:srgbClr val="001574"/>
              </a:solidFill>
              <a:latin typeface="Arial Black"/>
              <a:ea typeface="Arial Black"/>
              <a:cs typeface="Arial Black"/>
              <a:sym typeface="Arial Black"/>
            </a:endParaRPr>
          </a:p>
        </p:txBody>
      </p:sp>
      <p:sp>
        <p:nvSpPr>
          <p:cNvPr id="468" name="Google Shape;468;p39"/>
          <p:cNvSpPr txBox="1"/>
          <p:nvPr>
            <p:ph idx="4294967295" type="title"/>
          </p:nvPr>
        </p:nvSpPr>
        <p:spPr>
          <a:xfrm>
            <a:off x="1371600" y="198438"/>
            <a:ext cx="79248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Drivers</a:t>
            </a:r>
            <a:endParaRPr/>
          </a:p>
        </p:txBody>
      </p:sp>
      <p:sp>
        <p:nvSpPr>
          <p:cNvPr id="469" name="Google Shape;469;p39"/>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470" name="Google Shape;470;p39"/>
          <p:cNvSpPr txBox="1"/>
          <p:nvPr/>
        </p:nvSpPr>
        <p:spPr>
          <a:xfrm>
            <a:off x="6477000" y="2514600"/>
            <a:ext cx="2286000" cy="609600"/>
          </a:xfrm>
          <a:prstGeom prst="rect">
            <a:avLst/>
          </a:prstGeom>
          <a:solidFill>
            <a:schemeClr val="lt1"/>
          </a:solidFill>
          <a:ln cap="flat" cmpd="sng" w="9525">
            <a:solidFill>
              <a:srgbClr val="00157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u="none">
                <a:solidFill>
                  <a:srgbClr val="001574"/>
                </a:solidFill>
                <a:latin typeface="Arial Black"/>
                <a:ea typeface="Arial Black"/>
                <a:cs typeface="Arial Black"/>
                <a:sym typeface="Arial Black"/>
              </a:rPr>
              <a:t>DECISION SUPPORT DATA SYSTEMS</a:t>
            </a:r>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0"/>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3400" u="none" cap="none" strike="noStrike">
              <a:solidFill>
                <a:srgbClr val="001574"/>
              </a:solidFill>
              <a:latin typeface="Arial"/>
              <a:ea typeface="Arial"/>
              <a:cs typeface="Arial"/>
              <a:sym typeface="Arial"/>
            </a:endParaRPr>
          </a:p>
        </p:txBody>
      </p:sp>
      <p:pic>
        <p:nvPicPr>
          <p:cNvPr id="478" name="Google Shape;478;p40"/>
          <p:cNvPicPr preferRelativeResize="0"/>
          <p:nvPr/>
        </p:nvPicPr>
        <p:blipFill rotWithShape="1">
          <a:blip r:embed="rId3">
            <a:alphaModFix/>
          </a:blip>
          <a:srcRect b="0" l="0" r="0" t="0"/>
          <a:stretch/>
        </p:blipFill>
        <p:spPr>
          <a:xfrm>
            <a:off x="1295400" y="0"/>
            <a:ext cx="7162800" cy="6629400"/>
          </a:xfrm>
          <a:prstGeom prst="rect">
            <a:avLst/>
          </a:prstGeom>
          <a:noFill/>
          <a:ln>
            <a:no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4" name="Shape 484"/>
        <p:cNvGrpSpPr/>
        <p:nvPr/>
      </p:nvGrpSpPr>
      <p:grpSpPr>
        <a:xfrm>
          <a:off x="0" y="0"/>
          <a:ext cx="0" cy="0"/>
          <a:chOff x="0" y="0"/>
          <a:chExt cx="0" cy="0"/>
        </a:xfrm>
      </p:grpSpPr>
      <p:grpSp>
        <p:nvGrpSpPr>
          <p:cNvPr id="485" name="Google Shape;485;p41"/>
          <p:cNvGrpSpPr/>
          <p:nvPr/>
        </p:nvGrpSpPr>
        <p:grpSpPr>
          <a:xfrm>
            <a:off x="0" y="457200"/>
            <a:ext cx="9144000" cy="5867400"/>
            <a:chOff x="-3" y="-3"/>
            <a:chExt cx="3894" cy="3168"/>
          </a:xfrm>
        </p:grpSpPr>
        <p:grpSp>
          <p:nvGrpSpPr>
            <p:cNvPr id="486" name="Google Shape;486;p41"/>
            <p:cNvGrpSpPr/>
            <p:nvPr/>
          </p:nvGrpSpPr>
          <p:grpSpPr>
            <a:xfrm>
              <a:off x="0" y="0"/>
              <a:ext cx="3888" cy="3162"/>
              <a:chOff x="0" y="0"/>
              <a:chExt cx="3888" cy="3162"/>
            </a:xfrm>
          </p:grpSpPr>
          <p:grpSp>
            <p:nvGrpSpPr>
              <p:cNvPr id="487" name="Google Shape;487;p41"/>
              <p:cNvGrpSpPr/>
              <p:nvPr/>
            </p:nvGrpSpPr>
            <p:grpSpPr>
              <a:xfrm>
                <a:off x="0" y="0"/>
                <a:ext cx="972" cy="747"/>
                <a:chOff x="0" y="0"/>
                <a:chExt cx="972" cy="747"/>
              </a:xfrm>
            </p:grpSpPr>
            <p:sp>
              <p:nvSpPr>
                <p:cNvPr id="488" name="Google Shape;488;p41"/>
                <p:cNvSpPr/>
                <p:nvPr/>
              </p:nvSpPr>
              <p:spPr>
                <a:xfrm>
                  <a:off x="43" y="0"/>
                  <a:ext cx="886" cy="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none">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400" u="none">
                    <a:solidFill>
                      <a:schemeClr val="dk1"/>
                    </a:solidFill>
                    <a:latin typeface="Times New Roman"/>
                    <a:ea typeface="Times New Roman"/>
                    <a:cs typeface="Times New Roman"/>
                    <a:sym typeface="Times New Roman"/>
                  </a:endParaRPr>
                </a:p>
              </p:txBody>
            </p:sp>
            <p:sp>
              <p:nvSpPr>
                <p:cNvPr id="489" name="Google Shape;489;p41"/>
                <p:cNvSpPr/>
                <p:nvPr/>
              </p:nvSpPr>
              <p:spPr>
                <a:xfrm>
                  <a:off x="0" y="0"/>
                  <a:ext cx="972" cy="747"/>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490" name="Google Shape;490;p41"/>
              <p:cNvGrpSpPr/>
              <p:nvPr/>
            </p:nvGrpSpPr>
            <p:grpSpPr>
              <a:xfrm>
                <a:off x="972" y="0"/>
                <a:ext cx="2916" cy="747"/>
                <a:chOff x="972" y="0"/>
                <a:chExt cx="2916" cy="747"/>
              </a:xfrm>
            </p:grpSpPr>
            <p:sp>
              <p:nvSpPr>
                <p:cNvPr id="491" name="Google Shape;491;p41"/>
                <p:cNvSpPr/>
                <p:nvPr/>
              </p:nvSpPr>
              <p:spPr>
                <a:xfrm>
                  <a:off x="1015" y="0"/>
                  <a:ext cx="2830" cy="747"/>
                </a:xfrm>
                <a:prstGeom prst="rect">
                  <a:avLst/>
                </a:prstGeom>
                <a:noFill/>
                <a:ln>
                  <a:noFill/>
                </a:ln>
              </p:spPr>
              <p:txBody>
                <a:bodyPr anchorCtr="0" anchor="ctr" bIns="45700" lIns="91425" spcFirstLastPara="1" rIns="91425" wrap="square" tIns="45700">
                  <a:noAutofit/>
                </a:bodyPr>
                <a:lstStyle/>
                <a:p>
                  <a:pPr indent="457200" lvl="0" marL="0" marR="0" rtl="0" algn="ctr">
                    <a:spcBef>
                      <a:spcPts val="0"/>
                    </a:spcBef>
                    <a:spcAft>
                      <a:spcPts val="0"/>
                    </a:spcAft>
                    <a:buNone/>
                  </a:pPr>
                  <a:r>
                    <a:rPr b="1" lang="en-US" sz="1400" u="none">
                      <a:solidFill>
                        <a:schemeClr val="dk1"/>
                      </a:solidFill>
                      <a:latin typeface="Times New Roman"/>
                      <a:ea typeface="Times New Roman"/>
                      <a:cs typeface="Times New Roman"/>
                      <a:sym typeface="Times New Roman"/>
                    </a:rPr>
                    <a:t> </a:t>
                  </a:r>
                  <a:r>
                    <a:rPr b="1" lang="en-US" sz="1800" u="none">
                      <a:solidFill>
                        <a:schemeClr val="dk1"/>
                      </a:solidFill>
                      <a:latin typeface="Arial"/>
                      <a:ea typeface="Arial"/>
                      <a:cs typeface="Arial"/>
                      <a:sym typeface="Arial"/>
                    </a:rPr>
                    <a:t>OUTCOMES</a:t>
                  </a:r>
                  <a:endParaRPr/>
                </a:p>
                <a:p>
                  <a:pPr indent="457200" lvl="0" marL="0" marR="0" rtl="0" algn="ctr">
                    <a:spcBef>
                      <a:spcPts val="0"/>
                    </a:spcBef>
                    <a:spcAft>
                      <a:spcPts val="0"/>
                    </a:spcAft>
                    <a:buNone/>
                  </a:pPr>
                  <a:r>
                    <a:rPr b="1" lang="en-US" sz="1600" u="none">
                      <a:solidFill>
                        <a:schemeClr val="dk1"/>
                      </a:solidFill>
                      <a:latin typeface="Arial"/>
                      <a:ea typeface="Arial"/>
                      <a:cs typeface="Arial"/>
                      <a:sym typeface="Arial"/>
                    </a:rPr>
                    <a:t>(% of Participants who Demonstrate Knowledge, Demonstrate new Skills in a Training Setting, </a:t>
                  </a:r>
                  <a:endParaRPr/>
                </a:p>
                <a:p>
                  <a:pPr indent="457200" lvl="0" marL="0" marR="0" rtl="0" algn="ctr">
                    <a:spcBef>
                      <a:spcPts val="0"/>
                    </a:spcBef>
                    <a:spcAft>
                      <a:spcPts val="0"/>
                    </a:spcAft>
                    <a:buNone/>
                  </a:pPr>
                  <a:r>
                    <a:rPr b="1" lang="en-US" sz="1600" u="none">
                      <a:solidFill>
                        <a:schemeClr val="dk1"/>
                      </a:solidFill>
                      <a:latin typeface="Arial"/>
                      <a:ea typeface="Arial"/>
                      <a:cs typeface="Arial"/>
                      <a:sym typeface="Arial"/>
                    </a:rPr>
                    <a:t>and Use new Skills in the Classroom)</a:t>
                  </a:r>
                  <a:endParaRPr b="1" sz="1400" u="none">
                    <a:solidFill>
                      <a:schemeClr val="dk1"/>
                    </a:solidFill>
                    <a:latin typeface="Comic Sans MS"/>
                    <a:ea typeface="Comic Sans MS"/>
                    <a:cs typeface="Comic Sans MS"/>
                    <a:sym typeface="Comic Sans MS"/>
                  </a:endParaRPr>
                </a:p>
              </p:txBody>
            </p:sp>
            <p:sp>
              <p:nvSpPr>
                <p:cNvPr id="492" name="Google Shape;492;p41"/>
                <p:cNvSpPr/>
                <p:nvPr/>
              </p:nvSpPr>
              <p:spPr>
                <a:xfrm>
                  <a:off x="972" y="0"/>
                  <a:ext cx="2916" cy="747"/>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493" name="Google Shape;493;p41"/>
              <p:cNvGrpSpPr/>
              <p:nvPr/>
            </p:nvGrpSpPr>
            <p:grpSpPr>
              <a:xfrm>
                <a:off x="0" y="747"/>
                <a:ext cx="972" cy="460"/>
                <a:chOff x="0" y="747"/>
                <a:chExt cx="972" cy="460"/>
              </a:xfrm>
            </p:grpSpPr>
            <p:sp>
              <p:nvSpPr>
                <p:cNvPr id="494" name="Google Shape;494;p41"/>
                <p:cNvSpPr/>
                <p:nvPr/>
              </p:nvSpPr>
              <p:spPr>
                <a:xfrm>
                  <a:off x="43" y="747"/>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TRAINING</a:t>
                  </a:r>
                  <a:endParaRPr/>
                </a:p>
                <a:p>
                  <a:pPr indent="0" lvl="0" marL="0" marR="0" rtl="0" algn="ctr">
                    <a:spcBef>
                      <a:spcPts val="0"/>
                    </a:spcBef>
                    <a:spcAft>
                      <a:spcPts val="0"/>
                    </a:spcAft>
                    <a:buNone/>
                  </a:pPr>
                  <a:r>
                    <a:rPr b="1" lang="en-US" sz="1800" u="none">
                      <a:solidFill>
                        <a:schemeClr val="dk1"/>
                      </a:solidFill>
                      <a:latin typeface="Arial"/>
                      <a:ea typeface="Arial"/>
                      <a:cs typeface="Arial"/>
                      <a:sym typeface="Arial"/>
                    </a:rPr>
                    <a:t>COMPONENTS</a:t>
                  </a:r>
                  <a:endParaRPr b="1" sz="1800" u="none">
                    <a:solidFill>
                      <a:schemeClr val="dk1"/>
                    </a:solidFill>
                    <a:latin typeface="Arial"/>
                    <a:ea typeface="Arial"/>
                    <a:cs typeface="Arial"/>
                    <a:sym typeface="Arial"/>
                  </a:endParaRPr>
                </a:p>
              </p:txBody>
            </p:sp>
            <p:sp>
              <p:nvSpPr>
                <p:cNvPr id="495" name="Google Shape;495;p41"/>
                <p:cNvSpPr/>
                <p:nvPr/>
              </p:nvSpPr>
              <p:spPr>
                <a:xfrm>
                  <a:off x="0" y="747"/>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496" name="Google Shape;496;p41"/>
              <p:cNvGrpSpPr/>
              <p:nvPr/>
            </p:nvGrpSpPr>
            <p:grpSpPr>
              <a:xfrm>
                <a:off x="972" y="747"/>
                <a:ext cx="972" cy="460"/>
                <a:chOff x="972" y="747"/>
                <a:chExt cx="972" cy="460"/>
              </a:xfrm>
            </p:grpSpPr>
            <p:sp>
              <p:nvSpPr>
                <p:cNvPr id="497" name="Google Shape;497;p41"/>
                <p:cNvSpPr/>
                <p:nvPr/>
              </p:nvSpPr>
              <p:spPr>
                <a:xfrm>
                  <a:off x="1015" y="747"/>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Knowledge</a:t>
                  </a:r>
                  <a:endParaRPr sz="1800" u="none">
                    <a:solidFill>
                      <a:schemeClr val="dk1"/>
                    </a:solidFill>
                    <a:latin typeface="Arial"/>
                    <a:ea typeface="Arial"/>
                    <a:cs typeface="Arial"/>
                    <a:sym typeface="Arial"/>
                  </a:endParaRPr>
                </a:p>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
              <p:nvSpPr>
                <p:cNvPr id="498" name="Google Shape;498;p41"/>
                <p:cNvSpPr/>
                <p:nvPr/>
              </p:nvSpPr>
              <p:spPr>
                <a:xfrm>
                  <a:off x="972" y="747"/>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499" name="Google Shape;499;p41"/>
              <p:cNvGrpSpPr/>
              <p:nvPr/>
            </p:nvGrpSpPr>
            <p:grpSpPr>
              <a:xfrm>
                <a:off x="1944" y="747"/>
                <a:ext cx="972" cy="460"/>
                <a:chOff x="1944" y="747"/>
                <a:chExt cx="972" cy="460"/>
              </a:xfrm>
            </p:grpSpPr>
            <p:sp>
              <p:nvSpPr>
                <p:cNvPr id="500" name="Google Shape;500;p41"/>
                <p:cNvSpPr/>
                <p:nvPr/>
              </p:nvSpPr>
              <p:spPr>
                <a:xfrm>
                  <a:off x="1987" y="747"/>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Skill</a:t>
                  </a:r>
                  <a:endParaRPr sz="1800" u="none">
                    <a:solidFill>
                      <a:schemeClr val="dk1"/>
                    </a:solidFill>
                    <a:latin typeface="Arial"/>
                    <a:ea typeface="Arial"/>
                    <a:cs typeface="Arial"/>
                    <a:sym typeface="Arial"/>
                  </a:endParaRPr>
                </a:p>
                <a:p>
                  <a:pPr indent="0" lvl="0" marL="0" marR="0" rtl="0" algn="ctr">
                    <a:spcBef>
                      <a:spcPts val="0"/>
                    </a:spcBef>
                    <a:spcAft>
                      <a:spcPts val="0"/>
                    </a:spcAft>
                    <a:buNone/>
                  </a:pPr>
                  <a:r>
                    <a:rPr b="1" lang="en-US" sz="1800" u="none">
                      <a:solidFill>
                        <a:schemeClr val="dk1"/>
                      </a:solidFill>
                      <a:latin typeface="Arial"/>
                      <a:ea typeface="Arial"/>
                      <a:cs typeface="Arial"/>
                      <a:sym typeface="Arial"/>
                    </a:rPr>
                    <a:t>Demonstration</a:t>
                  </a:r>
                  <a:endParaRPr sz="1800" u="none">
                    <a:solidFill>
                      <a:schemeClr val="dk1"/>
                    </a:solidFill>
                    <a:latin typeface="Arial"/>
                    <a:ea typeface="Arial"/>
                    <a:cs typeface="Arial"/>
                    <a:sym typeface="Arial"/>
                  </a:endParaRPr>
                </a:p>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
              <p:nvSpPr>
                <p:cNvPr id="501" name="Google Shape;501;p41"/>
                <p:cNvSpPr/>
                <p:nvPr/>
              </p:nvSpPr>
              <p:spPr>
                <a:xfrm>
                  <a:off x="1944" y="747"/>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02" name="Google Shape;502;p41"/>
              <p:cNvGrpSpPr/>
              <p:nvPr/>
            </p:nvGrpSpPr>
            <p:grpSpPr>
              <a:xfrm>
                <a:off x="2916" y="747"/>
                <a:ext cx="972" cy="460"/>
                <a:chOff x="2916" y="747"/>
                <a:chExt cx="972" cy="460"/>
              </a:xfrm>
            </p:grpSpPr>
            <p:sp>
              <p:nvSpPr>
                <p:cNvPr id="503" name="Google Shape;503;p41"/>
                <p:cNvSpPr/>
                <p:nvPr/>
              </p:nvSpPr>
              <p:spPr>
                <a:xfrm>
                  <a:off x="2959" y="747"/>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Use in the Classroom</a:t>
                  </a:r>
                  <a:endParaRPr sz="1800" u="none">
                    <a:solidFill>
                      <a:schemeClr val="dk1"/>
                    </a:solidFill>
                    <a:latin typeface="Arial"/>
                    <a:ea typeface="Arial"/>
                    <a:cs typeface="Arial"/>
                    <a:sym typeface="Arial"/>
                  </a:endParaRPr>
                </a:p>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
              <p:nvSpPr>
                <p:cNvPr id="504" name="Google Shape;504;p41"/>
                <p:cNvSpPr/>
                <p:nvPr/>
              </p:nvSpPr>
              <p:spPr>
                <a:xfrm>
                  <a:off x="2916" y="747"/>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05" name="Google Shape;505;p41"/>
              <p:cNvGrpSpPr/>
              <p:nvPr/>
            </p:nvGrpSpPr>
            <p:grpSpPr>
              <a:xfrm>
                <a:off x="0" y="1207"/>
                <a:ext cx="972" cy="575"/>
                <a:chOff x="0" y="1207"/>
                <a:chExt cx="972" cy="575"/>
              </a:xfrm>
            </p:grpSpPr>
            <p:sp>
              <p:nvSpPr>
                <p:cNvPr id="506" name="Google Shape;506;p41"/>
                <p:cNvSpPr/>
                <p:nvPr/>
              </p:nvSpPr>
              <p:spPr>
                <a:xfrm>
                  <a:off x="43" y="1207"/>
                  <a:ext cx="886" cy="5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Theory and Discussion</a:t>
                  </a:r>
                  <a:endParaRPr b="1" sz="1800" u="none">
                    <a:solidFill>
                      <a:schemeClr val="dk1"/>
                    </a:solidFill>
                    <a:latin typeface="Arial"/>
                    <a:ea typeface="Arial"/>
                    <a:cs typeface="Arial"/>
                    <a:sym typeface="Arial"/>
                  </a:endParaRPr>
                </a:p>
              </p:txBody>
            </p:sp>
            <p:sp>
              <p:nvSpPr>
                <p:cNvPr id="507" name="Google Shape;507;p41"/>
                <p:cNvSpPr/>
                <p:nvPr/>
              </p:nvSpPr>
              <p:spPr>
                <a:xfrm>
                  <a:off x="0" y="1207"/>
                  <a:ext cx="972" cy="575"/>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08" name="Google Shape;508;p41"/>
              <p:cNvGrpSpPr/>
              <p:nvPr/>
            </p:nvGrpSpPr>
            <p:grpSpPr>
              <a:xfrm>
                <a:off x="972" y="1207"/>
                <a:ext cx="972" cy="575"/>
                <a:chOff x="972" y="1207"/>
                <a:chExt cx="972" cy="575"/>
              </a:xfrm>
            </p:grpSpPr>
            <p:sp>
              <p:nvSpPr>
                <p:cNvPr id="509" name="Google Shape;509;p41"/>
                <p:cNvSpPr/>
                <p:nvPr/>
              </p:nvSpPr>
              <p:spPr>
                <a:xfrm>
                  <a:off x="1015" y="1207"/>
                  <a:ext cx="886" cy="5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u="none">
                      <a:solidFill>
                        <a:schemeClr val="dk1"/>
                      </a:solidFill>
                      <a:latin typeface="Arial"/>
                      <a:ea typeface="Arial"/>
                      <a:cs typeface="Arial"/>
                      <a:sym typeface="Arial"/>
                    </a:rPr>
                    <a:t> </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10%</a:t>
                  </a:r>
                  <a:endParaRPr/>
                </a:p>
                <a:p>
                  <a:pPr indent="0" lvl="0" marL="0" marR="0" rtl="0" algn="ctr">
                    <a:spcBef>
                      <a:spcPts val="0"/>
                    </a:spcBef>
                    <a:spcAft>
                      <a:spcPts val="0"/>
                    </a:spcAft>
                    <a:buNone/>
                  </a:pPr>
                  <a:r>
                    <a:rPr lang="en-US" sz="1800" u="none">
                      <a:solidFill>
                        <a:schemeClr val="dk1"/>
                      </a:solidFill>
                      <a:latin typeface="Arial"/>
                      <a:ea typeface="Arial"/>
                      <a:cs typeface="Arial"/>
                      <a:sym typeface="Arial"/>
                    </a:rPr>
                    <a:t> </a:t>
                  </a:r>
                  <a:endParaRPr/>
                </a:p>
                <a:p>
                  <a:pPr indent="0" lvl="0" marL="0" marR="0" rtl="0" algn="ctr">
                    <a:spcBef>
                      <a:spcPts val="0"/>
                    </a:spcBef>
                    <a:spcAft>
                      <a:spcPts val="0"/>
                    </a:spcAft>
                    <a:buNone/>
                  </a:pPr>
                  <a:r>
                    <a:t/>
                  </a:r>
                  <a:endParaRPr sz="1800" u="none">
                    <a:solidFill>
                      <a:schemeClr val="dk1"/>
                    </a:solidFill>
                    <a:latin typeface="Times New Roman"/>
                    <a:ea typeface="Times New Roman"/>
                    <a:cs typeface="Times New Roman"/>
                    <a:sym typeface="Times New Roman"/>
                  </a:endParaRPr>
                </a:p>
              </p:txBody>
            </p:sp>
            <p:sp>
              <p:nvSpPr>
                <p:cNvPr id="510" name="Google Shape;510;p41"/>
                <p:cNvSpPr/>
                <p:nvPr/>
              </p:nvSpPr>
              <p:spPr>
                <a:xfrm>
                  <a:off x="972" y="1207"/>
                  <a:ext cx="972" cy="575"/>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11" name="Google Shape;511;p41"/>
              <p:cNvGrpSpPr/>
              <p:nvPr/>
            </p:nvGrpSpPr>
            <p:grpSpPr>
              <a:xfrm>
                <a:off x="1944" y="1207"/>
                <a:ext cx="972" cy="575"/>
                <a:chOff x="1944" y="1207"/>
                <a:chExt cx="972" cy="575"/>
              </a:xfrm>
            </p:grpSpPr>
            <p:sp>
              <p:nvSpPr>
                <p:cNvPr id="512" name="Google Shape;512;p41"/>
                <p:cNvSpPr/>
                <p:nvPr/>
              </p:nvSpPr>
              <p:spPr>
                <a:xfrm>
                  <a:off x="1987" y="1207"/>
                  <a:ext cx="886" cy="5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5%</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13" name="Google Shape;513;p41"/>
                <p:cNvSpPr/>
                <p:nvPr/>
              </p:nvSpPr>
              <p:spPr>
                <a:xfrm>
                  <a:off x="1944" y="1207"/>
                  <a:ext cx="972" cy="575"/>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14" name="Google Shape;514;p41"/>
              <p:cNvGrpSpPr/>
              <p:nvPr/>
            </p:nvGrpSpPr>
            <p:grpSpPr>
              <a:xfrm>
                <a:off x="2916" y="1207"/>
                <a:ext cx="972" cy="575"/>
                <a:chOff x="2916" y="1207"/>
                <a:chExt cx="972" cy="575"/>
              </a:xfrm>
            </p:grpSpPr>
            <p:sp>
              <p:nvSpPr>
                <p:cNvPr id="515" name="Google Shape;515;p41"/>
                <p:cNvSpPr/>
                <p:nvPr/>
              </p:nvSpPr>
              <p:spPr>
                <a:xfrm>
                  <a:off x="2959" y="1207"/>
                  <a:ext cx="886" cy="5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0%</a:t>
                  </a:r>
                  <a:endParaRPr/>
                </a:p>
                <a:p>
                  <a:pPr indent="0" lvl="0" marL="0" marR="0" rtl="0" algn="ctr">
                    <a:spcBef>
                      <a:spcPts val="0"/>
                    </a:spcBef>
                    <a:spcAft>
                      <a:spcPts val="0"/>
                    </a:spcAft>
                    <a:buNone/>
                  </a:pPr>
                  <a:r>
                    <a:t/>
                  </a:r>
                  <a:endParaRPr sz="1800" u="none">
                    <a:solidFill>
                      <a:schemeClr val="dk1"/>
                    </a:solidFill>
                    <a:latin typeface="Times New Roman"/>
                    <a:ea typeface="Times New Roman"/>
                    <a:cs typeface="Times New Roman"/>
                    <a:sym typeface="Times New Roman"/>
                  </a:endParaRPr>
                </a:p>
              </p:txBody>
            </p:sp>
            <p:sp>
              <p:nvSpPr>
                <p:cNvPr id="516" name="Google Shape;516;p41"/>
                <p:cNvSpPr/>
                <p:nvPr/>
              </p:nvSpPr>
              <p:spPr>
                <a:xfrm>
                  <a:off x="2916" y="1207"/>
                  <a:ext cx="972" cy="575"/>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17" name="Google Shape;517;p41"/>
              <p:cNvGrpSpPr/>
              <p:nvPr/>
            </p:nvGrpSpPr>
            <p:grpSpPr>
              <a:xfrm>
                <a:off x="0" y="1782"/>
                <a:ext cx="972" cy="460"/>
                <a:chOff x="0" y="1782"/>
                <a:chExt cx="972" cy="460"/>
              </a:xfrm>
            </p:grpSpPr>
            <p:sp>
              <p:nvSpPr>
                <p:cNvPr id="518" name="Google Shape;518;p41"/>
                <p:cNvSpPr/>
                <p:nvPr/>
              </p:nvSpPr>
              <p:spPr>
                <a:xfrm>
                  <a:off x="43" y="1782"/>
                  <a:ext cx="886" cy="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..+Demonstration in Training</a:t>
                  </a:r>
                  <a:endParaRPr b="1" sz="1800" u="none">
                    <a:solidFill>
                      <a:schemeClr val="dk1"/>
                    </a:solidFill>
                    <a:latin typeface="Arial"/>
                    <a:ea typeface="Arial"/>
                    <a:cs typeface="Arial"/>
                    <a:sym typeface="Arial"/>
                  </a:endParaRPr>
                </a:p>
              </p:txBody>
            </p:sp>
            <p:sp>
              <p:nvSpPr>
                <p:cNvPr id="519" name="Google Shape;519;p41"/>
                <p:cNvSpPr/>
                <p:nvPr/>
              </p:nvSpPr>
              <p:spPr>
                <a:xfrm>
                  <a:off x="0" y="178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20" name="Google Shape;520;p41"/>
              <p:cNvGrpSpPr/>
              <p:nvPr/>
            </p:nvGrpSpPr>
            <p:grpSpPr>
              <a:xfrm>
                <a:off x="972" y="1782"/>
                <a:ext cx="972" cy="460"/>
                <a:chOff x="972" y="1782"/>
                <a:chExt cx="972" cy="460"/>
              </a:xfrm>
            </p:grpSpPr>
            <p:sp>
              <p:nvSpPr>
                <p:cNvPr id="521" name="Google Shape;521;p41"/>
                <p:cNvSpPr/>
                <p:nvPr/>
              </p:nvSpPr>
              <p:spPr>
                <a:xfrm>
                  <a:off x="1015" y="178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30%</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22" name="Google Shape;522;p41"/>
                <p:cNvSpPr/>
                <p:nvPr/>
              </p:nvSpPr>
              <p:spPr>
                <a:xfrm>
                  <a:off x="972" y="178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23" name="Google Shape;523;p41"/>
              <p:cNvGrpSpPr/>
              <p:nvPr/>
            </p:nvGrpSpPr>
            <p:grpSpPr>
              <a:xfrm>
                <a:off x="1944" y="1782"/>
                <a:ext cx="972" cy="460"/>
                <a:chOff x="1944" y="1782"/>
                <a:chExt cx="972" cy="460"/>
              </a:xfrm>
            </p:grpSpPr>
            <p:sp>
              <p:nvSpPr>
                <p:cNvPr id="524" name="Google Shape;524;p41"/>
                <p:cNvSpPr/>
                <p:nvPr/>
              </p:nvSpPr>
              <p:spPr>
                <a:xfrm>
                  <a:off x="1987" y="178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20%</a:t>
                  </a:r>
                  <a:endParaRPr/>
                </a:p>
                <a:p>
                  <a:pPr indent="0" lvl="0" marL="0" marR="0" rtl="0" algn="ctr">
                    <a:spcBef>
                      <a:spcPts val="0"/>
                    </a:spcBef>
                    <a:spcAft>
                      <a:spcPts val="0"/>
                    </a:spcAft>
                    <a:buNone/>
                  </a:pPr>
                  <a:r>
                    <a:t/>
                  </a:r>
                  <a:endParaRPr sz="1800" u="none">
                    <a:solidFill>
                      <a:schemeClr val="dk1"/>
                    </a:solidFill>
                    <a:latin typeface="Times New Roman"/>
                    <a:ea typeface="Times New Roman"/>
                    <a:cs typeface="Times New Roman"/>
                    <a:sym typeface="Times New Roman"/>
                  </a:endParaRPr>
                </a:p>
              </p:txBody>
            </p:sp>
            <p:sp>
              <p:nvSpPr>
                <p:cNvPr id="525" name="Google Shape;525;p41"/>
                <p:cNvSpPr/>
                <p:nvPr/>
              </p:nvSpPr>
              <p:spPr>
                <a:xfrm>
                  <a:off x="1944" y="178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26" name="Google Shape;526;p41"/>
              <p:cNvGrpSpPr/>
              <p:nvPr/>
            </p:nvGrpSpPr>
            <p:grpSpPr>
              <a:xfrm>
                <a:off x="2916" y="1782"/>
                <a:ext cx="972" cy="460"/>
                <a:chOff x="2916" y="1782"/>
                <a:chExt cx="972" cy="460"/>
              </a:xfrm>
            </p:grpSpPr>
            <p:sp>
              <p:nvSpPr>
                <p:cNvPr id="527" name="Google Shape;527;p41"/>
                <p:cNvSpPr/>
                <p:nvPr/>
              </p:nvSpPr>
              <p:spPr>
                <a:xfrm>
                  <a:off x="2959" y="178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0%</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28" name="Google Shape;528;p41"/>
                <p:cNvSpPr/>
                <p:nvPr/>
              </p:nvSpPr>
              <p:spPr>
                <a:xfrm>
                  <a:off x="2916" y="178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29" name="Google Shape;529;p41"/>
              <p:cNvGrpSpPr/>
              <p:nvPr/>
            </p:nvGrpSpPr>
            <p:grpSpPr>
              <a:xfrm>
                <a:off x="0" y="2242"/>
                <a:ext cx="972" cy="460"/>
                <a:chOff x="0" y="2242"/>
                <a:chExt cx="972" cy="460"/>
              </a:xfrm>
            </p:grpSpPr>
            <p:sp>
              <p:nvSpPr>
                <p:cNvPr id="530" name="Google Shape;530;p41"/>
                <p:cNvSpPr/>
                <p:nvPr/>
              </p:nvSpPr>
              <p:spPr>
                <a:xfrm>
                  <a:off x="43" y="2242"/>
                  <a:ext cx="886" cy="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u="none">
                      <a:solidFill>
                        <a:schemeClr val="dk1"/>
                      </a:solidFill>
                      <a:latin typeface="Arial"/>
                      <a:ea typeface="Arial"/>
                      <a:cs typeface="Arial"/>
                      <a:sym typeface="Arial"/>
                    </a:rPr>
                    <a:t>…+ Practice &amp; Feedback in Training</a:t>
                  </a:r>
                  <a:endParaRPr b="1" sz="1800" u="none">
                    <a:solidFill>
                      <a:schemeClr val="dk1"/>
                    </a:solidFill>
                    <a:latin typeface="Arial"/>
                    <a:ea typeface="Arial"/>
                    <a:cs typeface="Arial"/>
                    <a:sym typeface="Arial"/>
                  </a:endParaRPr>
                </a:p>
              </p:txBody>
            </p:sp>
            <p:sp>
              <p:nvSpPr>
                <p:cNvPr id="531" name="Google Shape;531;p41"/>
                <p:cNvSpPr/>
                <p:nvPr/>
              </p:nvSpPr>
              <p:spPr>
                <a:xfrm>
                  <a:off x="0" y="224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32" name="Google Shape;532;p41"/>
              <p:cNvGrpSpPr/>
              <p:nvPr/>
            </p:nvGrpSpPr>
            <p:grpSpPr>
              <a:xfrm>
                <a:off x="972" y="2242"/>
                <a:ext cx="972" cy="460"/>
                <a:chOff x="972" y="2242"/>
                <a:chExt cx="972" cy="460"/>
              </a:xfrm>
            </p:grpSpPr>
            <p:sp>
              <p:nvSpPr>
                <p:cNvPr id="533" name="Google Shape;533;p41"/>
                <p:cNvSpPr/>
                <p:nvPr/>
              </p:nvSpPr>
              <p:spPr>
                <a:xfrm>
                  <a:off x="1015" y="224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60%</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34" name="Google Shape;534;p41"/>
                <p:cNvSpPr/>
                <p:nvPr/>
              </p:nvSpPr>
              <p:spPr>
                <a:xfrm>
                  <a:off x="972" y="224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35" name="Google Shape;535;p41"/>
              <p:cNvGrpSpPr/>
              <p:nvPr/>
            </p:nvGrpSpPr>
            <p:grpSpPr>
              <a:xfrm>
                <a:off x="1944" y="2242"/>
                <a:ext cx="972" cy="460"/>
                <a:chOff x="1944" y="2242"/>
                <a:chExt cx="972" cy="460"/>
              </a:xfrm>
            </p:grpSpPr>
            <p:sp>
              <p:nvSpPr>
                <p:cNvPr id="536" name="Google Shape;536;p41"/>
                <p:cNvSpPr/>
                <p:nvPr/>
              </p:nvSpPr>
              <p:spPr>
                <a:xfrm>
                  <a:off x="1987" y="224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60%</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37" name="Google Shape;537;p41"/>
                <p:cNvSpPr/>
                <p:nvPr/>
              </p:nvSpPr>
              <p:spPr>
                <a:xfrm>
                  <a:off x="1944" y="224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38" name="Google Shape;538;p41"/>
              <p:cNvGrpSpPr/>
              <p:nvPr/>
            </p:nvGrpSpPr>
            <p:grpSpPr>
              <a:xfrm>
                <a:off x="2916" y="2242"/>
                <a:ext cx="972" cy="460"/>
                <a:chOff x="2916" y="2242"/>
                <a:chExt cx="972" cy="460"/>
              </a:xfrm>
            </p:grpSpPr>
            <p:sp>
              <p:nvSpPr>
                <p:cNvPr id="539" name="Google Shape;539;p41"/>
                <p:cNvSpPr/>
                <p:nvPr/>
              </p:nvSpPr>
              <p:spPr>
                <a:xfrm>
                  <a:off x="2959" y="224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Comic Sans MS"/>
                      <a:ea typeface="Comic Sans MS"/>
                      <a:cs typeface="Comic Sans MS"/>
                      <a:sym typeface="Comic Sans MS"/>
                    </a:rPr>
                    <a:t>5%</a:t>
                  </a:r>
                  <a:endParaRPr/>
                </a:p>
                <a:p>
                  <a:pPr indent="0" lvl="0" marL="0" marR="0" rtl="0" algn="ctr">
                    <a:spcBef>
                      <a:spcPts val="0"/>
                    </a:spcBef>
                    <a:spcAft>
                      <a:spcPts val="0"/>
                    </a:spcAft>
                    <a:buNone/>
                  </a:pPr>
                  <a:r>
                    <a:t/>
                  </a:r>
                  <a:endParaRPr b="1" sz="1800" u="none">
                    <a:solidFill>
                      <a:schemeClr val="dk1"/>
                    </a:solidFill>
                    <a:latin typeface="Comic Sans MS"/>
                    <a:ea typeface="Comic Sans MS"/>
                    <a:cs typeface="Comic Sans MS"/>
                    <a:sym typeface="Comic Sans MS"/>
                  </a:endParaRPr>
                </a:p>
              </p:txBody>
            </p:sp>
            <p:sp>
              <p:nvSpPr>
                <p:cNvPr id="540" name="Google Shape;540;p41"/>
                <p:cNvSpPr/>
                <p:nvPr/>
              </p:nvSpPr>
              <p:spPr>
                <a:xfrm>
                  <a:off x="2916" y="224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41" name="Google Shape;541;p41"/>
              <p:cNvGrpSpPr/>
              <p:nvPr/>
            </p:nvGrpSpPr>
            <p:grpSpPr>
              <a:xfrm>
                <a:off x="0" y="2702"/>
                <a:ext cx="972" cy="460"/>
                <a:chOff x="0" y="2702"/>
                <a:chExt cx="972" cy="460"/>
              </a:xfrm>
            </p:grpSpPr>
            <p:sp>
              <p:nvSpPr>
                <p:cNvPr id="542" name="Google Shape;542;p41"/>
                <p:cNvSpPr/>
                <p:nvPr/>
              </p:nvSpPr>
              <p:spPr>
                <a:xfrm>
                  <a:off x="43" y="2702"/>
                  <a:ext cx="886" cy="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u="none">
                      <a:solidFill>
                        <a:srgbClr val="D57604"/>
                      </a:solidFill>
                      <a:latin typeface="Arial"/>
                      <a:ea typeface="Arial"/>
                      <a:cs typeface="Arial"/>
                      <a:sym typeface="Arial"/>
                    </a:rPr>
                    <a:t>…+ Coaching in Classroom</a:t>
                  </a:r>
                  <a:endParaRPr b="1" sz="1800" u="none">
                    <a:solidFill>
                      <a:srgbClr val="D57604"/>
                    </a:solidFill>
                    <a:latin typeface="Arial"/>
                    <a:ea typeface="Arial"/>
                    <a:cs typeface="Arial"/>
                    <a:sym typeface="Arial"/>
                  </a:endParaRPr>
                </a:p>
              </p:txBody>
            </p:sp>
            <p:sp>
              <p:nvSpPr>
                <p:cNvPr id="543" name="Google Shape;543;p41"/>
                <p:cNvSpPr/>
                <p:nvPr/>
              </p:nvSpPr>
              <p:spPr>
                <a:xfrm>
                  <a:off x="0" y="270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44" name="Google Shape;544;p41"/>
              <p:cNvGrpSpPr/>
              <p:nvPr/>
            </p:nvGrpSpPr>
            <p:grpSpPr>
              <a:xfrm>
                <a:off x="972" y="2702"/>
                <a:ext cx="972" cy="460"/>
                <a:chOff x="972" y="2702"/>
                <a:chExt cx="972" cy="460"/>
              </a:xfrm>
            </p:grpSpPr>
            <p:sp>
              <p:nvSpPr>
                <p:cNvPr id="545" name="Google Shape;545;p41"/>
                <p:cNvSpPr/>
                <p:nvPr/>
              </p:nvSpPr>
              <p:spPr>
                <a:xfrm>
                  <a:off x="1015" y="270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rgbClr val="D57604"/>
                      </a:solidFill>
                      <a:latin typeface="Comic Sans MS"/>
                      <a:ea typeface="Comic Sans MS"/>
                      <a:cs typeface="Comic Sans MS"/>
                      <a:sym typeface="Comic Sans MS"/>
                    </a:rPr>
                    <a:t>95%</a:t>
                  </a:r>
                  <a:endParaRPr/>
                </a:p>
                <a:p>
                  <a:pPr indent="0" lvl="0" marL="0" marR="0" rtl="0" algn="ctr">
                    <a:spcBef>
                      <a:spcPts val="0"/>
                    </a:spcBef>
                    <a:spcAft>
                      <a:spcPts val="0"/>
                    </a:spcAft>
                    <a:buNone/>
                  </a:pPr>
                  <a:r>
                    <a:t/>
                  </a:r>
                  <a:endParaRPr b="1" sz="1800" u="none">
                    <a:solidFill>
                      <a:srgbClr val="D57604"/>
                    </a:solidFill>
                    <a:latin typeface="Comic Sans MS"/>
                    <a:ea typeface="Comic Sans MS"/>
                    <a:cs typeface="Comic Sans MS"/>
                    <a:sym typeface="Comic Sans MS"/>
                  </a:endParaRPr>
                </a:p>
              </p:txBody>
            </p:sp>
            <p:sp>
              <p:nvSpPr>
                <p:cNvPr id="546" name="Google Shape;546;p41"/>
                <p:cNvSpPr/>
                <p:nvPr/>
              </p:nvSpPr>
              <p:spPr>
                <a:xfrm>
                  <a:off x="972" y="270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47" name="Google Shape;547;p41"/>
              <p:cNvGrpSpPr/>
              <p:nvPr/>
            </p:nvGrpSpPr>
            <p:grpSpPr>
              <a:xfrm>
                <a:off x="1944" y="2702"/>
                <a:ext cx="972" cy="460"/>
                <a:chOff x="1944" y="2702"/>
                <a:chExt cx="972" cy="460"/>
              </a:xfrm>
            </p:grpSpPr>
            <p:sp>
              <p:nvSpPr>
                <p:cNvPr id="548" name="Google Shape;548;p41"/>
                <p:cNvSpPr/>
                <p:nvPr/>
              </p:nvSpPr>
              <p:spPr>
                <a:xfrm>
                  <a:off x="1987" y="270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rgbClr val="D57604"/>
                      </a:solidFill>
                      <a:latin typeface="Comic Sans MS"/>
                      <a:ea typeface="Comic Sans MS"/>
                      <a:cs typeface="Comic Sans MS"/>
                      <a:sym typeface="Comic Sans MS"/>
                    </a:rPr>
                    <a:t>95%</a:t>
                  </a:r>
                  <a:endParaRPr/>
                </a:p>
                <a:p>
                  <a:pPr indent="0" lvl="0" marL="0" marR="0" rtl="0" algn="ctr">
                    <a:spcBef>
                      <a:spcPts val="0"/>
                    </a:spcBef>
                    <a:spcAft>
                      <a:spcPts val="0"/>
                    </a:spcAft>
                    <a:buNone/>
                  </a:pPr>
                  <a:r>
                    <a:t/>
                  </a:r>
                  <a:endParaRPr b="1" sz="1800" u="none">
                    <a:solidFill>
                      <a:srgbClr val="D57604"/>
                    </a:solidFill>
                    <a:latin typeface="Comic Sans MS"/>
                    <a:ea typeface="Comic Sans MS"/>
                    <a:cs typeface="Comic Sans MS"/>
                    <a:sym typeface="Comic Sans MS"/>
                  </a:endParaRPr>
                </a:p>
              </p:txBody>
            </p:sp>
            <p:sp>
              <p:nvSpPr>
                <p:cNvPr id="549" name="Google Shape;549;p41"/>
                <p:cNvSpPr/>
                <p:nvPr/>
              </p:nvSpPr>
              <p:spPr>
                <a:xfrm>
                  <a:off x="1944" y="270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nvGrpSpPr>
              <p:cNvPr id="550" name="Google Shape;550;p41"/>
              <p:cNvGrpSpPr/>
              <p:nvPr/>
            </p:nvGrpSpPr>
            <p:grpSpPr>
              <a:xfrm>
                <a:off x="2916" y="2702"/>
                <a:ext cx="972" cy="460"/>
                <a:chOff x="2916" y="2702"/>
                <a:chExt cx="972" cy="460"/>
              </a:xfrm>
            </p:grpSpPr>
            <p:sp>
              <p:nvSpPr>
                <p:cNvPr id="551" name="Google Shape;551;p41"/>
                <p:cNvSpPr/>
                <p:nvPr/>
              </p:nvSpPr>
              <p:spPr>
                <a:xfrm>
                  <a:off x="2959" y="2702"/>
                  <a:ext cx="886" cy="4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u="none">
                      <a:solidFill>
                        <a:srgbClr val="D57604"/>
                      </a:solidFill>
                      <a:latin typeface="Comic Sans MS"/>
                      <a:ea typeface="Comic Sans MS"/>
                      <a:cs typeface="Comic Sans MS"/>
                      <a:sym typeface="Comic Sans MS"/>
                    </a:rPr>
                    <a:t>95%</a:t>
                  </a:r>
                  <a:endParaRPr/>
                </a:p>
                <a:p>
                  <a:pPr indent="0" lvl="0" marL="0" marR="0" rtl="0" algn="ctr">
                    <a:spcBef>
                      <a:spcPts val="0"/>
                    </a:spcBef>
                    <a:spcAft>
                      <a:spcPts val="0"/>
                    </a:spcAft>
                    <a:buNone/>
                  </a:pPr>
                  <a:r>
                    <a:t/>
                  </a:r>
                  <a:endParaRPr b="1" sz="1800" u="none">
                    <a:solidFill>
                      <a:srgbClr val="D57604"/>
                    </a:solidFill>
                    <a:latin typeface="Comic Sans MS"/>
                    <a:ea typeface="Comic Sans MS"/>
                    <a:cs typeface="Comic Sans MS"/>
                    <a:sym typeface="Comic Sans MS"/>
                  </a:endParaRPr>
                </a:p>
              </p:txBody>
            </p:sp>
            <p:sp>
              <p:nvSpPr>
                <p:cNvPr id="552" name="Google Shape;552;p41"/>
                <p:cNvSpPr/>
                <p:nvPr/>
              </p:nvSpPr>
              <p:spPr>
                <a:xfrm>
                  <a:off x="2916" y="2702"/>
                  <a:ext cx="972" cy="4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grpSp>
        <p:sp>
          <p:nvSpPr>
            <p:cNvPr id="553" name="Google Shape;553;p41"/>
            <p:cNvSpPr/>
            <p:nvPr/>
          </p:nvSpPr>
          <p:spPr>
            <a:xfrm>
              <a:off x="-3" y="-3"/>
              <a:ext cx="3894" cy="3168"/>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sp>
        <p:nvSpPr>
          <p:cNvPr id="554" name="Google Shape;554;p41"/>
          <p:cNvSpPr/>
          <p:nvPr/>
        </p:nvSpPr>
        <p:spPr>
          <a:xfrm>
            <a:off x="3175" y="5540375"/>
            <a:ext cx="9144000" cy="808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none">
                <a:solidFill>
                  <a:schemeClr val="dk1"/>
                </a:solidFill>
                <a:latin typeface="Arial"/>
                <a:ea typeface="Arial"/>
                <a:cs typeface="Arial"/>
                <a:sym typeface="Arial"/>
              </a:rPr>
              <a:t> </a:t>
            </a:r>
            <a:endParaRPr sz="1200" u="none">
              <a:solidFill>
                <a:schemeClr val="dk1"/>
              </a:solidFill>
              <a:latin typeface="Arial"/>
              <a:ea typeface="Arial"/>
              <a:cs typeface="Arial"/>
              <a:sym typeface="Arial"/>
            </a:endParaRPr>
          </a:p>
          <a:p>
            <a:pPr indent="0" lvl="0" marL="0" marR="0" rtl="0" algn="l">
              <a:spcBef>
                <a:spcPts val="0"/>
              </a:spcBef>
              <a:spcAft>
                <a:spcPts val="0"/>
              </a:spcAft>
              <a:buNone/>
            </a:pPr>
            <a:r>
              <a:rPr lang="en-US" sz="1200" u="none">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400" u="none">
              <a:solidFill>
                <a:schemeClr val="dk1"/>
              </a:solidFill>
              <a:latin typeface="Times New Roman"/>
              <a:ea typeface="Times New Roman"/>
              <a:cs typeface="Times New Roman"/>
              <a:sym typeface="Times New Roman"/>
            </a:endParaRPr>
          </a:p>
        </p:txBody>
      </p:sp>
      <p:sp>
        <p:nvSpPr>
          <p:cNvPr id="555" name="Google Shape;555;p41"/>
          <p:cNvSpPr txBox="1"/>
          <p:nvPr/>
        </p:nvSpPr>
        <p:spPr>
          <a:xfrm>
            <a:off x="6645275" y="6477000"/>
            <a:ext cx="211772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u="none">
                <a:solidFill>
                  <a:schemeClr val="dk1"/>
                </a:solidFill>
                <a:latin typeface="Comic Sans MS"/>
                <a:ea typeface="Comic Sans MS"/>
                <a:cs typeface="Comic Sans MS"/>
                <a:sym typeface="Comic Sans MS"/>
              </a:rPr>
              <a:t>Joyce and Showers, 2002</a:t>
            </a:r>
            <a:endParaRPr/>
          </a:p>
        </p:txBody>
      </p:sp>
      <p:sp>
        <p:nvSpPr>
          <p:cNvPr id="556" name="Google Shape;556;p41"/>
          <p:cNvSpPr/>
          <p:nvPr/>
        </p:nvSpPr>
        <p:spPr>
          <a:xfrm>
            <a:off x="990600" y="-258763"/>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400" u="none">
                <a:solidFill>
                  <a:srgbClr val="001574"/>
                </a:solidFill>
                <a:latin typeface="Arial"/>
                <a:ea typeface="Arial"/>
                <a:cs typeface="Arial"/>
                <a:sym typeface="Arial"/>
              </a:rPr>
              <a:t>Integrated &amp; Compensatory</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2"/>
          <p:cNvSpPr txBox="1"/>
          <p:nvPr>
            <p:ph type="title"/>
          </p:nvPr>
        </p:nvSpPr>
        <p:spPr>
          <a:xfrm>
            <a:off x="1371600" y="228600"/>
            <a:ext cx="74676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 Innovations</a:t>
            </a:r>
            <a:endParaRPr/>
          </a:p>
        </p:txBody>
      </p:sp>
      <p:sp>
        <p:nvSpPr>
          <p:cNvPr id="564" name="Google Shape;564;p42"/>
          <p:cNvSpPr/>
          <p:nvPr/>
        </p:nvSpPr>
        <p:spPr>
          <a:xfrm>
            <a:off x="228600" y="1219200"/>
            <a:ext cx="8915400" cy="76200"/>
          </a:xfrm>
          <a:prstGeom prst="rect">
            <a:avLst/>
          </a:prstGeom>
          <a:solidFill>
            <a:srgbClr val="D57604"/>
          </a:solidFill>
          <a:ln cap="flat" cmpd="sng" w="9525">
            <a:solidFill>
              <a:srgbClr val="D5760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rgbClr val="D57604"/>
              </a:solidFill>
              <a:latin typeface="Arial"/>
              <a:ea typeface="Arial"/>
              <a:cs typeface="Arial"/>
              <a:sym typeface="Arial"/>
            </a:endParaRPr>
          </a:p>
        </p:txBody>
      </p:sp>
      <p:cxnSp>
        <p:nvCxnSpPr>
          <p:cNvPr id="565" name="Google Shape;565;p42"/>
          <p:cNvCxnSpPr/>
          <p:nvPr/>
        </p:nvCxnSpPr>
        <p:spPr>
          <a:xfrm>
            <a:off x="1295400" y="2514600"/>
            <a:ext cx="7848600" cy="0"/>
          </a:xfrm>
          <a:prstGeom prst="straightConnector1">
            <a:avLst/>
          </a:prstGeom>
          <a:noFill/>
          <a:ln cap="flat" cmpd="sng" w="38100">
            <a:solidFill>
              <a:srgbClr val="D57604"/>
            </a:solidFill>
            <a:prstDash val="solid"/>
            <a:round/>
            <a:headEnd len="sm" w="sm" type="none"/>
            <a:tailEnd len="sm" w="sm" type="none"/>
          </a:ln>
        </p:spPr>
      </p:cxnSp>
      <p:sp>
        <p:nvSpPr>
          <p:cNvPr id="566" name="Google Shape;566;p42"/>
          <p:cNvSpPr txBox="1"/>
          <p:nvPr/>
        </p:nvSpPr>
        <p:spPr>
          <a:xfrm>
            <a:off x="3962400" y="2057400"/>
            <a:ext cx="1981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Effective</a:t>
            </a:r>
            <a:endParaRPr/>
          </a:p>
        </p:txBody>
      </p:sp>
      <p:sp>
        <p:nvSpPr>
          <p:cNvPr id="567" name="Google Shape;567;p42"/>
          <p:cNvSpPr txBox="1"/>
          <p:nvPr/>
        </p:nvSpPr>
        <p:spPr>
          <a:xfrm>
            <a:off x="6248400" y="2057400"/>
            <a:ext cx="2286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NOT Effective</a:t>
            </a:r>
            <a:endParaRPr/>
          </a:p>
        </p:txBody>
      </p:sp>
      <p:sp>
        <p:nvSpPr>
          <p:cNvPr id="568" name="Google Shape;568;p42"/>
          <p:cNvSpPr txBox="1"/>
          <p:nvPr/>
        </p:nvSpPr>
        <p:spPr>
          <a:xfrm>
            <a:off x="1295400" y="2971800"/>
            <a:ext cx="1981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Effective </a:t>
            </a:r>
            <a:endParaRPr/>
          </a:p>
        </p:txBody>
      </p:sp>
      <p:sp>
        <p:nvSpPr>
          <p:cNvPr id="569" name="Google Shape;569;p42"/>
          <p:cNvSpPr txBox="1"/>
          <p:nvPr/>
        </p:nvSpPr>
        <p:spPr>
          <a:xfrm>
            <a:off x="1219200" y="4191000"/>
            <a:ext cx="2286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NOT Effective</a:t>
            </a:r>
            <a:endParaRPr/>
          </a:p>
        </p:txBody>
      </p:sp>
      <p:cxnSp>
        <p:nvCxnSpPr>
          <p:cNvPr id="570" name="Google Shape;570;p42"/>
          <p:cNvCxnSpPr/>
          <p:nvPr/>
        </p:nvCxnSpPr>
        <p:spPr>
          <a:xfrm rot="10800000">
            <a:off x="3352800" y="1905000"/>
            <a:ext cx="0" cy="3276600"/>
          </a:xfrm>
          <a:prstGeom prst="straightConnector1">
            <a:avLst/>
          </a:prstGeom>
          <a:noFill/>
          <a:ln cap="flat" cmpd="sng" w="38100">
            <a:solidFill>
              <a:srgbClr val="D57604"/>
            </a:solidFill>
            <a:prstDash val="solid"/>
            <a:round/>
            <a:headEnd len="sm" w="sm" type="none"/>
            <a:tailEnd len="sm" w="sm" type="none"/>
          </a:ln>
        </p:spPr>
      </p:cxnSp>
      <p:cxnSp>
        <p:nvCxnSpPr>
          <p:cNvPr id="571" name="Google Shape;571;p42"/>
          <p:cNvCxnSpPr/>
          <p:nvPr/>
        </p:nvCxnSpPr>
        <p:spPr>
          <a:xfrm>
            <a:off x="1295400" y="5181600"/>
            <a:ext cx="7848600" cy="0"/>
          </a:xfrm>
          <a:prstGeom prst="straightConnector1">
            <a:avLst/>
          </a:prstGeom>
          <a:noFill/>
          <a:ln cap="flat" cmpd="sng" w="38100">
            <a:solidFill>
              <a:srgbClr val="D57604"/>
            </a:solidFill>
            <a:prstDash val="solid"/>
            <a:round/>
            <a:headEnd len="sm" w="sm" type="none"/>
            <a:tailEnd len="sm" w="sm" type="none"/>
          </a:ln>
        </p:spPr>
      </p:cxnSp>
      <p:cxnSp>
        <p:nvCxnSpPr>
          <p:cNvPr id="572" name="Google Shape;572;p42"/>
          <p:cNvCxnSpPr/>
          <p:nvPr/>
        </p:nvCxnSpPr>
        <p:spPr>
          <a:xfrm>
            <a:off x="3352800" y="1905000"/>
            <a:ext cx="5791200" cy="0"/>
          </a:xfrm>
          <a:prstGeom prst="straightConnector1">
            <a:avLst/>
          </a:prstGeom>
          <a:noFill/>
          <a:ln cap="flat" cmpd="sng" w="38100">
            <a:solidFill>
              <a:srgbClr val="D57604"/>
            </a:solidFill>
            <a:prstDash val="solid"/>
            <a:round/>
            <a:headEnd len="sm" w="sm" type="none"/>
            <a:tailEnd len="sm" w="sm" type="none"/>
          </a:ln>
        </p:spPr>
      </p:cxnSp>
      <p:cxnSp>
        <p:nvCxnSpPr>
          <p:cNvPr id="573" name="Google Shape;573;p42"/>
          <p:cNvCxnSpPr/>
          <p:nvPr/>
        </p:nvCxnSpPr>
        <p:spPr>
          <a:xfrm>
            <a:off x="1295400" y="3810000"/>
            <a:ext cx="7848600" cy="0"/>
          </a:xfrm>
          <a:prstGeom prst="straightConnector1">
            <a:avLst/>
          </a:prstGeom>
          <a:noFill/>
          <a:ln cap="flat" cmpd="sng" w="38100">
            <a:solidFill>
              <a:srgbClr val="D57604"/>
            </a:solidFill>
            <a:prstDash val="solid"/>
            <a:round/>
            <a:headEnd len="sm" w="sm" type="none"/>
            <a:tailEnd len="sm" w="sm" type="none"/>
          </a:ln>
        </p:spPr>
      </p:cxnSp>
      <p:cxnSp>
        <p:nvCxnSpPr>
          <p:cNvPr id="574" name="Google Shape;574;p42"/>
          <p:cNvCxnSpPr/>
          <p:nvPr/>
        </p:nvCxnSpPr>
        <p:spPr>
          <a:xfrm>
            <a:off x="6096000" y="1905000"/>
            <a:ext cx="0" cy="3276600"/>
          </a:xfrm>
          <a:prstGeom prst="straightConnector1">
            <a:avLst/>
          </a:prstGeom>
          <a:noFill/>
          <a:ln cap="flat" cmpd="sng" w="38100">
            <a:solidFill>
              <a:srgbClr val="D57604"/>
            </a:solidFill>
            <a:prstDash val="solid"/>
            <a:round/>
            <a:headEnd len="sm" w="sm" type="none"/>
            <a:tailEnd len="sm" w="sm" type="none"/>
          </a:ln>
        </p:spPr>
      </p:cxnSp>
      <p:sp>
        <p:nvSpPr>
          <p:cNvPr id="575" name="Google Shape;575;p42"/>
          <p:cNvSpPr txBox="1"/>
          <p:nvPr/>
        </p:nvSpPr>
        <p:spPr>
          <a:xfrm>
            <a:off x="4648200" y="1447800"/>
            <a:ext cx="3429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IMPLEMENTATION</a:t>
            </a:r>
            <a:endParaRPr/>
          </a:p>
        </p:txBody>
      </p:sp>
      <p:sp>
        <p:nvSpPr>
          <p:cNvPr id="576" name="Google Shape;576;p42"/>
          <p:cNvSpPr txBox="1"/>
          <p:nvPr/>
        </p:nvSpPr>
        <p:spPr>
          <a:xfrm rot="-5400000">
            <a:off x="-266700" y="3619500"/>
            <a:ext cx="2667000" cy="4572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chemeClr val="dk1"/>
                </a:solidFill>
                <a:latin typeface="Arial"/>
                <a:ea typeface="Arial"/>
                <a:cs typeface="Arial"/>
                <a:sym typeface="Arial"/>
              </a:rPr>
              <a:t>INTERVENTION</a:t>
            </a:r>
            <a:endParaRPr/>
          </a:p>
        </p:txBody>
      </p:sp>
      <p:sp>
        <p:nvSpPr>
          <p:cNvPr id="577" name="Google Shape;577;p42"/>
          <p:cNvSpPr txBox="1"/>
          <p:nvPr/>
        </p:nvSpPr>
        <p:spPr>
          <a:xfrm>
            <a:off x="3505200" y="2711450"/>
            <a:ext cx="2438400"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u="sng">
                <a:solidFill>
                  <a:srgbClr val="A50021"/>
                </a:solidFill>
                <a:latin typeface="Arial"/>
                <a:ea typeface="Arial"/>
                <a:cs typeface="Arial"/>
                <a:sym typeface="Arial"/>
              </a:rPr>
              <a:t>Perf. Assess.</a:t>
            </a:r>
            <a:r>
              <a:rPr b="1" lang="en-US" sz="2800" u="none">
                <a:solidFill>
                  <a:srgbClr val="A50021"/>
                </a:solidFill>
                <a:latin typeface="Arial"/>
                <a:ea typeface="Arial"/>
                <a:cs typeface="Arial"/>
                <a:sym typeface="Arial"/>
              </a:rPr>
              <a:t> Fidelity</a:t>
            </a:r>
            <a:endParaRPr/>
          </a:p>
        </p:txBody>
      </p:sp>
      <p:cxnSp>
        <p:nvCxnSpPr>
          <p:cNvPr id="578" name="Google Shape;578;p42"/>
          <p:cNvCxnSpPr/>
          <p:nvPr/>
        </p:nvCxnSpPr>
        <p:spPr>
          <a:xfrm>
            <a:off x="1295400" y="2514600"/>
            <a:ext cx="0" cy="2667000"/>
          </a:xfrm>
          <a:prstGeom prst="straightConnector1">
            <a:avLst/>
          </a:prstGeom>
          <a:noFill/>
          <a:ln cap="flat" cmpd="sng" w="38100">
            <a:solidFill>
              <a:srgbClr val="D57604"/>
            </a:solidFill>
            <a:prstDash val="solid"/>
            <a:round/>
            <a:headEnd len="sm" w="sm" type="none"/>
            <a:tailEnd len="sm" w="sm" type="none"/>
          </a:ln>
        </p:spPr>
      </p:cxnSp>
      <p:sp>
        <p:nvSpPr>
          <p:cNvPr id="579" name="Google Shape;579;p42"/>
          <p:cNvSpPr txBox="1"/>
          <p:nvPr/>
        </p:nvSpPr>
        <p:spPr>
          <a:xfrm>
            <a:off x="1524000" y="5715000"/>
            <a:ext cx="7239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Implementation without fidelity </a:t>
            </a:r>
            <a:r>
              <a:rPr b="1" lang="en-US" sz="2400" u="sng">
                <a:solidFill>
                  <a:srgbClr val="001574"/>
                </a:solidFill>
                <a:latin typeface="Arial"/>
                <a:ea typeface="Arial"/>
                <a:cs typeface="Arial"/>
                <a:sym typeface="Arial"/>
              </a:rPr>
              <a:t>does not</a:t>
            </a:r>
            <a:r>
              <a:rPr b="1" lang="en-US" sz="2400" u="none">
                <a:solidFill>
                  <a:srgbClr val="001574"/>
                </a:solidFill>
                <a:latin typeface="Arial"/>
                <a:ea typeface="Arial"/>
                <a:cs typeface="Arial"/>
                <a:sym typeface="Arial"/>
              </a:rPr>
              <a:t> work</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3"/>
          <p:cNvSpPr/>
          <p:nvPr/>
        </p:nvSpPr>
        <p:spPr>
          <a:xfrm>
            <a:off x="1371600" y="415925"/>
            <a:ext cx="8001000" cy="574675"/>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4000" u="none">
                <a:solidFill>
                  <a:srgbClr val="001574"/>
                </a:solidFill>
                <a:latin typeface="Arial"/>
                <a:ea typeface="Arial"/>
                <a:cs typeface="Arial"/>
                <a:sym typeface="Arial"/>
              </a:rPr>
              <a:t>Functional Fidelity Assessment</a:t>
            </a:r>
            <a:r>
              <a:rPr b="1" lang="en-US" sz="1600" u="none">
                <a:solidFill>
                  <a:srgbClr val="001574"/>
                </a:solidFill>
                <a:latin typeface="Arial"/>
                <a:ea typeface="Arial"/>
                <a:cs typeface="Arial"/>
                <a:sym typeface="Arial"/>
              </a:rPr>
              <a:t> </a:t>
            </a:r>
            <a:endParaRPr sz="2400" u="none">
              <a:solidFill>
                <a:srgbClr val="001574"/>
              </a:solidFill>
              <a:latin typeface="Arial"/>
              <a:ea typeface="Arial"/>
              <a:cs typeface="Arial"/>
              <a:sym typeface="Arial"/>
            </a:endParaRPr>
          </a:p>
        </p:txBody>
      </p:sp>
      <p:grpSp>
        <p:nvGrpSpPr>
          <p:cNvPr id="587" name="Google Shape;587;p43"/>
          <p:cNvGrpSpPr/>
          <p:nvPr/>
        </p:nvGrpSpPr>
        <p:grpSpPr>
          <a:xfrm>
            <a:off x="912813" y="1905000"/>
            <a:ext cx="8230393" cy="4564063"/>
            <a:chOff x="575" y="1200"/>
            <a:chExt cx="5185" cy="2875"/>
          </a:xfrm>
        </p:grpSpPr>
        <p:cxnSp>
          <p:nvCxnSpPr>
            <p:cNvPr id="588" name="Google Shape;588;p43"/>
            <p:cNvCxnSpPr/>
            <p:nvPr/>
          </p:nvCxnSpPr>
          <p:spPr>
            <a:xfrm>
              <a:off x="1562" y="3194"/>
              <a:ext cx="3365" cy="1"/>
            </a:xfrm>
            <a:prstGeom prst="straightConnector1">
              <a:avLst/>
            </a:prstGeom>
            <a:noFill/>
            <a:ln cap="flat" cmpd="sng" w="12700">
              <a:solidFill>
                <a:srgbClr val="000000"/>
              </a:solidFill>
              <a:prstDash val="solid"/>
              <a:round/>
              <a:headEnd len="sm" w="sm" type="none"/>
              <a:tailEnd len="sm" w="sm" type="none"/>
            </a:ln>
          </p:spPr>
        </p:cxnSp>
        <p:cxnSp>
          <p:nvCxnSpPr>
            <p:cNvPr id="589" name="Google Shape;589;p43"/>
            <p:cNvCxnSpPr/>
            <p:nvPr/>
          </p:nvCxnSpPr>
          <p:spPr>
            <a:xfrm>
              <a:off x="1562" y="2716"/>
              <a:ext cx="3365" cy="1"/>
            </a:xfrm>
            <a:prstGeom prst="straightConnector1">
              <a:avLst/>
            </a:prstGeom>
            <a:noFill/>
            <a:ln cap="flat" cmpd="sng" w="12700">
              <a:solidFill>
                <a:srgbClr val="000000"/>
              </a:solidFill>
              <a:prstDash val="solid"/>
              <a:round/>
              <a:headEnd len="sm" w="sm" type="none"/>
              <a:tailEnd len="sm" w="sm" type="none"/>
            </a:ln>
          </p:spPr>
        </p:cxnSp>
        <p:cxnSp>
          <p:nvCxnSpPr>
            <p:cNvPr id="590" name="Google Shape;590;p43"/>
            <p:cNvCxnSpPr/>
            <p:nvPr/>
          </p:nvCxnSpPr>
          <p:spPr>
            <a:xfrm>
              <a:off x="1562" y="2246"/>
              <a:ext cx="3365" cy="1"/>
            </a:xfrm>
            <a:prstGeom prst="straightConnector1">
              <a:avLst/>
            </a:prstGeom>
            <a:noFill/>
            <a:ln cap="flat" cmpd="sng" w="12700">
              <a:solidFill>
                <a:srgbClr val="000000"/>
              </a:solidFill>
              <a:prstDash val="solid"/>
              <a:round/>
              <a:headEnd len="sm" w="sm" type="none"/>
              <a:tailEnd len="sm" w="sm" type="none"/>
            </a:ln>
          </p:spPr>
        </p:cxnSp>
        <p:cxnSp>
          <p:nvCxnSpPr>
            <p:cNvPr id="591" name="Google Shape;591;p43"/>
            <p:cNvCxnSpPr/>
            <p:nvPr/>
          </p:nvCxnSpPr>
          <p:spPr>
            <a:xfrm>
              <a:off x="1562" y="1767"/>
              <a:ext cx="3365" cy="2"/>
            </a:xfrm>
            <a:prstGeom prst="straightConnector1">
              <a:avLst/>
            </a:prstGeom>
            <a:noFill/>
            <a:ln cap="flat" cmpd="sng" w="12700">
              <a:solidFill>
                <a:srgbClr val="000000"/>
              </a:solidFill>
              <a:prstDash val="solid"/>
              <a:round/>
              <a:headEnd len="sm" w="sm" type="none"/>
              <a:tailEnd len="sm" w="sm" type="none"/>
            </a:ln>
          </p:spPr>
        </p:cxnSp>
        <p:sp>
          <p:nvSpPr>
            <p:cNvPr id="592" name="Google Shape;592;p43"/>
            <p:cNvSpPr/>
            <p:nvPr/>
          </p:nvSpPr>
          <p:spPr>
            <a:xfrm>
              <a:off x="1562" y="1298"/>
              <a:ext cx="3365" cy="2366"/>
            </a:xfrm>
            <a:prstGeom prst="rect">
              <a:avLst/>
            </a:prstGeom>
            <a:no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3" name="Google Shape;593;p43"/>
            <p:cNvSpPr/>
            <p:nvPr/>
          </p:nvSpPr>
          <p:spPr>
            <a:xfrm>
              <a:off x="1824" y="3623"/>
              <a:ext cx="209" cy="41"/>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4" name="Google Shape;594;p43"/>
            <p:cNvSpPr/>
            <p:nvPr/>
          </p:nvSpPr>
          <p:spPr>
            <a:xfrm>
              <a:off x="2360" y="3272"/>
              <a:ext cx="208" cy="392"/>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5" name="Google Shape;595;p43"/>
            <p:cNvSpPr/>
            <p:nvPr/>
          </p:nvSpPr>
          <p:spPr>
            <a:xfrm>
              <a:off x="2879" y="3100"/>
              <a:ext cx="207" cy="564"/>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6" name="Google Shape;596;p43"/>
            <p:cNvSpPr/>
            <p:nvPr/>
          </p:nvSpPr>
          <p:spPr>
            <a:xfrm>
              <a:off x="3385" y="2314"/>
              <a:ext cx="221" cy="1350"/>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7" name="Google Shape;597;p43"/>
            <p:cNvSpPr/>
            <p:nvPr/>
          </p:nvSpPr>
          <p:spPr>
            <a:xfrm>
              <a:off x="3903" y="2154"/>
              <a:ext cx="225" cy="1510"/>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598" name="Google Shape;598;p43"/>
            <p:cNvSpPr/>
            <p:nvPr/>
          </p:nvSpPr>
          <p:spPr>
            <a:xfrm>
              <a:off x="4439" y="1773"/>
              <a:ext cx="235" cy="1891"/>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599" name="Google Shape;599;p43"/>
            <p:cNvCxnSpPr/>
            <p:nvPr/>
          </p:nvCxnSpPr>
          <p:spPr>
            <a:xfrm>
              <a:off x="1562" y="3664"/>
              <a:ext cx="3365" cy="1"/>
            </a:xfrm>
            <a:prstGeom prst="straightConnector1">
              <a:avLst/>
            </a:prstGeom>
            <a:noFill/>
            <a:ln cap="flat" cmpd="sng" w="12700">
              <a:solidFill>
                <a:srgbClr val="000000"/>
              </a:solidFill>
              <a:prstDash val="solid"/>
              <a:round/>
              <a:headEnd len="sm" w="sm" type="none"/>
              <a:tailEnd len="sm" w="sm" type="none"/>
            </a:ln>
          </p:spPr>
        </p:cxnSp>
        <p:cxnSp>
          <p:nvCxnSpPr>
            <p:cNvPr id="600" name="Google Shape;600;p43"/>
            <p:cNvCxnSpPr/>
            <p:nvPr/>
          </p:nvCxnSpPr>
          <p:spPr>
            <a:xfrm flipH="1" rot="10800000">
              <a:off x="4927" y="3664"/>
              <a:ext cx="1" cy="55"/>
            </a:xfrm>
            <a:prstGeom prst="straightConnector1">
              <a:avLst/>
            </a:prstGeom>
            <a:noFill/>
            <a:ln cap="flat" cmpd="sng" w="12700">
              <a:solidFill>
                <a:srgbClr val="000000"/>
              </a:solidFill>
              <a:prstDash val="solid"/>
              <a:round/>
              <a:headEnd len="sm" w="sm" type="none"/>
              <a:tailEnd len="sm" w="sm" type="none"/>
            </a:ln>
          </p:spPr>
        </p:cxnSp>
        <p:cxnSp>
          <p:nvCxnSpPr>
            <p:cNvPr id="601" name="Google Shape;601;p43"/>
            <p:cNvCxnSpPr/>
            <p:nvPr/>
          </p:nvCxnSpPr>
          <p:spPr>
            <a:xfrm>
              <a:off x="1562" y="1298"/>
              <a:ext cx="1" cy="2366"/>
            </a:xfrm>
            <a:prstGeom prst="straightConnector1">
              <a:avLst/>
            </a:prstGeom>
            <a:noFill/>
            <a:ln cap="flat" cmpd="sng" w="12700">
              <a:solidFill>
                <a:srgbClr val="000000"/>
              </a:solidFill>
              <a:prstDash val="solid"/>
              <a:round/>
              <a:headEnd len="sm" w="sm" type="none"/>
              <a:tailEnd len="sm" w="sm" type="none"/>
            </a:ln>
          </p:spPr>
        </p:cxnSp>
        <p:cxnSp>
          <p:nvCxnSpPr>
            <p:cNvPr id="602" name="Google Shape;602;p43"/>
            <p:cNvCxnSpPr/>
            <p:nvPr/>
          </p:nvCxnSpPr>
          <p:spPr>
            <a:xfrm>
              <a:off x="1492" y="3664"/>
              <a:ext cx="70" cy="1"/>
            </a:xfrm>
            <a:prstGeom prst="straightConnector1">
              <a:avLst/>
            </a:prstGeom>
            <a:noFill/>
            <a:ln cap="flat" cmpd="sng" w="12700">
              <a:solidFill>
                <a:srgbClr val="000000"/>
              </a:solidFill>
              <a:prstDash val="solid"/>
              <a:round/>
              <a:headEnd len="sm" w="sm" type="none"/>
              <a:tailEnd len="sm" w="sm" type="none"/>
            </a:ln>
          </p:spPr>
        </p:cxnSp>
        <p:cxnSp>
          <p:nvCxnSpPr>
            <p:cNvPr id="603" name="Google Shape;603;p43"/>
            <p:cNvCxnSpPr/>
            <p:nvPr/>
          </p:nvCxnSpPr>
          <p:spPr>
            <a:xfrm>
              <a:off x="1492" y="2716"/>
              <a:ext cx="70" cy="1"/>
            </a:xfrm>
            <a:prstGeom prst="straightConnector1">
              <a:avLst/>
            </a:prstGeom>
            <a:noFill/>
            <a:ln cap="flat" cmpd="sng" w="12700">
              <a:solidFill>
                <a:srgbClr val="000000"/>
              </a:solidFill>
              <a:prstDash val="solid"/>
              <a:round/>
              <a:headEnd len="sm" w="sm" type="none"/>
              <a:tailEnd len="sm" w="sm" type="none"/>
            </a:ln>
          </p:spPr>
        </p:cxnSp>
        <p:cxnSp>
          <p:nvCxnSpPr>
            <p:cNvPr id="604" name="Google Shape;604;p43"/>
            <p:cNvCxnSpPr/>
            <p:nvPr/>
          </p:nvCxnSpPr>
          <p:spPr>
            <a:xfrm>
              <a:off x="1492" y="2246"/>
              <a:ext cx="70" cy="1"/>
            </a:xfrm>
            <a:prstGeom prst="straightConnector1">
              <a:avLst/>
            </a:prstGeom>
            <a:noFill/>
            <a:ln cap="flat" cmpd="sng" w="12700">
              <a:solidFill>
                <a:srgbClr val="000000"/>
              </a:solidFill>
              <a:prstDash val="solid"/>
              <a:round/>
              <a:headEnd len="sm" w="sm" type="none"/>
              <a:tailEnd len="sm" w="sm" type="none"/>
            </a:ln>
          </p:spPr>
        </p:cxnSp>
        <p:cxnSp>
          <p:nvCxnSpPr>
            <p:cNvPr id="605" name="Google Shape;605;p43"/>
            <p:cNvCxnSpPr/>
            <p:nvPr/>
          </p:nvCxnSpPr>
          <p:spPr>
            <a:xfrm>
              <a:off x="1492" y="1767"/>
              <a:ext cx="70" cy="2"/>
            </a:xfrm>
            <a:prstGeom prst="straightConnector1">
              <a:avLst/>
            </a:prstGeom>
            <a:noFill/>
            <a:ln cap="flat" cmpd="sng" w="12700">
              <a:solidFill>
                <a:srgbClr val="000000"/>
              </a:solidFill>
              <a:prstDash val="solid"/>
              <a:round/>
              <a:headEnd len="sm" w="sm" type="none"/>
              <a:tailEnd len="sm" w="sm" type="none"/>
            </a:ln>
          </p:spPr>
        </p:cxnSp>
        <p:cxnSp>
          <p:nvCxnSpPr>
            <p:cNvPr id="606" name="Google Shape;606;p43"/>
            <p:cNvCxnSpPr/>
            <p:nvPr/>
          </p:nvCxnSpPr>
          <p:spPr>
            <a:xfrm flipH="1" rot="10800000">
              <a:off x="1562" y="3664"/>
              <a:ext cx="1" cy="55"/>
            </a:xfrm>
            <a:prstGeom prst="straightConnector1">
              <a:avLst/>
            </a:prstGeom>
            <a:noFill/>
            <a:ln cap="flat" cmpd="sng" w="12700">
              <a:solidFill>
                <a:srgbClr val="000000"/>
              </a:solidFill>
              <a:prstDash val="solid"/>
              <a:round/>
              <a:headEnd len="sm" w="sm" type="none"/>
              <a:tailEnd len="sm" w="sm" type="none"/>
            </a:ln>
          </p:spPr>
        </p:cxnSp>
        <p:sp>
          <p:nvSpPr>
            <p:cNvPr id="607" name="Google Shape;607;p43"/>
            <p:cNvSpPr/>
            <p:nvPr/>
          </p:nvSpPr>
          <p:spPr>
            <a:xfrm>
              <a:off x="1244" y="3586"/>
              <a:ext cx="23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608" name="Google Shape;608;p43"/>
            <p:cNvSpPr/>
            <p:nvPr/>
          </p:nvSpPr>
          <p:spPr>
            <a:xfrm>
              <a:off x="1140" y="3101"/>
              <a:ext cx="320"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609" name="Google Shape;609;p43"/>
            <p:cNvSpPr/>
            <p:nvPr/>
          </p:nvSpPr>
          <p:spPr>
            <a:xfrm>
              <a:off x="1140" y="2630"/>
              <a:ext cx="320"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610" name="Google Shape;610;p43"/>
            <p:cNvSpPr/>
            <p:nvPr/>
          </p:nvSpPr>
          <p:spPr>
            <a:xfrm>
              <a:off x="1140" y="2156"/>
              <a:ext cx="320"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611" name="Google Shape;611;p43"/>
            <p:cNvSpPr/>
            <p:nvPr/>
          </p:nvSpPr>
          <p:spPr>
            <a:xfrm>
              <a:off x="1140" y="1685"/>
              <a:ext cx="320"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612" name="Google Shape;612;p43"/>
            <p:cNvSpPr/>
            <p:nvPr/>
          </p:nvSpPr>
          <p:spPr>
            <a:xfrm>
              <a:off x="1140" y="1211"/>
              <a:ext cx="320"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20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613" name="Google Shape;613;p43"/>
            <p:cNvSpPr/>
            <p:nvPr/>
          </p:nvSpPr>
          <p:spPr>
            <a:xfrm>
              <a:off x="2994" y="3883"/>
              <a:ext cx="534"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Homes</a:t>
              </a:r>
              <a:endParaRPr b="1" sz="2000" u="none">
                <a:solidFill>
                  <a:schemeClr val="dk1"/>
                </a:solidFill>
                <a:latin typeface="Arial"/>
                <a:ea typeface="Arial"/>
                <a:cs typeface="Arial"/>
                <a:sym typeface="Arial"/>
              </a:endParaRPr>
            </a:p>
          </p:txBody>
        </p:sp>
        <p:sp>
          <p:nvSpPr>
            <p:cNvPr id="614" name="Google Shape;614;p43"/>
            <p:cNvSpPr/>
            <p:nvPr/>
          </p:nvSpPr>
          <p:spPr>
            <a:xfrm>
              <a:off x="1921" y="2044"/>
              <a:ext cx="2636" cy="1348"/>
            </a:xfrm>
            <a:custGeom>
              <a:rect b="b" l="l" r="r" t="t"/>
              <a:pathLst>
                <a:path extrusionOk="0" h="120000" w="120000">
                  <a:moveTo>
                    <a:pt x="0" y="0"/>
                  </a:moveTo>
                  <a:lnTo>
                    <a:pt x="23854" y="18872"/>
                  </a:lnTo>
                  <a:lnTo>
                    <a:pt x="47708" y="39525"/>
                  </a:lnTo>
                  <a:lnTo>
                    <a:pt x="71927" y="102551"/>
                  </a:lnTo>
                  <a:lnTo>
                    <a:pt x="95053" y="81186"/>
                  </a:lnTo>
                  <a:lnTo>
                    <a:pt x="120000" y="120000"/>
                  </a:lnTo>
                </a:path>
              </a:pathLst>
            </a:custGeom>
            <a:noFill/>
            <a:ln cap="flat" cmpd="sng" w="1905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15" name="Google Shape;615;p43"/>
            <p:cNvSpPr/>
            <p:nvPr/>
          </p:nvSpPr>
          <p:spPr>
            <a:xfrm>
              <a:off x="1895" y="2016"/>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16" name="Google Shape;616;p43"/>
            <p:cNvSpPr/>
            <p:nvPr/>
          </p:nvSpPr>
          <p:spPr>
            <a:xfrm>
              <a:off x="2943" y="2468"/>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17" name="Google Shape;617;p43"/>
            <p:cNvSpPr/>
            <p:nvPr/>
          </p:nvSpPr>
          <p:spPr>
            <a:xfrm>
              <a:off x="2419" y="2228"/>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18" name="Google Shape;618;p43"/>
            <p:cNvSpPr/>
            <p:nvPr/>
          </p:nvSpPr>
          <p:spPr>
            <a:xfrm>
              <a:off x="3475" y="3160"/>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19" name="Google Shape;619;p43"/>
            <p:cNvSpPr/>
            <p:nvPr/>
          </p:nvSpPr>
          <p:spPr>
            <a:xfrm>
              <a:off x="3980" y="2928"/>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20" name="Google Shape;620;p43"/>
            <p:cNvSpPr/>
            <p:nvPr/>
          </p:nvSpPr>
          <p:spPr>
            <a:xfrm>
              <a:off x="4528" y="3360"/>
              <a:ext cx="63" cy="63"/>
            </a:xfrm>
            <a:custGeom>
              <a:rect b="b" l="l" r="r" t="t"/>
              <a:pathLst>
                <a:path extrusionOk="0" h="120000" w="120000">
                  <a:moveTo>
                    <a:pt x="60000" y="0"/>
                  </a:moveTo>
                  <a:lnTo>
                    <a:pt x="120000" y="60000"/>
                  </a:lnTo>
                  <a:lnTo>
                    <a:pt x="60000" y="120000"/>
                  </a:lnTo>
                  <a:lnTo>
                    <a:pt x="0" y="60000"/>
                  </a:lnTo>
                  <a:lnTo>
                    <a:pt x="60000" y="0"/>
                  </a:lnTo>
                  <a:close/>
                </a:path>
              </a:pathLst>
            </a:custGeom>
            <a:solidFill>
              <a:srgbClr val="000080"/>
            </a:solidFill>
            <a:ln cap="flat" cmpd="sng" w="127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621" name="Google Shape;621;p43"/>
            <p:cNvCxnSpPr/>
            <p:nvPr/>
          </p:nvCxnSpPr>
          <p:spPr>
            <a:xfrm>
              <a:off x="4937" y="3664"/>
              <a:ext cx="70" cy="1"/>
            </a:xfrm>
            <a:prstGeom prst="straightConnector1">
              <a:avLst/>
            </a:prstGeom>
            <a:noFill/>
            <a:ln cap="flat" cmpd="sng" w="12700">
              <a:solidFill>
                <a:srgbClr val="000000"/>
              </a:solidFill>
              <a:prstDash val="solid"/>
              <a:round/>
              <a:headEnd len="sm" w="sm" type="none"/>
              <a:tailEnd len="sm" w="sm" type="none"/>
            </a:ln>
          </p:spPr>
        </p:cxnSp>
        <p:cxnSp>
          <p:nvCxnSpPr>
            <p:cNvPr id="622" name="Google Shape;622;p43"/>
            <p:cNvCxnSpPr/>
            <p:nvPr/>
          </p:nvCxnSpPr>
          <p:spPr>
            <a:xfrm>
              <a:off x="4937" y="2246"/>
              <a:ext cx="70" cy="1"/>
            </a:xfrm>
            <a:prstGeom prst="straightConnector1">
              <a:avLst/>
            </a:prstGeom>
            <a:noFill/>
            <a:ln cap="flat" cmpd="sng" w="12700">
              <a:solidFill>
                <a:srgbClr val="000000"/>
              </a:solidFill>
              <a:prstDash val="solid"/>
              <a:round/>
              <a:headEnd len="sm" w="sm" type="none"/>
              <a:tailEnd len="sm" w="sm" type="none"/>
            </a:ln>
          </p:spPr>
        </p:cxnSp>
        <p:sp>
          <p:nvSpPr>
            <p:cNvPr id="623" name="Google Shape;623;p43"/>
            <p:cNvSpPr/>
            <p:nvPr/>
          </p:nvSpPr>
          <p:spPr>
            <a:xfrm>
              <a:off x="5078" y="3575"/>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624" name="Google Shape;624;p43"/>
            <p:cNvSpPr/>
            <p:nvPr/>
          </p:nvSpPr>
          <p:spPr>
            <a:xfrm>
              <a:off x="5078" y="3090"/>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1.2</a:t>
              </a:r>
              <a:endParaRPr sz="2000" u="none">
                <a:solidFill>
                  <a:schemeClr val="dk1"/>
                </a:solidFill>
                <a:latin typeface="Arial"/>
                <a:ea typeface="Arial"/>
                <a:cs typeface="Arial"/>
                <a:sym typeface="Arial"/>
              </a:endParaRPr>
            </a:p>
          </p:txBody>
        </p:sp>
        <p:sp>
          <p:nvSpPr>
            <p:cNvPr id="625" name="Google Shape;625;p43"/>
            <p:cNvSpPr/>
            <p:nvPr/>
          </p:nvSpPr>
          <p:spPr>
            <a:xfrm>
              <a:off x="5078" y="2366"/>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1.5</a:t>
              </a:r>
              <a:endParaRPr sz="2000" u="none">
                <a:solidFill>
                  <a:schemeClr val="dk1"/>
                </a:solidFill>
                <a:latin typeface="Arial"/>
                <a:ea typeface="Arial"/>
                <a:cs typeface="Arial"/>
                <a:sym typeface="Arial"/>
              </a:endParaRPr>
            </a:p>
          </p:txBody>
        </p:sp>
        <p:sp>
          <p:nvSpPr>
            <p:cNvPr id="626" name="Google Shape;626;p43"/>
            <p:cNvSpPr/>
            <p:nvPr/>
          </p:nvSpPr>
          <p:spPr>
            <a:xfrm>
              <a:off x="5078" y="1914"/>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1.7</a:t>
              </a:r>
              <a:endParaRPr sz="2000" u="none">
                <a:solidFill>
                  <a:schemeClr val="dk1"/>
                </a:solidFill>
                <a:latin typeface="Arial"/>
                <a:ea typeface="Arial"/>
                <a:cs typeface="Arial"/>
                <a:sym typeface="Arial"/>
              </a:endParaRPr>
            </a:p>
          </p:txBody>
        </p:sp>
        <p:sp>
          <p:nvSpPr>
            <p:cNvPr id="627" name="Google Shape;627;p43"/>
            <p:cNvSpPr/>
            <p:nvPr/>
          </p:nvSpPr>
          <p:spPr>
            <a:xfrm>
              <a:off x="5078" y="1454"/>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1.9</a:t>
              </a:r>
              <a:endParaRPr sz="2000" u="none">
                <a:solidFill>
                  <a:schemeClr val="dk1"/>
                </a:solidFill>
                <a:latin typeface="Arial"/>
                <a:ea typeface="Arial"/>
                <a:cs typeface="Arial"/>
                <a:sym typeface="Arial"/>
              </a:endParaRPr>
            </a:p>
          </p:txBody>
        </p:sp>
        <p:sp>
          <p:nvSpPr>
            <p:cNvPr id="628" name="Google Shape;628;p43"/>
            <p:cNvSpPr/>
            <p:nvPr/>
          </p:nvSpPr>
          <p:spPr>
            <a:xfrm>
              <a:off x="5078" y="1200"/>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629" name="Google Shape;629;p43"/>
            <p:cNvSpPr/>
            <p:nvPr/>
          </p:nvSpPr>
          <p:spPr>
            <a:xfrm>
              <a:off x="5078" y="3329"/>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1.1</a:t>
              </a:r>
              <a:endParaRPr sz="2000" u="none">
                <a:solidFill>
                  <a:schemeClr val="dk1"/>
                </a:solidFill>
                <a:latin typeface="Arial"/>
                <a:ea typeface="Arial"/>
                <a:cs typeface="Arial"/>
                <a:sym typeface="Arial"/>
              </a:endParaRPr>
            </a:p>
          </p:txBody>
        </p:sp>
        <p:cxnSp>
          <p:nvCxnSpPr>
            <p:cNvPr id="630" name="Google Shape;630;p43"/>
            <p:cNvCxnSpPr/>
            <p:nvPr/>
          </p:nvCxnSpPr>
          <p:spPr>
            <a:xfrm>
              <a:off x="4934" y="2943"/>
              <a:ext cx="70" cy="1"/>
            </a:xfrm>
            <a:prstGeom prst="straightConnector1">
              <a:avLst/>
            </a:prstGeom>
            <a:noFill/>
            <a:ln cap="flat" cmpd="sng" w="12700">
              <a:solidFill>
                <a:srgbClr val="000000"/>
              </a:solidFill>
              <a:prstDash val="solid"/>
              <a:round/>
              <a:headEnd len="sm" w="sm" type="none"/>
              <a:tailEnd len="sm" w="sm" type="none"/>
            </a:ln>
          </p:spPr>
        </p:cxnSp>
        <p:sp>
          <p:nvSpPr>
            <p:cNvPr id="631" name="Google Shape;631;p43"/>
            <p:cNvSpPr/>
            <p:nvPr/>
          </p:nvSpPr>
          <p:spPr>
            <a:xfrm>
              <a:off x="5078" y="2592"/>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1.4</a:t>
              </a:r>
              <a:endParaRPr sz="2000" u="none">
                <a:solidFill>
                  <a:schemeClr val="dk1"/>
                </a:solidFill>
                <a:latin typeface="Arial"/>
                <a:ea typeface="Arial"/>
                <a:cs typeface="Arial"/>
                <a:sym typeface="Arial"/>
              </a:endParaRPr>
            </a:p>
          </p:txBody>
        </p:sp>
        <p:cxnSp>
          <p:nvCxnSpPr>
            <p:cNvPr id="632" name="Google Shape;632;p43"/>
            <p:cNvCxnSpPr/>
            <p:nvPr/>
          </p:nvCxnSpPr>
          <p:spPr>
            <a:xfrm>
              <a:off x="4939" y="2478"/>
              <a:ext cx="70" cy="1"/>
            </a:xfrm>
            <a:prstGeom prst="straightConnector1">
              <a:avLst/>
            </a:prstGeom>
            <a:noFill/>
            <a:ln cap="flat" cmpd="sng" w="12700">
              <a:solidFill>
                <a:srgbClr val="000000"/>
              </a:solidFill>
              <a:prstDash val="solid"/>
              <a:round/>
              <a:headEnd len="sm" w="sm" type="none"/>
              <a:tailEnd len="sm" w="sm" type="none"/>
            </a:ln>
          </p:spPr>
        </p:cxnSp>
        <p:cxnSp>
          <p:nvCxnSpPr>
            <p:cNvPr id="633" name="Google Shape;633;p43"/>
            <p:cNvCxnSpPr/>
            <p:nvPr/>
          </p:nvCxnSpPr>
          <p:spPr>
            <a:xfrm>
              <a:off x="4936" y="1991"/>
              <a:ext cx="70" cy="1"/>
            </a:xfrm>
            <a:prstGeom prst="straightConnector1">
              <a:avLst/>
            </a:prstGeom>
            <a:noFill/>
            <a:ln cap="flat" cmpd="sng" w="12700">
              <a:solidFill>
                <a:srgbClr val="000000"/>
              </a:solidFill>
              <a:prstDash val="solid"/>
              <a:round/>
              <a:headEnd len="sm" w="sm" type="none"/>
              <a:tailEnd len="sm" w="sm" type="none"/>
            </a:ln>
          </p:spPr>
        </p:cxnSp>
        <p:sp>
          <p:nvSpPr>
            <p:cNvPr id="634" name="Google Shape;634;p43"/>
            <p:cNvSpPr/>
            <p:nvPr/>
          </p:nvSpPr>
          <p:spPr>
            <a:xfrm>
              <a:off x="5078" y="2132"/>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1.6</a:t>
              </a:r>
              <a:endParaRPr sz="2000" u="none">
                <a:solidFill>
                  <a:schemeClr val="dk1"/>
                </a:solidFill>
                <a:latin typeface="Arial"/>
                <a:ea typeface="Arial"/>
                <a:cs typeface="Arial"/>
                <a:sym typeface="Arial"/>
              </a:endParaRPr>
            </a:p>
          </p:txBody>
        </p:sp>
        <p:sp>
          <p:nvSpPr>
            <p:cNvPr id="635" name="Google Shape;635;p43"/>
            <p:cNvSpPr/>
            <p:nvPr/>
          </p:nvSpPr>
          <p:spPr>
            <a:xfrm>
              <a:off x="5078" y="1680"/>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1.8</a:t>
              </a:r>
              <a:endParaRPr sz="2000" u="none">
                <a:solidFill>
                  <a:schemeClr val="dk1"/>
                </a:solidFill>
                <a:latin typeface="Arial"/>
                <a:ea typeface="Arial"/>
                <a:cs typeface="Arial"/>
                <a:sym typeface="Arial"/>
              </a:endParaRPr>
            </a:p>
          </p:txBody>
        </p:sp>
        <p:sp>
          <p:nvSpPr>
            <p:cNvPr id="636" name="Google Shape;636;p43"/>
            <p:cNvSpPr/>
            <p:nvPr/>
          </p:nvSpPr>
          <p:spPr>
            <a:xfrm>
              <a:off x="5078" y="2823"/>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1.3</a:t>
              </a:r>
              <a:endParaRPr sz="2000" u="none">
                <a:solidFill>
                  <a:schemeClr val="dk1"/>
                </a:solidFill>
                <a:latin typeface="Arial"/>
                <a:ea typeface="Arial"/>
                <a:cs typeface="Arial"/>
                <a:sym typeface="Arial"/>
              </a:endParaRPr>
            </a:p>
          </p:txBody>
        </p:sp>
        <p:cxnSp>
          <p:nvCxnSpPr>
            <p:cNvPr id="637" name="Google Shape;637;p43"/>
            <p:cNvCxnSpPr/>
            <p:nvPr/>
          </p:nvCxnSpPr>
          <p:spPr>
            <a:xfrm>
              <a:off x="4933" y="1768"/>
              <a:ext cx="70" cy="1"/>
            </a:xfrm>
            <a:prstGeom prst="straightConnector1">
              <a:avLst/>
            </a:prstGeom>
            <a:noFill/>
            <a:ln cap="flat" cmpd="sng" w="12700">
              <a:solidFill>
                <a:srgbClr val="000000"/>
              </a:solidFill>
              <a:prstDash val="solid"/>
              <a:round/>
              <a:headEnd len="sm" w="sm" type="none"/>
              <a:tailEnd len="sm" w="sm" type="none"/>
            </a:ln>
          </p:spPr>
        </p:cxnSp>
        <p:sp>
          <p:nvSpPr>
            <p:cNvPr id="638" name="Google Shape;638;p43"/>
            <p:cNvSpPr/>
            <p:nvPr/>
          </p:nvSpPr>
          <p:spPr>
            <a:xfrm>
              <a:off x="2403" y="1920"/>
              <a:ext cx="1795"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Delinquency (Outcome)</a:t>
              </a:r>
              <a:endParaRPr b="1" sz="2000" u="none">
                <a:solidFill>
                  <a:schemeClr val="dk1"/>
                </a:solidFill>
                <a:latin typeface="Arial"/>
                <a:ea typeface="Arial"/>
                <a:cs typeface="Arial"/>
                <a:sym typeface="Arial"/>
              </a:endParaRPr>
            </a:p>
          </p:txBody>
        </p:sp>
        <p:sp>
          <p:nvSpPr>
            <p:cNvPr id="639" name="Google Shape;639;p43"/>
            <p:cNvSpPr/>
            <p:nvPr/>
          </p:nvSpPr>
          <p:spPr>
            <a:xfrm>
              <a:off x="1728" y="2832"/>
              <a:ext cx="141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ED181E"/>
                  </a:solidFill>
                  <a:latin typeface="Arial"/>
                  <a:ea typeface="Arial"/>
                  <a:cs typeface="Arial"/>
                  <a:sym typeface="Arial"/>
                </a:rPr>
                <a:t>Teaching (Fidelity)</a:t>
              </a:r>
              <a:endParaRPr b="1" sz="2000" u="none">
                <a:solidFill>
                  <a:schemeClr val="dk1"/>
                </a:solidFill>
                <a:latin typeface="Arial"/>
                <a:ea typeface="Arial"/>
                <a:cs typeface="Arial"/>
                <a:sym typeface="Arial"/>
              </a:endParaRPr>
            </a:p>
          </p:txBody>
        </p:sp>
        <p:sp>
          <p:nvSpPr>
            <p:cNvPr id="640" name="Google Shape;640;p43"/>
            <p:cNvSpPr/>
            <p:nvPr/>
          </p:nvSpPr>
          <p:spPr>
            <a:xfrm>
              <a:off x="1693" y="1398"/>
              <a:ext cx="626"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none">
                  <a:solidFill>
                    <a:srgbClr val="000000"/>
                  </a:solidFill>
                  <a:latin typeface="Arial"/>
                  <a:ea typeface="Arial"/>
                  <a:cs typeface="Arial"/>
                  <a:sym typeface="Arial"/>
                </a:rPr>
                <a:t>r</a:t>
              </a:r>
              <a:r>
                <a:rPr baseline="-25000" lang="en-US" sz="2000" u="none">
                  <a:solidFill>
                    <a:srgbClr val="000000"/>
                  </a:solidFill>
                  <a:latin typeface="Arial"/>
                  <a:ea typeface="Arial"/>
                  <a:cs typeface="Arial"/>
                  <a:sym typeface="Arial"/>
                </a:rPr>
                <a:t>s </a:t>
              </a:r>
              <a:r>
                <a:rPr lang="en-US" sz="2000" u="none">
                  <a:solidFill>
                    <a:srgbClr val="000000"/>
                  </a:solidFill>
                  <a:latin typeface="Arial"/>
                  <a:ea typeface="Arial"/>
                  <a:cs typeface="Arial"/>
                  <a:sym typeface="Arial"/>
                </a:rPr>
                <a:t>= – .94</a:t>
              </a:r>
              <a:endParaRPr b="1" sz="2000" u="none">
                <a:solidFill>
                  <a:schemeClr val="dk1"/>
                </a:solidFill>
                <a:latin typeface="Arial"/>
                <a:ea typeface="Arial"/>
                <a:cs typeface="Arial"/>
                <a:sym typeface="Arial"/>
              </a:endParaRPr>
            </a:p>
          </p:txBody>
        </p:sp>
        <p:sp>
          <p:nvSpPr>
            <p:cNvPr id="641" name="Google Shape;641;p43"/>
            <p:cNvSpPr/>
            <p:nvPr/>
          </p:nvSpPr>
          <p:spPr>
            <a:xfrm rot="-5400000">
              <a:off x="-415" y="2327"/>
              <a:ext cx="2364" cy="384"/>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Percent</a:t>
              </a:r>
              <a:br>
                <a:rPr b="1" lang="en-US" sz="2000" u="none">
                  <a:solidFill>
                    <a:srgbClr val="000000"/>
                  </a:solidFill>
                  <a:latin typeface="Arial"/>
                  <a:ea typeface="Arial"/>
                  <a:cs typeface="Arial"/>
                  <a:sym typeface="Arial"/>
                </a:rPr>
              </a:br>
              <a:r>
                <a:rPr b="1" lang="en-US" sz="2000" u="none">
                  <a:solidFill>
                    <a:srgbClr val="000000"/>
                  </a:solidFill>
                  <a:latin typeface="Arial"/>
                  <a:ea typeface="Arial"/>
                  <a:cs typeface="Arial"/>
                  <a:sym typeface="Arial"/>
                </a:rPr>
                <a:t>Parental-Teaching With Youths</a:t>
              </a:r>
              <a:endParaRPr b="1" sz="2000" u="none">
                <a:solidFill>
                  <a:schemeClr val="dk1"/>
                </a:solidFill>
                <a:latin typeface="Arial"/>
                <a:ea typeface="Arial"/>
                <a:cs typeface="Arial"/>
                <a:sym typeface="Arial"/>
              </a:endParaRPr>
            </a:p>
          </p:txBody>
        </p:sp>
        <p:sp>
          <p:nvSpPr>
            <p:cNvPr id="642" name="Google Shape;642;p43"/>
            <p:cNvSpPr/>
            <p:nvPr/>
          </p:nvSpPr>
          <p:spPr>
            <a:xfrm flipH="1" rot="5400000">
              <a:off x="4776" y="2228"/>
              <a:ext cx="1583" cy="38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Mean Self Reported</a:t>
              </a:r>
              <a:br>
                <a:rPr b="1" lang="en-US" sz="2000" u="none">
                  <a:solidFill>
                    <a:srgbClr val="000000"/>
                  </a:solidFill>
                  <a:latin typeface="Arial"/>
                  <a:ea typeface="Arial"/>
                  <a:cs typeface="Arial"/>
                  <a:sym typeface="Arial"/>
                </a:rPr>
              </a:br>
              <a:r>
                <a:rPr b="1" lang="en-US" sz="2000" u="none">
                  <a:solidFill>
                    <a:srgbClr val="000000"/>
                  </a:solidFill>
                  <a:latin typeface="Arial"/>
                  <a:ea typeface="Arial"/>
                  <a:cs typeface="Arial"/>
                  <a:sym typeface="Arial"/>
                </a:rPr>
                <a:t>Delinquency Ratings</a:t>
              </a:r>
              <a:endParaRPr b="1" sz="2000" u="none">
                <a:solidFill>
                  <a:schemeClr val="dk1"/>
                </a:solidFill>
                <a:latin typeface="Arial"/>
                <a:ea typeface="Arial"/>
                <a:cs typeface="Arial"/>
                <a:sym typeface="Arial"/>
              </a:endParaRPr>
            </a:p>
          </p:txBody>
        </p:sp>
        <p:cxnSp>
          <p:nvCxnSpPr>
            <p:cNvPr id="643" name="Google Shape;643;p43"/>
            <p:cNvCxnSpPr/>
            <p:nvPr/>
          </p:nvCxnSpPr>
          <p:spPr>
            <a:xfrm flipH="1">
              <a:off x="2193" y="2036"/>
              <a:ext cx="179" cy="95"/>
            </a:xfrm>
            <a:prstGeom prst="straightConnector1">
              <a:avLst/>
            </a:prstGeom>
            <a:noFill/>
            <a:ln cap="flat" cmpd="sng" w="19050">
              <a:solidFill>
                <a:srgbClr val="000080"/>
              </a:solidFill>
              <a:prstDash val="solid"/>
              <a:miter lim="8000"/>
              <a:headEnd len="sm" w="sm" type="none"/>
              <a:tailEnd len="med" w="med" type="triangle"/>
            </a:ln>
          </p:spPr>
        </p:cxnSp>
        <p:cxnSp>
          <p:nvCxnSpPr>
            <p:cNvPr id="644" name="Google Shape;644;p43"/>
            <p:cNvCxnSpPr/>
            <p:nvPr/>
          </p:nvCxnSpPr>
          <p:spPr>
            <a:xfrm>
              <a:off x="1968" y="3024"/>
              <a:ext cx="233" cy="272"/>
            </a:xfrm>
            <a:prstGeom prst="straightConnector1">
              <a:avLst/>
            </a:prstGeom>
            <a:noFill/>
            <a:ln cap="flat" cmpd="sng" w="19050">
              <a:solidFill>
                <a:srgbClr val="ED181E"/>
              </a:solidFill>
              <a:prstDash val="solid"/>
              <a:miter lim="8000"/>
              <a:headEnd len="sm" w="sm" type="none"/>
              <a:tailEnd len="med" w="med" type="triangle"/>
            </a:ln>
          </p:spPr>
        </p:cxnSp>
        <p:cxnSp>
          <p:nvCxnSpPr>
            <p:cNvPr id="645" name="Google Shape;645;p43"/>
            <p:cNvCxnSpPr/>
            <p:nvPr/>
          </p:nvCxnSpPr>
          <p:spPr>
            <a:xfrm>
              <a:off x="1492" y="3188"/>
              <a:ext cx="70" cy="1"/>
            </a:xfrm>
            <a:prstGeom prst="straightConnector1">
              <a:avLst/>
            </a:prstGeom>
            <a:noFill/>
            <a:ln cap="flat" cmpd="sng" w="12700">
              <a:solidFill>
                <a:srgbClr val="000000"/>
              </a:solidFill>
              <a:prstDash val="solid"/>
              <a:round/>
              <a:headEnd len="sm" w="sm" type="none"/>
              <a:tailEnd len="sm" w="sm" type="none"/>
            </a:ln>
          </p:spPr>
        </p:cxnSp>
        <p:cxnSp>
          <p:nvCxnSpPr>
            <p:cNvPr id="646" name="Google Shape;646;p43"/>
            <p:cNvCxnSpPr/>
            <p:nvPr/>
          </p:nvCxnSpPr>
          <p:spPr>
            <a:xfrm>
              <a:off x="1492" y="1292"/>
              <a:ext cx="70" cy="1"/>
            </a:xfrm>
            <a:prstGeom prst="straightConnector1">
              <a:avLst/>
            </a:prstGeom>
            <a:noFill/>
            <a:ln cap="flat" cmpd="sng" w="12700">
              <a:solidFill>
                <a:srgbClr val="000000"/>
              </a:solidFill>
              <a:prstDash val="solid"/>
              <a:round/>
              <a:headEnd len="sm" w="sm" type="none"/>
              <a:tailEnd len="sm" w="sm" type="none"/>
            </a:ln>
          </p:spPr>
        </p:cxnSp>
        <p:cxnSp>
          <p:nvCxnSpPr>
            <p:cNvPr id="647" name="Google Shape;647;p43"/>
            <p:cNvCxnSpPr/>
            <p:nvPr/>
          </p:nvCxnSpPr>
          <p:spPr>
            <a:xfrm>
              <a:off x="4933" y="3424"/>
              <a:ext cx="70" cy="1"/>
            </a:xfrm>
            <a:prstGeom prst="straightConnector1">
              <a:avLst/>
            </a:prstGeom>
            <a:noFill/>
            <a:ln cap="flat" cmpd="sng" w="12700">
              <a:solidFill>
                <a:srgbClr val="000000"/>
              </a:solidFill>
              <a:prstDash val="solid"/>
              <a:round/>
              <a:headEnd len="sm" w="sm" type="none"/>
              <a:tailEnd len="sm" w="sm" type="none"/>
            </a:ln>
          </p:spPr>
        </p:cxnSp>
        <p:cxnSp>
          <p:nvCxnSpPr>
            <p:cNvPr id="648" name="Google Shape;648;p43"/>
            <p:cNvCxnSpPr/>
            <p:nvPr/>
          </p:nvCxnSpPr>
          <p:spPr>
            <a:xfrm>
              <a:off x="4933" y="3192"/>
              <a:ext cx="70" cy="1"/>
            </a:xfrm>
            <a:prstGeom prst="straightConnector1">
              <a:avLst/>
            </a:prstGeom>
            <a:noFill/>
            <a:ln cap="flat" cmpd="sng" w="12700">
              <a:solidFill>
                <a:srgbClr val="000000"/>
              </a:solidFill>
              <a:prstDash val="solid"/>
              <a:round/>
              <a:headEnd len="sm" w="sm" type="none"/>
              <a:tailEnd len="sm" w="sm" type="none"/>
            </a:ln>
          </p:spPr>
        </p:cxnSp>
        <p:cxnSp>
          <p:nvCxnSpPr>
            <p:cNvPr id="649" name="Google Shape;649;p43"/>
            <p:cNvCxnSpPr/>
            <p:nvPr/>
          </p:nvCxnSpPr>
          <p:spPr>
            <a:xfrm>
              <a:off x="4933" y="2720"/>
              <a:ext cx="70" cy="1"/>
            </a:xfrm>
            <a:prstGeom prst="straightConnector1">
              <a:avLst/>
            </a:prstGeom>
            <a:noFill/>
            <a:ln cap="flat" cmpd="sng" w="12700">
              <a:solidFill>
                <a:srgbClr val="000000"/>
              </a:solidFill>
              <a:prstDash val="solid"/>
              <a:round/>
              <a:headEnd len="sm" w="sm" type="none"/>
              <a:tailEnd len="sm" w="sm" type="none"/>
            </a:ln>
          </p:spPr>
        </p:cxnSp>
        <p:cxnSp>
          <p:nvCxnSpPr>
            <p:cNvPr id="650" name="Google Shape;650;p43"/>
            <p:cNvCxnSpPr/>
            <p:nvPr/>
          </p:nvCxnSpPr>
          <p:spPr>
            <a:xfrm>
              <a:off x="4933" y="1544"/>
              <a:ext cx="70" cy="1"/>
            </a:xfrm>
            <a:prstGeom prst="straightConnector1">
              <a:avLst/>
            </a:prstGeom>
            <a:noFill/>
            <a:ln cap="flat" cmpd="sng" w="12700">
              <a:solidFill>
                <a:srgbClr val="000000"/>
              </a:solidFill>
              <a:prstDash val="solid"/>
              <a:round/>
              <a:headEnd len="sm" w="sm" type="none"/>
              <a:tailEnd len="sm" w="sm" type="none"/>
            </a:ln>
          </p:spPr>
        </p:cxnSp>
        <p:cxnSp>
          <p:nvCxnSpPr>
            <p:cNvPr id="651" name="Google Shape;651;p43"/>
            <p:cNvCxnSpPr/>
            <p:nvPr/>
          </p:nvCxnSpPr>
          <p:spPr>
            <a:xfrm>
              <a:off x="4933" y="1312"/>
              <a:ext cx="70" cy="1"/>
            </a:xfrm>
            <a:prstGeom prst="straightConnector1">
              <a:avLst/>
            </a:prstGeom>
            <a:noFill/>
            <a:ln cap="flat" cmpd="sng" w="12700">
              <a:solidFill>
                <a:srgbClr val="000000"/>
              </a:solidFill>
              <a:prstDash val="solid"/>
              <a:round/>
              <a:headEnd len="sm" w="sm" type="none"/>
              <a:tailEnd len="sm" w="sm" type="none"/>
            </a:ln>
          </p:spPr>
        </p:cxnSp>
        <p:sp>
          <p:nvSpPr>
            <p:cNvPr id="652" name="Google Shape;652;p43"/>
            <p:cNvSpPr/>
            <p:nvPr/>
          </p:nvSpPr>
          <p:spPr>
            <a:xfrm>
              <a:off x="1902"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1</a:t>
              </a:r>
              <a:endParaRPr sz="2000" u="none">
                <a:solidFill>
                  <a:schemeClr val="dk1"/>
                </a:solidFill>
                <a:latin typeface="Arial"/>
                <a:ea typeface="Arial"/>
                <a:cs typeface="Arial"/>
                <a:sym typeface="Arial"/>
              </a:endParaRPr>
            </a:p>
          </p:txBody>
        </p:sp>
        <p:sp>
          <p:nvSpPr>
            <p:cNvPr id="653" name="Google Shape;653;p43"/>
            <p:cNvSpPr/>
            <p:nvPr/>
          </p:nvSpPr>
          <p:spPr>
            <a:xfrm>
              <a:off x="2411"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2</a:t>
              </a:r>
              <a:endParaRPr sz="2000" u="none">
                <a:solidFill>
                  <a:schemeClr val="dk1"/>
                </a:solidFill>
                <a:latin typeface="Arial"/>
                <a:ea typeface="Arial"/>
                <a:cs typeface="Arial"/>
                <a:sym typeface="Arial"/>
              </a:endParaRPr>
            </a:p>
          </p:txBody>
        </p:sp>
        <p:sp>
          <p:nvSpPr>
            <p:cNvPr id="654" name="Google Shape;654;p43"/>
            <p:cNvSpPr/>
            <p:nvPr/>
          </p:nvSpPr>
          <p:spPr>
            <a:xfrm>
              <a:off x="2944"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3</a:t>
              </a:r>
              <a:endParaRPr sz="2000" u="none">
                <a:solidFill>
                  <a:schemeClr val="dk1"/>
                </a:solidFill>
                <a:latin typeface="Arial"/>
                <a:ea typeface="Arial"/>
                <a:cs typeface="Arial"/>
                <a:sym typeface="Arial"/>
              </a:endParaRPr>
            </a:p>
          </p:txBody>
        </p:sp>
        <p:sp>
          <p:nvSpPr>
            <p:cNvPr id="655" name="Google Shape;655;p43"/>
            <p:cNvSpPr/>
            <p:nvPr/>
          </p:nvSpPr>
          <p:spPr>
            <a:xfrm>
              <a:off x="3466"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4</a:t>
              </a:r>
              <a:endParaRPr sz="2000" u="none">
                <a:solidFill>
                  <a:schemeClr val="dk1"/>
                </a:solidFill>
                <a:latin typeface="Arial"/>
                <a:ea typeface="Arial"/>
                <a:cs typeface="Arial"/>
                <a:sym typeface="Arial"/>
              </a:endParaRPr>
            </a:p>
          </p:txBody>
        </p:sp>
        <p:sp>
          <p:nvSpPr>
            <p:cNvPr id="656" name="Google Shape;656;p43"/>
            <p:cNvSpPr/>
            <p:nvPr/>
          </p:nvSpPr>
          <p:spPr>
            <a:xfrm>
              <a:off x="3966"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5</a:t>
              </a:r>
              <a:endParaRPr sz="2000" u="none">
                <a:solidFill>
                  <a:schemeClr val="dk1"/>
                </a:solidFill>
                <a:latin typeface="Arial"/>
                <a:ea typeface="Arial"/>
                <a:cs typeface="Arial"/>
                <a:sym typeface="Arial"/>
              </a:endParaRPr>
            </a:p>
          </p:txBody>
        </p:sp>
        <p:sp>
          <p:nvSpPr>
            <p:cNvPr id="657" name="Google Shape;657;p43"/>
            <p:cNvSpPr/>
            <p:nvPr/>
          </p:nvSpPr>
          <p:spPr>
            <a:xfrm>
              <a:off x="4513" y="3701"/>
              <a:ext cx="89"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u="none">
                  <a:solidFill>
                    <a:srgbClr val="000000"/>
                  </a:solidFill>
                  <a:latin typeface="Arial"/>
                  <a:ea typeface="Arial"/>
                  <a:cs typeface="Arial"/>
                  <a:sym typeface="Arial"/>
                </a:rPr>
                <a:t>6</a:t>
              </a:r>
              <a:endParaRPr sz="2000" u="none">
                <a:solidFill>
                  <a:schemeClr val="dk1"/>
                </a:solidFill>
                <a:latin typeface="Arial"/>
                <a:ea typeface="Arial"/>
                <a:cs typeface="Arial"/>
                <a:sym typeface="Arial"/>
              </a:endParaRPr>
            </a:p>
          </p:txBody>
        </p:sp>
      </p:grpSp>
      <p:sp>
        <p:nvSpPr>
          <p:cNvPr id="658" name="Google Shape;658;p43"/>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659" name="Google Shape;659;p43"/>
          <p:cNvSpPr txBox="1"/>
          <p:nvPr/>
        </p:nvSpPr>
        <p:spPr>
          <a:xfrm>
            <a:off x="4724400" y="1447800"/>
            <a:ext cx="3962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rgbClr val="001574"/>
                </a:solidFill>
                <a:latin typeface="Arial"/>
                <a:ea typeface="Arial"/>
                <a:cs typeface="Arial"/>
                <a:sym typeface="Arial"/>
              </a:rPr>
              <a:t>Bedlington, et al., 1988</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4"/>
          <p:cNvSpPr txBox="1"/>
          <p:nvPr>
            <p:ph idx="4294967295" type="title"/>
          </p:nvPr>
        </p:nvSpPr>
        <p:spPr>
          <a:xfrm>
            <a:off x="15240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a:t>
            </a:r>
            <a:endParaRPr/>
          </a:p>
        </p:txBody>
      </p:sp>
      <p:sp>
        <p:nvSpPr>
          <p:cNvPr id="669" name="Google Shape;669;p44"/>
          <p:cNvSpPr txBox="1"/>
          <p:nvPr>
            <p:ph idx="4294967295" type="body"/>
          </p:nvPr>
        </p:nvSpPr>
        <p:spPr>
          <a:xfrm>
            <a:off x="1676400" y="1600200"/>
            <a:ext cx="7010400" cy="26670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SzPts val="3600"/>
              <a:buFont typeface="Arial"/>
              <a:buChar char="•"/>
            </a:pPr>
            <a:r>
              <a:rPr b="1" i="0" lang="en-US" sz="3600" u="none" cap="none" strike="noStrike">
                <a:solidFill>
                  <a:srgbClr val="001574"/>
                </a:solidFill>
                <a:latin typeface="Arial"/>
                <a:ea typeface="Arial"/>
                <a:cs typeface="Arial"/>
                <a:sym typeface="Arial"/>
              </a:rPr>
              <a:t>Who does the work?</a:t>
            </a:r>
            <a:endParaRPr/>
          </a:p>
        </p:txBody>
      </p:sp>
      <p:sp>
        <p:nvSpPr>
          <p:cNvPr id="670" name="Google Shape;670;p44"/>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45"/>
          <p:cNvSpPr txBox="1"/>
          <p:nvPr>
            <p:ph idx="4294967295"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Team</a:t>
            </a:r>
            <a:endParaRPr/>
          </a:p>
        </p:txBody>
      </p:sp>
      <p:sp>
        <p:nvSpPr>
          <p:cNvPr id="680" name="Google Shape;680;p45"/>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
        <p:nvSpPr>
          <p:cNvPr id="681" name="Google Shape;681;p45"/>
          <p:cNvSpPr txBox="1"/>
          <p:nvPr/>
        </p:nvSpPr>
        <p:spPr>
          <a:xfrm>
            <a:off x="1600200" y="1524000"/>
            <a:ext cx="7543800" cy="47244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001574"/>
              </a:buClr>
              <a:buSzPts val="3200"/>
              <a:buFont typeface="Arial"/>
              <a:buChar char="•"/>
            </a:pPr>
            <a:r>
              <a:rPr b="1" lang="en-US" sz="3200" u="none">
                <a:solidFill>
                  <a:srgbClr val="001574"/>
                </a:solidFill>
                <a:latin typeface="Arial"/>
                <a:ea typeface="Arial"/>
                <a:cs typeface="Arial"/>
                <a:sym typeface="Arial"/>
              </a:rPr>
              <a:t>A group that knows the </a:t>
            </a:r>
            <a:r>
              <a:rPr b="1" lang="en-US" sz="3200" u="sng">
                <a:solidFill>
                  <a:srgbClr val="001574"/>
                </a:solidFill>
                <a:latin typeface="Arial"/>
                <a:ea typeface="Arial"/>
                <a:cs typeface="Arial"/>
                <a:sym typeface="Arial"/>
              </a:rPr>
              <a:t>innovation</a:t>
            </a:r>
            <a:r>
              <a:rPr b="1" lang="en-US" sz="3200" u="none">
                <a:solidFill>
                  <a:srgbClr val="001574"/>
                </a:solidFill>
                <a:latin typeface="Arial"/>
                <a:ea typeface="Arial"/>
                <a:cs typeface="Arial"/>
                <a:sym typeface="Arial"/>
              </a:rPr>
              <a:t> very well (formal and practice knowledge)</a:t>
            </a:r>
            <a:endParaRPr/>
          </a:p>
          <a:p>
            <a:pPr indent="0" lvl="0" marL="0" marR="0" rtl="0" algn="l">
              <a:lnSpc>
                <a:spcPct val="85000"/>
              </a:lnSpc>
              <a:spcBef>
                <a:spcPts val="1600"/>
              </a:spcBef>
              <a:spcAft>
                <a:spcPts val="0"/>
              </a:spcAft>
              <a:buClr>
                <a:srgbClr val="001574"/>
              </a:buClr>
              <a:buSzPts val="3200"/>
              <a:buFont typeface="Arial"/>
              <a:buChar char="•"/>
            </a:pPr>
            <a:r>
              <a:rPr b="1" lang="en-US" sz="3200" u="none">
                <a:solidFill>
                  <a:srgbClr val="001574"/>
                </a:solidFill>
                <a:latin typeface="Arial"/>
                <a:ea typeface="Arial"/>
                <a:cs typeface="Arial"/>
                <a:sym typeface="Arial"/>
              </a:rPr>
              <a:t>A group that knows </a:t>
            </a:r>
            <a:r>
              <a:rPr b="1" lang="en-US" sz="3200" u="sng">
                <a:solidFill>
                  <a:srgbClr val="001574"/>
                </a:solidFill>
                <a:latin typeface="Arial"/>
                <a:ea typeface="Arial"/>
                <a:cs typeface="Arial"/>
                <a:sym typeface="Arial"/>
              </a:rPr>
              <a:t>how to implement</a:t>
            </a:r>
            <a:r>
              <a:rPr b="1" lang="en-US" sz="3200" u="none">
                <a:solidFill>
                  <a:srgbClr val="001574"/>
                </a:solidFill>
                <a:latin typeface="Arial"/>
                <a:ea typeface="Arial"/>
                <a:cs typeface="Arial"/>
                <a:sym typeface="Arial"/>
              </a:rPr>
              <a:t> that innovation with fidelity and good effect</a:t>
            </a:r>
            <a:r>
              <a:rPr lang="en-US" sz="3200" u="none">
                <a:solidFill>
                  <a:srgbClr val="001574"/>
                </a:solidFill>
                <a:latin typeface="Arial"/>
                <a:ea typeface="Arial"/>
                <a:cs typeface="Arial"/>
                <a:sym typeface="Arial"/>
              </a:rPr>
              <a:t> </a:t>
            </a:r>
            <a:endParaRPr/>
          </a:p>
          <a:p>
            <a:pPr indent="0" lvl="0" marL="0" marR="0" rtl="0" algn="l">
              <a:lnSpc>
                <a:spcPct val="85000"/>
              </a:lnSpc>
              <a:spcBef>
                <a:spcPts val="1600"/>
              </a:spcBef>
              <a:spcAft>
                <a:spcPts val="0"/>
              </a:spcAft>
              <a:buClr>
                <a:srgbClr val="001574"/>
              </a:buClr>
              <a:buSzPts val="3200"/>
              <a:buFont typeface="Arial"/>
              <a:buChar char="•"/>
            </a:pPr>
            <a:r>
              <a:rPr b="1" lang="en-US" sz="3200" u="none">
                <a:solidFill>
                  <a:srgbClr val="001574"/>
                </a:solidFill>
                <a:latin typeface="Arial"/>
                <a:ea typeface="Arial"/>
                <a:cs typeface="Arial"/>
                <a:sym typeface="Arial"/>
              </a:rPr>
              <a:t>A group that </a:t>
            </a:r>
            <a:r>
              <a:rPr b="1" lang="en-US" sz="3200" u="sng">
                <a:solidFill>
                  <a:srgbClr val="001574"/>
                </a:solidFill>
                <a:latin typeface="Arial"/>
                <a:ea typeface="Arial"/>
                <a:cs typeface="Arial"/>
                <a:sym typeface="Arial"/>
              </a:rPr>
              <a:t>accumulates data &amp; experiential  knowledge</a:t>
            </a:r>
            <a:r>
              <a:rPr b="1" lang="en-US" sz="3200" u="none">
                <a:solidFill>
                  <a:srgbClr val="001574"/>
                </a:solidFill>
                <a:latin typeface="Arial"/>
                <a:ea typeface="Arial"/>
                <a:cs typeface="Arial"/>
                <a:sym typeface="Arial"/>
              </a:rPr>
              <a:t> -- more effective and efficient over time (information economics, K. Arrow)</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1574"/>
                </a:solidFill>
                <a:latin typeface="Arial"/>
                <a:ea typeface="Arial"/>
                <a:cs typeface="Arial"/>
                <a:sym typeface="Arial"/>
              </a:rPr>
              <a:t>Evidence-Based Movement</a:t>
            </a:r>
            <a:endParaRPr/>
          </a:p>
        </p:txBody>
      </p:sp>
      <p:sp>
        <p:nvSpPr>
          <p:cNvPr id="96" name="Google Shape;96;p19"/>
          <p:cNvSpPr txBox="1"/>
          <p:nvPr>
            <p:ph idx="1" type="body"/>
          </p:nvPr>
        </p:nvSpPr>
        <p:spPr>
          <a:xfrm>
            <a:off x="1447800" y="1828800"/>
            <a:ext cx="76962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1574"/>
              </a:buClr>
              <a:buFont typeface="Arial"/>
              <a:buNone/>
            </a:pPr>
            <a:r>
              <a:rPr b="1" i="0" lang="en-US" sz="3200" u="none" cap="none" strike="noStrike">
                <a:solidFill>
                  <a:srgbClr val="001574"/>
                </a:solidFill>
                <a:latin typeface="Arial"/>
                <a:ea typeface="Arial"/>
                <a:cs typeface="Arial"/>
                <a:sym typeface="Arial"/>
              </a:rPr>
              <a:t>The “evidence-based movement” is an international experiment to make better use of research findings in typical service settings.</a:t>
            </a:r>
            <a:endParaRPr/>
          </a:p>
          <a:p>
            <a:pPr indent="-342900" lvl="0" marL="342900" marR="0" rtl="0" algn="l">
              <a:lnSpc>
                <a:spcPct val="95000"/>
              </a:lnSpc>
              <a:spcBef>
                <a:spcPts val="1600"/>
              </a:spcBef>
              <a:spcAft>
                <a:spcPts val="0"/>
              </a:spcAft>
              <a:buClr>
                <a:srgbClr val="001574"/>
              </a:buClr>
              <a:buFont typeface="Arial"/>
              <a:buNone/>
            </a:pPr>
            <a:r>
              <a:rPr b="1" i="0" lang="en-US" sz="3200" u="sng" cap="none" strike="noStrike">
                <a:solidFill>
                  <a:srgbClr val="001574"/>
                </a:solidFill>
                <a:latin typeface="Arial"/>
                <a:ea typeface="Arial"/>
                <a:cs typeface="Arial"/>
                <a:sym typeface="Arial"/>
              </a:rPr>
              <a:t>The purpose is to produce greater benefits to consumers and society</a:t>
            </a:r>
            <a:r>
              <a:rPr b="1" i="0" lang="en-US" sz="3200" u="none" cap="none" strike="noStrike">
                <a:solidFill>
                  <a:srgbClr val="001574"/>
                </a:solidFill>
                <a:latin typeface="Arial"/>
                <a:ea typeface="Arial"/>
                <a:cs typeface="Arial"/>
                <a:sym typeface="Arial"/>
              </a:rPr>
              <a:t>.</a:t>
            </a:r>
            <a:endParaRPr/>
          </a:p>
        </p:txBody>
      </p:sp>
      <p:sp>
        <p:nvSpPr>
          <p:cNvPr id="97" name="Google Shape;97;p19"/>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46"/>
          <p:cNvSpPr txBox="1"/>
          <p:nvPr/>
        </p:nvSpPr>
        <p:spPr>
          <a:xfrm>
            <a:off x="1219200" y="6619875"/>
            <a:ext cx="7391400"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none">
                <a:solidFill>
                  <a:srgbClr val="BFBFBF"/>
                </a:solidFill>
                <a:latin typeface="Arial"/>
                <a:ea typeface="Arial"/>
                <a:cs typeface="Arial"/>
                <a:sym typeface="Arial"/>
              </a:rPr>
              <a:t>© Dean Fixsen, Karen Blase, Robert Horner, George Sugai, 2008</a:t>
            </a:r>
            <a:endParaRPr/>
          </a:p>
        </p:txBody>
      </p:sp>
      <p:sp>
        <p:nvSpPr>
          <p:cNvPr id="693" name="Google Shape;693;p46"/>
          <p:cNvSpPr txBox="1"/>
          <p:nvPr>
            <p:ph idx="4294967295" type="title"/>
          </p:nvPr>
        </p:nvSpPr>
        <p:spPr>
          <a:xfrm>
            <a:off x="1524000" y="228600"/>
            <a:ext cx="7315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Team</a:t>
            </a:r>
            <a:endParaRPr/>
          </a:p>
        </p:txBody>
      </p:sp>
      <p:sp>
        <p:nvSpPr>
          <p:cNvPr id="694" name="Google Shape;694;p46"/>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grpSp>
        <p:nvGrpSpPr>
          <p:cNvPr id="695" name="Google Shape;695;p46"/>
          <p:cNvGrpSpPr/>
          <p:nvPr/>
        </p:nvGrpSpPr>
        <p:grpSpPr>
          <a:xfrm>
            <a:off x="1295400" y="1752600"/>
            <a:ext cx="7691438" cy="3962400"/>
            <a:chOff x="819" y="1104"/>
            <a:chExt cx="4845" cy="2496"/>
          </a:xfrm>
        </p:grpSpPr>
        <p:sp>
          <p:nvSpPr>
            <p:cNvPr id="696" name="Google Shape;696;p46"/>
            <p:cNvSpPr txBox="1"/>
            <p:nvPr/>
          </p:nvSpPr>
          <p:spPr>
            <a:xfrm>
              <a:off x="2784" y="2160"/>
              <a:ext cx="1872" cy="614"/>
            </a:xfrm>
            <a:prstGeom prst="rect">
              <a:avLst/>
            </a:prstGeom>
            <a:noFill/>
            <a:ln cap="flat" cmpd="sng" w="28575">
              <a:solidFill>
                <a:srgbClr val="D5760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u="none">
                  <a:solidFill>
                    <a:srgbClr val="D57604"/>
                  </a:solidFill>
                  <a:latin typeface="Arial"/>
                  <a:ea typeface="Arial"/>
                  <a:cs typeface="Arial"/>
                  <a:sym typeface="Arial"/>
                </a:rPr>
                <a:t>Implementation Team</a:t>
              </a:r>
              <a:endParaRPr/>
            </a:p>
          </p:txBody>
        </p:sp>
        <p:sp>
          <p:nvSpPr>
            <p:cNvPr id="697" name="Google Shape;697;p46"/>
            <p:cNvSpPr txBox="1"/>
            <p:nvPr/>
          </p:nvSpPr>
          <p:spPr>
            <a:xfrm>
              <a:off x="1598" y="1152"/>
              <a:ext cx="1522" cy="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Prepare Communities</a:t>
              </a:r>
              <a:endParaRPr/>
            </a:p>
          </p:txBody>
        </p:sp>
        <p:sp>
          <p:nvSpPr>
            <p:cNvPr id="698" name="Google Shape;698;p46"/>
            <p:cNvSpPr txBox="1"/>
            <p:nvPr/>
          </p:nvSpPr>
          <p:spPr>
            <a:xfrm>
              <a:off x="3795" y="1104"/>
              <a:ext cx="1725" cy="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Prepare schools faculty, staff</a:t>
              </a:r>
              <a:endParaRPr/>
            </a:p>
          </p:txBody>
        </p:sp>
        <p:sp>
          <p:nvSpPr>
            <p:cNvPr id="699" name="Google Shape;699;p46"/>
            <p:cNvSpPr txBox="1"/>
            <p:nvPr/>
          </p:nvSpPr>
          <p:spPr>
            <a:xfrm>
              <a:off x="1646" y="3082"/>
              <a:ext cx="1522" cy="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Work with Researchers</a:t>
              </a:r>
              <a:endParaRPr/>
            </a:p>
          </p:txBody>
        </p:sp>
        <p:sp>
          <p:nvSpPr>
            <p:cNvPr id="700" name="Google Shape;700;p46"/>
            <p:cNvSpPr txBox="1"/>
            <p:nvPr/>
          </p:nvSpPr>
          <p:spPr>
            <a:xfrm>
              <a:off x="3989" y="3082"/>
              <a:ext cx="1675" cy="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Assure Implementation</a:t>
              </a:r>
              <a:endParaRPr/>
            </a:p>
          </p:txBody>
        </p:sp>
        <p:sp>
          <p:nvSpPr>
            <p:cNvPr id="701" name="Google Shape;701;p46"/>
            <p:cNvSpPr txBox="1"/>
            <p:nvPr/>
          </p:nvSpPr>
          <p:spPr>
            <a:xfrm>
              <a:off x="819" y="2170"/>
              <a:ext cx="1725" cy="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Prepare Districts</a:t>
              </a:r>
              <a:endParaRPr/>
            </a:p>
          </p:txBody>
        </p:sp>
        <p:cxnSp>
          <p:nvCxnSpPr>
            <p:cNvPr id="702" name="Google Shape;702;p46"/>
            <p:cNvCxnSpPr/>
            <p:nvPr/>
          </p:nvCxnSpPr>
          <p:spPr>
            <a:xfrm>
              <a:off x="3492" y="2784"/>
              <a:ext cx="1116" cy="336"/>
            </a:xfrm>
            <a:prstGeom prst="straightConnector1">
              <a:avLst/>
            </a:prstGeom>
            <a:noFill/>
            <a:ln cap="flat" cmpd="sng" w="28575">
              <a:solidFill>
                <a:srgbClr val="001574"/>
              </a:solidFill>
              <a:prstDash val="solid"/>
              <a:round/>
              <a:headEnd len="med" w="med" type="triangle"/>
              <a:tailEnd len="med" w="med" type="triangle"/>
            </a:ln>
          </p:spPr>
        </p:cxnSp>
        <p:cxnSp>
          <p:nvCxnSpPr>
            <p:cNvPr id="703" name="Google Shape;703;p46"/>
            <p:cNvCxnSpPr/>
            <p:nvPr/>
          </p:nvCxnSpPr>
          <p:spPr>
            <a:xfrm flipH="1">
              <a:off x="2182" y="2784"/>
              <a:ext cx="1370" cy="336"/>
            </a:xfrm>
            <a:prstGeom prst="straightConnector1">
              <a:avLst/>
            </a:prstGeom>
            <a:noFill/>
            <a:ln cap="flat" cmpd="sng" w="28575">
              <a:solidFill>
                <a:srgbClr val="001574"/>
              </a:solidFill>
              <a:prstDash val="solid"/>
              <a:round/>
              <a:headEnd len="med" w="med" type="triangle"/>
              <a:tailEnd len="med" w="med" type="triangle"/>
            </a:ln>
          </p:spPr>
        </p:cxnSp>
        <p:cxnSp>
          <p:nvCxnSpPr>
            <p:cNvPr id="704" name="Google Shape;704;p46"/>
            <p:cNvCxnSpPr/>
            <p:nvPr/>
          </p:nvCxnSpPr>
          <p:spPr>
            <a:xfrm flipH="1">
              <a:off x="1728" y="2448"/>
              <a:ext cx="1066" cy="1"/>
            </a:xfrm>
            <a:prstGeom prst="straightConnector1">
              <a:avLst/>
            </a:prstGeom>
            <a:noFill/>
            <a:ln cap="flat" cmpd="sng" w="28575">
              <a:solidFill>
                <a:srgbClr val="001574"/>
              </a:solidFill>
              <a:prstDash val="solid"/>
              <a:round/>
              <a:headEnd len="med" w="med" type="triangle"/>
              <a:tailEnd len="med" w="med" type="triangle"/>
            </a:ln>
          </p:spPr>
        </p:cxnSp>
        <p:cxnSp>
          <p:nvCxnSpPr>
            <p:cNvPr id="705" name="Google Shape;705;p46"/>
            <p:cNvCxnSpPr/>
            <p:nvPr/>
          </p:nvCxnSpPr>
          <p:spPr>
            <a:xfrm rot="10800000">
              <a:off x="2179" y="1632"/>
              <a:ext cx="1421" cy="528"/>
            </a:xfrm>
            <a:prstGeom prst="straightConnector1">
              <a:avLst/>
            </a:prstGeom>
            <a:noFill/>
            <a:ln cap="flat" cmpd="sng" w="28575">
              <a:solidFill>
                <a:srgbClr val="001574"/>
              </a:solidFill>
              <a:prstDash val="solid"/>
              <a:round/>
              <a:headEnd len="med" w="med" type="triangle"/>
              <a:tailEnd len="med" w="med" type="triangle"/>
            </a:ln>
          </p:spPr>
        </p:cxnSp>
        <p:cxnSp>
          <p:nvCxnSpPr>
            <p:cNvPr id="706" name="Google Shape;706;p46"/>
            <p:cNvCxnSpPr/>
            <p:nvPr/>
          </p:nvCxnSpPr>
          <p:spPr>
            <a:xfrm flipH="1" rot="10800000">
              <a:off x="3542" y="1584"/>
              <a:ext cx="1066" cy="576"/>
            </a:xfrm>
            <a:prstGeom prst="straightConnector1">
              <a:avLst/>
            </a:prstGeom>
            <a:noFill/>
            <a:ln cap="flat" cmpd="sng" w="28575">
              <a:solidFill>
                <a:srgbClr val="001574"/>
              </a:solidFill>
              <a:prstDash val="solid"/>
              <a:round/>
              <a:headEnd len="med" w="med" type="triangle"/>
              <a:tailEnd len="med" w="med" type="triangle"/>
            </a:ln>
          </p:spPr>
        </p:cxnSp>
      </p:grpSp>
      <p:sp>
        <p:nvSpPr>
          <p:cNvPr id="707" name="Google Shape;707;p46"/>
          <p:cNvSpPr txBox="1"/>
          <p:nvPr/>
        </p:nvSpPr>
        <p:spPr>
          <a:xfrm>
            <a:off x="7696200" y="3429000"/>
            <a:ext cx="1676400" cy="1187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D57604"/>
                </a:solidFill>
                <a:latin typeface="Arial"/>
                <a:ea typeface="Arial"/>
                <a:cs typeface="Arial"/>
                <a:sym typeface="Arial"/>
              </a:rPr>
              <a:t>Assure Student Benefits</a:t>
            </a:r>
            <a:endParaRPr/>
          </a:p>
        </p:txBody>
      </p:sp>
      <p:cxnSp>
        <p:nvCxnSpPr>
          <p:cNvPr id="708" name="Google Shape;708;p46"/>
          <p:cNvCxnSpPr/>
          <p:nvPr/>
        </p:nvCxnSpPr>
        <p:spPr>
          <a:xfrm>
            <a:off x="7391400" y="4038600"/>
            <a:ext cx="381000" cy="0"/>
          </a:xfrm>
          <a:prstGeom prst="straightConnector1">
            <a:avLst/>
          </a:prstGeom>
          <a:noFill/>
          <a:ln cap="flat" cmpd="sng" w="57150">
            <a:solidFill>
              <a:srgbClr val="D57604"/>
            </a:solidFill>
            <a:prstDash val="solid"/>
            <a:round/>
            <a:headEnd len="sm" w="sm" type="none"/>
            <a:tailEnd len="med" w="med" type="triangle"/>
          </a:ln>
        </p:spPr>
      </p:cxn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7"/>
          <p:cNvSpPr txBox="1"/>
          <p:nvPr>
            <p:ph type="title"/>
          </p:nvPr>
        </p:nvSpPr>
        <p:spPr>
          <a:xfrm>
            <a:off x="1447800" y="304800"/>
            <a:ext cx="6553200" cy="83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Team</a:t>
            </a:r>
            <a:endParaRPr/>
          </a:p>
        </p:txBody>
      </p:sp>
      <p:sp>
        <p:nvSpPr>
          <p:cNvPr id="716" name="Google Shape;716;p47"/>
          <p:cNvSpPr txBox="1"/>
          <p:nvPr>
            <p:ph idx="1" type="body"/>
          </p:nvPr>
        </p:nvSpPr>
        <p:spPr>
          <a:xfrm>
            <a:off x="1447800" y="3429000"/>
            <a:ext cx="7086600" cy="3200400"/>
          </a:xfrm>
          <a:prstGeom prst="rect">
            <a:avLst/>
          </a:prstGeom>
          <a:noFill/>
          <a:ln>
            <a:noFill/>
          </a:ln>
        </p:spPr>
        <p:txBody>
          <a:bodyPr anchorCtr="0" anchor="t" bIns="45700" lIns="91425" spcFirstLastPara="1" rIns="91425" wrap="square" tIns="45700">
            <a:noAutofit/>
          </a:bodyPr>
          <a:lstStyle/>
          <a:p>
            <a:pPr indent="-342900" lvl="0" marL="52070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342900" lvl="0" marL="520700" marR="0" rtl="0" algn="l">
              <a:lnSpc>
                <a:spcPct val="95000"/>
              </a:lnSpc>
              <a:spcBef>
                <a:spcPts val="1400"/>
              </a:spcBef>
              <a:spcAft>
                <a:spcPts val="0"/>
              </a:spcAft>
              <a:buClr>
                <a:schemeClr val="dk1"/>
              </a:buClr>
              <a:buSzPts val="2800"/>
              <a:buFont typeface="Arial"/>
              <a:buNone/>
            </a:pPr>
            <a:r>
              <a:t/>
            </a:r>
            <a:endParaRPr b="1" i="0" sz="2800" u="none" cap="none" strike="noStrike">
              <a:solidFill>
                <a:srgbClr val="001574"/>
              </a:solidFill>
              <a:latin typeface="Arial"/>
              <a:ea typeface="Arial"/>
              <a:cs typeface="Arial"/>
              <a:sym typeface="Arial"/>
            </a:endParaRPr>
          </a:p>
          <a:p>
            <a:pPr indent="-342900" lvl="0" marL="520700" marR="0" rtl="0" algn="l">
              <a:lnSpc>
                <a:spcPct val="95000"/>
              </a:lnSpc>
              <a:spcBef>
                <a:spcPts val="1400"/>
              </a:spcBef>
              <a:spcAft>
                <a:spcPts val="0"/>
              </a:spcAft>
              <a:buClr>
                <a:schemeClr val="dk1"/>
              </a:buClr>
              <a:buSzPts val="2800"/>
              <a:buFont typeface="Arial"/>
              <a:buNone/>
            </a:pPr>
            <a:r>
              <a:t/>
            </a:r>
            <a:endParaRPr b="1" i="0" sz="2800" u="none" cap="none" strike="noStrike">
              <a:solidFill>
                <a:srgbClr val="001574"/>
              </a:solidFill>
              <a:latin typeface="Arial"/>
              <a:ea typeface="Arial"/>
              <a:cs typeface="Arial"/>
              <a:sym typeface="Arial"/>
            </a:endParaRPr>
          </a:p>
        </p:txBody>
      </p:sp>
      <p:sp>
        <p:nvSpPr>
          <p:cNvPr id="717" name="Google Shape;717;p47"/>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18" name="Google Shape;718;p47"/>
          <p:cNvSpPr txBox="1"/>
          <p:nvPr/>
        </p:nvSpPr>
        <p:spPr>
          <a:xfrm>
            <a:off x="1676400" y="1524000"/>
            <a:ext cx="33528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none">
              <a:solidFill>
                <a:schemeClr val="dk1"/>
              </a:solidFill>
              <a:latin typeface="Arial"/>
              <a:ea typeface="Arial"/>
              <a:cs typeface="Arial"/>
              <a:sym typeface="Arial"/>
            </a:endParaRPr>
          </a:p>
        </p:txBody>
      </p:sp>
      <p:grpSp>
        <p:nvGrpSpPr>
          <p:cNvPr id="719" name="Google Shape;719;p47"/>
          <p:cNvGrpSpPr/>
          <p:nvPr/>
        </p:nvGrpSpPr>
        <p:grpSpPr>
          <a:xfrm>
            <a:off x="3124200" y="2057400"/>
            <a:ext cx="6019800" cy="3814763"/>
            <a:chOff x="1968" y="1296"/>
            <a:chExt cx="3792" cy="2403"/>
          </a:xfrm>
        </p:grpSpPr>
        <p:sp>
          <p:nvSpPr>
            <p:cNvPr id="720" name="Google Shape;720;p47"/>
            <p:cNvSpPr txBox="1"/>
            <p:nvPr/>
          </p:nvSpPr>
          <p:spPr>
            <a:xfrm>
              <a:off x="1968" y="1738"/>
              <a:ext cx="3792" cy="1316"/>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2800" u="none">
                  <a:solidFill>
                    <a:srgbClr val="001574"/>
                  </a:solidFill>
                  <a:latin typeface="Arial"/>
                  <a:ea typeface="Arial"/>
                  <a:cs typeface="Arial"/>
                  <a:sym typeface="Arial"/>
                </a:rPr>
                <a:t> School</a:t>
              </a:r>
              <a:endParaRPr/>
            </a:p>
            <a:p>
              <a:pPr indent="0" lvl="1" marL="457200" marR="0" rtl="0" algn="l">
                <a:lnSpc>
                  <a:spcPct val="95000"/>
                </a:lnSpc>
                <a:spcBef>
                  <a:spcPts val="1200"/>
                </a:spcBef>
                <a:spcAft>
                  <a:spcPts val="0"/>
                </a:spcAft>
                <a:buNone/>
              </a:pPr>
              <a:r>
                <a:rPr b="1" i="0" lang="en-US" sz="2400" u="none" cap="none" strike="noStrike">
                  <a:solidFill>
                    <a:srgbClr val="001574"/>
                  </a:solidFill>
                  <a:latin typeface="Arial"/>
                  <a:ea typeface="Arial"/>
                  <a:cs typeface="Arial"/>
                  <a:sym typeface="Arial"/>
                </a:rPr>
                <a:t>Management (leadership, policy)</a:t>
              </a:r>
              <a:endParaRPr/>
            </a:p>
            <a:p>
              <a:pPr indent="0" lvl="1" marL="457200" marR="0" rtl="0" algn="l">
                <a:lnSpc>
                  <a:spcPct val="95000"/>
                </a:lnSpc>
                <a:spcBef>
                  <a:spcPts val="1200"/>
                </a:spcBef>
                <a:spcAft>
                  <a:spcPts val="0"/>
                </a:spcAft>
                <a:buNone/>
              </a:pPr>
              <a:r>
                <a:rPr b="1" i="0" lang="en-US" sz="2400" u="none" cap="none" strike="noStrike">
                  <a:solidFill>
                    <a:srgbClr val="001574"/>
                  </a:solidFill>
                  <a:latin typeface="Arial"/>
                  <a:ea typeface="Arial"/>
                  <a:cs typeface="Arial"/>
                  <a:sym typeface="Arial"/>
                </a:rPr>
                <a:t>Administration (HR, structure)</a:t>
              </a:r>
              <a:endParaRPr/>
            </a:p>
            <a:p>
              <a:pPr indent="0" lvl="1" marL="457200" marR="0" rtl="0" algn="l">
                <a:lnSpc>
                  <a:spcPct val="95000"/>
                </a:lnSpc>
                <a:spcBef>
                  <a:spcPts val="1200"/>
                </a:spcBef>
                <a:spcAft>
                  <a:spcPts val="0"/>
                </a:spcAft>
                <a:buNone/>
              </a:pPr>
              <a:r>
                <a:rPr b="1" i="0" lang="en-US" sz="2400" u="none" cap="none" strike="noStrike">
                  <a:solidFill>
                    <a:srgbClr val="001574"/>
                  </a:solidFill>
                  <a:latin typeface="Arial"/>
                  <a:ea typeface="Arial"/>
                  <a:cs typeface="Arial"/>
                  <a:sym typeface="Arial"/>
                </a:rPr>
                <a:t>Supervision (nature, content)</a:t>
              </a:r>
              <a:endParaRPr/>
            </a:p>
          </p:txBody>
        </p:sp>
        <p:sp>
          <p:nvSpPr>
            <p:cNvPr id="721" name="Google Shape;721;p47"/>
            <p:cNvSpPr txBox="1"/>
            <p:nvPr/>
          </p:nvSpPr>
          <p:spPr>
            <a:xfrm>
              <a:off x="1968" y="1296"/>
              <a:ext cx="2402" cy="314"/>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2800" u="none">
                  <a:solidFill>
                    <a:srgbClr val="001574"/>
                  </a:solidFill>
                  <a:latin typeface="Arial"/>
                  <a:ea typeface="Arial"/>
                  <a:cs typeface="Arial"/>
                  <a:sym typeface="Arial"/>
                </a:rPr>
                <a:t> Teacher</a:t>
              </a:r>
              <a:endParaRPr sz="2800" u="none">
                <a:solidFill>
                  <a:srgbClr val="001574"/>
                </a:solidFill>
                <a:latin typeface="Arial"/>
                <a:ea typeface="Arial"/>
                <a:cs typeface="Arial"/>
                <a:sym typeface="Arial"/>
              </a:endParaRPr>
            </a:p>
          </p:txBody>
        </p:sp>
        <p:sp>
          <p:nvSpPr>
            <p:cNvPr id="722" name="Google Shape;722;p47"/>
            <p:cNvSpPr txBox="1"/>
            <p:nvPr/>
          </p:nvSpPr>
          <p:spPr>
            <a:xfrm>
              <a:off x="1968" y="3385"/>
              <a:ext cx="3600" cy="314"/>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2800" u="none">
                  <a:solidFill>
                    <a:srgbClr val="001574"/>
                  </a:solidFill>
                  <a:latin typeface="Arial"/>
                  <a:ea typeface="Arial"/>
                  <a:cs typeface="Arial"/>
                  <a:sym typeface="Arial"/>
                </a:rPr>
                <a:t> State and Community Context</a:t>
              </a:r>
              <a:endParaRPr sz="2800" u="none">
                <a:solidFill>
                  <a:srgbClr val="001574"/>
                </a:solidFill>
                <a:latin typeface="Arial"/>
                <a:ea typeface="Arial"/>
                <a:cs typeface="Arial"/>
                <a:sym typeface="Arial"/>
              </a:endParaRPr>
            </a:p>
          </p:txBody>
        </p:sp>
        <p:sp>
          <p:nvSpPr>
            <p:cNvPr id="723" name="Google Shape;723;p47"/>
            <p:cNvSpPr txBox="1"/>
            <p:nvPr/>
          </p:nvSpPr>
          <p:spPr>
            <a:xfrm>
              <a:off x="1968" y="3047"/>
              <a:ext cx="2065" cy="313"/>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2800" u="none">
                  <a:solidFill>
                    <a:srgbClr val="001574"/>
                  </a:solidFill>
                  <a:latin typeface="Arial"/>
                  <a:ea typeface="Arial"/>
                  <a:cs typeface="Arial"/>
                  <a:sym typeface="Arial"/>
                </a:rPr>
                <a:t> District </a:t>
              </a:r>
              <a:endParaRPr sz="2800" u="none">
                <a:solidFill>
                  <a:srgbClr val="001574"/>
                </a:solidFill>
                <a:latin typeface="Arial"/>
                <a:ea typeface="Arial"/>
                <a:cs typeface="Arial"/>
                <a:sym typeface="Arial"/>
              </a:endParaRPr>
            </a:p>
          </p:txBody>
        </p:sp>
      </p:grpSp>
      <p:sp>
        <p:nvSpPr>
          <p:cNvPr id="724" name="Google Shape;724;p47"/>
          <p:cNvSpPr txBox="1"/>
          <p:nvPr/>
        </p:nvSpPr>
        <p:spPr>
          <a:xfrm rot="-5400000">
            <a:off x="-159543" y="3972718"/>
            <a:ext cx="4572000" cy="588963"/>
          </a:xfrm>
          <a:prstGeom prst="rect">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u="none">
                <a:solidFill>
                  <a:srgbClr val="001574"/>
                </a:solidFill>
                <a:latin typeface="Arial"/>
                <a:ea typeface="Arial"/>
                <a:cs typeface="Arial"/>
                <a:sym typeface="Arial"/>
              </a:rPr>
              <a:t>Implementation Team</a:t>
            </a:r>
            <a:endParaRPr/>
          </a:p>
        </p:txBody>
      </p:sp>
      <p:sp>
        <p:nvSpPr>
          <p:cNvPr id="725" name="Google Shape;725;p47"/>
          <p:cNvSpPr txBox="1"/>
          <p:nvPr/>
        </p:nvSpPr>
        <p:spPr>
          <a:xfrm>
            <a:off x="1295400" y="1401763"/>
            <a:ext cx="7848600" cy="579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u="none">
                <a:solidFill>
                  <a:srgbClr val="D57604"/>
                </a:solidFill>
                <a:latin typeface="Arial"/>
                <a:ea typeface="Arial"/>
                <a:cs typeface="Arial"/>
                <a:sym typeface="Arial"/>
              </a:rPr>
              <a:t>Simultaneous, Multi-Level Interventions</a:t>
            </a:r>
            <a:endParaRPr/>
          </a:p>
        </p:txBody>
      </p:sp>
      <p:cxnSp>
        <p:nvCxnSpPr>
          <p:cNvPr id="726" name="Google Shape;726;p47"/>
          <p:cNvCxnSpPr/>
          <p:nvPr/>
        </p:nvCxnSpPr>
        <p:spPr>
          <a:xfrm>
            <a:off x="2514600" y="2362200"/>
            <a:ext cx="685800" cy="0"/>
          </a:xfrm>
          <a:prstGeom prst="straightConnector1">
            <a:avLst/>
          </a:prstGeom>
          <a:noFill/>
          <a:ln cap="flat" cmpd="sng" w="60325">
            <a:solidFill>
              <a:srgbClr val="D57604"/>
            </a:solidFill>
            <a:prstDash val="solid"/>
            <a:round/>
            <a:headEnd len="med" w="med" type="triangle"/>
            <a:tailEnd len="med" w="med" type="triangle"/>
          </a:ln>
        </p:spPr>
      </p:cxnSp>
      <p:cxnSp>
        <p:nvCxnSpPr>
          <p:cNvPr id="727" name="Google Shape;727;p47"/>
          <p:cNvCxnSpPr/>
          <p:nvPr/>
        </p:nvCxnSpPr>
        <p:spPr>
          <a:xfrm>
            <a:off x="2514600" y="3048000"/>
            <a:ext cx="685800" cy="0"/>
          </a:xfrm>
          <a:prstGeom prst="straightConnector1">
            <a:avLst/>
          </a:prstGeom>
          <a:noFill/>
          <a:ln cap="flat" cmpd="sng" w="60325">
            <a:solidFill>
              <a:srgbClr val="D57604"/>
            </a:solidFill>
            <a:prstDash val="solid"/>
            <a:round/>
            <a:headEnd len="med" w="med" type="triangle"/>
            <a:tailEnd len="med" w="med" type="triangle"/>
          </a:ln>
        </p:spPr>
      </p:cxnSp>
      <p:cxnSp>
        <p:nvCxnSpPr>
          <p:cNvPr id="728" name="Google Shape;728;p47"/>
          <p:cNvCxnSpPr/>
          <p:nvPr/>
        </p:nvCxnSpPr>
        <p:spPr>
          <a:xfrm>
            <a:off x="2514600" y="3581400"/>
            <a:ext cx="838200" cy="0"/>
          </a:xfrm>
          <a:prstGeom prst="straightConnector1">
            <a:avLst/>
          </a:prstGeom>
          <a:noFill/>
          <a:ln cap="flat" cmpd="sng" w="60325">
            <a:solidFill>
              <a:srgbClr val="D57604"/>
            </a:solidFill>
            <a:prstDash val="solid"/>
            <a:round/>
            <a:headEnd len="med" w="med" type="triangle"/>
            <a:tailEnd len="med" w="med" type="triangle"/>
          </a:ln>
        </p:spPr>
      </p:cxnSp>
      <p:cxnSp>
        <p:nvCxnSpPr>
          <p:cNvPr id="729" name="Google Shape;729;p47"/>
          <p:cNvCxnSpPr/>
          <p:nvPr/>
        </p:nvCxnSpPr>
        <p:spPr>
          <a:xfrm>
            <a:off x="2514600" y="4114800"/>
            <a:ext cx="914400" cy="0"/>
          </a:xfrm>
          <a:prstGeom prst="straightConnector1">
            <a:avLst/>
          </a:prstGeom>
          <a:noFill/>
          <a:ln cap="flat" cmpd="sng" w="60325">
            <a:solidFill>
              <a:srgbClr val="D57604"/>
            </a:solidFill>
            <a:prstDash val="solid"/>
            <a:round/>
            <a:headEnd len="med" w="med" type="triangle"/>
            <a:tailEnd len="med" w="med" type="triangle"/>
          </a:ln>
        </p:spPr>
      </p:cxnSp>
      <p:cxnSp>
        <p:nvCxnSpPr>
          <p:cNvPr id="730" name="Google Shape;730;p47"/>
          <p:cNvCxnSpPr/>
          <p:nvPr/>
        </p:nvCxnSpPr>
        <p:spPr>
          <a:xfrm>
            <a:off x="2514600" y="4648200"/>
            <a:ext cx="914400" cy="0"/>
          </a:xfrm>
          <a:prstGeom prst="straightConnector1">
            <a:avLst/>
          </a:prstGeom>
          <a:noFill/>
          <a:ln cap="flat" cmpd="sng" w="60325">
            <a:solidFill>
              <a:srgbClr val="D57604"/>
            </a:solidFill>
            <a:prstDash val="solid"/>
            <a:round/>
            <a:headEnd len="med" w="med" type="triangle"/>
            <a:tailEnd len="med" w="med" type="triangle"/>
          </a:ln>
        </p:spPr>
      </p:cxnSp>
      <p:cxnSp>
        <p:nvCxnSpPr>
          <p:cNvPr id="731" name="Google Shape;731;p47"/>
          <p:cNvCxnSpPr/>
          <p:nvPr/>
        </p:nvCxnSpPr>
        <p:spPr>
          <a:xfrm>
            <a:off x="2514600" y="5105400"/>
            <a:ext cx="685800" cy="0"/>
          </a:xfrm>
          <a:prstGeom prst="straightConnector1">
            <a:avLst/>
          </a:prstGeom>
          <a:noFill/>
          <a:ln cap="flat" cmpd="sng" w="60325">
            <a:solidFill>
              <a:srgbClr val="D57604"/>
            </a:solidFill>
            <a:prstDash val="solid"/>
            <a:round/>
            <a:headEnd len="med" w="med" type="triangle"/>
            <a:tailEnd len="med" w="med" type="triangle"/>
          </a:ln>
        </p:spPr>
      </p:cxnSp>
      <p:cxnSp>
        <p:nvCxnSpPr>
          <p:cNvPr id="732" name="Google Shape;732;p47"/>
          <p:cNvCxnSpPr/>
          <p:nvPr/>
        </p:nvCxnSpPr>
        <p:spPr>
          <a:xfrm>
            <a:off x="2514600" y="5638800"/>
            <a:ext cx="685800" cy="0"/>
          </a:xfrm>
          <a:prstGeom prst="straightConnector1">
            <a:avLst/>
          </a:prstGeom>
          <a:noFill/>
          <a:ln cap="flat" cmpd="sng" w="60325">
            <a:solidFill>
              <a:srgbClr val="D57604"/>
            </a:solidFill>
            <a:prstDash val="solid"/>
            <a:round/>
            <a:headEnd len="med" w="med" type="triangle"/>
            <a:tailEnd len="med" w="med" type="triangle"/>
          </a:ln>
        </p:spPr>
      </p:cxn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48"/>
          <p:cNvSpPr txBox="1"/>
          <p:nvPr/>
        </p:nvSpPr>
        <p:spPr>
          <a:xfrm>
            <a:off x="2667000" y="4030663"/>
            <a:ext cx="1752600" cy="10588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u="none">
              <a:solidFill>
                <a:schemeClr val="dk2"/>
              </a:solidFill>
              <a:latin typeface="Arial Black"/>
              <a:ea typeface="Arial Black"/>
              <a:cs typeface="Arial Black"/>
              <a:sym typeface="Arial Black"/>
            </a:endParaRPr>
          </a:p>
        </p:txBody>
      </p:sp>
      <p:sp>
        <p:nvSpPr>
          <p:cNvPr id="742" name="Google Shape;742;p48"/>
          <p:cNvSpPr txBox="1"/>
          <p:nvPr>
            <p:ph idx="4294967295"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Implementation Team</a:t>
            </a:r>
            <a:endParaRPr/>
          </a:p>
        </p:txBody>
      </p:sp>
      <p:sp>
        <p:nvSpPr>
          <p:cNvPr id="743" name="Google Shape;743;p48"/>
          <p:cNvSpPr txBox="1"/>
          <p:nvPr>
            <p:ph idx="4294967295" type="body"/>
          </p:nvPr>
        </p:nvSpPr>
        <p:spPr>
          <a:xfrm>
            <a:off x="1447800" y="1295400"/>
            <a:ext cx="7543800" cy="32004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Change the behavior of adult human service professionals </a:t>
            </a:r>
            <a:endParaRPr/>
          </a:p>
          <a:p>
            <a:pPr indent="-457200" lvl="1" marL="1092200" marR="0" rtl="0" algn="l">
              <a:lnSpc>
                <a:spcPct val="9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“Systems don’t change, people do” (J.W.)</a:t>
            </a:r>
            <a:endParaRPr/>
          </a:p>
          <a:p>
            <a:pPr indent="-457200" lvl="1" marL="1092200" marR="0" rtl="0" algn="l">
              <a:lnSpc>
                <a:spcPct val="9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Change organizational structures, cultures, and climates</a:t>
            </a:r>
            <a:endParaRPr/>
          </a:p>
          <a:p>
            <a:pPr indent="-457200" lvl="1" marL="1092200" marR="0" rtl="0" algn="l">
              <a:lnSpc>
                <a:spcPct val="9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Change the thinking of system directors and policy makers</a:t>
            </a:r>
            <a:endParaRPr/>
          </a:p>
        </p:txBody>
      </p:sp>
      <p:sp>
        <p:nvSpPr>
          <p:cNvPr id="744" name="Google Shape;744;p48"/>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
        <p:nvSpPr>
          <p:cNvPr id="745" name="Google Shape;745;p48"/>
          <p:cNvSpPr txBox="1"/>
          <p:nvPr/>
        </p:nvSpPr>
        <p:spPr>
          <a:xfrm>
            <a:off x="1447800" y="4511675"/>
            <a:ext cx="7848600" cy="2041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u="none">
                <a:solidFill>
                  <a:srgbClr val="001574"/>
                </a:solidFill>
                <a:latin typeface="Arial"/>
                <a:ea typeface="Arial"/>
                <a:cs typeface="Arial"/>
                <a:sym typeface="Arial"/>
              </a:rPr>
              <a:t>Successful and sustainable implementation of evidence-based programs </a:t>
            </a:r>
            <a:r>
              <a:rPr b="1" lang="en-US" sz="3200" u="none">
                <a:solidFill>
                  <a:srgbClr val="D57604"/>
                </a:solidFill>
                <a:latin typeface="Arial"/>
                <a:ea typeface="Arial"/>
                <a:cs typeface="Arial"/>
                <a:sym typeface="Arial"/>
              </a:rPr>
              <a:t>always requires organization and systems change</a:t>
            </a:r>
            <a:r>
              <a:rPr b="1" lang="en-US" sz="3200" u="none">
                <a:solidFill>
                  <a:srgbClr val="001574"/>
                </a:solidFill>
                <a:latin typeface="Arial"/>
                <a:ea typeface="Arial"/>
                <a:cs typeface="Arial"/>
                <a:sym typeface="Arial"/>
              </a:rPr>
              <a:t>.</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pSp>
        <p:nvGrpSpPr>
          <p:cNvPr id="752" name="Google Shape;752;p49"/>
          <p:cNvGrpSpPr/>
          <p:nvPr/>
        </p:nvGrpSpPr>
        <p:grpSpPr>
          <a:xfrm>
            <a:off x="1295400" y="2144713"/>
            <a:ext cx="6648450" cy="4408487"/>
            <a:chOff x="624" y="1351"/>
            <a:chExt cx="4416" cy="2969"/>
          </a:xfrm>
        </p:grpSpPr>
        <p:sp>
          <p:nvSpPr>
            <p:cNvPr id="753" name="Google Shape;753;p49"/>
            <p:cNvSpPr/>
            <p:nvPr/>
          </p:nvSpPr>
          <p:spPr>
            <a:xfrm>
              <a:off x="624" y="1351"/>
              <a:ext cx="4416" cy="232"/>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54" name="Google Shape;754;p49"/>
            <p:cNvSpPr/>
            <p:nvPr/>
          </p:nvSpPr>
          <p:spPr>
            <a:xfrm>
              <a:off x="624" y="1496"/>
              <a:ext cx="289" cy="2330"/>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55" name="Google Shape;755;p49"/>
            <p:cNvSpPr/>
            <p:nvPr/>
          </p:nvSpPr>
          <p:spPr>
            <a:xfrm>
              <a:off x="4674" y="1510"/>
              <a:ext cx="350" cy="2330"/>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56" name="Google Shape;756;p49"/>
            <p:cNvSpPr/>
            <p:nvPr/>
          </p:nvSpPr>
          <p:spPr>
            <a:xfrm>
              <a:off x="721" y="3824"/>
              <a:ext cx="4270" cy="496"/>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pic>
        <p:nvPicPr>
          <p:cNvPr descr="131 FT aerial view" id="757" name="Google Shape;757;p49"/>
          <p:cNvPicPr preferRelativeResize="0"/>
          <p:nvPr>
            <p:ph idx="2" type="clipArt"/>
          </p:nvPr>
        </p:nvPicPr>
        <p:blipFill rotWithShape="1">
          <a:blip r:embed="rId3">
            <a:alphaModFix/>
          </a:blip>
          <a:srcRect b="0" l="0" r="0" t="0"/>
          <a:stretch/>
        </p:blipFill>
        <p:spPr>
          <a:xfrm>
            <a:off x="1550988" y="2057400"/>
            <a:ext cx="6373812" cy="4306888"/>
          </a:xfrm>
          <a:prstGeom prst="rect">
            <a:avLst/>
          </a:prstGeom>
          <a:noFill/>
          <a:ln>
            <a:noFill/>
          </a:ln>
        </p:spPr>
      </p:pic>
      <p:sp>
        <p:nvSpPr>
          <p:cNvPr id="758" name="Google Shape;758;p49"/>
          <p:cNvSpPr/>
          <p:nvPr/>
        </p:nvSpPr>
        <p:spPr>
          <a:xfrm>
            <a:off x="1492250" y="228600"/>
            <a:ext cx="7880350" cy="1031875"/>
          </a:xfrm>
          <a:prstGeom prst="rect">
            <a:avLst/>
          </a:prstGeom>
          <a:noFill/>
          <a:ln>
            <a:noFill/>
          </a:ln>
        </p:spPr>
        <p:txBody>
          <a:bodyPr anchorCtr="0" anchor="t" bIns="45700" lIns="91425" spcFirstLastPara="1" rIns="91425" wrap="square" tIns="45700">
            <a:noAutofit/>
          </a:bodyPr>
          <a:lstStyle/>
          <a:p>
            <a:pPr indent="0" lvl="0" marL="0" marR="0" rtl="0" algn="l">
              <a:lnSpc>
                <a:spcPct val="122727"/>
              </a:lnSpc>
              <a:spcBef>
                <a:spcPts val="0"/>
              </a:spcBef>
              <a:spcAft>
                <a:spcPts val="0"/>
              </a:spcAft>
              <a:buNone/>
            </a:pPr>
            <a:r>
              <a:rPr b="1" lang="en-US" sz="4400" u="none">
                <a:solidFill>
                  <a:srgbClr val="001574"/>
                </a:solidFill>
                <a:latin typeface="Arial"/>
                <a:ea typeface="Arial"/>
                <a:cs typeface="Arial"/>
                <a:sym typeface="Arial"/>
              </a:rPr>
              <a:t>Organizational Change</a:t>
            </a:r>
            <a:endParaRPr/>
          </a:p>
          <a:p>
            <a:pPr indent="0" lvl="0" marL="0" marR="0" rtl="0" algn="l">
              <a:lnSpc>
                <a:spcPct val="100000"/>
              </a:lnSpc>
              <a:spcBef>
                <a:spcPts val="0"/>
              </a:spcBef>
              <a:spcAft>
                <a:spcPts val="0"/>
              </a:spcAft>
              <a:buNone/>
            </a:pPr>
            <a:r>
              <a:rPr b="1" lang="en-US" sz="2000" u="none">
                <a:solidFill>
                  <a:srgbClr val="001574"/>
                </a:solidFill>
                <a:latin typeface="Arial"/>
                <a:ea typeface="Arial"/>
                <a:cs typeface="Arial"/>
                <a:sym typeface="Arial"/>
              </a:rPr>
              <a:t>Phillips, Baron, Blase, </a:t>
            </a:r>
            <a:r>
              <a:rPr b="1" lang="en-US" sz="1800" u="none">
                <a:solidFill>
                  <a:srgbClr val="001574"/>
                </a:solidFill>
                <a:latin typeface="Arial"/>
                <a:ea typeface="Arial"/>
                <a:cs typeface="Arial"/>
                <a:sym typeface="Arial"/>
              </a:rPr>
              <a:t>Fixsen,</a:t>
            </a:r>
            <a:r>
              <a:rPr lang="en-US" sz="1800" u="none">
                <a:solidFill>
                  <a:schemeClr val="dk1"/>
                </a:solidFill>
                <a:latin typeface="Arial"/>
                <a:ea typeface="Arial"/>
                <a:cs typeface="Arial"/>
                <a:sym typeface="Arial"/>
              </a:rPr>
              <a:t> </a:t>
            </a:r>
            <a:r>
              <a:rPr b="1" lang="en-US" sz="2000" u="none">
                <a:solidFill>
                  <a:srgbClr val="001574"/>
                </a:solidFill>
                <a:latin typeface="Arial"/>
                <a:ea typeface="Arial"/>
                <a:cs typeface="Arial"/>
                <a:sym typeface="Arial"/>
              </a:rPr>
              <a:t>and Maloney (1975)</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4" name="Shape 764"/>
        <p:cNvGrpSpPr/>
        <p:nvPr/>
      </p:nvGrpSpPr>
      <p:grpSpPr>
        <a:xfrm>
          <a:off x="0" y="0"/>
          <a:ext cx="0" cy="0"/>
          <a:chOff x="0" y="0"/>
          <a:chExt cx="0" cy="0"/>
        </a:xfrm>
      </p:grpSpPr>
      <p:grpSp>
        <p:nvGrpSpPr>
          <p:cNvPr id="765" name="Google Shape;765;p50"/>
          <p:cNvGrpSpPr/>
          <p:nvPr/>
        </p:nvGrpSpPr>
        <p:grpSpPr>
          <a:xfrm>
            <a:off x="1320800" y="427038"/>
            <a:ext cx="7823200" cy="5262562"/>
            <a:chOff x="544" y="269"/>
            <a:chExt cx="4928" cy="3315"/>
          </a:xfrm>
        </p:grpSpPr>
        <p:pic>
          <p:nvPicPr>
            <p:cNvPr descr="132 BT PRE messy" id="766" name="Google Shape;766;p50"/>
            <p:cNvPicPr preferRelativeResize="0"/>
            <p:nvPr/>
          </p:nvPicPr>
          <p:blipFill rotWithShape="1">
            <a:blip r:embed="rId3">
              <a:alphaModFix/>
            </a:blip>
            <a:srcRect b="0" l="0" r="0" t="0"/>
            <a:stretch/>
          </p:blipFill>
          <p:spPr>
            <a:xfrm>
              <a:off x="636" y="461"/>
              <a:ext cx="4818" cy="3073"/>
            </a:xfrm>
            <a:prstGeom prst="rect">
              <a:avLst/>
            </a:prstGeom>
            <a:solidFill>
              <a:schemeClr val="lt1"/>
            </a:solidFill>
            <a:ln cap="flat" cmpd="sng" w="9525">
              <a:solidFill>
                <a:schemeClr val="lt1"/>
              </a:solidFill>
              <a:prstDash val="solid"/>
              <a:miter lim="8000"/>
              <a:headEnd len="sm" w="sm" type="none"/>
              <a:tailEnd len="sm" w="sm" type="none"/>
            </a:ln>
          </p:spPr>
        </p:pic>
        <p:sp>
          <p:nvSpPr>
            <p:cNvPr id="767" name="Google Shape;767;p50"/>
            <p:cNvSpPr/>
            <p:nvPr/>
          </p:nvSpPr>
          <p:spPr>
            <a:xfrm>
              <a:off x="544" y="3472"/>
              <a:ext cx="4928" cy="112"/>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68" name="Google Shape;768;p50"/>
            <p:cNvSpPr/>
            <p:nvPr/>
          </p:nvSpPr>
          <p:spPr>
            <a:xfrm>
              <a:off x="560" y="269"/>
              <a:ext cx="160" cy="3251"/>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69" name="Google Shape;769;p50"/>
            <p:cNvSpPr/>
            <p:nvPr/>
          </p:nvSpPr>
          <p:spPr>
            <a:xfrm>
              <a:off x="5360" y="269"/>
              <a:ext cx="107" cy="3232"/>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grpSp>
        <p:nvGrpSpPr>
          <p:cNvPr id="776" name="Google Shape;776;p51"/>
          <p:cNvGrpSpPr/>
          <p:nvPr/>
        </p:nvGrpSpPr>
        <p:grpSpPr>
          <a:xfrm>
            <a:off x="-25400" y="287338"/>
            <a:ext cx="8712200" cy="6172200"/>
            <a:chOff x="-448" y="181"/>
            <a:chExt cx="5456" cy="3888"/>
          </a:xfrm>
        </p:grpSpPr>
        <p:pic>
          <p:nvPicPr>
            <p:cNvPr descr="134 BT POST home" id="777" name="Google Shape;777;p51"/>
            <p:cNvPicPr preferRelativeResize="0"/>
            <p:nvPr/>
          </p:nvPicPr>
          <p:blipFill rotWithShape="1">
            <a:blip r:embed="rId3">
              <a:alphaModFix/>
            </a:blip>
            <a:srcRect b="0" l="0" r="0" t="0"/>
            <a:stretch/>
          </p:blipFill>
          <p:spPr>
            <a:xfrm>
              <a:off x="-212" y="269"/>
              <a:ext cx="5096" cy="3706"/>
            </a:xfrm>
            <a:prstGeom prst="rect">
              <a:avLst/>
            </a:prstGeom>
            <a:solidFill>
              <a:schemeClr val="lt1"/>
            </a:solidFill>
            <a:ln cap="flat" cmpd="sng" w="9525">
              <a:solidFill>
                <a:schemeClr val="lt1"/>
              </a:solidFill>
              <a:prstDash val="solid"/>
              <a:miter lim="8000"/>
              <a:headEnd len="sm" w="sm" type="none"/>
              <a:tailEnd len="sm" w="sm" type="none"/>
            </a:ln>
          </p:spPr>
        </p:pic>
        <p:sp>
          <p:nvSpPr>
            <p:cNvPr id="778" name="Google Shape;778;p51"/>
            <p:cNvSpPr/>
            <p:nvPr/>
          </p:nvSpPr>
          <p:spPr>
            <a:xfrm>
              <a:off x="0" y="181"/>
              <a:ext cx="5008" cy="184"/>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79" name="Google Shape;779;p51"/>
            <p:cNvSpPr/>
            <p:nvPr/>
          </p:nvSpPr>
          <p:spPr>
            <a:xfrm>
              <a:off x="-352" y="3653"/>
              <a:ext cx="4768" cy="416"/>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80" name="Google Shape;780;p51"/>
            <p:cNvSpPr/>
            <p:nvPr/>
          </p:nvSpPr>
          <p:spPr>
            <a:xfrm>
              <a:off x="-448" y="269"/>
              <a:ext cx="1524" cy="3576"/>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781" name="Google Shape;781;p51"/>
            <p:cNvSpPr/>
            <p:nvPr/>
          </p:nvSpPr>
          <p:spPr>
            <a:xfrm>
              <a:off x="4208" y="269"/>
              <a:ext cx="752" cy="3752"/>
            </a:xfrm>
            <a:prstGeom prst="rect">
              <a:avLst/>
            </a:prstGeom>
            <a:solidFill>
              <a:schemeClr val="lt1"/>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7" name="Shape 787"/>
        <p:cNvGrpSpPr/>
        <p:nvPr/>
      </p:nvGrpSpPr>
      <p:grpSpPr>
        <a:xfrm>
          <a:off x="0" y="0"/>
          <a:ext cx="0" cy="0"/>
          <a:chOff x="0" y="0"/>
          <a:chExt cx="0" cy="0"/>
        </a:xfrm>
      </p:grpSpPr>
      <p:sp>
        <p:nvSpPr>
          <p:cNvPr id="788" name="Google Shape;788;p52"/>
          <p:cNvSpPr/>
          <p:nvPr/>
        </p:nvSpPr>
        <p:spPr>
          <a:xfrm>
            <a:off x="0" y="0"/>
            <a:ext cx="1588" cy="1588"/>
          </a:xfrm>
          <a:prstGeom prst="rect">
            <a:avLst/>
          </a:prstGeom>
          <a:solidFill>
            <a:srgbClr val="FFFFFF"/>
          </a:solidFill>
          <a:ln>
            <a:noFill/>
          </a:ln>
        </p:spPr>
      </p:sp>
      <p:sp>
        <p:nvSpPr>
          <p:cNvPr id="789" name="Google Shape;789;p52"/>
          <p:cNvSpPr/>
          <p:nvPr/>
        </p:nvSpPr>
        <p:spPr>
          <a:xfrm>
            <a:off x="0" y="0"/>
            <a:ext cx="1588" cy="1588"/>
          </a:xfrm>
          <a:prstGeom prst="rect">
            <a:avLst/>
          </a:prstGeom>
          <a:solidFill>
            <a:srgbClr val="FFFFFF"/>
          </a:solidFill>
          <a:ln>
            <a:noFill/>
          </a:ln>
        </p:spPr>
      </p:sp>
      <p:sp>
        <p:nvSpPr>
          <p:cNvPr id="790" name="Google Shape;790;p52"/>
          <p:cNvSpPr/>
          <p:nvPr/>
        </p:nvSpPr>
        <p:spPr>
          <a:xfrm>
            <a:off x="0" y="0"/>
            <a:ext cx="1588" cy="1588"/>
          </a:xfrm>
          <a:prstGeom prst="rect">
            <a:avLst/>
          </a:prstGeom>
          <a:solidFill>
            <a:srgbClr val="FFFFFF"/>
          </a:solidFill>
          <a:ln>
            <a:noFill/>
          </a:ln>
        </p:spPr>
      </p:sp>
      <p:sp>
        <p:nvSpPr>
          <p:cNvPr id="791" name="Google Shape;791;p52"/>
          <p:cNvSpPr/>
          <p:nvPr/>
        </p:nvSpPr>
        <p:spPr>
          <a:xfrm>
            <a:off x="0" y="0"/>
            <a:ext cx="1588" cy="1588"/>
          </a:xfrm>
          <a:prstGeom prst="rect">
            <a:avLst/>
          </a:prstGeom>
          <a:solidFill>
            <a:srgbClr val="FFFFFF"/>
          </a:solidFill>
          <a:ln>
            <a:noFill/>
          </a:ln>
        </p:spPr>
      </p:sp>
      <p:sp>
        <p:nvSpPr>
          <p:cNvPr id="792" name="Google Shape;792;p52"/>
          <p:cNvSpPr/>
          <p:nvPr/>
        </p:nvSpPr>
        <p:spPr>
          <a:xfrm>
            <a:off x="0" y="0"/>
            <a:ext cx="1588" cy="1588"/>
          </a:xfrm>
          <a:prstGeom prst="rect">
            <a:avLst/>
          </a:prstGeom>
          <a:solidFill>
            <a:srgbClr val="FFFFFF"/>
          </a:solidFill>
          <a:ln>
            <a:noFill/>
          </a:ln>
        </p:spPr>
      </p:sp>
      <p:sp>
        <p:nvSpPr>
          <p:cNvPr id="793" name="Google Shape;793;p52"/>
          <p:cNvSpPr/>
          <p:nvPr/>
        </p:nvSpPr>
        <p:spPr>
          <a:xfrm>
            <a:off x="0" y="0"/>
            <a:ext cx="1588" cy="1588"/>
          </a:xfrm>
          <a:prstGeom prst="rect">
            <a:avLst/>
          </a:prstGeom>
          <a:solidFill>
            <a:srgbClr val="FFFFFF"/>
          </a:solidFill>
          <a:ln>
            <a:noFill/>
          </a:ln>
        </p:spPr>
      </p:sp>
      <p:sp>
        <p:nvSpPr>
          <p:cNvPr id="794" name="Google Shape;794;p52"/>
          <p:cNvSpPr/>
          <p:nvPr/>
        </p:nvSpPr>
        <p:spPr>
          <a:xfrm>
            <a:off x="0" y="0"/>
            <a:ext cx="1588" cy="1588"/>
          </a:xfrm>
          <a:prstGeom prst="rect">
            <a:avLst/>
          </a:prstGeom>
          <a:solidFill>
            <a:srgbClr val="FFFFFF"/>
          </a:solidFill>
          <a:ln>
            <a:noFill/>
          </a:ln>
        </p:spPr>
      </p:sp>
      <p:sp>
        <p:nvSpPr>
          <p:cNvPr id="795" name="Google Shape;795;p52"/>
          <p:cNvSpPr/>
          <p:nvPr/>
        </p:nvSpPr>
        <p:spPr>
          <a:xfrm>
            <a:off x="0" y="0"/>
            <a:ext cx="1588" cy="1588"/>
          </a:xfrm>
          <a:prstGeom prst="rect">
            <a:avLst/>
          </a:prstGeom>
          <a:solidFill>
            <a:srgbClr val="FFFFFF"/>
          </a:solidFill>
          <a:ln>
            <a:noFill/>
          </a:ln>
        </p:spPr>
      </p:sp>
      <p:sp>
        <p:nvSpPr>
          <p:cNvPr id="796" name="Google Shape;796;p52"/>
          <p:cNvSpPr/>
          <p:nvPr/>
        </p:nvSpPr>
        <p:spPr>
          <a:xfrm>
            <a:off x="0" y="0"/>
            <a:ext cx="1588" cy="1588"/>
          </a:xfrm>
          <a:prstGeom prst="rect">
            <a:avLst/>
          </a:prstGeom>
          <a:solidFill>
            <a:srgbClr val="FFFFFF"/>
          </a:solidFill>
          <a:ln>
            <a:noFill/>
          </a:ln>
        </p:spPr>
      </p:sp>
      <p:sp>
        <p:nvSpPr>
          <p:cNvPr id="797" name="Google Shape;797;p52"/>
          <p:cNvSpPr/>
          <p:nvPr/>
        </p:nvSpPr>
        <p:spPr>
          <a:xfrm>
            <a:off x="0" y="0"/>
            <a:ext cx="1588" cy="1588"/>
          </a:xfrm>
          <a:prstGeom prst="rect">
            <a:avLst/>
          </a:prstGeom>
          <a:solidFill>
            <a:srgbClr val="FFFFFF"/>
          </a:solidFill>
          <a:ln>
            <a:noFill/>
          </a:ln>
        </p:spPr>
      </p:sp>
      <p:sp>
        <p:nvSpPr>
          <p:cNvPr id="798" name="Google Shape;798;p52"/>
          <p:cNvSpPr/>
          <p:nvPr/>
        </p:nvSpPr>
        <p:spPr>
          <a:xfrm>
            <a:off x="0" y="0"/>
            <a:ext cx="1588" cy="1588"/>
          </a:xfrm>
          <a:prstGeom prst="rect">
            <a:avLst/>
          </a:prstGeom>
          <a:solidFill>
            <a:srgbClr val="FFFFFF"/>
          </a:solidFill>
          <a:ln>
            <a:noFill/>
          </a:ln>
        </p:spPr>
      </p:sp>
      <p:grpSp>
        <p:nvGrpSpPr>
          <p:cNvPr id="799" name="Google Shape;799;p52"/>
          <p:cNvGrpSpPr/>
          <p:nvPr/>
        </p:nvGrpSpPr>
        <p:grpSpPr>
          <a:xfrm>
            <a:off x="587375" y="2101850"/>
            <a:ext cx="8162131" cy="4154488"/>
            <a:chOff x="370" y="1324"/>
            <a:chExt cx="5141" cy="2617"/>
          </a:xfrm>
        </p:grpSpPr>
        <p:cxnSp>
          <p:nvCxnSpPr>
            <p:cNvPr id="800" name="Google Shape;800;p52"/>
            <p:cNvCxnSpPr/>
            <p:nvPr/>
          </p:nvCxnSpPr>
          <p:spPr>
            <a:xfrm flipH="1" rot="10800000">
              <a:off x="1104" y="1459"/>
              <a:ext cx="1" cy="1631"/>
            </a:xfrm>
            <a:prstGeom prst="straightConnector1">
              <a:avLst/>
            </a:prstGeom>
            <a:noFill/>
            <a:ln cap="flat" cmpd="sng" w="23800">
              <a:solidFill>
                <a:srgbClr val="000000"/>
              </a:solidFill>
              <a:prstDash val="solid"/>
              <a:round/>
              <a:headEnd len="sm" w="sm" type="none"/>
              <a:tailEnd len="sm" w="sm" type="none"/>
            </a:ln>
          </p:spPr>
        </p:cxnSp>
        <p:cxnSp>
          <p:nvCxnSpPr>
            <p:cNvPr id="801" name="Google Shape;801;p52"/>
            <p:cNvCxnSpPr/>
            <p:nvPr/>
          </p:nvCxnSpPr>
          <p:spPr>
            <a:xfrm flipH="1">
              <a:off x="1045" y="3090"/>
              <a:ext cx="122" cy="1"/>
            </a:xfrm>
            <a:prstGeom prst="straightConnector1">
              <a:avLst/>
            </a:prstGeom>
            <a:noFill/>
            <a:ln cap="flat" cmpd="sng" w="23800">
              <a:solidFill>
                <a:srgbClr val="000000"/>
              </a:solidFill>
              <a:prstDash val="solid"/>
              <a:round/>
              <a:headEnd len="sm" w="sm" type="none"/>
              <a:tailEnd len="sm" w="sm" type="none"/>
            </a:ln>
          </p:spPr>
        </p:cxnSp>
        <p:cxnSp>
          <p:nvCxnSpPr>
            <p:cNvPr id="802" name="Google Shape;802;p52"/>
            <p:cNvCxnSpPr/>
            <p:nvPr/>
          </p:nvCxnSpPr>
          <p:spPr>
            <a:xfrm flipH="1">
              <a:off x="1045" y="2678"/>
              <a:ext cx="122" cy="1"/>
            </a:xfrm>
            <a:prstGeom prst="straightConnector1">
              <a:avLst/>
            </a:prstGeom>
            <a:noFill/>
            <a:ln cap="flat" cmpd="sng" w="23800">
              <a:solidFill>
                <a:srgbClr val="000000"/>
              </a:solidFill>
              <a:prstDash val="solid"/>
              <a:round/>
              <a:headEnd len="sm" w="sm" type="none"/>
              <a:tailEnd len="sm" w="sm" type="none"/>
            </a:ln>
          </p:spPr>
        </p:cxnSp>
        <p:cxnSp>
          <p:nvCxnSpPr>
            <p:cNvPr id="803" name="Google Shape;803;p52"/>
            <p:cNvCxnSpPr/>
            <p:nvPr/>
          </p:nvCxnSpPr>
          <p:spPr>
            <a:xfrm flipH="1">
              <a:off x="1045" y="2284"/>
              <a:ext cx="122" cy="1"/>
            </a:xfrm>
            <a:prstGeom prst="straightConnector1">
              <a:avLst/>
            </a:prstGeom>
            <a:noFill/>
            <a:ln cap="flat" cmpd="sng" w="23800">
              <a:solidFill>
                <a:srgbClr val="000000"/>
              </a:solidFill>
              <a:prstDash val="solid"/>
              <a:round/>
              <a:headEnd len="sm" w="sm" type="none"/>
              <a:tailEnd len="sm" w="sm" type="none"/>
            </a:ln>
          </p:spPr>
        </p:cxnSp>
        <p:cxnSp>
          <p:nvCxnSpPr>
            <p:cNvPr id="804" name="Google Shape;804;p52"/>
            <p:cNvCxnSpPr/>
            <p:nvPr/>
          </p:nvCxnSpPr>
          <p:spPr>
            <a:xfrm flipH="1">
              <a:off x="1045" y="1872"/>
              <a:ext cx="122" cy="1"/>
            </a:xfrm>
            <a:prstGeom prst="straightConnector1">
              <a:avLst/>
            </a:prstGeom>
            <a:noFill/>
            <a:ln cap="flat" cmpd="sng" w="23800">
              <a:solidFill>
                <a:srgbClr val="000000"/>
              </a:solidFill>
              <a:prstDash val="solid"/>
              <a:round/>
              <a:headEnd len="sm" w="sm" type="none"/>
              <a:tailEnd len="sm" w="sm" type="none"/>
            </a:ln>
          </p:spPr>
        </p:cxnSp>
        <p:cxnSp>
          <p:nvCxnSpPr>
            <p:cNvPr id="805" name="Google Shape;805;p52"/>
            <p:cNvCxnSpPr/>
            <p:nvPr/>
          </p:nvCxnSpPr>
          <p:spPr>
            <a:xfrm flipH="1">
              <a:off x="1045" y="1459"/>
              <a:ext cx="122" cy="1"/>
            </a:xfrm>
            <a:prstGeom prst="straightConnector1">
              <a:avLst/>
            </a:prstGeom>
            <a:noFill/>
            <a:ln cap="flat" cmpd="sng" w="23800">
              <a:solidFill>
                <a:srgbClr val="000000"/>
              </a:solidFill>
              <a:prstDash val="solid"/>
              <a:round/>
              <a:headEnd len="sm" w="sm" type="none"/>
              <a:tailEnd len="sm" w="sm" type="none"/>
            </a:ln>
          </p:spPr>
        </p:cxnSp>
        <p:sp>
          <p:nvSpPr>
            <p:cNvPr id="806" name="Google Shape;806;p52"/>
            <p:cNvSpPr/>
            <p:nvPr/>
          </p:nvSpPr>
          <p:spPr>
            <a:xfrm>
              <a:off x="1107" y="3088"/>
              <a:ext cx="3649" cy="1"/>
            </a:xfrm>
            <a:custGeom>
              <a:rect b="b" l="l" r="r" t="t"/>
              <a:pathLst>
                <a:path extrusionOk="0" h="120000" w="120000">
                  <a:moveTo>
                    <a:pt x="120000" y="0"/>
                  </a:moveTo>
                  <a:lnTo>
                    <a:pt x="0" y="0"/>
                  </a:lnTo>
                </a:path>
              </a:pathLst>
            </a:custGeom>
            <a:solidFill>
              <a:srgbClr val="FFFFFF"/>
            </a:solidFill>
            <a:ln cap="flat" cmpd="sng" w="238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07" name="Google Shape;807;p52"/>
            <p:cNvCxnSpPr/>
            <p:nvPr/>
          </p:nvCxnSpPr>
          <p:spPr>
            <a:xfrm>
              <a:off x="1106"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08" name="Google Shape;808;p52"/>
            <p:cNvCxnSpPr/>
            <p:nvPr/>
          </p:nvCxnSpPr>
          <p:spPr>
            <a:xfrm>
              <a:off x="1348"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09" name="Google Shape;809;p52"/>
            <p:cNvCxnSpPr/>
            <p:nvPr/>
          </p:nvCxnSpPr>
          <p:spPr>
            <a:xfrm>
              <a:off x="1591"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0" name="Google Shape;810;p52"/>
            <p:cNvCxnSpPr/>
            <p:nvPr/>
          </p:nvCxnSpPr>
          <p:spPr>
            <a:xfrm>
              <a:off x="1833"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1" name="Google Shape;811;p52"/>
            <p:cNvCxnSpPr/>
            <p:nvPr/>
          </p:nvCxnSpPr>
          <p:spPr>
            <a:xfrm>
              <a:off x="2076"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2" name="Google Shape;812;p52"/>
            <p:cNvCxnSpPr/>
            <p:nvPr/>
          </p:nvCxnSpPr>
          <p:spPr>
            <a:xfrm>
              <a:off x="2319"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3" name="Google Shape;813;p52"/>
            <p:cNvCxnSpPr/>
            <p:nvPr/>
          </p:nvCxnSpPr>
          <p:spPr>
            <a:xfrm>
              <a:off x="2561"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4" name="Google Shape;814;p52"/>
            <p:cNvCxnSpPr/>
            <p:nvPr/>
          </p:nvCxnSpPr>
          <p:spPr>
            <a:xfrm>
              <a:off x="2804"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5" name="Google Shape;815;p52"/>
            <p:cNvCxnSpPr/>
            <p:nvPr/>
          </p:nvCxnSpPr>
          <p:spPr>
            <a:xfrm>
              <a:off x="3061"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6" name="Google Shape;816;p52"/>
            <p:cNvCxnSpPr/>
            <p:nvPr/>
          </p:nvCxnSpPr>
          <p:spPr>
            <a:xfrm>
              <a:off x="3304"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7" name="Google Shape;817;p52"/>
            <p:cNvCxnSpPr/>
            <p:nvPr/>
          </p:nvCxnSpPr>
          <p:spPr>
            <a:xfrm>
              <a:off x="3546"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8" name="Google Shape;818;p52"/>
            <p:cNvCxnSpPr/>
            <p:nvPr/>
          </p:nvCxnSpPr>
          <p:spPr>
            <a:xfrm>
              <a:off x="3789"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19" name="Google Shape;819;p52"/>
            <p:cNvCxnSpPr/>
            <p:nvPr/>
          </p:nvCxnSpPr>
          <p:spPr>
            <a:xfrm>
              <a:off x="4031"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20" name="Google Shape;820;p52"/>
            <p:cNvCxnSpPr/>
            <p:nvPr/>
          </p:nvCxnSpPr>
          <p:spPr>
            <a:xfrm>
              <a:off x="4274"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21" name="Google Shape;821;p52"/>
            <p:cNvCxnSpPr/>
            <p:nvPr/>
          </p:nvCxnSpPr>
          <p:spPr>
            <a:xfrm>
              <a:off x="4516"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22" name="Google Shape;822;p52"/>
            <p:cNvCxnSpPr/>
            <p:nvPr/>
          </p:nvCxnSpPr>
          <p:spPr>
            <a:xfrm>
              <a:off x="4759" y="3019"/>
              <a:ext cx="1" cy="143"/>
            </a:xfrm>
            <a:prstGeom prst="straightConnector1">
              <a:avLst/>
            </a:prstGeom>
            <a:noFill/>
            <a:ln cap="flat" cmpd="sng" w="23800">
              <a:solidFill>
                <a:srgbClr val="000000"/>
              </a:solidFill>
              <a:prstDash val="solid"/>
              <a:round/>
              <a:headEnd len="sm" w="sm" type="none"/>
              <a:tailEnd len="sm" w="sm" type="none"/>
            </a:ln>
          </p:spPr>
        </p:cxnSp>
        <p:cxnSp>
          <p:nvCxnSpPr>
            <p:cNvPr id="823" name="Google Shape;823;p52"/>
            <p:cNvCxnSpPr/>
            <p:nvPr/>
          </p:nvCxnSpPr>
          <p:spPr>
            <a:xfrm flipH="1">
              <a:off x="1227" y="2266"/>
              <a:ext cx="243" cy="89"/>
            </a:xfrm>
            <a:prstGeom prst="straightConnector1">
              <a:avLst/>
            </a:prstGeom>
            <a:noFill/>
            <a:ln cap="flat" cmpd="sng" w="23800">
              <a:solidFill>
                <a:srgbClr val="FF00FF"/>
              </a:solidFill>
              <a:prstDash val="solid"/>
              <a:round/>
              <a:headEnd len="sm" w="sm" type="none"/>
              <a:tailEnd len="sm" w="sm" type="none"/>
            </a:ln>
          </p:spPr>
        </p:cxnSp>
        <p:cxnSp>
          <p:nvCxnSpPr>
            <p:cNvPr id="824" name="Google Shape;824;p52"/>
            <p:cNvCxnSpPr/>
            <p:nvPr/>
          </p:nvCxnSpPr>
          <p:spPr>
            <a:xfrm flipH="1">
              <a:off x="1470" y="2158"/>
              <a:ext cx="242" cy="108"/>
            </a:xfrm>
            <a:prstGeom prst="straightConnector1">
              <a:avLst/>
            </a:prstGeom>
            <a:noFill/>
            <a:ln cap="flat" cmpd="sng" w="23800">
              <a:solidFill>
                <a:srgbClr val="FF00FF"/>
              </a:solidFill>
              <a:prstDash val="solid"/>
              <a:round/>
              <a:headEnd len="sm" w="sm" type="none"/>
              <a:tailEnd len="sm" w="sm" type="none"/>
            </a:ln>
          </p:spPr>
        </p:cxnSp>
        <p:cxnSp>
          <p:nvCxnSpPr>
            <p:cNvPr id="825" name="Google Shape;825;p52"/>
            <p:cNvCxnSpPr/>
            <p:nvPr/>
          </p:nvCxnSpPr>
          <p:spPr>
            <a:xfrm flipH="1">
              <a:off x="1712" y="2015"/>
              <a:ext cx="243" cy="143"/>
            </a:xfrm>
            <a:prstGeom prst="straightConnector1">
              <a:avLst/>
            </a:prstGeom>
            <a:noFill/>
            <a:ln cap="flat" cmpd="sng" w="23800">
              <a:solidFill>
                <a:srgbClr val="FF00FF"/>
              </a:solidFill>
              <a:prstDash val="solid"/>
              <a:round/>
              <a:headEnd len="sm" w="sm" type="none"/>
              <a:tailEnd len="sm" w="sm" type="none"/>
            </a:ln>
          </p:spPr>
        </p:cxnSp>
        <p:cxnSp>
          <p:nvCxnSpPr>
            <p:cNvPr id="826" name="Google Shape;826;p52"/>
            <p:cNvCxnSpPr/>
            <p:nvPr/>
          </p:nvCxnSpPr>
          <p:spPr>
            <a:xfrm flipH="1">
              <a:off x="1955" y="1943"/>
              <a:ext cx="242" cy="72"/>
            </a:xfrm>
            <a:prstGeom prst="straightConnector1">
              <a:avLst/>
            </a:prstGeom>
            <a:noFill/>
            <a:ln cap="flat" cmpd="sng" w="23800">
              <a:solidFill>
                <a:srgbClr val="FF00FF"/>
              </a:solidFill>
              <a:prstDash val="solid"/>
              <a:round/>
              <a:headEnd len="sm" w="sm" type="none"/>
              <a:tailEnd len="sm" w="sm" type="none"/>
            </a:ln>
          </p:spPr>
        </p:cxnSp>
        <p:cxnSp>
          <p:nvCxnSpPr>
            <p:cNvPr id="827" name="Google Shape;827;p52"/>
            <p:cNvCxnSpPr/>
            <p:nvPr/>
          </p:nvCxnSpPr>
          <p:spPr>
            <a:xfrm rot="10800000">
              <a:off x="2197" y="1943"/>
              <a:ext cx="243" cy="54"/>
            </a:xfrm>
            <a:prstGeom prst="straightConnector1">
              <a:avLst/>
            </a:prstGeom>
            <a:noFill/>
            <a:ln cap="flat" cmpd="sng" w="23800">
              <a:solidFill>
                <a:srgbClr val="FF00FF"/>
              </a:solidFill>
              <a:prstDash val="solid"/>
              <a:round/>
              <a:headEnd len="sm" w="sm" type="none"/>
              <a:tailEnd len="sm" w="sm" type="none"/>
            </a:ln>
          </p:spPr>
        </p:cxnSp>
        <p:cxnSp>
          <p:nvCxnSpPr>
            <p:cNvPr id="828" name="Google Shape;828;p52"/>
            <p:cNvCxnSpPr/>
            <p:nvPr/>
          </p:nvCxnSpPr>
          <p:spPr>
            <a:xfrm flipH="1">
              <a:off x="2440" y="1818"/>
              <a:ext cx="242" cy="179"/>
            </a:xfrm>
            <a:prstGeom prst="straightConnector1">
              <a:avLst/>
            </a:prstGeom>
            <a:noFill/>
            <a:ln cap="flat" cmpd="sng" w="23800">
              <a:solidFill>
                <a:srgbClr val="FF00FF"/>
              </a:solidFill>
              <a:prstDash val="solid"/>
              <a:round/>
              <a:headEnd len="sm" w="sm" type="none"/>
              <a:tailEnd len="sm" w="sm" type="none"/>
            </a:ln>
          </p:spPr>
        </p:cxnSp>
        <p:cxnSp>
          <p:nvCxnSpPr>
            <p:cNvPr id="829" name="Google Shape;829;p52"/>
            <p:cNvCxnSpPr/>
            <p:nvPr/>
          </p:nvCxnSpPr>
          <p:spPr>
            <a:xfrm flipH="1">
              <a:off x="2682" y="1818"/>
              <a:ext cx="258" cy="1"/>
            </a:xfrm>
            <a:prstGeom prst="straightConnector1">
              <a:avLst/>
            </a:prstGeom>
            <a:noFill/>
            <a:ln cap="flat" cmpd="sng" w="23800">
              <a:solidFill>
                <a:srgbClr val="FF00FF"/>
              </a:solidFill>
              <a:prstDash val="solid"/>
              <a:round/>
              <a:headEnd len="sm" w="sm" type="none"/>
              <a:tailEnd len="sm" w="sm" type="none"/>
            </a:ln>
          </p:spPr>
        </p:cxnSp>
        <p:cxnSp>
          <p:nvCxnSpPr>
            <p:cNvPr id="830" name="Google Shape;830;p52"/>
            <p:cNvCxnSpPr/>
            <p:nvPr/>
          </p:nvCxnSpPr>
          <p:spPr>
            <a:xfrm flipH="1">
              <a:off x="2940" y="1800"/>
              <a:ext cx="243" cy="18"/>
            </a:xfrm>
            <a:prstGeom prst="straightConnector1">
              <a:avLst/>
            </a:prstGeom>
            <a:noFill/>
            <a:ln cap="flat" cmpd="sng" w="23800">
              <a:solidFill>
                <a:srgbClr val="FF00FF"/>
              </a:solidFill>
              <a:prstDash val="solid"/>
              <a:round/>
              <a:headEnd len="sm" w="sm" type="none"/>
              <a:tailEnd len="sm" w="sm" type="none"/>
            </a:ln>
          </p:spPr>
        </p:cxnSp>
        <p:cxnSp>
          <p:nvCxnSpPr>
            <p:cNvPr id="831" name="Google Shape;831;p52"/>
            <p:cNvCxnSpPr/>
            <p:nvPr/>
          </p:nvCxnSpPr>
          <p:spPr>
            <a:xfrm rot="10800000">
              <a:off x="3183" y="1800"/>
              <a:ext cx="242" cy="36"/>
            </a:xfrm>
            <a:prstGeom prst="straightConnector1">
              <a:avLst/>
            </a:prstGeom>
            <a:noFill/>
            <a:ln cap="flat" cmpd="sng" w="23800">
              <a:solidFill>
                <a:srgbClr val="FF00FF"/>
              </a:solidFill>
              <a:prstDash val="solid"/>
              <a:round/>
              <a:headEnd len="sm" w="sm" type="none"/>
              <a:tailEnd len="sm" w="sm" type="none"/>
            </a:ln>
          </p:spPr>
        </p:cxnSp>
        <p:cxnSp>
          <p:nvCxnSpPr>
            <p:cNvPr id="832" name="Google Shape;832;p52"/>
            <p:cNvCxnSpPr/>
            <p:nvPr/>
          </p:nvCxnSpPr>
          <p:spPr>
            <a:xfrm flipH="1">
              <a:off x="3425" y="1818"/>
              <a:ext cx="243" cy="18"/>
            </a:xfrm>
            <a:prstGeom prst="straightConnector1">
              <a:avLst/>
            </a:prstGeom>
            <a:noFill/>
            <a:ln cap="flat" cmpd="sng" w="23800">
              <a:solidFill>
                <a:srgbClr val="FF00FF"/>
              </a:solidFill>
              <a:prstDash val="solid"/>
              <a:round/>
              <a:headEnd len="sm" w="sm" type="none"/>
              <a:tailEnd len="sm" w="sm" type="none"/>
            </a:ln>
          </p:spPr>
        </p:cxnSp>
        <p:cxnSp>
          <p:nvCxnSpPr>
            <p:cNvPr id="833" name="Google Shape;833;p52"/>
            <p:cNvCxnSpPr/>
            <p:nvPr/>
          </p:nvCxnSpPr>
          <p:spPr>
            <a:xfrm flipH="1">
              <a:off x="3668" y="1638"/>
              <a:ext cx="242" cy="180"/>
            </a:xfrm>
            <a:prstGeom prst="straightConnector1">
              <a:avLst/>
            </a:prstGeom>
            <a:noFill/>
            <a:ln cap="flat" cmpd="sng" w="23800">
              <a:solidFill>
                <a:srgbClr val="FF00FF"/>
              </a:solidFill>
              <a:prstDash val="solid"/>
              <a:round/>
              <a:headEnd len="sm" w="sm" type="none"/>
              <a:tailEnd len="sm" w="sm" type="none"/>
            </a:ln>
          </p:spPr>
        </p:cxnSp>
        <p:cxnSp>
          <p:nvCxnSpPr>
            <p:cNvPr id="834" name="Google Shape;834;p52"/>
            <p:cNvCxnSpPr/>
            <p:nvPr/>
          </p:nvCxnSpPr>
          <p:spPr>
            <a:xfrm flipH="1">
              <a:off x="3910" y="1585"/>
              <a:ext cx="243" cy="53"/>
            </a:xfrm>
            <a:prstGeom prst="straightConnector1">
              <a:avLst/>
            </a:prstGeom>
            <a:noFill/>
            <a:ln cap="flat" cmpd="sng" w="23800">
              <a:solidFill>
                <a:srgbClr val="FF00FF"/>
              </a:solidFill>
              <a:prstDash val="solid"/>
              <a:round/>
              <a:headEnd len="sm" w="sm" type="none"/>
              <a:tailEnd len="sm" w="sm" type="none"/>
            </a:ln>
          </p:spPr>
        </p:cxnSp>
        <p:cxnSp>
          <p:nvCxnSpPr>
            <p:cNvPr id="835" name="Google Shape;835;p52"/>
            <p:cNvCxnSpPr/>
            <p:nvPr/>
          </p:nvCxnSpPr>
          <p:spPr>
            <a:xfrm rot="10800000">
              <a:off x="4153" y="1585"/>
              <a:ext cx="242" cy="53"/>
            </a:xfrm>
            <a:prstGeom prst="straightConnector1">
              <a:avLst/>
            </a:prstGeom>
            <a:noFill/>
            <a:ln cap="flat" cmpd="sng" w="23800">
              <a:solidFill>
                <a:srgbClr val="FF00FF"/>
              </a:solidFill>
              <a:prstDash val="solid"/>
              <a:round/>
              <a:headEnd len="sm" w="sm" type="none"/>
              <a:tailEnd len="sm" w="sm" type="none"/>
            </a:ln>
          </p:spPr>
        </p:cxnSp>
        <p:cxnSp>
          <p:nvCxnSpPr>
            <p:cNvPr id="836" name="Google Shape;836;p52"/>
            <p:cNvCxnSpPr/>
            <p:nvPr/>
          </p:nvCxnSpPr>
          <p:spPr>
            <a:xfrm flipH="1">
              <a:off x="4395" y="1567"/>
              <a:ext cx="243" cy="71"/>
            </a:xfrm>
            <a:prstGeom prst="straightConnector1">
              <a:avLst/>
            </a:prstGeom>
            <a:noFill/>
            <a:ln cap="flat" cmpd="sng" w="23800">
              <a:solidFill>
                <a:srgbClr val="FF00FF"/>
              </a:solidFill>
              <a:prstDash val="solid"/>
              <a:round/>
              <a:headEnd len="sm" w="sm" type="none"/>
              <a:tailEnd len="sm" w="sm" type="none"/>
            </a:ln>
          </p:spPr>
        </p:cxnSp>
        <p:sp>
          <p:nvSpPr>
            <p:cNvPr id="837" name="Google Shape;837;p52"/>
            <p:cNvSpPr/>
            <p:nvPr/>
          </p:nvSpPr>
          <p:spPr>
            <a:xfrm>
              <a:off x="1182" y="2302"/>
              <a:ext cx="75" cy="89"/>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38" name="Google Shape;838;p52"/>
            <p:cNvSpPr/>
            <p:nvPr/>
          </p:nvSpPr>
          <p:spPr>
            <a:xfrm>
              <a:off x="1424" y="2212"/>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39" name="Google Shape;839;p52"/>
            <p:cNvSpPr/>
            <p:nvPr/>
          </p:nvSpPr>
          <p:spPr>
            <a:xfrm>
              <a:off x="1667" y="2105"/>
              <a:ext cx="76" cy="89"/>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0" name="Google Shape;840;p52"/>
            <p:cNvSpPr/>
            <p:nvPr/>
          </p:nvSpPr>
          <p:spPr>
            <a:xfrm>
              <a:off x="1909" y="1961"/>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1" name="Google Shape;841;p52"/>
            <p:cNvSpPr/>
            <p:nvPr/>
          </p:nvSpPr>
          <p:spPr>
            <a:xfrm>
              <a:off x="2152" y="1889"/>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2" name="Google Shape;842;p52"/>
            <p:cNvSpPr/>
            <p:nvPr/>
          </p:nvSpPr>
          <p:spPr>
            <a:xfrm>
              <a:off x="2394" y="1943"/>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3" name="Google Shape;843;p52"/>
            <p:cNvSpPr/>
            <p:nvPr/>
          </p:nvSpPr>
          <p:spPr>
            <a:xfrm>
              <a:off x="2637" y="1764"/>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4" name="Google Shape;844;p52"/>
            <p:cNvSpPr/>
            <p:nvPr/>
          </p:nvSpPr>
          <p:spPr>
            <a:xfrm>
              <a:off x="2895" y="1764"/>
              <a:ext cx="75"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5" name="Google Shape;845;p52"/>
            <p:cNvSpPr/>
            <p:nvPr/>
          </p:nvSpPr>
          <p:spPr>
            <a:xfrm>
              <a:off x="3137" y="1746"/>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6" name="Google Shape;846;p52"/>
            <p:cNvSpPr/>
            <p:nvPr/>
          </p:nvSpPr>
          <p:spPr>
            <a:xfrm>
              <a:off x="3380" y="1782"/>
              <a:ext cx="75"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7" name="Google Shape;847;p52"/>
            <p:cNvSpPr/>
            <p:nvPr/>
          </p:nvSpPr>
          <p:spPr>
            <a:xfrm>
              <a:off x="3622" y="1764"/>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8" name="Google Shape;848;p52"/>
            <p:cNvSpPr/>
            <p:nvPr/>
          </p:nvSpPr>
          <p:spPr>
            <a:xfrm>
              <a:off x="3865" y="1585"/>
              <a:ext cx="75" cy="89"/>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49" name="Google Shape;849;p52"/>
            <p:cNvSpPr/>
            <p:nvPr/>
          </p:nvSpPr>
          <p:spPr>
            <a:xfrm>
              <a:off x="4107" y="1531"/>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50" name="Google Shape;850;p52"/>
            <p:cNvSpPr/>
            <p:nvPr/>
          </p:nvSpPr>
          <p:spPr>
            <a:xfrm>
              <a:off x="4350" y="1585"/>
              <a:ext cx="75" cy="89"/>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51" name="Google Shape;851;p52"/>
            <p:cNvSpPr/>
            <p:nvPr/>
          </p:nvSpPr>
          <p:spPr>
            <a:xfrm>
              <a:off x="4592" y="1513"/>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52" name="Google Shape;852;p52"/>
            <p:cNvSpPr/>
            <p:nvPr/>
          </p:nvSpPr>
          <p:spPr>
            <a:xfrm>
              <a:off x="4759" y="1459"/>
              <a:ext cx="1" cy="1631"/>
            </a:xfrm>
            <a:custGeom>
              <a:rect b="b" l="l" r="r" t="t"/>
              <a:pathLst>
                <a:path extrusionOk="0" h="120000" w="120000">
                  <a:moveTo>
                    <a:pt x="0" y="0"/>
                  </a:moveTo>
                  <a:lnTo>
                    <a:pt x="0" y="12000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53" name="Google Shape;853;p52"/>
            <p:cNvSpPr/>
            <p:nvPr/>
          </p:nvSpPr>
          <p:spPr>
            <a:xfrm>
              <a:off x="4698" y="3090"/>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54" name="Google Shape;854;p52"/>
            <p:cNvCxnSpPr/>
            <p:nvPr/>
          </p:nvCxnSpPr>
          <p:spPr>
            <a:xfrm flipH="1" rot="10800000">
              <a:off x="4759" y="1459"/>
              <a:ext cx="1" cy="1631"/>
            </a:xfrm>
            <a:prstGeom prst="straightConnector1">
              <a:avLst/>
            </a:prstGeom>
            <a:noFill/>
            <a:ln cap="flat" cmpd="sng" w="23800">
              <a:solidFill>
                <a:srgbClr val="000000"/>
              </a:solidFill>
              <a:prstDash val="solid"/>
              <a:round/>
              <a:headEnd len="sm" w="sm" type="none"/>
              <a:tailEnd len="sm" w="sm" type="none"/>
            </a:ln>
          </p:spPr>
        </p:cxnSp>
        <p:cxnSp>
          <p:nvCxnSpPr>
            <p:cNvPr id="855" name="Google Shape;855;p52"/>
            <p:cNvCxnSpPr/>
            <p:nvPr/>
          </p:nvCxnSpPr>
          <p:spPr>
            <a:xfrm flipH="1">
              <a:off x="4698" y="3090"/>
              <a:ext cx="122" cy="1"/>
            </a:xfrm>
            <a:prstGeom prst="straightConnector1">
              <a:avLst/>
            </a:prstGeom>
            <a:noFill/>
            <a:ln cap="flat" cmpd="sng" w="23800">
              <a:solidFill>
                <a:srgbClr val="000000"/>
              </a:solidFill>
              <a:prstDash val="solid"/>
              <a:round/>
              <a:headEnd len="sm" w="sm" type="none"/>
              <a:tailEnd len="sm" w="sm" type="none"/>
            </a:ln>
          </p:spPr>
        </p:cxnSp>
        <p:sp>
          <p:nvSpPr>
            <p:cNvPr id="856" name="Google Shape;856;p52"/>
            <p:cNvSpPr/>
            <p:nvPr/>
          </p:nvSpPr>
          <p:spPr>
            <a:xfrm>
              <a:off x="4698" y="2857"/>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57" name="Google Shape;857;p52"/>
            <p:cNvSpPr/>
            <p:nvPr/>
          </p:nvSpPr>
          <p:spPr>
            <a:xfrm>
              <a:off x="4698" y="2624"/>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58" name="Google Shape;858;p52"/>
            <p:cNvCxnSpPr/>
            <p:nvPr/>
          </p:nvCxnSpPr>
          <p:spPr>
            <a:xfrm flipH="1">
              <a:off x="4698" y="2857"/>
              <a:ext cx="122" cy="1"/>
            </a:xfrm>
            <a:prstGeom prst="straightConnector1">
              <a:avLst/>
            </a:prstGeom>
            <a:noFill/>
            <a:ln cap="flat" cmpd="sng" w="23800">
              <a:solidFill>
                <a:srgbClr val="000000"/>
              </a:solidFill>
              <a:prstDash val="solid"/>
              <a:round/>
              <a:headEnd len="sm" w="sm" type="none"/>
              <a:tailEnd len="sm" w="sm" type="none"/>
            </a:ln>
          </p:spPr>
        </p:cxnSp>
        <p:cxnSp>
          <p:nvCxnSpPr>
            <p:cNvPr id="859" name="Google Shape;859;p52"/>
            <p:cNvCxnSpPr/>
            <p:nvPr/>
          </p:nvCxnSpPr>
          <p:spPr>
            <a:xfrm flipH="1">
              <a:off x="4698" y="2624"/>
              <a:ext cx="122" cy="1"/>
            </a:xfrm>
            <a:prstGeom prst="straightConnector1">
              <a:avLst/>
            </a:prstGeom>
            <a:noFill/>
            <a:ln cap="flat" cmpd="sng" w="23800">
              <a:solidFill>
                <a:srgbClr val="000000"/>
              </a:solidFill>
              <a:prstDash val="solid"/>
              <a:round/>
              <a:headEnd len="sm" w="sm" type="none"/>
              <a:tailEnd len="sm" w="sm" type="none"/>
            </a:ln>
          </p:spPr>
        </p:cxnSp>
        <p:sp>
          <p:nvSpPr>
            <p:cNvPr id="860" name="Google Shape;860;p52"/>
            <p:cNvSpPr/>
            <p:nvPr/>
          </p:nvSpPr>
          <p:spPr>
            <a:xfrm>
              <a:off x="4698" y="2391"/>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61" name="Google Shape;861;p52"/>
            <p:cNvSpPr/>
            <p:nvPr/>
          </p:nvSpPr>
          <p:spPr>
            <a:xfrm>
              <a:off x="4698" y="2158"/>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62" name="Google Shape;862;p52"/>
            <p:cNvCxnSpPr/>
            <p:nvPr/>
          </p:nvCxnSpPr>
          <p:spPr>
            <a:xfrm flipH="1">
              <a:off x="4698" y="2391"/>
              <a:ext cx="122" cy="1"/>
            </a:xfrm>
            <a:prstGeom prst="straightConnector1">
              <a:avLst/>
            </a:prstGeom>
            <a:noFill/>
            <a:ln cap="flat" cmpd="sng" w="23800">
              <a:solidFill>
                <a:srgbClr val="000000"/>
              </a:solidFill>
              <a:prstDash val="solid"/>
              <a:round/>
              <a:headEnd len="sm" w="sm" type="none"/>
              <a:tailEnd len="sm" w="sm" type="none"/>
            </a:ln>
          </p:spPr>
        </p:cxnSp>
        <p:cxnSp>
          <p:nvCxnSpPr>
            <p:cNvPr id="863" name="Google Shape;863;p52"/>
            <p:cNvCxnSpPr/>
            <p:nvPr/>
          </p:nvCxnSpPr>
          <p:spPr>
            <a:xfrm flipH="1">
              <a:off x="4698" y="2158"/>
              <a:ext cx="122" cy="1"/>
            </a:xfrm>
            <a:prstGeom prst="straightConnector1">
              <a:avLst/>
            </a:prstGeom>
            <a:noFill/>
            <a:ln cap="flat" cmpd="sng" w="23800">
              <a:solidFill>
                <a:srgbClr val="000000"/>
              </a:solidFill>
              <a:prstDash val="solid"/>
              <a:round/>
              <a:headEnd len="sm" w="sm" type="none"/>
              <a:tailEnd len="sm" w="sm" type="none"/>
            </a:ln>
          </p:spPr>
        </p:cxnSp>
        <p:sp>
          <p:nvSpPr>
            <p:cNvPr id="864" name="Google Shape;864;p52"/>
            <p:cNvSpPr/>
            <p:nvPr/>
          </p:nvSpPr>
          <p:spPr>
            <a:xfrm>
              <a:off x="4698" y="1925"/>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65" name="Google Shape;865;p52"/>
            <p:cNvSpPr/>
            <p:nvPr/>
          </p:nvSpPr>
          <p:spPr>
            <a:xfrm>
              <a:off x="4698" y="1692"/>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66" name="Google Shape;866;p52"/>
            <p:cNvCxnSpPr/>
            <p:nvPr/>
          </p:nvCxnSpPr>
          <p:spPr>
            <a:xfrm flipH="1">
              <a:off x="4698" y="1925"/>
              <a:ext cx="122" cy="1"/>
            </a:xfrm>
            <a:prstGeom prst="straightConnector1">
              <a:avLst/>
            </a:prstGeom>
            <a:noFill/>
            <a:ln cap="flat" cmpd="sng" w="23800">
              <a:solidFill>
                <a:srgbClr val="000000"/>
              </a:solidFill>
              <a:prstDash val="solid"/>
              <a:round/>
              <a:headEnd len="sm" w="sm" type="none"/>
              <a:tailEnd len="sm" w="sm" type="none"/>
            </a:ln>
          </p:spPr>
        </p:cxnSp>
        <p:cxnSp>
          <p:nvCxnSpPr>
            <p:cNvPr id="867" name="Google Shape;867;p52"/>
            <p:cNvCxnSpPr/>
            <p:nvPr/>
          </p:nvCxnSpPr>
          <p:spPr>
            <a:xfrm flipH="1">
              <a:off x="4698" y="1692"/>
              <a:ext cx="122" cy="1"/>
            </a:xfrm>
            <a:prstGeom prst="straightConnector1">
              <a:avLst/>
            </a:prstGeom>
            <a:noFill/>
            <a:ln cap="flat" cmpd="sng" w="23800">
              <a:solidFill>
                <a:srgbClr val="000000"/>
              </a:solidFill>
              <a:prstDash val="solid"/>
              <a:round/>
              <a:headEnd len="sm" w="sm" type="none"/>
              <a:tailEnd len="sm" w="sm" type="none"/>
            </a:ln>
          </p:spPr>
        </p:cxnSp>
        <p:sp>
          <p:nvSpPr>
            <p:cNvPr id="868" name="Google Shape;868;p52"/>
            <p:cNvSpPr/>
            <p:nvPr/>
          </p:nvSpPr>
          <p:spPr>
            <a:xfrm>
              <a:off x="4698" y="1459"/>
              <a:ext cx="122"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869" name="Google Shape;869;p52"/>
            <p:cNvCxnSpPr/>
            <p:nvPr/>
          </p:nvCxnSpPr>
          <p:spPr>
            <a:xfrm flipH="1">
              <a:off x="4698" y="1459"/>
              <a:ext cx="122" cy="1"/>
            </a:xfrm>
            <a:prstGeom prst="straightConnector1">
              <a:avLst/>
            </a:prstGeom>
            <a:noFill/>
            <a:ln cap="flat" cmpd="sng" w="23800">
              <a:solidFill>
                <a:srgbClr val="000000"/>
              </a:solidFill>
              <a:prstDash val="solid"/>
              <a:round/>
              <a:headEnd len="sm" w="sm" type="none"/>
              <a:tailEnd len="sm" w="sm" type="none"/>
            </a:ln>
          </p:spPr>
        </p:cxnSp>
        <p:cxnSp>
          <p:nvCxnSpPr>
            <p:cNvPr id="870" name="Google Shape;870;p52"/>
            <p:cNvCxnSpPr/>
            <p:nvPr/>
          </p:nvCxnSpPr>
          <p:spPr>
            <a:xfrm rot="10800000">
              <a:off x="1227" y="2194"/>
              <a:ext cx="243" cy="18"/>
            </a:xfrm>
            <a:prstGeom prst="straightConnector1">
              <a:avLst/>
            </a:prstGeom>
            <a:noFill/>
            <a:ln cap="flat" cmpd="sng" w="23800">
              <a:solidFill>
                <a:srgbClr val="000080"/>
              </a:solidFill>
              <a:prstDash val="solid"/>
              <a:round/>
              <a:headEnd len="sm" w="sm" type="none"/>
              <a:tailEnd len="sm" w="sm" type="none"/>
            </a:ln>
          </p:spPr>
        </p:cxnSp>
        <p:cxnSp>
          <p:nvCxnSpPr>
            <p:cNvPr id="871" name="Google Shape;871;p52"/>
            <p:cNvCxnSpPr/>
            <p:nvPr/>
          </p:nvCxnSpPr>
          <p:spPr>
            <a:xfrm flipH="1">
              <a:off x="1470" y="2033"/>
              <a:ext cx="242" cy="179"/>
            </a:xfrm>
            <a:prstGeom prst="straightConnector1">
              <a:avLst/>
            </a:prstGeom>
            <a:noFill/>
            <a:ln cap="flat" cmpd="sng" w="23800">
              <a:solidFill>
                <a:srgbClr val="000080"/>
              </a:solidFill>
              <a:prstDash val="solid"/>
              <a:round/>
              <a:headEnd len="sm" w="sm" type="none"/>
              <a:tailEnd len="sm" w="sm" type="none"/>
            </a:ln>
          </p:spPr>
        </p:cxnSp>
        <p:cxnSp>
          <p:nvCxnSpPr>
            <p:cNvPr id="872" name="Google Shape;872;p52"/>
            <p:cNvCxnSpPr/>
            <p:nvPr/>
          </p:nvCxnSpPr>
          <p:spPr>
            <a:xfrm flipH="1">
              <a:off x="1712" y="1979"/>
              <a:ext cx="243" cy="54"/>
            </a:xfrm>
            <a:prstGeom prst="straightConnector1">
              <a:avLst/>
            </a:prstGeom>
            <a:noFill/>
            <a:ln cap="flat" cmpd="sng" w="23800">
              <a:solidFill>
                <a:srgbClr val="000080"/>
              </a:solidFill>
              <a:prstDash val="solid"/>
              <a:round/>
              <a:headEnd len="sm" w="sm" type="none"/>
              <a:tailEnd len="sm" w="sm" type="none"/>
            </a:ln>
          </p:spPr>
        </p:cxnSp>
        <p:cxnSp>
          <p:nvCxnSpPr>
            <p:cNvPr id="873" name="Google Shape;873;p52"/>
            <p:cNvCxnSpPr/>
            <p:nvPr/>
          </p:nvCxnSpPr>
          <p:spPr>
            <a:xfrm rot="10800000">
              <a:off x="1955" y="1979"/>
              <a:ext cx="242" cy="18"/>
            </a:xfrm>
            <a:prstGeom prst="straightConnector1">
              <a:avLst/>
            </a:prstGeom>
            <a:noFill/>
            <a:ln cap="flat" cmpd="sng" w="23800">
              <a:solidFill>
                <a:srgbClr val="000080"/>
              </a:solidFill>
              <a:prstDash val="solid"/>
              <a:round/>
              <a:headEnd len="sm" w="sm" type="none"/>
              <a:tailEnd len="sm" w="sm" type="none"/>
            </a:ln>
          </p:spPr>
        </p:cxnSp>
        <p:cxnSp>
          <p:nvCxnSpPr>
            <p:cNvPr id="874" name="Google Shape;874;p52"/>
            <p:cNvCxnSpPr/>
            <p:nvPr/>
          </p:nvCxnSpPr>
          <p:spPr>
            <a:xfrm flipH="1">
              <a:off x="2197" y="1872"/>
              <a:ext cx="243" cy="125"/>
            </a:xfrm>
            <a:prstGeom prst="straightConnector1">
              <a:avLst/>
            </a:prstGeom>
            <a:noFill/>
            <a:ln cap="flat" cmpd="sng" w="23800">
              <a:solidFill>
                <a:srgbClr val="000080"/>
              </a:solidFill>
              <a:prstDash val="solid"/>
              <a:round/>
              <a:headEnd len="sm" w="sm" type="none"/>
              <a:tailEnd len="sm" w="sm" type="none"/>
            </a:ln>
          </p:spPr>
        </p:cxnSp>
        <p:cxnSp>
          <p:nvCxnSpPr>
            <p:cNvPr id="875" name="Google Shape;875;p52"/>
            <p:cNvCxnSpPr/>
            <p:nvPr/>
          </p:nvCxnSpPr>
          <p:spPr>
            <a:xfrm flipH="1">
              <a:off x="2440" y="1872"/>
              <a:ext cx="242" cy="1"/>
            </a:xfrm>
            <a:prstGeom prst="straightConnector1">
              <a:avLst/>
            </a:prstGeom>
            <a:noFill/>
            <a:ln cap="flat" cmpd="sng" w="23800">
              <a:solidFill>
                <a:srgbClr val="000080"/>
              </a:solidFill>
              <a:prstDash val="solid"/>
              <a:round/>
              <a:headEnd len="sm" w="sm" type="none"/>
              <a:tailEnd len="sm" w="sm" type="none"/>
            </a:ln>
          </p:spPr>
        </p:cxnSp>
        <p:cxnSp>
          <p:nvCxnSpPr>
            <p:cNvPr id="876" name="Google Shape;876;p52"/>
            <p:cNvCxnSpPr/>
            <p:nvPr/>
          </p:nvCxnSpPr>
          <p:spPr>
            <a:xfrm flipH="1">
              <a:off x="2682" y="1836"/>
              <a:ext cx="258" cy="36"/>
            </a:xfrm>
            <a:prstGeom prst="straightConnector1">
              <a:avLst/>
            </a:prstGeom>
            <a:noFill/>
            <a:ln cap="flat" cmpd="sng" w="23800">
              <a:solidFill>
                <a:srgbClr val="000080"/>
              </a:solidFill>
              <a:prstDash val="solid"/>
              <a:round/>
              <a:headEnd len="sm" w="sm" type="none"/>
              <a:tailEnd len="sm" w="sm" type="none"/>
            </a:ln>
          </p:spPr>
        </p:cxnSp>
        <p:cxnSp>
          <p:nvCxnSpPr>
            <p:cNvPr id="877" name="Google Shape;877;p52"/>
            <p:cNvCxnSpPr/>
            <p:nvPr/>
          </p:nvCxnSpPr>
          <p:spPr>
            <a:xfrm flipH="1">
              <a:off x="2940" y="1836"/>
              <a:ext cx="243" cy="1"/>
            </a:xfrm>
            <a:prstGeom prst="straightConnector1">
              <a:avLst/>
            </a:prstGeom>
            <a:noFill/>
            <a:ln cap="flat" cmpd="sng" w="23800">
              <a:solidFill>
                <a:srgbClr val="000080"/>
              </a:solidFill>
              <a:prstDash val="solid"/>
              <a:round/>
              <a:headEnd len="sm" w="sm" type="none"/>
              <a:tailEnd len="sm" w="sm" type="none"/>
            </a:ln>
          </p:spPr>
        </p:cxnSp>
        <p:cxnSp>
          <p:nvCxnSpPr>
            <p:cNvPr id="878" name="Google Shape;878;p52"/>
            <p:cNvCxnSpPr/>
            <p:nvPr/>
          </p:nvCxnSpPr>
          <p:spPr>
            <a:xfrm flipH="1">
              <a:off x="3183" y="1818"/>
              <a:ext cx="242" cy="18"/>
            </a:xfrm>
            <a:prstGeom prst="straightConnector1">
              <a:avLst/>
            </a:prstGeom>
            <a:noFill/>
            <a:ln cap="flat" cmpd="sng" w="23800">
              <a:solidFill>
                <a:srgbClr val="000080"/>
              </a:solidFill>
              <a:prstDash val="solid"/>
              <a:round/>
              <a:headEnd len="sm" w="sm" type="none"/>
              <a:tailEnd len="sm" w="sm" type="none"/>
            </a:ln>
          </p:spPr>
        </p:cxnSp>
        <p:cxnSp>
          <p:nvCxnSpPr>
            <p:cNvPr id="879" name="Google Shape;879;p52"/>
            <p:cNvCxnSpPr/>
            <p:nvPr/>
          </p:nvCxnSpPr>
          <p:spPr>
            <a:xfrm flipH="1">
              <a:off x="3425" y="1764"/>
              <a:ext cx="243" cy="54"/>
            </a:xfrm>
            <a:prstGeom prst="straightConnector1">
              <a:avLst/>
            </a:prstGeom>
            <a:noFill/>
            <a:ln cap="flat" cmpd="sng" w="23800">
              <a:solidFill>
                <a:srgbClr val="000080"/>
              </a:solidFill>
              <a:prstDash val="solid"/>
              <a:round/>
              <a:headEnd len="sm" w="sm" type="none"/>
              <a:tailEnd len="sm" w="sm" type="none"/>
            </a:ln>
          </p:spPr>
        </p:cxnSp>
        <p:cxnSp>
          <p:nvCxnSpPr>
            <p:cNvPr id="880" name="Google Shape;880;p52"/>
            <p:cNvCxnSpPr/>
            <p:nvPr/>
          </p:nvCxnSpPr>
          <p:spPr>
            <a:xfrm rot="10800000">
              <a:off x="3668" y="1764"/>
              <a:ext cx="242" cy="18"/>
            </a:xfrm>
            <a:prstGeom prst="straightConnector1">
              <a:avLst/>
            </a:prstGeom>
            <a:noFill/>
            <a:ln cap="flat" cmpd="sng" w="23800">
              <a:solidFill>
                <a:srgbClr val="000080"/>
              </a:solidFill>
              <a:prstDash val="solid"/>
              <a:round/>
              <a:headEnd len="sm" w="sm" type="none"/>
              <a:tailEnd len="sm" w="sm" type="none"/>
            </a:ln>
          </p:spPr>
        </p:cxnSp>
        <p:cxnSp>
          <p:nvCxnSpPr>
            <p:cNvPr id="881" name="Google Shape;881;p52"/>
            <p:cNvCxnSpPr/>
            <p:nvPr/>
          </p:nvCxnSpPr>
          <p:spPr>
            <a:xfrm flipH="1">
              <a:off x="3910" y="1728"/>
              <a:ext cx="243" cy="54"/>
            </a:xfrm>
            <a:prstGeom prst="straightConnector1">
              <a:avLst/>
            </a:prstGeom>
            <a:noFill/>
            <a:ln cap="flat" cmpd="sng" w="23800">
              <a:solidFill>
                <a:srgbClr val="000080"/>
              </a:solidFill>
              <a:prstDash val="solid"/>
              <a:round/>
              <a:headEnd len="sm" w="sm" type="none"/>
              <a:tailEnd len="sm" w="sm" type="none"/>
            </a:ln>
          </p:spPr>
        </p:cxnSp>
        <p:cxnSp>
          <p:nvCxnSpPr>
            <p:cNvPr id="882" name="Google Shape;882;p52"/>
            <p:cNvCxnSpPr/>
            <p:nvPr/>
          </p:nvCxnSpPr>
          <p:spPr>
            <a:xfrm rot="10800000">
              <a:off x="4153" y="1728"/>
              <a:ext cx="242" cy="18"/>
            </a:xfrm>
            <a:prstGeom prst="straightConnector1">
              <a:avLst/>
            </a:prstGeom>
            <a:noFill/>
            <a:ln cap="flat" cmpd="sng" w="23800">
              <a:solidFill>
                <a:srgbClr val="000080"/>
              </a:solidFill>
              <a:prstDash val="solid"/>
              <a:round/>
              <a:headEnd len="sm" w="sm" type="none"/>
              <a:tailEnd len="sm" w="sm" type="none"/>
            </a:ln>
          </p:spPr>
        </p:cxnSp>
        <p:cxnSp>
          <p:nvCxnSpPr>
            <p:cNvPr id="883" name="Google Shape;883;p52"/>
            <p:cNvCxnSpPr/>
            <p:nvPr/>
          </p:nvCxnSpPr>
          <p:spPr>
            <a:xfrm flipH="1">
              <a:off x="4395" y="1710"/>
              <a:ext cx="243" cy="36"/>
            </a:xfrm>
            <a:prstGeom prst="straightConnector1">
              <a:avLst/>
            </a:prstGeom>
            <a:noFill/>
            <a:ln cap="flat" cmpd="sng" w="23800">
              <a:solidFill>
                <a:srgbClr val="000080"/>
              </a:solidFill>
              <a:prstDash val="solid"/>
              <a:round/>
              <a:headEnd len="sm" w="sm" type="none"/>
              <a:tailEnd len="sm" w="sm" type="none"/>
            </a:ln>
          </p:spPr>
        </p:cxnSp>
        <p:sp>
          <p:nvSpPr>
            <p:cNvPr id="884" name="Google Shape;884;p52"/>
            <p:cNvSpPr/>
            <p:nvPr/>
          </p:nvSpPr>
          <p:spPr>
            <a:xfrm>
              <a:off x="1182" y="2140"/>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85" name="Google Shape;885;p52"/>
            <p:cNvSpPr/>
            <p:nvPr/>
          </p:nvSpPr>
          <p:spPr>
            <a:xfrm>
              <a:off x="1424" y="2158"/>
              <a:ext cx="91" cy="108"/>
            </a:xfrm>
            <a:custGeom>
              <a:rect b="b" l="l" r="r" t="t"/>
              <a:pathLst>
                <a:path extrusionOk="0" h="120000" w="120000">
                  <a:moveTo>
                    <a:pt x="60659" y="0"/>
                  </a:moveTo>
                  <a:lnTo>
                    <a:pt x="120000" y="60000"/>
                  </a:lnTo>
                  <a:lnTo>
                    <a:pt x="60659" y="120000"/>
                  </a:lnTo>
                  <a:lnTo>
                    <a:pt x="0" y="6000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86" name="Google Shape;886;p52"/>
            <p:cNvSpPr/>
            <p:nvPr/>
          </p:nvSpPr>
          <p:spPr>
            <a:xfrm>
              <a:off x="1667" y="1979"/>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87" name="Google Shape;887;p52"/>
            <p:cNvSpPr/>
            <p:nvPr/>
          </p:nvSpPr>
          <p:spPr>
            <a:xfrm>
              <a:off x="1909" y="1925"/>
              <a:ext cx="91" cy="108"/>
            </a:xfrm>
            <a:custGeom>
              <a:rect b="b" l="l" r="r" t="t"/>
              <a:pathLst>
                <a:path extrusionOk="0" h="120000" w="120000">
                  <a:moveTo>
                    <a:pt x="60659" y="0"/>
                  </a:moveTo>
                  <a:lnTo>
                    <a:pt x="120000" y="60000"/>
                  </a:lnTo>
                  <a:lnTo>
                    <a:pt x="60659" y="120000"/>
                  </a:lnTo>
                  <a:lnTo>
                    <a:pt x="0" y="6000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88" name="Google Shape;888;p52"/>
            <p:cNvSpPr/>
            <p:nvPr/>
          </p:nvSpPr>
          <p:spPr>
            <a:xfrm>
              <a:off x="2152" y="1943"/>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89" name="Google Shape;889;p52"/>
            <p:cNvSpPr/>
            <p:nvPr/>
          </p:nvSpPr>
          <p:spPr>
            <a:xfrm>
              <a:off x="2394" y="1818"/>
              <a:ext cx="91" cy="107"/>
            </a:xfrm>
            <a:custGeom>
              <a:rect b="b" l="l" r="r" t="t"/>
              <a:pathLst>
                <a:path extrusionOk="0" h="120000" w="120000">
                  <a:moveTo>
                    <a:pt x="60659" y="0"/>
                  </a:moveTo>
                  <a:lnTo>
                    <a:pt x="120000" y="60560"/>
                  </a:lnTo>
                  <a:lnTo>
                    <a:pt x="60659" y="120000"/>
                  </a:lnTo>
                  <a:lnTo>
                    <a:pt x="0" y="6056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0" name="Google Shape;890;p52"/>
            <p:cNvSpPr/>
            <p:nvPr/>
          </p:nvSpPr>
          <p:spPr>
            <a:xfrm>
              <a:off x="2637" y="1818"/>
              <a:ext cx="91" cy="107"/>
            </a:xfrm>
            <a:custGeom>
              <a:rect b="b" l="l" r="r" t="t"/>
              <a:pathLst>
                <a:path extrusionOk="0" h="120000" w="120000">
                  <a:moveTo>
                    <a:pt x="59340" y="0"/>
                  </a:moveTo>
                  <a:lnTo>
                    <a:pt x="120000" y="60560"/>
                  </a:lnTo>
                  <a:lnTo>
                    <a:pt x="59340" y="120000"/>
                  </a:lnTo>
                  <a:lnTo>
                    <a:pt x="0" y="6056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1" name="Google Shape;891;p52"/>
            <p:cNvSpPr/>
            <p:nvPr/>
          </p:nvSpPr>
          <p:spPr>
            <a:xfrm>
              <a:off x="2895" y="1782"/>
              <a:ext cx="90" cy="107"/>
            </a:xfrm>
            <a:custGeom>
              <a:rect b="b" l="l" r="r" t="t"/>
              <a:pathLst>
                <a:path extrusionOk="0" h="120000" w="120000">
                  <a:moveTo>
                    <a:pt x="60000" y="0"/>
                  </a:moveTo>
                  <a:lnTo>
                    <a:pt x="120000" y="60560"/>
                  </a:lnTo>
                  <a:lnTo>
                    <a:pt x="60000" y="120000"/>
                  </a:lnTo>
                  <a:lnTo>
                    <a:pt x="0" y="60560"/>
                  </a:lnTo>
                  <a:lnTo>
                    <a:pt x="60000" y="0"/>
                  </a:lnTo>
                  <a:lnTo>
                    <a:pt x="6000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2" name="Google Shape;892;p52"/>
            <p:cNvSpPr/>
            <p:nvPr/>
          </p:nvSpPr>
          <p:spPr>
            <a:xfrm>
              <a:off x="3137" y="1782"/>
              <a:ext cx="91" cy="107"/>
            </a:xfrm>
            <a:custGeom>
              <a:rect b="b" l="l" r="r" t="t"/>
              <a:pathLst>
                <a:path extrusionOk="0" h="120000" w="120000">
                  <a:moveTo>
                    <a:pt x="60659" y="0"/>
                  </a:moveTo>
                  <a:lnTo>
                    <a:pt x="120000" y="60560"/>
                  </a:lnTo>
                  <a:lnTo>
                    <a:pt x="60659" y="120000"/>
                  </a:lnTo>
                  <a:lnTo>
                    <a:pt x="0" y="6056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3" name="Google Shape;893;p52"/>
            <p:cNvSpPr/>
            <p:nvPr/>
          </p:nvSpPr>
          <p:spPr>
            <a:xfrm>
              <a:off x="3380" y="1764"/>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4" name="Google Shape;894;p52"/>
            <p:cNvSpPr/>
            <p:nvPr/>
          </p:nvSpPr>
          <p:spPr>
            <a:xfrm>
              <a:off x="3622" y="1710"/>
              <a:ext cx="91" cy="108"/>
            </a:xfrm>
            <a:custGeom>
              <a:rect b="b" l="l" r="r" t="t"/>
              <a:pathLst>
                <a:path extrusionOk="0" h="120000" w="120000">
                  <a:moveTo>
                    <a:pt x="60659" y="0"/>
                  </a:moveTo>
                  <a:lnTo>
                    <a:pt x="120000" y="60000"/>
                  </a:lnTo>
                  <a:lnTo>
                    <a:pt x="60659" y="120000"/>
                  </a:lnTo>
                  <a:lnTo>
                    <a:pt x="0" y="6000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5" name="Google Shape;895;p52"/>
            <p:cNvSpPr/>
            <p:nvPr/>
          </p:nvSpPr>
          <p:spPr>
            <a:xfrm>
              <a:off x="3865" y="1728"/>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6" name="Google Shape;896;p52"/>
            <p:cNvSpPr/>
            <p:nvPr/>
          </p:nvSpPr>
          <p:spPr>
            <a:xfrm>
              <a:off x="4107" y="1674"/>
              <a:ext cx="91" cy="108"/>
            </a:xfrm>
            <a:custGeom>
              <a:rect b="b" l="l" r="r" t="t"/>
              <a:pathLst>
                <a:path extrusionOk="0" h="120000" w="120000">
                  <a:moveTo>
                    <a:pt x="60659" y="0"/>
                  </a:moveTo>
                  <a:lnTo>
                    <a:pt x="120000" y="60000"/>
                  </a:lnTo>
                  <a:lnTo>
                    <a:pt x="60659" y="120000"/>
                  </a:lnTo>
                  <a:lnTo>
                    <a:pt x="0" y="6000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7" name="Google Shape;897;p52"/>
            <p:cNvSpPr/>
            <p:nvPr/>
          </p:nvSpPr>
          <p:spPr>
            <a:xfrm>
              <a:off x="4350" y="1692"/>
              <a:ext cx="91" cy="108"/>
            </a:xfrm>
            <a:custGeom>
              <a:rect b="b" l="l" r="r" t="t"/>
              <a:pathLst>
                <a:path extrusionOk="0" h="120000" w="120000">
                  <a:moveTo>
                    <a:pt x="59340" y="0"/>
                  </a:moveTo>
                  <a:lnTo>
                    <a:pt x="120000" y="60000"/>
                  </a:lnTo>
                  <a:lnTo>
                    <a:pt x="59340" y="120000"/>
                  </a:lnTo>
                  <a:lnTo>
                    <a:pt x="0" y="60000"/>
                  </a:lnTo>
                  <a:lnTo>
                    <a:pt x="59340" y="0"/>
                  </a:lnTo>
                  <a:lnTo>
                    <a:pt x="59340"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8" name="Google Shape;898;p52"/>
            <p:cNvSpPr/>
            <p:nvPr/>
          </p:nvSpPr>
          <p:spPr>
            <a:xfrm>
              <a:off x="4592" y="1656"/>
              <a:ext cx="91" cy="108"/>
            </a:xfrm>
            <a:custGeom>
              <a:rect b="b" l="l" r="r" t="t"/>
              <a:pathLst>
                <a:path extrusionOk="0" h="120000" w="120000">
                  <a:moveTo>
                    <a:pt x="60659" y="0"/>
                  </a:moveTo>
                  <a:lnTo>
                    <a:pt x="120000" y="60000"/>
                  </a:lnTo>
                  <a:lnTo>
                    <a:pt x="60659" y="120000"/>
                  </a:lnTo>
                  <a:lnTo>
                    <a:pt x="0" y="60000"/>
                  </a:lnTo>
                  <a:lnTo>
                    <a:pt x="60659" y="0"/>
                  </a:lnTo>
                  <a:lnTo>
                    <a:pt x="60659" y="0"/>
                  </a:lnTo>
                  <a:close/>
                </a:path>
              </a:pathLst>
            </a:custGeom>
            <a:solidFill>
              <a:srgbClr val="000080"/>
            </a:solid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899" name="Google Shape;899;p52"/>
            <p:cNvSpPr/>
            <p:nvPr/>
          </p:nvSpPr>
          <p:spPr>
            <a:xfrm>
              <a:off x="745" y="2956"/>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0.0</a:t>
              </a:r>
              <a:endParaRPr b="1" sz="2000" u="none">
                <a:solidFill>
                  <a:schemeClr val="dk1"/>
                </a:solidFill>
                <a:latin typeface="Arial"/>
                <a:ea typeface="Arial"/>
                <a:cs typeface="Arial"/>
                <a:sym typeface="Arial"/>
              </a:endParaRPr>
            </a:p>
          </p:txBody>
        </p:sp>
        <p:sp>
          <p:nvSpPr>
            <p:cNvPr id="900" name="Google Shape;900;p52"/>
            <p:cNvSpPr/>
            <p:nvPr/>
          </p:nvSpPr>
          <p:spPr>
            <a:xfrm>
              <a:off x="745" y="2543"/>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1.0</a:t>
              </a:r>
              <a:endParaRPr b="1" sz="2000" u="none">
                <a:solidFill>
                  <a:schemeClr val="dk1"/>
                </a:solidFill>
                <a:latin typeface="Arial"/>
                <a:ea typeface="Arial"/>
                <a:cs typeface="Arial"/>
                <a:sym typeface="Arial"/>
              </a:endParaRPr>
            </a:p>
          </p:txBody>
        </p:sp>
        <p:sp>
          <p:nvSpPr>
            <p:cNvPr id="901" name="Google Shape;901;p52"/>
            <p:cNvSpPr/>
            <p:nvPr/>
          </p:nvSpPr>
          <p:spPr>
            <a:xfrm>
              <a:off x="745" y="2149"/>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2.0</a:t>
              </a:r>
              <a:endParaRPr b="1" sz="2000" u="none">
                <a:solidFill>
                  <a:schemeClr val="dk1"/>
                </a:solidFill>
                <a:latin typeface="Arial"/>
                <a:ea typeface="Arial"/>
                <a:cs typeface="Arial"/>
                <a:sym typeface="Arial"/>
              </a:endParaRPr>
            </a:p>
          </p:txBody>
        </p:sp>
        <p:sp>
          <p:nvSpPr>
            <p:cNvPr id="902" name="Google Shape;902;p52"/>
            <p:cNvSpPr/>
            <p:nvPr/>
          </p:nvSpPr>
          <p:spPr>
            <a:xfrm>
              <a:off x="745" y="1737"/>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3.0</a:t>
              </a:r>
              <a:endParaRPr b="1" sz="2000" u="none">
                <a:solidFill>
                  <a:schemeClr val="dk1"/>
                </a:solidFill>
                <a:latin typeface="Arial"/>
                <a:ea typeface="Arial"/>
                <a:cs typeface="Arial"/>
                <a:sym typeface="Arial"/>
              </a:endParaRPr>
            </a:p>
          </p:txBody>
        </p:sp>
        <p:sp>
          <p:nvSpPr>
            <p:cNvPr id="903" name="Google Shape;903;p52"/>
            <p:cNvSpPr/>
            <p:nvPr/>
          </p:nvSpPr>
          <p:spPr>
            <a:xfrm>
              <a:off x="745" y="1324"/>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4.0</a:t>
              </a:r>
              <a:endParaRPr b="1" sz="2000" u="none">
                <a:solidFill>
                  <a:schemeClr val="dk1"/>
                </a:solidFill>
                <a:latin typeface="Arial"/>
                <a:ea typeface="Arial"/>
                <a:cs typeface="Arial"/>
                <a:sym typeface="Arial"/>
              </a:endParaRPr>
            </a:p>
          </p:txBody>
        </p:sp>
        <p:sp>
          <p:nvSpPr>
            <p:cNvPr id="904" name="Google Shape;904;p52"/>
            <p:cNvSpPr/>
            <p:nvPr/>
          </p:nvSpPr>
          <p:spPr>
            <a:xfrm rot="-5498602">
              <a:off x="972"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7/77</a:t>
              </a:r>
              <a:endParaRPr b="1" sz="2000" u="none">
                <a:solidFill>
                  <a:schemeClr val="dk1"/>
                </a:solidFill>
                <a:latin typeface="Arial"/>
                <a:ea typeface="Arial"/>
                <a:cs typeface="Arial"/>
                <a:sym typeface="Arial"/>
              </a:endParaRPr>
            </a:p>
          </p:txBody>
        </p:sp>
        <p:sp>
          <p:nvSpPr>
            <p:cNvPr id="905" name="Google Shape;905;p52"/>
            <p:cNvSpPr/>
            <p:nvPr/>
          </p:nvSpPr>
          <p:spPr>
            <a:xfrm rot="-5498602">
              <a:off x="1457"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7/78</a:t>
              </a:r>
              <a:endParaRPr b="1" sz="2000" u="none">
                <a:solidFill>
                  <a:schemeClr val="dk1"/>
                </a:solidFill>
                <a:latin typeface="Arial"/>
                <a:ea typeface="Arial"/>
                <a:cs typeface="Arial"/>
                <a:sym typeface="Arial"/>
              </a:endParaRPr>
            </a:p>
          </p:txBody>
        </p:sp>
        <p:sp>
          <p:nvSpPr>
            <p:cNvPr id="906" name="Google Shape;906;p52"/>
            <p:cNvSpPr/>
            <p:nvPr/>
          </p:nvSpPr>
          <p:spPr>
            <a:xfrm rot="-5498602">
              <a:off x="1943"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7/79</a:t>
              </a:r>
              <a:endParaRPr b="1" sz="2000" u="none">
                <a:solidFill>
                  <a:schemeClr val="dk1"/>
                </a:solidFill>
                <a:latin typeface="Arial"/>
                <a:ea typeface="Arial"/>
                <a:cs typeface="Arial"/>
                <a:sym typeface="Arial"/>
              </a:endParaRPr>
            </a:p>
          </p:txBody>
        </p:sp>
        <p:sp>
          <p:nvSpPr>
            <p:cNvPr id="907" name="Google Shape;907;p52"/>
            <p:cNvSpPr/>
            <p:nvPr/>
          </p:nvSpPr>
          <p:spPr>
            <a:xfrm rot="-5498602">
              <a:off x="2428" y="3281"/>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7/80</a:t>
              </a:r>
              <a:endParaRPr b="1" sz="2000" u="none">
                <a:solidFill>
                  <a:schemeClr val="dk1"/>
                </a:solidFill>
                <a:latin typeface="Arial"/>
                <a:ea typeface="Arial"/>
                <a:cs typeface="Arial"/>
                <a:sym typeface="Arial"/>
              </a:endParaRPr>
            </a:p>
          </p:txBody>
        </p:sp>
        <p:sp>
          <p:nvSpPr>
            <p:cNvPr id="908" name="Google Shape;908;p52"/>
            <p:cNvSpPr/>
            <p:nvPr/>
          </p:nvSpPr>
          <p:spPr>
            <a:xfrm rot="-5498602">
              <a:off x="2928"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7/81</a:t>
              </a:r>
              <a:endParaRPr b="1" sz="2000" u="none">
                <a:solidFill>
                  <a:schemeClr val="dk1"/>
                </a:solidFill>
                <a:latin typeface="Arial"/>
                <a:ea typeface="Arial"/>
                <a:cs typeface="Arial"/>
                <a:sym typeface="Arial"/>
              </a:endParaRPr>
            </a:p>
          </p:txBody>
        </p:sp>
        <p:sp>
          <p:nvSpPr>
            <p:cNvPr id="909" name="Google Shape;909;p52"/>
            <p:cNvSpPr/>
            <p:nvPr/>
          </p:nvSpPr>
          <p:spPr>
            <a:xfrm rot="-5498602">
              <a:off x="3413"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7/82</a:t>
              </a:r>
              <a:endParaRPr b="1" sz="2000" u="none">
                <a:solidFill>
                  <a:schemeClr val="dk1"/>
                </a:solidFill>
                <a:latin typeface="Arial"/>
                <a:ea typeface="Arial"/>
                <a:cs typeface="Arial"/>
                <a:sym typeface="Arial"/>
              </a:endParaRPr>
            </a:p>
          </p:txBody>
        </p:sp>
        <p:sp>
          <p:nvSpPr>
            <p:cNvPr id="910" name="Google Shape;910;p52"/>
            <p:cNvSpPr/>
            <p:nvPr/>
          </p:nvSpPr>
          <p:spPr>
            <a:xfrm rot="-5498602">
              <a:off x="3898"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7/83</a:t>
              </a:r>
              <a:endParaRPr b="1" sz="2000" u="none">
                <a:solidFill>
                  <a:schemeClr val="dk1"/>
                </a:solidFill>
                <a:latin typeface="Arial"/>
                <a:ea typeface="Arial"/>
                <a:cs typeface="Arial"/>
                <a:sym typeface="Arial"/>
              </a:endParaRPr>
            </a:p>
          </p:txBody>
        </p:sp>
        <p:sp>
          <p:nvSpPr>
            <p:cNvPr id="911" name="Google Shape;911;p52"/>
            <p:cNvSpPr/>
            <p:nvPr/>
          </p:nvSpPr>
          <p:spPr>
            <a:xfrm rot="-5498602">
              <a:off x="4383" y="3296"/>
              <a:ext cx="311" cy="19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2000" u="none">
                  <a:solidFill>
                    <a:srgbClr val="000000"/>
                  </a:solidFill>
                  <a:latin typeface="Arial"/>
                  <a:ea typeface="Arial"/>
                  <a:cs typeface="Arial"/>
                  <a:sym typeface="Arial"/>
                </a:rPr>
                <a:t>7/84</a:t>
              </a:r>
              <a:endParaRPr b="1" sz="2000" u="none">
                <a:solidFill>
                  <a:schemeClr val="dk1"/>
                </a:solidFill>
                <a:latin typeface="Arial"/>
                <a:ea typeface="Arial"/>
                <a:cs typeface="Arial"/>
                <a:sym typeface="Arial"/>
              </a:endParaRPr>
            </a:p>
          </p:txBody>
        </p:sp>
        <p:sp>
          <p:nvSpPr>
            <p:cNvPr id="912" name="Google Shape;912;p52"/>
            <p:cNvSpPr/>
            <p:nvPr/>
          </p:nvSpPr>
          <p:spPr>
            <a:xfrm>
              <a:off x="1599" y="3749"/>
              <a:ext cx="2670"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N = 41 Group Homes (152 Couples)</a:t>
              </a:r>
              <a:endParaRPr b="1" sz="2000" u="none">
                <a:solidFill>
                  <a:schemeClr val="dk1"/>
                </a:solidFill>
                <a:latin typeface="Arial"/>
                <a:ea typeface="Arial"/>
                <a:cs typeface="Arial"/>
                <a:sym typeface="Arial"/>
              </a:endParaRPr>
            </a:p>
          </p:txBody>
        </p:sp>
        <p:sp>
          <p:nvSpPr>
            <p:cNvPr id="913" name="Google Shape;913;p52"/>
            <p:cNvSpPr/>
            <p:nvPr/>
          </p:nvSpPr>
          <p:spPr>
            <a:xfrm rot="-5400000">
              <a:off x="-98" y="2079"/>
              <a:ext cx="1128"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Training Level </a:t>
              </a:r>
              <a:endParaRPr b="1" sz="2000" u="none">
                <a:solidFill>
                  <a:schemeClr val="dk1"/>
                </a:solidFill>
                <a:latin typeface="Arial"/>
                <a:ea typeface="Arial"/>
                <a:cs typeface="Arial"/>
                <a:sym typeface="Arial"/>
              </a:endParaRPr>
            </a:p>
          </p:txBody>
        </p:sp>
        <p:sp>
          <p:nvSpPr>
            <p:cNvPr id="914" name="Google Shape;914;p52"/>
            <p:cNvSpPr/>
            <p:nvPr/>
          </p:nvSpPr>
          <p:spPr>
            <a:xfrm>
              <a:off x="4918" y="2956"/>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0.0</a:t>
              </a:r>
              <a:endParaRPr b="1" sz="2000" u="none">
                <a:solidFill>
                  <a:schemeClr val="dk1"/>
                </a:solidFill>
                <a:latin typeface="Arial"/>
                <a:ea typeface="Arial"/>
                <a:cs typeface="Arial"/>
                <a:sym typeface="Arial"/>
              </a:endParaRPr>
            </a:p>
          </p:txBody>
        </p:sp>
        <p:sp>
          <p:nvSpPr>
            <p:cNvPr id="915" name="Google Shape;915;p52"/>
            <p:cNvSpPr/>
            <p:nvPr/>
          </p:nvSpPr>
          <p:spPr>
            <a:xfrm>
              <a:off x="4918" y="2723"/>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1.0</a:t>
              </a:r>
              <a:endParaRPr b="1" sz="2000" u="none">
                <a:solidFill>
                  <a:schemeClr val="dk1"/>
                </a:solidFill>
                <a:latin typeface="Arial"/>
                <a:ea typeface="Arial"/>
                <a:cs typeface="Arial"/>
                <a:sym typeface="Arial"/>
              </a:endParaRPr>
            </a:p>
          </p:txBody>
        </p:sp>
        <p:sp>
          <p:nvSpPr>
            <p:cNvPr id="916" name="Google Shape;916;p52"/>
            <p:cNvSpPr/>
            <p:nvPr/>
          </p:nvSpPr>
          <p:spPr>
            <a:xfrm>
              <a:off x="4918" y="2490"/>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2.0</a:t>
              </a:r>
              <a:endParaRPr b="1" sz="2000" u="none">
                <a:solidFill>
                  <a:schemeClr val="dk1"/>
                </a:solidFill>
                <a:latin typeface="Arial"/>
                <a:ea typeface="Arial"/>
                <a:cs typeface="Arial"/>
                <a:sym typeface="Arial"/>
              </a:endParaRPr>
            </a:p>
          </p:txBody>
        </p:sp>
        <p:sp>
          <p:nvSpPr>
            <p:cNvPr id="917" name="Google Shape;917;p52"/>
            <p:cNvSpPr/>
            <p:nvPr/>
          </p:nvSpPr>
          <p:spPr>
            <a:xfrm>
              <a:off x="4918" y="2256"/>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3.0</a:t>
              </a:r>
              <a:endParaRPr b="1" sz="2000" u="none">
                <a:solidFill>
                  <a:schemeClr val="dk1"/>
                </a:solidFill>
                <a:latin typeface="Arial"/>
                <a:ea typeface="Arial"/>
                <a:cs typeface="Arial"/>
                <a:sym typeface="Arial"/>
              </a:endParaRPr>
            </a:p>
          </p:txBody>
        </p:sp>
        <p:sp>
          <p:nvSpPr>
            <p:cNvPr id="918" name="Google Shape;918;p52"/>
            <p:cNvSpPr/>
            <p:nvPr/>
          </p:nvSpPr>
          <p:spPr>
            <a:xfrm>
              <a:off x="4918" y="2023"/>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4.0</a:t>
              </a:r>
              <a:endParaRPr b="1" sz="2000" u="none">
                <a:solidFill>
                  <a:schemeClr val="dk1"/>
                </a:solidFill>
                <a:latin typeface="Arial"/>
                <a:ea typeface="Arial"/>
                <a:cs typeface="Arial"/>
                <a:sym typeface="Arial"/>
              </a:endParaRPr>
            </a:p>
          </p:txBody>
        </p:sp>
        <p:sp>
          <p:nvSpPr>
            <p:cNvPr id="919" name="Google Shape;919;p52"/>
            <p:cNvSpPr/>
            <p:nvPr/>
          </p:nvSpPr>
          <p:spPr>
            <a:xfrm>
              <a:off x="4918" y="1790"/>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5.0</a:t>
              </a:r>
              <a:endParaRPr b="1" sz="2000" u="none">
                <a:solidFill>
                  <a:schemeClr val="dk1"/>
                </a:solidFill>
                <a:latin typeface="Arial"/>
                <a:ea typeface="Arial"/>
                <a:cs typeface="Arial"/>
                <a:sym typeface="Arial"/>
              </a:endParaRPr>
            </a:p>
          </p:txBody>
        </p:sp>
        <p:sp>
          <p:nvSpPr>
            <p:cNvPr id="920" name="Google Shape;920;p52"/>
            <p:cNvSpPr/>
            <p:nvPr/>
          </p:nvSpPr>
          <p:spPr>
            <a:xfrm>
              <a:off x="4918" y="1557"/>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6.0</a:t>
              </a:r>
              <a:endParaRPr b="1" sz="2000" u="none">
                <a:solidFill>
                  <a:schemeClr val="dk1"/>
                </a:solidFill>
                <a:latin typeface="Arial"/>
                <a:ea typeface="Arial"/>
                <a:cs typeface="Arial"/>
                <a:sym typeface="Arial"/>
              </a:endParaRPr>
            </a:p>
          </p:txBody>
        </p:sp>
        <p:sp>
          <p:nvSpPr>
            <p:cNvPr id="921" name="Google Shape;921;p52"/>
            <p:cNvSpPr/>
            <p:nvPr/>
          </p:nvSpPr>
          <p:spPr>
            <a:xfrm>
              <a:off x="4918" y="1324"/>
              <a:ext cx="222"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7.0</a:t>
              </a:r>
              <a:endParaRPr b="1" sz="2000" u="none">
                <a:solidFill>
                  <a:schemeClr val="dk1"/>
                </a:solidFill>
                <a:latin typeface="Arial"/>
                <a:ea typeface="Arial"/>
                <a:cs typeface="Arial"/>
                <a:sym typeface="Arial"/>
              </a:endParaRPr>
            </a:p>
          </p:txBody>
        </p:sp>
        <p:sp>
          <p:nvSpPr>
            <p:cNvPr id="922" name="Google Shape;922;p52"/>
            <p:cNvSpPr/>
            <p:nvPr/>
          </p:nvSpPr>
          <p:spPr>
            <a:xfrm rot="-5400000">
              <a:off x="4900" y="2030"/>
              <a:ext cx="1031" cy="19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Effectiveness</a:t>
              </a:r>
              <a:endParaRPr b="1" sz="2000" u="none">
                <a:solidFill>
                  <a:schemeClr val="dk1"/>
                </a:solidFill>
                <a:latin typeface="Arial"/>
                <a:ea typeface="Arial"/>
                <a:cs typeface="Arial"/>
                <a:sym typeface="Arial"/>
              </a:endParaRPr>
            </a:p>
          </p:txBody>
        </p:sp>
        <p:grpSp>
          <p:nvGrpSpPr>
            <p:cNvPr id="923" name="Google Shape;923;p52"/>
            <p:cNvGrpSpPr/>
            <p:nvPr/>
          </p:nvGrpSpPr>
          <p:grpSpPr>
            <a:xfrm>
              <a:off x="2183" y="2312"/>
              <a:ext cx="1502" cy="313"/>
              <a:chOff x="2243" y="2184"/>
              <a:chExt cx="1502" cy="313"/>
            </a:xfrm>
          </p:grpSpPr>
          <p:sp>
            <p:nvSpPr>
              <p:cNvPr id="924" name="Google Shape;924;p52"/>
              <p:cNvSpPr/>
              <p:nvPr/>
            </p:nvSpPr>
            <p:spPr>
              <a:xfrm>
                <a:off x="2354" y="2212"/>
                <a:ext cx="409" cy="27"/>
              </a:xfrm>
              <a:custGeom>
                <a:rect b="b" l="l" r="r" t="t"/>
                <a:pathLst>
                  <a:path extrusionOk="0" h="120000" w="120000">
                    <a:moveTo>
                      <a:pt x="0" y="0"/>
                    </a:moveTo>
                    <a:lnTo>
                      <a:pt x="12000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925" name="Google Shape;925;p52"/>
              <p:cNvCxnSpPr/>
              <p:nvPr/>
            </p:nvCxnSpPr>
            <p:spPr>
              <a:xfrm flipH="1">
                <a:off x="2378" y="2238"/>
                <a:ext cx="361" cy="1"/>
              </a:xfrm>
              <a:prstGeom prst="straightConnector1">
                <a:avLst/>
              </a:prstGeom>
              <a:noFill/>
              <a:ln cap="flat" cmpd="sng" w="23800">
                <a:solidFill>
                  <a:srgbClr val="FF00FF"/>
                </a:solidFill>
                <a:prstDash val="solid"/>
                <a:round/>
                <a:headEnd len="sm" w="sm" type="none"/>
                <a:tailEnd len="sm" w="sm" type="none"/>
              </a:ln>
            </p:spPr>
          </p:cxnSp>
          <p:sp>
            <p:nvSpPr>
              <p:cNvPr id="926" name="Google Shape;926;p52"/>
              <p:cNvSpPr/>
              <p:nvPr/>
            </p:nvSpPr>
            <p:spPr>
              <a:xfrm>
                <a:off x="2521" y="2184"/>
                <a:ext cx="76" cy="90"/>
              </a:xfrm>
              <a:prstGeom prst="rect">
                <a:avLst/>
              </a:prstGeom>
              <a:solidFill>
                <a:srgbClr val="FF00FF"/>
              </a:solidFill>
              <a:ln cap="flat" cmpd="sng" w="23800">
                <a:solidFill>
                  <a:srgbClr val="FF00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927" name="Google Shape;927;p52"/>
              <p:cNvSpPr/>
              <p:nvPr/>
            </p:nvSpPr>
            <p:spPr>
              <a:xfrm>
                <a:off x="2243" y="2305"/>
                <a:ext cx="631"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Training</a:t>
                </a:r>
                <a:endParaRPr b="1" sz="2000" u="none">
                  <a:solidFill>
                    <a:schemeClr val="dk1"/>
                  </a:solidFill>
                  <a:latin typeface="Arial"/>
                  <a:ea typeface="Arial"/>
                  <a:cs typeface="Arial"/>
                  <a:sym typeface="Arial"/>
                </a:endParaRPr>
              </a:p>
            </p:txBody>
          </p:sp>
          <p:grpSp>
            <p:nvGrpSpPr>
              <p:cNvPr id="928" name="Google Shape;928;p52"/>
              <p:cNvGrpSpPr/>
              <p:nvPr/>
            </p:nvGrpSpPr>
            <p:grpSpPr>
              <a:xfrm>
                <a:off x="3052" y="2191"/>
                <a:ext cx="693" cy="306"/>
                <a:chOff x="3433" y="2117"/>
                <a:chExt cx="693" cy="306"/>
              </a:xfrm>
            </p:grpSpPr>
            <p:sp>
              <p:nvSpPr>
                <p:cNvPr id="929" name="Google Shape;929;p52"/>
                <p:cNvSpPr/>
                <p:nvPr/>
              </p:nvSpPr>
              <p:spPr>
                <a:xfrm>
                  <a:off x="3575" y="2171"/>
                  <a:ext cx="409" cy="1"/>
                </a:xfrm>
                <a:custGeom>
                  <a:rect b="b" l="l" r="r" t="t"/>
                  <a:pathLst>
                    <a:path extrusionOk="0" h="120000" w="120000">
                      <a:moveTo>
                        <a:pt x="0" y="0"/>
                      </a:moveTo>
                      <a:lnTo>
                        <a:pt x="120000" y="0"/>
                      </a:lnTo>
                      <a:lnTo>
                        <a:pt x="0" y="0"/>
                      </a:lnTo>
                      <a:close/>
                    </a:path>
                  </a:pathLst>
                </a:custGeom>
                <a:solidFill>
                  <a:srgbClr val="FF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930" name="Google Shape;930;p52"/>
                <p:cNvSpPr/>
                <p:nvPr/>
              </p:nvSpPr>
              <p:spPr>
                <a:xfrm>
                  <a:off x="3735" y="2117"/>
                  <a:ext cx="90" cy="108"/>
                </a:xfrm>
                <a:custGeom>
                  <a:rect b="b" l="l" r="r" t="t"/>
                  <a:pathLst>
                    <a:path extrusionOk="0" h="120000" w="120000">
                      <a:moveTo>
                        <a:pt x="60000" y="0"/>
                      </a:moveTo>
                      <a:lnTo>
                        <a:pt x="120000" y="60000"/>
                      </a:lnTo>
                      <a:lnTo>
                        <a:pt x="60000" y="120000"/>
                      </a:lnTo>
                      <a:lnTo>
                        <a:pt x="0" y="60000"/>
                      </a:lnTo>
                      <a:lnTo>
                        <a:pt x="60000" y="0"/>
                      </a:lnTo>
                      <a:lnTo>
                        <a:pt x="6000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931" name="Google Shape;931;p52"/>
                <p:cNvCxnSpPr/>
                <p:nvPr/>
              </p:nvCxnSpPr>
              <p:spPr>
                <a:xfrm flipH="1">
                  <a:off x="3611" y="2171"/>
                  <a:ext cx="337" cy="1"/>
                </a:xfrm>
                <a:prstGeom prst="straightConnector1">
                  <a:avLst/>
                </a:prstGeom>
                <a:noFill/>
                <a:ln cap="flat" cmpd="sng" w="23800">
                  <a:solidFill>
                    <a:srgbClr val="000080"/>
                  </a:solidFill>
                  <a:prstDash val="solid"/>
                  <a:round/>
                  <a:headEnd len="sm" w="sm" type="none"/>
                  <a:tailEnd len="sm" w="sm" type="none"/>
                </a:ln>
              </p:spPr>
            </p:cxnSp>
            <p:sp>
              <p:nvSpPr>
                <p:cNvPr id="932" name="Google Shape;932;p52"/>
                <p:cNvSpPr/>
                <p:nvPr/>
              </p:nvSpPr>
              <p:spPr>
                <a:xfrm>
                  <a:off x="3735" y="2117"/>
                  <a:ext cx="90" cy="108"/>
                </a:xfrm>
                <a:custGeom>
                  <a:rect b="b" l="l" r="r" t="t"/>
                  <a:pathLst>
                    <a:path extrusionOk="0" h="120000" w="120000">
                      <a:moveTo>
                        <a:pt x="60000" y="0"/>
                      </a:moveTo>
                      <a:lnTo>
                        <a:pt x="120000" y="60000"/>
                      </a:lnTo>
                      <a:lnTo>
                        <a:pt x="60000" y="120000"/>
                      </a:lnTo>
                      <a:lnTo>
                        <a:pt x="0" y="60000"/>
                      </a:lnTo>
                      <a:lnTo>
                        <a:pt x="60000" y="0"/>
                      </a:lnTo>
                      <a:lnTo>
                        <a:pt x="60000" y="0"/>
                      </a:lnTo>
                      <a:close/>
                    </a:path>
                  </a:pathLst>
                </a:custGeom>
                <a:noFill/>
                <a:ln cap="flat" cmpd="sng" w="23800">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933" name="Google Shape;933;p52"/>
                <p:cNvSpPr/>
                <p:nvPr/>
              </p:nvSpPr>
              <p:spPr>
                <a:xfrm>
                  <a:off x="3433" y="2231"/>
                  <a:ext cx="693"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Outcome</a:t>
                  </a:r>
                  <a:endParaRPr b="1" sz="2000" u="none">
                    <a:solidFill>
                      <a:schemeClr val="dk1"/>
                    </a:solidFill>
                    <a:latin typeface="Arial"/>
                    <a:ea typeface="Arial"/>
                    <a:cs typeface="Arial"/>
                    <a:sym typeface="Arial"/>
                  </a:endParaRPr>
                </a:p>
              </p:txBody>
            </p:sp>
          </p:grpSp>
        </p:grpSp>
      </p:grpSp>
      <p:sp>
        <p:nvSpPr>
          <p:cNvPr id="934" name="Google Shape;934;p52"/>
          <p:cNvSpPr/>
          <p:nvPr/>
        </p:nvSpPr>
        <p:spPr>
          <a:xfrm>
            <a:off x="228600" y="466725"/>
            <a:ext cx="8534400" cy="600075"/>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4400" u="none">
                <a:solidFill>
                  <a:srgbClr val="001574"/>
                </a:solidFill>
                <a:latin typeface="Arial"/>
                <a:ea typeface="Arial"/>
                <a:cs typeface="Arial"/>
                <a:sym typeface="Arial"/>
              </a:rPr>
              <a:t>Implementation &amp; Outcome</a:t>
            </a:r>
            <a:endParaRPr/>
          </a:p>
        </p:txBody>
      </p:sp>
      <p:sp>
        <p:nvSpPr>
          <p:cNvPr id="935" name="Google Shape;935;p52"/>
          <p:cNvSpPr/>
          <p:nvPr/>
        </p:nvSpPr>
        <p:spPr>
          <a:xfrm>
            <a:off x="492125" y="1431925"/>
            <a:ext cx="4014788" cy="4730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u="none">
                <a:solidFill>
                  <a:srgbClr val="001574"/>
                </a:solidFill>
                <a:latin typeface="Arial"/>
                <a:ea typeface="Arial"/>
                <a:cs typeface="Arial"/>
                <a:sym typeface="Arial"/>
              </a:rPr>
              <a:t>Fixsen, Phillips, et al. (1985)</a:t>
            </a:r>
            <a:endParaRPr b="1" sz="2600" u="none">
              <a:solidFill>
                <a:srgbClr val="001574"/>
              </a:solidFill>
              <a:latin typeface="Arial"/>
              <a:ea typeface="Arial"/>
              <a:cs typeface="Arial"/>
              <a:sym typeface="Arial"/>
            </a:endParaRPr>
          </a:p>
        </p:txBody>
      </p:sp>
      <p:sp>
        <p:nvSpPr>
          <p:cNvPr id="936" name="Google Shape;936;p52"/>
          <p:cNvSpPr txBox="1"/>
          <p:nvPr/>
        </p:nvSpPr>
        <p:spPr>
          <a:xfrm>
            <a:off x="1963738" y="2438400"/>
            <a:ext cx="122555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none">
                <a:solidFill>
                  <a:schemeClr val="dk1"/>
                </a:solidFill>
                <a:latin typeface="Arial"/>
                <a:ea typeface="Arial"/>
                <a:cs typeface="Arial"/>
                <a:sym typeface="Arial"/>
              </a:rPr>
              <a:t>r = .95</a:t>
            </a:r>
            <a:endParaRPr b="1" sz="2000" u="none">
              <a:solidFill>
                <a:schemeClr val="dk1"/>
              </a:solidFill>
              <a:latin typeface="Arial"/>
              <a:ea typeface="Arial"/>
              <a:cs typeface="Arial"/>
              <a:sym typeface="Arial"/>
            </a:endParaRPr>
          </a:p>
        </p:txBody>
      </p:sp>
      <p:sp>
        <p:nvSpPr>
          <p:cNvPr id="937" name="Google Shape;937;p52"/>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53"/>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Costs and Savings</a:t>
            </a:r>
            <a:endParaRPr/>
          </a:p>
        </p:txBody>
      </p:sp>
      <p:sp>
        <p:nvSpPr>
          <p:cNvPr id="945" name="Google Shape;945;p53"/>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pic>
        <p:nvPicPr>
          <p:cNvPr id="946" name="Google Shape;946;p53"/>
          <p:cNvPicPr preferRelativeResize="0"/>
          <p:nvPr/>
        </p:nvPicPr>
        <p:blipFill rotWithShape="1">
          <a:blip r:embed="rId3">
            <a:alphaModFix/>
          </a:blip>
          <a:srcRect b="0" l="0" r="0" t="0"/>
          <a:stretch/>
        </p:blipFill>
        <p:spPr>
          <a:xfrm>
            <a:off x="1676400" y="1524000"/>
            <a:ext cx="6858000" cy="4730750"/>
          </a:xfrm>
          <a:prstGeom prst="rect">
            <a:avLst/>
          </a:prstGeom>
          <a:noFill/>
          <a:ln>
            <a:noFill/>
          </a:ln>
        </p:spPr>
      </p:pic>
      <p:cxnSp>
        <p:nvCxnSpPr>
          <p:cNvPr id="947" name="Google Shape;947;p53"/>
          <p:cNvCxnSpPr/>
          <p:nvPr/>
        </p:nvCxnSpPr>
        <p:spPr>
          <a:xfrm>
            <a:off x="2971800" y="3733800"/>
            <a:ext cx="5257800" cy="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54"/>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400" u="none" cap="none" strike="noStrike">
                <a:solidFill>
                  <a:srgbClr val="001574"/>
                </a:solidFill>
                <a:latin typeface="Arial"/>
                <a:ea typeface="Arial"/>
                <a:cs typeface="Arial"/>
                <a:sym typeface="Arial"/>
              </a:rPr>
              <a:t>Budget Changes (4 years)</a:t>
            </a:r>
            <a:endParaRPr/>
          </a:p>
        </p:txBody>
      </p:sp>
      <p:graphicFrame>
        <p:nvGraphicFramePr>
          <p:cNvPr id="955" name="Google Shape;955;p54"/>
          <p:cNvGraphicFramePr/>
          <p:nvPr/>
        </p:nvGraphicFramePr>
        <p:xfrm>
          <a:off x="1752600" y="533400"/>
          <a:ext cx="3000000" cy="3000000"/>
        </p:xfrm>
        <a:graphic>
          <a:graphicData uri="http://schemas.openxmlformats.org/drawingml/2006/table">
            <a:tbl>
              <a:tblPr>
                <a:noFill/>
                <a:tableStyleId>{270DEA5A-5E74-4626-A41F-E205CBA4F810}</a:tableStyleId>
              </a:tblPr>
              <a:tblGrid>
                <a:gridCol w="2805125"/>
                <a:gridCol w="1611300"/>
                <a:gridCol w="1374775"/>
              </a:tblGrid>
              <a:tr h="1400175">
                <a:tc>
                  <a:txBody>
                    <a:bodyPr/>
                    <a:lstStyle/>
                    <a:p>
                      <a:pPr indent="0" lvl="0" marL="0" marR="0" rtl="0" algn="l">
                        <a:lnSpc>
                          <a:spcPct val="95000"/>
                        </a:lnSpc>
                        <a:spcBef>
                          <a:spcPts val="0"/>
                        </a:spcBef>
                        <a:spcAft>
                          <a:spcPts val="0"/>
                        </a:spcAft>
                        <a:buClr>
                          <a:schemeClr val="dk1"/>
                        </a:buClr>
                        <a:buFont typeface="Arial"/>
                        <a:buNone/>
                      </a:pPr>
                      <a:r>
                        <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Pre</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Post</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1050">
                <a:tc>
                  <a:txBody>
                    <a:bodyPr/>
                    <a:lstStyle/>
                    <a:p>
                      <a:pPr indent="0" lvl="0" marL="0" marR="0" rtl="0" algn="l">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Administration</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39%</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19%</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2650">
                <a:tc>
                  <a:txBody>
                    <a:bodyPr/>
                    <a:lstStyle/>
                    <a:p>
                      <a:pPr indent="0" lvl="0" marL="0" marR="0" rtl="0" algn="l">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Treatment Units</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59%</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75%</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1050">
                <a:tc>
                  <a:txBody>
                    <a:bodyPr/>
                    <a:lstStyle/>
                    <a:p>
                      <a:pPr indent="0" lvl="0" marL="0" marR="0" rtl="0" algn="l">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Training &amp; Eval.</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2%</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6%</a:t>
                      </a:r>
                      <a:endParaRPr b="0" i="0" sz="2400" u="none" cap="none" strike="noStrike">
                        <a:solidFill>
                          <a:srgbClr val="001574"/>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56" name="Google Shape;956;p54"/>
          <p:cNvSpPr txBox="1"/>
          <p:nvPr/>
        </p:nvSpPr>
        <p:spPr>
          <a:xfrm>
            <a:off x="1981200" y="5486400"/>
            <a:ext cx="6324600" cy="915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none">
                <a:solidFill>
                  <a:srgbClr val="001574"/>
                </a:solidFill>
                <a:latin typeface="Arial"/>
                <a:ea typeface="Arial"/>
                <a:cs typeface="Arial"/>
                <a:sym typeface="Arial"/>
              </a:rPr>
              <a:t>Reduction in administrative staff, reduction in maintenance staff and repairs, reduction in food/staff costs, nearly 100% staff redeployment/rehiring into newly defined positions</a:t>
            </a:r>
            <a:endParaRPr sz="1800" u="none">
              <a:solidFill>
                <a:schemeClr val="dk1"/>
              </a:solidFill>
              <a:latin typeface="Arial"/>
              <a:ea typeface="Arial"/>
              <a:cs typeface="Arial"/>
              <a:sym typeface="Aria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55"/>
          <p:cNvSpPr txBox="1"/>
          <p:nvPr>
            <p:ph type="title"/>
          </p:nvPr>
        </p:nvSpPr>
        <p:spPr>
          <a:xfrm>
            <a:off x="1447800" y="762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7200" u="none" cap="none" strike="noStrike">
                <a:solidFill>
                  <a:srgbClr val="001574"/>
                </a:solidFill>
                <a:latin typeface="Arial"/>
                <a:ea typeface="Arial"/>
                <a:cs typeface="Arial"/>
                <a:sym typeface="Arial"/>
              </a:rPr>
              <a:t>Sustainability</a:t>
            </a:r>
            <a:endParaRPr/>
          </a:p>
        </p:txBody>
      </p:sp>
      <p:sp>
        <p:nvSpPr>
          <p:cNvPr id="964" name="Google Shape;964;p55"/>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1447800" y="762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7200" u="none" cap="none" strike="noStrike">
                <a:solidFill>
                  <a:srgbClr val="001574"/>
                </a:solidFill>
                <a:latin typeface="Arial"/>
                <a:ea typeface="Arial"/>
                <a:cs typeface="Arial"/>
                <a:sym typeface="Arial"/>
              </a:rPr>
              <a:t>Implementation</a:t>
            </a:r>
            <a:endParaRPr/>
          </a:p>
        </p:txBody>
      </p:sp>
      <p:sp>
        <p:nvSpPr>
          <p:cNvPr id="105" name="Google Shape;105;p20"/>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6" name="Google Shape;106;p20"/>
          <p:cNvSpPr txBox="1"/>
          <p:nvPr/>
        </p:nvSpPr>
        <p:spPr>
          <a:xfrm>
            <a:off x="1828800" y="2286000"/>
            <a:ext cx="5334000" cy="1431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u="none">
                <a:solidFill>
                  <a:srgbClr val="001574"/>
                </a:solidFill>
                <a:latin typeface="Arial"/>
                <a:ea typeface="Arial"/>
                <a:cs typeface="Arial"/>
                <a:sym typeface="Arial"/>
              </a:rPr>
              <a:t>The “to” in Science to Service</a:t>
            </a:r>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56"/>
          <p:cNvSpPr/>
          <p:nvPr/>
        </p:nvSpPr>
        <p:spPr>
          <a:xfrm>
            <a:off x="2911475" y="4911725"/>
            <a:ext cx="2224088" cy="468313"/>
          </a:xfrm>
          <a:prstGeom prst="rect">
            <a:avLst/>
          </a:pr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972" name="Google Shape;972;p56"/>
          <p:cNvSpPr/>
          <p:nvPr/>
        </p:nvSpPr>
        <p:spPr>
          <a:xfrm>
            <a:off x="6070600" y="2787650"/>
            <a:ext cx="2195513" cy="2592388"/>
          </a:xfrm>
          <a:prstGeom prst="rect">
            <a:avLst/>
          </a:prstGeom>
          <a:solidFill>
            <a:srgbClr val="001574"/>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973" name="Google Shape;973;p56"/>
          <p:cNvCxnSpPr/>
          <p:nvPr/>
        </p:nvCxnSpPr>
        <p:spPr>
          <a:xfrm>
            <a:off x="2319338" y="2255838"/>
            <a:ext cx="1587" cy="3124200"/>
          </a:xfrm>
          <a:prstGeom prst="straightConnector1">
            <a:avLst/>
          </a:prstGeom>
          <a:noFill/>
          <a:ln cap="flat" cmpd="sng" w="12700">
            <a:solidFill>
              <a:srgbClr val="000000"/>
            </a:solidFill>
            <a:prstDash val="solid"/>
            <a:round/>
            <a:headEnd len="sm" w="sm" type="none"/>
            <a:tailEnd len="sm" w="sm" type="none"/>
          </a:ln>
        </p:spPr>
      </p:cxnSp>
      <p:cxnSp>
        <p:nvCxnSpPr>
          <p:cNvPr id="974" name="Google Shape;974;p56"/>
          <p:cNvCxnSpPr/>
          <p:nvPr/>
        </p:nvCxnSpPr>
        <p:spPr>
          <a:xfrm>
            <a:off x="2257425" y="538003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75" name="Google Shape;975;p56"/>
          <p:cNvCxnSpPr/>
          <p:nvPr/>
        </p:nvCxnSpPr>
        <p:spPr>
          <a:xfrm>
            <a:off x="2257425" y="506412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976" name="Google Shape;976;p56"/>
          <p:cNvCxnSpPr/>
          <p:nvPr/>
        </p:nvCxnSpPr>
        <p:spPr>
          <a:xfrm>
            <a:off x="2257425" y="475932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977" name="Google Shape;977;p56"/>
          <p:cNvCxnSpPr/>
          <p:nvPr/>
        </p:nvCxnSpPr>
        <p:spPr>
          <a:xfrm>
            <a:off x="2257425" y="444341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78" name="Google Shape;978;p56"/>
          <p:cNvCxnSpPr/>
          <p:nvPr/>
        </p:nvCxnSpPr>
        <p:spPr>
          <a:xfrm>
            <a:off x="2257425" y="4127500"/>
            <a:ext cx="61913" cy="1588"/>
          </a:xfrm>
          <a:prstGeom prst="straightConnector1">
            <a:avLst/>
          </a:prstGeom>
          <a:noFill/>
          <a:ln cap="flat" cmpd="sng" w="12700">
            <a:solidFill>
              <a:srgbClr val="000000"/>
            </a:solidFill>
            <a:prstDash val="solid"/>
            <a:round/>
            <a:headEnd len="sm" w="sm" type="none"/>
            <a:tailEnd len="sm" w="sm" type="none"/>
          </a:ln>
        </p:spPr>
      </p:cxnSp>
      <p:cxnSp>
        <p:nvCxnSpPr>
          <p:cNvPr id="979" name="Google Shape;979;p56"/>
          <p:cNvCxnSpPr/>
          <p:nvPr/>
        </p:nvCxnSpPr>
        <p:spPr>
          <a:xfrm>
            <a:off x="2257425" y="381158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80" name="Google Shape;980;p56"/>
          <p:cNvCxnSpPr/>
          <p:nvPr/>
        </p:nvCxnSpPr>
        <p:spPr>
          <a:xfrm>
            <a:off x="2257425" y="350837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981" name="Google Shape;981;p56"/>
          <p:cNvCxnSpPr/>
          <p:nvPr/>
        </p:nvCxnSpPr>
        <p:spPr>
          <a:xfrm>
            <a:off x="2257425" y="319246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82" name="Google Shape;982;p56"/>
          <p:cNvCxnSpPr/>
          <p:nvPr/>
        </p:nvCxnSpPr>
        <p:spPr>
          <a:xfrm>
            <a:off x="2257425" y="287496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83" name="Google Shape;983;p56"/>
          <p:cNvCxnSpPr/>
          <p:nvPr/>
        </p:nvCxnSpPr>
        <p:spPr>
          <a:xfrm>
            <a:off x="2257425" y="2571750"/>
            <a:ext cx="61913" cy="1588"/>
          </a:xfrm>
          <a:prstGeom prst="straightConnector1">
            <a:avLst/>
          </a:prstGeom>
          <a:noFill/>
          <a:ln cap="flat" cmpd="sng" w="12700">
            <a:solidFill>
              <a:srgbClr val="000000"/>
            </a:solidFill>
            <a:prstDash val="solid"/>
            <a:round/>
            <a:headEnd len="sm" w="sm" type="none"/>
            <a:tailEnd len="sm" w="sm" type="none"/>
          </a:ln>
        </p:spPr>
      </p:cxnSp>
      <p:cxnSp>
        <p:nvCxnSpPr>
          <p:cNvPr id="984" name="Google Shape;984;p56"/>
          <p:cNvCxnSpPr/>
          <p:nvPr/>
        </p:nvCxnSpPr>
        <p:spPr>
          <a:xfrm>
            <a:off x="2257425" y="225583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985" name="Google Shape;985;p56"/>
          <p:cNvCxnSpPr/>
          <p:nvPr/>
        </p:nvCxnSpPr>
        <p:spPr>
          <a:xfrm>
            <a:off x="2319338" y="5380038"/>
            <a:ext cx="6407150" cy="1587"/>
          </a:xfrm>
          <a:prstGeom prst="straightConnector1">
            <a:avLst/>
          </a:prstGeom>
          <a:noFill/>
          <a:ln cap="flat" cmpd="sng" w="12700">
            <a:solidFill>
              <a:srgbClr val="000000"/>
            </a:solidFill>
            <a:prstDash val="solid"/>
            <a:round/>
            <a:headEnd len="sm" w="sm" type="none"/>
            <a:tailEnd len="sm" w="sm" type="none"/>
          </a:ln>
        </p:spPr>
      </p:cxnSp>
      <p:cxnSp>
        <p:nvCxnSpPr>
          <p:cNvPr id="986" name="Google Shape;986;p56"/>
          <p:cNvCxnSpPr/>
          <p:nvPr/>
        </p:nvCxnSpPr>
        <p:spPr>
          <a:xfrm flipH="1" rot="10800000">
            <a:off x="2319338" y="5380038"/>
            <a:ext cx="1587" cy="63500"/>
          </a:xfrm>
          <a:prstGeom prst="straightConnector1">
            <a:avLst/>
          </a:prstGeom>
          <a:noFill/>
          <a:ln cap="flat" cmpd="sng" w="12700">
            <a:solidFill>
              <a:srgbClr val="000000"/>
            </a:solidFill>
            <a:prstDash val="solid"/>
            <a:round/>
            <a:headEnd len="sm" w="sm" type="none"/>
            <a:tailEnd len="sm" w="sm" type="none"/>
          </a:ln>
        </p:spPr>
      </p:cxnSp>
      <p:cxnSp>
        <p:nvCxnSpPr>
          <p:cNvPr id="987" name="Google Shape;987;p56"/>
          <p:cNvCxnSpPr/>
          <p:nvPr/>
        </p:nvCxnSpPr>
        <p:spPr>
          <a:xfrm flipH="1" rot="10800000">
            <a:off x="5527675" y="5380038"/>
            <a:ext cx="1588" cy="63500"/>
          </a:xfrm>
          <a:prstGeom prst="straightConnector1">
            <a:avLst/>
          </a:prstGeom>
          <a:noFill/>
          <a:ln cap="flat" cmpd="sng" w="12700">
            <a:solidFill>
              <a:srgbClr val="000000"/>
            </a:solidFill>
            <a:prstDash val="solid"/>
            <a:round/>
            <a:headEnd len="sm" w="sm" type="none"/>
            <a:tailEnd len="sm" w="sm" type="none"/>
          </a:ln>
        </p:spPr>
      </p:cxnSp>
      <p:cxnSp>
        <p:nvCxnSpPr>
          <p:cNvPr id="988" name="Google Shape;988;p56"/>
          <p:cNvCxnSpPr/>
          <p:nvPr/>
        </p:nvCxnSpPr>
        <p:spPr>
          <a:xfrm flipH="1" rot="10800000">
            <a:off x="8726488" y="5380038"/>
            <a:ext cx="1587" cy="63500"/>
          </a:xfrm>
          <a:prstGeom prst="straightConnector1">
            <a:avLst/>
          </a:prstGeom>
          <a:noFill/>
          <a:ln cap="flat" cmpd="sng" w="12700">
            <a:solidFill>
              <a:srgbClr val="000000"/>
            </a:solidFill>
            <a:prstDash val="solid"/>
            <a:round/>
            <a:headEnd len="sm" w="sm" type="none"/>
            <a:tailEnd len="sm" w="sm" type="none"/>
          </a:ln>
        </p:spPr>
      </p:cxnSp>
      <p:sp>
        <p:nvSpPr>
          <p:cNvPr id="989" name="Google Shape;989;p56"/>
          <p:cNvSpPr/>
          <p:nvPr/>
        </p:nvSpPr>
        <p:spPr>
          <a:xfrm>
            <a:off x="2049463" y="5259388"/>
            <a:ext cx="127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990" name="Google Shape;990;p56"/>
          <p:cNvSpPr/>
          <p:nvPr/>
        </p:nvSpPr>
        <p:spPr>
          <a:xfrm>
            <a:off x="1938338" y="4943475"/>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991" name="Google Shape;991;p56"/>
          <p:cNvSpPr/>
          <p:nvPr/>
        </p:nvSpPr>
        <p:spPr>
          <a:xfrm>
            <a:off x="1938338" y="464026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992" name="Google Shape;992;p56"/>
          <p:cNvSpPr/>
          <p:nvPr/>
        </p:nvSpPr>
        <p:spPr>
          <a:xfrm>
            <a:off x="1938338" y="432276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993" name="Google Shape;993;p56"/>
          <p:cNvSpPr/>
          <p:nvPr/>
        </p:nvSpPr>
        <p:spPr>
          <a:xfrm>
            <a:off x="1938338" y="400685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994" name="Google Shape;994;p56"/>
          <p:cNvSpPr/>
          <p:nvPr/>
        </p:nvSpPr>
        <p:spPr>
          <a:xfrm>
            <a:off x="1938338" y="3690938"/>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995" name="Google Shape;995;p56"/>
          <p:cNvSpPr/>
          <p:nvPr/>
        </p:nvSpPr>
        <p:spPr>
          <a:xfrm>
            <a:off x="1938338" y="3386138"/>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60</a:t>
            </a:r>
            <a:endParaRPr sz="2000" u="none">
              <a:solidFill>
                <a:schemeClr val="dk1"/>
              </a:solidFill>
              <a:latin typeface="Arial"/>
              <a:ea typeface="Arial"/>
              <a:cs typeface="Arial"/>
              <a:sym typeface="Arial"/>
            </a:endParaRPr>
          </a:p>
        </p:txBody>
      </p:sp>
      <p:sp>
        <p:nvSpPr>
          <p:cNvPr id="996" name="Google Shape;996;p56"/>
          <p:cNvSpPr/>
          <p:nvPr/>
        </p:nvSpPr>
        <p:spPr>
          <a:xfrm>
            <a:off x="1938338" y="3070225"/>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70</a:t>
            </a:r>
            <a:endParaRPr sz="2000" u="none">
              <a:solidFill>
                <a:schemeClr val="dk1"/>
              </a:solidFill>
              <a:latin typeface="Arial"/>
              <a:ea typeface="Arial"/>
              <a:cs typeface="Arial"/>
              <a:sym typeface="Arial"/>
            </a:endParaRPr>
          </a:p>
        </p:txBody>
      </p:sp>
      <p:sp>
        <p:nvSpPr>
          <p:cNvPr id="997" name="Google Shape;997;p56"/>
          <p:cNvSpPr/>
          <p:nvPr/>
        </p:nvSpPr>
        <p:spPr>
          <a:xfrm>
            <a:off x="1938338" y="275431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80</a:t>
            </a:r>
            <a:endParaRPr sz="2000" u="none">
              <a:solidFill>
                <a:schemeClr val="dk1"/>
              </a:solidFill>
              <a:latin typeface="Arial"/>
              <a:ea typeface="Arial"/>
              <a:cs typeface="Arial"/>
              <a:sym typeface="Arial"/>
            </a:endParaRPr>
          </a:p>
        </p:txBody>
      </p:sp>
      <p:sp>
        <p:nvSpPr>
          <p:cNvPr id="998" name="Google Shape;998;p56"/>
          <p:cNvSpPr/>
          <p:nvPr/>
        </p:nvSpPr>
        <p:spPr>
          <a:xfrm>
            <a:off x="1938338" y="244951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90</a:t>
            </a:r>
            <a:endParaRPr sz="2000" u="none">
              <a:solidFill>
                <a:schemeClr val="dk1"/>
              </a:solidFill>
              <a:latin typeface="Arial"/>
              <a:ea typeface="Arial"/>
              <a:cs typeface="Arial"/>
              <a:sym typeface="Arial"/>
            </a:endParaRPr>
          </a:p>
        </p:txBody>
      </p:sp>
      <p:sp>
        <p:nvSpPr>
          <p:cNvPr id="999" name="Google Shape;999;p56"/>
          <p:cNvSpPr/>
          <p:nvPr/>
        </p:nvSpPr>
        <p:spPr>
          <a:xfrm>
            <a:off x="1825625" y="2133600"/>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100</a:t>
            </a:r>
            <a:endParaRPr sz="2000" u="none">
              <a:solidFill>
                <a:schemeClr val="dk1"/>
              </a:solidFill>
              <a:latin typeface="Arial"/>
              <a:ea typeface="Arial"/>
              <a:cs typeface="Arial"/>
              <a:sym typeface="Arial"/>
            </a:endParaRPr>
          </a:p>
        </p:txBody>
      </p:sp>
      <p:sp>
        <p:nvSpPr>
          <p:cNvPr id="1000" name="Google Shape;1000;p56"/>
          <p:cNvSpPr/>
          <p:nvPr/>
        </p:nvSpPr>
        <p:spPr>
          <a:xfrm>
            <a:off x="3268663" y="5564188"/>
            <a:ext cx="1558925" cy="244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u="none">
                <a:solidFill>
                  <a:srgbClr val="000000"/>
                </a:solidFill>
                <a:latin typeface="Arial"/>
                <a:ea typeface="Arial"/>
                <a:cs typeface="Arial"/>
                <a:sym typeface="Arial"/>
              </a:rPr>
              <a:t>Tx Unit Strategy</a:t>
            </a:r>
            <a:endParaRPr b="1" sz="1600" u="none">
              <a:solidFill>
                <a:schemeClr val="dk1"/>
              </a:solidFill>
              <a:latin typeface="Arial"/>
              <a:ea typeface="Arial"/>
              <a:cs typeface="Arial"/>
              <a:sym typeface="Arial"/>
            </a:endParaRPr>
          </a:p>
        </p:txBody>
      </p:sp>
      <p:sp>
        <p:nvSpPr>
          <p:cNvPr id="1001" name="Google Shape;1001;p56"/>
          <p:cNvSpPr/>
          <p:nvPr/>
        </p:nvSpPr>
        <p:spPr>
          <a:xfrm>
            <a:off x="5802313" y="5564188"/>
            <a:ext cx="2678112" cy="244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u="none">
                <a:solidFill>
                  <a:srgbClr val="000000"/>
                </a:solidFill>
                <a:latin typeface="Arial"/>
                <a:ea typeface="Arial"/>
                <a:cs typeface="Arial"/>
                <a:sym typeface="Arial"/>
              </a:rPr>
              <a:t> Org. Development Strategy</a:t>
            </a:r>
            <a:endParaRPr b="1" sz="1600" u="none">
              <a:solidFill>
                <a:schemeClr val="dk1"/>
              </a:solidFill>
              <a:latin typeface="Arial"/>
              <a:ea typeface="Arial"/>
              <a:cs typeface="Arial"/>
              <a:sym typeface="Arial"/>
            </a:endParaRPr>
          </a:p>
        </p:txBody>
      </p:sp>
      <p:sp>
        <p:nvSpPr>
          <p:cNvPr id="1002" name="Google Shape;1002;p56"/>
          <p:cNvSpPr/>
          <p:nvPr/>
        </p:nvSpPr>
        <p:spPr>
          <a:xfrm rot="-5400000">
            <a:off x="241300" y="3328988"/>
            <a:ext cx="2930525" cy="6699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 Homes Open </a:t>
            </a:r>
            <a:r>
              <a:rPr b="1" lang="en-US" sz="1900" u="none">
                <a:solidFill>
                  <a:srgbClr val="000000"/>
                </a:solidFill>
                <a:latin typeface="Arial"/>
                <a:ea typeface="Arial"/>
                <a:cs typeface="Arial"/>
                <a:sym typeface="Arial"/>
              </a:rPr>
              <a:t>6+ Yrs.</a:t>
            </a:r>
            <a:endParaRPr sz="2000" u="none">
              <a:solidFill>
                <a:schemeClr val="dk1"/>
              </a:solidFill>
              <a:latin typeface="Arial"/>
              <a:ea typeface="Arial"/>
              <a:cs typeface="Arial"/>
              <a:sym typeface="Arial"/>
            </a:endParaRPr>
          </a:p>
          <a:p>
            <a:pPr indent="0" lvl="0" marL="0" marR="0" rtl="0" algn="ctr">
              <a:spcBef>
                <a:spcPts val="400"/>
              </a:spcBef>
              <a:spcAft>
                <a:spcPts val="0"/>
              </a:spcAft>
              <a:buNone/>
            </a:pPr>
            <a:r>
              <a:t/>
            </a:r>
            <a:endParaRPr b="1" sz="2000" u="none">
              <a:solidFill>
                <a:schemeClr val="dk1"/>
              </a:solidFill>
              <a:latin typeface="Arial"/>
              <a:ea typeface="Arial"/>
              <a:cs typeface="Arial"/>
              <a:sym typeface="Arial"/>
            </a:endParaRPr>
          </a:p>
        </p:txBody>
      </p:sp>
      <p:sp>
        <p:nvSpPr>
          <p:cNvPr id="1003" name="Google Shape;1003;p56"/>
          <p:cNvSpPr txBox="1"/>
          <p:nvPr/>
        </p:nvSpPr>
        <p:spPr>
          <a:xfrm>
            <a:off x="3502025" y="4972050"/>
            <a:ext cx="1044575"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lt1"/>
                </a:solidFill>
                <a:latin typeface="Arial"/>
                <a:ea typeface="Arial"/>
                <a:cs typeface="Arial"/>
                <a:sym typeface="Arial"/>
              </a:rPr>
              <a:t>N = 25</a:t>
            </a:r>
            <a:endParaRPr b="1" sz="2000" u="none">
              <a:solidFill>
                <a:schemeClr val="dk1"/>
              </a:solidFill>
              <a:latin typeface="Arial"/>
              <a:ea typeface="Arial"/>
              <a:cs typeface="Arial"/>
              <a:sym typeface="Arial"/>
            </a:endParaRPr>
          </a:p>
        </p:txBody>
      </p:sp>
      <p:sp>
        <p:nvSpPr>
          <p:cNvPr id="1004" name="Google Shape;1004;p56"/>
          <p:cNvSpPr txBox="1"/>
          <p:nvPr/>
        </p:nvSpPr>
        <p:spPr>
          <a:xfrm>
            <a:off x="6654800" y="4975225"/>
            <a:ext cx="1193800"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lt1"/>
                </a:solidFill>
                <a:latin typeface="Arial"/>
                <a:ea typeface="Arial"/>
                <a:cs typeface="Arial"/>
                <a:sym typeface="Arial"/>
              </a:rPr>
              <a:t>N = 219</a:t>
            </a:r>
            <a:endParaRPr b="1" sz="2000" u="none">
              <a:solidFill>
                <a:schemeClr val="dk1"/>
              </a:solidFill>
              <a:latin typeface="Arial"/>
              <a:ea typeface="Arial"/>
              <a:cs typeface="Arial"/>
              <a:sym typeface="Arial"/>
            </a:endParaRPr>
          </a:p>
        </p:txBody>
      </p:sp>
      <p:sp>
        <p:nvSpPr>
          <p:cNvPr id="1005" name="Google Shape;1005;p56"/>
          <p:cNvSpPr/>
          <p:nvPr/>
        </p:nvSpPr>
        <p:spPr>
          <a:xfrm>
            <a:off x="2514600" y="1447800"/>
            <a:ext cx="3168650" cy="8540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u="none">
                <a:solidFill>
                  <a:srgbClr val="001574"/>
                </a:solidFill>
                <a:latin typeface="Arial"/>
                <a:ea typeface="Arial"/>
                <a:cs typeface="Arial"/>
                <a:sym typeface="Arial"/>
              </a:rPr>
              <a:t>Teaching-Family Model </a:t>
            </a:r>
            <a:endParaRPr/>
          </a:p>
          <a:p>
            <a:pPr indent="0" lvl="0" marL="0" marR="0" rtl="0" algn="l">
              <a:lnSpc>
                <a:spcPct val="187500"/>
              </a:lnSpc>
              <a:spcBef>
                <a:spcPts val="0"/>
              </a:spcBef>
              <a:spcAft>
                <a:spcPts val="0"/>
              </a:spcAft>
              <a:buNone/>
            </a:pPr>
            <a:r>
              <a:rPr b="1" lang="en-US" sz="1600" u="none">
                <a:solidFill>
                  <a:srgbClr val="001574"/>
                </a:solidFill>
                <a:latin typeface="Arial"/>
                <a:ea typeface="Arial"/>
                <a:cs typeface="Arial"/>
                <a:sym typeface="Arial"/>
              </a:rPr>
              <a:t>Blase, Fixsen, &amp; Phillips (1984)</a:t>
            </a:r>
            <a:endParaRPr b="1" sz="2000" u="none">
              <a:solidFill>
                <a:srgbClr val="001574"/>
              </a:solidFill>
              <a:latin typeface="Arial"/>
              <a:ea typeface="Arial"/>
              <a:cs typeface="Arial"/>
              <a:sym typeface="Arial"/>
            </a:endParaRPr>
          </a:p>
        </p:txBody>
      </p:sp>
      <p:sp>
        <p:nvSpPr>
          <p:cNvPr id="1006" name="Google Shape;1006;p56"/>
          <p:cNvSpPr txBox="1"/>
          <p:nvPr>
            <p:ph type="title"/>
          </p:nvPr>
        </p:nvSpPr>
        <p:spPr>
          <a:xfrm>
            <a:off x="15240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1574"/>
                </a:solidFill>
                <a:latin typeface="Arial"/>
                <a:ea typeface="Arial"/>
                <a:cs typeface="Arial"/>
                <a:sym typeface="Arial"/>
              </a:rPr>
              <a:t>Program Sustainability</a:t>
            </a:r>
            <a:endParaRPr/>
          </a:p>
        </p:txBody>
      </p:sp>
      <p:sp>
        <p:nvSpPr>
          <p:cNvPr id="1007" name="Google Shape;1007;p56"/>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08" name="Google Shape;1008;p56"/>
          <p:cNvSpPr/>
          <p:nvPr/>
        </p:nvSpPr>
        <p:spPr>
          <a:xfrm>
            <a:off x="5715000" y="2667000"/>
            <a:ext cx="3048000" cy="32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57"/>
          <p:cNvSpPr/>
          <p:nvPr/>
        </p:nvSpPr>
        <p:spPr>
          <a:xfrm>
            <a:off x="1295400" y="466725"/>
            <a:ext cx="7848600" cy="600075"/>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4400" u="none">
                <a:solidFill>
                  <a:srgbClr val="001574"/>
                </a:solidFill>
                <a:latin typeface="Arial"/>
                <a:ea typeface="Arial"/>
                <a:cs typeface="Arial"/>
                <a:sym typeface="Arial"/>
              </a:rPr>
              <a:t>Proximity Analysis</a:t>
            </a:r>
            <a:endParaRPr/>
          </a:p>
        </p:txBody>
      </p:sp>
      <p:sp>
        <p:nvSpPr>
          <p:cNvPr id="1016" name="Google Shape;1016;p57"/>
          <p:cNvSpPr/>
          <p:nvPr/>
        </p:nvSpPr>
        <p:spPr>
          <a:xfrm>
            <a:off x="3579813" y="6197600"/>
            <a:ext cx="1587" cy="30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000" u="none">
              <a:solidFill>
                <a:schemeClr val="dk1"/>
              </a:solidFill>
              <a:latin typeface="Arial"/>
              <a:ea typeface="Arial"/>
              <a:cs typeface="Arial"/>
              <a:sym typeface="Arial"/>
            </a:endParaRPr>
          </a:p>
        </p:txBody>
      </p:sp>
      <p:sp>
        <p:nvSpPr>
          <p:cNvPr id="1017" name="Google Shape;1017;p57"/>
          <p:cNvSpPr/>
          <p:nvPr/>
        </p:nvSpPr>
        <p:spPr>
          <a:xfrm>
            <a:off x="2630488" y="5029200"/>
            <a:ext cx="1041400" cy="615950"/>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Far</a:t>
            </a:r>
            <a:endParaRPr/>
          </a:p>
        </p:txBody>
      </p:sp>
      <p:sp>
        <p:nvSpPr>
          <p:cNvPr id="1018" name="Google Shape;1018;p57"/>
          <p:cNvSpPr/>
          <p:nvPr/>
        </p:nvSpPr>
        <p:spPr>
          <a:xfrm>
            <a:off x="3671888" y="3657600"/>
            <a:ext cx="1052512" cy="1987550"/>
          </a:xfrm>
          <a:prstGeom prst="rect">
            <a:avLst/>
          </a:prstGeom>
          <a:solidFill>
            <a:srgbClr val="0099FF"/>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19" name="Google Shape;1019;p57"/>
          <p:cNvSpPr/>
          <p:nvPr/>
        </p:nvSpPr>
        <p:spPr>
          <a:xfrm>
            <a:off x="6424613" y="2971800"/>
            <a:ext cx="1079500" cy="2673350"/>
          </a:xfrm>
          <a:prstGeom prst="rect">
            <a:avLst/>
          </a:prstGeom>
          <a:solidFill>
            <a:srgbClr val="0099FF"/>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020" name="Google Shape;1020;p57"/>
          <p:cNvCxnSpPr/>
          <p:nvPr/>
        </p:nvCxnSpPr>
        <p:spPr>
          <a:xfrm>
            <a:off x="2300288" y="1874838"/>
            <a:ext cx="1587" cy="3770312"/>
          </a:xfrm>
          <a:prstGeom prst="straightConnector1">
            <a:avLst/>
          </a:prstGeom>
          <a:noFill/>
          <a:ln cap="flat" cmpd="sng" w="12700">
            <a:solidFill>
              <a:srgbClr val="000000"/>
            </a:solidFill>
            <a:prstDash val="solid"/>
            <a:round/>
            <a:headEnd len="sm" w="sm" type="none"/>
            <a:tailEnd len="sm" w="sm" type="none"/>
          </a:ln>
        </p:spPr>
      </p:cxnSp>
      <p:cxnSp>
        <p:nvCxnSpPr>
          <p:cNvPr id="1021" name="Google Shape;1021;p57"/>
          <p:cNvCxnSpPr/>
          <p:nvPr/>
        </p:nvCxnSpPr>
        <p:spPr>
          <a:xfrm>
            <a:off x="2236788" y="5645150"/>
            <a:ext cx="63500" cy="1588"/>
          </a:xfrm>
          <a:prstGeom prst="straightConnector1">
            <a:avLst/>
          </a:prstGeom>
          <a:noFill/>
          <a:ln cap="flat" cmpd="sng" w="12700">
            <a:solidFill>
              <a:srgbClr val="000000"/>
            </a:solidFill>
            <a:prstDash val="solid"/>
            <a:round/>
            <a:headEnd len="sm" w="sm" type="none"/>
            <a:tailEnd len="sm" w="sm" type="none"/>
          </a:ln>
        </p:spPr>
      </p:cxnSp>
      <p:cxnSp>
        <p:nvCxnSpPr>
          <p:cNvPr id="1022" name="Google Shape;1022;p57"/>
          <p:cNvCxnSpPr/>
          <p:nvPr/>
        </p:nvCxnSpPr>
        <p:spPr>
          <a:xfrm>
            <a:off x="2236788" y="5264150"/>
            <a:ext cx="63500" cy="1588"/>
          </a:xfrm>
          <a:prstGeom prst="straightConnector1">
            <a:avLst/>
          </a:prstGeom>
          <a:noFill/>
          <a:ln cap="flat" cmpd="sng" w="12700">
            <a:solidFill>
              <a:srgbClr val="000000"/>
            </a:solidFill>
            <a:prstDash val="solid"/>
            <a:round/>
            <a:headEnd len="sm" w="sm" type="none"/>
            <a:tailEnd len="sm" w="sm" type="none"/>
          </a:ln>
        </p:spPr>
      </p:cxnSp>
      <p:cxnSp>
        <p:nvCxnSpPr>
          <p:cNvPr id="1023" name="Google Shape;1023;p57"/>
          <p:cNvCxnSpPr/>
          <p:nvPr/>
        </p:nvCxnSpPr>
        <p:spPr>
          <a:xfrm>
            <a:off x="2236788" y="4895850"/>
            <a:ext cx="63500" cy="1588"/>
          </a:xfrm>
          <a:prstGeom prst="straightConnector1">
            <a:avLst/>
          </a:prstGeom>
          <a:noFill/>
          <a:ln cap="flat" cmpd="sng" w="12700">
            <a:solidFill>
              <a:srgbClr val="000000"/>
            </a:solidFill>
            <a:prstDash val="solid"/>
            <a:round/>
            <a:headEnd len="sm" w="sm" type="none"/>
            <a:tailEnd len="sm" w="sm" type="none"/>
          </a:ln>
        </p:spPr>
      </p:cxnSp>
      <p:cxnSp>
        <p:nvCxnSpPr>
          <p:cNvPr id="1024" name="Google Shape;1024;p57"/>
          <p:cNvCxnSpPr/>
          <p:nvPr/>
        </p:nvCxnSpPr>
        <p:spPr>
          <a:xfrm>
            <a:off x="2236788" y="4514850"/>
            <a:ext cx="63500" cy="1588"/>
          </a:xfrm>
          <a:prstGeom prst="straightConnector1">
            <a:avLst/>
          </a:prstGeom>
          <a:noFill/>
          <a:ln cap="flat" cmpd="sng" w="12700">
            <a:solidFill>
              <a:srgbClr val="000000"/>
            </a:solidFill>
            <a:prstDash val="solid"/>
            <a:round/>
            <a:headEnd len="sm" w="sm" type="none"/>
            <a:tailEnd len="sm" w="sm" type="none"/>
          </a:ln>
        </p:spPr>
      </p:cxnSp>
      <p:cxnSp>
        <p:nvCxnSpPr>
          <p:cNvPr id="1025" name="Google Shape;1025;p57"/>
          <p:cNvCxnSpPr/>
          <p:nvPr/>
        </p:nvCxnSpPr>
        <p:spPr>
          <a:xfrm>
            <a:off x="2236788" y="4133850"/>
            <a:ext cx="63500" cy="1588"/>
          </a:xfrm>
          <a:prstGeom prst="straightConnector1">
            <a:avLst/>
          </a:prstGeom>
          <a:noFill/>
          <a:ln cap="flat" cmpd="sng" w="12700">
            <a:solidFill>
              <a:srgbClr val="000000"/>
            </a:solidFill>
            <a:prstDash val="solid"/>
            <a:round/>
            <a:headEnd len="sm" w="sm" type="none"/>
            <a:tailEnd len="sm" w="sm" type="none"/>
          </a:ln>
        </p:spPr>
      </p:cxnSp>
      <p:cxnSp>
        <p:nvCxnSpPr>
          <p:cNvPr id="1026" name="Google Shape;1026;p57"/>
          <p:cNvCxnSpPr/>
          <p:nvPr/>
        </p:nvCxnSpPr>
        <p:spPr>
          <a:xfrm>
            <a:off x="2236788" y="37671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27" name="Google Shape;1027;p57"/>
          <p:cNvCxnSpPr/>
          <p:nvPr/>
        </p:nvCxnSpPr>
        <p:spPr>
          <a:xfrm>
            <a:off x="2236788" y="33861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28" name="Google Shape;1028;p57"/>
          <p:cNvCxnSpPr/>
          <p:nvPr/>
        </p:nvCxnSpPr>
        <p:spPr>
          <a:xfrm>
            <a:off x="2236788" y="30051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29" name="Google Shape;1029;p57"/>
          <p:cNvCxnSpPr/>
          <p:nvPr/>
        </p:nvCxnSpPr>
        <p:spPr>
          <a:xfrm>
            <a:off x="2236788" y="26241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30" name="Google Shape;1030;p57"/>
          <p:cNvCxnSpPr/>
          <p:nvPr/>
        </p:nvCxnSpPr>
        <p:spPr>
          <a:xfrm>
            <a:off x="2236788" y="22558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31" name="Google Shape;1031;p57"/>
          <p:cNvCxnSpPr/>
          <p:nvPr/>
        </p:nvCxnSpPr>
        <p:spPr>
          <a:xfrm>
            <a:off x="2236788" y="1874838"/>
            <a:ext cx="63500" cy="1587"/>
          </a:xfrm>
          <a:prstGeom prst="straightConnector1">
            <a:avLst/>
          </a:prstGeom>
          <a:noFill/>
          <a:ln cap="flat" cmpd="sng" w="12700">
            <a:solidFill>
              <a:srgbClr val="000000"/>
            </a:solidFill>
            <a:prstDash val="solid"/>
            <a:round/>
            <a:headEnd len="sm" w="sm" type="none"/>
            <a:tailEnd len="sm" w="sm" type="none"/>
          </a:ln>
        </p:spPr>
      </p:cxnSp>
      <p:cxnSp>
        <p:nvCxnSpPr>
          <p:cNvPr id="1032" name="Google Shape;1032;p57"/>
          <p:cNvCxnSpPr/>
          <p:nvPr/>
        </p:nvCxnSpPr>
        <p:spPr>
          <a:xfrm>
            <a:off x="2300288" y="5645150"/>
            <a:ext cx="5497512" cy="1588"/>
          </a:xfrm>
          <a:prstGeom prst="straightConnector1">
            <a:avLst/>
          </a:prstGeom>
          <a:noFill/>
          <a:ln cap="flat" cmpd="sng" w="12700">
            <a:solidFill>
              <a:srgbClr val="000000"/>
            </a:solidFill>
            <a:prstDash val="solid"/>
            <a:round/>
            <a:headEnd len="sm" w="sm" type="none"/>
            <a:tailEnd len="sm" w="sm" type="none"/>
          </a:ln>
        </p:spPr>
      </p:cxnSp>
      <p:cxnSp>
        <p:nvCxnSpPr>
          <p:cNvPr id="1033" name="Google Shape;1033;p57"/>
          <p:cNvCxnSpPr/>
          <p:nvPr/>
        </p:nvCxnSpPr>
        <p:spPr>
          <a:xfrm flipH="1" rot="10800000">
            <a:off x="2300288" y="5645150"/>
            <a:ext cx="1587" cy="63500"/>
          </a:xfrm>
          <a:prstGeom prst="straightConnector1">
            <a:avLst/>
          </a:prstGeom>
          <a:noFill/>
          <a:ln cap="flat" cmpd="sng" w="12700">
            <a:solidFill>
              <a:srgbClr val="000000"/>
            </a:solidFill>
            <a:prstDash val="solid"/>
            <a:round/>
            <a:headEnd len="sm" w="sm" type="none"/>
            <a:tailEnd len="sm" w="sm" type="none"/>
          </a:ln>
        </p:spPr>
      </p:cxnSp>
      <p:cxnSp>
        <p:nvCxnSpPr>
          <p:cNvPr id="1034" name="Google Shape;1034;p57"/>
          <p:cNvCxnSpPr/>
          <p:nvPr/>
        </p:nvCxnSpPr>
        <p:spPr>
          <a:xfrm flipH="1" rot="10800000">
            <a:off x="5056188" y="5645150"/>
            <a:ext cx="1587" cy="63500"/>
          </a:xfrm>
          <a:prstGeom prst="straightConnector1">
            <a:avLst/>
          </a:prstGeom>
          <a:noFill/>
          <a:ln cap="flat" cmpd="sng" w="12700">
            <a:solidFill>
              <a:srgbClr val="000000"/>
            </a:solidFill>
            <a:prstDash val="solid"/>
            <a:round/>
            <a:headEnd len="sm" w="sm" type="none"/>
            <a:tailEnd len="sm" w="sm" type="none"/>
          </a:ln>
        </p:spPr>
      </p:cxnSp>
      <p:cxnSp>
        <p:nvCxnSpPr>
          <p:cNvPr id="1035" name="Google Shape;1035;p57"/>
          <p:cNvCxnSpPr/>
          <p:nvPr/>
        </p:nvCxnSpPr>
        <p:spPr>
          <a:xfrm flipH="1" rot="10800000">
            <a:off x="7797800" y="5645150"/>
            <a:ext cx="1588" cy="63500"/>
          </a:xfrm>
          <a:prstGeom prst="straightConnector1">
            <a:avLst/>
          </a:prstGeom>
          <a:noFill/>
          <a:ln cap="flat" cmpd="sng" w="12700">
            <a:solidFill>
              <a:srgbClr val="000000"/>
            </a:solidFill>
            <a:prstDash val="solid"/>
            <a:round/>
            <a:headEnd len="sm" w="sm" type="none"/>
            <a:tailEnd len="sm" w="sm" type="none"/>
          </a:ln>
        </p:spPr>
      </p:cxnSp>
      <p:sp>
        <p:nvSpPr>
          <p:cNvPr id="1036" name="Google Shape;1036;p57"/>
          <p:cNvSpPr/>
          <p:nvPr/>
        </p:nvSpPr>
        <p:spPr>
          <a:xfrm>
            <a:off x="2025650" y="5524500"/>
            <a:ext cx="127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1037" name="Google Shape;1037;p57"/>
          <p:cNvSpPr/>
          <p:nvPr/>
        </p:nvSpPr>
        <p:spPr>
          <a:xfrm>
            <a:off x="1911350" y="51435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1038" name="Google Shape;1038;p57"/>
          <p:cNvSpPr/>
          <p:nvPr/>
        </p:nvSpPr>
        <p:spPr>
          <a:xfrm>
            <a:off x="1911350" y="47752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1039" name="Google Shape;1039;p57"/>
          <p:cNvSpPr/>
          <p:nvPr/>
        </p:nvSpPr>
        <p:spPr>
          <a:xfrm>
            <a:off x="1911350" y="43942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1040" name="Google Shape;1040;p57"/>
          <p:cNvSpPr/>
          <p:nvPr/>
        </p:nvSpPr>
        <p:spPr>
          <a:xfrm>
            <a:off x="1911350" y="40132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1041" name="Google Shape;1041;p57"/>
          <p:cNvSpPr/>
          <p:nvPr/>
        </p:nvSpPr>
        <p:spPr>
          <a:xfrm>
            <a:off x="1911350" y="36449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1042" name="Google Shape;1042;p57"/>
          <p:cNvSpPr/>
          <p:nvPr/>
        </p:nvSpPr>
        <p:spPr>
          <a:xfrm>
            <a:off x="1911350" y="32639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60</a:t>
            </a:r>
            <a:endParaRPr sz="2000" u="none">
              <a:solidFill>
                <a:schemeClr val="dk1"/>
              </a:solidFill>
              <a:latin typeface="Arial"/>
              <a:ea typeface="Arial"/>
              <a:cs typeface="Arial"/>
              <a:sym typeface="Arial"/>
            </a:endParaRPr>
          </a:p>
        </p:txBody>
      </p:sp>
      <p:sp>
        <p:nvSpPr>
          <p:cNvPr id="1043" name="Google Shape;1043;p57"/>
          <p:cNvSpPr/>
          <p:nvPr/>
        </p:nvSpPr>
        <p:spPr>
          <a:xfrm>
            <a:off x="1911350" y="28829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70</a:t>
            </a:r>
            <a:endParaRPr sz="2000" u="none">
              <a:solidFill>
                <a:schemeClr val="dk1"/>
              </a:solidFill>
              <a:latin typeface="Arial"/>
              <a:ea typeface="Arial"/>
              <a:cs typeface="Arial"/>
              <a:sym typeface="Arial"/>
            </a:endParaRPr>
          </a:p>
        </p:txBody>
      </p:sp>
      <p:sp>
        <p:nvSpPr>
          <p:cNvPr id="1044" name="Google Shape;1044;p57"/>
          <p:cNvSpPr/>
          <p:nvPr/>
        </p:nvSpPr>
        <p:spPr>
          <a:xfrm>
            <a:off x="1911350" y="25019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80</a:t>
            </a:r>
            <a:endParaRPr sz="2000" u="none">
              <a:solidFill>
                <a:schemeClr val="dk1"/>
              </a:solidFill>
              <a:latin typeface="Arial"/>
              <a:ea typeface="Arial"/>
              <a:cs typeface="Arial"/>
              <a:sym typeface="Arial"/>
            </a:endParaRPr>
          </a:p>
        </p:txBody>
      </p:sp>
      <p:sp>
        <p:nvSpPr>
          <p:cNvPr id="1045" name="Google Shape;1045;p57"/>
          <p:cNvSpPr/>
          <p:nvPr/>
        </p:nvSpPr>
        <p:spPr>
          <a:xfrm>
            <a:off x="1911350" y="213360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90</a:t>
            </a:r>
            <a:endParaRPr sz="2000" u="none">
              <a:solidFill>
                <a:schemeClr val="dk1"/>
              </a:solidFill>
              <a:latin typeface="Arial"/>
              <a:ea typeface="Arial"/>
              <a:cs typeface="Arial"/>
              <a:sym typeface="Arial"/>
            </a:endParaRPr>
          </a:p>
        </p:txBody>
      </p:sp>
      <p:sp>
        <p:nvSpPr>
          <p:cNvPr id="1046" name="Google Shape;1046;p57"/>
          <p:cNvSpPr/>
          <p:nvPr/>
        </p:nvSpPr>
        <p:spPr>
          <a:xfrm>
            <a:off x="1797050" y="1752600"/>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100</a:t>
            </a:r>
            <a:endParaRPr sz="2000" u="none">
              <a:solidFill>
                <a:schemeClr val="dk1"/>
              </a:solidFill>
              <a:latin typeface="Arial"/>
              <a:ea typeface="Arial"/>
              <a:cs typeface="Arial"/>
              <a:sym typeface="Arial"/>
            </a:endParaRPr>
          </a:p>
        </p:txBody>
      </p:sp>
      <p:sp>
        <p:nvSpPr>
          <p:cNvPr id="1047" name="Google Shape;1047;p57"/>
          <p:cNvSpPr/>
          <p:nvPr/>
        </p:nvSpPr>
        <p:spPr>
          <a:xfrm>
            <a:off x="2749550" y="5791200"/>
            <a:ext cx="1974850" cy="60483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800" u="none">
                <a:solidFill>
                  <a:srgbClr val="000000"/>
                </a:solidFill>
                <a:latin typeface="Arial"/>
                <a:ea typeface="Arial"/>
                <a:cs typeface="Arial"/>
                <a:sym typeface="Arial"/>
              </a:rPr>
              <a:t>Kansas</a:t>
            </a:r>
            <a:endParaRPr/>
          </a:p>
          <a:p>
            <a:pPr indent="0" lvl="0" marL="0" marR="0" rtl="0" algn="ctr">
              <a:spcBef>
                <a:spcPts val="360"/>
              </a:spcBef>
              <a:spcAft>
                <a:spcPts val="0"/>
              </a:spcAft>
              <a:buNone/>
            </a:pPr>
            <a:r>
              <a:rPr b="1" lang="en-US" sz="1800" u="none">
                <a:solidFill>
                  <a:srgbClr val="000000"/>
                </a:solidFill>
                <a:latin typeface="Arial"/>
                <a:ea typeface="Arial"/>
                <a:cs typeface="Arial"/>
                <a:sym typeface="Arial"/>
              </a:rPr>
              <a:t>N = 60</a:t>
            </a:r>
            <a:endParaRPr b="1" sz="2000" u="none">
              <a:solidFill>
                <a:schemeClr val="dk1"/>
              </a:solidFill>
              <a:latin typeface="Arial"/>
              <a:ea typeface="Arial"/>
              <a:cs typeface="Arial"/>
              <a:sym typeface="Arial"/>
            </a:endParaRPr>
          </a:p>
        </p:txBody>
      </p:sp>
      <p:sp>
        <p:nvSpPr>
          <p:cNvPr id="1048" name="Google Shape;1048;p57"/>
          <p:cNvSpPr/>
          <p:nvPr/>
        </p:nvSpPr>
        <p:spPr>
          <a:xfrm>
            <a:off x="5467350" y="5829300"/>
            <a:ext cx="15875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800" u="none">
                <a:solidFill>
                  <a:srgbClr val="000000"/>
                </a:solidFill>
                <a:latin typeface="Arial"/>
                <a:ea typeface="Arial"/>
                <a:cs typeface="Arial"/>
                <a:sym typeface="Arial"/>
              </a:rPr>
              <a:t>North Carolina</a:t>
            </a:r>
            <a:endParaRPr b="1" sz="2000" u="none">
              <a:solidFill>
                <a:schemeClr val="dk1"/>
              </a:solidFill>
              <a:latin typeface="Arial"/>
              <a:ea typeface="Arial"/>
              <a:cs typeface="Arial"/>
              <a:sym typeface="Arial"/>
            </a:endParaRPr>
          </a:p>
        </p:txBody>
      </p:sp>
      <p:sp>
        <p:nvSpPr>
          <p:cNvPr id="1049" name="Google Shape;1049;p57"/>
          <p:cNvSpPr/>
          <p:nvPr/>
        </p:nvSpPr>
        <p:spPr>
          <a:xfrm rot="-5400000">
            <a:off x="207169" y="3302794"/>
            <a:ext cx="2630488" cy="30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 Sustained 5+ Years</a:t>
            </a:r>
            <a:endParaRPr sz="2000" u="none">
              <a:solidFill>
                <a:schemeClr val="dk1"/>
              </a:solidFill>
              <a:latin typeface="Arial"/>
              <a:ea typeface="Arial"/>
              <a:cs typeface="Arial"/>
              <a:sym typeface="Arial"/>
            </a:endParaRPr>
          </a:p>
        </p:txBody>
      </p:sp>
      <p:sp>
        <p:nvSpPr>
          <p:cNvPr id="1050" name="Google Shape;1050;p57"/>
          <p:cNvSpPr txBox="1"/>
          <p:nvPr/>
        </p:nvSpPr>
        <p:spPr>
          <a:xfrm>
            <a:off x="3519488" y="5229225"/>
            <a:ext cx="1371600"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u="none">
              <a:solidFill>
                <a:schemeClr val="dk1"/>
              </a:solidFill>
              <a:latin typeface="Arial"/>
              <a:ea typeface="Arial"/>
              <a:cs typeface="Arial"/>
              <a:sym typeface="Arial"/>
            </a:endParaRPr>
          </a:p>
        </p:txBody>
      </p:sp>
      <p:sp>
        <p:nvSpPr>
          <p:cNvPr id="1051" name="Google Shape;1051;p57"/>
          <p:cNvSpPr txBox="1"/>
          <p:nvPr/>
        </p:nvSpPr>
        <p:spPr>
          <a:xfrm>
            <a:off x="5457825" y="3201988"/>
            <a:ext cx="914400" cy="3460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sz="2000" u="none">
              <a:solidFill>
                <a:schemeClr val="dk1"/>
              </a:solidFill>
              <a:latin typeface="Arial"/>
              <a:ea typeface="Arial"/>
              <a:cs typeface="Arial"/>
              <a:sym typeface="Arial"/>
            </a:endParaRPr>
          </a:p>
        </p:txBody>
      </p:sp>
      <p:sp>
        <p:nvSpPr>
          <p:cNvPr id="1052" name="Google Shape;1052;p57"/>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53" name="Google Shape;1053;p57"/>
          <p:cNvSpPr txBox="1"/>
          <p:nvPr/>
        </p:nvSpPr>
        <p:spPr>
          <a:xfrm>
            <a:off x="3733800" y="3962400"/>
            <a:ext cx="990600" cy="7794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Near</a:t>
            </a:r>
            <a:endParaRPr/>
          </a:p>
          <a:p>
            <a:pPr indent="0" lvl="0" marL="0" marR="0" rtl="0" algn="ctr">
              <a:spcBef>
                <a:spcPts val="900"/>
              </a:spcBef>
              <a:spcAft>
                <a:spcPts val="0"/>
              </a:spcAft>
              <a:buNone/>
            </a:pPr>
            <a:r>
              <a:rPr b="1" lang="en-US" sz="1800" u="none">
                <a:solidFill>
                  <a:schemeClr val="dk1"/>
                </a:solidFill>
                <a:latin typeface="Arial"/>
                <a:ea typeface="Arial"/>
                <a:cs typeface="Arial"/>
                <a:sym typeface="Arial"/>
              </a:rPr>
              <a:t>(3 hrs)</a:t>
            </a:r>
            <a:endParaRPr/>
          </a:p>
        </p:txBody>
      </p:sp>
      <p:sp>
        <p:nvSpPr>
          <p:cNvPr id="1054" name="Google Shape;1054;p57"/>
          <p:cNvSpPr txBox="1"/>
          <p:nvPr/>
        </p:nvSpPr>
        <p:spPr>
          <a:xfrm>
            <a:off x="6553200" y="3962400"/>
            <a:ext cx="838200"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chemeClr val="dk1"/>
                </a:solidFill>
                <a:latin typeface="Arial"/>
                <a:ea typeface="Arial"/>
                <a:cs typeface="Arial"/>
                <a:sym typeface="Arial"/>
              </a:rPr>
              <a:t>Near</a:t>
            </a:r>
            <a:endParaRPr/>
          </a:p>
        </p:txBody>
      </p:sp>
      <p:sp>
        <p:nvSpPr>
          <p:cNvPr id="1055" name="Google Shape;1055;p57"/>
          <p:cNvSpPr txBox="1"/>
          <p:nvPr/>
        </p:nvSpPr>
        <p:spPr>
          <a:xfrm>
            <a:off x="2667000" y="1524000"/>
            <a:ext cx="5943600" cy="11922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rgbClr val="001574"/>
                </a:solidFill>
                <a:latin typeface="Arial"/>
                <a:ea typeface="Arial"/>
                <a:cs typeface="Arial"/>
                <a:sym typeface="Arial"/>
              </a:rPr>
              <a:t>4 years to generate 60 attempted replications</a:t>
            </a:r>
            <a:endParaRPr/>
          </a:p>
          <a:p>
            <a:pPr indent="0" lvl="0" marL="0" marR="0" rtl="0" algn="l">
              <a:spcBef>
                <a:spcPts val="900"/>
              </a:spcBef>
              <a:spcAft>
                <a:spcPts val="0"/>
              </a:spcAft>
              <a:buNone/>
            </a:pPr>
            <a:r>
              <a:rPr b="1" lang="en-US" sz="1800" u="none">
                <a:solidFill>
                  <a:srgbClr val="001574"/>
                </a:solidFill>
                <a:latin typeface="Arial"/>
                <a:ea typeface="Arial"/>
                <a:cs typeface="Arial"/>
                <a:sym typeface="Arial"/>
              </a:rPr>
              <a:t>5 years follow-up data</a:t>
            </a:r>
            <a:endParaRPr/>
          </a:p>
          <a:p>
            <a:pPr indent="0" lvl="0" marL="0" marR="0" rtl="0" algn="l">
              <a:spcBef>
                <a:spcPts val="900"/>
              </a:spcBef>
              <a:spcAft>
                <a:spcPts val="0"/>
              </a:spcAft>
              <a:buNone/>
            </a:pPr>
            <a:r>
              <a:rPr b="1" lang="en-US" sz="1800" u="none">
                <a:solidFill>
                  <a:srgbClr val="001574"/>
                </a:solidFill>
                <a:latin typeface="Arial"/>
                <a:ea typeface="Arial"/>
                <a:cs typeface="Arial"/>
                <a:sym typeface="Arial"/>
              </a:rPr>
              <a:t>10 year time frame to “discover” proximity</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19"/>
                                        </p:tgtEl>
                                        <p:attrNameLst>
                                          <p:attrName>style.visibility</p:attrName>
                                        </p:attrNameLst>
                                      </p:cBhvr>
                                      <p:to>
                                        <p:strVal val="visible"/>
                                      </p:to>
                                    </p:set>
                                    <p:anim calcmode="lin" valueType="num">
                                      <p:cBhvr additive="base">
                                        <p:cTn dur="500"/>
                                        <p:tgtEl>
                                          <p:spTgt spid="10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054"/>
                                        </p:tgtEl>
                                        <p:attrNameLst>
                                          <p:attrName>style.visibility</p:attrName>
                                        </p:attrNameLst>
                                      </p:cBhvr>
                                      <p:to>
                                        <p:strVal val="visible"/>
                                      </p:to>
                                    </p:set>
                                    <p:anim calcmode="lin" valueType="num">
                                      <p:cBhvr additive="base">
                                        <p:cTn dur="500"/>
                                        <p:tgtEl>
                                          <p:spTgt spid="10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500"/>
                                        <p:tgtEl>
                                          <p:spTgt spid="10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cxnSp>
        <p:nvCxnSpPr>
          <p:cNvPr id="1062" name="Google Shape;1062;p58"/>
          <p:cNvCxnSpPr/>
          <p:nvPr/>
        </p:nvCxnSpPr>
        <p:spPr>
          <a:xfrm flipH="1">
            <a:off x="4398963" y="3111500"/>
            <a:ext cx="1430337" cy="336550"/>
          </a:xfrm>
          <a:prstGeom prst="straightConnector1">
            <a:avLst/>
          </a:prstGeom>
          <a:noFill/>
          <a:ln cap="flat" cmpd="sng" w="57150">
            <a:solidFill>
              <a:schemeClr val="dk1"/>
            </a:solidFill>
            <a:prstDash val="solid"/>
            <a:miter lim="8000"/>
            <a:headEnd len="sm" w="sm" type="none"/>
            <a:tailEnd len="sm" w="sm" type="none"/>
          </a:ln>
        </p:spPr>
      </p:cxnSp>
      <p:cxnSp>
        <p:nvCxnSpPr>
          <p:cNvPr id="1063" name="Google Shape;1063;p58"/>
          <p:cNvCxnSpPr/>
          <p:nvPr/>
        </p:nvCxnSpPr>
        <p:spPr>
          <a:xfrm>
            <a:off x="4483100" y="4140200"/>
            <a:ext cx="1397000" cy="0"/>
          </a:xfrm>
          <a:prstGeom prst="straightConnector1">
            <a:avLst/>
          </a:prstGeom>
          <a:noFill/>
          <a:ln cap="flat" cmpd="sng" w="57150">
            <a:solidFill>
              <a:schemeClr val="dk1"/>
            </a:solidFill>
            <a:prstDash val="solid"/>
            <a:miter lim="8000"/>
            <a:headEnd len="sm" w="sm" type="none"/>
            <a:tailEnd len="sm" w="sm" type="none"/>
          </a:ln>
        </p:spPr>
      </p:cxnSp>
      <p:cxnSp>
        <p:nvCxnSpPr>
          <p:cNvPr id="1064" name="Google Shape;1064;p58"/>
          <p:cNvCxnSpPr/>
          <p:nvPr/>
        </p:nvCxnSpPr>
        <p:spPr>
          <a:xfrm>
            <a:off x="4521200" y="4749800"/>
            <a:ext cx="1358900" cy="673100"/>
          </a:xfrm>
          <a:prstGeom prst="straightConnector1">
            <a:avLst/>
          </a:prstGeom>
          <a:noFill/>
          <a:ln cap="flat" cmpd="sng" w="57150">
            <a:solidFill>
              <a:schemeClr val="dk1"/>
            </a:solidFill>
            <a:prstDash val="solid"/>
            <a:miter lim="8000"/>
            <a:headEnd len="sm" w="sm" type="none"/>
            <a:tailEnd len="sm" w="sm" type="none"/>
          </a:ln>
        </p:spPr>
      </p:cxnSp>
      <p:sp>
        <p:nvSpPr>
          <p:cNvPr id="1065" name="Google Shape;1065;p58"/>
          <p:cNvSpPr/>
          <p:nvPr/>
        </p:nvSpPr>
        <p:spPr>
          <a:xfrm>
            <a:off x="935038" y="2611438"/>
            <a:ext cx="3590925" cy="3082925"/>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u="none">
                <a:solidFill>
                  <a:schemeClr val="dk1"/>
                </a:solidFill>
                <a:latin typeface="Arial"/>
                <a:ea typeface="Arial"/>
                <a:cs typeface="Arial"/>
                <a:sym typeface="Arial"/>
              </a:rPr>
              <a:t>Site Services</a:t>
            </a:r>
            <a:endParaRPr b="1" sz="2000" u="none">
              <a:solidFill>
                <a:schemeClr val="dk1"/>
              </a:solidFill>
              <a:latin typeface="Arial"/>
              <a:ea typeface="Arial"/>
              <a:cs typeface="Arial"/>
              <a:sym typeface="Arial"/>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Staff Selection</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Staff Training </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Staff Coaching </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Staff Evaluation</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Dec. Support Data Sys. </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Facilitative Administration</a:t>
            </a:r>
            <a:endParaRPr/>
          </a:p>
          <a:p>
            <a:pPr indent="0" lvl="0" marL="0" marR="0" rtl="0" algn="ctr">
              <a:spcBef>
                <a:spcPts val="400"/>
              </a:spcBef>
              <a:spcAft>
                <a:spcPts val="0"/>
              </a:spcAft>
              <a:buNone/>
            </a:pPr>
            <a:r>
              <a:rPr b="1" lang="en-US" sz="2000" u="none">
                <a:solidFill>
                  <a:schemeClr val="dk1"/>
                </a:solidFill>
                <a:latin typeface="Arial"/>
                <a:ea typeface="Arial"/>
                <a:cs typeface="Arial"/>
                <a:sym typeface="Arial"/>
              </a:rPr>
              <a:t>System Interventions</a:t>
            </a:r>
            <a:endParaRPr/>
          </a:p>
        </p:txBody>
      </p:sp>
      <p:grpSp>
        <p:nvGrpSpPr>
          <p:cNvPr id="1066" name="Google Shape;1066;p58"/>
          <p:cNvGrpSpPr/>
          <p:nvPr/>
        </p:nvGrpSpPr>
        <p:grpSpPr>
          <a:xfrm>
            <a:off x="5832475" y="2263775"/>
            <a:ext cx="1727200" cy="3568700"/>
            <a:chOff x="3674" y="1426"/>
            <a:chExt cx="1088" cy="2248"/>
          </a:xfrm>
        </p:grpSpPr>
        <p:sp>
          <p:nvSpPr>
            <p:cNvPr id="1067" name="Google Shape;1067;p58"/>
            <p:cNvSpPr/>
            <p:nvPr/>
          </p:nvSpPr>
          <p:spPr>
            <a:xfrm>
              <a:off x="3689" y="1786"/>
              <a:ext cx="1056" cy="373"/>
            </a:xfrm>
            <a:prstGeom prst="rect">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Client</a:t>
              </a:r>
              <a:br>
                <a:rPr b="1" lang="en-US" sz="2000" u="none">
                  <a:solidFill>
                    <a:schemeClr val="dk1"/>
                  </a:solidFill>
                  <a:latin typeface="Arial"/>
                  <a:ea typeface="Arial"/>
                  <a:cs typeface="Arial"/>
                  <a:sym typeface="Arial"/>
                </a:rPr>
              </a:br>
              <a:r>
                <a:rPr b="1" lang="en-US" sz="2000" u="none">
                  <a:solidFill>
                    <a:schemeClr val="dk1"/>
                  </a:solidFill>
                  <a:latin typeface="Arial"/>
                  <a:ea typeface="Arial"/>
                  <a:cs typeface="Arial"/>
                  <a:sym typeface="Arial"/>
                </a:rPr>
                <a:t>Services</a:t>
              </a:r>
              <a:endParaRPr/>
            </a:p>
          </p:txBody>
        </p:sp>
        <p:sp>
          <p:nvSpPr>
            <p:cNvPr id="1068" name="Google Shape;1068;p58"/>
            <p:cNvSpPr/>
            <p:nvPr/>
          </p:nvSpPr>
          <p:spPr>
            <a:xfrm>
              <a:off x="3674" y="1426"/>
              <a:ext cx="1088" cy="362"/>
            </a:xfrm>
            <a:prstGeom prst="triangle">
              <a:avLst>
                <a:gd fmla="val 50000" name="adj"/>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69" name="Google Shape;1069;p58"/>
            <p:cNvSpPr/>
            <p:nvPr/>
          </p:nvSpPr>
          <p:spPr>
            <a:xfrm>
              <a:off x="3689" y="3301"/>
              <a:ext cx="1056" cy="373"/>
            </a:xfrm>
            <a:prstGeom prst="rect">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Client</a:t>
              </a:r>
              <a:br>
                <a:rPr b="1" lang="en-US" sz="2000" u="none">
                  <a:solidFill>
                    <a:schemeClr val="dk1"/>
                  </a:solidFill>
                  <a:latin typeface="Arial"/>
                  <a:ea typeface="Arial"/>
                  <a:cs typeface="Arial"/>
                  <a:sym typeface="Arial"/>
                </a:rPr>
              </a:br>
              <a:r>
                <a:rPr b="1" lang="en-US" sz="2000" u="none">
                  <a:solidFill>
                    <a:schemeClr val="dk1"/>
                  </a:solidFill>
                  <a:latin typeface="Arial"/>
                  <a:ea typeface="Arial"/>
                  <a:cs typeface="Arial"/>
                  <a:sym typeface="Arial"/>
                </a:rPr>
                <a:t>Services</a:t>
              </a:r>
              <a:endParaRPr/>
            </a:p>
          </p:txBody>
        </p:sp>
        <p:sp>
          <p:nvSpPr>
            <p:cNvPr id="1070" name="Google Shape;1070;p58"/>
            <p:cNvSpPr/>
            <p:nvPr/>
          </p:nvSpPr>
          <p:spPr>
            <a:xfrm>
              <a:off x="3674" y="2941"/>
              <a:ext cx="1088" cy="362"/>
            </a:xfrm>
            <a:prstGeom prst="triangle">
              <a:avLst>
                <a:gd fmla="val 50000" name="adj"/>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71" name="Google Shape;1071;p58"/>
            <p:cNvSpPr/>
            <p:nvPr/>
          </p:nvSpPr>
          <p:spPr>
            <a:xfrm>
              <a:off x="3689" y="2550"/>
              <a:ext cx="1056" cy="373"/>
            </a:xfrm>
            <a:prstGeom prst="rect">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Client</a:t>
              </a:r>
              <a:br>
                <a:rPr b="1" lang="en-US" sz="2000" u="none">
                  <a:solidFill>
                    <a:schemeClr val="dk1"/>
                  </a:solidFill>
                  <a:latin typeface="Arial"/>
                  <a:ea typeface="Arial"/>
                  <a:cs typeface="Arial"/>
                  <a:sym typeface="Arial"/>
                </a:rPr>
              </a:br>
              <a:r>
                <a:rPr b="1" lang="en-US" sz="2000" u="none">
                  <a:solidFill>
                    <a:schemeClr val="dk1"/>
                  </a:solidFill>
                  <a:latin typeface="Arial"/>
                  <a:ea typeface="Arial"/>
                  <a:cs typeface="Arial"/>
                  <a:sym typeface="Arial"/>
                </a:rPr>
                <a:t>Services</a:t>
              </a:r>
              <a:endParaRPr/>
            </a:p>
          </p:txBody>
        </p:sp>
        <p:sp>
          <p:nvSpPr>
            <p:cNvPr id="1072" name="Google Shape;1072;p58"/>
            <p:cNvSpPr/>
            <p:nvPr/>
          </p:nvSpPr>
          <p:spPr>
            <a:xfrm>
              <a:off x="3674" y="2190"/>
              <a:ext cx="1088" cy="362"/>
            </a:xfrm>
            <a:prstGeom prst="triangle">
              <a:avLst>
                <a:gd fmla="val 50000" name="adj"/>
              </a:avLst>
            </a:pr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sp>
        <p:nvSpPr>
          <p:cNvPr id="1073" name="Google Shape;1073;p58"/>
          <p:cNvSpPr txBox="1"/>
          <p:nvPr/>
        </p:nvSpPr>
        <p:spPr>
          <a:xfrm>
            <a:off x="5178425" y="1360488"/>
            <a:ext cx="3190875" cy="8540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3000" u="none">
                <a:solidFill>
                  <a:schemeClr val="dk1"/>
                </a:solidFill>
                <a:latin typeface="Arial"/>
                <a:ea typeface="Arial"/>
                <a:cs typeface="Arial"/>
                <a:sym typeface="Arial"/>
              </a:rPr>
              <a:t>Teaching-Family</a:t>
            </a:r>
            <a:br>
              <a:rPr b="1" lang="en-US" sz="3000" u="none">
                <a:solidFill>
                  <a:schemeClr val="dk1"/>
                </a:solidFill>
                <a:latin typeface="Arial"/>
                <a:ea typeface="Arial"/>
                <a:cs typeface="Arial"/>
                <a:sym typeface="Arial"/>
              </a:rPr>
            </a:br>
            <a:r>
              <a:rPr b="1" lang="en-US" sz="3000" u="none">
                <a:solidFill>
                  <a:schemeClr val="dk1"/>
                </a:solidFill>
                <a:latin typeface="Arial"/>
                <a:ea typeface="Arial"/>
                <a:cs typeface="Arial"/>
                <a:sym typeface="Arial"/>
              </a:rPr>
              <a:t>Homes</a:t>
            </a:r>
            <a:endParaRPr/>
          </a:p>
        </p:txBody>
      </p:sp>
      <p:sp>
        <p:nvSpPr>
          <p:cNvPr id="1074" name="Google Shape;1074;p58"/>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75" name="Google Shape;1075;p58"/>
          <p:cNvSpPr txBox="1"/>
          <p:nvPr/>
        </p:nvSpPr>
        <p:spPr>
          <a:xfrm>
            <a:off x="1752600" y="152400"/>
            <a:ext cx="59436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76" name="Google Shape;1076;p58"/>
          <p:cNvSpPr txBox="1"/>
          <p:nvPr/>
        </p:nvSpPr>
        <p:spPr>
          <a:xfrm>
            <a:off x="1524000" y="395288"/>
            <a:ext cx="7162800" cy="8239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u="none">
                <a:solidFill>
                  <a:srgbClr val="003399"/>
                </a:solidFill>
                <a:latin typeface="Arial"/>
                <a:ea typeface="Arial"/>
                <a:cs typeface="Arial"/>
                <a:sym typeface="Arial"/>
              </a:rPr>
              <a:t>Regional Organization</a:t>
            </a:r>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59"/>
          <p:cNvSpPr/>
          <p:nvPr/>
        </p:nvSpPr>
        <p:spPr>
          <a:xfrm>
            <a:off x="1295400" y="466725"/>
            <a:ext cx="7848600" cy="600075"/>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4400" u="none">
                <a:solidFill>
                  <a:srgbClr val="001574"/>
                </a:solidFill>
                <a:latin typeface="Arial"/>
                <a:ea typeface="Arial"/>
                <a:cs typeface="Arial"/>
                <a:sym typeface="Arial"/>
              </a:rPr>
              <a:t>Attempted Org. Replications</a:t>
            </a:r>
            <a:endParaRPr/>
          </a:p>
        </p:txBody>
      </p:sp>
      <p:grpSp>
        <p:nvGrpSpPr>
          <p:cNvPr id="1084" name="Google Shape;1084;p59"/>
          <p:cNvGrpSpPr/>
          <p:nvPr/>
        </p:nvGrpSpPr>
        <p:grpSpPr>
          <a:xfrm>
            <a:off x="1371600" y="1752600"/>
            <a:ext cx="6427788" cy="4810125"/>
            <a:chOff x="864" y="1104"/>
            <a:chExt cx="4049" cy="3030"/>
          </a:xfrm>
        </p:grpSpPr>
        <p:sp>
          <p:nvSpPr>
            <p:cNvPr id="1085" name="Google Shape;1085;p59"/>
            <p:cNvSpPr/>
            <p:nvPr/>
          </p:nvSpPr>
          <p:spPr>
            <a:xfrm>
              <a:off x="2255" y="3904"/>
              <a:ext cx="2497" cy="2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u="none">
                  <a:solidFill>
                    <a:srgbClr val="000000"/>
                  </a:solidFill>
                  <a:latin typeface="Arial"/>
                  <a:ea typeface="Arial"/>
                  <a:cs typeface="Arial"/>
                  <a:sym typeface="Arial"/>
                </a:rPr>
                <a:t>Org. Development Services</a:t>
              </a:r>
              <a:endParaRPr sz="2000" u="none">
                <a:solidFill>
                  <a:schemeClr val="dk1"/>
                </a:solidFill>
                <a:latin typeface="Arial"/>
                <a:ea typeface="Arial"/>
                <a:cs typeface="Arial"/>
                <a:sym typeface="Arial"/>
              </a:endParaRPr>
            </a:p>
          </p:txBody>
        </p:sp>
        <p:sp>
          <p:nvSpPr>
            <p:cNvPr id="1086" name="Google Shape;1086;p59"/>
            <p:cNvSpPr/>
            <p:nvPr/>
          </p:nvSpPr>
          <p:spPr>
            <a:xfrm>
              <a:off x="1657" y="1989"/>
              <a:ext cx="656" cy="1567"/>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087" name="Google Shape;1087;p59"/>
            <p:cNvSpPr/>
            <p:nvPr/>
          </p:nvSpPr>
          <p:spPr>
            <a:xfrm>
              <a:off x="2313" y="3316"/>
              <a:ext cx="667" cy="240"/>
            </a:xfrm>
            <a:prstGeom prst="rect">
              <a:avLst/>
            </a:prstGeom>
            <a:solidFill>
              <a:srgbClr val="0099FF"/>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088" name="Google Shape;1088;p59"/>
            <p:cNvCxnSpPr/>
            <p:nvPr/>
          </p:nvCxnSpPr>
          <p:spPr>
            <a:xfrm>
              <a:off x="1449" y="1181"/>
              <a:ext cx="1" cy="2375"/>
            </a:xfrm>
            <a:prstGeom prst="straightConnector1">
              <a:avLst/>
            </a:prstGeom>
            <a:noFill/>
            <a:ln cap="flat" cmpd="sng" w="12700">
              <a:solidFill>
                <a:srgbClr val="000000"/>
              </a:solidFill>
              <a:prstDash val="solid"/>
              <a:round/>
              <a:headEnd len="sm" w="sm" type="none"/>
              <a:tailEnd len="sm" w="sm" type="none"/>
            </a:ln>
          </p:spPr>
        </p:cxnSp>
        <p:cxnSp>
          <p:nvCxnSpPr>
            <p:cNvPr id="1089" name="Google Shape;1089;p59"/>
            <p:cNvCxnSpPr/>
            <p:nvPr/>
          </p:nvCxnSpPr>
          <p:spPr>
            <a:xfrm>
              <a:off x="1409" y="3556"/>
              <a:ext cx="40" cy="1"/>
            </a:xfrm>
            <a:prstGeom prst="straightConnector1">
              <a:avLst/>
            </a:prstGeom>
            <a:noFill/>
            <a:ln cap="flat" cmpd="sng" w="12700">
              <a:solidFill>
                <a:srgbClr val="000000"/>
              </a:solidFill>
              <a:prstDash val="solid"/>
              <a:round/>
              <a:headEnd len="sm" w="sm" type="none"/>
              <a:tailEnd len="sm" w="sm" type="none"/>
            </a:ln>
          </p:spPr>
        </p:cxnSp>
        <p:cxnSp>
          <p:nvCxnSpPr>
            <p:cNvPr id="1090" name="Google Shape;1090;p59"/>
            <p:cNvCxnSpPr/>
            <p:nvPr/>
          </p:nvCxnSpPr>
          <p:spPr>
            <a:xfrm>
              <a:off x="1409" y="3316"/>
              <a:ext cx="40" cy="1"/>
            </a:xfrm>
            <a:prstGeom prst="straightConnector1">
              <a:avLst/>
            </a:prstGeom>
            <a:noFill/>
            <a:ln cap="flat" cmpd="sng" w="12700">
              <a:solidFill>
                <a:srgbClr val="000000"/>
              </a:solidFill>
              <a:prstDash val="solid"/>
              <a:round/>
              <a:headEnd len="sm" w="sm" type="none"/>
              <a:tailEnd len="sm" w="sm" type="none"/>
            </a:ln>
          </p:spPr>
        </p:cxnSp>
        <p:cxnSp>
          <p:nvCxnSpPr>
            <p:cNvPr id="1091" name="Google Shape;1091;p59"/>
            <p:cNvCxnSpPr/>
            <p:nvPr/>
          </p:nvCxnSpPr>
          <p:spPr>
            <a:xfrm>
              <a:off x="1409" y="3084"/>
              <a:ext cx="40" cy="1"/>
            </a:xfrm>
            <a:prstGeom prst="straightConnector1">
              <a:avLst/>
            </a:prstGeom>
            <a:noFill/>
            <a:ln cap="flat" cmpd="sng" w="12700">
              <a:solidFill>
                <a:srgbClr val="000000"/>
              </a:solidFill>
              <a:prstDash val="solid"/>
              <a:round/>
              <a:headEnd len="sm" w="sm" type="none"/>
              <a:tailEnd len="sm" w="sm" type="none"/>
            </a:ln>
          </p:spPr>
        </p:cxnSp>
        <p:cxnSp>
          <p:nvCxnSpPr>
            <p:cNvPr id="1092" name="Google Shape;1092;p59"/>
            <p:cNvCxnSpPr/>
            <p:nvPr/>
          </p:nvCxnSpPr>
          <p:spPr>
            <a:xfrm>
              <a:off x="1409" y="2844"/>
              <a:ext cx="40" cy="1"/>
            </a:xfrm>
            <a:prstGeom prst="straightConnector1">
              <a:avLst/>
            </a:prstGeom>
            <a:noFill/>
            <a:ln cap="flat" cmpd="sng" w="12700">
              <a:solidFill>
                <a:srgbClr val="000000"/>
              </a:solidFill>
              <a:prstDash val="solid"/>
              <a:round/>
              <a:headEnd len="sm" w="sm" type="none"/>
              <a:tailEnd len="sm" w="sm" type="none"/>
            </a:ln>
          </p:spPr>
        </p:cxnSp>
        <p:cxnSp>
          <p:nvCxnSpPr>
            <p:cNvPr id="1093" name="Google Shape;1093;p59"/>
            <p:cNvCxnSpPr/>
            <p:nvPr/>
          </p:nvCxnSpPr>
          <p:spPr>
            <a:xfrm>
              <a:off x="1409" y="2604"/>
              <a:ext cx="40" cy="1"/>
            </a:xfrm>
            <a:prstGeom prst="straightConnector1">
              <a:avLst/>
            </a:prstGeom>
            <a:noFill/>
            <a:ln cap="flat" cmpd="sng" w="12700">
              <a:solidFill>
                <a:srgbClr val="000000"/>
              </a:solidFill>
              <a:prstDash val="solid"/>
              <a:round/>
              <a:headEnd len="sm" w="sm" type="none"/>
              <a:tailEnd len="sm" w="sm" type="none"/>
            </a:ln>
          </p:spPr>
        </p:cxnSp>
        <p:cxnSp>
          <p:nvCxnSpPr>
            <p:cNvPr id="1094" name="Google Shape;1094;p59"/>
            <p:cNvCxnSpPr/>
            <p:nvPr/>
          </p:nvCxnSpPr>
          <p:spPr>
            <a:xfrm>
              <a:off x="1409" y="2373"/>
              <a:ext cx="40" cy="1"/>
            </a:xfrm>
            <a:prstGeom prst="straightConnector1">
              <a:avLst/>
            </a:prstGeom>
            <a:noFill/>
            <a:ln cap="flat" cmpd="sng" w="12700">
              <a:solidFill>
                <a:srgbClr val="000000"/>
              </a:solidFill>
              <a:prstDash val="solid"/>
              <a:round/>
              <a:headEnd len="sm" w="sm" type="none"/>
              <a:tailEnd len="sm" w="sm" type="none"/>
            </a:ln>
          </p:spPr>
        </p:cxnSp>
        <p:cxnSp>
          <p:nvCxnSpPr>
            <p:cNvPr id="1095" name="Google Shape;1095;p59"/>
            <p:cNvCxnSpPr/>
            <p:nvPr/>
          </p:nvCxnSpPr>
          <p:spPr>
            <a:xfrm>
              <a:off x="1409" y="2133"/>
              <a:ext cx="40" cy="1"/>
            </a:xfrm>
            <a:prstGeom prst="straightConnector1">
              <a:avLst/>
            </a:prstGeom>
            <a:noFill/>
            <a:ln cap="flat" cmpd="sng" w="12700">
              <a:solidFill>
                <a:srgbClr val="000000"/>
              </a:solidFill>
              <a:prstDash val="solid"/>
              <a:round/>
              <a:headEnd len="sm" w="sm" type="none"/>
              <a:tailEnd len="sm" w="sm" type="none"/>
            </a:ln>
          </p:spPr>
        </p:cxnSp>
        <p:cxnSp>
          <p:nvCxnSpPr>
            <p:cNvPr id="1096" name="Google Shape;1096;p59"/>
            <p:cNvCxnSpPr/>
            <p:nvPr/>
          </p:nvCxnSpPr>
          <p:spPr>
            <a:xfrm>
              <a:off x="1409" y="1893"/>
              <a:ext cx="40" cy="1"/>
            </a:xfrm>
            <a:prstGeom prst="straightConnector1">
              <a:avLst/>
            </a:prstGeom>
            <a:noFill/>
            <a:ln cap="flat" cmpd="sng" w="12700">
              <a:solidFill>
                <a:srgbClr val="000000"/>
              </a:solidFill>
              <a:prstDash val="solid"/>
              <a:round/>
              <a:headEnd len="sm" w="sm" type="none"/>
              <a:tailEnd len="sm" w="sm" type="none"/>
            </a:ln>
          </p:spPr>
        </p:cxnSp>
        <p:cxnSp>
          <p:nvCxnSpPr>
            <p:cNvPr id="1097" name="Google Shape;1097;p59"/>
            <p:cNvCxnSpPr/>
            <p:nvPr/>
          </p:nvCxnSpPr>
          <p:spPr>
            <a:xfrm>
              <a:off x="1409" y="1653"/>
              <a:ext cx="40" cy="1"/>
            </a:xfrm>
            <a:prstGeom prst="straightConnector1">
              <a:avLst/>
            </a:prstGeom>
            <a:noFill/>
            <a:ln cap="flat" cmpd="sng" w="12700">
              <a:solidFill>
                <a:srgbClr val="000000"/>
              </a:solidFill>
              <a:prstDash val="solid"/>
              <a:round/>
              <a:headEnd len="sm" w="sm" type="none"/>
              <a:tailEnd len="sm" w="sm" type="none"/>
            </a:ln>
          </p:spPr>
        </p:cxnSp>
        <p:cxnSp>
          <p:nvCxnSpPr>
            <p:cNvPr id="1098" name="Google Shape;1098;p59"/>
            <p:cNvCxnSpPr/>
            <p:nvPr/>
          </p:nvCxnSpPr>
          <p:spPr>
            <a:xfrm>
              <a:off x="1409" y="1421"/>
              <a:ext cx="40" cy="1"/>
            </a:xfrm>
            <a:prstGeom prst="straightConnector1">
              <a:avLst/>
            </a:prstGeom>
            <a:noFill/>
            <a:ln cap="flat" cmpd="sng" w="12700">
              <a:solidFill>
                <a:srgbClr val="000000"/>
              </a:solidFill>
              <a:prstDash val="solid"/>
              <a:round/>
              <a:headEnd len="sm" w="sm" type="none"/>
              <a:tailEnd len="sm" w="sm" type="none"/>
            </a:ln>
          </p:spPr>
        </p:cxnSp>
        <p:cxnSp>
          <p:nvCxnSpPr>
            <p:cNvPr id="1099" name="Google Shape;1099;p59"/>
            <p:cNvCxnSpPr/>
            <p:nvPr/>
          </p:nvCxnSpPr>
          <p:spPr>
            <a:xfrm>
              <a:off x="1409" y="1181"/>
              <a:ext cx="40" cy="1"/>
            </a:xfrm>
            <a:prstGeom prst="straightConnector1">
              <a:avLst/>
            </a:prstGeom>
            <a:noFill/>
            <a:ln cap="flat" cmpd="sng" w="12700">
              <a:solidFill>
                <a:srgbClr val="000000"/>
              </a:solidFill>
              <a:prstDash val="solid"/>
              <a:round/>
              <a:headEnd len="sm" w="sm" type="none"/>
              <a:tailEnd len="sm" w="sm" type="none"/>
            </a:ln>
          </p:spPr>
        </p:cxnSp>
        <p:cxnSp>
          <p:nvCxnSpPr>
            <p:cNvPr id="1100" name="Google Shape;1100;p59"/>
            <p:cNvCxnSpPr/>
            <p:nvPr/>
          </p:nvCxnSpPr>
          <p:spPr>
            <a:xfrm>
              <a:off x="1449" y="3556"/>
              <a:ext cx="3463" cy="1"/>
            </a:xfrm>
            <a:prstGeom prst="straightConnector1">
              <a:avLst/>
            </a:prstGeom>
            <a:noFill/>
            <a:ln cap="flat" cmpd="sng" w="12700">
              <a:solidFill>
                <a:srgbClr val="000000"/>
              </a:solidFill>
              <a:prstDash val="solid"/>
              <a:round/>
              <a:headEnd len="sm" w="sm" type="none"/>
              <a:tailEnd len="sm" w="sm" type="none"/>
            </a:ln>
          </p:spPr>
        </p:cxnSp>
        <p:cxnSp>
          <p:nvCxnSpPr>
            <p:cNvPr id="1101" name="Google Shape;1101;p59"/>
            <p:cNvCxnSpPr/>
            <p:nvPr/>
          </p:nvCxnSpPr>
          <p:spPr>
            <a:xfrm flipH="1" rot="10800000">
              <a:off x="1449" y="3556"/>
              <a:ext cx="1" cy="40"/>
            </a:xfrm>
            <a:prstGeom prst="straightConnector1">
              <a:avLst/>
            </a:prstGeom>
            <a:noFill/>
            <a:ln cap="flat" cmpd="sng" w="12700">
              <a:solidFill>
                <a:srgbClr val="000000"/>
              </a:solidFill>
              <a:prstDash val="solid"/>
              <a:round/>
              <a:headEnd len="sm" w="sm" type="none"/>
              <a:tailEnd len="sm" w="sm" type="none"/>
            </a:ln>
          </p:spPr>
        </p:cxnSp>
        <p:cxnSp>
          <p:nvCxnSpPr>
            <p:cNvPr id="1102" name="Google Shape;1102;p59"/>
            <p:cNvCxnSpPr/>
            <p:nvPr/>
          </p:nvCxnSpPr>
          <p:spPr>
            <a:xfrm flipH="1" rot="10800000">
              <a:off x="3185" y="3556"/>
              <a:ext cx="1" cy="40"/>
            </a:xfrm>
            <a:prstGeom prst="straightConnector1">
              <a:avLst/>
            </a:prstGeom>
            <a:noFill/>
            <a:ln cap="flat" cmpd="sng" w="12700">
              <a:solidFill>
                <a:srgbClr val="000000"/>
              </a:solidFill>
              <a:prstDash val="solid"/>
              <a:round/>
              <a:headEnd len="sm" w="sm" type="none"/>
              <a:tailEnd len="sm" w="sm" type="none"/>
            </a:ln>
          </p:spPr>
        </p:cxnSp>
        <p:cxnSp>
          <p:nvCxnSpPr>
            <p:cNvPr id="1103" name="Google Shape;1103;p59"/>
            <p:cNvCxnSpPr/>
            <p:nvPr/>
          </p:nvCxnSpPr>
          <p:spPr>
            <a:xfrm flipH="1" rot="10800000">
              <a:off x="4912" y="3556"/>
              <a:ext cx="1" cy="40"/>
            </a:xfrm>
            <a:prstGeom prst="straightConnector1">
              <a:avLst/>
            </a:prstGeom>
            <a:noFill/>
            <a:ln cap="flat" cmpd="sng" w="12700">
              <a:solidFill>
                <a:srgbClr val="000000"/>
              </a:solidFill>
              <a:prstDash val="solid"/>
              <a:round/>
              <a:headEnd len="sm" w="sm" type="none"/>
              <a:tailEnd len="sm" w="sm" type="none"/>
            </a:ln>
          </p:spPr>
        </p:cxnSp>
        <p:sp>
          <p:nvSpPr>
            <p:cNvPr id="1104" name="Google Shape;1104;p59"/>
            <p:cNvSpPr/>
            <p:nvPr/>
          </p:nvSpPr>
          <p:spPr>
            <a:xfrm>
              <a:off x="1276" y="3480"/>
              <a:ext cx="8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1105" name="Google Shape;1105;p59"/>
            <p:cNvSpPr/>
            <p:nvPr/>
          </p:nvSpPr>
          <p:spPr>
            <a:xfrm>
              <a:off x="1204" y="3240"/>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1106" name="Google Shape;1106;p59"/>
            <p:cNvSpPr/>
            <p:nvPr/>
          </p:nvSpPr>
          <p:spPr>
            <a:xfrm>
              <a:off x="1204" y="3008"/>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1107" name="Google Shape;1107;p59"/>
            <p:cNvSpPr/>
            <p:nvPr/>
          </p:nvSpPr>
          <p:spPr>
            <a:xfrm>
              <a:off x="1204" y="2768"/>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1108" name="Google Shape;1108;p59"/>
            <p:cNvSpPr/>
            <p:nvPr/>
          </p:nvSpPr>
          <p:spPr>
            <a:xfrm>
              <a:off x="1204" y="2528"/>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1109" name="Google Shape;1109;p59"/>
            <p:cNvSpPr/>
            <p:nvPr/>
          </p:nvSpPr>
          <p:spPr>
            <a:xfrm>
              <a:off x="1204" y="229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1110" name="Google Shape;1110;p59"/>
            <p:cNvSpPr/>
            <p:nvPr/>
          </p:nvSpPr>
          <p:spPr>
            <a:xfrm>
              <a:off x="1204" y="205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60</a:t>
              </a:r>
              <a:endParaRPr sz="2000" u="none">
                <a:solidFill>
                  <a:schemeClr val="dk1"/>
                </a:solidFill>
                <a:latin typeface="Arial"/>
                <a:ea typeface="Arial"/>
                <a:cs typeface="Arial"/>
                <a:sym typeface="Arial"/>
              </a:endParaRPr>
            </a:p>
          </p:txBody>
        </p:sp>
        <p:sp>
          <p:nvSpPr>
            <p:cNvPr id="1111" name="Google Shape;1111;p59"/>
            <p:cNvSpPr/>
            <p:nvPr/>
          </p:nvSpPr>
          <p:spPr>
            <a:xfrm>
              <a:off x="1204" y="181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70</a:t>
              </a:r>
              <a:endParaRPr sz="2000" u="none">
                <a:solidFill>
                  <a:schemeClr val="dk1"/>
                </a:solidFill>
                <a:latin typeface="Arial"/>
                <a:ea typeface="Arial"/>
                <a:cs typeface="Arial"/>
                <a:sym typeface="Arial"/>
              </a:endParaRPr>
            </a:p>
          </p:txBody>
        </p:sp>
        <p:sp>
          <p:nvSpPr>
            <p:cNvPr id="1112" name="Google Shape;1112;p59"/>
            <p:cNvSpPr/>
            <p:nvPr/>
          </p:nvSpPr>
          <p:spPr>
            <a:xfrm>
              <a:off x="1204" y="157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80</a:t>
              </a:r>
              <a:endParaRPr sz="2000" u="none">
                <a:solidFill>
                  <a:schemeClr val="dk1"/>
                </a:solidFill>
                <a:latin typeface="Arial"/>
                <a:ea typeface="Arial"/>
                <a:cs typeface="Arial"/>
                <a:sym typeface="Arial"/>
              </a:endParaRPr>
            </a:p>
          </p:txBody>
        </p:sp>
        <p:sp>
          <p:nvSpPr>
            <p:cNvPr id="1113" name="Google Shape;1113;p59"/>
            <p:cNvSpPr/>
            <p:nvPr/>
          </p:nvSpPr>
          <p:spPr>
            <a:xfrm>
              <a:off x="1204" y="1344"/>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90</a:t>
              </a:r>
              <a:endParaRPr sz="2000" u="none">
                <a:solidFill>
                  <a:schemeClr val="dk1"/>
                </a:solidFill>
                <a:latin typeface="Arial"/>
                <a:ea typeface="Arial"/>
                <a:cs typeface="Arial"/>
                <a:sym typeface="Arial"/>
              </a:endParaRPr>
            </a:p>
          </p:txBody>
        </p:sp>
        <p:sp>
          <p:nvSpPr>
            <p:cNvPr id="1114" name="Google Shape;1114;p59"/>
            <p:cNvSpPr/>
            <p:nvPr/>
          </p:nvSpPr>
          <p:spPr>
            <a:xfrm>
              <a:off x="1132" y="1104"/>
              <a:ext cx="24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100</a:t>
              </a:r>
              <a:endParaRPr sz="2000" u="none">
                <a:solidFill>
                  <a:schemeClr val="dk1"/>
                </a:solidFill>
                <a:latin typeface="Arial"/>
                <a:ea typeface="Arial"/>
                <a:cs typeface="Arial"/>
                <a:sym typeface="Arial"/>
              </a:endParaRPr>
            </a:p>
          </p:txBody>
        </p:sp>
        <p:sp>
          <p:nvSpPr>
            <p:cNvPr id="1115" name="Google Shape;1115;p59"/>
            <p:cNvSpPr/>
            <p:nvPr/>
          </p:nvSpPr>
          <p:spPr>
            <a:xfrm>
              <a:off x="1732" y="3672"/>
              <a:ext cx="1228"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800" u="none">
                  <a:solidFill>
                    <a:srgbClr val="000000"/>
                  </a:solidFill>
                  <a:latin typeface="Arial"/>
                  <a:ea typeface="Arial"/>
                  <a:cs typeface="Arial"/>
                  <a:sym typeface="Arial"/>
                </a:rPr>
                <a:t>Pre (N=19) 6.4 Yrs</a:t>
              </a:r>
              <a:endParaRPr b="1" sz="2000" u="none">
                <a:solidFill>
                  <a:schemeClr val="dk1"/>
                </a:solidFill>
                <a:latin typeface="Arial"/>
                <a:ea typeface="Arial"/>
                <a:cs typeface="Arial"/>
                <a:sym typeface="Arial"/>
              </a:endParaRPr>
            </a:p>
          </p:txBody>
        </p:sp>
        <p:sp>
          <p:nvSpPr>
            <p:cNvPr id="1116" name="Google Shape;1116;p59"/>
            <p:cNvSpPr/>
            <p:nvPr/>
          </p:nvSpPr>
          <p:spPr>
            <a:xfrm rot="-5400000">
              <a:off x="72" y="2021"/>
              <a:ext cx="1776"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 Achieve Certification</a:t>
              </a:r>
              <a:endParaRPr sz="2000" u="none">
                <a:solidFill>
                  <a:schemeClr val="dk1"/>
                </a:solidFill>
                <a:latin typeface="Arial"/>
                <a:ea typeface="Arial"/>
                <a:cs typeface="Arial"/>
                <a:sym typeface="Arial"/>
              </a:endParaRPr>
            </a:p>
          </p:txBody>
        </p:sp>
        <p:sp>
          <p:nvSpPr>
            <p:cNvPr id="1117" name="Google Shape;1117;p59"/>
            <p:cNvSpPr txBox="1"/>
            <p:nvPr/>
          </p:nvSpPr>
          <p:spPr>
            <a:xfrm>
              <a:off x="1698" y="2029"/>
              <a:ext cx="576" cy="37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KU Ph.D.</a:t>
              </a:r>
              <a:endParaRPr/>
            </a:p>
          </p:txBody>
        </p:sp>
        <p:sp>
          <p:nvSpPr>
            <p:cNvPr id="1118" name="Google Shape;1118;p59"/>
            <p:cNvSpPr txBox="1"/>
            <p:nvPr/>
          </p:nvSpPr>
          <p:spPr>
            <a:xfrm>
              <a:off x="2217" y="3294"/>
              <a:ext cx="864" cy="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dk1"/>
                  </a:solidFill>
                  <a:latin typeface="Arial"/>
                  <a:ea typeface="Arial"/>
                  <a:cs typeface="Arial"/>
                  <a:sym typeface="Arial"/>
                </a:rPr>
                <a:t>Others</a:t>
              </a:r>
              <a:endParaRPr/>
            </a:p>
          </p:txBody>
        </p:sp>
      </p:grpSp>
      <p:sp>
        <p:nvSpPr>
          <p:cNvPr id="1119" name="Google Shape;1119;p59"/>
          <p:cNvSpPr txBox="1"/>
          <p:nvPr/>
        </p:nvSpPr>
        <p:spPr>
          <a:xfrm>
            <a:off x="2743200" y="4419600"/>
            <a:ext cx="83820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N=9</a:t>
            </a:r>
            <a:endParaRPr/>
          </a:p>
        </p:txBody>
      </p:sp>
      <p:sp>
        <p:nvSpPr>
          <p:cNvPr id="1120" name="Google Shape;1120;p59"/>
          <p:cNvSpPr txBox="1"/>
          <p:nvPr/>
        </p:nvSpPr>
        <p:spPr>
          <a:xfrm>
            <a:off x="3733800" y="4419600"/>
            <a:ext cx="86677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N=10</a:t>
            </a:r>
            <a:endParaRPr/>
          </a:p>
        </p:txBody>
      </p:sp>
      <p:sp>
        <p:nvSpPr>
          <p:cNvPr id="1121" name="Google Shape;1121;p59"/>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22" name="Google Shape;1122;p59"/>
          <p:cNvSpPr/>
          <p:nvPr/>
        </p:nvSpPr>
        <p:spPr>
          <a:xfrm>
            <a:off x="3905250" y="1373188"/>
            <a:ext cx="4235450" cy="473075"/>
          </a:xfrm>
          <a:prstGeom prst="rect">
            <a:avLst/>
          </a:prstGeom>
          <a:noFill/>
          <a:ln>
            <a:noFill/>
          </a:ln>
        </p:spPr>
        <p:txBody>
          <a:bodyPr anchorCtr="0" anchor="t" bIns="45700" lIns="91425" spcFirstLastPara="1" rIns="91425" wrap="square" tIns="45700">
            <a:noAutofit/>
          </a:bodyPr>
          <a:lstStyle/>
          <a:p>
            <a:pPr indent="0" lvl="0" marL="0" marR="0" rtl="0" algn="l">
              <a:lnSpc>
                <a:spcPct val="166666"/>
              </a:lnSpc>
              <a:spcBef>
                <a:spcPts val="0"/>
              </a:spcBef>
              <a:spcAft>
                <a:spcPts val="0"/>
              </a:spcAft>
              <a:buNone/>
            </a:pPr>
            <a:r>
              <a:rPr b="1" lang="en-US" sz="1800" u="none">
                <a:solidFill>
                  <a:srgbClr val="001574"/>
                </a:solidFill>
                <a:latin typeface="Arial"/>
                <a:ea typeface="Arial"/>
                <a:cs typeface="Arial"/>
                <a:sym typeface="Arial"/>
              </a:rPr>
              <a:t>Fixsen, Blase, Timbers, &amp; Wolf (2001)</a:t>
            </a:r>
            <a:endParaRPr b="1" sz="2400" u="none">
              <a:solidFill>
                <a:srgbClr val="001574"/>
              </a:solidFill>
              <a:latin typeface="Arial"/>
              <a:ea typeface="Arial"/>
              <a:cs typeface="Arial"/>
              <a:sym typeface="Arial"/>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60"/>
          <p:cNvSpPr/>
          <p:nvPr/>
        </p:nvSpPr>
        <p:spPr>
          <a:xfrm>
            <a:off x="1295400" y="381000"/>
            <a:ext cx="7848600" cy="600075"/>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4400" u="none">
                <a:solidFill>
                  <a:srgbClr val="001574"/>
                </a:solidFill>
                <a:latin typeface="Arial"/>
                <a:ea typeface="Arial"/>
                <a:cs typeface="Arial"/>
                <a:sym typeface="Arial"/>
              </a:rPr>
              <a:t>Attempted Org. Replications</a:t>
            </a:r>
            <a:endParaRPr/>
          </a:p>
        </p:txBody>
      </p:sp>
      <p:grpSp>
        <p:nvGrpSpPr>
          <p:cNvPr id="1130" name="Google Shape;1130;p60"/>
          <p:cNvGrpSpPr/>
          <p:nvPr/>
        </p:nvGrpSpPr>
        <p:grpSpPr>
          <a:xfrm>
            <a:off x="1371600" y="1752600"/>
            <a:ext cx="6427788" cy="4810125"/>
            <a:chOff x="588" y="1112"/>
            <a:chExt cx="4049" cy="3030"/>
          </a:xfrm>
        </p:grpSpPr>
        <p:sp>
          <p:nvSpPr>
            <p:cNvPr id="1131" name="Google Shape;1131;p60"/>
            <p:cNvSpPr/>
            <p:nvPr/>
          </p:nvSpPr>
          <p:spPr>
            <a:xfrm>
              <a:off x="1979" y="3912"/>
              <a:ext cx="2497" cy="2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u="none">
                  <a:solidFill>
                    <a:srgbClr val="000000"/>
                  </a:solidFill>
                  <a:latin typeface="Arial"/>
                  <a:ea typeface="Arial"/>
                  <a:cs typeface="Arial"/>
                  <a:sym typeface="Arial"/>
                </a:rPr>
                <a:t>Org. Development Services</a:t>
              </a:r>
              <a:endParaRPr sz="2000" u="none">
                <a:solidFill>
                  <a:schemeClr val="dk1"/>
                </a:solidFill>
                <a:latin typeface="Arial"/>
                <a:ea typeface="Arial"/>
                <a:cs typeface="Arial"/>
                <a:sym typeface="Arial"/>
              </a:endParaRPr>
            </a:p>
          </p:txBody>
        </p:sp>
        <p:sp>
          <p:nvSpPr>
            <p:cNvPr id="1132" name="Google Shape;1132;p60"/>
            <p:cNvSpPr/>
            <p:nvPr/>
          </p:nvSpPr>
          <p:spPr>
            <a:xfrm>
              <a:off x="1381" y="1997"/>
              <a:ext cx="656" cy="1567"/>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33" name="Google Shape;1133;p60"/>
            <p:cNvSpPr/>
            <p:nvPr/>
          </p:nvSpPr>
          <p:spPr>
            <a:xfrm>
              <a:off x="3116" y="1997"/>
              <a:ext cx="656" cy="1567"/>
            </a:xfrm>
            <a:prstGeom prst="rect">
              <a:avLst/>
            </a:prstGeom>
            <a:solidFill>
              <a:srgbClr val="33CCCC"/>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34" name="Google Shape;1134;p60"/>
            <p:cNvSpPr/>
            <p:nvPr/>
          </p:nvSpPr>
          <p:spPr>
            <a:xfrm>
              <a:off x="2037" y="3324"/>
              <a:ext cx="667" cy="240"/>
            </a:xfrm>
            <a:prstGeom prst="rect">
              <a:avLst/>
            </a:prstGeom>
            <a:solidFill>
              <a:srgbClr val="0099FF"/>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35" name="Google Shape;1135;p60"/>
            <p:cNvSpPr/>
            <p:nvPr/>
          </p:nvSpPr>
          <p:spPr>
            <a:xfrm>
              <a:off x="3771" y="2093"/>
              <a:ext cx="680" cy="1471"/>
            </a:xfrm>
            <a:prstGeom prst="rect">
              <a:avLst/>
            </a:prstGeom>
            <a:solidFill>
              <a:srgbClr val="0099FF"/>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136" name="Google Shape;1136;p60"/>
            <p:cNvCxnSpPr/>
            <p:nvPr/>
          </p:nvCxnSpPr>
          <p:spPr>
            <a:xfrm>
              <a:off x="1173" y="1189"/>
              <a:ext cx="1" cy="2375"/>
            </a:xfrm>
            <a:prstGeom prst="straightConnector1">
              <a:avLst/>
            </a:prstGeom>
            <a:noFill/>
            <a:ln cap="flat" cmpd="sng" w="12700">
              <a:solidFill>
                <a:srgbClr val="000000"/>
              </a:solidFill>
              <a:prstDash val="solid"/>
              <a:round/>
              <a:headEnd len="sm" w="sm" type="none"/>
              <a:tailEnd len="sm" w="sm" type="none"/>
            </a:ln>
          </p:spPr>
        </p:cxnSp>
        <p:cxnSp>
          <p:nvCxnSpPr>
            <p:cNvPr id="1137" name="Google Shape;1137;p60"/>
            <p:cNvCxnSpPr/>
            <p:nvPr/>
          </p:nvCxnSpPr>
          <p:spPr>
            <a:xfrm>
              <a:off x="1133" y="3564"/>
              <a:ext cx="40" cy="1"/>
            </a:xfrm>
            <a:prstGeom prst="straightConnector1">
              <a:avLst/>
            </a:prstGeom>
            <a:noFill/>
            <a:ln cap="flat" cmpd="sng" w="12700">
              <a:solidFill>
                <a:srgbClr val="000000"/>
              </a:solidFill>
              <a:prstDash val="solid"/>
              <a:round/>
              <a:headEnd len="sm" w="sm" type="none"/>
              <a:tailEnd len="sm" w="sm" type="none"/>
            </a:ln>
          </p:spPr>
        </p:cxnSp>
        <p:cxnSp>
          <p:nvCxnSpPr>
            <p:cNvPr id="1138" name="Google Shape;1138;p60"/>
            <p:cNvCxnSpPr/>
            <p:nvPr/>
          </p:nvCxnSpPr>
          <p:spPr>
            <a:xfrm>
              <a:off x="1133" y="3324"/>
              <a:ext cx="40" cy="1"/>
            </a:xfrm>
            <a:prstGeom prst="straightConnector1">
              <a:avLst/>
            </a:prstGeom>
            <a:noFill/>
            <a:ln cap="flat" cmpd="sng" w="12700">
              <a:solidFill>
                <a:srgbClr val="000000"/>
              </a:solidFill>
              <a:prstDash val="solid"/>
              <a:round/>
              <a:headEnd len="sm" w="sm" type="none"/>
              <a:tailEnd len="sm" w="sm" type="none"/>
            </a:ln>
          </p:spPr>
        </p:cxnSp>
        <p:cxnSp>
          <p:nvCxnSpPr>
            <p:cNvPr id="1139" name="Google Shape;1139;p60"/>
            <p:cNvCxnSpPr/>
            <p:nvPr/>
          </p:nvCxnSpPr>
          <p:spPr>
            <a:xfrm>
              <a:off x="1133" y="3092"/>
              <a:ext cx="40" cy="1"/>
            </a:xfrm>
            <a:prstGeom prst="straightConnector1">
              <a:avLst/>
            </a:prstGeom>
            <a:noFill/>
            <a:ln cap="flat" cmpd="sng" w="12700">
              <a:solidFill>
                <a:srgbClr val="000000"/>
              </a:solidFill>
              <a:prstDash val="solid"/>
              <a:round/>
              <a:headEnd len="sm" w="sm" type="none"/>
              <a:tailEnd len="sm" w="sm" type="none"/>
            </a:ln>
          </p:spPr>
        </p:cxnSp>
        <p:cxnSp>
          <p:nvCxnSpPr>
            <p:cNvPr id="1140" name="Google Shape;1140;p60"/>
            <p:cNvCxnSpPr/>
            <p:nvPr/>
          </p:nvCxnSpPr>
          <p:spPr>
            <a:xfrm>
              <a:off x="1133" y="2852"/>
              <a:ext cx="40" cy="1"/>
            </a:xfrm>
            <a:prstGeom prst="straightConnector1">
              <a:avLst/>
            </a:prstGeom>
            <a:noFill/>
            <a:ln cap="flat" cmpd="sng" w="12700">
              <a:solidFill>
                <a:srgbClr val="000000"/>
              </a:solidFill>
              <a:prstDash val="solid"/>
              <a:round/>
              <a:headEnd len="sm" w="sm" type="none"/>
              <a:tailEnd len="sm" w="sm" type="none"/>
            </a:ln>
          </p:spPr>
        </p:cxnSp>
        <p:cxnSp>
          <p:nvCxnSpPr>
            <p:cNvPr id="1141" name="Google Shape;1141;p60"/>
            <p:cNvCxnSpPr/>
            <p:nvPr/>
          </p:nvCxnSpPr>
          <p:spPr>
            <a:xfrm>
              <a:off x="1133" y="2612"/>
              <a:ext cx="40" cy="1"/>
            </a:xfrm>
            <a:prstGeom prst="straightConnector1">
              <a:avLst/>
            </a:prstGeom>
            <a:noFill/>
            <a:ln cap="flat" cmpd="sng" w="12700">
              <a:solidFill>
                <a:srgbClr val="000000"/>
              </a:solidFill>
              <a:prstDash val="solid"/>
              <a:round/>
              <a:headEnd len="sm" w="sm" type="none"/>
              <a:tailEnd len="sm" w="sm" type="none"/>
            </a:ln>
          </p:spPr>
        </p:cxnSp>
        <p:cxnSp>
          <p:nvCxnSpPr>
            <p:cNvPr id="1142" name="Google Shape;1142;p60"/>
            <p:cNvCxnSpPr/>
            <p:nvPr/>
          </p:nvCxnSpPr>
          <p:spPr>
            <a:xfrm>
              <a:off x="1133" y="2381"/>
              <a:ext cx="40" cy="1"/>
            </a:xfrm>
            <a:prstGeom prst="straightConnector1">
              <a:avLst/>
            </a:prstGeom>
            <a:noFill/>
            <a:ln cap="flat" cmpd="sng" w="12700">
              <a:solidFill>
                <a:srgbClr val="000000"/>
              </a:solidFill>
              <a:prstDash val="solid"/>
              <a:round/>
              <a:headEnd len="sm" w="sm" type="none"/>
              <a:tailEnd len="sm" w="sm" type="none"/>
            </a:ln>
          </p:spPr>
        </p:cxnSp>
        <p:cxnSp>
          <p:nvCxnSpPr>
            <p:cNvPr id="1143" name="Google Shape;1143;p60"/>
            <p:cNvCxnSpPr/>
            <p:nvPr/>
          </p:nvCxnSpPr>
          <p:spPr>
            <a:xfrm>
              <a:off x="1133" y="2141"/>
              <a:ext cx="40" cy="1"/>
            </a:xfrm>
            <a:prstGeom prst="straightConnector1">
              <a:avLst/>
            </a:prstGeom>
            <a:noFill/>
            <a:ln cap="flat" cmpd="sng" w="12700">
              <a:solidFill>
                <a:srgbClr val="000000"/>
              </a:solidFill>
              <a:prstDash val="solid"/>
              <a:round/>
              <a:headEnd len="sm" w="sm" type="none"/>
              <a:tailEnd len="sm" w="sm" type="none"/>
            </a:ln>
          </p:spPr>
        </p:cxnSp>
        <p:cxnSp>
          <p:nvCxnSpPr>
            <p:cNvPr id="1144" name="Google Shape;1144;p60"/>
            <p:cNvCxnSpPr/>
            <p:nvPr/>
          </p:nvCxnSpPr>
          <p:spPr>
            <a:xfrm>
              <a:off x="1133" y="1901"/>
              <a:ext cx="40" cy="1"/>
            </a:xfrm>
            <a:prstGeom prst="straightConnector1">
              <a:avLst/>
            </a:prstGeom>
            <a:noFill/>
            <a:ln cap="flat" cmpd="sng" w="12700">
              <a:solidFill>
                <a:srgbClr val="000000"/>
              </a:solidFill>
              <a:prstDash val="solid"/>
              <a:round/>
              <a:headEnd len="sm" w="sm" type="none"/>
              <a:tailEnd len="sm" w="sm" type="none"/>
            </a:ln>
          </p:spPr>
        </p:cxnSp>
        <p:cxnSp>
          <p:nvCxnSpPr>
            <p:cNvPr id="1145" name="Google Shape;1145;p60"/>
            <p:cNvCxnSpPr/>
            <p:nvPr/>
          </p:nvCxnSpPr>
          <p:spPr>
            <a:xfrm>
              <a:off x="1133" y="1661"/>
              <a:ext cx="40" cy="1"/>
            </a:xfrm>
            <a:prstGeom prst="straightConnector1">
              <a:avLst/>
            </a:prstGeom>
            <a:noFill/>
            <a:ln cap="flat" cmpd="sng" w="12700">
              <a:solidFill>
                <a:srgbClr val="000000"/>
              </a:solidFill>
              <a:prstDash val="solid"/>
              <a:round/>
              <a:headEnd len="sm" w="sm" type="none"/>
              <a:tailEnd len="sm" w="sm" type="none"/>
            </a:ln>
          </p:spPr>
        </p:cxnSp>
        <p:cxnSp>
          <p:nvCxnSpPr>
            <p:cNvPr id="1146" name="Google Shape;1146;p60"/>
            <p:cNvCxnSpPr/>
            <p:nvPr/>
          </p:nvCxnSpPr>
          <p:spPr>
            <a:xfrm>
              <a:off x="1133" y="1429"/>
              <a:ext cx="40" cy="1"/>
            </a:xfrm>
            <a:prstGeom prst="straightConnector1">
              <a:avLst/>
            </a:prstGeom>
            <a:noFill/>
            <a:ln cap="flat" cmpd="sng" w="12700">
              <a:solidFill>
                <a:srgbClr val="000000"/>
              </a:solidFill>
              <a:prstDash val="solid"/>
              <a:round/>
              <a:headEnd len="sm" w="sm" type="none"/>
              <a:tailEnd len="sm" w="sm" type="none"/>
            </a:ln>
          </p:spPr>
        </p:cxnSp>
        <p:cxnSp>
          <p:nvCxnSpPr>
            <p:cNvPr id="1147" name="Google Shape;1147;p60"/>
            <p:cNvCxnSpPr/>
            <p:nvPr/>
          </p:nvCxnSpPr>
          <p:spPr>
            <a:xfrm>
              <a:off x="1133" y="1189"/>
              <a:ext cx="40" cy="1"/>
            </a:xfrm>
            <a:prstGeom prst="straightConnector1">
              <a:avLst/>
            </a:prstGeom>
            <a:noFill/>
            <a:ln cap="flat" cmpd="sng" w="12700">
              <a:solidFill>
                <a:srgbClr val="000000"/>
              </a:solidFill>
              <a:prstDash val="solid"/>
              <a:round/>
              <a:headEnd len="sm" w="sm" type="none"/>
              <a:tailEnd len="sm" w="sm" type="none"/>
            </a:ln>
          </p:spPr>
        </p:cxnSp>
        <p:cxnSp>
          <p:nvCxnSpPr>
            <p:cNvPr id="1148" name="Google Shape;1148;p60"/>
            <p:cNvCxnSpPr/>
            <p:nvPr/>
          </p:nvCxnSpPr>
          <p:spPr>
            <a:xfrm>
              <a:off x="1173" y="3564"/>
              <a:ext cx="3463" cy="1"/>
            </a:xfrm>
            <a:prstGeom prst="straightConnector1">
              <a:avLst/>
            </a:prstGeom>
            <a:noFill/>
            <a:ln cap="flat" cmpd="sng" w="12700">
              <a:solidFill>
                <a:srgbClr val="000000"/>
              </a:solidFill>
              <a:prstDash val="solid"/>
              <a:round/>
              <a:headEnd len="sm" w="sm" type="none"/>
              <a:tailEnd len="sm" w="sm" type="none"/>
            </a:ln>
          </p:spPr>
        </p:cxnSp>
        <p:cxnSp>
          <p:nvCxnSpPr>
            <p:cNvPr id="1149" name="Google Shape;1149;p60"/>
            <p:cNvCxnSpPr/>
            <p:nvPr/>
          </p:nvCxnSpPr>
          <p:spPr>
            <a:xfrm flipH="1" rot="10800000">
              <a:off x="1173" y="3564"/>
              <a:ext cx="1" cy="40"/>
            </a:xfrm>
            <a:prstGeom prst="straightConnector1">
              <a:avLst/>
            </a:prstGeom>
            <a:noFill/>
            <a:ln cap="flat" cmpd="sng" w="12700">
              <a:solidFill>
                <a:srgbClr val="000000"/>
              </a:solidFill>
              <a:prstDash val="solid"/>
              <a:round/>
              <a:headEnd len="sm" w="sm" type="none"/>
              <a:tailEnd len="sm" w="sm" type="none"/>
            </a:ln>
          </p:spPr>
        </p:cxnSp>
        <p:cxnSp>
          <p:nvCxnSpPr>
            <p:cNvPr id="1150" name="Google Shape;1150;p60"/>
            <p:cNvCxnSpPr/>
            <p:nvPr/>
          </p:nvCxnSpPr>
          <p:spPr>
            <a:xfrm flipH="1" rot="10800000">
              <a:off x="2909" y="3564"/>
              <a:ext cx="1" cy="40"/>
            </a:xfrm>
            <a:prstGeom prst="straightConnector1">
              <a:avLst/>
            </a:prstGeom>
            <a:noFill/>
            <a:ln cap="flat" cmpd="sng" w="12700">
              <a:solidFill>
                <a:srgbClr val="000000"/>
              </a:solidFill>
              <a:prstDash val="solid"/>
              <a:round/>
              <a:headEnd len="sm" w="sm" type="none"/>
              <a:tailEnd len="sm" w="sm" type="none"/>
            </a:ln>
          </p:spPr>
        </p:cxnSp>
        <p:cxnSp>
          <p:nvCxnSpPr>
            <p:cNvPr id="1151" name="Google Shape;1151;p60"/>
            <p:cNvCxnSpPr/>
            <p:nvPr/>
          </p:nvCxnSpPr>
          <p:spPr>
            <a:xfrm flipH="1" rot="10800000">
              <a:off x="4636" y="3564"/>
              <a:ext cx="1" cy="40"/>
            </a:xfrm>
            <a:prstGeom prst="straightConnector1">
              <a:avLst/>
            </a:prstGeom>
            <a:noFill/>
            <a:ln cap="flat" cmpd="sng" w="12700">
              <a:solidFill>
                <a:srgbClr val="000000"/>
              </a:solidFill>
              <a:prstDash val="solid"/>
              <a:round/>
              <a:headEnd len="sm" w="sm" type="none"/>
              <a:tailEnd len="sm" w="sm" type="none"/>
            </a:ln>
          </p:spPr>
        </p:cxnSp>
        <p:sp>
          <p:nvSpPr>
            <p:cNvPr id="1152" name="Google Shape;1152;p60"/>
            <p:cNvSpPr/>
            <p:nvPr/>
          </p:nvSpPr>
          <p:spPr>
            <a:xfrm>
              <a:off x="1000" y="3488"/>
              <a:ext cx="8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1153" name="Google Shape;1153;p60"/>
            <p:cNvSpPr/>
            <p:nvPr/>
          </p:nvSpPr>
          <p:spPr>
            <a:xfrm>
              <a:off x="928" y="3248"/>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1154" name="Google Shape;1154;p60"/>
            <p:cNvSpPr/>
            <p:nvPr/>
          </p:nvSpPr>
          <p:spPr>
            <a:xfrm>
              <a:off x="928" y="301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1155" name="Google Shape;1155;p60"/>
            <p:cNvSpPr/>
            <p:nvPr/>
          </p:nvSpPr>
          <p:spPr>
            <a:xfrm>
              <a:off x="928" y="277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1156" name="Google Shape;1156;p60"/>
            <p:cNvSpPr/>
            <p:nvPr/>
          </p:nvSpPr>
          <p:spPr>
            <a:xfrm>
              <a:off x="928" y="2536"/>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1157" name="Google Shape;1157;p60"/>
            <p:cNvSpPr/>
            <p:nvPr/>
          </p:nvSpPr>
          <p:spPr>
            <a:xfrm>
              <a:off x="928" y="2304"/>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1158" name="Google Shape;1158;p60"/>
            <p:cNvSpPr/>
            <p:nvPr/>
          </p:nvSpPr>
          <p:spPr>
            <a:xfrm>
              <a:off x="928" y="2064"/>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60</a:t>
              </a:r>
              <a:endParaRPr sz="2000" u="none">
                <a:solidFill>
                  <a:schemeClr val="dk1"/>
                </a:solidFill>
                <a:latin typeface="Arial"/>
                <a:ea typeface="Arial"/>
                <a:cs typeface="Arial"/>
                <a:sym typeface="Arial"/>
              </a:endParaRPr>
            </a:p>
          </p:txBody>
        </p:sp>
        <p:sp>
          <p:nvSpPr>
            <p:cNvPr id="1159" name="Google Shape;1159;p60"/>
            <p:cNvSpPr/>
            <p:nvPr/>
          </p:nvSpPr>
          <p:spPr>
            <a:xfrm>
              <a:off x="928" y="1824"/>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70</a:t>
              </a:r>
              <a:endParaRPr sz="2000" u="none">
                <a:solidFill>
                  <a:schemeClr val="dk1"/>
                </a:solidFill>
                <a:latin typeface="Arial"/>
                <a:ea typeface="Arial"/>
                <a:cs typeface="Arial"/>
                <a:sym typeface="Arial"/>
              </a:endParaRPr>
            </a:p>
          </p:txBody>
        </p:sp>
        <p:sp>
          <p:nvSpPr>
            <p:cNvPr id="1160" name="Google Shape;1160;p60"/>
            <p:cNvSpPr/>
            <p:nvPr/>
          </p:nvSpPr>
          <p:spPr>
            <a:xfrm>
              <a:off x="928" y="1584"/>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80</a:t>
              </a:r>
              <a:endParaRPr sz="2000" u="none">
                <a:solidFill>
                  <a:schemeClr val="dk1"/>
                </a:solidFill>
                <a:latin typeface="Arial"/>
                <a:ea typeface="Arial"/>
                <a:cs typeface="Arial"/>
                <a:sym typeface="Arial"/>
              </a:endParaRPr>
            </a:p>
          </p:txBody>
        </p:sp>
        <p:sp>
          <p:nvSpPr>
            <p:cNvPr id="1161" name="Google Shape;1161;p60"/>
            <p:cNvSpPr/>
            <p:nvPr/>
          </p:nvSpPr>
          <p:spPr>
            <a:xfrm>
              <a:off x="928" y="1352"/>
              <a:ext cx="16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90</a:t>
              </a:r>
              <a:endParaRPr sz="2000" u="none">
                <a:solidFill>
                  <a:schemeClr val="dk1"/>
                </a:solidFill>
                <a:latin typeface="Arial"/>
                <a:ea typeface="Arial"/>
                <a:cs typeface="Arial"/>
                <a:sym typeface="Arial"/>
              </a:endParaRPr>
            </a:p>
          </p:txBody>
        </p:sp>
        <p:sp>
          <p:nvSpPr>
            <p:cNvPr id="1162" name="Google Shape;1162;p60"/>
            <p:cNvSpPr/>
            <p:nvPr/>
          </p:nvSpPr>
          <p:spPr>
            <a:xfrm>
              <a:off x="856" y="1112"/>
              <a:ext cx="240"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100</a:t>
              </a:r>
              <a:endParaRPr sz="2000" u="none">
                <a:solidFill>
                  <a:schemeClr val="dk1"/>
                </a:solidFill>
                <a:latin typeface="Arial"/>
                <a:ea typeface="Arial"/>
                <a:cs typeface="Arial"/>
                <a:sym typeface="Arial"/>
              </a:endParaRPr>
            </a:p>
          </p:txBody>
        </p:sp>
        <p:sp>
          <p:nvSpPr>
            <p:cNvPr id="1163" name="Google Shape;1163;p60"/>
            <p:cNvSpPr/>
            <p:nvPr/>
          </p:nvSpPr>
          <p:spPr>
            <a:xfrm>
              <a:off x="1456" y="3680"/>
              <a:ext cx="1228"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800" u="none">
                  <a:solidFill>
                    <a:srgbClr val="000000"/>
                  </a:solidFill>
                  <a:latin typeface="Arial"/>
                  <a:ea typeface="Arial"/>
                  <a:cs typeface="Arial"/>
                  <a:sym typeface="Arial"/>
                </a:rPr>
                <a:t>Pre (N=19) 6.4 Yrs</a:t>
              </a:r>
              <a:endParaRPr b="1" sz="2000" u="none">
                <a:solidFill>
                  <a:schemeClr val="dk1"/>
                </a:solidFill>
                <a:latin typeface="Arial"/>
                <a:ea typeface="Arial"/>
                <a:cs typeface="Arial"/>
                <a:sym typeface="Arial"/>
              </a:endParaRPr>
            </a:p>
          </p:txBody>
        </p:sp>
        <p:sp>
          <p:nvSpPr>
            <p:cNvPr id="1164" name="Google Shape;1164;p60"/>
            <p:cNvSpPr/>
            <p:nvPr/>
          </p:nvSpPr>
          <p:spPr>
            <a:xfrm>
              <a:off x="3168" y="3680"/>
              <a:ext cx="1308" cy="1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800" u="none">
                  <a:solidFill>
                    <a:srgbClr val="000000"/>
                  </a:solidFill>
                  <a:latin typeface="Arial"/>
                  <a:ea typeface="Arial"/>
                  <a:cs typeface="Arial"/>
                  <a:sym typeface="Arial"/>
                </a:rPr>
                <a:t>Post (N=40) 3.7 Yrs</a:t>
              </a:r>
              <a:endParaRPr b="1" sz="2000" u="none">
                <a:solidFill>
                  <a:schemeClr val="dk1"/>
                </a:solidFill>
                <a:latin typeface="Arial"/>
                <a:ea typeface="Arial"/>
                <a:cs typeface="Arial"/>
                <a:sym typeface="Arial"/>
              </a:endParaRPr>
            </a:p>
          </p:txBody>
        </p:sp>
        <p:sp>
          <p:nvSpPr>
            <p:cNvPr id="1165" name="Google Shape;1165;p60"/>
            <p:cNvSpPr/>
            <p:nvPr/>
          </p:nvSpPr>
          <p:spPr>
            <a:xfrm rot="-5400000">
              <a:off x="-204" y="2029"/>
              <a:ext cx="1776" cy="19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000" u="none">
                  <a:solidFill>
                    <a:srgbClr val="000000"/>
                  </a:solidFill>
                  <a:latin typeface="Arial"/>
                  <a:ea typeface="Arial"/>
                  <a:cs typeface="Arial"/>
                  <a:sym typeface="Arial"/>
                </a:rPr>
                <a:t>% Achieve Certification</a:t>
              </a:r>
              <a:endParaRPr sz="2000" u="none">
                <a:solidFill>
                  <a:schemeClr val="dk1"/>
                </a:solidFill>
                <a:latin typeface="Arial"/>
                <a:ea typeface="Arial"/>
                <a:cs typeface="Arial"/>
                <a:sym typeface="Arial"/>
              </a:endParaRPr>
            </a:p>
          </p:txBody>
        </p:sp>
        <p:sp>
          <p:nvSpPr>
            <p:cNvPr id="1166" name="Google Shape;1166;p60"/>
            <p:cNvSpPr txBox="1"/>
            <p:nvPr/>
          </p:nvSpPr>
          <p:spPr>
            <a:xfrm>
              <a:off x="1422" y="2037"/>
              <a:ext cx="576" cy="37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KU Ph.D.</a:t>
              </a:r>
              <a:endParaRPr/>
            </a:p>
          </p:txBody>
        </p:sp>
        <p:sp>
          <p:nvSpPr>
            <p:cNvPr id="1167" name="Google Shape;1167;p60"/>
            <p:cNvSpPr txBox="1"/>
            <p:nvPr/>
          </p:nvSpPr>
          <p:spPr>
            <a:xfrm>
              <a:off x="1941" y="3302"/>
              <a:ext cx="864" cy="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dk1"/>
                  </a:solidFill>
                  <a:latin typeface="Arial"/>
                  <a:ea typeface="Arial"/>
                  <a:cs typeface="Arial"/>
                  <a:sym typeface="Arial"/>
                </a:rPr>
                <a:t>Others</a:t>
              </a:r>
              <a:endParaRPr/>
            </a:p>
          </p:txBody>
        </p:sp>
        <p:sp>
          <p:nvSpPr>
            <p:cNvPr id="1168" name="Google Shape;1168;p60"/>
            <p:cNvSpPr txBox="1"/>
            <p:nvPr/>
          </p:nvSpPr>
          <p:spPr>
            <a:xfrm>
              <a:off x="3162" y="2025"/>
              <a:ext cx="576" cy="37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000" u="none">
                  <a:solidFill>
                    <a:schemeClr val="dk1"/>
                  </a:solidFill>
                  <a:latin typeface="Arial"/>
                  <a:ea typeface="Arial"/>
                  <a:cs typeface="Arial"/>
                  <a:sym typeface="Arial"/>
                </a:rPr>
                <a:t>KU Ph.D.</a:t>
              </a:r>
              <a:endParaRPr/>
            </a:p>
          </p:txBody>
        </p:sp>
        <p:sp>
          <p:nvSpPr>
            <p:cNvPr id="1169" name="Google Shape;1169;p60"/>
            <p:cNvSpPr txBox="1"/>
            <p:nvPr/>
          </p:nvSpPr>
          <p:spPr>
            <a:xfrm>
              <a:off x="3786" y="2099"/>
              <a:ext cx="694" cy="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dk1"/>
                  </a:solidFill>
                  <a:latin typeface="Arial"/>
                  <a:ea typeface="Arial"/>
                  <a:cs typeface="Arial"/>
                  <a:sym typeface="Arial"/>
                </a:rPr>
                <a:t>Others</a:t>
              </a:r>
              <a:endParaRPr/>
            </a:p>
          </p:txBody>
        </p:sp>
      </p:grpSp>
      <p:sp>
        <p:nvSpPr>
          <p:cNvPr id="1170" name="Google Shape;1170;p60"/>
          <p:cNvSpPr txBox="1"/>
          <p:nvPr/>
        </p:nvSpPr>
        <p:spPr>
          <a:xfrm>
            <a:off x="2743200" y="4419600"/>
            <a:ext cx="83820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N=9</a:t>
            </a:r>
            <a:endParaRPr/>
          </a:p>
        </p:txBody>
      </p:sp>
      <p:sp>
        <p:nvSpPr>
          <p:cNvPr id="1171" name="Google Shape;1171;p60"/>
          <p:cNvSpPr txBox="1"/>
          <p:nvPr/>
        </p:nvSpPr>
        <p:spPr>
          <a:xfrm>
            <a:off x="3733800" y="4419600"/>
            <a:ext cx="86677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N=10</a:t>
            </a:r>
            <a:endParaRPr/>
          </a:p>
        </p:txBody>
      </p:sp>
      <p:sp>
        <p:nvSpPr>
          <p:cNvPr id="1172" name="Google Shape;1172;p60"/>
          <p:cNvSpPr txBox="1"/>
          <p:nvPr/>
        </p:nvSpPr>
        <p:spPr>
          <a:xfrm>
            <a:off x="5476875" y="4419600"/>
            <a:ext cx="92392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N=3</a:t>
            </a:r>
            <a:endParaRPr/>
          </a:p>
        </p:txBody>
      </p:sp>
      <p:sp>
        <p:nvSpPr>
          <p:cNvPr id="1173" name="Google Shape;1173;p60"/>
          <p:cNvSpPr txBox="1"/>
          <p:nvPr/>
        </p:nvSpPr>
        <p:spPr>
          <a:xfrm>
            <a:off x="6553200" y="4419600"/>
            <a:ext cx="881063"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chemeClr val="dk1"/>
                </a:solidFill>
                <a:latin typeface="Arial"/>
                <a:ea typeface="Arial"/>
                <a:cs typeface="Arial"/>
                <a:sym typeface="Arial"/>
              </a:rPr>
              <a:t>N=37</a:t>
            </a:r>
            <a:endParaRPr/>
          </a:p>
        </p:txBody>
      </p:sp>
      <p:sp>
        <p:nvSpPr>
          <p:cNvPr id="1174" name="Google Shape;1174;p60"/>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75" name="Google Shape;1175;p60"/>
          <p:cNvSpPr txBox="1"/>
          <p:nvPr/>
        </p:nvSpPr>
        <p:spPr>
          <a:xfrm>
            <a:off x="2667000" y="1371600"/>
            <a:ext cx="5867400" cy="14668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none">
                <a:solidFill>
                  <a:srgbClr val="001574"/>
                </a:solidFill>
                <a:latin typeface="Arial"/>
                <a:ea typeface="Arial"/>
                <a:cs typeface="Arial"/>
                <a:sym typeface="Arial"/>
              </a:rPr>
              <a:t>1975 – 1990  59 attempted organizational implementations</a:t>
            </a:r>
            <a:endParaRPr/>
          </a:p>
          <a:p>
            <a:pPr indent="0" lvl="0" marL="0" marR="0" rtl="0" algn="l">
              <a:spcBef>
                <a:spcPts val="900"/>
              </a:spcBef>
              <a:spcAft>
                <a:spcPts val="0"/>
              </a:spcAft>
              <a:buNone/>
            </a:pPr>
            <a:r>
              <a:rPr b="1" lang="en-US" sz="1800" u="none">
                <a:solidFill>
                  <a:srgbClr val="001574"/>
                </a:solidFill>
                <a:latin typeface="Arial"/>
                <a:ea typeface="Arial"/>
                <a:cs typeface="Arial"/>
                <a:sym typeface="Arial"/>
              </a:rPr>
              <a:t>4 years to a certification decision</a:t>
            </a:r>
            <a:endParaRPr/>
          </a:p>
          <a:p>
            <a:pPr indent="0" lvl="0" marL="0" marR="0" rtl="0" algn="l">
              <a:spcBef>
                <a:spcPts val="900"/>
              </a:spcBef>
              <a:spcAft>
                <a:spcPts val="0"/>
              </a:spcAft>
              <a:buNone/>
            </a:pPr>
            <a:r>
              <a:rPr b="1" lang="en-US" sz="1800" u="none">
                <a:solidFill>
                  <a:srgbClr val="001574"/>
                </a:solidFill>
                <a:latin typeface="Arial"/>
                <a:ea typeface="Arial"/>
                <a:cs typeface="Arial"/>
                <a:sym typeface="Arial"/>
              </a:rPr>
              <a:t>20 year time frame for data collection</a:t>
            </a:r>
            <a:endParaRPr/>
          </a:p>
        </p:txBody>
      </p:sp>
      <p:sp>
        <p:nvSpPr>
          <p:cNvPr id="1176" name="Google Shape;1176;p60"/>
          <p:cNvSpPr/>
          <p:nvPr/>
        </p:nvSpPr>
        <p:spPr>
          <a:xfrm>
            <a:off x="4953000" y="838200"/>
            <a:ext cx="3790950" cy="473075"/>
          </a:xfrm>
          <a:prstGeom prst="rect">
            <a:avLst/>
          </a:prstGeom>
          <a:noFill/>
          <a:ln>
            <a:noFill/>
          </a:ln>
        </p:spPr>
        <p:txBody>
          <a:bodyPr anchorCtr="0" anchor="t" bIns="45700" lIns="91425" spcFirstLastPara="1" rIns="91425" wrap="square" tIns="45700">
            <a:noAutofit/>
          </a:bodyPr>
          <a:lstStyle/>
          <a:p>
            <a:pPr indent="0" lvl="0" marL="0" marR="0" rtl="0" algn="l">
              <a:lnSpc>
                <a:spcPct val="187500"/>
              </a:lnSpc>
              <a:spcBef>
                <a:spcPts val="0"/>
              </a:spcBef>
              <a:spcAft>
                <a:spcPts val="0"/>
              </a:spcAft>
              <a:buNone/>
            </a:pPr>
            <a:r>
              <a:rPr b="1" lang="en-US" sz="1600" u="none">
                <a:solidFill>
                  <a:srgbClr val="001574"/>
                </a:solidFill>
                <a:latin typeface="Arial"/>
                <a:ea typeface="Arial"/>
                <a:cs typeface="Arial"/>
                <a:sym typeface="Arial"/>
              </a:rPr>
              <a:t>Fixsen, Blase, Timbers, &amp; Wolf (2001)</a:t>
            </a:r>
            <a:endParaRPr b="1" sz="2000" u="none">
              <a:solidFill>
                <a:srgbClr val="001574"/>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5"/>
                                        </p:tgtEl>
                                        <p:attrNameLst>
                                          <p:attrName>style.visibility</p:attrName>
                                        </p:attrNameLst>
                                      </p:cBhvr>
                                      <p:to>
                                        <p:strVal val="visible"/>
                                      </p:to>
                                    </p:set>
                                    <p:anim calcmode="lin" valueType="num">
                                      <p:cBhvr additive="base">
                                        <p:cTn dur="500"/>
                                        <p:tgtEl>
                                          <p:spTgt spid="11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61"/>
          <p:cNvSpPr/>
          <p:nvPr/>
        </p:nvSpPr>
        <p:spPr>
          <a:xfrm>
            <a:off x="2911475" y="4911725"/>
            <a:ext cx="2224088" cy="468313"/>
          </a:xfrm>
          <a:prstGeom prst="rect">
            <a:avLst/>
          </a:pr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184" name="Google Shape;1184;p61"/>
          <p:cNvSpPr/>
          <p:nvPr/>
        </p:nvSpPr>
        <p:spPr>
          <a:xfrm>
            <a:off x="6070600" y="2787650"/>
            <a:ext cx="2195513" cy="2592388"/>
          </a:xfrm>
          <a:prstGeom prst="rect">
            <a:avLst/>
          </a:prstGeom>
          <a:solidFill>
            <a:srgbClr val="001574"/>
          </a:solidFill>
          <a:ln cap="flat" cmpd="sng" w="1270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185" name="Google Shape;1185;p61"/>
          <p:cNvCxnSpPr/>
          <p:nvPr/>
        </p:nvCxnSpPr>
        <p:spPr>
          <a:xfrm>
            <a:off x="2319338" y="2255838"/>
            <a:ext cx="1587" cy="3124200"/>
          </a:xfrm>
          <a:prstGeom prst="straightConnector1">
            <a:avLst/>
          </a:prstGeom>
          <a:noFill/>
          <a:ln cap="flat" cmpd="sng" w="12700">
            <a:solidFill>
              <a:srgbClr val="000000"/>
            </a:solidFill>
            <a:prstDash val="solid"/>
            <a:round/>
            <a:headEnd len="sm" w="sm" type="none"/>
            <a:tailEnd len="sm" w="sm" type="none"/>
          </a:ln>
        </p:spPr>
      </p:cxnSp>
      <p:cxnSp>
        <p:nvCxnSpPr>
          <p:cNvPr id="1186" name="Google Shape;1186;p61"/>
          <p:cNvCxnSpPr/>
          <p:nvPr/>
        </p:nvCxnSpPr>
        <p:spPr>
          <a:xfrm>
            <a:off x="2257425" y="538003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87" name="Google Shape;1187;p61"/>
          <p:cNvCxnSpPr/>
          <p:nvPr/>
        </p:nvCxnSpPr>
        <p:spPr>
          <a:xfrm>
            <a:off x="2257425" y="506412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1188" name="Google Shape;1188;p61"/>
          <p:cNvCxnSpPr/>
          <p:nvPr/>
        </p:nvCxnSpPr>
        <p:spPr>
          <a:xfrm>
            <a:off x="2257425" y="475932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1189" name="Google Shape;1189;p61"/>
          <p:cNvCxnSpPr/>
          <p:nvPr/>
        </p:nvCxnSpPr>
        <p:spPr>
          <a:xfrm>
            <a:off x="2257425" y="444341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90" name="Google Shape;1190;p61"/>
          <p:cNvCxnSpPr/>
          <p:nvPr/>
        </p:nvCxnSpPr>
        <p:spPr>
          <a:xfrm>
            <a:off x="2257425" y="4127500"/>
            <a:ext cx="61913" cy="1588"/>
          </a:xfrm>
          <a:prstGeom prst="straightConnector1">
            <a:avLst/>
          </a:prstGeom>
          <a:noFill/>
          <a:ln cap="flat" cmpd="sng" w="12700">
            <a:solidFill>
              <a:srgbClr val="000000"/>
            </a:solidFill>
            <a:prstDash val="solid"/>
            <a:round/>
            <a:headEnd len="sm" w="sm" type="none"/>
            <a:tailEnd len="sm" w="sm" type="none"/>
          </a:ln>
        </p:spPr>
      </p:cxnSp>
      <p:cxnSp>
        <p:nvCxnSpPr>
          <p:cNvPr id="1191" name="Google Shape;1191;p61"/>
          <p:cNvCxnSpPr/>
          <p:nvPr/>
        </p:nvCxnSpPr>
        <p:spPr>
          <a:xfrm>
            <a:off x="2257425" y="381158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92" name="Google Shape;1192;p61"/>
          <p:cNvCxnSpPr/>
          <p:nvPr/>
        </p:nvCxnSpPr>
        <p:spPr>
          <a:xfrm>
            <a:off x="2257425" y="3508375"/>
            <a:ext cx="61913" cy="1588"/>
          </a:xfrm>
          <a:prstGeom prst="straightConnector1">
            <a:avLst/>
          </a:prstGeom>
          <a:noFill/>
          <a:ln cap="flat" cmpd="sng" w="12700">
            <a:solidFill>
              <a:srgbClr val="000000"/>
            </a:solidFill>
            <a:prstDash val="solid"/>
            <a:round/>
            <a:headEnd len="sm" w="sm" type="none"/>
            <a:tailEnd len="sm" w="sm" type="none"/>
          </a:ln>
        </p:spPr>
      </p:cxnSp>
      <p:cxnSp>
        <p:nvCxnSpPr>
          <p:cNvPr id="1193" name="Google Shape;1193;p61"/>
          <p:cNvCxnSpPr/>
          <p:nvPr/>
        </p:nvCxnSpPr>
        <p:spPr>
          <a:xfrm>
            <a:off x="2257425" y="319246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94" name="Google Shape;1194;p61"/>
          <p:cNvCxnSpPr/>
          <p:nvPr/>
        </p:nvCxnSpPr>
        <p:spPr>
          <a:xfrm>
            <a:off x="2257425" y="2874963"/>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95" name="Google Shape;1195;p61"/>
          <p:cNvCxnSpPr/>
          <p:nvPr/>
        </p:nvCxnSpPr>
        <p:spPr>
          <a:xfrm>
            <a:off x="2257425" y="2571750"/>
            <a:ext cx="61913" cy="1588"/>
          </a:xfrm>
          <a:prstGeom prst="straightConnector1">
            <a:avLst/>
          </a:prstGeom>
          <a:noFill/>
          <a:ln cap="flat" cmpd="sng" w="12700">
            <a:solidFill>
              <a:srgbClr val="000000"/>
            </a:solidFill>
            <a:prstDash val="solid"/>
            <a:round/>
            <a:headEnd len="sm" w="sm" type="none"/>
            <a:tailEnd len="sm" w="sm" type="none"/>
          </a:ln>
        </p:spPr>
      </p:cxnSp>
      <p:cxnSp>
        <p:nvCxnSpPr>
          <p:cNvPr id="1196" name="Google Shape;1196;p61"/>
          <p:cNvCxnSpPr/>
          <p:nvPr/>
        </p:nvCxnSpPr>
        <p:spPr>
          <a:xfrm>
            <a:off x="2257425" y="2255838"/>
            <a:ext cx="61913" cy="1587"/>
          </a:xfrm>
          <a:prstGeom prst="straightConnector1">
            <a:avLst/>
          </a:prstGeom>
          <a:noFill/>
          <a:ln cap="flat" cmpd="sng" w="12700">
            <a:solidFill>
              <a:srgbClr val="000000"/>
            </a:solidFill>
            <a:prstDash val="solid"/>
            <a:round/>
            <a:headEnd len="sm" w="sm" type="none"/>
            <a:tailEnd len="sm" w="sm" type="none"/>
          </a:ln>
        </p:spPr>
      </p:cxnSp>
      <p:cxnSp>
        <p:nvCxnSpPr>
          <p:cNvPr id="1197" name="Google Shape;1197;p61"/>
          <p:cNvCxnSpPr/>
          <p:nvPr/>
        </p:nvCxnSpPr>
        <p:spPr>
          <a:xfrm>
            <a:off x="2319338" y="5380038"/>
            <a:ext cx="6407150" cy="1587"/>
          </a:xfrm>
          <a:prstGeom prst="straightConnector1">
            <a:avLst/>
          </a:prstGeom>
          <a:noFill/>
          <a:ln cap="flat" cmpd="sng" w="12700">
            <a:solidFill>
              <a:srgbClr val="000000"/>
            </a:solidFill>
            <a:prstDash val="solid"/>
            <a:round/>
            <a:headEnd len="sm" w="sm" type="none"/>
            <a:tailEnd len="sm" w="sm" type="none"/>
          </a:ln>
        </p:spPr>
      </p:cxnSp>
      <p:cxnSp>
        <p:nvCxnSpPr>
          <p:cNvPr id="1198" name="Google Shape;1198;p61"/>
          <p:cNvCxnSpPr/>
          <p:nvPr/>
        </p:nvCxnSpPr>
        <p:spPr>
          <a:xfrm flipH="1" rot="10800000">
            <a:off x="2319338" y="5380038"/>
            <a:ext cx="1587" cy="63500"/>
          </a:xfrm>
          <a:prstGeom prst="straightConnector1">
            <a:avLst/>
          </a:prstGeom>
          <a:noFill/>
          <a:ln cap="flat" cmpd="sng" w="12700">
            <a:solidFill>
              <a:srgbClr val="000000"/>
            </a:solidFill>
            <a:prstDash val="solid"/>
            <a:round/>
            <a:headEnd len="sm" w="sm" type="none"/>
            <a:tailEnd len="sm" w="sm" type="none"/>
          </a:ln>
        </p:spPr>
      </p:cxnSp>
      <p:cxnSp>
        <p:nvCxnSpPr>
          <p:cNvPr id="1199" name="Google Shape;1199;p61"/>
          <p:cNvCxnSpPr/>
          <p:nvPr/>
        </p:nvCxnSpPr>
        <p:spPr>
          <a:xfrm flipH="1" rot="10800000">
            <a:off x="5527675" y="5380038"/>
            <a:ext cx="1588" cy="63500"/>
          </a:xfrm>
          <a:prstGeom prst="straightConnector1">
            <a:avLst/>
          </a:prstGeom>
          <a:noFill/>
          <a:ln cap="flat" cmpd="sng" w="12700">
            <a:solidFill>
              <a:srgbClr val="000000"/>
            </a:solidFill>
            <a:prstDash val="solid"/>
            <a:round/>
            <a:headEnd len="sm" w="sm" type="none"/>
            <a:tailEnd len="sm" w="sm" type="none"/>
          </a:ln>
        </p:spPr>
      </p:cxnSp>
      <p:cxnSp>
        <p:nvCxnSpPr>
          <p:cNvPr id="1200" name="Google Shape;1200;p61"/>
          <p:cNvCxnSpPr/>
          <p:nvPr/>
        </p:nvCxnSpPr>
        <p:spPr>
          <a:xfrm flipH="1" rot="10800000">
            <a:off x="8726488" y="5380038"/>
            <a:ext cx="1587" cy="63500"/>
          </a:xfrm>
          <a:prstGeom prst="straightConnector1">
            <a:avLst/>
          </a:prstGeom>
          <a:noFill/>
          <a:ln cap="flat" cmpd="sng" w="12700">
            <a:solidFill>
              <a:srgbClr val="000000"/>
            </a:solidFill>
            <a:prstDash val="solid"/>
            <a:round/>
            <a:headEnd len="sm" w="sm" type="none"/>
            <a:tailEnd len="sm" w="sm" type="none"/>
          </a:ln>
        </p:spPr>
      </p:cxnSp>
      <p:sp>
        <p:nvSpPr>
          <p:cNvPr id="1201" name="Google Shape;1201;p61"/>
          <p:cNvSpPr/>
          <p:nvPr/>
        </p:nvSpPr>
        <p:spPr>
          <a:xfrm>
            <a:off x="2049463" y="5259388"/>
            <a:ext cx="127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0</a:t>
            </a:r>
            <a:endParaRPr sz="2000" u="none">
              <a:solidFill>
                <a:schemeClr val="dk1"/>
              </a:solidFill>
              <a:latin typeface="Arial"/>
              <a:ea typeface="Arial"/>
              <a:cs typeface="Arial"/>
              <a:sym typeface="Arial"/>
            </a:endParaRPr>
          </a:p>
        </p:txBody>
      </p:sp>
      <p:sp>
        <p:nvSpPr>
          <p:cNvPr id="1202" name="Google Shape;1202;p61"/>
          <p:cNvSpPr/>
          <p:nvPr/>
        </p:nvSpPr>
        <p:spPr>
          <a:xfrm>
            <a:off x="1938338" y="4943475"/>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a:t>
            </a:r>
            <a:endParaRPr sz="2000" u="none">
              <a:solidFill>
                <a:schemeClr val="dk1"/>
              </a:solidFill>
              <a:latin typeface="Arial"/>
              <a:ea typeface="Arial"/>
              <a:cs typeface="Arial"/>
              <a:sym typeface="Arial"/>
            </a:endParaRPr>
          </a:p>
        </p:txBody>
      </p:sp>
      <p:sp>
        <p:nvSpPr>
          <p:cNvPr id="1203" name="Google Shape;1203;p61"/>
          <p:cNvSpPr/>
          <p:nvPr/>
        </p:nvSpPr>
        <p:spPr>
          <a:xfrm>
            <a:off x="1938338" y="464026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20</a:t>
            </a:r>
            <a:endParaRPr sz="2000" u="none">
              <a:solidFill>
                <a:schemeClr val="dk1"/>
              </a:solidFill>
              <a:latin typeface="Arial"/>
              <a:ea typeface="Arial"/>
              <a:cs typeface="Arial"/>
              <a:sym typeface="Arial"/>
            </a:endParaRPr>
          </a:p>
        </p:txBody>
      </p:sp>
      <p:sp>
        <p:nvSpPr>
          <p:cNvPr id="1204" name="Google Shape;1204;p61"/>
          <p:cNvSpPr/>
          <p:nvPr/>
        </p:nvSpPr>
        <p:spPr>
          <a:xfrm>
            <a:off x="1938338" y="432276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30</a:t>
            </a:r>
            <a:endParaRPr sz="2000" u="none">
              <a:solidFill>
                <a:schemeClr val="dk1"/>
              </a:solidFill>
              <a:latin typeface="Arial"/>
              <a:ea typeface="Arial"/>
              <a:cs typeface="Arial"/>
              <a:sym typeface="Arial"/>
            </a:endParaRPr>
          </a:p>
        </p:txBody>
      </p:sp>
      <p:sp>
        <p:nvSpPr>
          <p:cNvPr id="1205" name="Google Shape;1205;p61"/>
          <p:cNvSpPr/>
          <p:nvPr/>
        </p:nvSpPr>
        <p:spPr>
          <a:xfrm>
            <a:off x="1938338" y="4006850"/>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40</a:t>
            </a:r>
            <a:endParaRPr sz="2000" u="none">
              <a:solidFill>
                <a:schemeClr val="dk1"/>
              </a:solidFill>
              <a:latin typeface="Arial"/>
              <a:ea typeface="Arial"/>
              <a:cs typeface="Arial"/>
              <a:sym typeface="Arial"/>
            </a:endParaRPr>
          </a:p>
        </p:txBody>
      </p:sp>
      <p:sp>
        <p:nvSpPr>
          <p:cNvPr id="1206" name="Google Shape;1206;p61"/>
          <p:cNvSpPr/>
          <p:nvPr/>
        </p:nvSpPr>
        <p:spPr>
          <a:xfrm>
            <a:off x="1938338" y="3690938"/>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50</a:t>
            </a:r>
            <a:endParaRPr sz="2000" u="none">
              <a:solidFill>
                <a:schemeClr val="dk1"/>
              </a:solidFill>
              <a:latin typeface="Arial"/>
              <a:ea typeface="Arial"/>
              <a:cs typeface="Arial"/>
              <a:sym typeface="Arial"/>
            </a:endParaRPr>
          </a:p>
        </p:txBody>
      </p:sp>
      <p:sp>
        <p:nvSpPr>
          <p:cNvPr id="1207" name="Google Shape;1207;p61"/>
          <p:cNvSpPr/>
          <p:nvPr/>
        </p:nvSpPr>
        <p:spPr>
          <a:xfrm>
            <a:off x="1938338" y="3386138"/>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60</a:t>
            </a:r>
            <a:endParaRPr sz="2000" u="none">
              <a:solidFill>
                <a:schemeClr val="dk1"/>
              </a:solidFill>
              <a:latin typeface="Arial"/>
              <a:ea typeface="Arial"/>
              <a:cs typeface="Arial"/>
              <a:sym typeface="Arial"/>
            </a:endParaRPr>
          </a:p>
        </p:txBody>
      </p:sp>
      <p:sp>
        <p:nvSpPr>
          <p:cNvPr id="1208" name="Google Shape;1208;p61"/>
          <p:cNvSpPr/>
          <p:nvPr/>
        </p:nvSpPr>
        <p:spPr>
          <a:xfrm>
            <a:off x="1938338" y="3070225"/>
            <a:ext cx="254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70</a:t>
            </a:r>
            <a:endParaRPr sz="2000" u="none">
              <a:solidFill>
                <a:schemeClr val="dk1"/>
              </a:solidFill>
              <a:latin typeface="Arial"/>
              <a:ea typeface="Arial"/>
              <a:cs typeface="Arial"/>
              <a:sym typeface="Arial"/>
            </a:endParaRPr>
          </a:p>
        </p:txBody>
      </p:sp>
      <p:sp>
        <p:nvSpPr>
          <p:cNvPr id="1209" name="Google Shape;1209;p61"/>
          <p:cNvSpPr/>
          <p:nvPr/>
        </p:nvSpPr>
        <p:spPr>
          <a:xfrm>
            <a:off x="1938338" y="275431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80</a:t>
            </a:r>
            <a:endParaRPr sz="2000" u="none">
              <a:solidFill>
                <a:schemeClr val="dk1"/>
              </a:solidFill>
              <a:latin typeface="Arial"/>
              <a:ea typeface="Arial"/>
              <a:cs typeface="Arial"/>
              <a:sym typeface="Arial"/>
            </a:endParaRPr>
          </a:p>
        </p:txBody>
      </p:sp>
      <p:sp>
        <p:nvSpPr>
          <p:cNvPr id="1210" name="Google Shape;1210;p61"/>
          <p:cNvSpPr/>
          <p:nvPr/>
        </p:nvSpPr>
        <p:spPr>
          <a:xfrm>
            <a:off x="1938338" y="2449513"/>
            <a:ext cx="254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90</a:t>
            </a:r>
            <a:endParaRPr sz="2000" u="none">
              <a:solidFill>
                <a:schemeClr val="dk1"/>
              </a:solidFill>
              <a:latin typeface="Arial"/>
              <a:ea typeface="Arial"/>
              <a:cs typeface="Arial"/>
              <a:sym typeface="Arial"/>
            </a:endParaRPr>
          </a:p>
        </p:txBody>
      </p:sp>
      <p:sp>
        <p:nvSpPr>
          <p:cNvPr id="1211" name="Google Shape;1211;p61"/>
          <p:cNvSpPr/>
          <p:nvPr/>
        </p:nvSpPr>
        <p:spPr>
          <a:xfrm>
            <a:off x="1825625" y="2133600"/>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u="none">
                <a:solidFill>
                  <a:srgbClr val="000000"/>
                </a:solidFill>
                <a:latin typeface="Arial"/>
                <a:ea typeface="Arial"/>
                <a:cs typeface="Arial"/>
                <a:sym typeface="Arial"/>
              </a:rPr>
              <a:t>100</a:t>
            </a:r>
            <a:endParaRPr sz="2000" u="none">
              <a:solidFill>
                <a:schemeClr val="dk1"/>
              </a:solidFill>
              <a:latin typeface="Arial"/>
              <a:ea typeface="Arial"/>
              <a:cs typeface="Arial"/>
              <a:sym typeface="Arial"/>
            </a:endParaRPr>
          </a:p>
        </p:txBody>
      </p:sp>
      <p:sp>
        <p:nvSpPr>
          <p:cNvPr id="1212" name="Google Shape;1212;p61"/>
          <p:cNvSpPr/>
          <p:nvPr/>
        </p:nvSpPr>
        <p:spPr>
          <a:xfrm>
            <a:off x="3268663" y="5564188"/>
            <a:ext cx="1558925" cy="244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u="none">
                <a:solidFill>
                  <a:srgbClr val="000000"/>
                </a:solidFill>
                <a:latin typeface="Arial"/>
                <a:ea typeface="Arial"/>
                <a:cs typeface="Arial"/>
                <a:sym typeface="Arial"/>
              </a:rPr>
              <a:t>Tx Unit Strategy</a:t>
            </a:r>
            <a:endParaRPr b="1" sz="1600" u="none">
              <a:solidFill>
                <a:schemeClr val="dk1"/>
              </a:solidFill>
              <a:latin typeface="Arial"/>
              <a:ea typeface="Arial"/>
              <a:cs typeface="Arial"/>
              <a:sym typeface="Arial"/>
            </a:endParaRPr>
          </a:p>
        </p:txBody>
      </p:sp>
      <p:sp>
        <p:nvSpPr>
          <p:cNvPr id="1213" name="Google Shape;1213;p61"/>
          <p:cNvSpPr/>
          <p:nvPr/>
        </p:nvSpPr>
        <p:spPr>
          <a:xfrm>
            <a:off x="5802313" y="5564188"/>
            <a:ext cx="2678112" cy="244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u="none">
                <a:solidFill>
                  <a:srgbClr val="000000"/>
                </a:solidFill>
                <a:latin typeface="Arial"/>
                <a:ea typeface="Arial"/>
                <a:cs typeface="Arial"/>
                <a:sym typeface="Arial"/>
              </a:rPr>
              <a:t> Org. Development Strategy</a:t>
            </a:r>
            <a:endParaRPr b="1" sz="1600" u="none">
              <a:solidFill>
                <a:schemeClr val="dk1"/>
              </a:solidFill>
              <a:latin typeface="Arial"/>
              <a:ea typeface="Arial"/>
              <a:cs typeface="Arial"/>
              <a:sym typeface="Arial"/>
            </a:endParaRPr>
          </a:p>
        </p:txBody>
      </p:sp>
      <p:sp>
        <p:nvSpPr>
          <p:cNvPr id="1214" name="Google Shape;1214;p61"/>
          <p:cNvSpPr/>
          <p:nvPr/>
        </p:nvSpPr>
        <p:spPr>
          <a:xfrm rot="-5400000">
            <a:off x="241300" y="3328988"/>
            <a:ext cx="2930525" cy="6699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u="none">
                <a:solidFill>
                  <a:srgbClr val="000000"/>
                </a:solidFill>
                <a:latin typeface="Arial"/>
                <a:ea typeface="Arial"/>
                <a:cs typeface="Arial"/>
                <a:sym typeface="Arial"/>
              </a:rPr>
              <a:t>% Homes Open </a:t>
            </a:r>
            <a:r>
              <a:rPr b="1" lang="en-US" sz="1900" u="none">
                <a:solidFill>
                  <a:srgbClr val="000000"/>
                </a:solidFill>
                <a:latin typeface="Arial"/>
                <a:ea typeface="Arial"/>
                <a:cs typeface="Arial"/>
                <a:sym typeface="Arial"/>
              </a:rPr>
              <a:t>6+ Yrs.</a:t>
            </a:r>
            <a:endParaRPr sz="2000" u="none">
              <a:solidFill>
                <a:schemeClr val="dk1"/>
              </a:solidFill>
              <a:latin typeface="Arial"/>
              <a:ea typeface="Arial"/>
              <a:cs typeface="Arial"/>
              <a:sym typeface="Arial"/>
            </a:endParaRPr>
          </a:p>
          <a:p>
            <a:pPr indent="0" lvl="0" marL="0" marR="0" rtl="0" algn="ctr">
              <a:spcBef>
                <a:spcPts val="400"/>
              </a:spcBef>
              <a:spcAft>
                <a:spcPts val="0"/>
              </a:spcAft>
              <a:buNone/>
            </a:pPr>
            <a:r>
              <a:t/>
            </a:r>
            <a:endParaRPr b="1" sz="2000" u="none">
              <a:solidFill>
                <a:schemeClr val="dk1"/>
              </a:solidFill>
              <a:latin typeface="Arial"/>
              <a:ea typeface="Arial"/>
              <a:cs typeface="Arial"/>
              <a:sym typeface="Arial"/>
            </a:endParaRPr>
          </a:p>
        </p:txBody>
      </p:sp>
      <p:sp>
        <p:nvSpPr>
          <p:cNvPr id="1215" name="Google Shape;1215;p61"/>
          <p:cNvSpPr txBox="1"/>
          <p:nvPr/>
        </p:nvSpPr>
        <p:spPr>
          <a:xfrm>
            <a:off x="3502025" y="4972050"/>
            <a:ext cx="1044575"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lt1"/>
                </a:solidFill>
                <a:latin typeface="Arial"/>
                <a:ea typeface="Arial"/>
                <a:cs typeface="Arial"/>
                <a:sym typeface="Arial"/>
              </a:rPr>
              <a:t>N = 84</a:t>
            </a:r>
            <a:endParaRPr b="1" sz="2000" u="none">
              <a:solidFill>
                <a:schemeClr val="dk1"/>
              </a:solidFill>
              <a:latin typeface="Arial"/>
              <a:ea typeface="Arial"/>
              <a:cs typeface="Arial"/>
              <a:sym typeface="Arial"/>
            </a:endParaRPr>
          </a:p>
        </p:txBody>
      </p:sp>
      <p:sp>
        <p:nvSpPr>
          <p:cNvPr id="1216" name="Google Shape;1216;p61"/>
          <p:cNvSpPr txBox="1"/>
          <p:nvPr/>
        </p:nvSpPr>
        <p:spPr>
          <a:xfrm>
            <a:off x="6654800" y="4975225"/>
            <a:ext cx="1193800"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chemeClr val="lt1"/>
                </a:solidFill>
                <a:latin typeface="Arial"/>
                <a:ea typeface="Arial"/>
                <a:cs typeface="Arial"/>
                <a:sym typeface="Arial"/>
              </a:rPr>
              <a:t>N = 219</a:t>
            </a:r>
            <a:endParaRPr b="1" sz="2000" u="none">
              <a:solidFill>
                <a:schemeClr val="dk1"/>
              </a:solidFill>
              <a:latin typeface="Arial"/>
              <a:ea typeface="Arial"/>
              <a:cs typeface="Arial"/>
              <a:sym typeface="Arial"/>
            </a:endParaRPr>
          </a:p>
        </p:txBody>
      </p:sp>
      <p:sp>
        <p:nvSpPr>
          <p:cNvPr id="1217" name="Google Shape;1217;p61"/>
          <p:cNvSpPr/>
          <p:nvPr/>
        </p:nvSpPr>
        <p:spPr>
          <a:xfrm>
            <a:off x="2514600" y="1447800"/>
            <a:ext cx="3790950" cy="8540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u="none">
                <a:solidFill>
                  <a:srgbClr val="001574"/>
                </a:solidFill>
                <a:latin typeface="Arial"/>
                <a:ea typeface="Arial"/>
                <a:cs typeface="Arial"/>
                <a:sym typeface="Arial"/>
              </a:rPr>
              <a:t>Teaching-Family Model </a:t>
            </a:r>
            <a:endParaRPr/>
          </a:p>
          <a:p>
            <a:pPr indent="0" lvl="0" marL="0" marR="0" rtl="0" algn="l">
              <a:lnSpc>
                <a:spcPct val="187500"/>
              </a:lnSpc>
              <a:spcBef>
                <a:spcPts val="0"/>
              </a:spcBef>
              <a:spcAft>
                <a:spcPts val="0"/>
              </a:spcAft>
              <a:buNone/>
            </a:pPr>
            <a:r>
              <a:rPr b="1" lang="en-US" sz="1600" u="none">
                <a:solidFill>
                  <a:srgbClr val="001574"/>
                </a:solidFill>
                <a:latin typeface="Arial"/>
                <a:ea typeface="Arial"/>
                <a:cs typeface="Arial"/>
                <a:sym typeface="Arial"/>
              </a:rPr>
              <a:t>Fixsen, Blase, Timbers, &amp; Wolf (2001)</a:t>
            </a:r>
            <a:endParaRPr b="1" sz="2000" u="none">
              <a:solidFill>
                <a:srgbClr val="001574"/>
              </a:solidFill>
              <a:latin typeface="Arial"/>
              <a:ea typeface="Arial"/>
              <a:cs typeface="Arial"/>
              <a:sym typeface="Arial"/>
            </a:endParaRPr>
          </a:p>
        </p:txBody>
      </p:sp>
      <p:sp>
        <p:nvSpPr>
          <p:cNvPr id="1218" name="Google Shape;1218;p61"/>
          <p:cNvSpPr txBox="1"/>
          <p:nvPr>
            <p:ph type="title"/>
          </p:nvPr>
        </p:nvSpPr>
        <p:spPr>
          <a:xfrm>
            <a:off x="15240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1574"/>
                </a:solidFill>
                <a:latin typeface="Arial"/>
                <a:ea typeface="Arial"/>
                <a:cs typeface="Arial"/>
                <a:sym typeface="Arial"/>
              </a:rPr>
              <a:t>Program Sustainability</a:t>
            </a:r>
            <a:endParaRPr/>
          </a:p>
        </p:txBody>
      </p:sp>
      <p:sp>
        <p:nvSpPr>
          <p:cNvPr id="1219" name="Google Shape;1219;p61"/>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62"/>
          <p:cNvSpPr/>
          <p:nvPr/>
        </p:nvSpPr>
        <p:spPr>
          <a:xfrm>
            <a:off x="3200400" y="2286000"/>
            <a:ext cx="3429000" cy="3048000"/>
          </a:xfrm>
          <a:custGeom>
            <a:rect b="b" l="l" r="r" t="t"/>
            <a:pathLst>
              <a:path extrusionOk="0" h="120000" w="12000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30000" y="60000"/>
                </a:moveTo>
                <a:cubicBezTo>
                  <a:pt x="30000" y="76566"/>
                  <a:pt x="43433" y="90000"/>
                  <a:pt x="60000" y="90000"/>
                </a:cubicBezTo>
                <a:cubicBezTo>
                  <a:pt x="76566" y="90000"/>
                  <a:pt x="90000" y="76566"/>
                  <a:pt x="90000" y="60000"/>
                </a:cubicBezTo>
                <a:cubicBezTo>
                  <a:pt x="90000" y="43433"/>
                  <a:pt x="76566" y="30000"/>
                  <a:pt x="60000" y="30000"/>
                </a:cubicBezTo>
                <a:cubicBezTo>
                  <a:pt x="43433" y="30000"/>
                  <a:pt x="30000" y="43433"/>
                  <a:pt x="30000" y="60000"/>
                </a:cubicBezTo>
                <a:close/>
              </a:path>
            </a:pathLst>
          </a:custGeom>
          <a:solidFill>
            <a:schemeClr val="accen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225" name="Google Shape;1225;p62"/>
          <p:cNvSpPr txBox="1"/>
          <p:nvPr/>
        </p:nvSpPr>
        <p:spPr>
          <a:xfrm>
            <a:off x="4343400" y="35814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001574"/>
                </a:solidFill>
                <a:latin typeface="Arial Black"/>
                <a:ea typeface="Arial Black"/>
                <a:cs typeface="Arial Black"/>
                <a:sym typeface="Arial Black"/>
              </a:rPr>
              <a:t>ORG</a:t>
            </a:r>
            <a:endParaRPr/>
          </a:p>
        </p:txBody>
      </p:sp>
      <p:sp>
        <p:nvSpPr>
          <p:cNvPr id="1226" name="Google Shape;1226;p62"/>
          <p:cNvSpPr txBox="1"/>
          <p:nvPr/>
        </p:nvSpPr>
        <p:spPr>
          <a:xfrm>
            <a:off x="3962400" y="46482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S</a:t>
            </a:r>
            <a:endParaRPr/>
          </a:p>
        </p:txBody>
      </p:sp>
      <p:sp>
        <p:nvSpPr>
          <p:cNvPr id="1227" name="Google Shape;1227;p62"/>
          <p:cNvSpPr txBox="1"/>
          <p:nvPr/>
        </p:nvSpPr>
        <p:spPr>
          <a:xfrm>
            <a:off x="3200400" y="38100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T</a:t>
            </a:r>
            <a:endParaRPr/>
          </a:p>
        </p:txBody>
      </p:sp>
      <p:sp>
        <p:nvSpPr>
          <p:cNvPr id="1228" name="Google Shape;1228;p62"/>
          <p:cNvSpPr txBox="1"/>
          <p:nvPr/>
        </p:nvSpPr>
        <p:spPr>
          <a:xfrm>
            <a:off x="3429000" y="28956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C</a:t>
            </a:r>
            <a:endParaRPr/>
          </a:p>
        </p:txBody>
      </p:sp>
      <p:sp>
        <p:nvSpPr>
          <p:cNvPr id="1229" name="Google Shape;1229;p62"/>
          <p:cNvSpPr txBox="1"/>
          <p:nvPr/>
        </p:nvSpPr>
        <p:spPr>
          <a:xfrm>
            <a:off x="4419600" y="25146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PE</a:t>
            </a:r>
            <a:endParaRPr/>
          </a:p>
        </p:txBody>
      </p:sp>
      <p:sp>
        <p:nvSpPr>
          <p:cNvPr id="1230" name="Google Shape;1230;p62"/>
          <p:cNvSpPr txBox="1"/>
          <p:nvPr/>
        </p:nvSpPr>
        <p:spPr>
          <a:xfrm>
            <a:off x="5486400" y="30480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DSDS</a:t>
            </a:r>
            <a:endParaRPr/>
          </a:p>
        </p:txBody>
      </p:sp>
      <p:sp>
        <p:nvSpPr>
          <p:cNvPr id="1231" name="Google Shape;1231;p62"/>
          <p:cNvSpPr txBox="1"/>
          <p:nvPr/>
        </p:nvSpPr>
        <p:spPr>
          <a:xfrm>
            <a:off x="5715000" y="3733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FA</a:t>
            </a:r>
            <a:endParaRPr/>
          </a:p>
        </p:txBody>
      </p:sp>
      <p:sp>
        <p:nvSpPr>
          <p:cNvPr id="1232" name="Google Shape;1232;p62"/>
          <p:cNvSpPr txBox="1"/>
          <p:nvPr/>
        </p:nvSpPr>
        <p:spPr>
          <a:xfrm>
            <a:off x="5257800" y="4495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SI</a:t>
            </a:r>
            <a:endParaRPr/>
          </a:p>
        </p:txBody>
      </p:sp>
      <p:sp>
        <p:nvSpPr>
          <p:cNvPr id="1233" name="Google Shape;1233;p62"/>
          <p:cNvSpPr txBox="1"/>
          <p:nvPr/>
        </p:nvSpPr>
        <p:spPr>
          <a:xfrm>
            <a:off x="3657600" y="1676400"/>
            <a:ext cx="2438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Purveyor - </a:t>
            </a:r>
            <a:r>
              <a:rPr b="1" lang="en-US" sz="2400" u="none">
                <a:solidFill>
                  <a:srgbClr val="A50021"/>
                </a:solidFill>
                <a:latin typeface="Arial Black"/>
                <a:ea typeface="Arial Black"/>
                <a:cs typeface="Arial Black"/>
                <a:sym typeface="Arial Black"/>
              </a:rPr>
              <a:t>IT</a:t>
            </a:r>
            <a:endParaRPr/>
          </a:p>
        </p:txBody>
      </p:sp>
      <p:sp>
        <p:nvSpPr>
          <p:cNvPr id="1234" name="Google Shape;1234;p62"/>
          <p:cNvSpPr txBox="1"/>
          <p:nvPr/>
        </p:nvSpPr>
        <p:spPr>
          <a:xfrm>
            <a:off x="1447800" y="3810000"/>
            <a:ext cx="167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Purveyor</a:t>
            </a:r>
            <a:endParaRPr/>
          </a:p>
        </p:txBody>
      </p:sp>
      <p:sp>
        <p:nvSpPr>
          <p:cNvPr id="1235" name="Google Shape;1235;p62"/>
          <p:cNvSpPr txBox="1"/>
          <p:nvPr/>
        </p:nvSpPr>
        <p:spPr>
          <a:xfrm>
            <a:off x="6553200" y="28194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a:t>
            </a:r>
            <a:endParaRPr/>
          </a:p>
        </p:txBody>
      </p:sp>
      <p:sp>
        <p:nvSpPr>
          <p:cNvPr id="1236" name="Google Shape;1236;p62"/>
          <p:cNvSpPr txBox="1"/>
          <p:nvPr/>
        </p:nvSpPr>
        <p:spPr>
          <a:xfrm>
            <a:off x="3429000" y="51054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37" name="Google Shape;1237;p62"/>
          <p:cNvSpPr txBox="1"/>
          <p:nvPr/>
        </p:nvSpPr>
        <p:spPr>
          <a:xfrm>
            <a:off x="6781800" y="37338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a:t>
            </a:r>
            <a:endParaRPr/>
          </a:p>
        </p:txBody>
      </p:sp>
      <p:sp>
        <p:nvSpPr>
          <p:cNvPr id="1238" name="Google Shape;1238;p62"/>
          <p:cNvSpPr txBox="1"/>
          <p:nvPr/>
        </p:nvSpPr>
        <p:spPr>
          <a:xfrm>
            <a:off x="5943600" y="50292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39" name="Google Shape;1239;p62"/>
          <p:cNvSpPr txBox="1"/>
          <p:nvPr/>
        </p:nvSpPr>
        <p:spPr>
          <a:xfrm>
            <a:off x="1219200" y="2667000"/>
            <a:ext cx="25146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 </a:t>
            </a:r>
            <a:r>
              <a:rPr b="1" lang="en-US" sz="2400" u="none">
                <a:solidFill>
                  <a:srgbClr val="001574"/>
                </a:solidFill>
                <a:latin typeface="Arial"/>
                <a:ea typeface="Arial"/>
                <a:cs typeface="Arial"/>
                <a:sym typeface="Arial"/>
              </a:rPr>
              <a:t>Purveyor</a:t>
            </a:r>
            <a:endParaRPr/>
          </a:p>
        </p:txBody>
      </p:sp>
      <p:sp>
        <p:nvSpPr>
          <p:cNvPr id="1240" name="Google Shape;1240;p62"/>
          <p:cNvSpPr txBox="1"/>
          <p:nvPr/>
        </p:nvSpPr>
        <p:spPr>
          <a:xfrm>
            <a:off x="1828800" y="304800"/>
            <a:ext cx="67056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u="none">
                <a:solidFill>
                  <a:srgbClr val="001574"/>
                </a:solidFill>
                <a:latin typeface="Arial"/>
                <a:ea typeface="Arial"/>
                <a:cs typeface="Arial"/>
                <a:sym typeface="Arial"/>
              </a:rPr>
              <a:t>Most Purveyor Groups</a:t>
            </a:r>
            <a:endParaRPr/>
          </a:p>
        </p:txBody>
      </p:sp>
      <p:sp>
        <p:nvSpPr>
          <p:cNvPr id="1241" name="Google Shape;1241;p62"/>
          <p:cNvSpPr txBox="1"/>
          <p:nvPr/>
        </p:nvSpPr>
        <p:spPr>
          <a:xfrm>
            <a:off x="2438400" y="5927725"/>
            <a:ext cx="495300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none">
                <a:solidFill>
                  <a:srgbClr val="A50021"/>
                </a:solidFill>
                <a:latin typeface="Arial Black"/>
                <a:ea typeface="Arial Black"/>
                <a:cs typeface="Arial Black"/>
                <a:sym typeface="Arial Black"/>
              </a:rPr>
              <a:t>IT  = </a:t>
            </a:r>
            <a:r>
              <a:rPr b="1" lang="en-US" sz="2000" u="none">
                <a:solidFill>
                  <a:srgbClr val="A50021"/>
                </a:solidFill>
                <a:latin typeface="Arial"/>
                <a:ea typeface="Arial"/>
                <a:cs typeface="Arial"/>
                <a:sym typeface="Arial"/>
              </a:rPr>
              <a:t>Implementation Team </a:t>
            </a:r>
            <a:endParaRPr b="1" sz="2000" u="none">
              <a:solidFill>
                <a:srgbClr val="A50021"/>
              </a:solidFill>
              <a:latin typeface="Arial Black"/>
              <a:ea typeface="Arial Black"/>
              <a:cs typeface="Arial Black"/>
              <a:sym typeface="Arial Black"/>
            </a:endParaRPr>
          </a:p>
        </p:txBody>
      </p:sp>
      <p:sp>
        <p:nvSpPr>
          <p:cNvPr id="1242" name="Google Shape;1242;p62"/>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63"/>
          <p:cNvSpPr/>
          <p:nvPr/>
        </p:nvSpPr>
        <p:spPr>
          <a:xfrm>
            <a:off x="3200400" y="2286000"/>
            <a:ext cx="3429000" cy="3048000"/>
          </a:xfrm>
          <a:custGeom>
            <a:rect b="b" l="l" r="r" t="t"/>
            <a:pathLst>
              <a:path extrusionOk="0" h="120000" w="12000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moveTo>
                  <a:pt x="30000" y="60000"/>
                </a:moveTo>
                <a:cubicBezTo>
                  <a:pt x="30000" y="76566"/>
                  <a:pt x="43433" y="90000"/>
                  <a:pt x="60000" y="90000"/>
                </a:cubicBezTo>
                <a:cubicBezTo>
                  <a:pt x="76566" y="90000"/>
                  <a:pt x="90000" y="76566"/>
                  <a:pt x="90000" y="60000"/>
                </a:cubicBezTo>
                <a:cubicBezTo>
                  <a:pt x="90000" y="43433"/>
                  <a:pt x="76566" y="30000"/>
                  <a:pt x="60000" y="30000"/>
                </a:cubicBezTo>
                <a:cubicBezTo>
                  <a:pt x="43433" y="30000"/>
                  <a:pt x="30000" y="43433"/>
                  <a:pt x="30000" y="60000"/>
                </a:cubicBezTo>
                <a:close/>
              </a:path>
            </a:pathLst>
          </a:custGeom>
          <a:solidFill>
            <a:schemeClr val="accen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248" name="Google Shape;1248;p63"/>
          <p:cNvSpPr txBox="1"/>
          <p:nvPr/>
        </p:nvSpPr>
        <p:spPr>
          <a:xfrm>
            <a:off x="4343400" y="35814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001574"/>
                </a:solidFill>
                <a:latin typeface="Arial Black"/>
                <a:ea typeface="Arial Black"/>
                <a:cs typeface="Arial Black"/>
                <a:sym typeface="Arial Black"/>
              </a:rPr>
              <a:t>ORG</a:t>
            </a:r>
            <a:endParaRPr/>
          </a:p>
        </p:txBody>
      </p:sp>
      <p:sp>
        <p:nvSpPr>
          <p:cNvPr id="1249" name="Google Shape;1249;p63"/>
          <p:cNvSpPr txBox="1"/>
          <p:nvPr/>
        </p:nvSpPr>
        <p:spPr>
          <a:xfrm>
            <a:off x="3962400" y="46482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S</a:t>
            </a:r>
            <a:endParaRPr/>
          </a:p>
        </p:txBody>
      </p:sp>
      <p:sp>
        <p:nvSpPr>
          <p:cNvPr id="1250" name="Google Shape;1250;p63"/>
          <p:cNvSpPr txBox="1"/>
          <p:nvPr/>
        </p:nvSpPr>
        <p:spPr>
          <a:xfrm>
            <a:off x="3200400" y="38100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T</a:t>
            </a:r>
            <a:endParaRPr/>
          </a:p>
        </p:txBody>
      </p:sp>
      <p:sp>
        <p:nvSpPr>
          <p:cNvPr id="1251" name="Google Shape;1251;p63"/>
          <p:cNvSpPr txBox="1"/>
          <p:nvPr/>
        </p:nvSpPr>
        <p:spPr>
          <a:xfrm>
            <a:off x="3429000" y="2971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C</a:t>
            </a:r>
            <a:endParaRPr/>
          </a:p>
        </p:txBody>
      </p:sp>
      <p:sp>
        <p:nvSpPr>
          <p:cNvPr id="1252" name="Google Shape;1252;p63"/>
          <p:cNvSpPr txBox="1"/>
          <p:nvPr/>
        </p:nvSpPr>
        <p:spPr>
          <a:xfrm>
            <a:off x="4419600" y="25146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PE</a:t>
            </a:r>
            <a:endParaRPr/>
          </a:p>
        </p:txBody>
      </p:sp>
      <p:sp>
        <p:nvSpPr>
          <p:cNvPr id="1253" name="Google Shape;1253;p63"/>
          <p:cNvSpPr txBox="1"/>
          <p:nvPr/>
        </p:nvSpPr>
        <p:spPr>
          <a:xfrm>
            <a:off x="5486400" y="30480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DSDS</a:t>
            </a:r>
            <a:endParaRPr/>
          </a:p>
        </p:txBody>
      </p:sp>
      <p:sp>
        <p:nvSpPr>
          <p:cNvPr id="1254" name="Google Shape;1254;p63"/>
          <p:cNvSpPr txBox="1"/>
          <p:nvPr/>
        </p:nvSpPr>
        <p:spPr>
          <a:xfrm>
            <a:off x="5715000" y="3733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FA</a:t>
            </a:r>
            <a:endParaRPr/>
          </a:p>
        </p:txBody>
      </p:sp>
      <p:sp>
        <p:nvSpPr>
          <p:cNvPr id="1255" name="Google Shape;1255;p63"/>
          <p:cNvSpPr txBox="1"/>
          <p:nvPr/>
        </p:nvSpPr>
        <p:spPr>
          <a:xfrm>
            <a:off x="5257800" y="4495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A50021"/>
                </a:solidFill>
                <a:latin typeface="Arial"/>
                <a:ea typeface="Arial"/>
                <a:cs typeface="Arial"/>
                <a:sym typeface="Arial"/>
              </a:rPr>
              <a:t>SI</a:t>
            </a:r>
            <a:endParaRPr/>
          </a:p>
        </p:txBody>
      </p:sp>
      <p:sp>
        <p:nvSpPr>
          <p:cNvPr id="1256" name="Google Shape;1256;p63"/>
          <p:cNvSpPr txBox="1"/>
          <p:nvPr/>
        </p:nvSpPr>
        <p:spPr>
          <a:xfrm>
            <a:off x="6705600" y="3048000"/>
            <a:ext cx="167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Purveyor</a:t>
            </a:r>
            <a:endParaRPr/>
          </a:p>
        </p:txBody>
      </p:sp>
      <p:sp>
        <p:nvSpPr>
          <p:cNvPr id="1257" name="Google Shape;1257;p63"/>
          <p:cNvSpPr txBox="1"/>
          <p:nvPr/>
        </p:nvSpPr>
        <p:spPr>
          <a:xfrm>
            <a:off x="1828800" y="2819400"/>
            <a:ext cx="167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Purveyor</a:t>
            </a:r>
            <a:endParaRPr/>
          </a:p>
        </p:txBody>
      </p:sp>
      <p:sp>
        <p:nvSpPr>
          <p:cNvPr id="1258" name="Google Shape;1258;p63"/>
          <p:cNvSpPr txBox="1"/>
          <p:nvPr/>
        </p:nvSpPr>
        <p:spPr>
          <a:xfrm>
            <a:off x="1447800" y="3810000"/>
            <a:ext cx="167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Purveyor</a:t>
            </a:r>
            <a:endParaRPr/>
          </a:p>
        </p:txBody>
      </p:sp>
      <p:sp>
        <p:nvSpPr>
          <p:cNvPr id="1259" name="Google Shape;1259;p63"/>
          <p:cNvSpPr txBox="1"/>
          <p:nvPr/>
        </p:nvSpPr>
        <p:spPr>
          <a:xfrm>
            <a:off x="4572000" y="16764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60" name="Google Shape;1260;p63"/>
          <p:cNvSpPr txBox="1"/>
          <p:nvPr/>
        </p:nvSpPr>
        <p:spPr>
          <a:xfrm>
            <a:off x="3352800" y="51054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61" name="Google Shape;1261;p63"/>
          <p:cNvSpPr txBox="1"/>
          <p:nvPr/>
        </p:nvSpPr>
        <p:spPr>
          <a:xfrm>
            <a:off x="6781800" y="37338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62" name="Google Shape;1262;p63"/>
          <p:cNvSpPr txBox="1"/>
          <p:nvPr/>
        </p:nvSpPr>
        <p:spPr>
          <a:xfrm>
            <a:off x="5943600" y="50292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63" name="Google Shape;1263;p63"/>
          <p:cNvSpPr txBox="1"/>
          <p:nvPr/>
        </p:nvSpPr>
        <p:spPr>
          <a:xfrm>
            <a:off x="1828800" y="304800"/>
            <a:ext cx="67056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u="none">
                <a:solidFill>
                  <a:srgbClr val="001574"/>
                </a:solidFill>
                <a:latin typeface="Arial"/>
                <a:ea typeface="Arial"/>
                <a:cs typeface="Arial"/>
                <a:sym typeface="Arial"/>
              </a:rPr>
              <a:t>Some Purveyor Groups</a:t>
            </a:r>
            <a:endParaRPr/>
          </a:p>
        </p:txBody>
      </p:sp>
      <p:sp>
        <p:nvSpPr>
          <p:cNvPr id="1264" name="Google Shape;1264;p63"/>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64"/>
          <p:cNvSpPr/>
          <p:nvPr/>
        </p:nvSpPr>
        <p:spPr>
          <a:xfrm>
            <a:off x="3200400" y="2286000"/>
            <a:ext cx="3429000" cy="3048000"/>
          </a:xfrm>
          <a:prstGeom prst="ellipse">
            <a:avLst/>
          </a:prstGeom>
          <a:solidFill>
            <a:schemeClr val="accen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270" name="Google Shape;1270;p64"/>
          <p:cNvSpPr txBox="1"/>
          <p:nvPr/>
        </p:nvSpPr>
        <p:spPr>
          <a:xfrm>
            <a:off x="4343400" y="35814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001574"/>
                </a:solidFill>
                <a:latin typeface="Arial Black"/>
                <a:ea typeface="Arial Black"/>
                <a:cs typeface="Arial Black"/>
                <a:sym typeface="Arial Black"/>
              </a:rPr>
              <a:t>ORG</a:t>
            </a:r>
            <a:endParaRPr/>
          </a:p>
        </p:txBody>
      </p:sp>
      <p:sp>
        <p:nvSpPr>
          <p:cNvPr id="1271" name="Google Shape;1271;p64"/>
          <p:cNvSpPr txBox="1"/>
          <p:nvPr/>
        </p:nvSpPr>
        <p:spPr>
          <a:xfrm>
            <a:off x="3962400" y="46482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S</a:t>
            </a:r>
            <a:endParaRPr/>
          </a:p>
        </p:txBody>
      </p:sp>
      <p:sp>
        <p:nvSpPr>
          <p:cNvPr id="1272" name="Google Shape;1272;p64"/>
          <p:cNvSpPr txBox="1"/>
          <p:nvPr/>
        </p:nvSpPr>
        <p:spPr>
          <a:xfrm>
            <a:off x="3200400" y="38100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T</a:t>
            </a:r>
            <a:endParaRPr/>
          </a:p>
        </p:txBody>
      </p:sp>
      <p:sp>
        <p:nvSpPr>
          <p:cNvPr id="1273" name="Google Shape;1273;p64"/>
          <p:cNvSpPr txBox="1"/>
          <p:nvPr/>
        </p:nvSpPr>
        <p:spPr>
          <a:xfrm>
            <a:off x="3429000" y="2971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C</a:t>
            </a:r>
            <a:endParaRPr/>
          </a:p>
        </p:txBody>
      </p:sp>
      <p:sp>
        <p:nvSpPr>
          <p:cNvPr id="1274" name="Google Shape;1274;p64"/>
          <p:cNvSpPr txBox="1"/>
          <p:nvPr/>
        </p:nvSpPr>
        <p:spPr>
          <a:xfrm>
            <a:off x="4419600" y="25146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PE</a:t>
            </a:r>
            <a:endParaRPr/>
          </a:p>
        </p:txBody>
      </p:sp>
      <p:sp>
        <p:nvSpPr>
          <p:cNvPr id="1275" name="Google Shape;1275;p64"/>
          <p:cNvSpPr txBox="1"/>
          <p:nvPr/>
        </p:nvSpPr>
        <p:spPr>
          <a:xfrm>
            <a:off x="5486400" y="3048000"/>
            <a:ext cx="1143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DSDS</a:t>
            </a:r>
            <a:endParaRPr/>
          </a:p>
        </p:txBody>
      </p:sp>
      <p:sp>
        <p:nvSpPr>
          <p:cNvPr id="1276" name="Google Shape;1276;p64"/>
          <p:cNvSpPr txBox="1"/>
          <p:nvPr/>
        </p:nvSpPr>
        <p:spPr>
          <a:xfrm>
            <a:off x="5715000" y="3733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FA</a:t>
            </a:r>
            <a:endParaRPr/>
          </a:p>
        </p:txBody>
      </p:sp>
      <p:sp>
        <p:nvSpPr>
          <p:cNvPr id="1277" name="Google Shape;1277;p64"/>
          <p:cNvSpPr txBox="1"/>
          <p:nvPr/>
        </p:nvSpPr>
        <p:spPr>
          <a:xfrm>
            <a:off x="5257800" y="4495800"/>
            <a:ext cx="914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SI</a:t>
            </a:r>
            <a:endParaRPr/>
          </a:p>
        </p:txBody>
      </p:sp>
      <p:sp>
        <p:nvSpPr>
          <p:cNvPr id="1278" name="Google Shape;1278;p64"/>
          <p:cNvSpPr txBox="1"/>
          <p:nvPr/>
        </p:nvSpPr>
        <p:spPr>
          <a:xfrm>
            <a:off x="7391400" y="3581400"/>
            <a:ext cx="1828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A50021"/>
                </a:solidFill>
                <a:latin typeface="Arial Black"/>
                <a:ea typeface="Arial Black"/>
                <a:cs typeface="Arial Black"/>
                <a:sym typeface="Arial Black"/>
              </a:rPr>
              <a:t>IT </a:t>
            </a:r>
            <a:endParaRPr/>
          </a:p>
        </p:txBody>
      </p:sp>
      <p:sp>
        <p:nvSpPr>
          <p:cNvPr id="1279" name="Google Shape;1279;p64"/>
          <p:cNvSpPr/>
          <p:nvPr/>
        </p:nvSpPr>
        <p:spPr>
          <a:xfrm>
            <a:off x="2362200" y="2286000"/>
            <a:ext cx="5029200" cy="3124200"/>
          </a:xfrm>
          <a:prstGeom prst="bracePair">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280" name="Google Shape;1280;p64"/>
          <p:cNvSpPr txBox="1"/>
          <p:nvPr/>
        </p:nvSpPr>
        <p:spPr>
          <a:xfrm>
            <a:off x="2209800" y="304800"/>
            <a:ext cx="62484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u="none">
                <a:solidFill>
                  <a:srgbClr val="001574"/>
                </a:solidFill>
                <a:latin typeface="Arial"/>
                <a:ea typeface="Arial"/>
                <a:cs typeface="Arial"/>
                <a:sym typeface="Arial"/>
              </a:rPr>
              <a:t>Sustainability Stage</a:t>
            </a:r>
            <a:endParaRPr/>
          </a:p>
        </p:txBody>
      </p:sp>
      <p:sp>
        <p:nvSpPr>
          <p:cNvPr id="1281" name="Google Shape;1281;p64"/>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65"/>
          <p:cNvSpPr txBox="1"/>
          <p:nvPr>
            <p:ph type="title"/>
          </p:nvPr>
        </p:nvSpPr>
        <p:spPr>
          <a:xfrm>
            <a:off x="1447800" y="762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7200" u="none" cap="none" strike="noStrike">
                <a:solidFill>
                  <a:srgbClr val="001574"/>
                </a:solidFill>
                <a:latin typeface="Arial"/>
                <a:ea typeface="Arial"/>
                <a:cs typeface="Arial"/>
                <a:sym typeface="Arial"/>
              </a:rPr>
              <a:t>Scale Up</a:t>
            </a:r>
            <a:endParaRPr/>
          </a:p>
        </p:txBody>
      </p:sp>
      <p:sp>
        <p:nvSpPr>
          <p:cNvPr id="1289" name="Google Shape;1289;p65"/>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b="0" l="0" r="0" t="0"/>
          <a:stretch/>
        </p:blipFill>
        <p:spPr>
          <a:xfrm>
            <a:off x="1055688" y="1176338"/>
            <a:ext cx="6829425" cy="5297487"/>
          </a:xfrm>
          <a:prstGeom prst="rect">
            <a:avLst/>
          </a:prstGeom>
          <a:noFill/>
          <a:ln>
            <a:noFill/>
          </a:ln>
        </p:spPr>
      </p:pic>
      <p:sp>
        <p:nvSpPr>
          <p:cNvPr id="116" name="Google Shape;116;p21"/>
          <p:cNvSpPr txBox="1"/>
          <p:nvPr>
            <p:ph idx="4294967295" type="title"/>
          </p:nvPr>
        </p:nvSpPr>
        <p:spPr>
          <a:xfrm>
            <a:off x="609600" y="152400"/>
            <a:ext cx="8001000" cy="10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400" u="none" cap="none" strike="noStrike">
                <a:solidFill>
                  <a:srgbClr val="001574"/>
                </a:solidFill>
                <a:latin typeface="Arial"/>
                <a:ea typeface="Arial"/>
                <a:cs typeface="Arial"/>
                <a:sym typeface="Arial"/>
              </a:rPr>
              <a:t>Circa 1975</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66"/>
          <p:cNvSpPr txBox="1"/>
          <p:nvPr/>
        </p:nvSpPr>
        <p:spPr>
          <a:xfrm>
            <a:off x="2667000" y="4030663"/>
            <a:ext cx="1752600" cy="10588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u="none">
              <a:solidFill>
                <a:schemeClr val="dk2"/>
              </a:solidFill>
              <a:latin typeface="Arial Black"/>
              <a:ea typeface="Arial Black"/>
              <a:cs typeface="Arial Black"/>
              <a:sym typeface="Arial Black"/>
            </a:endParaRPr>
          </a:p>
        </p:txBody>
      </p:sp>
      <p:sp>
        <p:nvSpPr>
          <p:cNvPr id="1297" name="Google Shape;1297;p66"/>
          <p:cNvSpPr txBox="1"/>
          <p:nvPr>
            <p:ph type="title"/>
          </p:nvPr>
        </p:nvSpPr>
        <p:spPr>
          <a:xfrm>
            <a:off x="1447800" y="228600"/>
            <a:ext cx="76962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A Sobering Observation</a:t>
            </a:r>
            <a:endParaRPr/>
          </a:p>
        </p:txBody>
      </p:sp>
      <p:sp>
        <p:nvSpPr>
          <p:cNvPr id="1298" name="Google Shape;1298;p66"/>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299" name="Google Shape;1299;p66"/>
          <p:cNvSpPr txBox="1"/>
          <p:nvPr/>
        </p:nvSpPr>
        <p:spPr>
          <a:xfrm>
            <a:off x="1447800" y="1752600"/>
            <a:ext cx="7696200" cy="2894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u="none">
                <a:solidFill>
                  <a:srgbClr val="001574"/>
                </a:solidFill>
                <a:latin typeface="Arial"/>
                <a:ea typeface="Arial"/>
                <a:cs typeface="Arial"/>
                <a:sym typeface="Arial"/>
              </a:rPr>
              <a:t>"All organizations [and systems] are designed, intentionally or unwittingly, to achieve precisely the results they get."</a:t>
            </a:r>
            <a:endParaRPr b="1" i="1" sz="3200" u="none">
              <a:solidFill>
                <a:srgbClr val="001574"/>
              </a:solidFill>
              <a:latin typeface="Arial"/>
              <a:ea typeface="Arial"/>
              <a:cs typeface="Arial"/>
              <a:sym typeface="Arial"/>
            </a:endParaRPr>
          </a:p>
          <a:p>
            <a:pPr indent="0" lvl="0" marL="0" marR="0" rtl="0" algn="l">
              <a:spcBef>
                <a:spcPts val="0"/>
              </a:spcBef>
              <a:spcAft>
                <a:spcPts val="0"/>
              </a:spcAft>
              <a:buNone/>
            </a:pPr>
            <a:r>
              <a:rPr b="1" i="1" lang="en-US" sz="3200" u="none">
                <a:solidFill>
                  <a:srgbClr val="001574"/>
                </a:solidFill>
                <a:latin typeface="Arial"/>
                <a:ea typeface="Arial"/>
                <a:cs typeface="Arial"/>
                <a:sym typeface="Arial"/>
              </a:rPr>
              <a:t>				</a:t>
            </a:r>
            <a:r>
              <a:rPr b="1" lang="en-US" sz="2400" u="none">
                <a:solidFill>
                  <a:srgbClr val="001574"/>
                </a:solidFill>
                <a:latin typeface="Arial"/>
                <a:ea typeface="Arial"/>
                <a:cs typeface="Arial"/>
                <a:sym typeface="Arial"/>
              </a:rPr>
              <a:t>R. Spencer Darling</a:t>
            </a:r>
            <a:endParaRPr/>
          </a:p>
          <a:p>
            <a:pPr indent="0" lvl="0" marL="0" marR="0" rtl="0" algn="l">
              <a:spcBef>
                <a:spcPts val="0"/>
              </a:spcBef>
              <a:spcAft>
                <a:spcPts val="0"/>
              </a:spcAft>
              <a:buNone/>
            </a:pPr>
            <a:r>
              <a:rPr b="1" lang="en-US" sz="2400" u="none">
                <a:solidFill>
                  <a:srgbClr val="001574"/>
                </a:solidFill>
                <a:latin typeface="Arial"/>
                <a:ea typeface="Arial"/>
                <a:cs typeface="Arial"/>
                <a:sym typeface="Arial"/>
              </a:rPr>
              <a:t>				Business Expert</a:t>
            </a:r>
            <a:endParaRPr b="1" sz="2800" u="none">
              <a:solidFill>
                <a:srgbClr val="001574"/>
              </a:solidFill>
              <a:latin typeface="Arial"/>
              <a:ea typeface="Arial"/>
              <a:cs typeface="Arial"/>
              <a:sym typeface="Arial"/>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67"/>
          <p:cNvSpPr txBox="1"/>
          <p:nvPr>
            <p:ph type="title"/>
          </p:nvPr>
        </p:nvSpPr>
        <p:spPr>
          <a:xfrm>
            <a:off x="1447800" y="274638"/>
            <a:ext cx="64008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1574"/>
                </a:solidFill>
                <a:latin typeface="Arial"/>
                <a:ea typeface="Arial"/>
                <a:cs typeface="Arial"/>
                <a:sym typeface="Arial"/>
              </a:rPr>
              <a:t>System Change</a:t>
            </a:r>
            <a:endParaRPr/>
          </a:p>
        </p:txBody>
      </p:sp>
      <p:sp>
        <p:nvSpPr>
          <p:cNvPr id="1305" name="Google Shape;1305;p67"/>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Innovative practices do not fare well in old organizational structures and systems</a:t>
            </a:r>
            <a:endParaRPr/>
          </a:p>
          <a:p>
            <a:pPr indent="-520700" lvl="0" marL="520700" marR="0" rtl="0" algn="l">
              <a:lnSpc>
                <a:spcPct val="9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Organizational and system changes are essential to successful implementation</a:t>
            </a:r>
            <a:endParaRPr/>
          </a:p>
          <a:p>
            <a:pPr indent="-457200" lvl="1" marL="10922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Expect it</a:t>
            </a:r>
            <a:endParaRPr/>
          </a:p>
          <a:p>
            <a:pPr indent="-457200" lvl="1" marL="1092200" marR="0" rtl="0" algn="l">
              <a:lnSpc>
                <a:spcPct val="9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Plan for it</a:t>
            </a:r>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68"/>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Scale Up</a:t>
            </a:r>
            <a:endParaRPr/>
          </a:p>
        </p:txBody>
      </p:sp>
      <p:sp>
        <p:nvSpPr>
          <p:cNvPr id="1311" name="Google Shape;1311;p68"/>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520700" lvl="0" marL="520700" marR="0" rtl="0" algn="l">
              <a:lnSpc>
                <a:spcPct val="85000"/>
              </a:lnSpc>
              <a:spcBef>
                <a:spcPts val="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EBPs now are boutique operations</a:t>
            </a:r>
            <a:endParaRPr/>
          </a:p>
          <a:p>
            <a:pPr indent="-457200" lvl="1" marL="1092200" marR="0" rtl="0" algn="l">
              <a:lnSpc>
                <a:spcPct val="8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Now have convincing demonstrations that EBPs </a:t>
            </a:r>
            <a:r>
              <a:rPr b="1" i="0" lang="en-US" sz="2400" u="sng" cap="none" strike="noStrike">
                <a:solidFill>
                  <a:srgbClr val="001574"/>
                </a:solidFill>
                <a:latin typeface="Arial"/>
                <a:ea typeface="Arial"/>
                <a:cs typeface="Arial"/>
                <a:sym typeface="Arial"/>
              </a:rPr>
              <a:t>can</a:t>
            </a:r>
            <a:r>
              <a:rPr b="1" i="0" lang="en-US" sz="2400" u="none" cap="none" strike="noStrike">
                <a:solidFill>
                  <a:srgbClr val="001574"/>
                </a:solidFill>
                <a:latin typeface="Arial"/>
                <a:ea typeface="Arial"/>
                <a:cs typeface="Arial"/>
                <a:sym typeface="Arial"/>
              </a:rPr>
              <a:t> work in the real world</a:t>
            </a:r>
            <a:endParaRPr/>
          </a:p>
          <a:p>
            <a:pPr indent="-457200" lvl="1" marL="1092200" marR="0" rtl="0" algn="l">
              <a:lnSpc>
                <a:spcPct val="8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Pretty neat but not used on a scale sufficient to solve social problems </a:t>
            </a:r>
            <a:endParaRPr/>
          </a:p>
          <a:p>
            <a:pPr indent="-520700" lvl="0" marL="520700" marR="0" rtl="0" algn="l">
              <a:lnSpc>
                <a:spcPct val="85000"/>
              </a:lnSpc>
              <a:spcBef>
                <a:spcPts val="1400"/>
              </a:spcBef>
              <a:spcAft>
                <a:spcPts val="0"/>
              </a:spcAft>
              <a:buClr>
                <a:srgbClr val="001574"/>
              </a:buClr>
              <a:buSzPts val="2800"/>
              <a:buFont typeface="Arial"/>
              <a:buChar char="•"/>
            </a:pPr>
            <a:r>
              <a:rPr b="1" i="0" lang="en-US" sz="2800" u="none" cap="none" strike="noStrike">
                <a:solidFill>
                  <a:srgbClr val="001574"/>
                </a:solidFill>
                <a:latin typeface="Arial"/>
                <a:ea typeface="Arial"/>
                <a:cs typeface="Arial"/>
                <a:sym typeface="Arial"/>
              </a:rPr>
              <a:t>What will it take to have 100,000 replications that produce increasingly effective outcomes for 100 years?</a:t>
            </a:r>
            <a:endParaRPr/>
          </a:p>
          <a:p>
            <a:pPr indent="-457200" lvl="1" marL="1092200" marR="0" rtl="0" algn="l">
              <a:lnSpc>
                <a:spcPct val="85000"/>
              </a:lnSpc>
              <a:spcBef>
                <a:spcPts val="1200"/>
              </a:spcBef>
              <a:spcAft>
                <a:spcPts val="0"/>
              </a:spcAft>
              <a:buClr>
                <a:srgbClr val="001574"/>
              </a:buClr>
              <a:buSzPts val="2400"/>
              <a:buFont typeface="Arial"/>
              <a:buChar char="•"/>
            </a:pPr>
            <a:r>
              <a:rPr b="1" i="0" lang="en-US" sz="2400" u="none" cap="none" strike="noStrike">
                <a:solidFill>
                  <a:srgbClr val="001574"/>
                </a:solidFill>
                <a:latin typeface="Arial"/>
                <a:ea typeface="Arial"/>
                <a:cs typeface="Arial"/>
                <a:sym typeface="Arial"/>
              </a:rPr>
              <a:t>Start with the end in mind</a:t>
            </a:r>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69"/>
          <p:cNvSpPr txBox="1"/>
          <p:nvPr>
            <p:ph type="title"/>
          </p:nvPr>
        </p:nvSpPr>
        <p:spPr>
          <a:xfrm>
            <a:off x="16764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School Wide PBS</a:t>
            </a:r>
            <a:endParaRPr/>
          </a:p>
        </p:txBody>
      </p:sp>
      <p:pic>
        <p:nvPicPr>
          <p:cNvPr id="1317" name="Google Shape;1317;p69"/>
          <p:cNvPicPr preferRelativeResize="0"/>
          <p:nvPr/>
        </p:nvPicPr>
        <p:blipFill rotWithShape="1">
          <a:blip r:embed="rId3">
            <a:alphaModFix/>
          </a:blip>
          <a:srcRect b="0" l="0" r="0" t="0"/>
          <a:stretch/>
        </p:blipFill>
        <p:spPr>
          <a:xfrm>
            <a:off x="1450975" y="1597025"/>
            <a:ext cx="7445375" cy="3962400"/>
          </a:xfrm>
          <a:prstGeom prst="rect">
            <a:avLst/>
          </a:prstGeom>
          <a:noFill/>
          <a:ln>
            <a:noFill/>
          </a:ln>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70"/>
          <p:cNvSpPr txBox="1"/>
          <p:nvPr>
            <p:ph type="title"/>
          </p:nvPr>
        </p:nvSpPr>
        <p:spPr>
          <a:xfrm>
            <a:off x="16764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School Wide PBS</a:t>
            </a:r>
            <a:endParaRPr/>
          </a:p>
        </p:txBody>
      </p:sp>
      <p:pic>
        <p:nvPicPr>
          <p:cNvPr id="1323" name="Google Shape;1323;p70"/>
          <p:cNvPicPr preferRelativeResize="0"/>
          <p:nvPr/>
        </p:nvPicPr>
        <p:blipFill rotWithShape="1">
          <a:blip r:embed="rId3">
            <a:alphaModFix/>
          </a:blip>
          <a:srcRect b="0" l="0" r="0" t="0"/>
          <a:stretch/>
        </p:blipFill>
        <p:spPr>
          <a:xfrm>
            <a:off x="1450975" y="1597025"/>
            <a:ext cx="7445375" cy="3962400"/>
          </a:xfrm>
          <a:prstGeom prst="rect">
            <a:avLst/>
          </a:prstGeom>
          <a:noFill/>
          <a:ln>
            <a:noFill/>
          </a:ln>
        </p:spPr>
      </p:pic>
      <p:grpSp>
        <p:nvGrpSpPr>
          <p:cNvPr id="1324" name="Google Shape;1324;p70"/>
          <p:cNvGrpSpPr/>
          <p:nvPr/>
        </p:nvGrpSpPr>
        <p:grpSpPr>
          <a:xfrm>
            <a:off x="7239000" y="3048000"/>
            <a:ext cx="1371600" cy="1066800"/>
            <a:chOff x="4560" y="1248"/>
            <a:chExt cx="864" cy="672"/>
          </a:xfrm>
        </p:grpSpPr>
        <p:sp>
          <p:nvSpPr>
            <p:cNvPr id="1325" name="Google Shape;1325;p70"/>
            <p:cNvSpPr txBox="1"/>
            <p:nvPr/>
          </p:nvSpPr>
          <p:spPr>
            <a:xfrm>
              <a:off x="4560" y="1248"/>
              <a:ext cx="864" cy="4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5% of all schools</a:t>
              </a:r>
              <a:endParaRPr/>
            </a:p>
          </p:txBody>
        </p:sp>
        <p:cxnSp>
          <p:nvCxnSpPr>
            <p:cNvPr id="1326" name="Google Shape;1326;p70"/>
            <p:cNvCxnSpPr/>
            <p:nvPr/>
          </p:nvCxnSpPr>
          <p:spPr>
            <a:xfrm flipH="1">
              <a:off x="4992" y="1584"/>
              <a:ext cx="288" cy="336"/>
            </a:xfrm>
            <a:prstGeom prst="straightConnector1">
              <a:avLst/>
            </a:prstGeom>
            <a:noFill/>
            <a:ln cap="flat" cmpd="sng" w="38100">
              <a:solidFill>
                <a:srgbClr val="001574"/>
              </a:solidFill>
              <a:prstDash val="solid"/>
              <a:round/>
              <a:headEnd len="sm" w="sm" type="none"/>
              <a:tailEnd len="med" w="med" type="triangle"/>
            </a:ln>
          </p:spPr>
        </p:cxnSp>
      </p:gr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71"/>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Scale Up</a:t>
            </a:r>
            <a:endParaRPr/>
          </a:p>
        </p:txBody>
      </p:sp>
      <p:sp>
        <p:nvSpPr>
          <p:cNvPr id="1332" name="Google Shape;1332;p71"/>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To scale up </a:t>
            </a:r>
            <a:r>
              <a:rPr b="1" i="0" lang="en-US" sz="3200" u="sng" cap="none" strike="noStrike">
                <a:solidFill>
                  <a:srgbClr val="001574"/>
                </a:solidFill>
                <a:latin typeface="Arial"/>
                <a:ea typeface="Arial"/>
                <a:cs typeface="Arial"/>
                <a:sym typeface="Arial"/>
              </a:rPr>
              <a:t>interventions</a:t>
            </a:r>
            <a:r>
              <a:rPr b="1" i="0" lang="en-US" sz="3200" u="none" cap="none" strike="noStrike">
                <a:solidFill>
                  <a:srgbClr val="001574"/>
                </a:solidFill>
                <a:latin typeface="Arial"/>
                <a:ea typeface="Arial"/>
                <a:cs typeface="Arial"/>
                <a:sym typeface="Arial"/>
              </a:rPr>
              <a:t> we must first scale up implementation capacity</a:t>
            </a:r>
            <a:endParaRPr/>
          </a:p>
          <a:p>
            <a:pPr indent="-520700" lvl="0" marL="520700" marR="0" rtl="0" algn="l">
              <a:lnSpc>
                <a:spcPct val="9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Building </a:t>
            </a:r>
            <a:r>
              <a:rPr b="1" i="0" lang="en-US" sz="3200" u="sng" cap="none" strike="noStrike">
                <a:solidFill>
                  <a:srgbClr val="001574"/>
                </a:solidFill>
                <a:latin typeface="Arial"/>
                <a:ea typeface="Arial"/>
                <a:cs typeface="Arial"/>
                <a:sym typeface="Arial"/>
              </a:rPr>
              <a:t>implementation capacity</a:t>
            </a:r>
            <a:r>
              <a:rPr b="1" i="0" lang="en-US" sz="3200" u="none" cap="none" strike="noStrike">
                <a:solidFill>
                  <a:srgbClr val="001574"/>
                </a:solidFill>
                <a:latin typeface="Arial"/>
                <a:ea typeface="Arial"/>
                <a:cs typeface="Arial"/>
                <a:sym typeface="Arial"/>
              </a:rPr>
              <a:t> is essential to maximizing the use of EBPs and other innovations</a:t>
            </a:r>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72"/>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Scale Up</a:t>
            </a:r>
            <a:endParaRPr/>
          </a:p>
        </p:txBody>
      </p:sp>
      <p:sp>
        <p:nvSpPr>
          <p:cNvPr id="1338" name="Google Shape;1338;p72"/>
          <p:cNvSpPr txBox="1"/>
          <p:nvPr>
            <p:ph idx="1" type="body"/>
          </p:nvPr>
        </p:nvSpPr>
        <p:spPr>
          <a:xfrm>
            <a:off x="1676400" y="1600200"/>
            <a:ext cx="7010400" cy="4525963"/>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2800"/>
              <a:buFont typeface="Arial"/>
              <a:buChar char="•"/>
            </a:pPr>
            <a:r>
              <a:rPr b="1" i="0" lang="en-US" sz="2800" u="sng" cap="none" strike="noStrike">
                <a:solidFill>
                  <a:srgbClr val="001574"/>
                </a:solidFill>
                <a:latin typeface="Arial"/>
                <a:ea typeface="Arial"/>
                <a:cs typeface="Arial"/>
                <a:sym typeface="Arial"/>
              </a:rPr>
              <a:t>Interventions</a:t>
            </a:r>
            <a:r>
              <a:rPr b="1" i="0" lang="en-US" sz="2800" u="none" cap="none" strike="noStrike">
                <a:solidFill>
                  <a:srgbClr val="001574"/>
                </a:solidFill>
                <a:latin typeface="Arial"/>
                <a:ea typeface="Arial"/>
                <a:cs typeface="Arial"/>
                <a:sym typeface="Arial"/>
              </a:rPr>
              <a:t> that are and remain effective through several generations of teachers, principals, superintendents, and state and national leaders</a:t>
            </a:r>
            <a:endParaRPr/>
          </a:p>
          <a:p>
            <a:pPr indent="-520700" lvl="0" marL="520700" marR="0" rtl="0" algn="l">
              <a:lnSpc>
                <a:spcPct val="95000"/>
              </a:lnSpc>
              <a:spcBef>
                <a:spcPts val="1400"/>
              </a:spcBef>
              <a:spcAft>
                <a:spcPts val="0"/>
              </a:spcAft>
              <a:buClr>
                <a:srgbClr val="001574"/>
              </a:buClr>
              <a:buSzPts val="2800"/>
              <a:buFont typeface="Arial"/>
              <a:buChar char="•"/>
            </a:pPr>
            <a:r>
              <a:rPr b="1" i="0" lang="en-US" sz="2800" u="sng" cap="none" strike="noStrike">
                <a:solidFill>
                  <a:srgbClr val="001574"/>
                </a:solidFill>
                <a:latin typeface="Arial"/>
                <a:ea typeface="Arial"/>
                <a:cs typeface="Arial"/>
                <a:sym typeface="Arial"/>
              </a:rPr>
              <a:t>Implementation supports</a:t>
            </a:r>
            <a:r>
              <a:rPr b="1" i="0" lang="en-US" sz="2800" u="none" cap="none" strike="noStrike">
                <a:solidFill>
                  <a:srgbClr val="001574"/>
                </a:solidFill>
                <a:latin typeface="Arial"/>
                <a:ea typeface="Arial"/>
                <a:cs typeface="Arial"/>
                <a:sym typeface="Arial"/>
              </a:rPr>
              <a:t> that are and remain effective through several generations of trainers, coaches, and state leaders</a:t>
            </a:r>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73"/>
          <p:cNvSpPr txBox="1"/>
          <p:nvPr>
            <p:ph idx="4294967295" type="title"/>
          </p:nvPr>
        </p:nvSpPr>
        <p:spPr>
          <a:xfrm>
            <a:off x="1676400" y="76200"/>
            <a:ext cx="74676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200" u="none" cap="none" strike="noStrike">
                <a:solidFill>
                  <a:srgbClr val="001574"/>
                </a:solidFill>
                <a:latin typeface="Arial"/>
                <a:ea typeface="Arial"/>
                <a:cs typeface="Arial"/>
                <a:sym typeface="Arial"/>
              </a:rPr>
              <a:t>Creating Implementation Capacity</a:t>
            </a:r>
            <a:endParaRPr/>
          </a:p>
        </p:txBody>
      </p:sp>
      <p:sp>
        <p:nvSpPr>
          <p:cNvPr id="1348" name="Google Shape;1348;p73"/>
          <p:cNvSpPr txBox="1"/>
          <p:nvPr>
            <p:ph idx="4294967295" type="body"/>
          </p:nvPr>
        </p:nvSpPr>
        <p:spPr>
          <a:xfrm>
            <a:off x="1447800" y="1752600"/>
            <a:ext cx="7543800" cy="4038600"/>
          </a:xfrm>
          <a:prstGeom prst="rect">
            <a:avLst/>
          </a:prstGeom>
          <a:noFill/>
          <a:ln>
            <a:noFill/>
          </a:ln>
        </p:spPr>
        <p:txBody>
          <a:bodyPr anchorCtr="0" anchor="t" bIns="45700" lIns="91425" spcFirstLastPara="1" rIns="91425" wrap="square" tIns="45700">
            <a:noAutofit/>
          </a:bodyPr>
          <a:lstStyle/>
          <a:p>
            <a:pPr indent="-520700" lvl="0" marL="520700" marR="0" rtl="0" algn="l">
              <a:lnSpc>
                <a:spcPct val="95000"/>
              </a:lnSpc>
              <a:spcBef>
                <a:spcPts val="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State Implementation and Scaling up of Evidence-based Practices (SISEP) Center</a:t>
            </a:r>
            <a:endParaRPr/>
          </a:p>
          <a:p>
            <a:pPr indent="-520700" lvl="0" marL="520700" marR="0" rtl="0" algn="l">
              <a:lnSpc>
                <a:spcPct val="95000"/>
              </a:lnSpc>
              <a:spcBef>
                <a:spcPts val="1600"/>
              </a:spcBef>
              <a:spcAft>
                <a:spcPts val="0"/>
              </a:spcAft>
              <a:buClr>
                <a:srgbClr val="001574"/>
              </a:buClr>
              <a:buSzPts val="3200"/>
              <a:buFont typeface="Arial"/>
              <a:buChar char="•"/>
            </a:pPr>
            <a:r>
              <a:rPr b="1" i="0" lang="en-US" sz="3200" u="none" cap="none" strike="noStrike">
                <a:solidFill>
                  <a:srgbClr val="001574"/>
                </a:solidFill>
                <a:latin typeface="Arial"/>
                <a:ea typeface="Arial"/>
                <a:cs typeface="Arial"/>
                <a:sym typeface="Arial"/>
              </a:rPr>
              <a:t>Karen Blase, Dean Fixsen, Rob Horner, George Sugai</a:t>
            </a:r>
            <a:endParaRPr/>
          </a:p>
          <a:p>
            <a:pPr indent="-520700" lvl="0" marL="520700" marR="0" rtl="0" algn="l">
              <a:lnSpc>
                <a:spcPct val="95000"/>
              </a:lnSpc>
              <a:spcBef>
                <a:spcPts val="2700"/>
              </a:spcBef>
              <a:spcAft>
                <a:spcPts val="0"/>
              </a:spcAft>
              <a:buClr>
                <a:srgbClr val="D57604"/>
              </a:buClr>
              <a:buFont typeface="Arial"/>
              <a:buNone/>
            </a:pPr>
            <a:r>
              <a:rPr b="1" i="0" lang="en-US" sz="5400" u="sng" cap="none" strike="noStrike">
                <a:solidFill>
                  <a:schemeClr val="hlink"/>
                </a:solidFill>
                <a:latin typeface="Arial"/>
                <a:ea typeface="Arial"/>
                <a:cs typeface="Arial"/>
                <a:sym typeface="Arial"/>
                <a:hlinkClick r:id="rId3"/>
              </a:rPr>
              <a:t>www.scalingup.org</a:t>
            </a:r>
            <a:r>
              <a:rPr b="1" i="0" lang="en-US" sz="5400" u="none" cap="none" strike="noStrike">
                <a:solidFill>
                  <a:srgbClr val="D57604"/>
                </a:solidFill>
                <a:latin typeface="Arial"/>
                <a:ea typeface="Arial"/>
                <a:cs typeface="Arial"/>
                <a:sym typeface="Arial"/>
              </a:rPr>
              <a:t> </a:t>
            </a:r>
            <a:endParaRP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58" name="Shape 1358"/>
        <p:cNvGrpSpPr/>
        <p:nvPr/>
      </p:nvGrpSpPr>
      <p:grpSpPr>
        <a:xfrm>
          <a:off x="0" y="0"/>
          <a:ext cx="0" cy="0"/>
          <a:chOff x="0" y="0"/>
          <a:chExt cx="0" cy="0"/>
        </a:xfrm>
      </p:grpSpPr>
      <p:sp>
        <p:nvSpPr>
          <p:cNvPr id="1359" name="Google Shape;1359;p74"/>
          <p:cNvSpPr txBox="1"/>
          <p:nvPr/>
        </p:nvSpPr>
        <p:spPr>
          <a:xfrm>
            <a:off x="6858000" y="1143000"/>
            <a:ext cx="13716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none">
              <a:solidFill>
                <a:schemeClr val="dk1"/>
              </a:solidFill>
              <a:latin typeface="Arial"/>
              <a:ea typeface="Arial"/>
              <a:cs typeface="Arial"/>
              <a:sym typeface="Arial"/>
            </a:endParaRPr>
          </a:p>
        </p:txBody>
      </p:sp>
      <p:grpSp>
        <p:nvGrpSpPr>
          <p:cNvPr id="1360" name="Google Shape;1360;p74"/>
          <p:cNvGrpSpPr/>
          <p:nvPr/>
        </p:nvGrpSpPr>
        <p:grpSpPr>
          <a:xfrm>
            <a:off x="838200" y="533400"/>
            <a:ext cx="7843838" cy="6016625"/>
            <a:chOff x="819" y="336"/>
            <a:chExt cx="4941" cy="3790"/>
          </a:xfrm>
        </p:grpSpPr>
        <p:sp>
          <p:nvSpPr>
            <p:cNvPr id="1361" name="Google Shape;1361;p74"/>
            <p:cNvSpPr/>
            <p:nvPr/>
          </p:nvSpPr>
          <p:spPr>
            <a:xfrm>
              <a:off x="1008" y="336"/>
              <a:ext cx="1533" cy="871"/>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u="none">
                  <a:solidFill>
                    <a:srgbClr val="001574"/>
                  </a:solidFill>
                  <a:latin typeface="Arial"/>
                  <a:ea typeface="Arial"/>
                  <a:cs typeface="Arial"/>
                  <a:sym typeface="Arial"/>
                </a:rPr>
                <a:t>State </a:t>
              </a:r>
              <a:endParaRPr/>
            </a:p>
            <a:p>
              <a:pPr indent="0" lvl="0" marL="0" marR="0" rtl="0" algn="ctr">
                <a:spcBef>
                  <a:spcPts val="0"/>
                </a:spcBef>
                <a:spcAft>
                  <a:spcPts val="0"/>
                </a:spcAft>
                <a:buNone/>
              </a:pPr>
              <a:r>
                <a:rPr b="1" lang="en-US" sz="2800" u="none">
                  <a:solidFill>
                    <a:srgbClr val="001574"/>
                  </a:solidFill>
                  <a:latin typeface="Arial"/>
                  <a:ea typeface="Arial"/>
                  <a:cs typeface="Arial"/>
                  <a:sym typeface="Arial"/>
                </a:rPr>
                <a:t>Management Group</a:t>
              </a:r>
              <a:endParaRPr/>
            </a:p>
          </p:txBody>
        </p:sp>
        <p:sp>
          <p:nvSpPr>
            <p:cNvPr id="1362" name="Google Shape;1362;p74"/>
            <p:cNvSpPr/>
            <p:nvPr/>
          </p:nvSpPr>
          <p:spPr>
            <a:xfrm>
              <a:off x="2688" y="1234"/>
              <a:ext cx="1533" cy="1214"/>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u="none">
                <a:solidFill>
                  <a:srgbClr val="001574"/>
                </a:solidFill>
                <a:latin typeface="Arial"/>
                <a:ea typeface="Arial"/>
                <a:cs typeface="Arial"/>
                <a:sym typeface="Arial"/>
              </a:endParaRPr>
            </a:p>
            <a:p>
              <a:pPr indent="0" lvl="0" marL="0" marR="0" rtl="0" algn="ctr">
                <a:spcBef>
                  <a:spcPts val="0"/>
                </a:spcBef>
                <a:spcAft>
                  <a:spcPts val="0"/>
                </a:spcAft>
                <a:buNone/>
              </a:pPr>
              <a:r>
                <a:rPr b="1" lang="en-US" sz="2400" u="none">
                  <a:solidFill>
                    <a:srgbClr val="001574"/>
                  </a:solidFill>
                  <a:latin typeface="Arial"/>
                  <a:ea typeface="Arial"/>
                  <a:cs typeface="Arial"/>
                  <a:sym typeface="Arial"/>
                </a:rPr>
                <a:t>State </a:t>
              </a:r>
              <a:endParaRPr/>
            </a:p>
            <a:p>
              <a:pPr indent="0" lvl="0" marL="0" marR="0" rtl="0" algn="ctr">
                <a:spcBef>
                  <a:spcPts val="0"/>
                </a:spcBef>
                <a:spcAft>
                  <a:spcPts val="0"/>
                </a:spcAft>
                <a:buNone/>
              </a:pPr>
              <a:r>
                <a:rPr b="1" lang="en-US" sz="2400" u="none">
                  <a:solidFill>
                    <a:srgbClr val="001574"/>
                  </a:solidFill>
                  <a:latin typeface="Arial"/>
                  <a:ea typeface="Arial"/>
                  <a:cs typeface="Arial"/>
                  <a:sym typeface="Arial"/>
                </a:rPr>
                <a:t>Transformation </a:t>
              </a:r>
              <a:endParaRPr/>
            </a:p>
            <a:p>
              <a:pPr indent="0" lvl="0" marL="0" marR="0" rtl="0" algn="ctr">
                <a:spcBef>
                  <a:spcPts val="0"/>
                </a:spcBef>
                <a:spcAft>
                  <a:spcPts val="0"/>
                </a:spcAft>
                <a:buNone/>
              </a:pPr>
              <a:r>
                <a:rPr b="1" lang="en-US" sz="2400" u="none">
                  <a:solidFill>
                    <a:srgbClr val="001574"/>
                  </a:solidFill>
                  <a:latin typeface="Arial"/>
                  <a:ea typeface="Arial"/>
                  <a:cs typeface="Arial"/>
                  <a:sym typeface="Arial"/>
                </a:rPr>
                <a:t>Team</a:t>
              </a:r>
              <a:endParaRPr/>
            </a:p>
            <a:p>
              <a:pPr indent="0" lvl="0" marL="0" marR="0" rtl="0" algn="ctr">
                <a:spcBef>
                  <a:spcPts val="0"/>
                </a:spcBef>
                <a:spcAft>
                  <a:spcPts val="0"/>
                </a:spcAft>
                <a:buNone/>
              </a:pPr>
              <a:r>
                <a:t/>
              </a:r>
              <a:endParaRPr b="1" sz="2400" u="none">
                <a:solidFill>
                  <a:srgbClr val="001574"/>
                </a:solidFill>
                <a:latin typeface="Arial"/>
                <a:ea typeface="Arial"/>
                <a:cs typeface="Arial"/>
                <a:sym typeface="Arial"/>
              </a:endParaRPr>
            </a:p>
          </p:txBody>
        </p:sp>
        <p:sp>
          <p:nvSpPr>
            <p:cNvPr id="1363" name="Google Shape;1363;p74"/>
            <p:cNvSpPr/>
            <p:nvPr/>
          </p:nvSpPr>
          <p:spPr>
            <a:xfrm>
              <a:off x="3360" y="3024"/>
              <a:ext cx="1200" cy="1102"/>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Regional Implementation Team</a:t>
              </a:r>
              <a:endParaRPr/>
            </a:p>
            <a:p>
              <a:pPr indent="0" lvl="0" marL="0" marR="0" rtl="0" algn="ctr">
                <a:spcBef>
                  <a:spcPts val="0"/>
                </a:spcBef>
                <a:spcAft>
                  <a:spcPts val="0"/>
                </a:spcAft>
                <a:buNone/>
              </a:pPr>
              <a:r>
                <a:t/>
              </a:r>
              <a:endParaRPr b="1" sz="1800" u="none">
                <a:solidFill>
                  <a:srgbClr val="001574"/>
                </a:solidFill>
                <a:latin typeface="Arial"/>
                <a:ea typeface="Arial"/>
                <a:cs typeface="Arial"/>
                <a:sym typeface="Arial"/>
              </a:endParaRPr>
            </a:p>
            <a:p>
              <a:pPr indent="0" lvl="0" marL="0" marR="0" rtl="0" algn="ctr">
                <a:spcBef>
                  <a:spcPts val="0"/>
                </a:spcBef>
                <a:spcAft>
                  <a:spcPts val="0"/>
                </a:spcAft>
                <a:buNone/>
              </a:pPr>
              <a:r>
                <a:rPr b="1" lang="en-US" sz="1800" u="none">
                  <a:solidFill>
                    <a:srgbClr val="001574"/>
                  </a:solidFill>
                  <a:latin typeface="Arial"/>
                  <a:ea typeface="Arial"/>
                  <a:cs typeface="Arial"/>
                  <a:sym typeface="Arial"/>
                </a:rPr>
                <a:t>N = 50 – 200 Schools</a:t>
              </a:r>
              <a:endParaRPr/>
            </a:p>
          </p:txBody>
        </p:sp>
        <p:sp>
          <p:nvSpPr>
            <p:cNvPr id="1364" name="Google Shape;1364;p74"/>
            <p:cNvSpPr/>
            <p:nvPr/>
          </p:nvSpPr>
          <p:spPr>
            <a:xfrm>
              <a:off x="819" y="3024"/>
              <a:ext cx="1245" cy="1102"/>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First Regional Implementation Team</a:t>
              </a:r>
              <a:endParaRPr/>
            </a:p>
            <a:p>
              <a:pPr indent="0" lvl="0" marL="0" marR="0" rtl="0" algn="ctr">
                <a:spcBef>
                  <a:spcPts val="0"/>
                </a:spcBef>
                <a:spcAft>
                  <a:spcPts val="0"/>
                </a:spcAft>
                <a:buNone/>
              </a:pPr>
              <a:r>
                <a:t/>
              </a:r>
              <a:endParaRPr b="1" sz="1800" u="none">
                <a:solidFill>
                  <a:srgbClr val="001574"/>
                </a:solidFill>
                <a:latin typeface="Arial"/>
                <a:ea typeface="Arial"/>
                <a:cs typeface="Arial"/>
                <a:sym typeface="Arial"/>
              </a:endParaRPr>
            </a:p>
            <a:p>
              <a:pPr indent="0" lvl="0" marL="0" marR="0" rtl="0" algn="ctr">
                <a:spcBef>
                  <a:spcPts val="0"/>
                </a:spcBef>
                <a:spcAft>
                  <a:spcPts val="0"/>
                </a:spcAft>
                <a:buNone/>
              </a:pPr>
              <a:r>
                <a:rPr b="1" lang="en-US" sz="1800" u="none">
                  <a:solidFill>
                    <a:srgbClr val="001574"/>
                  </a:solidFill>
                  <a:latin typeface="Arial"/>
                  <a:ea typeface="Arial"/>
                  <a:cs typeface="Arial"/>
                  <a:sym typeface="Arial"/>
                </a:rPr>
                <a:t>N = 50 – 200 Schools</a:t>
              </a:r>
              <a:endParaRPr/>
            </a:p>
          </p:txBody>
        </p:sp>
        <p:sp>
          <p:nvSpPr>
            <p:cNvPr id="1365" name="Google Shape;1365;p74"/>
            <p:cNvSpPr/>
            <p:nvPr/>
          </p:nvSpPr>
          <p:spPr>
            <a:xfrm>
              <a:off x="2064" y="3024"/>
              <a:ext cx="1296" cy="1102"/>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Regional Implementation Team</a:t>
              </a:r>
              <a:endParaRPr/>
            </a:p>
            <a:p>
              <a:pPr indent="0" lvl="0" marL="0" marR="0" rtl="0" algn="ctr">
                <a:spcBef>
                  <a:spcPts val="0"/>
                </a:spcBef>
                <a:spcAft>
                  <a:spcPts val="0"/>
                </a:spcAft>
                <a:buNone/>
              </a:pPr>
              <a:r>
                <a:t/>
              </a:r>
              <a:endParaRPr b="1" sz="1800" u="none">
                <a:solidFill>
                  <a:srgbClr val="001574"/>
                </a:solidFill>
                <a:latin typeface="Arial"/>
                <a:ea typeface="Arial"/>
                <a:cs typeface="Arial"/>
                <a:sym typeface="Arial"/>
              </a:endParaRPr>
            </a:p>
            <a:p>
              <a:pPr indent="0" lvl="0" marL="0" marR="0" rtl="0" algn="ctr">
                <a:spcBef>
                  <a:spcPts val="0"/>
                </a:spcBef>
                <a:spcAft>
                  <a:spcPts val="0"/>
                </a:spcAft>
                <a:buNone/>
              </a:pPr>
              <a:r>
                <a:rPr b="1" lang="en-US" sz="1800" u="none">
                  <a:solidFill>
                    <a:srgbClr val="001574"/>
                  </a:solidFill>
                  <a:latin typeface="Arial"/>
                  <a:ea typeface="Arial"/>
                  <a:cs typeface="Arial"/>
                  <a:sym typeface="Arial"/>
                </a:rPr>
                <a:t>N = 50 – 200 Schools</a:t>
              </a:r>
              <a:endParaRPr/>
            </a:p>
          </p:txBody>
        </p:sp>
        <p:sp>
          <p:nvSpPr>
            <p:cNvPr id="1366" name="Google Shape;1366;p74"/>
            <p:cNvSpPr/>
            <p:nvPr/>
          </p:nvSpPr>
          <p:spPr>
            <a:xfrm>
              <a:off x="4560" y="3024"/>
              <a:ext cx="1200" cy="1102"/>
            </a:xfrm>
            <a:prstGeom prst="rect">
              <a:avLst/>
            </a:prstGeom>
            <a:noFill/>
            <a:ln cap="flat" cmpd="sng" w="9525">
              <a:solidFill>
                <a:srgbClr val="00008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Regional Implementation Team</a:t>
              </a:r>
              <a:endParaRPr/>
            </a:p>
            <a:p>
              <a:pPr indent="0" lvl="0" marL="0" marR="0" rtl="0" algn="ctr">
                <a:spcBef>
                  <a:spcPts val="0"/>
                </a:spcBef>
                <a:spcAft>
                  <a:spcPts val="0"/>
                </a:spcAft>
                <a:buNone/>
              </a:pPr>
              <a:r>
                <a:t/>
              </a:r>
              <a:endParaRPr b="1" sz="1800" u="none">
                <a:solidFill>
                  <a:srgbClr val="001574"/>
                </a:solidFill>
                <a:latin typeface="Arial"/>
                <a:ea typeface="Arial"/>
                <a:cs typeface="Arial"/>
                <a:sym typeface="Arial"/>
              </a:endParaRPr>
            </a:p>
            <a:p>
              <a:pPr indent="0" lvl="0" marL="0" marR="0" rtl="0" algn="ctr">
                <a:spcBef>
                  <a:spcPts val="0"/>
                </a:spcBef>
                <a:spcAft>
                  <a:spcPts val="0"/>
                </a:spcAft>
                <a:buNone/>
              </a:pPr>
              <a:r>
                <a:rPr b="1" lang="en-US" sz="1800" u="none">
                  <a:solidFill>
                    <a:srgbClr val="001574"/>
                  </a:solidFill>
                  <a:latin typeface="Arial"/>
                  <a:ea typeface="Arial"/>
                  <a:cs typeface="Arial"/>
                  <a:sym typeface="Arial"/>
                </a:rPr>
                <a:t>N = 50 – 200 Schools</a:t>
              </a:r>
              <a:endParaRPr/>
            </a:p>
          </p:txBody>
        </p:sp>
        <p:cxnSp>
          <p:nvCxnSpPr>
            <p:cNvPr id="1367" name="Google Shape;1367;p74"/>
            <p:cNvCxnSpPr/>
            <p:nvPr/>
          </p:nvCxnSpPr>
          <p:spPr>
            <a:xfrm>
              <a:off x="1728" y="1200"/>
              <a:ext cx="0" cy="624"/>
            </a:xfrm>
            <a:prstGeom prst="straightConnector1">
              <a:avLst/>
            </a:prstGeom>
            <a:noFill/>
            <a:ln cap="flat" cmpd="sng" w="57150">
              <a:solidFill>
                <a:srgbClr val="001574"/>
              </a:solidFill>
              <a:prstDash val="solid"/>
              <a:round/>
              <a:headEnd len="med" w="med" type="triangle"/>
              <a:tailEnd len="sm" w="sm" type="none"/>
            </a:ln>
          </p:spPr>
        </p:cxnSp>
        <p:cxnSp>
          <p:nvCxnSpPr>
            <p:cNvPr id="1368" name="Google Shape;1368;p74"/>
            <p:cNvCxnSpPr/>
            <p:nvPr/>
          </p:nvCxnSpPr>
          <p:spPr>
            <a:xfrm rot="10800000">
              <a:off x="1728" y="1824"/>
              <a:ext cx="912" cy="0"/>
            </a:xfrm>
            <a:prstGeom prst="straightConnector1">
              <a:avLst/>
            </a:prstGeom>
            <a:noFill/>
            <a:ln cap="flat" cmpd="sng" w="57150">
              <a:solidFill>
                <a:srgbClr val="001574"/>
              </a:solidFill>
              <a:prstDash val="solid"/>
              <a:round/>
              <a:headEnd len="med" w="med" type="triangle"/>
              <a:tailEnd len="sm" w="sm" type="none"/>
            </a:ln>
          </p:spPr>
        </p:cxnSp>
        <p:cxnSp>
          <p:nvCxnSpPr>
            <p:cNvPr id="1369" name="Google Shape;1369;p74"/>
            <p:cNvCxnSpPr/>
            <p:nvPr/>
          </p:nvCxnSpPr>
          <p:spPr>
            <a:xfrm>
              <a:off x="2688" y="2736"/>
              <a:ext cx="0" cy="288"/>
            </a:xfrm>
            <a:prstGeom prst="straightConnector1">
              <a:avLst/>
            </a:prstGeom>
            <a:noFill/>
            <a:ln cap="flat" cmpd="sng" w="57150">
              <a:solidFill>
                <a:srgbClr val="001574"/>
              </a:solidFill>
              <a:prstDash val="solid"/>
              <a:round/>
              <a:headEnd len="med" w="med" type="triangle"/>
              <a:tailEnd len="med" w="med" type="triangle"/>
            </a:ln>
          </p:spPr>
        </p:cxnSp>
        <p:cxnSp>
          <p:nvCxnSpPr>
            <p:cNvPr id="1370" name="Google Shape;1370;p74"/>
            <p:cNvCxnSpPr/>
            <p:nvPr/>
          </p:nvCxnSpPr>
          <p:spPr>
            <a:xfrm>
              <a:off x="1440" y="2736"/>
              <a:ext cx="0" cy="288"/>
            </a:xfrm>
            <a:prstGeom prst="straightConnector1">
              <a:avLst/>
            </a:prstGeom>
            <a:noFill/>
            <a:ln cap="flat" cmpd="sng" w="57150">
              <a:solidFill>
                <a:srgbClr val="001574"/>
              </a:solidFill>
              <a:prstDash val="solid"/>
              <a:round/>
              <a:headEnd len="med" w="med" type="triangle"/>
              <a:tailEnd len="med" w="med" type="triangle"/>
            </a:ln>
          </p:spPr>
        </p:cxnSp>
        <p:cxnSp>
          <p:nvCxnSpPr>
            <p:cNvPr id="1371" name="Google Shape;1371;p74"/>
            <p:cNvCxnSpPr/>
            <p:nvPr/>
          </p:nvCxnSpPr>
          <p:spPr>
            <a:xfrm>
              <a:off x="5136" y="2736"/>
              <a:ext cx="0" cy="288"/>
            </a:xfrm>
            <a:prstGeom prst="straightConnector1">
              <a:avLst/>
            </a:prstGeom>
            <a:noFill/>
            <a:ln cap="flat" cmpd="sng" w="57150">
              <a:solidFill>
                <a:srgbClr val="001574"/>
              </a:solidFill>
              <a:prstDash val="solid"/>
              <a:round/>
              <a:headEnd len="med" w="med" type="triangle"/>
              <a:tailEnd len="med" w="med" type="triangle"/>
            </a:ln>
          </p:spPr>
        </p:cxnSp>
        <p:cxnSp>
          <p:nvCxnSpPr>
            <p:cNvPr id="1372" name="Google Shape;1372;p74"/>
            <p:cNvCxnSpPr/>
            <p:nvPr/>
          </p:nvCxnSpPr>
          <p:spPr>
            <a:xfrm>
              <a:off x="3936" y="2736"/>
              <a:ext cx="0" cy="288"/>
            </a:xfrm>
            <a:prstGeom prst="straightConnector1">
              <a:avLst/>
            </a:prstGeom>
            <a:noFill/>
            <a:ln cap="flat" cmpd="sng" w="57150">
              <a:solidFill>
                <a:srgbClr val="001574"/>
              </a:solidFill>
              <a:prstDash val="solid"/>
              <a:round/>
              <a:headEnd len="med" w="med" type="triangle"/>
              <a:tailEnd len="med" w="med" type="triangle"/>
            </a:ln>
          </p:spPr>
        </p:cxnSp>
        <p:cxnSp>
          <p:nvCxnSpPr>
            <p:cNvPr id="1373" name="Google Shape;1373;p74"/>
            <p:cNvCxnSpPr/>
            <p:nvPr/>
          </p:nvCxnSpPr>
          <p:spPr>
            <a:xfrm>
              <a:off x="3456" y="2400"/>
              <a:ext cx="0" cy="336"/>
            </a:xfrm>
            <a:prstGeom prst="straightConnector1">
              <a:avLst/>
            </a:prstGeom>
            <a:noFill/>
            <a:ln cap="flat" cmpd="sng" w="57150">
              <a:solidFill>
                <a:srgbClr val="001574"/>
              </a:solidFill>
              <a:prstDash val="solid"/>
              <a:round/>
              <a:headEnd len="med" w="med" type="triangle"/>
              <a:tailEnd len="med" w="med" type="triangle"/>
            </a:ln>
          </p:spPr>
        </p:cxnSp>
        <p:cxnSp>
          <p:nvCxnSpPr>
            <p:cNvPr id="1374" name="Google Shape;1374;p74"/>
            <p:cNvCxnSpPr/>
            <p:nvPr/>
          </p:nvCxnSpPr>
          <p:spPr>
            <a:xfrm>
              <a:off x="1440" y="2736"/>
              <a:ext cx="3696" cy="0"/>
            </a:xfrm>
            <a:prstGeom prst="straightConnector1">
              <a:avLst/>
            </a:prstGeom>
            <a:noFill/>
            <a:ln cap="flat" cmpd="sng" w="57150">
              <a:solidFill>
                <a:srgbClr val="001574"/>
              </a:solidFill>
              <a:prstDash val="solid"/>
              <a:round/>
              <a:headEnd len="sm" w="sm" type="none"/>
              <a:tailEnd len="sm" w="sm" type="none"/>
            </a:ln>
          </p:spPr>
        </p:cxnSp>
      </p:grpSp>
      <p:sp>
        <p:nvSpPr>
          <p:cNvPr id="1375" name="Google Shape;1375;p74"/>
          <p:cNvSpPr txBox="1"/>
          <p:nvPr/>
        </p:nvSpPr>
        <p:spPr>
          <a:xfrm>
            <a:off x="5257800" y="304800"/>
            <a:ext cx="3505200" cy="11874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D57604"/>
                </a:solidFill>
                <a:latin typeface="Arial"/>
                <a:ea typeface="Arial"/>
                <a:cs typeface="Arial"/>
                <a:sym typeface="Arial"/>
              </a:rPr>
              <a:t>IMPLEMENTATION CAPACITY FOR SCALING UP EBPs </a:t>
            </a:r>
            <a:endParaRPr/>
          </a:p>
        </p:txBody>
      </p:sp>
      <p:grpSp>
        <p:nvGrpSpPr>
          <p:cNvPr id="1376" name="Google Shape;1376;p74"/>
          <p:cNvGrpSpPr/>
          <p:nvPr/>
        </p:nvGrpSpPr>
        <p:grpSpPr>
          <a:xfrm>
            <a:off x="228600" y="457199"/>
            <a:ext cx="838200" cy="5562600"/>
            <a:chOff x="144" y="288"/>
            <a:chExt cx="528" cy="3504"/>
          </a:xfrm>
        </p:grpSpPr>
        <p:sp>
          <p:nvSpPr>
            <p:cNvPr id="1377" name="Google Shape;1377;p74"/>
            <p:cNvSpPr/>
            <p:nvPr/>
          </p:nvSpPr>
          <p:spPr>
            <a:xfrm rot="-5400000">
              <a:off x="-1464" y="1896"/>
              <a:ext cx="3504" cy="28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u="none">
                  <a:solidFill>
                    <a:srgbClr val="001574"/>
                  </a:solidFill>
                  <a:latin typeface="Arial"/>
                  <a:ea typeface="Arial"/>
                  <a:cs typeface="Arial"/>
                  <a:sym typeface="Arial"/>
                </a:rPr>
                <a:t>SISEP Support</a:t>
              </a:r>
              <a:endParaRPr/>
            </a:p>
          </p:txBody>
        </p:sp>
        <p:sp>
          <p:nvSpPr>
            <p:cNvPr id="1378" name="Google Shape;1378;p74"/>
            <p:cNvSpPr/>
            <p:nvPr/>
          </p:nvSpPr>
          <p:spPr>
            <a:xfrm>
              <a:off x="432" y="720"/>
              <a:ext cx="240" cy="96"/>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u="none">
                <a:solidFill>
                  <a:schemeClr val="dk1"/>
                </a:solidFill>
                <a:latin typeface="Arial"/>
                <a:ea typeface="Arial"/>
                <a:cs typeface="Arial"/>
                <a:sym typeface="Arial"/>
              </a:endParaRPr>
            </a:p>
          </p:txBody>
        </p:sp>
        <p:sp>
          <p:nvSpPr>
            <p:cNvPr id="1379" name="Google Shape;1379;p74"/>
            <p:cNvSpPr/>
            <p:nvPr/>
          </p:nvSpPr>
          <p:spPr>
            <a:xfrm>
              <a:off x="432" y="3408"/>
              <a:ext cx="96" cy="96"/>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u="none">
                <a:solidFill>
                  <a:schemeClr val="dk1"/>
                </a:solidFill>
                <a:latin typeface="Arial"/>
                <a:ea typeface="Arial"/>
                <a:cs typeface="Arial"/>
                <a:sym typeface="Arial"/>
              </a:endParaRPr>
            </a:p>
          </p:txBody>
        </p:sp>
        <p:sp>
          <p:nvSpPr>
            <p:cNvPr id="1380" name="Google Shape;1380;p74"/>
            <p:cNvSpPr/>
            <p:nvPr/>
          </p:nvSpPr>
          <p:spPr>
            <a:xfrm>
              <a:off x="432" y="1824"/>
              <a:ext cx="240" cy="96"/>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u="none">
                <a:solidFill>
                  <a:schemeClr val="dk1"/>
                </a:solidFill>
                <a:latin typeface="Arial"/>
                <a:ea typeface="Arial"/>
                <a:cs typeface="Arial"/>
                <a:sym typeface="Arial"/>
              </a:endParaRPr>
            </a:p>
          </p:txBody>
        </p:sp>
      </p:gr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75"/>
          <p:cNvSpPr txBox="1"/>
          <p:nvPr>
            <p:ph idx="4294967295" type="title"/>
          </p:nvPr>
        </p:nvSpPr>
        <p:spPr>
          <a:xfrm>
            <a:off x="1524000" y="152400"/>
            <a:ext cx="70866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Systems Change</a:t>
            </a:r>
            <a:endParaRPr/>
          </a:p>
        </p:txBody>
      </p:sp>
      <p:sp>
        <p:nvSpPr>
          <p:cNvPr id="1386" name="Google Shape;1386;p75"/>
          <p:cNvSpPr txBox="1"/>
          <p:nvPr/>
        </p:nvSpPr>
        <p:spPr>
          <a:xfrm>
            <a:off x="5257800" y="2184400"/>
            <a:ext cx="2209800" cy="7112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001574"/>
                </a:solidFill>
                <a:latin typeface="Arial"/>
                <a:ea typeface="Arial"/>
                <a:cs typeface="Arial"/>
                <a:sym typeface="Arial"/>
              </a:rPr>
              <a:t>State Department</a:t>
            </a:r>
            <a:endParaRPr/>
          </a:p>
        </p:txBody>
      </p:sp>
      <p:sp>
        <p:nvSpPr>
          <p:cNvPr id="1387" name="Google Shape;1387;p75"/>
          <p:cNvSpPr txBox="1"/>
          <p:nvPr/>
        </p:nvSpPr>
        <p:spPr>
          <a:xfrm>
            <a:off x="2667000" y="3251200"/>
            <a:ext cx="2362200" cy="4064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001574"/>
                </a:solidFill>
                <a:latin typeface="Arial"/>
                <a:ea typeface="Arial"/>
                <a:cs typeface="Arial"/>
                <a:sym typeface="Arial"/>
              </a:rPr>
              <a:t>Districts</a:t>
            </a:r>
            <a:endParaRPr/>
          </a:p>
        </p:txBody>
      </p:sp>
      <p:sp>
        <p:nvSpPr>
          <p:cNvPr id="1388" name="Google Shape;1388;p75"/>
          <p:cNvSpPr txBox="1"/>
          <p:nvPr/>
        </p:nvSpPr>
        <p:spPr>
          <a:xfrm>
            <a:off x="6934200" y="3860800"/>
            <a:ext cx="1828800" cy="4064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001574"/>
                </a:solidFill>
                <a:latin typeface="Arial"/>
                <a:ea typeface="Arial"/>
                <a:cs typeface="Arial"/>
                <a:sym typeface="Arial"/>
              </a:rPr>
              <a:t>Schools</a:t>
            </a:r>
            <a:endParaRPr/>
          </a:p>
        </p:txBody>
      </p:sp>
      <p:sp>
        <p:nvSpPr>
          <p:cNvPr id="1389" name="Google Shape;1389;p75"/>
          <p:cNvSpPr txBox="1"/>
          <p:nvPr/>
        </p:nvSpPr>
        <p:spPr>
          <a:xfrm>
            <a:off x="5029200" y="4572000"/>
            <a:ext cx="2514600" cy="4064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001574"/>
                </a:solidFill>
                <a:latin typeface="Arial"/>
                <a:ea typeface="Arial"/>
                <a:cs typeface="Arial"/>
                <a:sym typeface="Arial"/>
              </a:rPr>
              <a:t>Teachers/ Staff</a:t>
            </a:r>
            <a:endParaRPr/>
          </a:p>
        </p:txBody>
      </p:sp>
      <p:sp>
        <p:nvSpPr>
          <p:cNvPr id="1390" name="Google Shape;1390;p75"/>
          <p:cNvSpPr txBox="1"/>
          <p:nvPr/>
        </p:nvSpPr>
        <p:spPr>
          <a:xfrm>
            <a:off x="2895600" y="5410200"/>
            <a:ext cx="2819400" cy="4064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D57604"/>
                </a:solidFill>
                <a:latin typeface="Arial"/>
                <a:ea typeface="Arial"/>
                <a:cs typeface="Arial"/>
                <a:sym typeface="Arial"/>
              </a:rPr>
              <a:t>Effective Practices</a:t>
            </a:r>
            <a:endParaRPr/>
          </a:p>
        </p:txBody>
      </p:sp>
      <p:cxnSp>
        <p:nvCxnSpPr>
          <p:cNvPr id="1391" name="Google Shape;1391;p75"/>
          <p:cNvCxnSpPr/>
          <p:nvPr/>
        </p:nvCxnSpPr>
        <p:spPr>
          <a:xfrm flipH="1">
            <a:off x="4343400" y="2971800"/>
            <a:ext cx="2057400" cy="228600"/>
          </a:xfrm>
          <a:prstGeom prst="straightConnector1">
            <a:avLst/>
          </a:prstGeom>
          <a:noFill/>
          <a:ln cap="flat" cmpd="sng" w="38100">
            <a:solidFill>
              <a:srgbClr val="001574"/>
            </a:solidFill>
            <a:prstDash val="solid"/>
            <a:round/>
            <a:headEnd len="sm" w="sm" type="none"/>
            <a:tailEnd len="med" w="med" type="triangle"/>
          </a:ln>
        </p:spPr>
      </p:cxnSp>
      <p:cxnSp>
        <p:nvCxnSpPr>
          <p:cNvPr id="1392" name="Google Shape;1392;p75"/>
          <p:cNvCxnSpPr/>
          <p:nvPr/>
        </p:nvCxnSpPr>
        <p:spPr>
          <a:xfrm flipH="1">
            <a:off x="6019800" y="4267200"/>
            <a:ext cx="1295400" cy="304800"/>
          </a:xfrm>
          <a:prstGeom prst="straightConnector1">
            <a:avLst/>
          </a:prstGeom>
          <a:noFill/>
          <a:ln cap="flat" cmpd="sng" w="38100">
            <a:solidFill>
              <a:srgbClr val="001574"/>
            </a:solidFill>
            <a:prstDash val="solid"/>
            <a:round/>
            <a:headEnd len="sm" w="sm" type="none"/>
            <a:tailEnd len="med" w="med" type="triangle"/>
          </a:ln>
        </p:spPr>
      </p:cxnSp>
      <p:cxnSp>
        <p:nvCxnSpPr>
          <p:cNvPr id="1393" name="Google Shape;1393;p75"/>
          <p:cNvCxnSpPr/>
          <p:nvPr/>
        </p:nvCxnSpPr>
        <p:spPr>
          <a:xfrm flipH="1">
            <a:off x="4114800" y="5029200"/>
            <a:ext cx="1905000" cy="304800"/>
          </a:xfrm>
          <a:prstGeom prst="straightConnector1">
            <a:avLst/>
          </a:prstGeom>
          <a:noFill/>
          <a:ln cap="flat" cmpd="sng" w="38100">
            <a:solidFill>
              <a:srgbClr val="001574"/>
            </a:solidFill>
            <a:prstDash val="dash"/>
            <a:round/>
            <a:headEnd len="sm" w="sm" type="none"/>
            <a:tailEnd len="med" w="med" type="triangle"/>
          </a:ln>
        </p:spPr>
      </p:cxnSp>
      <p:cxnSp>
        <p:nvCxnSpPr>
          <p:cNvPr id="1394" name="Google Shape;1394;p75"/>
          <p:cNvCxnSpPr/>
          <p:nvPr/>
        </p:nvCxnSpPr>
        <p:spPr>
          <a:xfrm>
            <a:off x="5029200" y="3429000"/>
            <a:ext cx="2362200" cy="381000"/>
          </a:xfrm>
          <a:prstGeom prst="straightConnector1">
            <a:avLst/>
          </a:prstGeom>
          <a:noFill/>
          <a:ln cap="flat" cmpd="sng" w="38100">
            <a:solidFill>
              <a:srgbClr val="001574"/>
            </a:solidFill>
            <a:prstDash val="solid"/>
            <a:round/>
            <a:headEnd len="sm" w="sm" type="none"/>
            <a:tailEnd len="med" w="med" type="triangle"/>
          </a:ln>
        </p:spPr>
      </p:cxnSp>
      <p:cxnSp>
        <p:nvCxnSpPr>
          <p:cNvPr id="1395" name="Google Shape;1395;p75"/>
          <p:cNvCxnSpPr/>
          <p:nvPr/>
        </p:nvCxnSpPr>
        <p:spPr>
          <a:xfrm>
            <a:off x="2133600" y="1905000"/>
            <a:ext cx="0" cy="3810000"/>
          </a:xfrm>
          <a:prstGeom prst="straightConnector1">
            <a:avLst/>
          </a:prstGeom>
          <a:noFill/>
          <a:ln cap="flat" cmpd="sng" w="57150">
            <a:solidFill>
              <a:srgbClr val="001574"/>
            </a:solidFill>
            <a:prstDash val="solid"/>
            <a:round/>
            <a:headEnd len="med" w="med" type="triangle"/>
            <a:tailEnd len="med" w="med" type="triangle"/>
          </a:ln>
        </p:spPr>
      </p:cxnSp>
      <p:sp>
        <p:nvSpPr>
          <p:cNvPr id="1396" name="Google Shape;1396;p75"/>
          <p:cNvSpPr txBox="1"/>
          <p:nvPr/>
        </p:nvSpPr>
        <p:spPr>
          <a:xfrm rot="-5400000">
            <a:off x="685800" y="3733800"/>
            <a:ext cx="2438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rgbClr val="001574"/>
                </a:solidFill>
                <a:latin typeface="Arial"/>
                <a:ea typeface="Arial"/>
                <a:cs typeface="Arial"/>
                <a:sym typeface="Arial"/>
              </a:rPr>
              <a:t>ALIGNMENT</a:t>
            </a:r>
            <a:endParaRPr/>
          </a:p>
        </p:txBody>
      </p:sp>
      <p:sp>
        <p:nvSpPr>
          <p:cNvPr id="1397" name="Google Shape;1397;p75"/>
          <p:cNvSpPr txBox="1"/>
          <p:nvPr/>
        </p:nvSpPr>
        <p:spPr>
          <a:xfrm>
            <a:off x="2971800" y="1447800"/>
            <a:ext cx="1752600" cy="711200"/>
          </a:xfrm>
          <a:prstGeom prst="rect">
            <a:avLst/>
          </a:prstGeom>
          <a:noFill/>
          <a:ln cap="flat" cmpd="sng" w="9525">
            <a:solidFill>
              <a:schemeClr val="hlink"/>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u="none">
                <a:solidFill>
                  <a:srgbClr val="001574"/>
                </a:solidFill>
                <a:latin typeface="Arial"/>
                <a:ea typeface="Arial"/>
                <a:cs typeface="Arial"/>
                <a:sym typeface="Arial"/>
              </a:rPr>
              <a:t>Federal Departments</a:t>
            </a:r>
            <a:endParaRPr/>
          </a:p>
        </p:txBody>
      </p:sp>
      <p:cxnSp>
        <p:nvCxnSpPr>
          <p:cNvPr id="1398" name="Google Shape;1398;p75"/>
          <p:cNvCxnSpPr/>
          <p:nvPr/>
        </p:nvCxnSpPr>
        <p:spPr>
          <a:xfrm>
            <a:off x="3733800" y="2209800"/>
            <a:ext cx="1524000" cy="304800"/>
          </a:xfrm>
          <a:prstGeom prst="straightConnector1">
            <a:avLst/>
          </a:prstGeom>
          <a:noFill/>
          <a:ln cap="flat" cmpd="sng" w="38100">
            <a:solidFill>
              <a:srgbClr val="001574"/>
            </a:solidFill>
            <a:prstDash val="solid"/>
            <a:round/>
            <a:headEnd len="sm" w="sm" type="none"/>
            <a:tailEnd len="med" w="med" type="triangle"/>
          </a:ln>
        </p:spPr>
      </p:cxnSp>
      <p:grpSp>
        <p:nvGrpSpPr>
          <p:cNvPr id="1399" name="Google Shape;1399;p75"/>
          <p:cNvGrpSpPr/>
          <p:nvPr/>
        </p:nvGrpSpPr>
        <p:grpSpPr>
          <a:xfrm>
            <a:off x="6705600" y="838200"/>
            <a:ext cx="1104900" cy="4495800"/>
            <a:chOff x="4224" y="528"/>
            <a:chExt cx="696" cy="2832"/>
          </a:xfrm>
        </p:grpSpPr>
        <p:sp>
          <p:nvSpPr>
            <p:cNvPr id="1400" name="Google Shape;1400;p75"/>
            <p:cNvSpPr txBox="1"/>
            <p:nvPr/>
          </p:nvSpPr>
          <p:spPr>
            <a:xfrm rot="-5400000">
              <a:off x="3360" y="1800"/>
              <a:ext cx="2832" cy="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none">
                  <a:solidFill>
                    <a:srgbClr val="001574"/>
                  </a:solidFill>
                  <a:latin typeface="Arial"/>
                  <a:ea typeface="Arial"/>
                  <a:cs typeface="Arial"/>
                  <a:sym typeface="Arial"/>
                </a:rPr>
                <a:t>Implementation Teams</a:t>
              </a:r>
              <a:endParaRPr/>
            </a:p>
          </p:txBody>
        </p:sp>
        <p:cxnSp>
          <p:nvCxnSpPr>
            <p:cNvPr id="1401" name="Google Shape;1401;p75"/>
            <p:cNvCxnSpPr/>
            <p:nvPr/>
          </p:nvCxnSpPr>
          <p:spPr>
            <a:xfrm rot="10800000">
              <a:off x="4224" y="1584"/>
              <a:ext cx="336" cy="0"/>
            </a:xfrm>
            <a:prstGeom prst="straightConnector1">
              <a:avLst/>
            </a:prstGeom>
            <a:noFill/>
            <a:ln cap="flat" cmpd="sng" w="38100">
              <a:solidFill>
                <a:schemeClr val="hlink"/>
              </a:solidFill>
              <a:prstDash val="solid"/>
              <a:round/>
              <a:headEnd len="sm" w="sm" type="none"/>
              <a:tailEnd len="med" w="med" type="triangle"/>
            </a:ln>
          </p:spPr>
        </p:cxnSp>
        <p:cxnSp>
          <p:nvCxnSpPr>
            <p:cNvPr id="1402" name="Google Shape;1402;p75"/>
            <p:cNvCxnSpPr/>
            <p:nvPr/>
          </p:nvCxnSpPr>
          <p:spPr>
            <a:xfrm rot="10800000">
              <a:off x="4272" y="2112"/>
              <a:ext cx="336" cy="0"/>
            </a:xfrm>
            <a:prstGeom prst="straightConnector1">
              <a:avLst/>
            </a:prstGeom>
            <a:noFill/>
            <a:ln cap="flat" cmpd="sng" w="38100">
              <a:solidFill>
                <a:schemeClr val="hlink"/>
              </a:solidFill>
              <a:prstDash val="solid"/>
              <a:round/>
              <a:headEnd len="sm" w="sm" type="none"/>
              <a:tailEnd len="med" w="med" type="triangle"/>
            </a:ln>
          </p:spPr>
        </p:cxnSp>
        <p:cxnSp>
          <p:nvCxnSpPr>
            <p:cNvPr id="1403" name="Google Shape;1403;p75"/>
            <p:cNvCxnSpPr/>
            <p:nvPr/>
          </p:nvCxnSpPr>
          <p:spPr>
            <a:xfrm rot="10800000">
              <a:off x="4272" y="3024"/>
              <a:ext cx="336" cy="0"/>
            </a:xfrm>
            <a:prstGeom prst="straightConnector1">
              <a:avLst/>
            </a:prstGeom>
            <a:noFill/>
            <a:ln cap="flat" cmpd="sng" w="38100">
              <a:solidFill>
                <a:schemeClr val="hlink"/>
              </a:solidFill>
              <a:prstDash val="solid"/>
              <a:round/>
              <a:headEnd len="sm" w="sm" type="none"/>
              <a:tailEnd len="med" w="med" type="triangle"/>
            </a:ln>
          </p:spPr>
        </p:cxnSp>
      </p:grpSp>
      <p:sp>
        <p:nvSpPr>
          <p:cNvPr id="1404" name="Google Shape;1404;p75"/>
          <p:cNvSpPr txBox="1"/>
          <p:nvPr/>
        </p:nvSpPr>
        <p:spPr>
          <a:xfrm>
            <a:off x="2057400" y="6096000"/>
            <a:ext cx="4724400"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none">
                <a:solidFill>
                  <a:srgbClr val="001574"/>
                </a:solidFill>
                <a:latin typeface="Arial"/>
                <a:ea typeface="Arial"/>
                <a:cs typeface="Arial"/>
                <a:sym typeface="Arial"/>
              </a:rPr>
              <a:t>FORM FOLLOWS FUNCTION</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91"/>
                                        </p:tgtEl>
                                      </p:cBhvr>
                                    </p:animEffect>
                                    <p:set>
                                      <p:cBhvr>
                                        <p:cTn dur="1" fill="hold">
                                          <p:stCondLst>
                                            <p:cond delay="500"/>
                                          </p:stCondLst>
                                        </p:cTn>
                                        <p:tgtEl>
                                          <p:spTgt spid="13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94"/>
                                        </p:tgtEl>
                                      </p:cBhvr>
                                    </p:animEffect>
                                    <p:set>
                                      <p:cBhvr>
                                        <p:cTn dur="1" fill="hold">
                                          <p:stCondLst>
                                            <p:cond delay="500"/>
                                          </p:stCondLst>
                                        </p:cTn>
                                        <p:tgtEl>
                                          <p:spTgt spid="13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92"/>
                                        </p:tgtEl>
                                      </p:cBhvr>
                                    </p:animEffect>
                                    <p:set>
                                      <p:cBhvr>
                                        <p:cTn dur="1" fill="hold">
                                          <p:stCondLst>
                                            <p:cond delay="500"/>
                                          </p:stCondLst>
                                        </p:cTn>
                                        <p:tgtEl>
                                          <p:spTgt spid="13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93"/>
                                        </p:tgtEl>
                                      </p:cBhvr>
                                    </p:animEffect>
                                    <p:set>
                                      <p:cBhvr>
                                        <p:cTn dur="1" fill="hold">
                                          <p:stCondLst>
                                            <p:cond delay="500"/>
                                          </p:stCondLst>
                                        </p:cTn>
                                        <p:tgtEl>
                                          <p:spTgt spid="13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98"/>
                                        </p:tgtEl>
                                      </p:cBhvr>
                                    </p:animEffect>
                                    <p:set>
                                      <p:cBhvr>
                                        <p:cTn dur="1" fill="hold">
                                          <p:stCondLst>
                                            <p:cond delay="500"/>
                                          </p:stCondLst>
                                        </p:cTn>
                                        <p:tgtEl>
                                          <p:spTgt spid="1398"/>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1395"/>
                                        </p:tgtEl>
                                        <p:attrNameLst>
                                          <p:attrName>style.visibility</p:attrName>
                                        </p:attrNameLst>
                                      </p:cBhvr>
                                      <p:to>
                                        <p:strVal val="visible"/>
                                      </p:to>
                                    </p:set>
                                    <p:anim calcmode="lin" valueType="num">
                                      <p:cBhvr additive="base">
                                        <p:cTn dur="3000"/>
                                        <p:tgtEl>
                                          <p:spTgt spid="13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399"/>
                                        </p:tgtEl>
                                        <p:attrNameLst>
                                          <p:attrName>style.visibility</p:attrName>
                                        </p:attrNameLst>
                                      </p:cBhvr>
                                      <p:to>
                                        <p:strVal val="visible"/>
                                      </p:to>
                                    </p:set>
                                    <p:anim calcmode="lin" valueType="num">
                                      <p:cBhvr additive="base">
                                        <p:cTn dur="1000"/>
                                        <p:tgtEl>
                                          <p:spTgt spid="139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396"/>
                                        </p:tgtEl>
                                        <p:attrNameLst>
                                          <p:attrName>style.visibility</p:attrName>
                                        </p:attrNameLst>
                                      </p:cBhvr>
                                      <p:to>
                                        <p:strVal val="visible"/>
                                      </p:to>
                                    </p:set>
                                    <p:anim calcmode="lin" valueType="num">
                                      <p:cBhvr additive="base">
                                        <p:cTn dur="3000"/>
                                        <p:tgtEl>
                                          <p:spTgt spid="1396"/>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404"/>
                                        </p:tgtEl>
                                        <p:attrNameLst>
                                          <p:attrName>style.visibility</p:attrName>
                                        </p:attrNameLst>
                                      </p:cBhvr>
                                      <p:to>
                                        <p:strVal val="visible"/>
                                      </p:to>
                                    </p:set>
                                    <p:anim calcmode="lin" valueType="num">
                                      <p:cBhvr additive="base">
                                        <p:cTn dur="500"/>
                                        <p:tgtEl>
                                          <p:spTgt spid="140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92125" y="427038"/>
            <a:ext cx="77724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25581"/>
              </a:lnSpc>
              <a:spcBef>
                <a:spcPts val="0"/>
              </a:spcBef>
              <a:spcAft>
                <a:spcPts val="0"/>
              </a:spcAft>
              <a:buNone/>
            </a:pPr>
            <a:r>
              <a:rPr b="1" i="0" lang="en-US" sz="4300" u="none" cap="none" strike="noStrike">
                <a:solidFill>
                  <a:srgbClr val="123A63"/>
                </a:solidFill>
                <a:latin typeface="Arial"/>
                <a:ea typeface="Arial"/>
                <a:cs typeface="Arial"/>
                <a:sym typeface="Arial"/>
              </a:rPr>
              <a:t>Karen Blase</a:t>
            </a:r>
            <a:endParaRPr b="1" i="0" sz="3400" u="none" cap="none" strike="noStrike">
              <a:solidFill>
                <a:srgbClr val="001574"/>
              </a:solidFill>
              <a:latin typeface="Arial"/>
              <a:ea typeface="Arial"/>
              <a:cs typeface="Arial"/>
              <a:sym typeface="Arial"/>
            </a:endParaRPr>
          </a:p>
        </p:txBody>
      </p:sp>
      <p:pic>
        <p:nvPicPr>
          <p:cNvPr id="124" name="Google Shape;124;p22"/>
          <p:cNvPicPr preferRelativeResize="0"/>
          <p:nvPr/>
        </p:nvPicPr>
        <p:blipFill rotWithShape="1">
          <a:blip r:embed="rId3">
            <a:alphaModFix/>
          </a:blip>
          <a:srcRect b="0" l="0" r="0" t="0"/>
          <a:stretch/>
        </p:blipFill>
        <p:spPr>
          <a:xfrm>
            <a:off x="2227263" y="1239838"/>
            <a:ext cx="4651375" cy="53213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0" name="Shape 1410"/>
        <p:cNvGrpSpPr/>
        <p:nvPr/>
      </p:nvGrpSpPr>
      <p:grpSpPr>
        <a:xfrm>
          <a:off x="0" y="0"/>
          <a:ext cx="0" cy="0"/>
          <a:chOff x="0" y="0"/>
          <a:chExt cx="0" cy="0"/>
        </a:xfrm>
      </p:grpSpPr>
      <p:sp>
        <p:nvSpPr>
          <p:cNvPr id="1411" name="Google Shape;1411;p76"/>
          <p:cNvSpPr txBox="1"/>
          <p:nvPr/>
        </p:nvSpPr>
        <p:spPr>
          <a:xfrm>
            <a:off x="2743200" y="4114800"/>
            <a:ext cx="1905000" cy="6096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none">
                <a:solidFill>
                  <a:schemeClr val="dk1"/>
                </a:solidFill>
                <a:latin typeface="Arial"/>
                <a:ea typeface="Arial"/>
                <a:cs typeface="Arial"/>
                <a:sym typeface="Arial"/>
              </a:rPr>
              <a:t>Intensive Development</a:t>
            </a:r>
            <a:endParaRPr/>
          </a:p>
        </p:txBody>
      </p:sp>
      <p:sp>
        <p:nvSpPr>
          <p:cNvPr id="1412" name="Google Shape;1412;p76"/>
          <p:cNvSpPr txBox="1"/>
          <p:nvPr/>
        </p:nvSpPr>
        <p:spPr>
          <a:xfrm>
            <a:off x="7410450" y="3124200"/>
            <a:ext cx="1352550" cy="4572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none">
                <a:solidFill>
                  <a:schemeClr val="dk1"/>
                </a:solidFill>
                <a:latin typeface="Arial"/>
                <a:ea typeface="Arial"/>
                <a:cs typeface="Arial"/>
                <a:sym typeface="Arial"/>
              </a:rPr>
              <a:t>Saturation</a:t>
            </a:r>
            <a:endParaRPr/>
          </a:p>
        </p:txBody>
      </p:sp>
      <p:grpSp>
        <p:nvGrpSpPr>
          <p:cNvPr id="1413" name="Google Shape;1413;p76"/>
          <p:cNvGrpSpPr/>
          <p:nvPr/>
        </p:nvGrpSpPr>
        <p:grpSpPr>
          <a:xfrm>
            <a:off x="0" y="533400"/>
            <a:ext cx="9323388" cy="6324600"/>
            <a:chOff x="864" y="816"/>
            <a:chExt cx="5489" cy="3264"/>
          </a:xfrm>
        </p:grpSpPr>
        <p:pic>
          <p:nvPicPr>
            <p:cNvPr id="1414" name="Google Shape;1414;p76"/>
            <p:cNvPicPr preferRelativeResize="0"/>
            <p:nvPr/>
          </p:nvPicPr>
          <p:blipFill rotWithShape="1">
            <a:blip r:embed="rId3">
              <a:alphaModFix/>
            </a:blip>
            <a:srcRect b="0" l="0" r="0" t="0"/>
            <a:stretch/>
          </p:blipFill>
          <p:spPr>
            <a:xfrm>
              <a:off x="864" y="816"/>
              <a:ext cx="5489" cy="3264"/>
            </a:xfrm>
            <a:prstGeom prst="rect">
              <a:avLst/>
            </a:prstGeom>
            <a:noFill/>
            <a:ln>
              <a:noFill/>
            </a:ln>
          </p:spPr>
        </p:pic>
        <p:sp>
          <p:nvSpPr>
            <p:cNvPr id="1415" name="Google Shape;1415;p76"/>
            <p:cNvSpPr txBox="1"/>
            <p:nvPr/>
          </p:nvSpPr>
          <p:spPr>
            <a:xfrm>
              <a:off x="1729" y="2390"/>
              <a:ext cx="1055" cy="452"/>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sng">
                  <a:solidFill>
                    <a:schemeClr val="dk1"/>
                  </a:solidFill>
                  <a:latin typeface="Arial"/>
                  <a:ea typeface="Arial"/>
                  <a:cs typeface="Arial"/>
                  <a:sym typeface="Arial"/>
                </a:rPr>
                <a:t>Intensive Development</a:t>
              </a:r>
              <a:endParaRPr/>
            </a:p>
          </p:txBody>
        </p:sp>
        <p:sp>
          <p:nvSpPr>
            <p:cNvPr id="1416" name="Google Shape;1416;p76"/>
            <p:cNvSpPr txBox="1"/>
            <p:nvPr/>
          </p:nvSpPr>
          <p:spPr>
            <a:xfrm>
              <a:off x="4581" y="2107"/>
              <a:ext cx="917" cy="315"/>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sng">
                  <a:solidFill>
                    <a:schemeClr val="dk1"/>
                  </a:solidFill>
                  <a:latin typeface="Arial"/>
                  <a:ea typeface="Arial"/>
                  <a:cs typeface="Arial"/>
                  <a:sym typeface="Arial"/>
                </a:rPr>
                <a:t>Saturation</a:t>
              </a:r>
              <a:endParaRPr/>
            </a:p>
            <a:p>
              <a:pPr indent="0" lvl="0" marL="0" marR="0" rtl="0" algn="ctr">
                <a:spcBef>
                  <a:spcPts val="0"/>
                </a:spcBef>
                <a:spcAft>
                  <a:spcPts val="0"/>
                </a:spcAft>
                <a:buNone/>
              </a:pPr>
              <a:r>
                <a:rPr lang="en-US" sz="1800" u="none">
                  <a:solidFill>
                    <a:schemeClr val="dk1"/>
                  </a:solidFill>
                  <a:latin typeface="Arial"/>
                  <a:ea typeface="Arial"/>
                  <a:cs typeface="Arial"/>
                  <a:sym typeface="Arial"/>
                </a:rPr>
                <a:t>44/51</a:t>
              </a:r>
              <a:endParaRPr/>
            </a:p>
          </p:txBody>
        </p:sp>
      </p:gr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77"/>
          <p:cNvSpPr txBox="1"/>
          <p:nvPr/>
        </p:nvSpPr>
        <p:spPr>
          <a:xfrm>
            <a:off x="1219200" y="6619875"/>
            <a:ext cx="7391400"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none">
                <a:solidFill>
                  <a:srgbClr val="BFBFBF"/>
                </a:solidFill>
                <a:latin typeface="Arial"/>
                <a:ea typeface="Arial"/>
                <a:cs typeface="Arial"/>
                <a:sym typeface="Arial"/>
              </a:rPr>
              <a:t>© Dean Fixsen, Karen Blase, Robert Horner, George Sugai, 2008</a:t>
            </a:r>
            <a:endParaRPr/>
          </a:p>
        </p:txBody>
      </p:sp>
      <p:pic>
        <p:nvPicPr>
          <p:cNvPr id="1428" name="Google Shape;1428;p77"/>
          <p:cNvPicPr preferRelativeResize="0"/>
          <p:nvPr/>
        </p:nvPicPr>
        <p:blipFill rotWithShape="1">
          <a:blip r:embed="rId3">
            <a:alphaModFix/>
          </a:blip>
          <a:srcRect b="0" l="0" r="0" t="0"/>
          <a:stretch/>
        </p:blipFill>
        <p:spPr>
          <a:xfrm>
            <a:off x="3276600" y="1447800"/>
            <a:ext cx="3713163" cy="4953000"/>
          </a:xfrm>
          <a:prstGeom prst="rect">
            <a:avLst/>
          </a:prstGeom>
          <a:noFill/>
          <a:ln>
            <a:noFill/>
          </a:ln>
        </p:spPr>
      </p:pic>
      <p:sp>
        <p:nvSpPr>
          <p:cNvPr id="1429" name="Google Shape;1429;p77"/>
          <p:cNvSpPr txBox="1"/>
          <p:nvPr>
            <p:ph idx="4294967295" type="title"/>
          </p:nvPr>
        </p:nvSpPr>
        <p:spPr>
          <a:xfrm>
            <a:off x="19812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rgbClr val="001574"/>
                </a:solidFill>
                <a:latin typeface="Arial"/>
                <a:ea typeface="Arial"/>
                <a:cs typeface="Arial"/>
                <a:sym typeface="Arial"/>
              </a:rPr>
              <a:t>Functional Education</a:t>
            </a:r>
            <a:endParaRPr/>
          </a:p>
        </p:txBody>
      </p:sp>
      <p:cxnSp>
        <p:nvCxnSpPr>
          <p:cNvPr id="1430" name="Google Shape;1430;p77"/>
          <p:cNvCxnSpPr/>
          <p:nvPr/>
        </p:nvCxnSpPr>
        <p:spPr>
          <a:xfrm>
            <a:off x="5181600" y="5334000"/>
            <a:ext cx="0" cy="381000"/>
          </a:xfrm>
          <a:prstGeom prst="straightConnector1">
            <a:avLst/>
          </a:prstGeom>
          <a:noFill/>
          <a:ln cap="flat" cmpd="sng" w="38100">
            <a:solidFill>
              <a:schemeClr val="hlink"/>
            </a:solidFill>
            <a:prstDash val="solid"/>
            <a:round/>
            <a:headEnd len="med" w="med" type="triangle"/>
            <a:tailEnd len="med" w="med" type="triangle"/>
          </a:ln>
        </p:spPr>
      </p:cxnSp>
      <p:sp>
        <p:nvSpPr>
          <p:cNvPr id="1431" name="Google Shape;1431;p77"/>
          <p:cNvSpPr txBox="1"/>
          <p:nvPr/>
        </p:nvSpPr>
        <p:spPr>
          <a:xfrm>
            <a:off x="3810000" y="2438400"/>
            <a:ext cx="25908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chemeClr val="hlink"/>
                </a:solidFill>
                <a:latin typeface="Arial"/>
                <a:ea typeface="Arial"/>
                <a:cs typeface="Arial"/>
                <a:sym typeface="Arial"/>
              </a:rPr>
              <a:t>Bureaucracy</a:t>
            </a:r>
            <a:endParaRPr/>
          </a:p>
        </p:txBody>
      </p:sp>
      <p:sp>
        <p:nvSpPr>
          <p:cNvPr id="1432" name="Google Shape;1432;p77"/>
          <p:cNvSpPr txBox="1"/>
          <p:nvPr/>
        </p:nvSpPr>
        <p:spPr>
          <a:xfrm>
            <a:off x="3886200" y="4495800"/>
            <a:ext cx="25146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chemeClr val="hlink"/>
                </a:solidFill>
                <a:latin typeface="Arial"/>
                <a:ea typeface="Arial"/>
                <a:cs typeface="Arial"/>
                <a:sym typeface="Arial"/>
              </a:rPr>
              <a:t>Teachers</a:t>
            </a:r>
            <a:endParaRPr/>
          </a:p>
        </p:txBody>
      </p:sp>
      <p:sp>
        <p:nvSpPr>
          <p:cNvPr id="1433" name="Google Shape;1433;p77"/>
          <p:cNvSpPr txBox="1"/>
          <p:nvPr/>
        </p:nvSpPr>
        <p:spPr>
          <a:xfrm>
            <a:off x="4191000" y="1752600"/>
            <a:ext cx="17526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chemeClr val="hlink"/>
                </a:solidFill>
                <a:latin typeface="Arial"/>
                <a:ea typeface="Arial"/>
                <a:cs typeface="Arial"/>
                <a:sym typeface="Arial"/>
              </a:rPr>
              <a:t>Policies</a:t>
            </a:r>
            <a:endParaRPr/>
          </a:p>
        </p:txBody>
      </p:sp>
      <p:sp>
        <p:nvSpPr>
          <p:cNvPr id="1434" name="Google Shape;1434;p77"/>
          <p:cNvSpPr txBox="1"/>
          <p:nvPr/>
        </p:nvSpPr>
        <p:spPr>
          <a:xfrm>
            <a:off x="4191000" y="3352800"/>
            <a:ext cx="19050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none">
                <a:solidFill>
                  <a:schemeClr val="hlink"/>
                </a:solidFill>
                <a:latin typeface="Arial"/>
                <a:ea typeface="Arial"/>
                <a:cs typeface="Arial"/>
                <a:sym typeface="Arial"/>
              </a:rPr>
              <a:t>Schools</a:t>
            </a:r>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78"/>
          <p:cNvSpPr txBox="1"/>
          <p:nvPr>
            <p:ph idx="4294967295"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600" u="none" cap="none" strike="noStrike">
                <a:solidFill>
                  <a:srgbClr val="001574"/>
                </a:solidFill>
                <a:latin typeface="Arial"/>
                <a:ea typeface="Arial"/>
                <a:cs typeface="Arial"/>
                <a:sym typeface="Arial"/>
              </a:rPr>
              <a:t>Thank You</a:t>
            </a:r>
            <a:endParaRPr/>
          </a:p>
        </p:txBody>
      </p:sp>
      <p:sp>
        <p:nvSpPr>
          <p:cNvPr id="1444" name="Google Shape;1444;p78"/>
          <p:cNvSpPr txBox="1"/>
          <p:nvPr>
            <p:ph idx="4294967295" type="body"/>
          </p:nvPr>
        </p:nvSpPr>
        <p:spPr>
          <a:xfrm>
            <a:off x="1524000" y="1371600"/>
            <a:ext cx="7239000" cy="5181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rgbClr val="001574"/>
              </a:buClr>
              <a:buFont typeface="Arial"/>
              <a:buNone/>
            </a:pPr>
            <a:r>
              <a:rPr b="1" i="0" lang="en-US" sz="2000" u="none" cap="none" strike="noStrike">
                <a:solidFill>
                  <a:srgbClr val="001574"/>
                </a:solidFill>
                <a:latin typeface="Arial"/>
                <a:ea typeface="Arial"/>
                <a:cs typeface="Arial"/>
                <a:sym typeface="Arial"/>
              </a:rPr>
              <a:t>We thank the following for their support </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Annie E. Casey Foundation (EBPs and cultural competence)</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William T. Grant Foundation (implementation literature review)</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Substance Abuse and Mental Health Services Administration (implementation strategies grants; NREPP reviews; SOC analyses of implementation; national implementation awards)</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Centers for Disease Control &amp; Prevention (implementation research contract)</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National Institute of Mental Health (research and training grants)</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Juvenile Justice and Delinquency Prevention (program development and evaluation grants</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Office of Special Education Programs (Capacity Development Center contract)</a:t>
            </a:r>
            <a:endParaRPr/>
          </a:p>
          <a:p>
            <a:pPr indent="-457200" lvl="1" marL="685800" marR="0" rtl="0" algn="l">
              <a:lnSpc>
                <a:spcPct val="75000"/>
              </a:lnSpc>
              <a:spcBef>
                <a:spcPts val="900"/>
              </a:spcBef>
              <a:spcAft>
                <a:spcPts val="0"/>
              </a:spcAft>
              <a:buClr>
                <a:srgbClr val="001574"/>
              </a:buClr>
              <a:buSzPts val="1800"/>
              <a:buFont typeface="Arial"/>
              <a:buChar char="•"/>
            </a:pPr>
            <a:r>
              <a:rPr b="1" i="0" lang="en-US" sz="1800" u="none" cap="none" strike="noStrike">
                <a:solidFill>
                  <a:srgbClr val="001574"/>
                </a:solidFill>
                <a:latin typeface="Arial"/>
                <a:ea typeface="Arial"/>
                <a:cs typeface="Arial"/>
                <a:sym typeface="Arial"/>
              </a:rPr>
              <a:t>Agency for Children and Families (Child Welfare Leadership Development contract)</a:t>
            </a:r>
            <a:endParaRPr/>
          </a:p>
        </p:txBody>
      </p:sp>
      <p:sp>
        <p:nvSpPr>
          <p:cNvPr id="1445" name="Google Shape;1445;p78"/>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79"/>
          <p:cNvSpPr txBox="1"/>
          <p:nvPr>
            <p:ph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600" u="none" cap="none" strike="noStrike">
                <a:solidFill>
                  <a:srgbClr val="001574"/>
                </a:solidFill>
                <a:latin typeface="Arial"/>
                <a:ea typeface="Arial"/>
                <a:cs typeface="Arial"/>
                <a:sym typeface="Arial"/>
              </a:rPr>
              <a:t>For More Information</a:t>
            </a:r>
            <a:endParaRPr/>
          </a:p>
        </p:txBody>
      </p:sp>
      <p:sp>
        <p:nvSpPr>
          <p:cNvPr id="1453" name="Google Shape;1453;p79"/>
          <p:cNvSpPr txBox="1"/>
          <p:nvPr>
            <p:ph idx="1" type="body"/>
          </p:nvPr>
        </p:nvSpPr>
        <p:spPr>
          <a:xfrm>
            <a:off x="5105400" y="1600200"/>
            <a:ext cx="34290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Dean L. Fixsen</a:t>
            </a:r>
            <a:endParaRPr b="0" i="0" sz="2400" u="none" cap="none" strike="noStrike">
              <a:solidFill>
                <a:srgbClr val="001574"/>
              </a:solidFill>
              <a:latin typeface="Arial"/>
              <a:ea typeface="Arial"/>
              <a:cs typeface="Arial"/>
              <a:sym typeface="Arial"/>
            </a:endParaRPr>
          </a:p>
          <a:p>
            <a:pPr indent="-457200" lvl="1" marL="571500" marR="0" rtl="0" algn="l">
              <a:lnSpc>
                <a:spcPct val="95000"/>
              </a:lnSpc>
              <a:spcBef>
                <a:spcPts val="1000"/>
              </a:spcBef>
              <a:spcAft>
                <a:spcPts val="0"/>
              </a:spcAft>
              <a:buClr>
                <a:srgbClr val="001574"/>
              </a:buClr>
              <a:buSzPts val="2000"/>
              <a:buFont typeface="Arial"/>
              <a:buChar char="•"/>
            </a:pPr>
            <a:r>
              <a:rPr b="0" i="0" lang="en-US" sz="2000" u="none" cap="none" strike="noStrike">
                <a:solidFill>
                  <a:srgbClr val="001574"/>
                </a:solidFill>
                <a:latin typeface="Arial"/>
                <a:ea typeface="Arial"/>
                <a:cs typeface="Arial"/>
                <a:sym typeface="Arial"/>
              </a:rPr>
              <a:t>813-974-4446</a:t>
            </a:r>
            <a:endParaRPr/>
          </a:p>
          <a:p>
            <a:pPr indent="-457200" lvl="1" marL="571500" marR="0" rtl="0" algn="l">
              <a:lnSpc>
                <a:spcPct val="95000"/>
              </a:lnSpc>
              <a:spcBef>
                <a:spcPts val="1000"/>
              </a:spcBef>
              <a:spcAft>
                <a:spcPts val="0"/>
              </a:spcAft>
              <a:buClr>
                <a:schemeClr val="dk1"/>
              </a:buClr>
              <a:buSzPts val="2000"/>
              <a:buFont typeface="Arial"/>
              <a:buChar char="•"/>
            </a:pPr>
            <a:r>
              <a:rPr b="0" i="0" lang="en-US" sz="2000" u="sng" cap="none" strike="noStrike">
                <a:solidFill>
                  <a:schemeClr val="hlink"/>
                </a:solidFill>
                <a:latin typeface="Arial"/>
                <a:ea typeface="Arial"/>
                <a:cs typeface="Arial"/>
                <a:sym typeface="Arial"/>
                <a:hlinkClick r:id="rId3"/>
              </a:rPr>
              <a:t>dfixsen@fmhi.usf.edu</a:t>
            </a:r>
            <a:endParaRPr b="0" i="0" sz="2000" u="none" cap="none" strike="noStrike">
              <a:solidFill>
                <a:schemeClr val="dk1"/>
              </a:solidFill>
              <a:latin typeface="Arial"/>
              <a:ea typeface="Arial"/>
              <a:cs typeface="Arial"/>
              <a:sym typeface="Arial"/>
            </a:endParaRPr>
          </a:p>
        </p:txBody>
      </p:sp>
      <p:sp>
        <p:nvSpPr>
          <p:cNvPr id="1454" name="Google Shape;1454;p79"/>
          <p:cNvSpPr txBox="1"/>
          <p:nvPr>
            <p:ph idx="2" type="body"/>
          </p:nvPr>
        </p:nvSpPr>
        <p:spPr>
          <a:xfrm>
            <a:off x="1447800" y="1600200"/>
            <a:ext cx="3505200" cy="18288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1574"/>
              </a:buClr>
              <a:buFont typeface="Arial"/>
              <a:buNone/>
            </a:pPr>
            <a:r>
              <a:rPr b="1" i="0" lang="en-US" sz="2400" u="none" cap="none" strike="noStrike">
                <a:solidFill>
                  <a:srgbClr val="001574"/>
                </a:solidFill>
                <a:latin typeface="Arial"/>
                <a:ea typeface="Arial"/>
                <a:cs typeface="Arial"/>
                <a:sym typeface="Arial"/>
              </a:rPr>
              <a:t>Karen A. Blase</a:t>
            </a:r>
            <a:endParaRPr b="0" i="0" sz="2400" u="none" cap="none" strike="noStrike">
              <a:solidFill>
                <a:srgbClr val="001574"/>
              </a:solidFill>
              <a:latin typeface="Arial"/>
              <a:ea typeface="Arial"/>
              <a:cs typeface="Arial"/>
              <a:sym typeface="Arial"/>
            </a:endParaRPr>
          </a:p>
          <a:p>
            <a:pPr indent="-457200" lvl="1" marL="571500" marR="0" rtl="0" algn="l">
              <a:lnSpc>
                <a:spcPct val="95000"/>
              </a:lnSpc>
              <a:spcBef>
                <a:spcPts val="1000"/>
              </a:spcBef>
              <a:spcAft>
                <a:spcPts val="0"/>
              </a:spcAft>
              <a:buClr>
                <a:srgbClr val="001574"/>
              </a:buClr>
              <a:buSzPts val="2000"/>
              <a:buFont typeface="Arial"/>
              <a:buChar char="•"/>
            </a:pPr>
            <a:r>
              <a:rPr b="0" i="0" lang="en-US" sz="2000" u="none" cap="none" strike="noStrike">
                <a:solidFill>
                  <a:srgbClr val="001574"/>
                </a:solidFill>
                <a:latin typeface="Arial"/>
                <a:ea typeface="Arial"/>
                <a:cs typeface="Arial"/>
                <a:sym typeface="Arial"/>
              </a:rPr>
              <a:t>813-974-4463</a:t>
            </a:r>
            <a:endParaRPr/>
          </a:p>
          <a:p>
            <a:pPr indent="-457200" lvl="1" marL="571500" marR="0" rtl="0" algn="l">
              <a:lnSpc>
                <a:spcPct val="95000"/>
              </a:lnSpc>
              <a:spcBef>
                <a:spcPts val="1000"/>
              </a:spcBef>
              <a:spcAft>
                <a:spcPts val="0"/>
              </a:spcAft>
              <a:buClr>
                <a:schemeClr val="dk1"/>
              </a:buClr>
              <a:buSzPts val="2000"/>
              <a:buFont typeface="Arial"/>
              <a:buChar char="•"/>
            </a:pPr>
            <a:r>
              <a:rPr b="0" i="0" lang="en-US" sz="2000" u="sng" cap="none" strike="noStrike">
                <a:solidFill>
                  <a:schemeClr val="hlink"/>
                </a:solidFill>
                <a:latin typeface="Arial"/>
                <a:ea typeface="Arial"/>
                <a:cs typeface="Arial"/>
                <a:sym typeface="Arial"/>
                <a:hlinkClick r:id="rId4"/>
              </a:rPr>
              <a:t>kblase@fmhi.usf.edu</a:t>
            </a:r>
            <a:endParaRPr b="0" i="0" sz="2000" u="none" cap="none" strike="noStrike">
              <a:solidFill>
                <a:schemeClr val="dk1"/>
              </a:solidFill>
              <a:latin typeface="Arial"/>
              <a:ea typeface="Arial"/>
              <a:cs typeface="Arial"/>
              <a:sym typeface="Arial"/>
            </a:endParaRPr>
          </a:p>
        </p:txBody>
      </p:sp>
      <p:sp>
        <p:nvSpPr>
          <p:cNvPr id="1455" name="Google Shape;1455;p79"/>
          <p:cNvSpPr/>
          <p:nvPr/>
        </p:nvSpPr>
        <p:spPr>
          <a:xfrm>
            <a:off x="1676400" y="3810000"/>
            <a:ext cx="7010400" cy="2697163"/>
          </a:xfrm>
          <a:prstGeom prst="rect">
            <a:avLst/>
          </a:prstGeom>
          <a:noFill/>
          <a:ln>
            <a:noFill/>
          </a:ln>
        </p:spPr>
        <p:txBody>
          <a:bodyPr anchorCtr="0" anchor="t" bIns="45700" lIns="91425" spcFirstLastPara="1" rIns="91425" wrap="square" tIns="45700">
            <a:noAutofit/>
          </a:bodyPr>
          <a:lstStyle/>
          <a:p>
            <a:pPr indent="0" lvl="0" marL="0" marR="0" rtl="0" algn="ctr">
              <a:lnSpc>
                <a:spcPct val="95000"/>
              </a:lnSpc>
              <a:spcBef>
                <a:spcPts val="0"/>
              </a:spcBef>
              <a:spcAft>
                <a:spcPts val="0"/>
              </a:spcAft>
              <a:buNone/>
            </a:pPr>
            <a:r>
              <a:rPr b="1" lang="en-US" sz="2400" u="none">
                <a:solidFill>
                  <a:srgbClr val="001574"/>
                </a:solidFill>
                <a:latin typeface="Arial"/>
                <a:ea typeface="Arial"/>
                <a:cs typeface="Arial"/>
                <a:sym typeface="Arial"/>
              </a:rPr>
              <a:t>National Implementation Research Network</a:t>
            </a:r>
            <a:endParaRPr/>
          </a:p>
          <a:p>
            <a:pPr indent="0" lvl="0" marL="0" marR="0" rtl="0" algn="ctr">
              <a:lnSpc>
                <a:spcPct val="95000"/>
              </a:lnSpc>
              <a:spcBef>
                <a:spcPts val="1000"/>
              </a:spcBef>
              <a:spcAft>
                <a:spcPts val="0"/>
              </a:spcAft>
              <a:buNone/>
            </a:pPr>
            <a:r>
              <a:rPr b="1" lang="en-US" sz="2000" u="none">
                <a:solidFill>
                  <a:srgbClr val="001574"/>
                </a:solidFill>
                <a:latin typeface="Arial"/>
                <a:ea typeface="Arial"/>
                <a:cs typeface="Arial"/>
                <a:sym typeface="Arial"/>
              </a:rPr>
              <a:t>At the Louis de la Parte Florida Mental Health Institute</a:t>
            </a:r>
            <a:endParaRPr/>
          </a:p>
          <a:p>
            <a:pPr indent="0" lvl="0" marL="0" marR="0" rtl="0" algn="ctr">
              <a:lnSpc>
                <a:spcPct val="95000"/>
              </a:lnSpc>
              <a:spcBef>
                <a:spcPts val="1000"/>
              </a:spcBef>
              <a:spcAft>
                <a:spcPts val="0"/>
              </a:spcAft>
              <a:buNone/>
            </a:pPr>
            <a:r>
              <a:rPr b="1" lang="en-US" sz="1800" u="none">
                <a:solidFill>
                  <a:srgbClr val="001574"/>
                </a:solidFill>
                <a:latin typeface="Arial"/>
                <a:ea typeface="Arial"/>
                <a:cs typeface="Arial"/>
                <a:sym typeface="Arial"/>
              </a:rPr>
              <a:t>University of South Florida</a:t>
            </a:r>
            <a:r>
              <a:rPr b="1" lang="en-US" sz="2000" u="none">
                <a:solidFill>
                  <a:srgbClr val="001574"/>
                </a:solidFill>
                <a:latin typeface="Arial"/>
                <a:ea typeface="Arial"/>
                <a:cs typeface="Arial"/>
                <a:sym typeface="Arial"/>
              </a:rPr>
              <a:t> </a:t>
            </a:r>
            <a:endParaRPr/>
          </a:p>
          <a:p>
            <a:pPr indent="0" lvl="0" marL="0" marR="0" rtl="0" algn="ctr">
              <a:lnSpc>
                <a:spcPct val="95000"/>
              </a:lnSpc>
              <a:spcBef>
                <a:spcPts val="1200"/>
              </a:spcBef>
              <a:spcAft>
                <a:spcPts val="0"/>
              </a:spcAft>
              <a:buNone/>
            </a:pPr>
            <a:r>
              <a:rPr lang="en-US" sz="2400" u="sng">
                <a:solidFill>
                  <a:schemeClr val="hlink"/>
                </a:solidFill>
                <a:latin typeface="Arial"/>
                <a:ea typeface="Arial"/>
                <a:cs typeface="Arial"/>
                <a:sym typeface="Arial"/>
                <a:hlinkClick r:id="rId5"/>
              </a:rPr>
              <a:t>http://nirn.fmhi.usf.edu</a:t>
            </a:r>
            <a:endParaRPr sz="2400" u="none">
              <a:solidFill>
                <a:schemeClr val="dk1"/>
              </a:solidFill>
              <a:latin typeface="Arial"/>
              <a:ea typeface="Arial"/>
              <a:cs typeface="Arial"/>
              <a:sym typeface="Arial"/>
            </a:endParaRPr>
          </a:p>
          <a:p>
            <a:pPr indent="152400" lvl="0" marL="0" marR="0" rtl="0" algn="l">
              <a:lnSpc>
                <a:spcPct val="95000"/>
              </a:lnSpc>
              <a:spcBef>
                <a:spcPts val="1200"/>
              </a:spcBef>
              <a:spcAft>
                <a:spcPts val="0"/>
              </a:spcAft>
              <a:buClr>
                <a:schemeClr val="dk1"/>
              </a:buClr>
              <a:buSzPts val="2400"/>
              <a:buFont typeface="Arial"/>
              <a:buNone/>
            </a:pPr>
            <a:r>
              <a:t/>
            </a:r>
            <a:endParaRPr sz="2400" u="none">
              <a:solidFill>
                <a:schemeClr val="dk1"/>
              </a:solidFill>
              <a:latin typeface="Arial"/>
              <a:ea typeface="Arial"/>
              <a:cs typeface="Arial"/>
              <a:sym typeface="Arial"/>
            </a:endParaRPr>
          </a:p>
        </p:txBody>
      </p:sp>
      <p:sp>
        <p:nvSpPr>
          <p:cNvPr id="1456" name="Google Shape;1456;p79"/>
          <p:cNvSpPr/>
          <p:nvPr/>
        </p:nvSpPr>
        <p:spPr>
          <a:xfrm>
            <a:off x="4572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80"/>
          <p:cNvSpPr txBox="1"/>
          <p:nvPr>
            <p:ph idx="4294967295" type="title"/>
          </p:nvPr>
        </p:nvSpPr>
        <p:spPr>
          <a:xfrm>
            <a:off x="1676400" y="3048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600" u="none" cap="none" strike="noStrike">
                <a:solidFill>
                  <a:srgbClr val="001574"/>
                </a:solidFill>
                <a:latin typeface="Arial"/>
                <a:ea typeface="Arial"/>
                <a:cs typeface="Arial"/>
                <a:sym typeface="Arial"/>
              </a:rPr>
              <a:t>For More Information</a:t>
            </a:r>
            <a:endParaRPr/>
          </a:p>
        </p:txBody>
      </p:sp>
      <p:sp>
        <p:nvSpPr>
          <p:cNvPr id="1466" name="Google Shape;1466;p80"/>
          <p:cNvSpPr txBox="1"/>
          <p:nvPr>
            <p:ph idx="4294967295" type="body"/>
          </p:nvPr>
        </p:nvSpPr>
        <p:spPr>
          <a:xfrm>
            <a:off x="1447800" y="4267200"/>
            <a:ext cx="7696200" cy="23622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75000"/>
              </a:lnSpc>
              <a:spcBef>
                <a:spcPts val="90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Fixsen, D. L., Naoom, S. F., Blase, K. A., Friedman, R. M. &amp; Wallace, F. (2005). </a:t>
            </a:r>
            <a:r>
              <a:rPr b="0" i="1" lang="en-US" sz="1800" u="none" cap="none" strike="noStrike">
                <a:solidFill>
                  <a:schemeClr val="dk1"/>
                </a:solidFill>
                <a:latin typeface="Arial"/>
                <a:ea typeface="Arial"/>
                <a:cs typeface="Arial"/>
                <a:sym typeface="Arial"/>
              </a:rPr>
              <a:t>Implementation Research: A Synthesis of the Literature. </a:t>
            </a:r>
            <a:r>
              <a:rPr b="0" i="0" lang="en-US" sz="1800" u="none" cap="none" strike="noStrike">
                <a:solidFill>
                  <a:schemeClr val="dk1"/>
                </a:solidFill>
                <a:latin typeface="Arial"/>
                <a:ea typeface="Arial"/>
                <a:cs typeface="Arial"/>
                <a:sym typeface="Arial"/>
              </a:rPr>
              <a:t>Tampa, FL: University of South Florida, Louis de la Parte Florida Mental Health Institute, The National Implementation Research Network (FMHI Publication #231).</a:t>
            </a:r>
            <a:endParaRPr/>
          </a:p>
          <a:p>
            <a:pPr indent="0" lvl="0" marL="0" marR="0" rtl="0" algn="l">
              <a:lnSpc>
                <a:spcPct val="75000"/>
              </a:lnSpc>
              <a:spcBef>
                <a:spcPts val="1200"/>
              </a:spcBef>
              <a:spcAft>
                <a:spcPts val="0"/>
              </a:spcAft>
              <a:buClr>
                <a:schemeClr val="dk1"/>
              </a:buClr>
              <a:buFont typeface="Arial"/>
              <a:buNone/>
            </a:pPr>
            <a:r>
              <a:rPr b="0" i="1" lang="en-US" sz="2400" u="none" cap="none" strike="noStrike">
                <a:solidFill>
                  <a:schemeClr val="dk1"/>
                </a:solidFill>
                <a:latin typeface="Arial"/>
                <a:ea typeface="Arial"/>
                <a:cs typeface="Arial"/>
                <a:sym typeface="Arial"/>
              </a:rPr>
              <a:t>Download all or part of the monograph at:</a:t>
            </a:r>
            <a:endParaRPr/>
          </a:p>
          <a:p>
            <a:pPr indent="0" lvl="0" marL="0" marR="0" rtl="0" algn="l">
              <a:lnSpc>
                <a:spcPct val="75000"/>
              </a:lnSpc>
              <a:spcBef>
                <a:spcPts val="900"/>
              </a:spcBef>
              <a:spcAft>
                <a:spcPts val="0"/>
              </a:spcAft>
              <a:buClr>
                <a:schemeClr val="dk1"/>
              </a:buClr>
              <a:buFont typeface="Arial"/>
              <a:buNone/>
            </a:pPr>
            <a:r>
              <a:rPr b="0" i="0" lang="en-US" sz="1800" u="sng" cap="none" strike="noStrike">
                <a:solidFill>
                  <a:schemeClr val="hlink"/>
                </a:solidFill>
                <a:latin typeface="Arial"/>
                <a:ea typeface="Arial"/>
                <a:cs typeface="Arial"/>
                <a:sym typeface="Arial"/>
                <a:hlinkClick r:id="rId3"/>
              </a:rPr>
              <a:t>http://nirn.fmhi.usf.edu/resources/publications/Monograph/index.cfm</a:t>
            </a:r>
            <a:r>
              <a:rPr b="0" i="0" lang="en-US" sz="1800" u="none" cap="none" strike="noStrike">
                <a:solidFill>
                  <a:schemeClr val="dk1"/>
                </a:solidFill>
                <a:latin typeface="Arial"/>
                <a:ea typeface="Arial"/>
                <a:cs typeface="Arial"/>
                <a:sym typeface="Arial"/>
              </a:rPr>
              <a:t> </a:t>
            </a:r>
            <a:endParaRPr b="0" i="1" sz="4400" u="none" cap="none" strike="noStrike">
              <a:solidFill>
                <a:schemeClr val="dk1"/>
              </a:solidFill>
              <a:latin typeface="Arial"/>
              <a:ea typeface="Arial"/>
              <a:cs typeface="Arial"/>
              <a:sym typeface="Arial"/>
            </a:endParaRPr>
          </a:p>
        </p:txBody>
      </p:sp>
      <p:sp>
        <p:nvSpPr>
          <p:cNvPr id="1467" name="Google Shape;1467;p80"/>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u="none">
              <a:solidFill>
                <a:schemeClr val="dk1"/>
              </a:solidFill>
              <a:latin typeface="Arial"/>
              <a:ea typeface="Arial"/>
              <a:cs typeface="Arial"/>
              <a:sym typeface="Arial"/>
            </a:endParaRPr>
          </a:p>
        </p:txBody>
      </p:sp>
      <p:pic>
        <p:nvPicPr>
          <p:cNvPr descr="mono_cover_lg" id="1468" name="Google Shape;1468;p80"/>
          <p:cNvPicPr preferRelativeResize="0"/>
          <p:nvPr/>
        </p:nvPicPr>
        <p:blipFill rotWithShape="1">
          <a:blip r:embed="rId4">
            <a:alphaModFix/>
          </a:blip>
          <a:srcRect b="0" l="0" r="0" t="0"/>
          <a:stretch/>
        </p:blipFill>
        <p:spPr>
          <a:xfrm rot="844208">
            <a:off x="6172200" y="1371600"/>
            <a:ext cx="2551113" cy="2971800"/>
          </a:xfrm>
          <a:prstGeom prst="rect">
            <a:avLst/>
          </a:prstGeom>
          <a:noFill/>
          <a:ln>
            <a:noFill/>
          </a:ln>
        </p:spPr>
      </p:pic>
      <p:sp>
        <p:nvSpPr>
          <p:cNvPr id="1469" name="Google Shape;1469;p80"/>
          <p:cNvSpPr txBox="1"/>
          <p:nvPr/>
        </p:nvSpPr>
        <p:spPr>
          <a:xfrm>
            <a:off x="1524000" y="1371600"/>
            <a:ext cx="4130675" cy="2955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u="none">
                <a:solidFill>
                  <a:schemeClr val="dk1"/>
                </a:solidFill>
                <a:latin typeface="Arial"/>
                <a:ea typeface="Arial"/>
                <a:cs typeface="Arial"/>
                <a:sym typeface="Arial"/>
              </a:rPr>
              <a:t>Implementation Research: </a:t>
            </a:r>
            <a:endParaRPr/>
          </a:p>
          <a:p>
            <a:pPr indent="0" lvl="0" marL="0" marR="0" rtl="0" algn="l">
              <a:spcBef>
                <a:spcPts val="0"/>
              </a:spcBef>
              <a:spcAft>
                <a:spcPts val="0"/>
              </a:spcAft>
              <a:buNone/>
            </a:pPr>
            <a:r>
              <a:rPr lang="en-US" sz="3200" u="none">
                <a:solidFill>
                  <a:schemeClr val="dk1"/>
                </a:solidFill>
                <a:latin typeface="Arial"/>
                <a:ea typeface="Arial"/>
                <a:cs typeface="Arial"/>
                <a:sym typeface="Arial"/>
              </a:rPr>
              <a:t>A Synthesis of the Literature</a:t>
            </a:r>
            <a:endParaRPr/>
          </a:p>
          <a:p>
            <a:pPr indent="0" lvl="0" marL="0" marR="0" rtl="0" algn="l">
              <a:spcBef>
                <a:spcPts val="0"/>
              </a:spcBef>
              <a:spcAft>
                <a:spcPts val="0"/>
              </a:spcAft>
              <a:buNone/>
            </a:pPr>
            <a:r>
              <a:t/>
            </a:r>
            <a:endParaRPr sz="3200" u="none">
              <a:solidFill>
                <a:schemeClr val="dk1"/>
              </a:solidFill>
              <a:latin typeface="Arial"/>
              <a:ea typeface="Arial"/>
              <a:cs typeface="Arial"/>
              <a:sym typeface="Arial"/>
            </a:endParaRPr>
          </a:p>
          <a:p>
            <a:pPr indent="0" lvl="0" marL="0" marR="0" rtl="0" algn="l">
              <a:spcBef>
                <a:spcPts val="0"/>
              </a:spcBef>
              <a:spcAft>
                <a:spcPts val="0"/>
              </a:spcAft>
              <a:buNone/>
            </a:pPr>
            <a:r>
              <a:t/>
            </a:r>
            <a:endParaRPr sz="2800" u="none">
              <a:solidFill>
                <a:schemeClr val="dk1"/>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p:nvPr/>
        </p:nvSpPr>
        <p:spPr>
          <a:xfrm>
            <a:off x="2465388" y="5907088"/>
            <a:ext cx="187325" cy="61912"/>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2" name="Google Shape;132;p23"/>
          <p:cNvSpPr/>
          <p:nvPr/>
        </p:nvSpPr>
        <p:spPr>
          <a:xfrm>
            <a:off x="2906713" y="5756275"/>
            <a:ext cx="185737" cy="212725"/>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3" name="Google Shape;133;p23"/>
          <p:cNvSpPr/>
          <p:nvPr/>
        </p:nvSpPr>
        <p:spPr>
          <a:xfrm>
            <a:off x="3346450" y="5564188"/>
            <a:ext cx="185738" cy="404812"/>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4" name="Google Shape;134;p23"/>
          <p:cNvSpPr/>
          <p:nvPr/>
        </p:nvSpPr>
        <p:spPr>
          <a:xfrm>
            <a:off x="3789363" y="5308600"/>
            <a:ext cx="185737" cy="660400"/>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5" name="Google Shape;135;p23"/>
          <p:cNvSpPr/>
          <p:nvPr/>
        </p:nvSpPr>
        <p:spPr>
          <a:xfrm>
            <a:off x="4229100" y="4968875"/>
            <a:ext cx="185738" cy="1000125"/>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6" name="Google Shape;136;p23"/>
          <p:cNvSpPr/>
          <p:nvPr/>
        </p:nvSpPr>
        <p:spPr>
          <a:xfrm>
            <a:off x="4668838" y="4627563"/>
            <a:ext cx="169862" cy="1341437"/>
          </a:xfrm>
          <a:custGeom>
            <a:rect b="b" l="l" r="r" t="t"/>
            <a:pathLst>
              <a:path extrusionOk="0" h="120000" w="120000">
                <a:moveTo>
                  <a:pt x="0" y="0"/>
                </a:moveTo>
                <a:lnTo>
                  <a:pt x="120000" y="0"/>
                </a:lnTo>
                <a:lnTo>
                  <a:pt x="120000" y="119999"/>
                </a:lnTo>
                <a:lnTo>
                  <a:pt x="0" y="119999"/>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7" name="Google Shape;137;p23"/>
          <p:cNvSpPr/>
          <p:nvPr/>
        </p:nvSpPr>
        <p:spPr>
          <a:xfrm>
            <a:off x="5094288" y="4286250"/>
            <a:ext cx="185737" cy="1682750"/>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8" name="Google Shape;138;p23"/>
          <p:cNvSpPr/>
          <p:nvPr/>
        </p:nvSpPr>
        <p:spPr>
          <a:xfrm>
            <a:off x="5534025" y="3795713"/>
            <a:ext cx="187325" cy="2173287"/>
          </a:xfrm>
          <a:custGeom>
            <a:rect b="b" l="l" r="r" t="t"/>
            <a:pathLst>
              <a:path extrusionOk="0" h="120000" w="120000">
                <a:moveTo>
                  <a:pt x="0" y="0"/>
                </a:moveTo>
                <a:lnTo>
                  <a:pt x="120000" y="0"/>
                </a:lnTo>
                <a:lnTo>
                  <a:pt x="120000" y="119999"/>
                </a:lnTo>
                <a:lnTo>
                  <a:pt x="0" y="119999"/>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39" name="Google Shape;139;p23"/>
          <p:cNvSpPr/>
          <p:nvPr/>
        </p:nvSpPr>
        <p:spPr>
          <a:xfrm>
            <a:off x="5975350" y="3390900"/>
            <a:ext cx="187325" cy="2578100"/>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40" name="Google Shape;140;p23"/>
          <p:cNvSpPr/>
          <p:nvPr/>
        </p:nvSpPr>
        <p:spPr>
          <a:xfrm>
            <a:off x="6416675" y="2838450"/>
            <a:ext cx="185738" cy="3130550"/>
          </a:xfrm>
          <a:custGeom>
            <a:rect b="b" l="l" r="r" t="t"/>
            <a:pathLst>
              <a:path extrusionOk="0" h="120000" w="120000">
                <a:moveTo>
                  <a:pt x="0" y="0"/>
                </a:moveTo>
                <a:lnTo>
                  <a:pt x="120000" y="0"/>
                </a:lnTo>
                <a:lnTo>
                  <a:pt x="120000" y="119999"/>
                </a:lnTo>
                <a:lnTo>
                  <a:pt x="0" y="119999"/>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41" name="Google Shape;141;p23"/>
          <p:cNvSpPr/>
          <p:nvPr/>
        </p:nvSpPr>
        <p:spPr>
          <a:xfrm>
            <a:off x="6856413" y="2325688"/>
            <a:ext cx="185737" cy="3643312"/>
          </a:xfrm>
          <a:custGeom>
            <a:rect b="b" l="l" r="r" t="t"/>
            <a:pathLst>
              <a:path extrusionOk="0" h="120000" w="120000">
                <a:moveTo>
                  <a:pt x="0" y="0"/>
                </a:moveTo>
                <a:lnTo>
                  <a:pt x="120000" y="0"/>
                </a:lnTo>
                <a:lnTo>
                  <a:pt x="120000" y="120000"/>
                </a:lnTo>
                <a:lnTo>
                  <a:pt x="0" y="120000"/>
                </a:lnTo>
                <a:lnTo>
                  <a:pt x="0" y="0"/>
                </a:lnTo>
                <a:lnTo>
                  <a:pt x="0" y="0"/>
                </a:lnTo>
                <a:close/>
              </a:path>
            </a:pathLst>
          </a:cu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42" name="Google Shape;142;p23"/>
          <p:cNvSpPr/>
          <p:nvPr/>
        </p:nvSpPr>
        <p:spPr>
          <a:xfrm>
            <a:off x="2346325" y="1836738"/>
            <a:ext cx="1588" cy="4132262"/>
          </a:xfrm>
          <a:custGeom>
            <a:rect b="b" l="l" r="r" t="t"/>
            <a:pathLst>
              <a:path extrusionOk="0" h="120000" w="120000">
                <a:moveTo>
                  <a:pt x="0" y="0"/>
                </a:moveTo>
                <a:lnTo>
                  <a:pt x="0" y="12000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43" name="Google Shape;143;p23"/>
          <p:cNvSpPr/>
          <p:nvPr/>
        </p:nvSpPr>
        <p:spPr>
          <a:xfrm>
            <a:off x="2278063" y="5969000"/>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44" name="Google Shape;144;p23"/>
          <p:cNvCxnSpPr/>
          <p:nvPr/>
        </p:nvCxnSpPr>
        <p:spPr>
          <a:xfrm flipH="1" rot="10800000">
            <a:off x="2346325" y="1836738"/>
            <a:ext cx="1588" cy="4132262"/>
          </a:xfrm>
          <a:prstGeom prst="straightConnector1">
            <a:avLst/>
          </a:prstGeom>
          <a:noFill/>
          <a:ln cap="flat" cmpd="sng" w="14275">
            <a:solidFill>
              <a:srgbClr val="000000"/>
            </a:solidFill>
            <a:prstDash val="solid"/>
            <a:round/>
            <a:headEnd len="sm" w="sm" type="none"/>
            <a:tailEnd len="sm" w="sm" type="none"/>
          </a:ln>
        </p:spPr>
      </p:cxnSp>
      <p:cxnSp>
        <p:nvCxnSpPr>
          <p:cNvPr id="145" name="Google Shape;145;p23"/>
          <p:cNvCxnSpPr/>
          <p:nvPr/>
        </p:nvCxnSpPr>
        <p:spPr>
          <a:xfrm flipH="1">
            <a:off x="2278063" y="5969000"/>
            <a:ext cx="136525" cy="1588"/>
          </a:xfrm>
          <a:prstGeom prst="straightConnector1">
            <a:avLst/>
          </a:prstGeom>
          <a:noFill/>
          <a:ln cap="flat" cmpd="sng" w="14275">
            <a:solidFill>
              <a:srgbClr val="000000"/>
            </a:solidFill>
            <a:prstDash val="solid"/>
            <a:round/>
            <a:headEnd len="sm" w="sm" type="none"/>
            <a:tailEnd len="sm" w="sm" type="none"/>
          </a:ln>
        </p:spPr>
      </p:cxnSp>
      <p:sp>
        <p:nvSpPr>
          <p:cNvPr id="146" name="Google Shape;146;p23"/>
          <p:cNvSpPr/>
          <p:nvPr/>
        </p:nvSpPr>
        <p:spPr>
          <a:xfrm>
            <a:off x="2278063" y="5502275"/>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47" name="Google Shape;147;p23"/>
          <p:cNvSpPr/>
          <p:nvPr/>
        </p:nvSpPr>
        <p:spPr>
          <a:xfrm>
            <a:off x="2278063" y="5054600"/>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48" name="Google Shape;148;p23"/>
          <p:cNvCxnSpPr/>
          <p:nvPr/>
        </p:nvCxnSpPr>
        <p:spPr>
          <a:xfrm flipH="1">
            <a:off x="2278063" y="5502275"/>
            <a:ext cx="136525" cy="1588"/>
          </a:xfrm>
          <a:prstGeom prst="straightConnector1">
            <a:avLst/>
          </a:prstGeom>
          <a:noFill/>
          <a:ln cap="flat" cmpd="sng" w="14275">
            <a:solidFill>
              <a:srgbClr val="000000"/>
            </a:solidFill>
            <a:prstDash val="solid"/>
            <a:round/>
            <a:headEnd len="sm" w="sm" type="none"/>
            <a:tailEnd len="sm" w="sm" type="none"/>
          </a:ln>
        </p:spPr>
      </p:cxnSp>
      <p:cxnSp>
        <p:nvCxnSpPr>
          <p:cNvPr id="149" name="Google Shape;149;p23"/>
          <p:cNvCxnSpPr/>
          <p:nvPr/>
        </p:nvCxnSpPr>
        <p:spPr>
          <a:xfrm flipH="1">
            <a:off x="2278063" y="5054600"/>
            <a:ext cx="136525" cy="1588"/>
          </a:xfrm>
          <a:prstGeom prst="straightConnector1">
            <a:avLst/>
          </a:prstGeom>
          <a:noFill/>
          <a:ln cap="flat" cmpd="sng" w="14275">
            <a:solidFill>
              <a:srgbClr val="000000"/>
            </a:solidFill>
            <a:prstDash val="solid"/>
            <a:round/>
            <a:headEnd len="sm" w="sm" type="none"/>
            <a:tailEnd len="sm" w="sm" type="none"/>
          </a:ln>
        </p:spPr>
      </p:cxnSp>
      <p:sp>
        <p:nvSpPr>
          <p:cNvPr id="150" name="Google Shape;150;p23"/>
          <p:cNvSpPr/>
          <p:nvPr/>
        </p:nvSpPr>
        <p:spPr>
          <a:xfrm>
            <a:off x="2278063" y="4584700"/>
            <a:ext cx="136525" cy="3175"/>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51" name="Google Shape;151;p23"/>
          <p:cNvSpPr/>
          <p:nvPr/>
        </p:nvSpPr>
        <p:spPr>
          <a:xfrm>
            <a:off x="2278063" y="4137025"/>
            <a:ext cx="136525" cy="3175"/>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52" name="Google Shape;152;p23"/>
          <p:cNvCxnSpPr/>
          <p:nvPr/>
        </p:nvCxnSpPr>
        <p:spPr>
          <a:xfrm flipH="1">
            <a:off x="2278063" y="4584700"/>
            <a:ext cx="136525" cy="3175"/>
          </a:xfrm>
          <a:prstGeom prst="straightConnector1">
            <a:avLst/>
          </a:prstGeom>
          <a:noFill/>
          <a:ln cap="flat" cmpd="sng" w="14275">
            <a:solidFill>
              <a:srgbClr val="000000"/>
            </a:solidFill>
            <a:prstDash val="solid"/>
            <a:round/>
            <a:headEnd len="sm" w="sm" type="none"/>
            <a:tailEnd len="sm" w="sm" type="none"/>
          </a:ln>
        </p:spPr>
      </p:cxnSp>
      <p:cxnSp>
        <p:nvCxnSpPr>
          <p:cNvPr id="153" name="Google Shape;153;p23"/>
          <p:cNvCxnSpPr/>
          <p:nvPr/>
        </p:nvCxnSpPr>
        <p:spPr>
          <a:xfrm flipH="1">
            <a:off x="2278063" y="4137025"/>
            <a:ext cx="136525" cy="3175"/>
          </a:xfrm>
          <a:prstGeom prst="straightConnector1">
            <a:avLst/>
          </a:prstGeom>
          <a:noFill/>
          <a:ln cap="flat" cmpd="sng" w="14275">
            <a:solidFill>
              <a:srgbClr val="000000"/>
            </a:solidFill>
            <a:prstDash val="solid"/>
            <a:round/>
            <a:headEnd len="sm" w="sm" type="none"/>
            <a:tailEnd len="sm" w="sm" type="none"/>
          </a:ln>
        </p:spPr>
      </p:cxnSp>
      <p:sp>
        <p:nvSpPr>
          <p:cNvPr id="154" name="Google Shape;154;p23"/>
          <p:cNvSpPr/>
          <p:nvPr/>
        </p:nvSpPr>
        <p:spPr>
          <a:xfrm>
            <a:off x="2278063" y="3668713"/>
            <a:ext cx="136525" cy="1587"/>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55" name="Google Shape;155;p23"/>
          <p:cNvSpPr/>
          <p:nvPr/>
        </p:nvSpPr>
        <p:spPr>
          <a:xfrm>
            <a:off x="2278063" y="3221038"/>
            <a:ext cx="136525" cy="1587"/>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56" name="Google Shape;156;p23"/>
          <p:cNvCxnSpPr/>
          <p:nvPr/>
        </p:nvCxnSpPr>
        <p:spPr>
          <a:xfrm flipH="1">
            <a:off x="2278063" y="3668713"/>
            <a:ext cx="136525" cy="1587"/>
          </a:xfrm>
          <a:prstGeom prst="straightConnector1">
            <a:avLst/>
          </a:prstGeom>
          <a:noFill/>
          <a:ln cap="flat" cmpd="sng" w="14275">
            <a:solidFill>
              <a:srgbClr val="000000"/>
            </a:solidFill>
            <a:prstDash val="solid"/>
            <a:round/>
            <a:headEnd len="sm" w="sm" type="none"/>
            <a:tailEnd len="sm" w="sm" type="none"/>
          </a:ln>
        </p:spPr>
      </p:cxnSp>
      <p:cxnSp>
        <p:nvCxnSpPr>
          <p:cNvPr id="157" name="Google Shape;157;p23"/>
          <p:cNvCxnSpPr/>
          <p:nvPr/>
        </p:nvCxnSpPr>
        <p:spPr>
          <a:xfrm flipH="1">
            <a:off x="2278063" y="3221038"/>
            <a:ext cx="136525" cy="1587"/>
          </a:xfrm>
          <a:prstGeom prst="straightConnector1">
            <a:avLst/>
          </a:prstGeom>
          <a:noFill/>
          <a:ln cap="flat" cmpd="sng" w="14275">
            <a:solidFill>
              <a:srgbClr val="000000"/>
            </a:solidFill>
            <a:prstDash val="solid"/>
            <a:round/>
            <a:headEnd len="sm" w="sm" type="none"/>
            <a:tailEnd len="sm" w="sm" type="none"/>
          </a:ln>
        </p:spPr>
      </p:cxnSp>
      <p:sp>
        <p:nvSpPr>
          <p:cNvPr id="158" name="Google Shape;158;p23"/>
          <p:cNvSpPr/>
          <p:nvPr/>
        </p:nvSpPr>
        <p:spPr>
          <a:xfrm>
            <a:off x="2278063" y="2752725"/>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59" name="Google Shape;159;p23"/>
          <p:cNvSpPr/>
          <p:nvPr/>
        </p:nvSpPr>
        <p:spPr>
          <a:xfrm>
            <a:off x="2278063" y="2305050"/>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60" name="Google Shape;160;p23"/>
          <p:cNvCxnSpPr/>
          <p:nvPr/>
        </p:nvCxnSpPr>
        <p:spPr>
          <a:xfrm flipH="1">
            <a:off x="2278063" y="2752725"/>
            <a:ext cx="136525" cy="1588"/>
          </a:xfrm>
          <a:prstGeom prst="straightConnector1">
            <a:avLst/>
          </a:prstGeom>
          <a:noFill/>
          <a:ln cap="flat" cmpd="sng" w="14275">
            <a:solidFill>
              <a:srgbClr val="000000"/>
            </a:solidFill>
            <a:prstDash val="solid"/>
            <a:round/>
            <a:headEnd len="sm" w="sm" type="none"/>
            <a:tailEnd len="sm" w="sm" type="none"/>
          </a:ln>
        </p:spPr>
      </p:cxnSp>
      <p:cxnSp>
        <p:nvCxnSpPr>
          <p:cNvPr id="161" name="Google Shape;161;p23"/>
          <p:cNvCxnSpPr/>
          <p:nvPr/>
        </p:nvCxnSpPr>
        <p:spPr>
          <a:xfrm flipH="1">
            <a:off x="2278063" y="2305050"/>
            <a:ext cx="136525" cy="1588"/>
          </a:xfrm>
          <a:prstGeom prst="straightConnector1">
            <a:avLst/>
          </a:prstGeom>
          <a:noFill/>
          <a:ln cap="flat" cmpd="sng" w="14275">
            <a:solidFill>
              <a:srgbClr val="000000"/>
            </a:solidFill>
            <a:prstDash val="solid"/>
            <a:round/>
            <a:headEnd len="sm" w="sm" type="none"/>
            <a:tailEnd len="sm" w="sm" type="none"/>
          </a:ln>
        </p:spPr>
      </p:cxnSp>
      <p:sp>
        <p:nvSpPr>
          <p:cNvPr id="162" name="Google Shape;162;p23"/>
          <p:cNvSpPr/>
          <p:nvPr/>
        </p:nvSpPr>
        <p:spPr>
          <a:xfrm>
            <a:off x="2278063" y="1836738"/>
            <a:ext cx="136525" cy="3175"/>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63" name="Google Shape;163;p23"/>
          <p:cNvSpPr/>
          <p:nvPr/>
        </p:nvSpPr>
        <p:spPr>
          <a:xfrm>
            <a:off x="2346325" y="5969000"/>
            <a:ext cx="4832350"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64" name="Google Shape;164;p23"/>
          <p:cNvCxnSpPr/>
          <p:nvPr/>
        </p:nvCxnSpPr>
        <p:spPr>
          <a:xfrm flipH="1">
            <a:off x="2278063" y="1836738"/>
            <a:ext cx="136525" cy="3175"/>
          </a:xfrm>
          <a:prstGeom prst="straightConnector1">
            <a:avLst/>
          </a:prstGeom>
          <a:noFill/>
          <a:ln cap="flat" cmpd="sng" w="14275">
            <a:solidFill>
              <a:srgbClr val="000000"/>
            </a:solidFill>
            <a:prstDash val="solid"/>
            <a:round/>
            <a:headEnd len="sm" w="sm" type="none"/>
            <a:tailEnd len="sm" w="sm" type="none"/>
          </a:ln>
        </p:spPr>
      </p:cxnSp>
      <p:cxnSp>
        <p:nvCxnSpPr>
          <p:cNvPr id="165" name="Google Shape;165;p23"/>
          <p:cNvCxnSpPr/>
          <p:nvPr/>
        </p:nvCxnSpPr>
        <p:spPr>
          <a:xfrm flipH="1">
            <a:off x="2362200" y="5969000"/>
            <a:ext cx="4816475" cy="1588"/>
          </a:xfrm>
          <a:prstGeom prst="straightConnector1">
            <a:avLst/>
          </a:prstGeom>
          <a:noFill/>
          <a:ln cap="flat" cmpd="sng" w="14275">
            <a:solidFill>
              <a:srgbClr val="000000"/>
            </a:solidFill>
            <a:prstDash val="solid"/>
            <a:round/>
            <a:headEnd len="sm" w="sm" type="none"/>
            <a:tailEnd len="sm" w="sm" type="none"/>
          </a:ln>
        </p:spPr>
      </p:cxnSp>
      <p:sp>
        <p:nvSpPr>
          <p:cNvPr id="166" name="Google Shape;166;p23"/>
          <p:cNvSpPr/>
          <p:nvPr/>
        </p:nvSpPr>
        <p:spPr>
          <a:xfrm>
            <a:off x="2346325"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67" name="Google Shape;167;p23"/>
          <p:cNvSpPr/>
          <p:nvPr/>
        </p:nvSpPr>
        <p:spPr>
          <a:xfrm>
            <a:off x="2787650"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68" name="Google Shape;168;p23"/>
          <p:cNvCxnSpPr/>
          <p:nvPr/>
        </p:nvCxnSpPr>
        <p:spPr>
          <a:xfrm>
            <a:off x="2346325" y="5884863"/>
            <a:ext cx="1588" cy="169862"/>
          </a:xfrm>
          <a:prstGeom prst="straightConnector1">
            <a:avLst/>
          </a:prstGeom>
          <a:noFill/>
          <a:ln cap="flat" cmpd="sng" w="14275">
            <a:solidFill>
              <a:srgbClr val="000000"/>
            </a:solidFill>
            <a:prstDash val="solid"/>
            <a:round/>
            <a:headEnd len="sm" w="sm" type="none"/>
            <a:tailEnd len="sm" w="sm" type="none"/>
          </a:ln>
        </p:spPr>
      </p:cxnSp>
      <p:cxnSp>
        <p:nvCxnSpPr>
          <p:cNvPr id="169" name="Google Shape;169;p23"/>
          <p:cNvCxnSpPr/>
          <p:nvPr/>
        </p:nvCxnSpPr>
        <p:spPr>
          <a:xfrm>
            <a:off x="2787650" y="5884863"/>
            <a:ext cx="1588" cy="169862"/>
          </a:xfrm>
          <a:prstGeom prst="straightConnector1">
            <a:avLst/>
          </a:prstGeom>
          <a:noFill/>
          <a:ln cap="flat" cmpd="sng" w="14275">
            <a:solidFill>
              <a:srgbClr val="000000"/>
            </a:solidFill>
            <a:prstDash val="solid"/>
            <a:round/>
            <a:headEnd len="sm" w="sm" type="none"/>
            <a:tailEnd len="sm" w="sm" type="none"/>
          </a:ln>
        </p:spPr>
      </p:cxnSp>
      <p:sp>
        <p:nvSpPr>
          <p:cNvPr id="170" name="Google Shape;170;p23"/>
          <p:cNvSpPr/>
          <p:nvPr/>
        </p:nvSpPr>
        <p:spPr>
          <a:xfrm>
            <a:off x="3228975"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71" name="Google Shape;171;p23"/>
          <p:cNvSpPr/>
          <p:nvPr/>
        </p:nvSpPr>
        <p:spPr>
          <a:xfrm>
            <a:off x="3668713" y="5884863"/>
            <a:ext cx="1587"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72" name="Google Shape;172;p23"/>
          <p:cNvCxnSpPr/>
          <p:nvPr/>
        </p:nvCxnSpPr>
        <p:spPr>
          <a:xfrm>
            <a:off x="3228975" y="5884863"/>
            <a:ext cx="1588" cy="169862"/>
          </a:xfrm>
          <a:prstGeom prst="straightConnector1">
            <a:avLst/>
          </a:prstGeom>
          <a:noFill/>
          <a:ln cap="flat" cmpd="sng" w="14275">
            <a:solidFill>
              <a:srgbClr val="000000"/>
            </a:solidFill>
            <a:prstDash val="solid"/>
            <a:round/>
            <a:headEnd len="sm" w="sm" type="none"/>
            <a:tailEnd len="sm" w="sm" type="none"/>
          </a:ln>
        </p:spPr>
      </p:cxnSp>
      <p:cxnSp>
        <p:nvCxnSpPr>
          <p:cNvPr id="173" name="Google Shape;173;p23"/>
          <p:cNvCxnSpPr/>
          <p:nvPr/>
        </p:nvCxnSpPr>
        <p:spPr>
          <a:xfrm>
            <a:off x="3668713" y="5884863"/>
            <a:ext cx="1587" cy="169862"/>
          </a:xfrm>
          <a:prstGeom prst="straightConnector1">
            <a:avLst/>
          </a:prstGeom>
          <a:noFill/>
          <a:ln cap="flat" cmpd="sng" w="14275">
            <a:solidFill>
              <a:srgbClr val="000000"/>
            </a:solidFill>
            <a:prstDash val="solid"/>
            <a:round/>
            <a:headEnd len="sm" w="sm" type="none"/>
            <a:tailEnd len="sm" w="sm" type="none"/>
          </a:ln>
        </p:spPr>
      </p:cxnSp>
      <p:sp>
        <p:nvSpPr>
          <p:cNvPr id="174" name="Google Shape;174;p23"/>
          <p:cNvSpPr/>
          <p:nvPr/>
        </p:nvSpPr>
        <p:spPr>
          <a:xfrm>
            <a:off x="4111625"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75" name="Google Shape;175;p23"/>
          <p:cNvSpPr/>
          <p:nvPr/>
        </p:nvSpPr>
        <p:spPr>
          <a:xfrm>
            <a:off x="4551363" y="5884863"/>
            <a:ext cx="1587"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76" name="Google Shape;176;p23"/>
          <p:cNvCxnSpPr/>
          <p:nvPr/>
        </p:nvCxnSpPr>
        <p:spPr>
          <a:xfrm>
            <a:off x="4111625" y="5884863"/>
            <a:ext cx="1588" cy="169862"/>
          </a:xfrm>
          <a:prstGeom prst="straightConnector1">
            <a:avLst/>
          </a:prstGeom>
          <a:noFill/>
          <a:ln cap="flat" cmpd="sng" w="14275">
            <a:solidFill>
              <a:srgbClr val="000000"/>
            </a:solidFill>
            <a:prstDash val="solid"/>
            <a:round/>
            <a:headEnd len="sm" w="sm" type="none"/>
            <a:tailEnd len="sm" w="sm" type="none"/>
          </a:ln>
        </p:spPr>
      </p:cxnSp>
      <p:cxnSp>
        <p:nvCxnSpPr>
          <p:cNvPr id="177" name="Google Shape;177;p23"/>
          <p:cNvCxnSpPr/>
          <p:nvPr/>
        </p:nvCxnSpPr>
        <p:spPr>
          <a:xfrm>
            <a:off x="4551363" y="5884863"/>
            <a:ext cx="1587" cy="169862"/>
          </a:xfrm>
          <a:prstGeom prst="straightConnector1">
            <a:avLst/>
          </a:prstGeom>
          <a:noFill/>
          <a:ln cap="flat" cmpd="sng" w="14275">
            <a:solidFill>
              <a:srgbClr val="000000"/>
            </a:solidFill>
            <a:prstDash val="solid"/>
            <a:round/>
            <a:headEnd len="sm" w="sm" type="none"/>
            <a:tailEnd len="sm" w="sm" type="none"/>
          </a:ln>
        </p:spPr>
      </p:cxnSp>
      <p:sp>
        <p:nvSpPr>
          <p:cNvPr id="178" name="Google Shape;178;p23"/>
          <p:cNvSpPr/>
          <p:nvPr/>
        </p:nvSpPr>
        <p:spPr>
          <a:xfrm>
            <a:off x="4975225"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79" name="Google Shape;179;p23"/>
          <p:cNvSpPr/>
          <p:nvPr/>
        </p:nvSpPr>
        <p:spPr>
          <a:xfrm>
            <a:off x="5416550"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80" name="Google Shape;180;p23"/>
          <p:cNvCxnSpPr/>
          <p:nvPr/>
        </p:nvCxnSpPr>
        <p:spPr>
          <a:xfrm>
            <a:off x="4975225" y="5884863"/>
            <a:ext cx="1588" cy="169862"/>
          </a:xfrm>
          <a:prstGeom prst="straightConnector1">
            <a:avLst/>
          </a:prstGeom>
          <a:noFill/>
          <a:ln cap="flat" cmpd="sng" w="14275">
            <a:solidFill>
              <a:srgbClr val="000000"/>
            </a:solidFill>
            <a:prstDash val="solid"/>
            <a:round/>
            <a:headEnd len="sm" w="sm" type="none"/>
            <a:tailEnd len="sm" w="sm" type="none"/>
          </a:ln>
        </p:spPr>
      </p:cxnSp>
      <p:cxnSp>
        <p:nvCxnSpPr>
          <p:cNvPr id="181" name="Google Shape;181;p23"/>
          <p:cNvCxnSpPr/>
          <p:nvPr/>
        </p:nvCxnSpPr>
        <p:spPr>
          <a:xfrm>
            <a:off x="5416550" y="5884863"/>
            <a:ext cx="1588" cy="169862"/>
          </a:xfrm>
          <a:prstGeom prst="straightConnector1">
            <a:avLst/>
          </a:prstGeom>
          <a:noFill/>
          <a:ln cap="flat" cmpd="sng" w="14275">
            <a:solidFill>
              <a:srgbClr val="000000"/>
            </a:solidFill>
            <a:prstDash val="solid"/>
            <a:round/>
            <a:headEnd len="sm" w="sm" type="none"/>
            <a:tailEnd len="sm" w="sm" type="none"/>
          </a:ln>
        </p:spPr>
      </p:cxnSp>
      <p:sp>
        <p:nvSpPr>
          <p:cNvPr id="182" name="Google Shape;182;p23"/>
          <p:cNvSpPr/>
          <p:nvPr/>
        </p:nvSpPr>
        <p:spPr>
          <a:xfrm>
            <a:off x="5856288" y="5884863"/>
            <a:ext cx="1587"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83" name="Google Shape;183;p23"/>
          <p:cNvSpPr/>
          <p:nvPr/>
        </p:nvSpPr>
        <p:spPr>
          <a:xfrm>
            <a:off x="6297613" y="5884863"/>
            <a:ext cx="3175"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84" name="Google Shape;184;p23"/>
          <p:cNvCxnSpPr/>
          <p:nvPr/>
        </p:nvCxnSpPr>
        <p:spPr>
          <a:xfrm>
            <a:off x="5856288" y="5884863"/>
            <a:ext cx="1587" cy="169862"/>
          </a:xfrm>
          <a:prstGeom prst="straightConnector1">
            <a:avLst/>
          </a:prstGeom>
          <a:noFill/>
          <a:ln cap="flat" cmpd="sng" w="14275">
            <a:solidFill>
              <a:srgbClr val="000000"/>
            </a:solidFill>
            <a:prstDash val="solid"/>
            <a:round/>
            <a:headEnd len="sm" w="sm" type="none"/>
            <a:tailEnd len="sm" w="sm" type="none"/>
          </a:ln>
        </p:spPr>
      </p:cxnSp>
      <p:cxnSp>
        <p:nvCxnSpPr>
          <p:cNvPr id="185" name="Google Shape;185;p23"/>
          <p:cNvCxnSpPr/>
          <p:nvPr/>
        </p:nvCxnSpPr>
        <p:spPr>
          <a:xfrm>
            <a:off x="6297613" y="5884863"/>
            <a:ext cx="3175" cy="169862"/>
          </a:xfrm>
          <a:prstGeom prst="straightConnector1">
            <a:avLst/>
          </a:prstGeom>
          <a:noFill/>
          <a:ln cap="flat" cmpd="sng" w="14275">
            <a:solidFill>
              <a:srgbClr val="000000"/>
            </a:solidFill>
            <a:prstDash val="solid"/>
            <a:round/>
            <a:headEnd len="sm" w="sm" type="none"/>
            <a:tailEnd len="sm" w="sm" type="none"/>
          </a:ln>
        </p:spPr>
      </p:cxnSp>
      <p:sp>
        <p:nvSpPr>
          <p:cNvPr id="186" name="Google Shape;186;p23"/>
          <p:cNvSpPr/>
          <p:nvPr/>
        </p:nvSpPr>
        <p:spPr>
          <a:xfrm>
            <a:off x="6738938" y="5884863"/>
            <a:ext cx="1587"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87" name="Google Shape;187;p23"/>
          <p:cNvSpPr/>
          <p:nvPr/>
        </p:nvSpPr>
        <p:spPr>
          <a:xfrm>
            <a:off x="7178675" y="5884863"/>
            <a:ext cx="1588" cy="169862"/>
          </a:xfrm>
          <a:custGeom>
            <a:rect b="b" l="l" r="r" t="t"/>
            <a:pathLst>
              <a:path extrusionOk="0" h="120000" w="120000">
                <a:moveTo>
                  <a:pt x="0" y="120000"/>
                </a:moveTo>
                <a:lnTo>
                  <a:pt x="0" y="0"/>
                </a:lnTo>
                <a:lnTo>
                  <a:pt x="0" y="12000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88" name="Google Shape;188;p23"/>
          <p:cNvCxnSpPr/>
          <p:nvPr/>
        </p:nvCxnSpPr>
        <p:spPr>
          <a:xfrm>
            <a:off x="6738938" y="5884863"/>
            <a:ext cx="1587" cy="169862"/>
          </a:xfrm>
          <a:prstGeom prst="straightConnector1">
            <a:avLst/>
          </a:prstGeom>
          <a:noFill/>
          <a:ln cap="flat" cmpd="sng" w="14275">
            <a:solidFill>
              <a:srgbClr val="000000"/>
            </a:solidFill>
            <a:prstDash val="solid"/>
            <a:round/>
            <a:headEnd len="sm" w="sm" type="none"/>
            <a:tailEnd len="sm" w="sm" type="none"/>
          </a:ln>
        </p:spPr>
      </p:cxnSp>
      <p:cxnSp>
        <p:nvCxnSpPr>
          <p:cNvPr id="189" name="Google Shape;189;p23"/>
          <p:cNvCxnSpPr/>
          <p:nvPr/>
        </p:nvCxnSpPr>
        <p:spPr>
          <a:xfrm>
            <a:off x="7178675" y="5884863"/>
            <a:ext cx="1588" cy="169862"/>
          </a:xfrm>
          <a:prstGeom prst="straightConnector1">
            <a:avLst/>
          </a:prstGeom>
          <a:noFill/>
          <a:ln cap="flat" cmpd="sng" w="14275">
            <a:solidFill>
              <a:srgbClr val="000000"/>
            </a:solidFill>
            <a:prstDash val="solid"/>
            <a:round/>
            <a:headEnd len="sm" w="sm" type="none"/>
            <a:tailEnd len="sm" w="sm" type="none"/>
          </a:ln>
        </p:spPr>
      </p:cxnSp>
      <p:sp>
        <p:nvSpPr>
          <p:cNvPr id="190" name="Google Shape;190;p23"/>
          <p:cNvSpPr/>
          <p:nvPr/>
        </p:nvSpPr>
        <p:spPr>
          <a:xfrm>
            <a:off x="7178675" y="1836738"/>
            <a:ext cx="1588" cy="4132262"/>
          </a:xfrm>
          <a:custGeom>
            <a:rect b="b" l="l" r="r" t="t"/>
            <a:pathLst>
              <a:path extrusionOk="0" h="120000" w="120000">
                <a:moveTo>
                  <a:pt x="0" y="0"/>
                </a:moveTo>
                <a:lnTo>
                  <a:pt x="0" y="12000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91" name="Google Shape;191;p23"/>
          <p:cNvSpPr/>
          <p:nvPr/>
        </p:nvSpPr>
        <p:spPr>
          <a:xfrm>
            <a:off x="7110413" y="5969000"/>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92" name="Google Shape;192;p23"/>
          <p:cNvCxnSpPr/>
          <p:nvPr/>
        </p:nvCxnSpPr>
        <p:spPr>
          <a:xfrm flipH="1" rot="10800000">
            <a:off x="7178675" y="1836738"/>
            <a:ext cx="1588" cy="4132262"/>
          </a:xfrm>
          <a:prstGeom prst="straightConnector1">
            <a:avLst/>
          </a:prstGeom>
          <a:noFill/>
          <a:ln cap="flat" cmpd="sng" w="14275">
            <a:solidFill>
              <a:srgbClr val="000000"/>
            </a:solidFill>
            <a:prstDash val="solid"/>
            <a:round/>
            <a:headEnd len="sm" w="sm" type="none"/>
            <a:tailEnd len="sm" w="sm" type="none"/>
          </a:ln>
        </p:spPr>
      </p:cxnSp>
      <p:cxnSp>
        <p:nvCxnSpPr>
          <p:cNvPr id="193" name="Google Shape;193;p23"/>
          <p:cNvCxnSpPr/>
          <p:nvPr/>
        </p:nvCxnSpPr>
        <p:spPr>
          <a:xfrm flipH="1">
            <a:off x="7110413" y="5969000"/>
            <a:ext cx="136525" cy="1588"/>
          </a:xfrm>
          <a:prstGeom prst="straightConnector1">
            <a:avLst/>
          </a:prstGeom>
          <a:noFill/>
          <a:ln cap="flat" cmpd="sng" w="14275">
            <a:solidFill>
              <a:srgbClr val="000000"/>
            </a:solidFill>
            <a:prstDash val="solid"/>
            <a:round/>
            <a:headEnd len="sm" w="sm" type="none"/>
            <a:tailEnd len="sm" w="sm" type="none"/>
          </a:ln>
        </p:spPr>
      </p:cxnSp>
      <p:sp>
        <p:nvSpPr>
          <p:cNvPr id="194" name="Google Shape;194;p23"/>
          <p:cNvSpPr/>
          <p:nvPr/>
        </p:nvSpPr>
        <p:spPr>
          <a:xfrm>
            <a:off x="7110413" y="5329238"/>
            <a:ext cx="136525" cy="3175"/>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95" name="Google Shape;195;p23"/>
          <p:cNvSpPr/>
          <p:nvPr/>
        </p:nvSpPr>
        <p:spPr>
          <a:xfrm>
            <a:off x="7110413" y="4691063"/>
            <a:ext cx="136525" cy="1587"/>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196" name="Google Shape;196;p23"/>
          <p:cNvCxnSpPr/>
          <p:nvPr/>
        </p:nvCxnSpPr>
        <p:spPr>
          <a:xfrm flipH="1">
            <a:off x="7110413" y="5329238"/>
            <a:ext cx="136525" cy="3175"/>
          </a:xfrm>
          <a:prstGeom prst="straightConnector1">
            <a:avLst/>
          </a:prstGeom>
          <a:noFill/>
          <a:ln cap="flat" cmpd="sng" w="14275">
            <a:solidFill>
              <a:srgbClr val="000000"/>
            </a:solidFill>
            <a:prstDash val="solid"/>
            <a:round/>
            <a:headEnd len="sm" w="sm" type="none"/>
            <a:tailEnd len="sm" w="sm" type="none"/>
          </a:ln>
        </p:spPr>
      </p:cxnSp>
      <p:cxnSp>
        <p:nvCxnSpPr>
          <p:cNvPr id="197" name="Google Shape;197;p23"/>
          <p:cNvCxnSpPr/>
          <p:nvPr/>
        </p:nvCxnSpPr>
        <p:spPr>
          <a:xfrm flipH="1">
            <a:off x="7110413" y="4691063"/>
            <a:ext cx="136525" cy="1587"/>
          </a:xfrm>
          <a:prstGeom prst="straightConnector1">
            <a:avLst/>
          </a:prstGeom>
          <a:noFill/>
          <a:ln cap="flat" cmpd="sng" w="14275">
            <a:solidFill>
              <a:srgbClr val="000000"/>
            </a:solidFill>
            <a:prstDash val="solid"/>
            <a:round/>
            <a:headEnd len="sm" w="sm" type="none"/>
            <a:tailEnd len="sm" w="sm" type="none"/>
          </a:ln>
        </p:spPr>
      </p:cxnSp>
      <p:sp>
        <p:nvSpPr>
          <p:cNvPr id="198" name="Google Shape;198;p23"/>
          <p:cNvSpPr/>
          <p:nvPr/>
        </p:nvSpPr>
        <p:spPr>
          <a:xfrm>
            <a:off x="7110413" y="4051300"/>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199" name="Google Shape;199;p23"/>
          <p:cNvSpPr/>
          <p:nvPr/>
        </p:nvSpPr>
        <p:spPr>
          <a:xfrm>
            <a:off x="7110413" y="3433763"/>
            <a:ext cx="136525" cy="1587"/>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200" name="Google Shape;200;p23"/>
          <p:cNvCxnSpPr/>
          <p:nvPr/>
        </p:nvCxnSpPr>
        <p:spPr>
          <a:xfrm flipH="1">
            <a:off x="7110413" y="4051300"/>
            <a:ext cx="136525" cy="1588"/>
          </a:xfrm>
          <a:prstGeom prst="straightConnector1">
            <a:avLst/>
          </a:prstGeom>
          <a:noFill/>
          <a:ln cap="flat" cmpd="sng" w="14275">
            <a:solidFill>
              <a:srgbClr val="000000"/>
            </a:solidFill>
            <a:prstDash val="solid"/>
            <a:round/>
            <a:headEnd len="sm" w="sm" type="none"/>
            <a:tailEnd len="sm" w="sm" type="none"/>
          </a:ln>
        </p:spPr>
      </p:cxnSp>
      <p:cxnSp>
        <p:nvCxnSpPr>
          <p:cNvPr id="201" name="Google Shape;201;p23"/>
          <p:cNvCxnSpPr/>
          <p:nvPr/>
        </p:nvCxnSpPr>
        <p:spPr>
          <a:xfrm flipH="1">
            <a:off x="7110413" y="3433763"/>
            <a:ext cx="136525" cy="1587"/>
          </a:xfrm>
          <a:prstGeom prst="straightConnector1">
            <a:avLst/>
          </a:prstGeom>
          <a:noFill/>
          <a:ln cap="flat" cmpd="sng" w="14275">
            <a:solidFill>
              <a:srgbClr val="000000"/>
            </a:solidFill>
            <a:prstDash val="solid"/>
            <a:round/>
            <a:headEnd len="sm" w="sm" type="none"/>
            <a:tailEnd len="sm" w="sm" type="none"/>
          </a:ln>
        </p:spPr>
      </p:cxnSp>
      <p:sp>
        <p:nvSpPr>
          <p:cNvPr id="202" name="Google Shape;202;p23"/>
          <p:cNvSpPr/>
          <p:nvPr/>
        </p:nvSpPr>
        <p:spPr>
          <a:xfrm>
            <a:off x="7110413" y="2795588"/>
            <a:ext cx="136525" cy="1587"/>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03" name="Google Shape;203;p23"/>
          <p:cNvSpPr/>
          <p:nvPr/>
        </p:nvSpPr>
        <p:spPr>
          <a:xfrm>
            <a:off x="7110413" y="2155825"/>
            <a:ext cx="136525" cy="1588"/>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204" name="Google Shape;204;p23"/>
          <p:cNvCxnSpPr/>
          <p:nvPr/>
        </p:nvCxnSpPr>
        <p:spPr>
          <a:xfrm flipH="1">
            <a:off x="7110413" y="2795588"/>
            <a:ext cx="136525" cy="1587"/>
          </a:xfrm>
          <a:prstGeom prst="straightConnector1">
            <a:avLst/>
          </a:prstGeom>
          <a:noFill/>
          <a:ln cap="flat" cmpd="sng" w="14275">
            <a:solidFill>
              <a:srgbClr val="000000"/>
            </a:solidFill>
            <a:prstDash val="solid"/>
            <a:round/>
            <a:headEnd len="sm" w="sm" type="none"/>
            <a:tailEnd len="sm" w="sm" type="none"/>
          </a:ln>
        </p:spPr>
      </p:cxnSp>
      <p:cxnSp>
        <p:nvCxnSpPr>
          <p:cNvPr id="205" name="Google Shape;205;p23"/>
          <p:cNvCxnSpPr/>
          <p:nvPr/>
        </p:nvCxnSpPr>
        <p:spPr>
          <a:xfrm flipH="1">
            <a:off x="7110413" y="2155825"/>
            <a:ext cx="136525" cy="1588"/>
          </a:xfrm>
          <a:prstGeom prst="straightConnector1">
            <a:avLst/>
          </a:prstGeom>
          <a:noFill/>
          <a:ln cap="flat" cmpd="sng" w="14275">
            <a:solidFill>
              <a:srgbClr val="000000"/>
            </a:solidFill>
            <a:prstDash val="solid"/>
            <a:round/>
            <a:headEnd len="sm" w="sm" type="none"/>
            <a:tailEnd len="sm" w="sm" type="none"/>
          </a:ln>
        </p:spPr>
      </p:cxnSp>
      <p:cxnSp>
        <p:nvCxnSpPr>
          <p:cNvPr id="206" name="Google Shape;206;p23"/>
          <p:cNvCxnSpPr/>
          <p:nvPr/>
        </p:nvCxnSpPr>
        <p:spPr>
          <a:xfrm flipH="1">
            <a:off x="2566988" y="5459413"/>
            <a:ext cx="441325" cy="360362"/>
          </a:xfrm>
          <a:prstGeom prst="straightConnector1">
            <a:avLst/>
          </a:prstGeom>
          <a:noFill/>
          <a:ln cap="flat" cmpd="sng" w="14275">
            <a:solidFill>
              <a:srgbClr val="000080"/>
            </a:solidFill>
            <a:prstDash val="solid"/>
            <a:round/>
            <a:headEnd len="sm" w="sm" type="none"/>
            <a:tailEnd len="sm" w="sm" type="none"/>
          </a:ln>
        </p:spPr>
      </p:cxnSp>
      <p:cxnSp>
        <p:nvCxnSpPr>
          <p:cNvPr id="207" name="Google Shape;207;p23"/>
          <p:cNvCxnSpPr/>
          <p:nvPr/>
        </p:nvCxnSpPr>
        <p:spPr>
          <a:xfrm flipH="1">
            <a:off x="3008313" y="5159375"/>
            <a:ext cx="439737" cy="300038"/>
          </a:xfrm>
          <a:prstGeom prst="straightConnector1">
            <a:avLst/>
          </a:prstGeom>
          <a:noFill/>
          <a:ln cap="flat" cmpd="sng" w="14275">
            <a:solidFill>
              <a:srgbClr val="000080"/>
            </a:solidFill>
            <a:prstDash val="solid"/>
            <a:round/>
            <a:headEnd len="sm" w="sm" type="none"/>
            <a:tailEnd len="sm" w="sm" type="none"/>
          </a:ln>
        </p:spPr>
      </p:cxnSp>
      <p:cxnSp>
        <p:nvCxnSpPr>
          <p:cNvPr id="208" name="Google Shape;208;p23"/>
          <p:cNvCxnSpPr/>
          <p:nvPr/>
        </p:nvCxnSpPr>
        <p:spPr>
          <a:xfrm flipH="1">
            <a:off x="3448050" y="4711700"/>
            <a:ext cx="441325" cy="447675"/>
          </a:xfrm>
          <a:prstGeom prst="straightConnector1">
            <a:avLst/>
          </a:prstGeom>
          <a:noFill/>
          <a:ln cap="flat" cmpd="sng" w="14275">
            <a:solidFill>
              <a:srgbClr val="000080"/>
            </a:solidFill>
            <a:prstDash val="solid"/>
            <a:round/>
            <a:headEnd len="sm" w="sm" type="none"/>
            <a:tailEnd len="sm" w="sm" type="none"/>
          </a:ln>
        </p:spPr>
      </p:cxnSp>
      <p:cxnSp>
        <p:nvCxnSpPr>
          <p:cNvPr id="209" name="Google Shape;209;p23"/>
          <p:cNvCxnSpPr/>
          <p:nvPr/>
        </p:nvCxnSpPr>
        <p:spPr>
          <a:xfrm flipH="1">
            <a:off x="3889375" y="4202113"/>
            <a:ext cx="441325" cy="509587"/>
          </a:xfrm>
          <a:prstGeom prst="straightConnector1">
            <a:avLst/>
          </a:prstGeom>
          <a:noFill/>
          <a:ln cap="flat" cmpd="sng" w="14275">
            <a:solidFill>
              <a:srgbClr val="000080"/>
            </a:solidFill>
            <a:prstDash val="solid"/>
            <a:round/>
            <a:headEnd len="sm" w="sm" type="none"/>
            <a:tailEnd len="sm" w="sm" type="none"/>
          </a:ln>
        </p:spPr>
      </p:cxnSp>
      <p:cxnSp>
        <p:nvCxnSpPr>
          <p:cNvPr id="210" name="Google Shape;210;p23"/>
          <p:cNvCxnSpPr/>
          <p:nvPr/>
        </p:nvCxnSpPr>
        <p:spPr>
          <a:xfrm flipH="1">
            <a:off x="4330700" y="3924300"/>
            <a:ext cx="441325" cy="277813"/>
          </a:xfrm>
          <a:prstGeom prst="straightConnector1">
            <a:avLst/>
          </a:prstGeom>
          <a:noFill/>
          <a:ln cap="flat" cmpd="sng" w="14275">
            <a:solidFill>
              <a:srgbClr val="000080"/>
            </a:solidFill>
            <a:prstDash val="solid"/>
            <a:round/>
            <a:headEnd len="sm" w="sm" type="none"/>
            <a:tailEnd len="sm" w="sm" type="none"/>
          </a:ln>
        </p:spPr>
      </p:cxnSp>
      <p:cxnSp>
        <p:nvCxnSpPr>
          <p:cNvPr id="211" name="Google Shape;211;p23"/>
          <p:cNvCxnSpPr/>
          <p:nvPr/>
        </p:nvCxnSpPr>
        <p:spPr>
          <a:xfrm flipH="1">
            <a:off x="4772025" y="3690938"/>
            <a:ext cx="423863" cy="233362"/>
          </a:xfrm>
          <a:prstGeom prst="straightConnector1">
            <a:avLst/>
          </a:prstGeom>
          <a:noFill/>
          <a:ln cap="flat" cmpd="sng" w="14275">
            <a:solidFill>
              <a:srgbClr val="000080"/>
            </a:solidFill>
            <a:prstDash val="solid"/>
            <a:round/>
            <a:headEnd len="sm" w="sm" type="none"/>
            <a:tailEnd len="sm" w="sm" type="none"/>
          </a:ln>
        </p:spPr>
      </p:cxnSp>
      <p:cxnSp>
        <p:nvCxnSpPr>
          <p:cNvPr id="212" name="Google Shape;212;p23"/>
          <p:cNvCxnSpPr/>
          <p:nvPr/>
        </p:nvCxnSpPr>
        <p:spPr>
          <a:xfrm flipH="1">
            <a:off x="5195888" y="3243263"/>
            <a:ext cx="439737" cy="447675"/>
          </a:xfrm>
          <a:prstGeom prst="straightConnector1">
            <a:avLst/>
          </a:prstGeom>
          <a:noFill/>
          <a:ln cap="flat" cmpd="sng" w="14275">
            <a:solidFill>
              <a:srgbClr val="000080"/>
            </a:solidFill>
            <a:prstDash val="solid"/>
            <a:round/>
            <a:headEnd len="sm" w="sm" type="none"/>
            <a:tailEnd len="sm" w="sm" type="none"/>
          </a:ln>
        </p:spPr>
      </p:cxnSp>
      <p:cxnSp>
        <p:nvCxnSpPr>
          <p:cNvPr id="213" name="Google Shape;213;p23"/>
          <p:cNvCxnSpPr/>
          <p:nvPr/>
        </p:nvCxnSpPr>
        <p:spPr>
          <a:xfrm flipH="1">
            <a:off x="5635625" y="2859088"/>
            <a:ext cx="441325" cy="384175"/>
          </a:xfrm>
          <a:prstGeom prst="straightConnector1">
            <a:avLst/>
          </a:prstGeom>
          <a:noFill/>
          <a:ln cap="flat" cmpd="sng" w="14275">
            <a:solidFill>
              <a:srgbClr val="000080"/>
            </a:solidFill>
            <a:prstDash val="solid"/>
            <a:round/>
            <a:headEnd len="sm" w="sm" type="none"/>
            <a:tailEnd len="sm" w="sm" type="none"/>
          </a:ln>
        </p:spPr>
      </p:cxnSp>
      <p:cxnSp>
        <p:nvCxnSpPr>
          <p:cNvPr id="214" name="Google Shape;214;p23"/>
          <p:cNvCxnSpPr/>
          <p:nvPr/>
        </p:nvCxnSpPr>
        <p:spPr>
          <a:xfrm flipH="1">
            <a:off x="6076950" y="2517775"/>
            <a:ext cx="441325" cy="341313"/>
          </a:xfrm>
          <a:prstGeom prst="straightConnector1">
            <a:avLst/>
          </a:prstGeom>
          <a:noFill/>
          <a:ln cap="flat" cmpd="sng" w="14275">
            <a:solidFill>
              <a:srgbClr val="000080"/>
            </a:solidFill>
            <a:prstDash val="solid"/>
            <a:round/>
            <a:headEnd len="sm" w="sm" type="none"/>
            <a:tailEnd len="sm" w="sm" type="none"/>
          </a:ln>
        </p:spPr>
      </p:cxnSp>
      <p:cxnSp>
        <p:nvCxnSpPr>
          <p:cNvPr id="215" name="Google Shape;215;p23"/>
          <p:cNvCxnSpPr/>
          <p:nvPr/>
        </p:nvCxnSpPr>
        <p:spPr>
          <a:xfrm flipH="1">
            <a:off x="6518275" y="2112963"/>
            <a:ext cx="439738" cy="404812"/>
          </a:xfrm>
          <a:prstGeom prst="straightConnector1">
            <a:avLst/>
          </a:prstGeom>
          <a:noFill/>
          <a:ln cap="flat" cmpd="sng" w="14275">
            <a:solidFill>
              <a:srgbClr val="000080"/>
            </a:solidFill>
            <a:prstDash val="solid"/>
            <a:round/>
            <a:headEnd len="sm" w="sm" type="none"/>
            <a:tailEnd len="sm" w="sm" type="none"/>
          </a:ln>
        </p:spPr>
      </p:cxnSp>
      <p:sp>
        <p:nvSpPr>
          <p:cNvPr id="216" name="Google Shape;216;p23"/>
          <p:cNvSpPr/>
          <p:nvPr/>
        </p:nvSpPr>
        <p:spPr>
          <a:xfrm>
            <a:off x="2516188" y="5756275"/>
            <a:ext cx="101600" cy="128588"/>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17" name="Google Shape;217;p23"/>
          <p:cNvSpPr/>
          <p:nvPr/>
        </p:nvSpPr>
        <p:spPr>
          <a:xfrm>
            <a:off x="2955925" y="5394325"/>
            <a:ext cx="103188" cy="127000"/>
          </a:xfrm>
          <a:custGeom>
            <a:rect b="b" l="l" r="r" t="t"/>
            <a:pathLst>
              <a:path extrusionOk="0" h="120000" w="120000">
                <a:moveTo>
                  <a:pt x="61052" y="0"/>
                </a:moveTo>
                <a:lnTo>
                  <a:pt x="119999" y="60845"/>
                </a:lnTo>
                <a:lnTo>
                  <a:pt x="61052" y="120000"/>
                </a:lnTo>
                <a:lnTo>
                  <a:pt x="0" y="60845"/>
                </a:lnTo>
                <a:lnTo>
                  <a:pt x="61052" y="0"/>
                </a:lnTo>
                <a:lnTo>
                  <a:pt x="61052"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18" name="Google Shape;218;p23"/>
          <p:cNvSpPr/>
          <p:nvPr/>
        </p:nvSpPr>
        <p:spPr>
          <a:xfrm>
            <a:off x="3398838" y="5095875"/>
            <a:ext cx="100012" cy="128588"/>
          </a:xfrm>
          <a:custGeom>
            <a:rect b="b" l="l" r="r" t="t"/>
            <a:pathLst>
              <a:path extrusionOk="0" h="120000" w="120000">
                <a:moveTo>
                  <a:pt x="59999" y="0"/>
                </a:moveTo>
                <a:lnTo>
                  <a:pt x="119999" y="60000"/>
                </a:lnTo>
                <a:lnTo>
                  <a:pt x="59999" y="120000"/>
                </a:lnTo>
                <a:lnTo>
                  <a:pt x="0" y="60000"/>
                </a:lnTo>
                <a:lnTo>
                  <a:pt x="59999" y="0"/>
                </a:lnTo>
                <a:lnTo>
                  <a:pt x="59999"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19" name="Google Shape;219;p23"/>
          <p:cNvSpPr/>
          <p:nvPr/>
        </p:nvSpPr>
        <p:spPr>
          <a:xfrm>
            <a:off x="3838575" y="4648200"/>
            <a:ext cx="101600" cy="128588"/>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0" name="Google Shape;220;p23"/>
          <p:cNvSpPr/>
          <p:nvPr/>
        </p:nvSpPr>
        <p:spPr>
          <a:xfrm>
            <a:off x="4279900" y="4137025"/>
            <a:ext cx="101600" cy="128588"/>
          </a:xfrm>
          <a:custGeom>
            <a:rect b="b" l="l" r="r" t="t"/>
            <a:pathLst>
              <a:path extrusionOk="0" h="120000" w="120000">
                <a:moveTo>
                  <a:pt x="61052" y="0"/>
                </a:moveTo>
                <a:lnTo>
                  <a:pt x="119999" y="60845"/>
                </a:lnTo>
                <a:lnTo>
                  <a:pt x="61052" y="120000"/>
                </a:lnTo>
                <a:lnTo>
                  <a:pt x="0" y="60845"/>
                </a:lnTo>
                <a:lnTo>
                  <a:pt x="61052" y="0"/>
                </a:lnTo>
                <a:lnTo>
                  <a:pt x="61052"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1" name="Google Shape;221;p23"/>
          <p:cNvSpPr/>
          <p:nvPr/>
        </p:nvSpPr>
        <p:spPr>
          <a:xfrm>
            <a:off x="4721225" y="3860800"/>
            <a:ext cx="100013" cy="128588"/>
          </a:xfrm>
          <a:custGeom>
            <a:rect b="b" l="l" r="r" t="t"/>
            <a:pathLst>
              <a:path extrusionOk="0" h="120000" w="120000">
                <a:moveTo>
                  <a:pt x="59999" y="0"/>
                </a:moveTo>
                <a:lnTo>
                  <a:pt x="119999" y="60000"/>
                </a:lnTo>
                <a:lnTo>
                  <a:pt x="59999" y="120000"/>
                </a:lnTo>
                <a:lnTo>
                  <a:pt x="0" y="60000"/>
                </a:lnTo>
                <a:lnTo>
                  <a:pt x="59999" y="0"/>
                </a:lnTo>
                <a:lnTo>
                  <a:pt x="59999"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2" name="Google Shape;222;p23"/>
          <p:cNvSpPr/>
          <p:nvPr/>
        </p:nvSpPr>
        <p:spPr>
          <a:xfrm>
            <a:off x="5143500" y="3625850"/>
            <a:ext cx="101600" cy="128588"/>
          </a:xfrm>
          <a:custGeom>
            <a:rect b="b" l="l" r="r" t="t"/>
            <a:pathLst>
              <a:path extrusionOk="0" h="120000" w="120000">
                <a:moveTo>
                  <a:pt x="61052" y="0"/>
                </a:moveTo>
                <a:lnTo>
                  <a:pt x="119999" y="60000"/>
                </a:lnTo>
                <a:lnTo>
                  <a:pt x="61052" y="120000"/>
                </a:lnTo>
                <a:lnTo>
                  <a:pt x="0" y="60000"/>
                </a:lnTo>
                <a:lnTo>
                  <a:pt x="61052" y="0"/>
                </a:lnTo>
                <a:lnTo>
                  <a:pt x="61052"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3" name="Google Shape;223;p23"/>
          <p:cNvSpPr/>
          <p:nvPr/>
        </p:nvSpPr>
        <p:spPr>
          <a:xfrm>
            <a:off x="5586413" y="3178175"/>
            <a:ext cx="101600" cy="128588"/>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4" name="Google Shape;224;p23"/>
          <p:cNvSpPr/>
          <p:nvPr/>
        </p:nvSpPr>
        <p:spPr>
          <a:xfrm>
            <a:off x="6026150" y="2795588"/>
            <a:ext cx="101600" cy="128587"/>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5" name="Google Shape;225;p23"/>
          <p:cNvSpPr/>
          <p:nvPr/>
        </p:nvSpPr>
        <p:spPr>
          <a:xfrm>
            <a:off x="6465888" y="2455863"/>
            <a:ext cx="103187" cy="127000"/>
          </a:xfrm>
          <a:custGeom>
            <a:rect b="b" l="l" r="r" t="t"/>
            <a:pathLst>
              <a:path extrusionOk="0" h="120000" w="120000">
                <a:moveTo>
                  <a:pt x="61052" y="0"/>
                </a:moveTo>
                <a:lnTo>
                  <a:pt x="119999" y="59154"/>
                </a:lnTo>
                <a:lnTo>
                  <a:pt x="61052" y="120000"/>
                </a:lnTo>
                <a:lnTo>
                  <a:pt x="0" y="59154"/>
                </a:lnTo>
                <a:lnTo>
                  <a:pt x="61052" y="0"/>
                </a:lnTo>
                <a:lnTo>
                  <a:pt x="61052"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6" name="Google Shape;226;p23"/>
          <p:cNvSpPr/>
          <p:nvPr/>
        </p:nvSpPr>
        <p:spPr>
          <a:xfrm>
            <a:off x="6908800" y="2051050"/>
            <a:ext cx="101600" cy="127000"/>
          </a:xfrm>
          <a:custGeom>
            <a:rect b="b" l="l" r="r" t="t"/>
            <a:pathLst>
              <a:path extrusionOk="0" h="120000" w="120000">
                <a:moveTo>
                  <a:pt x="58947" y="0"/>
                </a:moveTo>
                <a:lnTo>
                  <a:pt x="119999" y="59154"/>
                </a:lnTo>
                <a:lnTo>
                  <a:pt x="58947" y="120000"/>
                </a:lnTo>
                <a:lnTo>
                  <a:pt x="0" y="59154"/>
                </a:lnTo>
                <a:lnTo>
                  <a:pt x="58947" y="0"/>
                </a:lnTo>
                <a:lnTo>
                  <a:pt x="58947" y="0"/>
                </a:lnTo>
                <a:close/>
              </a:path>
            </a:pathLst>
          </a:custGeom>
          <a:solidFill>
            <a:srgbClr val="000080"/>
          </a:solid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27" name="Google Shape;227;p23"/>
          <p:cNvSpPr/>
          <p:nvPr/>
        </p:nvSpPr>
        <p:spPr>
          <a:xfrm>
            <a:off x="2065338" y="5808663"/>
            <a:ext cx="112712"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0</a:t>
            </a:r>
            <a:endParaRPr b="1" sz="2000" u="none">
              <a:solidFill>
                <a:schemeClr val="dk1"/>
              </a:solidFill>
              <a:latin typeface="Arial"/>
              <a:ea typeface="Arial"/>
              <a:cs typeface="Arial"/>
              <a:sym typeface="Arial"/>
            </a:endParaRPr>
          </a:p>
        </p:txBody>
      </p:sp>
      <p:sp>
        <p:nvSpPr>
          <p:cNvPr id="228" name="Google Shape;228;p23"/>
          <p:cNvSpPr/>
          <p:nvPr/>
        </p:nvSpPr>
        <p:spPr>
          <a:xfrm>
            <a:off x="1828800" y="5340350"/>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100</a:t>
            </a:r>
            <a:endParaRPr b="1" sz="2000" u="none">
              <a:solidFill>
                <a:schemeClr val="dk1"/>
              </a:solidFill>
              <a:latin typeface="Arial"/>
              <a:ea typeface="Arial"/>
              <a:cs typeface="Arial"/>
              <a:sym typeface="Arial"/>
            </a:endParaRPr>
          </a:p>
        </p:txBody>
      </p:sp>
      <p:sp>
        <p:nvSpPr>
          <p:cNvPr id="229" name="Google Shape;229;p23"/>
          <p:cNvSpPr/>
          <p:nvPr/>
        </p:nvSpPr>
        <p:spPr>
          <a:xfrm>
            <a:off x="1828800" y="4892675"/>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200</a:t>
            </a:r>
            <a:endParaRPr b="1" sz="2000" u="none">
              <a:solidFill>
                <a:schemeClr val="dk1"/>
              </a:solidFill>
              <a:latin typeface="Arial"/>
              <a:ea typeface="Arial"/>
              <a:cs typeface="Arial"/>
              <a:sym typeface="Arial"/>
            </a:endParaRPr>
          </a:p>
        </p:txBody>
      </p:sp>
      <p:sp>
        <p:nvSpPr>
          <p:cNvPr id="230" name="Google Shape;230;p23"/>
          <p:cNvSpPr/>
          <p:nvPr/>
        </p:nvSpPr>
        <p:spPr>
          <a:xfrm>
            <a:off x="1828800" y="4424363"/>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300</a:t>
            </a:r>
            <a:endParaRPr b="1" sz="2000" u="none">
              <a:solidFill>
                <a:schemeClr val="dk1"/>
              </a:solidFill>
              <a:latin typeface="Arial"/>
              <a:ea typeface="Arial"/>
              <a:cs typeface="Arial"/>
              <a:sym typeface="Arial"/>
            </a:endParaRPr>
          </a:p>
        </p:txBody>
      </p:sp>
      <p:sp>
        <p:nvSpPr>
          <p:cNvPr id="231" name="Google Shape;231;p23"/>
          <p:cNvSpPr/>
          <p:nvPr/>
        </p:nvSpPr>
        <p:spPr>
          <a:xfrm>
            <a:off x="1828800" y="3976688"/>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400</a:t>
            </a:r>
            <a:endParaRPr b="1" sz="2000" u="none">
              <a:solidFill>
                <a:schemeClr val="dk1"/>
              </a:solidFill>
              <a:latin typeface="Arial"/>
              <a:ea typeface="Arial"/>
              <a:cs typeface="Arial"/>
              <a:sym typeface="Arial"/>
            </a:endParaRPr>
          </a:p>
        </p:txBody>
      </p:sp>
      <p:sp>
        <p:nvSpPr>
          <p:cNvPr id="232" name="Google Shape;232;p23"/>
          <p:cNvSpPr/>
          <p:nvPr/>
        </p:nvSpPr>
        <p:spPr>
          <a:xfrm>
            <a:off x="1828800" y="3508375"/>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500</a:t>
            </a:r>
            <a:endParaRPr b="1" sz="2000" u="none">
              <a:solidFill>
                <a:schemeClr val="dk1"/>
              </a:solidFill>
              <a:latin typeface="Arial"/>
              <a:ea typeface="Arial"/>
              <a:cs typeface="Arial"/>
              <a:sym typeface="Arial"/>
            </a:endParaRPr>
          </a:p>
        </p:txBody>
      </p:sp>
      <p:sp>
        <p:nvSpPr>
          <p:cNvPr id="233" name="Google Shape;233;p23"/>
          <p:cNvSpPr/>
          <p:nvPr/>
        </p:nvSpPr>
        <p:spPr>
          <a:xfrm>
            <a:off x="1828800" y="3060700"/>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600</a:t>
            </a:r>
            <a:endParaRPr b="1" sz="2000" u="none">
              <a:solidFill>
                <a:schemeClr val="dk1"/>
              </a:solidFill>
              <a:latin typeface="Arial"/>
              <a:ea typeface="Arial"/>
              <a:cs typeface="Arial"/>
              <a:sym typeface="Arial"/>
            </a:endParaRPr>
          </a:p>
        </p:txBody>
      </p:sp>
      <p:sp>
        <p:nvSpPr>
          <p:cNvPr id="234" name="Google Shape;234;p23"/>
          <p:cNvSpPr/>
          <p:nvPr/>
        </p:nvSpPr>
        <p:spPr>
          <a:xfrm>
            <a:off x="1828800" y="2590800"/>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700</a:t>
            </a:r>
            <a:endParaRPr b="1" sz="2000" u="none">
              <a:solidFill>
                <a:schemeClr val="dk1"/>
              </a:solidFill>
              <a:latin typeface="Arial"/>
              <a:ea typeface="Arial"/>
              <a:cs typeface="Arial"/>
              <a:sym typeface="Arial"/>
            </a:endParaRPr>
          </a:p>
        </p:txBody>
      </p:sp>
      <p:sp>
        <p:nvSpPr>
          <p:cNvPr id="235" name="Google Shape;235;p23"/>
          <p:cNvSpPr/>
          <p:nvPr/>
        </p:nvSpPr>
        <p:spPr>
          <a:xfrm>
            <a:off x="1828800" y="2143125"/>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800</a:t>
            </a:r>
            <a:endParaRPr b="1" sz="2000" u="none">
              <a:solidFill>
                <a:schemeClr val="dk1"/>
              </a:solidFill>
              <a:latin typeface="Arial"/>
              <a:ea typeface="Arial"/>
              <a:cs typeface="Arial"/>
              <a:sym typeface="Arial"/>
            </a:endParaRPr>
          </a:p>
        </p:txBody>
      </p:sp>
      <p:sp>
        <p:nvSpPr>
          <p:cNvPr id="236" name="Google Shape;236;p23"/>
          <p:cNvSpPr/>
          <p:nvPr/>
        </p:nvSpPr>
        <p:spPr>
          <a:xfrm>
            <a:off x="1828800" y="1676400"/>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900</a:t>
            </a:r>
            <a:endParaRPr b="1" sz="2000" u="none">
              <a:solidFill>
                <a:schemeClr val="dk1"/>
              </a:solidFill>
              <a:latin typeface="Arial"/>
              <a:ea typeface="Arial"/>
              <a:cs typeface="Arial"/>
              <a:sym typeface="Arial"/>
            </a:endParaRPr>
          </a:p>
        </p:txBody>
      </p:sp>
      <p:sp>
        <p:nvSpPr>
          <p:cNvPr id="237" name="Google Shape;237;p23"/>
          <p:cNvSpPr/>
          <p:nvPr/>
        </p:nvSpPr>
        <p:spPr>
          <a:xfrm>
            <a:off x="2286000" y="6215063"/>
            <a:ext cx="561975"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≤1972</a:t>
            </a:r>
            <a:endParaRPr b="1" sz="2000" u="none">
              <a:solidFill>
                <a:schemeClr val="dk1"/>
              </a:solidFill>
              <a:latin typeface="Arial"/>
              <a:ea typeface="Arial"/>
              <a:cs typeface="Arial"/>
              <a:sym typeface="Arial"/>
            </a:endParaRPr>
          </a:p>
        </p:txBody>
      </p:sp>
      <p:sp>
        <p:nvSpPr>
          <p:cNvPr id="238" name="Google Shape;238;p23"/>
          <p:cNvSpPr/>
          <p:nvPr/>
        </p:nvSpPr>
        <p:spPr>
          <a:xfrm>
            <a:off x="3219450" y="6215063"/>
            <a:ext cx="45085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1974</a:t>
            </a:r>
            <a:endParaRPr b="1" sz="2000" u="none">
              <a:solidFill>
                <a:schemeClr val="dk1"/>
              </a:solidFill>
              <a:latin typeface="Arial"/>
              <a:ea typeface="Arial"/>
              <a:cs typeface="Arial"/>
              <a:sym typeface="Arial"/>
            </a:endParaRPr>
          </a:p>
        </p:txBody>
      </p:sp>
      <p:sp>
        <p:nvSpPr>
          <p:cNvPr id="239" name="Google Shape;239;p23"/>
          <p:cNvSpPr/>
          <p:nvPr/>
        </p:nvSpPr>
        <p:spPr>
          <a:xfrm>
            <a:off x="4100513" y="6215063"/>
            <a:ext cx="45085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1976</a:t>
            </a:r>
            <a:endParaRPr b="1" sz="2000" u="none">
              <a:solidFill>
                <a:schemeClr val="dk1"/>
              </a:solidFill>
              <a:latin typeface="Arial"/>
              <a:ea typeface="Arial"/>
              <a:cs typeface="Arial"/>
              <a:sym typeface="Arial"/>
            </a:endParaRPr>
          </a:p>
        </p:txBody>
      </p:sp>
      <p:sp>
        <p:nvSpPr>
          <p:cNvPr id="240" name="Google Shape;240;p23"/>
          <p:cNvSpPr/>
          <p:nvPr/>
        </p:nvSpPr>
        <p:spPr>
          <a:xfrm>
            <a:off x="4964113" y="6215063"/>
            <a:ext cx="45085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1978</a:t>
            </a:r>
            <a:endParaRPr b="1" sz="2000" u="none">
              <a:solidFill>
                <a:schemeClr val="dk1"/>
              </a:solidFill>
              <a:latin typeface="Arial"/>
              <a:ea typeface="Arial"/>
              <a:cs typeface="Arial"/>
              <a:sym typeface="Arial"/>
            </a:endParaRPr>
          </a:p>
        </p:txBody>
      </p:sp>
      <p:sp>
        <p:nvSpPr>
          <p:cNvPr id="241" name="Google Shape;241;p23"/>
          <p:cNvSpPr/>
          <p:nvPr/>
        </p:nvSpPr>
        <p:spPr>
          <a:xfrm>
            <a:off x="5846763" y="6215063"/>
            <a:ext cx="45085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1980</a:t>
            </a:r>
            <a:endParaRPr b="1" sz="2000" u="none">
              <a:solidFill>
                <a:schemeClr val="dk1"/>
              </a:solidFill>
              <a:latin typeface="Arial"/>
              <a:ea typeface="Arial"/>
              <a:cs typeface="Arial"/>
              <a:sym typeface="Arial"/>
            </a:endParaRPr>
          </a:p>
        </p:txBody>
      </p:sp>
      <p:sp>
        <p:nvSpPr>
          <p:cNvPr id="242" name="Google Shape;242;p23"/>
          <p:cNvSpPr/>
          <p:nvPr/>
        </p:nvSpPr>
        <p:spPr>
          <a:xfrm>
            <a:off x="6729413" y="6215063"/>
            <a:ext cx="45085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1982</a:t>
            </a:r>
            <a:endParaRPr b="1" sz="2000" u="none">
              <a:solidFill>
                <a:schemeClr val="dk1"/>
              </a:solidFill>
              <a:latin typeface="Arial"/>
              <a:ea typeface="Arial"/>
              <a:cs typeface="Arial"/>
              <a:sym typeface="Arial"/>
            </a:endParaRPr>
          </a:p>
        </p:txBody>
      </p:sp>
      <p:sp>
        <p:nvSpPr>
          <p:cNvPr id="243" name="Google Shape;243;p23"/>
          <p:cNvSpPr/>
          <p:nvPr/>
        </p:nvSpPr>
        <p:spPr>
          <a:xfrm>
            <a:off x="7356475" y="5808663"/>
            <a:ext cx="112713"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0</a:t>
            </a:r>
            <a:endParaRPr b="1" sz="2000" u="none">
              <a:solidFill>
                <a:schemeClr val="dk1"/>
              </a:solidFill>
              <a:latin typeface="Arial"/>
              <a:ea typeface="Arial"/>
              <a:cs typeface="Arial"/>
              <a:sym typeface="Arial"/>
            </a:endParaRPr>
          </a:p>
        </p:txBody>
      </p:sp>
      <p:sp>
        <p:nvSpPr>
          <p:cNvPr id="244" name="Google Shape;244;p23"/>
          <p:cNvSpPr/>
          <p:nvPr/>
        </p:nvSpPr>
        <p:spPr>
          <a:xfrm>
            <a:off x="7356475" y="5168900"/>
            <a:ext cx="225425"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50</a:t>
            </a:r>
            <a:endParaRPr b="1" sz="2000" u="none">
              <a:solidFill>
                <a:schemeClr val="dk1"/>
              </a:solidFill>
              <a:latin typeface="Arial"/>
              <a:ea typeface="Arial"/>
              <a:cs typeface="Arial"/>
              <a:sym typeface="Arial"/>
            </a:endParaRPr>
          </a:p>
        </p:txBody>
      </p:sp>
      <p:sp>
        <p:nvSpPr>
          <p:cNvPr id="245" name="Google Shape;245;p23"/>
          <p:cNvSpPr/>
          <p:nvPr/>
        </p:nvSpPr>
        <p:spPr>
          <a:xfrm>
            <a:off x="7356475" y="4529138"/>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100</a:t>
            </a:r>
            <a:endParaRPr b="1" sz="2000" u="none">
              <a:solidFill>
                <a:schemeClr val="dk1"/>
              </a:solidFill>
              <a:latin typeface="Arial"/>
              <a:ea typeface="Arial"/>
              <a:cs typeface="Arial"/>
              <a:sym typeface="Arial"/>
            </a:endParaRPr>
          </a:p>
        </p:txBody>
      </p:sp>
      <p:sp>
        <p:nvSpPr>
          <p:cNvPr id="246" name="Google Shape;246;p23"/>
          <p:cNvSpPr/>
          <p:nvPr/>
        </p:nvSpPr>
        <p:spPr>
          <a:xfrm>
            <a:off x="7356475" y="3890963"/>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150</a:t>
            </a:r>
            <a:endParaRPr b="1" sz="2000" u="none">
              <a:solidFill>
                <a:schemeClr val="dk1"/>
              </a:solidFill>
              <a:latin typeface="Arial"/>
              <a:ea typeface="Arial"/>
              <a:cs typeface="Arial"/>
              <a:sym typeface="Arial"/>
            </a:endParaRPr>
          </a:p>
        </p:txBody>
      </p:sp>
      <p:sp>
        <p:nvSpPr>
          <p:cNvPr id="247" name="Google Shape;247;p23"/>
          <p:cNvSpPr/>
          <p:nvPr/>
        </p:nvSpPr>
        <p:spPr>
          <a:xfrm>
            <a:off x="7356475" y="3273425"/>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200</a:t>
            </a:r>
            <a:endParaRPr b="1" sz="2000" u="none">
              <a:solidFill>
                <a:schemeClr val="dk1"/>
              </a:solidFill>
              <a:latin typeface="Arial"/>
              <a:ea typeface="Arial"/>
              <a:cs typeface="Arial"/>
              <a:sym typeface="Arial"/>
            </a:endParaRPr>
          </a:p>
        </p:txBody>
      </p:sp>
      <p:sp>
        <p:nvSpPr>
          <p:cNvPr id="248" name="Google Shape;248;p23"/>
          <p:cNvSpPr/>
          <p:nvPr/>
        </p:nvSpPr>
        <p:spPr>
          <a:xfrm>
            <a:off x="7356475" y="2633663"/>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250</a:t>
            </a:r>
            <a:endParaRPr b="1" sz="2000" u="none">
              <a:solidFill>
                <a:schemeClr val="dk1"/>
              </a:solidFill>
              <a:latin typeface="Arial"/>
              <a:ea typeface="Arial"/>
              <a:cs typeface="Arial"/>
              <a:sym typeface="Arial"/>
            </a:endParaRPr>
          </a:p>
        </p:txBody>
      </p:sp>
      <p:sp>
        <p:nvSpPr>
          <p:cNvPr id="249" name="Google Shape;249;p23"/>
          <p:cNvSpPr/>
          <p:nvPr/>
        </p:nvSpPr>
        <p:spPr>
          <a:xfrm>
            <a:off x="7356475" y="1995488"/>
            <a:ext cx="338138"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u="none">
                <a:solidFill>
                  <a:srgbClr val="000000"/>
                </a:solidFill>
                <a:latin typeface="Arial"/>
                <a:ea typeface="Arial"/>
                <a:cs typeface="Arial"/>
                <a:sym typeface="Arial"/>
              </a:rPr>
              <a:t>300</a:t>
            </a:r>
            <a:endParaRPr b="1" sz="2000" u="none">
              <a:solidFill>
                <a:schemeClr val="dk1"/>
              </a:solidFill>
              <a:latin typeface="Arial"/>
              <a:ea typeface="Arial"/>
              <a:cs typeface="Arial"/>
              <a:sym typeface="Arial"/>
            </a:endParaRPr>
          </a:p>
        </p:txBody>
      </p:sp>
      <p:sp>
        <p:nvSpPr>
          <p:cNvPr id="250" name="Google Shape;250;p23"/>
          <p:cNvSpPr/>
          <p:nvPr/>
        </p:nvSpPr>
        <p:spPr>
          <a:xfrm>
            <a:off x="8286750" y="4365625"/>
            <a:ext cx="185738" cy="196850"/>
          </a:xfrm>
          <a:prstGeom prst="rect">
            <a:avLst/>
          </a:prstGeom>
          <a:solidFill>
            <a:srgbClr val="D576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51" name="Google Shape;251;p23"/>
          <p:cNvSpPr/>
          <p:nvPr/>
        </p:nvSpPr>
        <p:spPr>
          <a:xfrm>
            <a:off x="7924800" y="4648200"/>
            <a:ext cx="1014413" cy="40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u="none">
                <a:solidFill>
                  <a:srgbClr val="000000"/>
                </a:solidFill>
                <a:latin typeface="Arial"/>
                <a:ea typeface="Arial"/>
                <a:cs typeface="Arial"/>
                <a:sym typeface="Arial"/>
              </a:rPr>
              <a:t>Cumulative</a:t>
            </a:r>
            <a:br>
              <a:rPr lang="en-US" sz="1600" u="none">
                <a:solidFill>
                  <a:srgbClr val="000000"/>
                </a:solidFill>
                <a:latin typeface="Arial"/>
                <a:ea typeface="Arial"/>
                <a:cs typeface="Arial"/>
                <a:sym typeface="Arial"/>
              </a:rPr>
            </a:br>
            <a:r>
              <a:rPr lang="en-US" sz="1600" u="none">
                <a:solidFill>
                  <a:srgbClr val="000000"/>
                </a:solidFill>
                <a:latin typeface="Arial"/>
                <a:ea typeface="Arial"/>
                <a:cs typeface="Arial"/>
                <a:sym typeface="Arial"/>
              </a:rPr>
              <a:t>Couples</a:t>
            </a:r>
            <a:endParaRPr b="1" sz="2000" u="none">
              <a:solidFill>
                <a:schemeClr val="dk1"/>
              </a:solidFill>
              <a:latin typeface="Arial"/>
              <a:ea typeface="Arial"/>
              <a:cs typeface="Arial"/>
              <a:sym typeface="Arial"/>
            </a:endParaRPr>
          </a:p>
        </p:txBody>
      </p:sp>
      <p:grpSp>
        <p:nvGrpSpPr>
          <p:cNvPr id="252" name="Google Shape;252;p23"/>
          <p:cNvGrpSpPr/>
          <p:nvPr/>
        </p:nvGrpSpPr>
        <p:grpSpPr>
          <a:xfrm>
            <a:off x="8220075" y="3498850"/>
            <a:ext cx="406400" cy="114300"/>
            <a:chOff x="4939" y="2218"/>
            <a:chExt cx="256" cy="72"/>
          </a:xfrm>
        </p:grpSpPr>
        <p:sp>
          <p:nvSpPr>
            <p:cNvPr id="253" name="Google Shape;253;p23"/>
            <p:cNvSpPr/>
            <p:nvPr/>
          </p:nvSpPr>
          <p:spPr>
            <a:xfrm>
              <a:off x="4939" y="2254"/>
              <a:ext cx="256" cy="1"/>
            </a:xfrm>
            <a:custGeom>
              <a:rect b="b" l="l" r="r" t="t"/>
              <a:pathLst>
                <a:path extrusionOk="0" h="120000" w="120000">
                  <a:moveTo>
                    <a:pt x="0" y="0"/>
                  </a:moveTo>
                  <a:lnTo>
                    <a:pt x="120000" y="0"/>
                  </a:lnTo>
                  <a:lnTo>
                    <a:pt x="0" y="0"/>
                  </a:lnTo>
                  <a:close/>
                </a:path>
              </a:pathLst>
            </a:custGeom>
            <a:solidFill>
              <a:srgbClr val="99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54" name="Google Shape;254;p23"/>
            <p:cNvSpPr/>
            <p:nvPr/>
          </p:nvSpPr>
          <p:spPr>
            <a:xfrm>
              <a:off x="5034" y="2218"/>
              <a:ext cx="57" cy="72"/>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cxnSp>
          <p:nvCxnSpPr>
            <p:cNvPr id="255" name="Google Shape;255;p23"/>
            <p:cNvCxnSpPr/>
            <p:nvPr/>
          </p:nvCxnSpPr>
          <p:spPr>
            <a:xfrm flipH="1">
              <a:off x="4939" y="2254"/>
              <a:ext cx="256" cy="1"/>
            </a:xfrm>
            <a:prstGeom prst="straightConnector1">
              <a:avLst/>
            </a:prstGeom>
            <a:noFill/>
            <a:ln cap="flat" cmpd="sng" w="14275">
              <a:solidFill>
                <a:srgbClr val="000080"/>
              </a:solidFill>
              <a:prstDash val="solid"/>
              <a:round/>
              <a:headEnd len="sm" w="sm" type="none"/>
              <a:tailEnd len="sm" w="sm" type="none"/>
            </a:ln>
          </p:spPr>
        </p:cxnSp>
        <p:sp>
          <p:nvSpPr>
            <p:cNvPr id="256" name="Google Shape;256;p23"/>
            <p:cNvSpPr/>
            <p:nvPr/>
          </p:nvSpPr>
          <p:spPr>
            <a:xfrm>
              <a:off x="5034" y="2218"/>
              <a:ext cx="57" cy="72"/>
            </a:xfrm>
            <a:custGeom>
              <a:rect b="b" l="l" r="r" t="t"/>
              <a:pathLst>
                <a:path extrusionOk="0" h="120000" w="120000">
                  <a:moveTo>
                    <a:pt x="58947" y="0"/>
                  </a:moveTo>
                  <a:lnTo>
                    <a:pt x="119999" y="60000"/>
                  </a:lnTo>
                  <a:lnTo>
                    <a:pt x="58947" y="120000"/>
                  </a:lnTo>
                  <a:lnTo>
                    <a:pt x="0" y="60000"/>
                  </a:lnTo>
                  <a:lnTo>
                    <a:pt x="58947" y="0"/>
                  </a:lnTo>
                  <a:lnTo>
                    <a:pt x="58947" y="0"/>
                  </a:lnTo>
                  <a:close/>
                </a:path>
              </a:pathLst>
            </a:custGeom>
            <a:noFill/>
            <a:ln cap="flat" cmpd="sng" w="14275">
              <a:solidFill>
                <a:srgbClr val="00008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grpSp>
      <p:sp>
        <p:nvSpPr>
          <p:cNvPr id="257" name="Google Shape;257;p23"/>
          <p:cNvSpPr/>
          <p:nvPr/>
        </p:nvSpPr>
        <p:spPr>
          <a:xfrm>
            <a:off x="7915275" y="3767138"/>
            <a:ext cx="1014413" cy="40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u="none">
                <a:solidFill>
                  <a:srgbClr val="000000"/>
                </a:solidFill>
                <a:latin typeface="Arial"/>
                <a:ea typeface="Arial"/>
                <a:cs typeface="Arial"/>
                <a:sym typeface="Arial"/>
              </a:rPr>
              <a:t>Cumulative</a:t>
            </a:r>
            <a:br>
              <a:rPr lang="en-US" sz="1600" u="none">
                <a:solidFill>
                  <a:srgbClr val="000000"/>
                </a:solidFill>
                <a:latin typeface="Arial"/>
                <a:ea typeface="Arial"/>
                <a:cs typeface="Arial"/>
                <a:sym typeface="Arial"/>
              </a:rPr>
            </a:br>
            <a:r>
              <a:rPr lang="en-US" sz="1600" u="none">
                <a:solidFill>
                  <a:srgbClr val="000000"/>
                </a:solidFill>
                <a:latin typeface="Arial"/>
                <a:ea typeface="Arial"/>
                <a:cs typeface="Arial"/>
                <a:sym typeface="Arial"/>
              </a:rPr>
              <a:t>Homes</a:t>
            </a:r>
            <a:endParaRPr b="1" sz="2000" u="none">
              <a:solidFill>
                <a:schemeClr val="dk1"/>
              </a:solidFill>
              <a:latin typeface="Arial"/>
              <a:ea typeface="Arial"/>
              <a:cs typeface="Arial"/>
              <a:sym typeface="Arial"/>
            </a:endParaRPr>
          </a:p>
        </p:txBody>
      </p:sp>
      <p:sp>
        <p:nvSpPr>
          <p:cNvPr id="258" name="Google Shape;258;p23"/>
          <p:cNvSpPr/>
          <p:nvPr/>
        </p:nvSpPr>
        <p:spPr>
          <a:xfrm>
            <a:off x="492125" y="427038"/>
            <a:ext cx="8651875" cy="600075"/>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t/>
            </a:r>
            <a:endParaRPr sz="4400" u="none">
              <a:solidFill>
                <a:schemeClr val="dk1"/>
              </a:solidFill>
              <a:latin typeface="Arial"/>
              <a:ea typeface="Arial"/>
              <a:cs typeface="Arial"/>
              <a:sym typeface="Arial"/>
            </a:endParaRPr>
          </a:p>
        </p:txBody>
      </p:sp>
      <p:sp>
        <p:nvSpPr>
          <p:cNvPr id="259" name="Google Shape;259;p23"/>
          <p:cNvSpPr/>
          <p:nvPr/>
        </p:nvSpPr>
        <p:spPr>
          <a:xfrm>
            <a:off x="2743200" y="1295400"/>
            <a:ext cx="3635375" cy="854075"/>
          </a:xfrm>
          <a:prstGeom prst="rect">
            <a:avLst/>
          </a:prstGeom>
          <a:noFill/>
          <a:ln>
            <a:noFill/>
          </a:ln>
        </p:spPr>
        <p:txBody>
          <a:bodyPr anchorCtr="0" anchor="t" bIns="45700" lIns="91425" spcFirstLastPara="1" rIns="91425" wrap="square" tIns="45700">
            <a:noAutofit/>
          </a:bodyPr>
          <a:lstStyle/>
          <a:p>
            <a:pPr indent="0" lvl="0" marL="0" marR="0" rtl="0" algn="l">
              <a:lnSpc>
                <a:spcPct val="187500"/>
              </a:lnSpc>
              <a:spcBef>
                <a:spcPts val="0"/>
              </a:spcBef>
              <a:spcAft>
                <a:spcPts val="0"/>
              </a:spcAft>
              <a:buNone/>
            </a:pPr>
            <a:r>
              <a:rPr lang="en-US" sz="1600" u="none">
                <a:solidFill>
                  <a:schemeClr val="dk1"/>
                </a:solidFill>
                <a:latin typeface="Arial"/>
                <a:ea typeface="Arial"/>
                <a:cs typeface="Arial"/>
                <a:sym typeface="Arial"/>
              </a:rPr>
              <a:t>Phillips, Phillips, Fixsen, &amp; Wolf - 1967</a:t>
            </a:r>
            <a:endParaRPr/>
          </a:p>
          <a:p>
            <a:pPr indent="0" lvl="0" marL="0" marR="0" rtl="0" algn="l">
              <a:lnSpc>
                <a:spcPct val="187500"/>
              </a:lnSpc>
              <a:spcBef>
                <a:spcPts val="0"/>
              </a:spcBef>
              <a:spcAft>
                <a:spcPts val="0"/>
              </a:spcAft>
              <a:buNone/>
            </a:pPr>
            <a:r>
              <a:rPr lang="en-US" sz="1600" u="none">
                <a:solidFill>
                  <a:schemeClr val="dk1"/>
                </a:solidFill>
                <a:latin typeface="Arial"/>
                <a:ea typeface="Arial"/>
                <a:cs typeface="Arial"/>
                <a:sym typeface="Arial"/>
              </a:rPr>
              <a:t>Fixsen, Blase, Timbers, &amp; Wolf (2001)</a:t>
            </a:r>
            <a:endParaRPr sz="2000" u="none">
              <a:solidFill>
                <a:schemeClr val="dk1"/>
              </a:solidFill>
              <a:latin typeface="Arial"/>
              <a:ea typeface="Arial"/>
              <a:cs typeface="Arial"/>
              <a:sym typeface="Arial"/>
            </a:endParaRPr>
          </a:p>
        </p:txBody>
      </p:sp>
      <p:sp>
        <p:nvSpPr>
          <p:cNvPr id="260" name="Google Shape;260;p23"/>
          <p:cNvSpPr txBox="1"/>
          <p:nvPr>
            <p:ph type="title"/>
          </p:nvPr>
        </p:nvSpPr>
        <p:spPr>
          <a:xfrm>
            <a:off x="1524000" y="228600"/>
            <a:ext cx="74676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Teaching–Family Model</a:t>
            </a:r>
            <a:endParaRPr/>
          </a:p>
        </p:txBody>
      </p:sp>
      <p:sp>
        <p:nvSpPr>
          <p:cNvPr id="261" name="Google Shape;261;p23"/>
          <p:cNvSpPr/>
          <p:nvPr/>
        </p:nvSpPr>
        <p:spPr>
          <a:xfrm>
            <a:off x="228600" y="1219200"/>
            <a:ext cx="89154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1371600" y="0"/>
            <a:ext cx="80010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Follow Through Programs</a:t>
            </a:r>
            <a:endParaRPr/>
          </a:p>
        </p:txBody>
      </p:sp>
      <p:sp>
        <p:nvSpPr>
          <p:cNvPr id="269" name="Google Shape;269;p24"/>
          <p:cNvSpPr txBox="1"/>
          <p:nvPr>
            <p:ph idx="1" type="body"/>
          </p:nvPr>
        </p:nvSpPr>
        <p:spPr>
          <a:xfrm>
            <a:off x="1524000" y="6065838"/>
            <a:ext cx="7467600" cy="563562"/>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chemeClr val="dk1"/>
              </a:buClr>
              <a:buFont typeface="Arial"/>
              <a:buNone/>
            </a:pPr>
            <a:r>
              <a:rPr b="1" i="0" lang="en-US" sz="800" u="none" cap="none" strike="noStrike">
                <a:solidFill>
                  <a:schemeClr val="dk1"/>
                </a:solidFill>
                <a:latin typeface="Arial"/>
                <a:ea typeface="Arial"/>
                <a:cs typeface="Arial"/>
                <a:sym typeface="Arial"/>
              </a:rPr>
              <a:t>Figure 1: </a:t>
            </a:r>
            <a:r>
              <a:rPr b="1" i="1" lang="en-US" sz="800" u="none" cap="none" strike="noStrike">
                <a:solidFill>
                  <a:schemeClr val="dk1"/>
                </a:solidFill>
                <a:latin typeface="Arial"/>
                <a:ea typeface="Arial"/>
                <a:cs typeface="Arial"/>
                <a:sym typeface="Arial"/>
              </a:rPr>
              <a:t>This figure shows the average effects of nine Follow Through models on measures of basic skills (word knowledge, spelling, language, and math computation), cognitive-conceptual skills (reading comprehension, math concepts, and math problem solving) and self-concept. This figure is adapted from Engelmann, S. and Carnine, D. (1982),</a:t>
            </a:r>
            <a:r>
              <a:rPr b="1" i="0" lang="en-US" sz="800" u="none" cap="none" strike="noStrike">
                <a:solidFill>
                  <a:schemeClr val="dk1"/>
                </a:solidFill>
                <a:latin typeface="Arial"/>
                <a:ea typeface="Arial"/>
                <a:cs typeface="Arial"/>
                <a:sym typeface="Arial"/>
              </a:rPr>
              <a:t> Theory of Instruction: Principles and applications. </a:t>
            </a:r>
            <a:r>
              <a:rPr b="1" i="1" lang="en-US" sz="800" u="none" cap="none" strike="noStrike">
                <a:solidFill>
                  <a:schemeClr val="dk1"/>
                </a:solidFill>
                <a:latin typeface="Arial"/>
                <a:ea typeface="Arial"/>
                <a:cs typeface="Arial"/>
                <a:sym typeface="Arial"/>
              </a:rPr>
              <a:t>New York: Irvington Press.</a:t>
            </a:r>
            <a:r>
              <a:rPr b="0" i="0" lang="en-US" sz="1800" u="none" cap="none" strike="noStrike">
                <a:solidFill>
                  <a:schemeClr val="dk1"/>
                </a:solidFill>
                <a:latin typeface="Arial"/>
                <a:ea typeface="Arial"/>
                <a:cs typeface="Arial"/>
                <a:sym typeface="Arial"/>
              </a:rPr>
              <a:t> </a:t>
            </a:r>
            <a:endParaRPr/>
          </a:p>
        </p:txBody>
      </p:sp>
      <p:pic>
        <p:nvPicPr>
          <p:cNvPr descr="Follow-Through_Data" id="270" name="Google Shape;270;p24"/>
          <p:cNvPicPr preferRelativeResize="0"/>
          <p:nvPr/>
        </p:nvPicPr>
        <p:blipFill rotWithShape="1">
          <a:blip r:embed="rId3">
            <a:alphaModFix/>
          </a:blip>
          <a:srcRect b="0" l="0" r="0" t="0"/>
          <a:stretch/>
        </p:blipFill>
        <p:spPr>
          <a:xfrm>
            <a:off x="1357313" y="938213"/>
            <a:ext cx="6429375" cy="4981575"/>
          </a:xfrm>
          <a:prstGeom prst="rect">
            <a:avLst/>
          </a:prstGeom>
          <a:noFill/>
          <a:ln>
            <a:noFill/>
          </a:ln>
        </p:spPr>
      </p:pic>
      <p:sp>
        <p:nvSpPr>
          <p:cNvPr id="271" name="Google Shape;271;p24"/>
          <p:cNvSpPr/>
          <p:nvPr/>
        </p:nvSpPr>
        <p:spPr>
          <a:xfrm>
            <a:off x="1295400" y="838200"/>
            <a:ext cx="7848600" cy="76200"/>
          </a:xfrm>
          <a:prstGeom prst="rect">
            <a:avLst/>
          </a:prstGeom>
          <a:solidFill>
            <a:srgbClr val="D576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
        <p:nvSpPr>
          <p:cNvPr id="272" name="Google Shape;272;p24"/>
          <p:cNvSpPr/>
          <p:nvPr/>
        </p:nvSpPr>
        <p:spPr>
          <a:xfrm>
            <a:off x="7772400" y="1143000"/>
            <a:ext cx="1371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u="sng">
              <a:solidFill>
                <a:schemeClr val="dk1"/>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1676400" y="228600"/>
            <a:ext cx="6400800" cy="10207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rgbClr val="001574"/>
                </a:solidFill>
                <a:latin typeface="Arial"/>
                <a:ea typeface="Arial"/>
                <a:cs typeface="Arial"/>
                <a:sym typeface="Arial"/>
              </a:rPr>
              <a:t>School Wide PBS</a:t>
            </a:r>
            <a:endParaRPr/>
          </a:p>
        </p:txBody>
      </p:sp>
      <p:pic>
        <p:nvPicPr>
          <p:cNvPr id="278" name="Google Shape;278;p25"/>
          <p:cNvPicPr preferRelativeResize="0"/>
          <p:nvPr/>
        </p:nvPicPr>
        <p:blipFill rotWithShape="1">
          <a:blip r:embed="rId3">
            <a:alphaModFix/>
          </a:blip>
          <a:srcRect b="0" l="0" r="0" t="0"/>
          <a:stretch/>
        </p:blipFill>
        <p:spPr>
          <a:xfrm>
            <a:off x="1450975" y="1597025"/>
            <a:ext cx="7445375" cy="39624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