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pQF9qy/8Wdb3IUfzN/rbdtBm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2730843"/>
            <a:ext cx="9144000" cy="183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4680359"/>
            <a:ext cx="9144000" cy="13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szöveg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hoto 3">
  <p:cSld name="Title Photo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6"/>
          <p:cNvPicPr preferRelativeResize="0"/>
          <p:nvPr>
            <p:ph idx="2" type="pic"/>
          </p:nvPr>
        </p:nvPicPr>
        <p:blipFill/>
        <p:spPr>
          <a:xfrm>
            <a:off x="5188802" y="0"/>
            <a:ext cx="6223945" cy="6858000"/>
          </a:xfrm>
          <a:prstGeom prst="rect">
            <a:avLst/>
          </a:prstGeom>
          <a:blipFill rotWithShape="1">
            <a:blip r:embed="rId2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5" name="Google Shape;35;p16"/>
          <p:cNvSpPr txBox="1"/>
          <p:nvPr>
            <p:ph idx="10" type="dt"/>
          </p:nvPr>
        </p:nvSpPr>
        <p:spPr>
          <a:xfrm rot="-5400000">
            <a:off x="11625343" y="6219624"/>
            <a:ext cx="841248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 rot="-5400000">
            <a:off x="9968456" y="3124829"/>
            <a:ext cx="4063041" cy="384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 rot="-5400000">
            <a:off x="11659213" y="5497112"/>
            <a:ext cx="681526" cy="384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548648" y="4795730"/>
            <a:ext cx="4056192" cy="13807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16"/>
          <p:cNvSpPr txBox="1"/>
          <p:nvPr>
            <p:ph type="ctrTitle"/>
          </p:nvPr>
        </p:nvSpPr>
        <p:spPr>
          <a:xfrm>
            <a:off x="548648" y="640079"/>
            <a:ext cx="4056192" cy="3737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3">
  <p:cSld name="Content Photo 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8"/>
          <p:cNvPicPr preferRelativeResize="0"/>
          <p:nvPr>
            <p:ph idx="2" type="pic"/>
          </p:nvPr>
        </p:nvPicPr>
        <p:blipFill/>
        <p:spPr>
          <a:xfrm>
            <a:off x="0" y="1"/>
            <a:ext cx="3796145" cy="6858000"/>
          </a:xfrm>
          <a:prstGeom prst="rect">
            <a:avLst/>
          </a:prstGeom>
          <a:blipFill rotWithShape="1">
            <a:blip r:embed="rId2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9" name="Google Shape;49;p18"/>
          <p:cNvSpPr txBox="1"/>
          <p:nvPr>
            <p:ph idx="10" type="dt"/>
          </p:nvPr>
        </p:nvSpPr>
        <p:spPr>
          <a:xfrm rot="-5400000">
            <a:off x="11577948" y="6243945"/>
            <a:ext cx="844058" cy="384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4344788" y="2220977"/>
            <a:ext cx="6894013" cy="3995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type="title"/>
          </p:nvPr>
        </p:nvSpPr>
        <p:spPr>
          <a:xfrm>
            <a:off x="4344788" y="640080"/>
            <a:ext cx="6894013" cy="11855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képen szöveg, tervezés, Grafikus tervezés, Grafika látható&#10;&#10;Előfordulhat, hogy az AI által létrehozott tartalom helytelen." id="54" name="Google Shape;54;p1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668294" y="2490679"/>
            <a:ext cx="1822900" cy="3133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b="1"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ctrTitle"/>
          </p:nvPr>
        </p:nvSpPr>
        <p:spPr>
          <a:xfrm>
            <a:off x="1524000" y="1171674"/>
            <a:ext cx="9144000" cy="183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subTitle"/>
          </p:nvPr>
        </p:nvSpPr>
        <p:spPr>
          <a:xfrm>
            <a:off x="1524000" y="3183783"/>
            <a:ext cx="9144000" cy="13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laszlo.kuczogi@k-ep.hu" TargetMode="External"/><Relationship Id="rId4" Type="http://schemas.openxmlformats.org/officeDocument/2006/relationships/hyperlink" Target="mailto:ptuczai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ctrTitle"/>
          </p:nvPr>
        </p:nvSpPr>
        <p:spPr>
          <a:xfrm>
            <a:off x="1524000" y="2730843"/>
            <a:ext cx="9144000" cy="1490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/>
              <a:t>Üzemeltetési BIM modell</a:t>
            </a:r>
            <a:endParaRPr b="1"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524000" y="4680359"/>
            <a:ext cx="9144000" cy="13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Proptech munkacsoport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Előadó: Tuczai Péter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/>
              <a:t>Az ajánlás használata, elérhetősége</a:t>
            </a:r>
            <a:endParaRPr/>
          </a:p>
        </p:txBody>
      </p:sp>
      <p:sp>
        <p:nvSpPr>
          <p:cNvPr id="226" name="Google Shape;22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Mostani verzió még nem szerződés melléklet, de felhasználható az AIR, EIR elkészítéséhez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MIDP-hez konkrét információ konténerek vannak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BEP összeállítását segíti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Tanácsadók tudják segíteni az alkalmazást</a:t>
            </a:r>
            <a:endParaRPr/>
          </a:p>
        </p:txBody>
      </p:sp>
      <p:sp>
        <p:nvSpPr>
          <p:cNvPr id="227" name="Google Shape;22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Elérhetőség: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 www.leofm.hu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831850" y="768351"/>
            <a:ext cx="10515600" cy="883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Epilógus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831850" y="1652337"/>
            <a:ext cx="10515600" cy="443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workgroup vezetői: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Kuczogi László						Tuczai Péter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 30 942 7157					06 20 661 2402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laszlo.kuczogi@k-ep.hu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ptuczai@gmail.com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609600" y="276225"/>
            <a:ext cx="10972800" cy="1019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LEO - Proptech munkacsoport</a:t>
            </a:r>
            <a:endParaRPr/>
          </a:p>
        </p:txBody>
      </p:sp>
      <p:grpSp>
        <p:nvGrpSpPr>
          <p:cNvPr id="110" name="Google Shape;110;p2"/>
          <p:cNvGrpSpPr/>
          <p:nvPr/>
        </p:nvGrpSpPr>
        <p:grpSpPr>
          <a:xfrm>
            <a:off x="609600" y="1322755"/>
            <a:ext cx="10972800" cy="4825210"/>
            <a:chOff x="609600" y="1322755"/>
            <a:chExt cx="10972800" cy="4825210"/>
          </a:xfrm>
        </p:grpSpPr>
        <p:sp>
          <p:nvSpPr>
            <p:cNvPr id="111" name="Google Shape;111;p2"/>
            <p:cNvSpPr/>
            <p:nvPr/>
          </p:nvSpPr>
          <p:spPr>
            <a:xfrm>
              <a:off x="609600" y="1322755"/>
              <a:ext cx="10972800" cy="758264"/>
            </a:xfrm>
            <a:custGeom>
              <a:rect b="b" l="l" r="r" t="t"/>
              <a:pathLst>
                <a:path extrusionOk="0" h="758264" w="10972800">
                  <a:moveTo>
                    <a:pt x="0" y="126380"/>
                  </a:moveTo>
                  <a:cubicBezTo>
                    <a:pt x="0" y="56582"/>
                    <a:pt x="56582" y="0"/>
                    <a:pt x="126380" y="0"/>
                  </a:cubicBezTo>
                  <a:lnTo>
                    <a:pt x="10846420" y="0"/>
                  </a:lnTo>
                  <a:cubicBezTo>
                    <a:pt x="10916218" y="0"/>
                    <a:pt x="10972800" y="56582"/>
                    <a:pt x="10972800" y="126380"/>
                  </a:cubicBezTo>
                  <a:lnTo>
                    <a:pt x="10972800" y="631884"/>
                  </a:lnTo>
                  <a:cubicBezTo>
                    <a:pt x="10972800" y="701682"/>
                    <a:pt x="10916218" y="758264"/>
                    <a:pt x="10846420" y="758264"/>
                  </a:cubicBezTo>
                  <a:lnTo>
                    <a:pt x="126380" y="758264"/>
                  </a:lnTo>
                  <a:cubicBezTo>
                    <a:pt x="56582" y="758264"/>
                    <a:pt x="0" y="701682"/>
                    <a:pt x="0" y="631884"/>
                  </a:cubicBezTo>
                  <a:lnTo>
                    <a:pt x="0" y="126380"/>
                  </a:lnTo>
                  <a:close/>
                </a:path>
              </a:pathLst>
            </a:custGeom>
            <a:solidFill>
              <a:srgbClr val="4EC5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74175" lIns="174175" spcFirstLastPara="1" rIns="174175" wrap="square" tIns="174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Célok: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9600" y="2277339"/>
              <a:ext cx="10972800" cy="1298500"/>
            </a:xfrm>
            <a:custGeom>
              <a:rect b="b" l="l" r="r" t="t"/>
              <a:pathLst>
                <a:path extrusionOk="0" h="1298500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298500"/>
                  </a:lnTo>
                  <a:lnTo>
                    <a:pt x="0" y="12985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0475" lIns="348375" spcFirstLastPara="1" rIns="170675" wrap="square" tIns="304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tagság edukálása a digitalizáció és a proptech teljes spektrumán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BIM üzemeltetési modell létrehozása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Együttműködés kialakítása az iparági szereplőkkel</a:t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09600" y="4102359"/>
              <a:ext cx="10972800" cy="706759"/>
            </a:xfrm>
            <a:custGeom>
              <a:rect b="b" l="l" r="r" t="t"/>
              <a:pathLst>
                <a:path extrusionOk="0" h="706759" w="10972800">
                  <a:moveTo>
                    <a:pt x="0" y="117796"/>
                  </a:moveTo>
                  <a:cubicBezTo>
                    <a:pt x="0" y="52739"/>
                    <a:pt x="52739" y="0"/>
                    <a:pt x="117796" y="0"/>
                  </a:cubicBezTo>
                  <a:lnTo>
                    <a:pt x="10855004" y="0"/>
                  </a:lnTo>
                  <a:cubicBezTo>
                    <a:pt x="10920061" y="0"/>
                    <a:pt x="10972800" y="52739"/>
                    <a:pt x="10972800" y="117796"/>
                  </a:cubicBezTo>
                  <a:lnTo>
                    <a:pt x="10972800" y="588963"/>
                  </a:lnTo>
                  <a:cubicBezTo>
                    <a:pt x="10972800" y="654020"/>
                    <a:pt x="10920061" y="706759"/>
                    <a:pt x="10855004" y="706759"/>
                  </a:cubicBezTo>
                  <a:lnTo>
                    <a:pt x="117796" y="706759"/>
                  </a:lnTo>
                  <a:cubicBezTo>
                    <a:pt x="52739" y="706759"/>
                    <a:pt x="0" y="654020"/>
                    <a:pt x="0" y="588963"/>
                  </a:cubicBezTo>
                  <a:lnTo>
                    <a:pt x="0" y="117796"/>
                  </a:lnTo>
                  <a:close/>
                </a:path>
              </a:pathLst>
            </a:custGeom>
            <a:solidFill>
              <a:srgbClr val="4EC5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71650" lIns="171650" spcFirstLastPara="1" rIns="171650" wrap="square" tIns="171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Kik csatlakoznak: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09600" y="4922525"/>
              <a:ext cx="10972800" cy="1225440"/>
            </a:xfrm>
            <a:custGeom>
              <a:rect b="b" l="l" r="r" t="t"/>
              <a:pathLst>
                <a:path extrusionOk="0" h="1225440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225440"/>
                  </a:lnTo>
                  <a:lnTo>
                    <a:pt x="0" y="1225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30475" lIns="348375" spcFirstLastPara="1" rIns="170675" wrap="square" tIns="304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Szolgáltatók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Technológia cégek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Tanácsadók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99528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>
            <p:ph type="title"/>
          </p:nvPr>
        </p:nvSpPr>
        <p:spPr>
          <a:xfrm>
            <a:off x="1245072" y="1289765"/>
            <a:ext cx="3651101" cy="4270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n-US" sz="5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BIM üzemeltetési modell projekt célja</a:t>
            </a:r>
            <a:endParaRPr sz="5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123493" y="374394"/>
            <a:ext cx="171515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0109" y="1084507"/>
            <a:ext cx="157545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6297233" y="518400"/>
            <a:ext cx="4771607" cy="5837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Az ajánlás célja, hogy áttekinthető módon bemutassa a BIM üzemeltetésben történő alkalmazásához szükséges </a:t>
            </a:r>
            <a:r>
              <a:rPr b="1" lang="en-US" sz="2000">
                <a:solidFill>
                  <a:schemeClr val="dk1"/>
                </a:solidFill>
              </a:rPr>
              <a:t>alapfogalmakat</a:t>
            </a:r>
            <a:r>
              <a:rPr lang="en-US" sz="2000">
                <a:solidFill>
                  <a:schemeClr val="dk1"/>
                </a:solidFill>
              </a:rPr>
              <a:t>, definíciókat és eljárásokat.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Emellett </a:t>
            </a:r>
            <a:r>
              <a:rPr b="1" lang="en-US" sz="2000">
                <a:solidFill>
                  <a:schemeClr val="dk1"/>
                </a:solidFill>
              </a:rPr>
              <a:t>gyakorlati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dk1"/>
                </a:solidFill>
              </a:rPr>
              <a:t>segítséget</a:t>
            </a:r>
            <a:r>
              <a:rPr lang="en-US" sz="2000">
                <a:solidFill>
                  <a:schemeClr val="dk1"/>
                </a:solidFill>
              </a:rPr>
              <a:t> kíván nyújtani olyan </a:t>
            </a:r>
            <a:r>
              <a:rPr b="1" lang="en-US" sz="2000">
                <a:solidFill>
                  <a:schemeClr val="dk1"/>
                </a:solidFill>
              </a:rPr>
              <a:t>ajánlatkérések</a:t>
            </a:r>
            <a:r>
              <a:rPr lang="en-US" sz="2000">
                <a:solidFill>
                  <a:schemeClr val="dk1"/>
                </a:solidFill>
              </a:rPr>
              <a:t> és </a:t>
            </a:r>
            <a:r>
              <a:rPr b="1" lang="en-US" sz="2000">
                <a:solidFill>
                  <a:schemeClr val="dk1"/>
                </a:solidFill>
              </a:rPr>
              <a:t>szerződések</a:t>
            </a:r>
            <a:r>
              <a:rPr lang="en-US" sz="2000">
                <a:solidFill>
                  <a:schemeClr val="dk1"/>
                </a:solidFill>
              </a:rPr>
              <a:t> előkészítéséhez, amelyekben a BIM-mel támogatott üzemeltetés műszaki tartalma is megjelenik.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Ennek érdekében bemutatja a jelenleg elérhető hazai és nemzetközi </a:t>
            </a:r>
            <a:r>
              <a:rPr b="1" lang="en-US" sz="2000">
                <a:solidFill>
                  <a:schemeClr val="dk1"/>
                </a:solidFill>
              </a:rPr>
              <a:t>szabványokat</a:t>
            </a:r>
            <a:r>
              <a:rPr lang="en-US" sz="2000">
                <a:solidFill>
                  <a:schemeClr val="dk1"/>
                </a:solidFill>
              </a:rPr>
              <a:t>, továbbá a kapcsolódó </a:t>
            </a:r>
            <a:r>
              <a:rPr b="1" lang="en-US" sz="2000">
                <a:solidFill>
                  <a:schemeClr val="dk1"/>
                </a:solidFill>
              </a:rPr>
              <a:t>törvényi</a:t>
            </a:r>
            <a:r>
              <a:rPr lang="en-US" sz="2000">
                <a:solidFill>
                  <a:schemeClr val="dk1"/>
                </a:solidFill>
              </a:rPr>
              <a:t> és rendeleti hátteret.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5436547" y="5751820"/>
            <a:ext cx="112426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Projekt roadmapja</a:t>
            </a:r>
            <a:endParaRPr/>
          </a:p>
        </p:txBody>
      </p:sp>
      <p:grpSp>
        <p:nvGrpSpPr>
          <p:cNvPr id="132" name="Google Shape;132;p4"/>
          <p:cNvGrpSpPr/>
          <p:nvPr/>
        </p:nvGrpSpPr>
        <p:grpSpPr>
          <a:xfrm>
            <a:off x="7237271" y="795529"/>
            <a:ext cx="2240689" cy="5230367"/>
            <a:chOff x="1952039" y="0"/>
            <a:chExt cx="2240689" cy="5230367"/>
          </a:xfrm>
        </p:grpSpPr>
        <p:sp>
          <p:nvSpPr>
            <p:cNvPr id="133" name="Google Shape;133;p4"/>
            <p:cNvSpPr/>
            <p:nvPr/>
          </p:nvSpPr>
          <p:spPr>
            <a:xfrm>
              <a:off x="2283885" y="0"/>
              <a:ext cx="1194511" cy="1194616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cubicBezTo>
                    <a:pt x="8412" y="32962"/>
                    <a:pt x="29287" y="10511"/>
                    <a:pt x="56253" y="8547"/>
                  </a:cubicBezTo>
                  <a:cubicBezTo>
                    <a:pt x="83220" y="6584"/>
                    <a:pt x="107127" y="25774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6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1"/>
                    <a:pt x="75400" y="19707"/>
                    <a:pt x="55889" y="21807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1E93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476604" y="354618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3476604" y="354618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Alapítás</a:t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547614" y="432551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2547614" y="432551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 ősz</a:t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952039" y="686224"/>
              <a:ext cx="1194511" cy="1194616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3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3" y="31285"/>
                    <a:pt x="20880" y="45966"/>
                    <a:pt x="21631" y="61817"/>
                  </a:cubicBezTo>
                  <a:cubicBezTo>
                    <a:pt x="22382" y="77669"/>
                    <a:pt x="32802" y="91427"/>
                    <a:pt x="47856" y="96444"/>
                  </a:cubicBezTo>
                  <a:lnTo>
                    <a:pt x="47295" y="88506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cubicBezTo>
                    <a:pt x="27396" y="105615"/>
                    <a:pt x="11312" y="87807"/>
                    <a:pt x="8761" y="65991"/>
                  </a:cubicBezTo>
                  <a:cubicBezTo>
                    <a:pt x="6210" y="44176"/>
                    <a:pt x="17752" y="23138"/>
                    <a:pt x="37520" y="13567"/>
                  </a:cubicBezTo>
                  <a:cubicBezTo>
                    <a:pt x="57289" y="3996"/>
                    <a:pt x="80950" y="7991"/>
                    <a:pt x="96480" y="23523"/>
                  </a:cubicBezTo>
                  <a:close/>
                </a:path>
              </a:pathLst>
            </a:custGeom>
            <a:solidFill>
              <a:srgbClr val="1D5F9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150359" y="1049211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3150359" y="1049211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Cél </a:t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214423" y="1120344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2214423" y="1120344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25/03</a:t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283885" y="1375586"/>
              <a:ext cx="1194511" cy="1194616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cubicBezTo>
                    <a:pt x="39050" y="7991"/>
                    <a:pt x="62711" y="3996"/>
                    <a:pt x="82480" y="13567"/>
                  </a:cubicBezTo>
                  <a:cubicBezTo>
                    <a:pt x="102248" y="23138"/>
                    <a:pt x="113790" y="44176"/>
                    <a:pt x="111239" y="65991"/>
                  </a:cubicBezTo>
                  <a:cubicBezTo>
                    <a:pt x="108688" y="87807"/>
                    <a:pt x="92604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6"/>
                  </a:lnTo>
                  <a:lnTo>
                    <a:pt x="72144" y="96444"/>
                  </a:lnTo>
                  <a:cubicBezTo>
                    <a:pt x="87198" y="91427"/>
                    <a:pt x="97618" y="77669"/>
                    <a:pt x="98369" y="61817"/>
                  </a:cubicBezTo>
                  <a:cubicBezTo>
                    <a:pt x="99120" y="45966"/>
                    <a:pt x="90047" y="31285"/>
                    <a:pt x="75534" y="24867"/>
                  </a:cubicBezTo>
                  <a:cubicBezTo>
                    <a:pt x="61021" y="18450"/>
                    <a:pt x="44056" y="21617"/>
                    <a:pt x="32837" y="32839"/>
                  </a:cubicBezTo>
                  <a:close/>
                </a:path>
              </a:pathLst>
            </a:custGeom>
            <a:solidFill>
              <a:srgbClr val="6BC39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76604" y="1730205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3476604" y="1730205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Információ konténer</a:t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47614" y="1808138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547614" y="1808138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 tavasz</a:t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952039" y="2063380"/>
              <a:ext cx="1194511" cy="1194616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3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3" y="31285"/>
                    <a:pt x="20880" y="45966"/>
                    <a:pt x="21631" y="61817"/>
                  </a:cubicBezTo>
                  <a:cubicBezTo>
                    <a:pt x="22382" y="77669"/>
                    <a:pt x="32802" y="91427"/>
                    <a:pt x="47856" y="96444"/>
                  </a:cubicBezTo>
                  <a:lnTo>
                    <a:pt x="47295" y="88506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cubicBezTo>
                    <a:pt x="27396" y="105615"/>
                    <a:pt x="11312" y="87807"/>
                    <a:pt x="8761" y="65991"/>
                  </a:cubicBezTo>
                  <a:cubicBezTo>
                    <a:pt x="6210" y="44176"/>
                    <a:pt x="17752" y="23138"/>
                    <a:pt x="37520" y="13567"/>
                  </a:cubicBezTo>
                  <a:cubicBezTo>
                    <a:pt x="57289" y="3996"/>
                    <a:pt x="80950" y="7991"/>
                    <a:pt x="96480" y="23523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150359" y="2417999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3150359" y="2417999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Proptech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350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SWOT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214423" y="2495931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2214423" y="2495931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25/05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283885" y="2750127"/>
              <a:ext cx="1194511" cy="1194616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cubicBezTo>
                    <a:pt x="39050" y="7991"/>
                    <a:pt x="62711" y="3996"/>
                    <a:pt x="82480" y="13567"/>
                  </a:cubicBezTo>
                  <a:cubicBezTo>
                    <a:pt x="102248" y="23138"/>
                    <a:pt x="113790" y="44176"/>
                    <a:pt x="111239" y="65991"/>
                  </a:cubicBezTo>
                  <a:cubicBezTo>
                    <a:pt x="108688" y="87807"/>
                    <a:pt x="92604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6"/>
                  </a:lnTo>
                  <a:lnTo>
                    <a:pt x="72144" y="96444"/>
                  </a:lnTo>
                  <a:cubicBezTo>
                    <a:pt x="87198" y="91427"/>
                    <a:pt x="97618" y="77669"/>
                    <a:pt x="98369" y="61817"/>
                  </a:cubicBezTo>
                  <a:cubicBezTo>
                    <a:pt x="99120" y="45966"/>
                    <a:pt x="90047" y="31285"/>
                    <a:pt x="75534" y="24867"/>
                  </a:cubicBezTo>
                  <a:cubicBezTo>
                    <a:pt x="61021" y="18450"/>
                    <a:pt x="44056" y="21617"/>
                    <a:pt x="32837" y="32839"/>
                  </a:cubicBezTo>
                  <a:close/>
                </a:path>
              </a:pathLst>
            </a:custGeom>
            <a:solidFill>
              <a:srgbClr val="E1B41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476604" y="3104746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3476604" y="3104746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Piszkozat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547614" y="3182678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2547614" y="3182678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25/09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952039" y="3437920"/>
              <a:ext cx="1194511" cy="1194616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3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3" y="31285"/>
                    <a:pt x="20880" y="45966"/>
                    <a:pt x="21631" y="61817"/>
                  </a:cubicBezTo>
                  <a:cubicBezTo>
                    <a:pt x="22382" y="77669"/>
                    <a:pt x="32802" y="91427"/>
                    <a:pt x="47856" y="96444"/>
                  </a:cubicBezTo>
                  <a:lnTo>
                    <a:pt x="47295" y="88506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cubicBezTo>
                    <a:pt x="27396" y="105615"/>
                    <a:pt x="11312" y="87807"/>
                    <a:pt x="8761" y="65991"/>
                  </a:cubicBezTo>
                  <a:cubicBezTo>
                    <a:pt x="6210" y="44176"/>
                    <a:pt x="17752" y="23138"/>
                    <a:pt x="37520" y="13567"/>
                  </a:cubicBezTo>
                  <a:cubicBezTo>
                    <a:pt x="57289" y="3996"/>
                    <a:pt x="80950" y="7991"/>
                    <a:pt x="96480" y="23523"/>
                  </a:cubicBezTo>
                  <a:close/>
                </a:path>
              </a:pathLst>
            </a:custGeom>
            <a:solidFill>
              <a:srgbClr val="1E93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150359" y="3792539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3150359" y="3792539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Ajánlás 1. verzió</a:t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214423" y="3870472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2214423" y="3870472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25/11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68807" y="4203646"/>
              <a:ext cx="1026235" cy="1026721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1D5F9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476604" y="4487132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3476604" y="4487132"/>
              <a:ext cx="716124" cy="47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-6350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-US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verzió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547614" y="4558265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2547614" y="4558265"/>
              <a:ext cx="666605" cy="333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2026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képen ruházat, lábbelik, személy, fedett pályás látható&#10;&#10;Előfordulhat, hogy az AI által létrehozott tartalom helytelen."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1690688"/>
            <a:ext cx="5473615" cy="368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8055" y="0"/>
            <a:ext cx="6223945" cy="6858000"/>
          </a:xfrm>
          <a:prstGeom prst="rect">
            <a:avLst/>
          </a:prstGeom>
          <a:blipFill rotWithShape="1">
            <a:blip r:embed="rId4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75" name="Google Shape;175;p5"/>
          <p:cNvSpPr txBox="1"/>
          <p:nvPr>
            <p:ph idx="1" type="subTitle"/>
          </p:nvPr>
        </p:nvSpPr>
        <p:spPr>
          <a:xfrm>
            <a:off x="548648" y="3392422"/>
            <a:ext cx="4056192" cy="2784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3.1	BIM alapfogalmak</a:t>
            </a:r>
            <a:endParaRPr sz="2200"/>
          </a:p>
          <a:p>
            <a:pPr indent="-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3.2	Grafikus adatok</a:t>
            </a:r>
            <a:endParaRPr sz="2200"/>
          </a:p>
          <a:p>
            <a:pPr indent="-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3.3	Alfanumerikus adatok</a:t>
            </a:r>
            <a:endParaRPr sz="2200"/>
          </a:p>
          <a:p>
            <a:pPr indent="-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3.4	Folyamatadatok</a:t>
            </a:r>
            <a:endParaRPr sz="2200"/>
          </a:p>
          <a:p>
            <a:pPr indent="-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3.5	Dokumentumok</a:t>
            </a:r>
            <a:endParaRPr sz="2200"/>
          </a:p>
        </p:txBody>
      </p:sp>
      <p:sp>
        <p:nvSpPr>
          <p:cNvPr id="176" name="Google Shape;176;p5"/>
          <p:cNvSpPr txBox="1"/>
          <p:nvPr>
            <p:ph type="ctrTitle"/>
          </p:nvPr>
        </p:nvSpPr>
        <p:spPr>
          <a:xfrm>
            <a:off x="548648" y="640079"/>
            <a:ext cx="4169656" cy="2112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alibri"/>
              <a:buNone/>
            </a:pPr>
            <a:r>
              <a:rPr lang="en-US" sz="4200">
                <a:solidFill>
                  <a:schemeClr val="dk1"/>
                </a:solidFill>
              </a:rPr>
              <a:t>Fogalmak és definíciók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94944" y="3083963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Tartalom – </a:t>
            </a:r>
            <a:r>
              <a:rPr lang="en-US">
                <a:solidFill>
                  <a:schemeClr val="dk1"/>
                </a:solidFill>
              </a:rPr>
              <a:t>Szabályozás</a:t>
            </a:r>
            <a:endParaRPr/>
          </a:p>
        </p:txBody>
      </p:sp>
      <p:pic>
        <p:nvPicPr>
          <p:cNvPr id="183" name="Google Shape;18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51447"/>
            <a:ext cx="5181600" cy="389969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4.1	Szabványosítási kezdeményezések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4.2	Törvényi szabályozás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838200" y="5951140"/>
            <a:ext cx="51816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észítette: Ismeretlen a készítő, licenc: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>
            <p:ph idx="2" type="pic"/>
          </p:nvPr>
        </p:nvPicPr>
        <p:blipFill/>
        <p:spPr>
          <a:xfrm>
            <a:off x="0" y="1"/>
            <a:ext cx="3796145" cy="6858000"/>
          </a:xfrm>
          <a:prstGeom prst="rect">
            <a:avLst/>
          </a:prstGeom>
          <a:blipFill rotWithShape="1">
            <a:blip r:embed="rId3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91" name="Google Shape;191;p7"/>
          <p:cNvSpPr txBox="1"/>
          <p:nvPr>
            <p:ph idx="1" type="body"/>
          </p:nvPr>
        </p:nvSpPr>
        <p:spPr>
          <a:xfrm>
            <a:off x="4344788" y="2220977"/>
            <a:ext cx="6894013" cy="3995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5.1	Előszó - módszertani leírás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5.2	Klasszifikáció – választott osztályozási rendszer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5.3	Helyiség mintaadatok bemutatása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5.4	Hőszivattyú mintaadatok bemutatása</a:t>
            </a:r>
            <a:endParaRPr/>
          </a:p>
        </p:txBody>
      </p:sp>
      <p:sp>
        <p:nvSpPr>
          <p:cNvPr id="192" name="Google Shape;192;p7"/>
          <p:cNvSpPr txBox="1"/>
          <p:nvPr>
            <p:ph type="title"/>
          </p:nvPr>
        </p:nvSpPr>
        <p:spPr>
          <a:xfrm>
            <a:off x="4344788" y="640080"/>
            <a:ext cx="6894013" cy="11855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Tartalom – </a:t>
            </a:r>
            <a:r>
              <a:rPr lang="en-US">
                <a:solidFill>
                  <a:schemeClr val="dk1"/>
                </a:solidFill>
              </a:rPr>
              <a:t>adatstruktúra</a:t>
            </a:r>
            <a:endParaRPr sz="2400"/>
          </a:p>
        </p:txBody>
      </p:sp>
      <p:sp>
        <p:nvSpPr>
          <p:cNvPr id="193" name="Google Shape;193;p7"/>
          <p:cNvSpPr txBox="1"/>
          <p:nvPr>
            <p:ph idx="4294967295" type="body"/>
          </p:nvPr>
        </p:nvSpPr>
        <p:spPr>
          <a:xfrm>
            <a:off x="0" y="2057400"/>
            <a:ext cx="3932238" cy="12525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/>
              <a:t>EXCEL melléklet</a:t>
            </a:r>
            <a:endParaRPr/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9083" y="3877056"/>
            <a:ext cx="3934310" cy="275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>
            <p:ph type="title"/>
          </p:nvPr>
        </p:nvSpPr>
        <p:spPr>
          <a:xfrm>
            <a:off x="6392583" y="501651"/>
            <a:ext cx="4414848" cy="17162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 sz="5200"/>
              <a:t>Tartalom – </a:t>
            </a:r>
            <a:br>
              <a:rPr lang="en-US" sz="5200"/>
            </a:br>
            <a:r>
              <a:rPr lang="en-US" sz="5200">
                <a:solidFill>
                  <a:schemeClr val="dk1"/>
                </a:solidFill>
              </a:rPr>
              <a:t>eset tanulmányok</a:t>
            </a:r>
            <a:endParaRPr sz="5200">
              <a:solidFill>
                <a:schemeClr val="dk1"/>
              </a:solidFill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zerszámok a szerelőműhelyben" id="202" name="Google Shape;202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>
            <p:ph idx="1" type="body"/>
          </p:nvPr>
        </p:nvSpPr>
        <p:spPr>
          <a:xfrm>
            <a:off x="6392583" y="2645922"/>
            <a:ext cx="4434721" cy="371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6.1	Új épület – BIM tervezés, kivitelezés, üzemeltetés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6.2	Meglévő épület – értékoptimalizálás (bérbeadás és értékesítés)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6.3	Meglévő épület – saját üzemeltetésre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6.4	Energetikai elemzések BIM-mel</a:t>
            </a:r>
            <a:endParaRPr/>
          </a:p>
        </p:txBody>
      </p:sp>
      <p:cxnSp>
        <p:nvCxnSpPr>
          <p:cNvPr id="204" name="Google Shape;204;p8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4400"/>
              <a:t>Tartalom – </a:t>
            </a:r>
            <a:r>
              <a:rPr lang="en-US" sz="4400">
                <a:solidFill>
                  <a:schemeClr val="dk1"/>
                </a:solidFill>
              </a:rPr>
              <a:t>SWOT elemzés</a:t>
            </a:r>
            <a:endParaRPr/>
          </a:p>
        </p:txBody>
      </p:sp>
      <p:grpSp>
        <p:nvGrpSpPr>
          <p:cNvPr id="210" name="Google Shape;210;p9"/>
          <p:cNvGrpSpPr/>
          <p:nvPr/>
        </p:nvGrpSpPr>
        <p:grpSpPr>
          <a:xfrm>
            <a:off x="5427090" y="0"/>
            <a:ext cx="5861051" cy="5861051"/>
            <a:chOff x="452754" y="0"/>
            <a:chExt cx="5861051" cy="5861051"/>
          </a:xfrm>
        </p:grpSpPr>
        <p:sp>
          <p:nvSpPr>
            <p:cNvPr id="211" name="Google Shape;211;p9"/>
            <p:cNvSpPr/>
            <p:nvPr/>
          </p:nvSpPr>
          <p:spPr>
            <a:xfrm>
              <a:off x="452754" y="0"/>
              <a:ext cx="5861051" cy="5861051"/>
            </a:xfrm>
            <a:prstGeom prst="diamond">
              <a:avLst/>
            </a:prstGeom>
            <a:solidFill>
              <a:srgbClr val="CFEA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009554" y="556799"/>
              <a:ext cx="2285809" cy="2285809"/>
            </a:xfrm>
            <a:prstGeom prst="roundRect">
              <a:avLst>
                <a:gd fmla="val 16667" name="adj"/>
              </a:avLst>
            </a:prstGeom>
            <a:solidFill>
              <a:srgbClr val="4EC5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1121138" y="668383"/>
              <a:ext cx="2062641" cy="2062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Erősségek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Átlátható, minőségi és vizuális információk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Jól strukturált adatállomány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Költség és életciklus optimalizálás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Közös Adatkörnyezet (CDE)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471195" y="556799"/>
              <a:ext cx="2285809" cy="2285809"/>
            </a:xfrm>
            <a:prstGeom prst="roundRect">
              <a:avLst>
                <a:gd fmla="val 16667" name="adj"/>
              </a:avLst>
            </a:prstGeom>
            <a:solidFill>
              <a:srgbClr val="4EC5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3582779" y="668383"/>
              <a:ext cx="2062641" cy="2062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Gyengeségek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Modellek és adatok naprakészsége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beruházás megtérülésének nehéz kimutathatósága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Edukáció és változásmenedzsment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009554" y="3018441"/>
              <a:ext cx="2285809" cy="2285809"/>
            </a:xfrm>
            <a:prstGeom prst="roundRect">
              <a:avLst>
                <a:gd fmla="val 16667" name="adj"/>
              </a:avLst>
            </a:prstGeom>
            <a:solidFill>
              <a:srgbClr val="4EC5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1121138" y="3130025"/>
              <a:ext cx="2062641" cy="2062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Lehetőségek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Gyorsabb és hatékonyabb implementáció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Információk az ESG jelentéstételhez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Hibafeltárás és rendszer elemzés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Költségelemzés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3471195" y="3018441"/>
              <a:ext cx="2285809" cy="2285809"/>
            </a:xfrm>
            <a:prstGeom prst="roundRect">
              <a:avLst>
                <a:gd fmla="val 16667" name="adj"/>
              </a:avLst>
            </a:prstGeom>
            <a:solidFill>
              <a:srgbClr val="4EC5D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3582779" y="3130025"/>
              <a:ext cx="2062641" cy="2062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Veszélyek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Alvállalkozók integrációs nehézségei és humánerőforrás-problémák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Bemenő adatok megbízhatósága és a szaktudás hiánya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 IT rendszerek sérülékenysége és az adatbiztonság hiánya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Proptech konferencián ötletelés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Munkacsoportban az ötletek letisztázása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Beépítés az alkalmazás szakaszba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EO">
      <a:dk1>
        <a:srgbClr val="282827"/>
      </a:dk1>
      <a:lt1>
        <a:srgbClr val="FFFFFF"/>
      </a:lt1>
      <a:dk2>
        <a:srgbClr val="0095A7"/>
      </a:dk2>
      <a:lt2>
        <a:srgbClr val="FFFFFF"/>
      </a:lt2>
      <a:accent1>
        <a:srgbClr val="50C5D3"/>
      </a:accent1>
      <a:accent2>
        <a:srgbClr val="219371"/>
      </a:accent2>
      <a:accent3>
        <a:srgbClr val="205F95"/>
      </a:accent3>
      <a:accent4>
        <a:srgbClr val="6CC398"/>
      </a:accent4>
      <a:accent5>
        <a:srgbClr val="DFD2A7"/>
      </a:accent5>
      <a:accent6>
        <a:srgbClr val="E2B513"/>
      </a:accent6>
      <a:hlink>
        <a:srgbClr val="2746C1"/>
      </a:hlink>
      <a:folHlink>
        <a:srgbClr val="8328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2024-09-10T07:47:38Z</dcterms:created>
  <dc:creator>Ákos Lugossy</dc:creator>
</cp:coreProperties>
</file>