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2" r:id="rId4"/>
    <p:sldMasterId id="2147483703" r:id="rId5"/>
    <p:sldMasterId id="214748370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50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tma22ND5zdJc7rDb1FXMELCU1jBhDw2P_Ie9zxYlVqk/edit?usp=shar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xj97N2UYT6BV355IWaHMdzQN8WD-lDknpSqw0Koy3Mc/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TE-6dt0BtdXmjP2HDpZRj3i7krIgyeZ9T5JPYffEYxk/edit?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TE-6dt0BtdXmjP2HDpZRj3i7krIgyeZ9T5JPYffEYxk/edit?usp=shar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v9vJBDDLA7b0jUr6_xd8g85wFfubsiyXvEhcZl0YAeM/edit?usp=shari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b8200cedc7_6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Katy</a:t>
            </a:r>
            <a:endParaRPr/>
          </a:p>
        </p:txBody>
      </p:sp>
      <p:sp>
        <p:nvSpPr>
          <p:cNvPr id="315" name="Google Shape;315;gb8200cedc7_6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5ab8a9ce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5ab8a9ce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- 3 min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really a decision you get to make.  How much data do you need to support your decisions?  You won’t be using a rubric here anymore, you’ll take notes and support your decisions with documentation from your observation.  You’ll do the same for Lesson Design Review.  This is going to be a big adjustment for you and for your teachers.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2f19fd3ab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2f19fd3ab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a:t>
            </a:r>
            <a:endParaRPr>
              <a:solidFill>
                <a:schemeClr val="dk1"/>
              </a:solidFill>
            </a:endParaRPr>
          </a:p>
          <a:p>
            <a:pPr indent="0" lvl="0" marL="0" rtl="0" algn="l">
              <a:spcBef>
                <a:spcPts val="0"/>
              </a:spcBef>
              <a:spcAft>
                <a:spcPts val="0"/>
              </a:spcAft>
              <a:buNone/>
            </a:pPr>
            <a:r>
              <a:rPr lang="en">
                <a:solidFill>
                  <a:schemeClr val="dk1"/>
                </a:solidFill>
              </a:rPr>
              <a:t>Time - 2 min</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Coaching Techniques and Feedback PL Slide Deck</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27e10faec5_0_7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27e10faec5_0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a:t>
            </a:r>
            <a:endParaRPr>
              <a:solidFill>
                <a:schemeClr val="dk1"/>
              </a:solidFill>
            </a:endParaRPr>
          </a:p>
          <a:p>
            <a:pPr indent="0" lvl="0" marL="0" rtl="0" algn="l">
              <a:spcBef>
                <a:spcPts val="0"/>
              </a:spcBef>
              <a:spcAft>
                <a:spcPts val="0"/>
              </a:spcAft>
              <a:buNone/>
            </a:pPr>
            <a:r>
              <a:rPr lang="en">
                <a:solidFill>
                  <a:schemeClr val="dk1"/>
                </a:solidFill>
              </a:rPr>
              <a:t>Time - 2 min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we talk about feedback, we use the word “generated” rather than “given” because the reflective side of feedback is not “given” it is ideally generated by the learner.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3195207e5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3195207e5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 to give hand out of Multiple Measures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- 10 min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4cfcde23b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4cfcde23b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a:p>
            <a:pPr indent="0" lvl="0" marL="0" rtl="0" algn="l">
              <a:spcBef>
                <a:spcPts val="0"/>
              </a:spcBef>
              <a:spcAft>
                <a:spcPts val="0"/>
              </a:spcAft>
              <a:buNone/>
            </a:pPr>
            <a:r>
              <a:rPr lang="en"/>
              <a:t>Big question is how long must you be in the classroom?  The answer is “the supervisor must feel comfortable they have the information needed for the feedback generated”</a:t>
            </a:r>
            <a:endParaRPr/>
          </a:p>
          <a:p>
            <a:pPr indent="0" lvl="0" marL="0" rtl="0" algn="l">
              <a:spcBef>
                <a:spcPts val="0"/>
              </a:spcBef>
              <a:spcAft>
                <a:spcPts val="0"/>
              </a:spcAft>
              <a:buNone/>
            </a:pPr>
            <a:r>
              <a:rPr lang="en"/>
              <a:t>If you feel you need more than one fall Classroom Observation, Katy Timothy in HR can open one for you.</a:t>
            </a:r>
            <a:endParaRPr/>
          </a:p>
          <a:p>
            <a:pPr indent="0" lvl="0" marL="0" rtl="0" algn="l">
              <a:spcBef>
                <a:spcPts val="0"/>
              </a:spcBef>
              <a:spcAft>
                <a:spcPts val="0"/>
              </a:spcAft>
              <a:buNone/>
            </a:pPr>
            <a:r>
              <a:rPr lang="en" u="sng">
                <a:solidFill>
                  <a:schemeClr val="hlink"/>
                </a:solidFill>
                <a:hlinkClick r:id="rId2"/>
              </a:rPr>
              <a:t>Observation PL Slide Deck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5bd01cfd97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25bd01cfd9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a:p>
            <a:pPr indent="0" lvl="0" marL="0" rtl="0" algn="l">
              <a:spcBef>
                <a:spcPts val="0"/>
              </a:spcBef>
              <a:spcAft>
                <a:spcPts val="0"/>
              </a:spcAft>
              <a:buNone/>
            </a:pPr>
            <a:r>
              <a:rPr lang="en"/>
              <a:t>This is the Fall Multiple Measures Form that will be used to conduct the Classroom Observation and the Lesson Design Review.</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4cfcde23b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4cfcde23b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a:p>
            <a:pPr indent="0" lvl="0" marL="0" rtl="0" algn="l">
              <a:spcBef>
                <a:spcPts val="0"/>
              </a:spcBef>
              <a:spcAft>
                <a:spcPts val="0"/>
              </a:spcAft>
              <a:buNone/>
            </a:pPr>
            <a:r>
              <a:rPr lang="en" u="sng">
                <a:solidFill>
                  <a:schemeClr val="hlink"/>
                </a:solidFill>
                <a:hlinkClick r:id="rId2"/>
              </a:rPr>
              <a:t>Lesson Design PL Slide Deck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5bd01cfd97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25bd01cfd97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hlink"/>
                </a:solidFill>
                <a:hlinkClick r:id="rId2"/>
              </a:rPr>
              <a:t>Lesson Design PL Slide Deck</a:t>
            </a:r>
            <a:endParaRPr/>
          </a:p>
          <a:p>
            <a:pPr indent="0" lvl="0" marL="0" rtl="0" algn="l">
              <a:spcBef>
                <a:spcPts val="0"/>
              </a:spcBef>
              <a:spcAft>
                <a:spcPts val="0"/>
              </a:spcAft>
              <a:buClr>
                <a:schemeClr val="dk1"/>
              </a:buClr>
              <a:buSzPts val="1100"/>
              <a:buFont typeface="Arial"/>
              <a:buNone/>
            </a:pPr>
            <a:r>
              <a:rPr lang="en"/>
              <a:t>Jon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3195207e5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23195207e5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Presenter - Jon</a:t>
            </a:r>
            <a:endParaRPr>
              <a:solidFill>
                <a:schemeClr val="dk1"/>
              </a:solidFill>
            </a:endParaRPr>
          </a:p>
          <a:p>
            <a:pPr indent="0" lvl="0" marL="0" rtl="0" algn="l">
              <a:spcBef>
                <a:spcPts val="0"/>
              </a:spcBef>
              <a:spcAft>
                <a:spcPts val="0"/>
              </a:spcAft>
              <a:buNone/>
            </a:pPr>
            <a:r>
              <a:rPr lang="en">
                <a:solidFill>
                  <a:schemeClr val="dk1"/>
                </a:solidFill>
              </a:rPr>
              <a:t>Time - 10 min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2f19fd3ab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2f19fd3ab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 (consider removing since the same slide is up above…leave if needed)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a:p>
            <a:pPr indent="0" lvl="0" marL="0" rtl="0" algn="l">
              <a:spcBef>
                <a:spcPts val="0"/>
              </a:spcBef>
              <a:spcAft>
                <a:spcPts val="0"/>
              </a:spcAft>
              <a:buNone/>
            </a:pPr>
            <a:r>
              <a:rPr lang="en"/>
              <a:t>This is the Fall Multiple Measures Form that will be used to conduct the Classroom Observation and the Lesson Design Review.</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b5a33fec1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2b5a33fec1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- 1 Min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2951118e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2951118e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 There is an extra fall observation opportunity.  Ask Katy if you need this added to someone’s Frontline, and she can add it for you.</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- 3 min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4cfcde23b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4cfcde23b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Go through rubric, if you put a ‘no’ make sure you’re letting your SLID know as soon as you’re worried.  For fall for provisional employees, make sure to do the classroom observation and lesson design reflection.  For career employees for the fall you need to complete the classroom observation and the lesson design reflection with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4cfcde23b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4cfcde23b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- 1 min</a:t>
            </a:r>
            <a:endParaRPr/>
          </a:p>
          <a:p>
            <a:pPr indent="0" lvl="0" marL="0" rtl="0" algn="l">
              <a:spcBef>
                <a:spcPts val="0"/>
              </a:spcBef>
              <a:spcAft>
                <a:spcPts val="0"/>
              </a:spcAft>
              <a:buNone/>
            </a:pPr>
            <a:r>
              <a:rPr lang="en"/>
              <a:t>No change from what is currently expected at the middle of the year.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4cfcde23b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4cfcde23b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- 1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classroom observation portion of the spring Multiple Measures form will be the same as what you were just introduced to in the fall slides.  There won’t be a rubric, just a place for notes and a place for you to choose areas of strengths and areas for growth.</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2951118ef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2951118ef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a:p>
            <a:pPr indent="0" lvl="0" marL="0" rtl="0" algn="l">
              <a:spcBef>
                <a:spcPts val="0"/>
              </a:spcBef>
              <a:spcAft>
                <a:spcPts val="0"/>
              </a:spcAft>
              <a:buNone/>
            </a:pPr>
            <a:r>
              <a:rPr lang="en" u="sng">
                <a:solidFill>
                  <a:schemeClr val="hlink"/>
                </a:solidFill>
                <a:hlinkClick r:id="rId2"/>
              </a:rPr>
              <a:t>Student Growth and Stakeholder Feedback PL Slide Deck</a:t>
            </a:r>
            <a:endParaRPr/>
          </a:p>
          <a:p>
            <a:pPr indent="0" lvl="0" marL="0" rtl="0" algn="l">
              <a:spcBef>
                <a:spcPts val="0"/>
              </a:spcBef>
              <a:spcAft>
                <a:spcPts val="0"/>
              </a:spcAft>
              <a:buNone/>
            </a:pPr>
            <a:r>
              <a:rPr lang="en"/>
              <a:t>This part of the form is different and replaces the Lesson Design Review portion of the form that you were introduced to in the fall.</a:t>
            </a:r>
            <a:endParaRPr/>
          </a:p>
          <a:p>
            <a:pPr indent="0" lvl="0" marL="0" rtl="0" algn="l">
              <a:spcBef>
                <a:spcPts val="0"/>
              </a:spcBef>
              <a:spcAft>
                <a:spcPts val="0"/>
              </a:spcAft>
              <a:buNone/>
            </a:pPr>
            <a:r>
              <a:rPr lang="en"/>
              <a:t>Emphasize that the teacher really has a lot of flexibility with the design of these new forms.  We want to give them the </a:t>
            </a:r>
            <a:r>
              <a:rPr lang="en"/>
              <a:t>opportunity to have some choice in what they select to share with you for growth data and stakeholder feedback.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2951118ef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2951118ef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- 1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All portions of the form need to be completed.  If you do request additional observations, you can choose to either focus on the classroom observation portion and the lesson design review or just select the one that is most pertinent and put N/As in the boxes not filled.  This is going to take more time.  The goal is to give you more opportunities to provide you teachers with reflective feedback (and directive when needed) on how things are going in the areas of classroom observation, lesson design, stakeholder feedback, and student growth.  We want to give teachers the opportunity to respond and to help build their skill sets and continue to help them grow.</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4cfcde23b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24cfcde23b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None/>
            </a:pPr>
            <a:r>
              <a:rPr lang="en">
                <a:solidFill>
                  <a:schemeClr val="dk1"/>
                </a:solidFill>
              </a:rPr>
              <a:t>Time - 1 min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4cfcde23b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4cfcde23b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4cfcde23b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4cfcde23b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- 3 min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3195207e5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23195207e5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Presenter - Katy</a:t>
            </a:r>
            <a:endParaRPr>
              <a:solidFill>
                <a:schemeClr val="dk1"/>
              </a:solidFill>
            </a:endParaRPr>
          </a:p>
          <a:p>
            <a:pPr indent="0" lvl="0" marL="0" rtl="0" algn="l">
              <a:spcBef>
                <a:spcPts val="0"/>
              </a:spcBef>
              <a:spcAft>
                <a:spcPts val="0"/>
              </a:spcAft>
              <a:buNone/>
            </a:pPr>
            <a:r>
              <a:rPr lang="en">
                <a:solidFill>
                  <a:schemeClr val="dk1"/>
                </a:solidFill>
              </a:rPr>
              <a:t>Time - 10 min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55b9ca91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55b9ca91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Presenter - </a:t>
            </a:r>
            <a:endParaRPr/>
          </a:p>
          <a:p>
            <a:pPr indent="0" lvl="0" marL="0" rtl="0" algn="l">
              <a:spcBef>
                <a:spcPts val="0"/>
              </a:spcBef>
              <a:spcAft>
                <a:spcPts val="0"/>
              </a:spcAft>
              <a:buNone/>
            </a:pPr>
            <a:r>
              <a:rPr lang="en"/>
              <a:t>Time - 1 Min Katy</a:t>
            </a:r>
            <a:endParaRPr/>
          </a:p>
          <a:p>
            <a:pPr indent="0" lvl="0" marL="0" rtl="0" algn="l">
              <a:spcBef>
                <a:spcPts val="0"/>
              </a:spcBef>
              <a:spcAft>
                <a:spcPts val="0"/>
              </a:spcAft>
              <a:buNone/>
            </a:pPr>
            <a:r>
              <a:rPr lang="en"/>
              <a:t>Connect to the Strategic Plan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5ab8a9ce12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5ab8a9ce12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p>
          <a:p>
            <a:pPr indent="0" lvl="0" marL="0" rtl="0" algn="l">
              <a:spcBef>
                <a:spcPts val="0"/>
              </a:spcBef>
              <a:spcAft>
                <a:spcPts val="0"/>
              </a:spcAft>
              <a:buNone/>
            </a:pPr>
            <a:r>
              <a:rPr lang="en"/>
              <a:t>This is the Multiple Measure Spring Form that will be used to conduct the Spring Classroom Observation, Stakeholder Feedback Reflection, and the Student Growth Reflection.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4cfcde23b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4cfcde23b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- 3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 is no longer formative and summative. </a:t>
            </a:r>
            <a:endParaRPr>
              <a:solidFill>
                <a:schemeClr val="dk1"/>
              </a:solidFill>
            </a:endParaRPr>
          </a:p>
          <a:p>
            <a:pPr indent="0" lvl="0" marL="0" rtl="0" algn="l">
              <a:spcBef>
                <a:spcPts val="0"/>
              </a:spcBef>
              <a:spcAft>
                <a:spcPts val="0"/>
              </a:spcAft>
              <a:buNone/>
            </a:pPr>
            <a:r>
              <a:rPr lang="en"/>
              <a:t>No longer do we have Year End Formative Assessment. Provisional teachers receive an evaluation in fall and spring. Career teachers receive an evaluation in spring.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No is marked, it shouldn’t come as a surprise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4cfcde23b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4cfcde23b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has stayed the same.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5c77b3e0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5c77b3e0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Jon Time - 2 min  We have time for one question per group.  If you have additional questions or need more clarification, write it down on a post it and we’ll get it answered for you right away.</a:t>
            </a:r>
            <a:endParaRPr/>
          </a:p>
          <a:p>
            <a:pPr indent="0" lvl="0" marL="0" rtl="0" algn="l">
              <a:spcBef>
                <a:spcPts val="0"/>
              </a:spcBef>
              <a:spcAft>
                <a:spcPts val="0"/>
              </a:spcAft>
              <a:buNone/>
            </a:pPr>
            <a:r>
              <a:rPr lang="en"/>
              <a:t>We won’t be able to push the May 15th deadline back this year because school is out for summer on May 24th.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b8200cedc7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b8200cedc7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- 1 Min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58b96ae2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258b96ae2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- 5 Min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58b96ae2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58b96ae2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- 5 min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Once this presentation is over, you’ll want to look at your Frontline list and make sure to send me the names of any people that need to be added and those that need to be removed.  Don’t forget contract para positions.  I can get your list cleaned up for you.  I know from being an administrator that there’s nothing worse than having it PG&amp;E day, where our teachers have time to complete their self-assessment, goals, and meet with you but can’t get on to do anything.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When you do this training, please make sure that you tell your staff to check their evaluation type when they get logged in to Frontline.  Please contact me before filling out self-assessments, goals, and doing the BOY PG&amp;E if there’s an error, otherwise I can’t fix it, and you’ll have to have them print everything out and then have me change it and then they’ll have to put everything else back 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 would highly recommend setting up a time on Thursday, August 10th to do this PD with your staff.  You’ll use and modify this slide deck to fit your school’s needs.  Feel free to make a copy and take notes in your copy to save yourself time later and make notes that will be helpful to you.  We want to help you best utilize your time and not send you from this training with more to do.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3195207e5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3195207e5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Presenter - Katy</a:t>
            </a:r>
            <a:endParaRPr>
              <a:solidFill>
                <a:schemeClr val="dk1"/>
              </a:solidFill>
            </a:endParaRPr>
          </a:p>
          <a:p>
            <a:pPr indent="0" lvl="0" marL="0" rtl="0" algn="l">
              <a:spcBef>
                <a:spcPts val="0"/>
              </a:spcBef>
              <a:spcAft>
                <a:spcPts val="0"/>
              </a:spcAft>
              <a:buNone/>
            </a:pPr>
            <a:r>
              <a:rPr lang="en">
                <a:solidFill>
                  <a:schemeClr val="dk1"/>
                </a:solidFill>
              </a:rPr>
              <a:t>Time - 10 min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27e10faec5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27e10faec5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Time - 2 min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the beginning of the year PG&amp;E process, nothing is changing.  Teachers will still do their self-assessment, they’ll set two or more goals.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These are due by 9/30, after that they’ll have the little red exclamation mark.</a:t>
            </a:r>
            <a:endParaRPr>
              <a:solidFill>
                <a:schemeClr val="dk1"/>
              </a:solidFill>
            </a:endParaRPr>
          </a:p>
          <a:p>
            <a:pPr indent="0" lvl="0" marL="0" rtl="0" algn="l">
              <a:spcBef>
                <a:spcPts val="0"/>
              </a:spcBef>
              <a:spcAft>
                <a:spcPts val="0"/>
              </a:spcAft>
              <a:buNone/>
            </a:pPr>
            <a:r>
              <a:rPr lang="en"/>
              <a:t>No change from past practice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4cfcde23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4cfcde23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Presenter - Katy</a:t>
            </a:r>
            <a:endParaRPr>
              <a:solidFill>
                <a:schemeClr val="dk1"/>
              </a:solidFill>
            </a:endParaRPr>
          </a:p>
          <a:p>
            <a:pPr indent="0" lvl="0" marL="0" rtl="0" algn="l">
              <a:spcBef>
                <a:spcPts val="0"/>
              </a:spcBef>
              <a:spcAft>
                <a:spcPts val="0"/>
              </a:spcAft>
              <a:buNone/>
            </a:pPr>
            <a:r>
              <a:rPr lang="en">
                <a:solidFill>
                  <a:schemeClr val="dk1"/>
                </a:solidFill>
              </a:rPr>
              <a:t>Time - 2 min</a:t>
            </a:r>
            <a:endParaRPr>
              <a:solidFill>
                <a:schemeClr val="dk1"/>
              </a:solidFill>
            </a:endParaRPr>
          </a:p>
          <a:p>
            <a:pPr indent="0" lvl="0" marL="0" rtl="0" algn="l">
              <a:spcBef>
                <a:spcPts val="0"/>
              </a:spcBef>
              <a:spcAft>
                <a:spcPts val="0"/>
              </a:spcAft>
              <a:buNone/>
            </a:pPr>
            <a:r>
              <a:rPr lang="en">
                <a:solidFill>
                  <a:schemeClr val="dk1"/>
                </a:solidFill>
              </a:rPr>
              <a:t>This is what fall Multiple Measures are going to look like.  You’ll still do a classroom observation, but the time frame of a minimum of 20 minutes has been removed.  There is no rubric in the observation anymore.  You’ll also do a Lesson Design Review with your teachers as part of the same form.  This can be done when you do the debrief from the classroom observation.  I would recommend trying to couple them together since you’ve got lots to do, but they can be done separately and saved in between, if needed.</a:t>
            </a:r>
            <a:endParaRPr/>
          </a:p>
          <a:p>
            <a:pPr indent="0" lvl="0" marL="0" rtl="0" algn="l">
              <a:spcBef>
                <a:spcPts val="0"/>
              </a:spcBef>
              <a:spcAft>
                <a:spcPts val="0"/>
              </a:spcAft>
              <a:buNone/>
            </a:pPr>
            <a:r>
              <a:rPr lang="en"/>
              <a:t>Emphasize giving teachers the opportunity to respond.  Use reflective feedback when </a:t>
            </a:r>
            <a:r>
              <a:rPr lang="en"/>
              <a:t>questioning</a:t>
            </a:r>
            <a:r>
              <a:rPr lang="en"/>
              <a:t>.  Refer to resources you’ve been given.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9" name="Shape 9"/>
        <p:cNvGrpSpPr/>
        <p:nvPr/>
      </p:nvGrpSpPr>
      <p:grpSpPr>
        <a:xfrm>
          <a:off x="0" y="0"/>
          <a:ext cx="0" cy="0"/>
          <a:chOff x="0" y="0"/>
          <a:chExt cx="0" cy="0"/>
        </a:xfrm>
      </p:grpSpPr>
      <p:sp>
        <p:nvSpPr>
          <p:cNvPr id="10" name="Google Shape;10;p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 name="Google Shape;14;p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4" name="Shape 54"/>
        <p:cNvGrpSpPr/>
        <p:nvPr/>
      </p:nvGrpSpPr>
      <p:grpSpPr>
        <a:xfrm>
          <a:off x="0" y="0"/>
          <a:ext cx="0" cy="0"/>
          <a:chOff x="0" y="0"/>
          <a:chExt cx="0" cy="0"/>
        </a:xfrm>
      </p:grpSpPr>
      <p:sp>
        <p:nvSpPr>
          <p:cNvPr id="55" name="Google Shape;55;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7" name="Google Shape;57;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8" name="Google Shape;58;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59" name="Shape 59"/>
        <p:cNvGrpSpPr/>
        <p:nvPr/>
      </p:nvGrpSpPr>
      <p:grpSpPr>
        <a:xfrm>
          <a:off x="0" y="0"/>
          <a:ext cx="0" cy="0"/>
          <a:chOff x="0" y="0"/>
          <a:chExt cx="0" cy="0"/>
        </a:xfrm>
      </p:grpSpPr>
      <p:sp>
        <p:nvSpPr>
          <p:cNvPr id="60" name="Google Shape;60;p12"/>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2" name="Google Shape;62;p1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3" name="Google Shape;63;p1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64" name="Google Shape;6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65" name="Shape 65"/>
        <p:cNvGrpSpPr/>
        <p:nvPr/>
      </p:nvGrpSpPr>
      <p:grpSpPr>
        <a:xfrm>
          <a:off x="0" y="0"/>
          <a:ext cx="0" cy="0"/>
          <a:chOff x="0" y="0"/>
          <a:chExt cx="0" cy="0"/>
        </a:xfrm>
      </p:grpSpPr>
      <p:sp>
        <p:nvSpPr>
          <p:cNvPr id="66" name="Google Shape;66;p1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8" name="Google Shape;68;p1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 name="Google Shape;69;p1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72" name="Google Shape;7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 name="Shape 73"/>
        <p:cNvGrpSpPr/>
        <p:nvPr/>
      </p:nvGrpSpPr>
      <p:grpSpPr>
        <a:xfrm>
          <a:off x="0" y="0"/>
          <a:ext cx="0" cy="0"/>
          <a:chOff x="0" y="0"/>
          <a:chExt cx="0" cy="0"/>
        </a:xfrm>
      </p:grpSpPr>
      <p:sp>
        <p:nvSpPr>
          <p:cNvPr id="74" name="Google Shape;74;p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75" name="Google Shape;75;p1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6" name="Google Shape;76;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sp>
        <p:nvSpPr>
          <p:cNvPr id="79" name="Google Shape;7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81" name="Shape 81"/>
        <p:cNvGrpSpPr/>
        <p:nvPr/>
      </p:nvGrpSpPr>
      <p:grpSpPr>
        <a:xfrm>
          <a:off x="0" y="0"/>
          <a:ext cx="0" cy="0"/>
          <a:chOff x="0" y="0"/>
          <a:chExt cx="0" cy="0"/>
        </a:xfrm>
      </p:grpSpPr>
      <p:sp>
        <p:nvSpPr>
          <p:cNvPr id="82" name="Google Shape;8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83" name="Shape 8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84" name="Shape 8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3D5D7F"/>
        </a:solidFill>
      </p:bgPr>
    </p:bg>
    <p:spTree>
      <p:nvGrpSpPr>
        <p:cNvPr id="89" name="Shape 89"/>
        <p:cNvGrpSpPr/>
        <p:nvPr/>
      </p:nvGrpSpPr>
      <p:grpSpPr>
        <a:xfrm>
          <a:off x="0" y="0"/>
          <a:ext cx="0" cy="0"/>
          <a:chOff x="0" y="0"/>
          <a:chExt cx="0" cy="0"/>
        </a:xfrm>
      </p:grpSpPr>
      <p:sp>
        <p:nvSpPr>
          <p:cNvPr id="90" name="Google Shape;90;p21"/>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 name="Google Shape;94;p21"/>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16" name="Shape 16"/>
        <p:cNvGrpSpPr/>
        <p:nvPr/>
      </p:nvGrpSpPr>
      <p:grpSpPr>
        <a:xfrm>
          <a:off x="0" y="0"/>
          <a:ext cx="0" cy="0"/>
          <a:chOff x="0" y="0"/>
          <a:chExt cx="0" cy="0"/>
        </a:xfrm>
      </p:grpSpPr>
      <p:sp>
        <p:nvSpPr>
          <p:cNvPr id="17" name="Google Shape;17;p3"/>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1" name="Google Shape;21;p3"/>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2" name="Google Shape;22;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bg>
      <p:bgPr>
        <a:solidFill>
          <a:srgbClr val="169296"/>
        </a:solidFill>
      </p:bgPr>
    </p:bg>
    <p:spTree>
      <p:nvGrpSpPr>
        <p:cNvPr id="96" name="Shape 96"/>
        <p:cNvGrpSpPr/>
        <p:nvPr/>
      </p:nvGrpSpPr>
      <p:grpSpPr>
        <a:xfrm>
          <a:off x="0" y="0"/>
          <a:ext cx="0" cy="0"/>
          <a:chOff x="0" y="0"/>
          <a:chExt cx="0" cy="0"/>
        </a:xfrm>
      </p:grpSpPr>
      <p:sp>
        <p:nvSpPr>
          <p:cNvPr id="97" name="Google Shape;97;p22"/>
          <p:cNvSpPr/>
          <p:nvPr/>
        </p:nvSpPr>
        <p:spPr>
          <a:xfrm>
            <a:off x="1600200" y="-16050"/>
            <a:ext cx="5870400" cy="5175600"/>
          </a:xfrm>
          <a:prstGeom prst="hexagon">
            <a:avLst>
              <a:gd fmla="val 13586" name="adj"/>
              <a:gd fmla="val 115470" name="vf"/>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2"/>
          <p:cNvSpPr/>
          <p:nvPr/>
        </p:nvSpPr>
        <p:spPr>
          <a:xfrm>
            <a:off x="1295400" y="-16050"/>
            <a:ext cx="5870400" cy="5175600"/>
          </a:xfrm>
          <a:prstGeom prst="hexagon">
            <a:avLst>
              <a:gd fmla="val 13586" name="adj"/>
              <a:gd fmla="val 115470" name="vf"/>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2"/>
          <p:cNvSpPr/>
          <p:nvPr/>
        </p:nvSpPr>
        <p:spPr>
          <a:xfrm>
            <a:off x="-4800" y="-12000"/>
            <a:ext cx="2112000" cy="517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2"/>
          <p:cNvSpPr txBox="1"/>
          <p:nvPr>
            <p:ph type="ctrTitle"/>
          </p:nvPr>
        </p:nvSpPr>
        <p:spPr>
          <a:xfrm>
            <a:off x="311706" y="439775"/>
            <a:ext cx="61395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Google Shape;101;p22"/>
          <p:cNvSpPr txBox="1"/>
          <p:nvPr>
            <p:ph idx="1" type="subTitle"/>
          </p:nvPr>
        </p:nvSpPr>
        <p:spPr>
          <a:xfrm>
            <a:off x="311700" y="2529325"/>
            <a:ext cx="6139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22"/>
          <p:cNvPicPr preferRelativeResize="0"/>
          <p:nvPr/>
        </p:nvPicPr>
        <p:blipFill rotWithShape="1">
          <a:blip r:embed="rId2">
            <a:alphaModFix/>
          </a:blip>
          <a:srcRect b="26542" l="9717" r="12606" t="25181"/>
          <a:stretch/>
        </p:blipFill>
        <p:spPr>
          <a:xfrm>
            <a:off x="2151199" y="3422124"/>
            <a:ext cx="2460521" cy="118170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104" name="Shape 104"/>
        <p:cNvGrpSpPr/>
        <p:nvPr/>
      </p:nvGrpSpPr>
      <p:grpSpPr>
        <a:xfrm>
          <a:off x="0" y="0"/>
          <a:ext cx="0" cy="0"/>
          <a:chOff x="0" y="0"/>
          <a:chExt cx="0" cy="0"/>
        </a:xfrm>
      </p:grpSpPr>
      <p:sp>
        <p:nvSpPr>
          <p:cNvPr id="105" name="Google Shape;105;p23"/>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06" name="Google Shape;106;p23"/>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107" name="Google Shape;10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23"/>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09" name="Google Shape;109;p23"/>
          <p:cNvPicPr preferRelativeResize="0"/>
          <p:nvPr/>
        </p:nvPicPr>
        <p:blipFill>
          <a:blip r:embed="rId2">
            <a:alphaModFix/>
          </a:blip>
          <a:stretch>
            <a:fillRect/>
          </a:stretch>
        </p:blipFill>
        <p:spPr>
          <a:xfrm>
            <a:off x="8689875" y="4712975"/>
            <a:ext cx="369418" cy="353201"/>
          </a:xfrm>
          <a:prstGeom prst="rect">
            <a:avLst/>
          </a:prstGeom>
          <a:noFill/>
          <a:ln>
            <a:noFill/>
          </a:ln>
        </p:spPr>
      </p:pic>
      <p:pic>
        <p:nvPicPr>
          <p:cNvPr id="110" name="Google Shape;110;p23"/>
          <p:cNvPicPr preferRelativeResize="0"/>
          <p:nvPr/>
        </p:nvPicPr>
        <p:blipFill>
          <a:blip r:embed="rId3">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19" name="Google Shape;119;p2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20" name="Shape 120"/>
        <p:cNvGrpSpPr/>
        <p:nvPr/>
      </p:nvGrpSpPr>
      <p:grpSpPr>
        <a:xfrm>
          <a:off x="0" y="0"/>
          <a:ext cx="0" cy="0"/>
          <a:chOff x="0" y="0"/>
          <a:chExt cx="0" cy="0"/>
        </a:xfrm>
      </p:grpSpPr>
      <p:sp>
        <p:nvSpPr>
          <p:cNvPr id="121" name="Google Shape;12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2" name="Google Shape;12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3" name="Google Shape;123;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4" name="Shape 124"/>
        <p:cNvGrpSpPr/>
        <p:nvPr/>
      </p:nvGrpSpPr>
      <p:grpSpPr>
        <a:xfrm>
          <a:off x="0" y="0"/>
          <a:ext cx="0" cy="0"/>
          <a:chOff x="0" y="0"/>
          <a:chExt cx="0" cy="0"/>
        </a:xfrm>
      </p:grpSpPr>
      <p:sp>
        <p:nvSpPr>
          <p:cNvPr id="125" name="Google Shape;12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6" name="Google Shape;126;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7" name="Google Shape;127;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8" name="Google Shape;128;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9" name="Google Shape;129;p27"/>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0" name="Google Shape;130;p27"/>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2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35" name="Google Shape;135;p28"/>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6" name="Shape 136"/>
        <p:cNvGrpSpPr/>
        <p:nvPr/>
      </p:nvGrpSpPr>
      <p:grpSpPr>
        <a:xfrm>
          <a:off x="0" y="0"/>
          <a:ext cx="0" cy="0"/>
          <a:chOff x="0" y="0"/>
          <a:chExt cx="0" cy="0"/>
        </a:xfrm>
      </p:grpSpPr>
      <p:sp>
        <p:nvSpPr>
          <p:cNvPr id="137" name="Google Shape;137;p29"/>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8" name="Google Shape;13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9" name="Shape 139"/>
        <p:cNvGrpSpPr/>
        <p:nvPr/>
      </p:nvGrpSpPr>
      <p:grpSpPr>
        <a:xfrm>
          <a:off x="0" y="0"/>
          <a:ext cx="0" cy="0"/>
          <a:chOff x="0" y="0"/>
          <a:chExt cx="0" cy="0"/>
        </a:xfrm>
      </p:grpSpPr>
      <p:sp>
        <p:nvSpPr>
          <p:cNvPr id="140" name="Google Shape;140;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2" name="Google Shape;142;p3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3" name="Google Shape;143;p3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144" name="Shape 144"/>
        <p:cNvGrpSpPr/>
        <p:nvPr/>
      </p:nvGrpSpPr>
      <p:grpSpPr>
        <a:xfrm>
          <a:off x="0" y="0"/>
          <a:ext cx="0" cy="0"/>
          <a:chOff x="0" y="0"/>
          <a:chExt cx="0" cy="0"/>
        </a:xfrm>
      </p:grpSpPr>
      <p:sp>
        <p:nvSpPr>
          <p:cNvPr id="145" name="Google Shape;145;p31"/>
          <p:cNvSpPr/>
          <p:nvPr/>
        </p:nvSpPr>
        <p:spPr>
          <a:xfrm>
            <a:off x="4572000" y="-125"/>
            <a:ext cx="4572000" cy="5143500"/>
          </a:xfrm>
          <a:prstGeom prst="rect">
            <a:avLst/>
          </a:prstGeom>
          <a:solidFill>
            <a:srgbClr val="3D5D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7" name="Google Shape;147;p3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8" name="Google Shape;148;p3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
        <p:nvSpPr>
          <p:cNvPr id="149" name="Google Shape;14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TITLE_1">
    <p:spTree>
      <p:nvGrpSpPr>
        <p:cNvPr id="23" name="Shape 23"/>
        <p:cNvGrpSpPr/>
        <p:nvPr/>
      </p:nvGrpSpPr>
      <p:grpSpPr>
        <a:xfrm>
          <a:off x="0" y="0"/>
          <a:ext cx="0" cy="0"/>
          <a:chOff x="0" y="0"/>
          <a:chExt cx="0" cy="0"/>
        </a:xfrm>
      </p:grpSpPr>
      <p:sp>
        <p:nvSpPr>
          <p:cNvPr id="24" name="Google Shape;24;p4"/>
          <p:cNvSpPr txBox="1"/>
          <p:nvPr>
            <p:ph idx="1" type="subTitle"/>
          </p:nvPr>
        </p:nvSpPr>
        <p:spPr>
          <a:xfrm>
            <a:off x="414900" y="981425"/>
            <a:ext cx="8352300" cy="3472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atin typeface="Roboto Light"/>
                <a:ea typeface="Roboto Light"/>
                <a:cs typeface="Roboto Light"/>
                <a:sym typeface="Roboto Light"/>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25" name="Google Shape;25;p4"/>
          <p:cNvSpPr txBox="1"/>
          <p:nvPr>
            <p:ph type="title"/>
          </p:nvPr>
        </p:nvSpPr>
        <p:spPr>
          <a:xfrm>
            <a:off x="422900" y="287250"/>
            <a:ext cx="5646900" cy="444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Thin"/>
                <a:ea typeface="Roboto Thin"/>
                <a:cs typeface="Roboto Thin"/>
                <a:sym typeface="Roboto Thin"/>
              </a:defRPr>
            </a:lvl2pPr>
            <a:lvl3pPr lvl="2" rtl="0">
              <a:spcBef>
                <a:spcPts val="0"/>
              </a:spcBef>
              <a:spcAft>
                <a:spcPts val="0"/>
              </a:spcAft>
              <a:buNone/>
              <a:defRPr>
                <a:latin typeface="Roboto Thin"/>
                <a:ea typeface="Roboto Thin"/>
                <a:cs typeface="Roboto Thin"/>
                <a:sym typeface="Roboto Thin"/>
              </a:defRPr>
            </a:lvl3pPr>
            <a:lvl4pPr lvl="3" rtl="0">
              <a:spcBef>
                <a:spcPts val="0"/>
              </a:spcBef>
              <a:spcAft>
                <a:spcPts val="0"/>
              </a:spcAft>
              <a:buNone/>
              <a:defRPr>
                <a:latin typeface="Roboto Thin"/>
                <a:ea typeface="Roboto Thin"/>
                <a:cs typeface="Roboto Thin"/>
                <a:sym typeface="Roboto Thin"/>
              </a:defRPr>
            </a:lvl4pPr>
            <a:lvl5pPr lvl="4" rtl="0">
              <a:spcBef>
                <a:spcPts val="0"/>
              </a:spcBef>
              <a:spcAft>
                <a:spcPts val="0"/>
              </a:spcAft>
              <a:buNone/>
              <a:defRPr>
                <a:latin typeface="Roboto Thin"/>
                <a:ea typeface="Roboto Thin"/>
                <a:cs typeface="Roboto Thin"/>
                <a:sym typeface="Roboto Thin"/>
              </a:defRPr>
            </a:lvl5pPr>
            <a:lvl6pPr lvl="5" rtl="0">
              <a:spcBef>
                <a:spcPts val="0"/>
              </a:spcBef>
              <a:spcAft>
                <a:spcPts val="0"/>
              </a:spcAft>
              <a:buNone/>
              <a:defRPr>
                <a:latin typeface="Roboto Thin"/>
                <a:ea typeface="Roboto Thin"/>
                <a:cs typeface="Roboto Thin"/>
                <a:sym typeface="Roboto Thin"/>
              </a:defRPr>
            </a:lvl6pPr>
            <a:lvl7pPr lvl="6" rtl="0">
              <a:spcBef>
                <a:spcPts val="0"/>
              </a:spcBef>
              <a:spcAft>
                <a:spcPts val="0"/>
              </a:spcAft>
              <a:buNone/>
              <a:defRPr>
                <a:latin typeface="Roboto Thin"/>
                <a:ea typeface="Roboto Thin"/>
                <a:cs typeface="Roboto Thin"/>
                <a:sym typeface="Roboto Thin"/>
              </a:defRPr>
            </a:lvl7pPr>
            <a:lvl8pPr lvl="7" rtl="0">
              <a:spcBef>
                <a:spcPts val="0"/>
              </a:spcBef>
              <a:spcAft>
                <a:spcPts val="0"/>
              </a:spcAft>
              <a:buNone/>
              <a:defRPr>
                <a:latin typeface="Roboto Thin"/>
                <a:ea typeface="Roboto Thin"/>
                <a:cs typeface="Roboto Thin"/>
                <a:sym typeface="Roboto Thin"/>
              </a:defRPr>
            </a:lvl8pPr>
            <a:lvl9pPr lvl="8" rtl="0">
              <a:spcBef>
                <a:spcPts val="0"/>
              </a:spcBef>
              <a:spcAft>
                <a:spcPts val="0"/>
              </a:spcAft>
              <a:buNone/>
              <a:defRPr>
                <a:latin typeface="Roboto Thin"/>
                <a:ea typeface="Roboto Thin"/>
                <a:cs typeface="Roboto Thin"/>
                <a:sym typeface="Roboto Thin"/>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28" name="Google Shape;28;p4"/>
          <p:cNvPicPr preferRelativeResize="0"/>
          <p:nvPr/>
        </p:nvPicPr>
        <p:blipFill>
          <a:blip r:embed="rId2">
            <a:alphaModFix amt="17000"/>
          </a:blip>
          <a:stretch>
            <a:fillRect/>
          </a:stretch>
        </p:blipFill>
        <p:spPr>
          <a:xfrm>
            <a:off x="67738" y="886863"/>
            <a:ext cx="2377440" cy="237744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_TITLE_AND_DESCRIPTION_1_1">
    <p:spTree>
      <p:nvGrpSpPr>
        <p:cNvPr id="150" name="Shape 150"/>
        <p:cNvGrpSpPr/>
        <p:nvPr/>
      </p:nvGrpSpPr>
      <p:grpSpPr>
        <a:xfrm>
          <a:off x="0" y="0"/>
          <a:ext cx="0" cy="0"/>
          <a:chOff x="0" y="0"/>
          <a:chExt cx="0" cy="0"/>
        </a:xfrm>
      </p:grpSpPr>
      <p:sp>
        <p:nvSpPr>
          <p:cNvPr id="151" name="Google Shape;151;p32"/>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3" name="Google Shape;153;p32"/>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4" name="Google Shape;154;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rgbClr val="FFFFFF"/>
              </a:buClr>
              <a:buSzPts val="1800"/>
              <a:buChar char="●"/>
              <a:defRPr>
                <a:solidFill>
                  <a:srgbClr val="FFFFFF"/>
                </a:solidFill>
              </a:defRPr>
            </a:lvl1pPr>
            <a:lvl2pPr indent="-317500" lvl="1" marL="914400" rtl="0">
              <a:spcBef>
                <a:spcPts val="1600"/>
              </a:spcBef>
              <a:spcAft>
                <a:spcPts val="0"/>
              </a:spcAft>
              <a:buClr>
                <a:srgbClr val="FFFFFF"/>
              </a:buClr>
              <a:buSzPts val="1400"/>
              <a:buChar char="○"/>
              <a:defRPr>
                <a:solidFill>
                  <a:srgbClr val="FFFFFF"/>
                </a:solidFill>
              </a:defRPr>
            </a:lvl2pPr>
            <a:lvl3pPr indent="-317500" lvl="2" marL="1371600" rtl="0">
              <a:spcBef>
                <a:spcPts val="1600"/>
              </a:spcBef>
              <a:spcAft>
                <a:spcPts val="0"/>
              </a:spcAft>
              <a:buClr>
                <a:srgbClr val="FFFFFF"/>
              </a:buClr>
              <a:buSzPts val="1400"/>
              <a:buChar char="■"/>
              <a:defRPr>
                <a:solidFill>
                  <a:srgbClr val="FFFFFF"/>
                </a:solidFill>
              </a:defRPr>
            </a:lvl3pPr>
            <a:lvl4pPr indent="-317500" lvl="3" marL="1828800" rtl="0">
              <a:spcBef>
                <a:spcPts val="1600"/>
              </a:spcBef>
              <a:spcAft>
                <a:spcPts val="0"/>
              </a:spcAft>
              <a:buClr>
                <a:srgbClr val="FFFFFF"/>
              </a:buClr>
              <a:buSzPts val="1400"/>
              <a:buChar char="●"/>
              <a:defRPr>
                <a:solidFill>
                  <a:srgbClr val="FFFFFF"/>
                </a:solidFill>
              </a:defRPr>
            </a:lvl4pPr>
            <a:lvl5pPr indent="-317500" lvl="4" marL="2286000" rtl="0">
              <a:spcBef>
                <a:spcPts val="1600"/>
              </a:spcBef>
              <a:spcAft>
                <a:spcPts val="0"/>
              </a:spcAft>
              <a:buClr>
                <a:srgbClr val="FFFFFF"/>
              </a:buClr>
              <a:buSzPts val="1400"/>
              <a:buChar char="○"/>
              <a:defRPr>
                <a:solidFill>
                  <a:srgbClr val="FFFFFF"/>
                </a:solidFill>
              </a:defRPr>
            </a:lvl5pPr>
            <a:lvl6pPr indent="-317500" lvl="5" marL="2743200" rtl="0">
              <a:spcBef>
                <a:spcPts val="1600"/>
              </a:spcBef>
              <a:spcAft>
                <a:spcPts val="0"/>
              </a:spcAft>
              <a:buClr>
                <a:srgbClr val="FFFFFF"/>
              </a:buClr>
              <a:buSzPts val="1400"/>
              <a:buChar char="■"/>
              <a:defRPr>
                <a:solidFill>
                  <a:srgbClr val="FFFFFF"/>
                </a:solidFill>
              </a:defRPr>
            </a:lvl6pPr>
            <a:lvl7pPr indent="-317500" lvl="6" marL="3200400" rtl="0">
              <a:spcBef>
                <a:spcPts val="1600"/>
              </a:spcBef>
              <a:spcAft>
                <a:spcPts val="0"/>
              </a:spcAft>
              <a:buClr>
                <a:srgbClr val="FFFFFF"/>
              </a:buClr>
              <a:buSzPts val="1400"/>
              <a:buChar char="●"/>
              <a:defRPr>
                <a:solidFill>
                  <a:srgbClr val="FFFFFF"/>
                </a:solidFill>
              </a:defRPr>
            </a:lvl7pPr>
            <a:lvl8pPr indent="-317500" lvl="7" marL="3657600" rtl="0">
              <a:spcBef>
                <a:spcPts val="1600"/>
              </a:spcBef>
              <a:spcAft>
                <a:spcPts val="0"/>
              </a:spcAft>
              <a:buClr>
                <a:srgbClr val="FFFFFF"/>
              </a:buClr>
              <a:buSzPts val="1400"/>
              <a:buChar char="○"/>
              <a:defRPr>
                <a:solidFill>
                  <a:srgbClr val="FFFFFF"/>
                </a:solidFill>
              </a:defRPr>
            </a:lvl8pPr>
            <a:lvl9pPr indent="-317500" lvl="8" marL="4114800" rtl="0">
              <a:spcBef>
                <a:spcPts val="1600"/>
              </a:spcBef>
              <a:spcAft>
                <a:spcPts val="1600"/>
              </a:spcAft>
              <a:buClr>
                <a:srgbClr val="FFFFFF"/>
              </a:buClr>
              <a:buSzPts val="1400"/>
              <a:buChar char="■"/>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5" name="Shape 155"/>
        <p:cNvGrpSpPr/>
        <p:nvPr/>
      </p:nvGrpSpPr>
      <p:grpSpPr>
        <a:xfrm>
          <a:off x="0" y="0"/>
          <a:ext cx="0" cy="0"/>
          <a:chOff x="0" y="0"/>
          <a:chExt cx="0" cy="0"/>
        </a:xfrm>
      </p:grpSpPr>
      <p:sp>
        <p:nvSpPr>
          <p:cNvPr id="156" name="Google Shape;156;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57" name="Google Shape;15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8" name="Shape 158"/>
        <p:cNvGrpSpPr/>
        <p:nvPr/>
      </p:nvGrpSpPr>
      <p:grpSpPr>
        <a:xfrm>
          <a:off x="0" y="0"/>
          <a:ext cx="0" cy="0"/>
          <a:chOff x="0" y="0"/>
          <a:chExt cx="0" cy="0"/>
        </a:xfrm>
      </p:grpSpPr>
      <p:sp>
        <p:nvSpPr>
          <p:cNvPr id="159" name="Google Shape;159;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0" name="Google Shape;160;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61" name="Google Shape;16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2" name="Google Shape;162;p34"/>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63" name="Google Shape;163;p34"/>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4" name="Shape 164"/>
        <p:cNvGrpSpPr/>
        <p:nvPr/>
      </p:nvGrpSpPr>
      <p:grpSpPr>
        <a:xfrm>
          <a:off x="0" y="0"/>
          <a:ext cx="0" cy="0"/>
          <a:chOff x="0" y="0"/>
          <a:chExt cx="0" cy="0"/>
        </a:xfrm>
      </p:grpSpPr>
      <p:sp>
        <p:nvSpPr>
          <p:cNvPr id="165" name="Google Shape;16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35"/>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167" name="Google Shape;167;p35"/>
          <p:cNvPicPr preferRelativeResize="0"/>
          <p:nvPr/>
        </p:nvPicPr>
        <p:blipFill>
          <a:blip r:embed="rId2">
            <a:alphaModFix/>
          </a:blip>
          <a:stretch>
            <a:fillRect/>
          </a:stretch>
        </p:blipFill>
        <p:spPr>
          <a:xfrm>
            <a:off x="8689875" y="4712975"/>
            <a:ext cx="369418" cy="3532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
    <p:spTree>
      <p:nvGrpSpPr>
        <p:cNvPr id="168" name="Shape 168"/>
        <p:cNvGrpSpPr/>
        <p:nvPr/>
      </p:nvGrpSpPr>
      <p:grpSpPr>
        <a:xfrm>
          <a:off x="0" y="0"/>
          <a:ext cx="0" cy="0"/>
          <a:chOff x="0" y="0"/>
          <a:chExt cx="0" cy="0"/>
        </a:xfrm>
      </p:grpSpPr>
      <p:sp>
        <p:nvSpPr>
          <p:cNvPr id="169" name="Google Shape;16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170" name="Shape 170"/>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laboration">
  <p:cSld name="Collaboration">
    <p:spTree>
      <p:nvGrpSpPr>
        <p:cNvPr id="171" name="Shape 171"/>
        <p:cNvGrpSpPr/>
        <p:nvPr/>
      </p:nvGrpSpPr>
      <p:grpSpPr>
        <a:xfrm>
          <a:off x="0" y="0"/>
          <a:ext cx="0" cy="0"/>
          <a:chOff x="0" y="0"/>
          <a:chExt cx="0" cy="0"/>
        </a:xfrm>
      </p:grpSpPr>
      <p:pic>
        <p:nvPicPr>
          <p:cNvPr id="172" name="Google Shape;172;p38"/>
          <p:cNvPicPr preferRelativeResize="0"/>
          <p:nvPr/>
        </p:nvPicPr>
        <p:blipFill>
          <a:blip r:embed="rId2">
            <a:alphaModFix/>
          </a:blip>
          <a:stretch>
            <a:fillRect/>
          </a:stretch>
        </p:blipFill>
        <p:spPr>
          <a:xfrm>
            <a:off x="0" y="0"/>
            <a:ext cx="9144000" cy="5138974"/>
          </a:xfrm>
          <a:prstGeom prst="rect">
            <a:avLst/>
          </a:prstGeom>
          <a:noFill/>
          <a:ln>
            <a:noFill/>
          </a:ln>
        </p:spPr>
      </p:pic>
      <p:sp>
        <p:nvSpPr>
          <p:cNvPr id="173" name="Google Shape;173;p38"/>
          <p:cNvSpPr txBox="1"/>
          <p:nvPr>
            <p:ph type="title"/>
          </p:nvPr>
        </p:nvSpPr>
        <p:spPr>
          <a:xfrm>
            <a:off x="1609264" y="2074863"/>
            <a:ext cx="5925600" cy="99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4" name="Shape 174"/>
        <p:cNvGrpSpPr/>
        <p:nvPr/>
      </p:nvGrpSpPr>
      <p:grpSpPr>
        <a:xfrm>
          <a:off x="0" y="0"/>
          <a:ext cx="0" cy="0"/>
          <a:chOff x="0" y="0"/>
          <a:chExt cx="0" cy="0"/>
        </a:xfrm>
      </p:grpSpPr>
      <p:sp>
        <p:nvSpPr>
          <p:cNvPr id="175" name="Google Shape;175;p39"/>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2800"/>
              <a:buNone/>
              <a:defRPr b="0" i="0" sz="2400" u="none" cap="none" strike="noStrike">
                <a:solidFill>
                  <a:srgbClr val="16425B"/>
                </a:solidFill>
                <a:latin typeface="Open Sans"/>
                <a:ea typeface="Open Sans"/>
                <a:cs typeface="Open Sans"/>
                <a:sym typeface="Open Sans"/>
              </a:defRPr>
            </a:lvl1pPr>
            <a:lvl2pPr lvl="1"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1400" u="none" cap="none" strike="noStrike">
                <a:solidFill>
                  <a:srgbClr val="000000"/>
                </a:solidFill>
                <a:latin typeface="Arial"/>
                <a:ea typeface="Arial"/>
                <a:cs typeface="Arial"/>
                <a:sym typeface="Arial"/>
              </a:defRPr>
            </a:lvl9pPr>
          </a:lstStyle>
          <a:p/>
        </p:txBody>
      </p:sp>
      <p:sp>
        <p:nvSpPr>
          <p:cNvPr id="176" name="Google Shape;176;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2000" u="none" cap="none" strike="noStrike">
                <a:solidFill>
                  <a:srgbClr val="16425B"/>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3pPr>
            <a:lvl4pPr indent="-317500" lvl="3" marL="18288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4pPr>
            <a:lvl5pPr indent="-317500" lvl="4" marL="2286000" marR="0" rtl="0" algn="l">
              <a:lnSpc>
                <a:spcPct val="115000"/>
              </a:lnSpc>
              <a:spcBef>
                <a:spcPts val="1600"/>
              </a:spcBef>
              <a:spcAft>
                <a:spcPts val="0"/>
              </a:spcAft>
              <a:buClr>
                <a:schemeClr val="dk2"/>
              </a:buClr>
              <a:buSzPts val="1400"/>
              <a:buFont typeface="Arial"/>
              <a:buChar char="○"/>
              <a:defRPr b="0" i="0" sz="1800" u="none" cap="none" strike="noStrike">
                <a:solidFill>
                  <a:srgbClr val="16425B"/>
                </a:solidFill>
                <a:latin typeface="Open Sans Light"/>
                <a:ea typeface="Open Sans Light"/>
                <a:cs typeface="Open Sans Light"/>
                <a:sym typeface="Open Sans Light"/>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cxnSp>
        <p:nvCxnSpPr>
          <p:cNvPr id="177" name="Google Shape;177;p39"/>
          <p:cNvCxnSpPr/>
          <p:nvPr/>
        </p:nvCxnSpPr>
        <p:spPr>
          <a:xfrm rot="10800000">
            <a:off x="423601" y="1030760"/>
            <a:ext cx="8408700" cy="0"/>
          </a:xfrm>
          <a:prstGeom prst="straightConnector1">
            <a:avLst/>
          </a:prstGeom>
          <a:noFill/>
          <a:ln cap="flat" cmpd="sng" w="9525">
            <a:solidFill>
              <a:srgbClr val="5DA9A7"/>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
    <p:spTree>
      <p:nvGrpSpPr>
        <p:cNvPr id="178" name="Shape 178"/>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p:cSld name="TITLE_3">
    <p:spTree>
      <p:nvGrpSpPr>
        <p:cNvPr id="179" name="Shape 179"/>
        <p:cNvGrpSpPr/>
        <p:nvPr/>
      </p:nvGrpSpPr>
      <p:grpSpPr>
        <a:xfrm>
          <a:off x="0" y="0"/>
          <a:ext cx="0" cy="0"/>
          <a:chOff x="0" y="0"/>
          <a:chExt cx="0" cy="0"/>
        </a:xfrm>
      </p:grpSpPr>
      <p:sp>
        <p:nvSpPr>
          <p:cNvPr id="180" name="Google Shape;180;p41"/>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1" name="Google Shape;181;p41"/>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182" name="Google Shape;182;p41"/>
          <p:cNvGrpSpPr/>
          <p:nvPr/>
        </p:nvGrpSpPr>
        <p:grpSpPr>
          <a:xfrm>
            <a:off x="-562067" y="-642585"/>
            <a:ext cx="10240937" cy="6411435"/>
            <a:chOff x="-562067" y="-642585"/>
            <a:chExt cx="10240937" cy="6411435"/>
          </a:xfrm>
        </p:grpSpPr>
        <p:grpSp>
          <p:nvGrpSpPr>
            <p:cNvPr id="183" name="Google Shape;183;p41"/>
            <p:cNvGrpSpPr/>
            <p:nvPr/>
          </p:nvGrpSpPr>
          <p:grpSpPr>
            <a:xfrm flipH="1">
              <a:off x="8181902" y="-642585"/>
              <a:ext cx="1496968" cy="1832225"/>
              <a:chOff x="-498093" y="-514637"/>
              <a:chExt cx="1496968" cy="1832225"/>
            </a:xfrm>
          </p:grpSpPr>
          <p:sp>
            <p:nvSpPr>
              <p:cNvPr id="184" name="Google Shape;184;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8" name="Google Shape;188;p41"/>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189" name="Google Shape;189;p41"/>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190" name="Google Shape;190;p41"/>
            <p:cNvGrpSpPr/>
            <p:nvPr/>
          </p:nvGrpSpPr>
          <p:grpSpPr>
            <a:xfrm flipH="1">
              <a:off x="-562067" y="3936624"/>
              <a:ext cx="9667697" cy="1832225"/>
              <a:chOff x="-1622" y="3828438"/>
              <a:chExt cx="9667697" cy="1832225"/>
            </a:xfrm>
          </p:grpSpPr>
          <p:grpSp>
            <p:nvGrpSpPr>
              <p:cNvPr id="191" name="Google Shape;191;p41"/>
              <p:cNvGrpSpPr/>
              <p:nvPr/>
            </p:nvGrpSpPr>
            <p:grpSpPr>
              <a:xfrm rot="10800000">
                <a:off x="8169107" y="3828438"/>
                <a:ext cx="1496968" cy="1832225"/>
                <a:chOff x="-498093" y="-514637"/>
                <a:chExt cx="1496968" cy="1832225"/>
              </a:xfrm>
            </p:grpSpPr>
            <p:sp>
              <p:nvSpPr>
                <p:cNvPr id="192" name="Google Shape;192;p41"/>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1"/>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1"/>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1"/>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6" name="Google Shape;196;p41"/>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1">
  <p:cSld name="TITLE_4">
    <p:spTree>
      <p:nvGrpSpPr>
        <p:cNvPr id="197" name="Shape 197"/>
        <p:cNvGrpSpPr/>
        <p:nvPr/>
      </p:nvGrpSpPr>
      <p:grpSpPr>
        <a:xfrm>
          <a:off x="0" y="0"/>
          <a:ext cx="0" cy="0"/>
          <a:chOff x="0" y="0"/>
          <a:chExt cx="0" cy="0"/>
        </a:xfrm>
      </p:grpSpPr>
      <p:sp>
        <p:nvSpPr>
          <p:cNvPr id="198" name="Google Shape;198;p42"/>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9" name="Google Shape;199;p42"/>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00" name="Google Shape;200;p42"/>
          <p:cNvGrpSpPr/>
          <p:nvPr/>
        </p:nvGrpSpPr>
        <p:grpSpPr>
          <a:xfrm>
            <a:off x="-562067" y="-642585"/>
            <a:ext cx="10240937" cy="6411435"/>
            <a:chOff x="-562067" y="-642585"/>
            <a:chExt cx="10240937" cy="6411435"/>
          </a:xfrm>
        </p:grpSpPr>
        <p:grpSp>
          <p:nvGrpSpPr>
            <p:cNvPr id="201" name="Google Shape;201;p42"/>
            <p:cNvGrpSpPr/>
            <p:nvPr/>
          </p:nvGrpSpPr>
          <p:grpSpPr>
            <a:xfrm flipH="1">
              <a:off x="8181902" y="-642585"/>
              <a:ext cx="1496968" cy="1832225"/>
              <a:chOff x="-498093" y="-514637"/>
              <a:chExt cx="1496968" cy="1832225"/>
            </a:xfrm>
          </p:grpSpPr>
          <p:sp>
            <p:nvSpPr>
              <p:cNvPr id="202" name="Google Shape;202;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6" name="Google Shape;206;p42"/>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07" name="Google Shape;207;p42"/>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08" name="Google Shape;208;p42"/>
            <p:cNvGrpSpPr/>
            <p:nvPr/>
          </p:nvGrpSpPr>
          <p:grpSpPr>
            <a:xfrm flipH="1">
              <a:off x="-562067" y="3936624"/>
              <a:ext cx="9667697" cy="1832225"/>
              <a:chOff x="-1622" y="3828438"/>
              <a:chExt cx="9667697" cy="1832225"/>
            </a:xfrm>
          </p:grpSpPr>
          <p:grpSp>
            <p:nvGrpSpPr>
              <p:cNvPr id="209" name="Google Shape;209;p42"/>
              <p:cNvGrpSpPr/>
              <p:nvPr/>
            </p:nvGrpSpPr>
            <p:grpSpPr>
              <a:xfrm rot="10800000">
                <a:off x="8169107" y="3828438"/>
                <a:ext cx="1496968" cy="1832225"/>
                <a:chOff x="-498093" y="-514637"/>
                <a:chExt cx="1496968" cy="1832225"/>
              </a:xfrm>
            </p:grpSpPr>
            <p:sp>
              <p:nvSpPr>
                <p:cNvPr id="210" name="Google Shape;210;p42"/>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2"/>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2"/>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2"/>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4" name="Google Shape;214;p42"/>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5" name="Shape 215"/>
        <p:cNvGrpSpPr/>
        <p:nvPr/>
      </p:nvGrpSpPr>
      <p:grpSpPr>
        <a:xfrm>
          <a:off x="0" y="0"/>
          <a:ext cx="0" cy="0"/>
          <a:chOff x="0" y="0"/>
          <a:chExt cx="0" cy="0"/>
        </a:xfrm>
      </p:grpSpPr>
      <p:sp>
        <p:nvSpPr>
          <p:cNvPr id="216" name="Google Shape;216;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 name="Google Shape;217;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18" name="Google Shape;21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gden School District 2018 Template 2">
  <p:cSld name="TITLE_5">
    <p:spTree>
      <p:nvGrpSpPr>
        <p:cNvPr id="219" name="Shape 219"/>
        <p:cNvGrpSpPr/>
        <p:nvPr/>
      </p:nvGrpSpPr>
      <p:grpSpPr>
        <a:xfrm>
          <a:off x="0" y="0"/>
          <a:ext cx="0" cy="0"/>
          <a:chOff x="0" y="0"/>
          <a:chExt cx="0" cy="0"/>
        </a:xfrm>
      </p:grpSpPr>
      <p:sp>
        <p:nvSpPr>
          <p:cNvPr id="220" name="Google Shape;220;p44"/>
          <p:cNvSpPr txBox="1"/>
          <p:nvPr>
            <p:ph type="ctrTitle"/>
          </p:nvPr>
        </p:nvSpPr>
        <p:spPr>
          <a:xfrm>
            <a:off x="311700" y="1281175"/>
            <a:ext cx="8520600" cy="1555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1" name="Google Shape;221;p44"/>
          <p:cNvSpPr txBox="1"/>
          <p:nvPr>
            <p:ph idx="1" type="subTitle"/>
          </p:nvPr>
        </p:nvSpPr>
        <p:spPr>
          <a:xfrm>
            <a:off x="311700" y="2981775"/>
            <a:ext cx="8520600" cy="7926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grpSp>
        <p:nvGrpSpPr>
          <p:cNvPr id="222" name="Google Shape;222;p44"/>
          <p:cNvGrpSpPr/>
          <p:nvPr/>
        </p:nvGrpSpPr>
        <p:grpSpPr>
          <a:xfrm>
            <a:off x="-562067" y="-642585"/>
            <a:ext cx="10240937" cy="6411435"/>
            <a:chOff x="-562067" y="-642585"/>
            <a:chExt cx="10240937" cy="6411435"/>
          </a:xfrm>
        </p:grpSpPr>
        <p:grpSp>
          <p:nvGrpSpPr>
            <p:cNvPr id="223" name="Google Shape;223;p44"/>
            <p:cNvGrpSpPr/>
            <p:nvPr/>
          </p:nvGrpSpPr>
          <p:grpSpPr>
            <a:xfrm flipH="1">
              <a:off x="8181902" y="-642585"/>
              <a:ext cx="1496968" cy="1832225"/>
              <a:chOff x="-498093" y="-514637"/>
              <a:chExt cx="1496968" cy="1832225"/>
            </a:xfrm>
          </p:grpSpPr>
          <p:sp>
            <p:nvSpPr>
              <p:cNvPr id="224" name="Google Shape;224;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8" name="Google Shape;228;p44"/>
            <p:cNvPicPr preferRelativeResize="0"/>
            <p:nvPr/>
          </p:nvPicPr>
          <p:blipFill rotWithShape="1">
            <a:blip r:embed="rId2">
              <a:alphaModFix/>
            </a:blip>
            <a:srcRect b="26542" l="9717" r="12606" t="25181"/>
            <a:stretch/>
          </p:blipFill>
          <p:spPr>
            <a:xfrm>
              <a:off x="7107369" y="211118"/>
              <a:ext cx="982327" cy="471776"/>
            </a:xfrm>
            <a:prstGeom prst="rect">
              <a:avLst/>
            </a:prstGeom>
            <a:noFill/>
            <a:ln>
              <a:noFill/>
            </a:ln>
          </p:spPr>
        </p:pic>
        <p:cxnSp>
          <p:nvCxnSpPr>
            <p:cNvPr id="229" name="Google Shape;229;p44"/>
            <p:cNvCxnSpPr/>
            <p:nvPr/>
          </p:nvCxnSpPr>
          <p:spPr>
            <a:xfrm rot="10800000">
              <a:off x="-14266" y="462325"/>
              <a:ext cx="6826500" cy="0"/>
            </a:xfrm>
            <a:prstGeom prst="straightConnector1">
              <a:avLst/>
            </a:prstGeom>
            <a:noFill/>
            <a:ln cap="flat" cmpd="sng" w="9525">
              <a:solidFill>
                <a:srgbClr val="5DA9A7"/>
              </a:solidFill>
              <a:prstDash val="solid"/>
              <a:round/>
              <a:headEnd len="med" w="med" type="none"/>
              <a:tailEnd len="med" w="med" type="none"/>
            </a:ln>
          </p:spPr>
        </p:cxnSp>
        <p:grpSp>
          <p:nvGrpSpPr>
            <p:cNvPr id="230" name="Google Shape;230;p44"/>
            <p:cNvGrpSpPr/>
            <p:nvPr/>
          </p:nvGrpSpPr>
          <p:grpSpPr>
            <a:xfrm flipH="1">
              <a:off x="-562067" y="3936624"/>
              <a:ext cx="9667697" cy="1832225"/>
              <a:chOff x="-1622" y="3828438"/>
              <a:chExt cx="9667697" cy="1832225"/>
            </a:xfrm>
          </p:grpSpPr>
          <p:grpSp>
            <p:nvGrpSpPr>
              <p:cNvPr id="231" name="Google Shape;231;p44"/>
              <p:cNvGrpSpPr/>
              <p:nvPr/>
            </p:nvGrpSpPr>
            <p:grpSpPr>
              <a:xfrm rot="10800000">
                <a:off x="8169107" y="3828438"/>
                <a:ext cx="1496968" cy="1832225"/>
                <a:chOff x="-498093" y="-514637"/>
                <a:chExt cx="1496968" cy="1832225"/>
              </a:xfrm>
            </p:grpSpPr>
            <p:sp>
              <p:nvSpPr>
                <p:cNvPr id="232" name="Google Shape;232;p44"/>
                <p:cNvSpPr/>
                <p:nvPr/>
              </p:nvSpPr>
              <p:spPr>
                <a:xfrm>
                  <a:off x="-498093" y="-139819"/>
                  <a:ext cx="826800" cy="716100"/>
                </a:xfrm>
                <a:prstGeom prst="hexagon">
                  <a:avLst>
                    <a:gd fmla="val 25000" name="adj"/>
                    <a:gd fmla="val 115470" name="vf"/>
                  </a:avLst>
                </a:prstGeom>
                <a:solidFill>
                  <a:srgbClr val="4B88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4"/>
                <p:cNvSpPr/>
                <p:nvPr/>
              </p:nvSpPr>
              <p:spPr>
                <a:xfrm>
                  <a:off x="172075" y="-514637"/>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4"/>
                <p:cNvSpPr/>
                <p:nvPr/>
              </p:nvSpPr>
              <p:spPr>
                <a:xfrm>
                  <a:off x="-498093" y="601488"/>
                  <a:ext cx="826800" cy="716100"/>
                </a:xfrm>
                <a:prstGeom prst="hexagon">
                  <a:avLst>
                    <a:gd fmla="val 25000" name="adj"/>
                    <a:gd fmla="val 115470" name="vf"/>
                  </a:avLst>
                </a:prstGeom>
                <a:solidFill>
                  <a:srgbClr val="5DA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4"/>
                <p:cNvSpPr/>
                <p:nvPr/>
              </p:nvSpPr>
              <p:spPr>
                <a:xfrm>
                  <a:off x="172075" y="227513"/>
                  <a:ext cx="826800" cy="716100"/>
                </a:xfrm>
                <a:prstGeom prst="hexagon">
                  <a:avLst>
                    <a:gd fmla="val 25000" name="adj"/>
                    <a:gd fmla="val 115470" name="vf"/>
                  </a:avLst>
                </a:prstGeom>
                <a:solidFill>
                  <a:srgbClr val="6EC8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6" name="Google Shape;236;p44"/>
              <p:cNvCxnSpPr/>
              <p:nvPr/>
            </p:nvCxnSpPr>
            <p:spPr>
              <a:xfrm>
                <a:off x="-1622" y="4555503"/>
                <a:ext cx="7488000" cy="0"/>
              </a:xfrm>
              <a:prstGeom prst="straightConnector1">
                <a:avLst/>
              </a:prstGeom>
              <a:noFill/>
              <a:ln cap="flat" cmpd="sng" w="9525">
                <a:solidFill>
                  <a:srgbClr val="5DA9A7"/>
                </a:solidFill>
                <a:prstDash val="solid"/>
                <a:round/>
                <a:headEnd len="med" w="med" type="none"/>
                <a:tailEnd len="med" w="med" type="none"/>
              </a:ln>
            </p:spPr>
          </p:cxn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3" name="Shape 243"/>
        <p:cNvGrpSpPr/>
        <p:nvPr/>
      </p:nvGrpSpPr>
      <p:grpSpPr>
        <a:xfrm>
          <a:off x="0" y="0"/>
          <a:ext cx="0" cy="0"/>
          <a:chOff x="0" y="0"/>
          <a:chExt cx="0" cy="0"/>
        </a:xfrm>
      </p:grpSpPr>
      <p:sp>
        <p:nvSpPr>
          <p:cNvPr id="244" name="Google Shape;244;p4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5" name="Google Shape;245;p4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46" name="Google Shape;246;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7" name="Google Shape;247;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48" name="Google Shape;248;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9" name="Shape 249"/>
        <p:cNvGrpSpPr/>
        <p:nvPr/>
      </p:nvGrpSpPr>
      <p:grpSpPr>
        <a:xfrm>
          <a:off x="0" y="0"/>
          <a:ext cx="0" cy="0"/>
          <a:chOff x="0" y="0"/>
          <a:chExt cx="0" cy="0"/>
        </a:xfrm>
      </p:grpSpPr>
      <p:sp>
        <p:nvSpPr>
          <p:cNvPr id="250" name="Google Shape;250;p4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1" name="Google Shape;251;p4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52" name="Google Shape;252;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3" name="Google Shape;253;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4" name="Google Shape;254;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5" name="Shape 255"/>
        <p:cNvGrpSpPr/>
        <p:nvPr/>
      </p:nvGrpSpPr>
      <p:grpSpPr>
        <a:xfrm>
          <a:off x="0" y="0"/>
          <a:ext cx="0" cy="0"/>
          <a:chOff x="0" y="0"/>
          <a:chExt cx="0" cy="0"/>
        </a:xfrm>
      </p:grpSpPr>
      <p:sp>
        <p:nvSpPr>
          <p:cNvPr id="256" name="Google Shape;256;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7" name="Google Shape;257;p4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8" name="Google Shape;258;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59" name="Google Shape;259;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0" name="Google Shape;260;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1" name="Shape 261"/>
        <p:cNvGrpSpPr/>
        <p:nvPr/>
      </p:nvGrpSpPr>
      <p:grpSpPr>
        <a:xfrm>
          <a:off x="0" y="0"/>
          <a:ext cx="0" cy="0"/>
          <a:chOff x="0" y="0"/>
          <a:chExt cx="0" cy="0"/>
        </a:xfrm>
      </p:grpSpPr>
      <p:sp>
        <p:nvSpPr>
          <p:cNvPr id="262" name="Google Shape;262;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3" name="Google Shape;263;p4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4" name="Google Shape;264;p4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5" name="Google Shape;265;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6" name="Google Shape;266;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67" name="Google Shape;267;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8" name="Shape 268"/>
        <p:cNvGrpSpPr/>
        <p:nvPr/>
      </p:nvGrpSpPr>
      <p:grpSpPr>
        <a:xfrm>
          <a:off x="0" y="0"/>
          <a:ext cx="0" cy="0"/>
          <a:chOff x="0" y="0"/>
          <a:chExt cx="0" cy="0"/>
        </a:xfrm>
      </p:grpSpPr>
      <p:sp>
        <p:nvSpPr>
          <p:cNvPr id="269" name="Google Shape;269;p5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0" name="Google Shape;270;p50"/>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1" name="Google Shape;271;p50"/>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2" name="Google Shape;272;p5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73" name="Google Shape;273;p5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4" name="Google Shape;274;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5" name="Google Shape;275;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76" name="Google Shape;276;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7" name="Shape 277"/>
        <p:cNvGrpSpPr/>
        <p:nvPr/>
      </p:nvGrpSpPr>
      <p:grpSpPr>
        <a:xfrm>
          <a:off x="0" y="0"/>
          <a:ext cx="0" cy="0"/>
          <a:chOff x="0" y="0"/>
          <a:chExt cx="0" cy="0"/>
        </a:xfrm>
      </p:grpSpPr>
      <p:sp>
        <p:nvSpPr>
          <p:cNvPr id="278" name="Google Shape;278;p5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9" name="Google Shape;279;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0" name="Google Shape;280;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1" name="Google Shape;281;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2" name="Shape 282"/>
        <p:cNvGrpSpPr/>
        <p:nvPr/>
      </p:nvGrpSpPr>
      <p:grpSpPr>
        <a:xfrm>
          <a:off x="0" y="0"/>
          <a:ext cx="0" cy="0"/>
          <a:chOff x="0" y="0"/>
          <a:chExt cx="0" cy="0"/>
        </a:xfrm>
      </p:grpSpPr>
      <p:sp>
        <p:nvSpPr>
          <p:cNvPr id="283" name="Google Shape;283;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4" name="Google Shape;284;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5" name="Google Shape;285;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6"/>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6" name="Shape 286"/>
        <p:cNvGrpSpPr/>
        <p:nvPr/>
      </p:nvGrpSpPr>
      <p:grpSpPr>
        <a:xfrm>
          <a:off x="0" y="0"/>
          <a:ext cx="0" cy="0"/>
          <a:chOff x="0" y="0"/>
          <a:chExt cx="0" cy="0"/>
        </a:xfrm>
      </p:grpSpPr>
      <p:sp>
        <p:nvSpPr>
          <p:cNvPr id="287" name="Google Shape;287;p53"/>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88" name="Google Shape;288;p53"/>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89" name="Google Shape;289;p53"/>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0" name="Google Shape;290;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1" name="Google Shape;291;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2" name="Google Shape;292;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3" name="Shape 293"/>
        <p:cNvGrpSpPr/>
        <p:nvPr/>
      </p:nvGrpSpPr>
      <p:grpSpPr>
        <a:xfrm>
          <a:off x="0" y="0"/>
          <a:ext cx="0" cy="0"/>
          <a:chOff x="0" y="0"/>
          <a:chExt cx="0" cy="0"/>
        </a:xfrm>
      </p:grpSpPr>
      <p:sp>
        <p:nvSpPr>
          <p:cNvPr id="294" name="Google Shape;294;p54"/>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5" name="Google Shape;295;p54"/>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296" name="Google Shape;296;p54"/>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97" name="Google Shape;297;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8" name="Google Shape;298;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9" name="Google Shape;299;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0" name="Shape 300"/>
        <p:cNvGrpSpPr/>
        <p:nvPr/>
      </p:nvGrpSpPr>
      <p:grpSpPr>
        <a:xfrm>
          <a:off x="0" y="0"/>
          <a:ext cx="0" cy="0"/>
          <a:chOff x="0" y="0"/>
          <a:chExt cx="0" cy="0"/>
        </a:xfrm>
      </p:grpSpPr>
      <p:sp>
        <p:nvSpPr>
          <p:cNvPr id="301" name="Google Shape;301;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2" name="Google Shape;302;p5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3" name="Google Shape;303;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4" name="Google Shape;304;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05" name="Google Shape;305;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6" name="Shape 306"/>
        <p:cNvGrpSpPr/>
        <p:nvPr/>
      </p:nvGrpSpPr>
      <p:grpSpPr>
        <a:xfrm>
          <a:off x="0" y="0"/>
          <a:ext cx="0" cy="0"/>
          <a:chOff x="0" y="0"/>
          <a:chExt cx="0" cy="0"/>
        </a:xfrm>
      </p:grpSpPr>
      <p:sp>
        <p:nvSpPr>
          <p:cNvPr id="307" name="Google Shape;307;p5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8" name="Google Shape;308;p5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9" name="Google Shape;309;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0" name="Google Shape;310;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11" name="Google Shape;311;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312" name="Shape 31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7" name="Shape 37"/>
        <p:cNvGrpSpPr/>
        <p:nvPr/>
      </p:nvGrpSpPr>
      <p:grpSpPr>
        <a:xfrm>
          <a:off x="0" y="0"/>
          <a:ext cx="0" cy="0"/>
          <a:chOff x="0" y="0"/>
          <a:chExt cx="0" cy="0"/>
        </a:xfrm>
      </p:grpSpPr>
      <p:sp>
        <p:nvSpPr>
          <p:cNvPr id="38" name="Google Shape;38;p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4" name="Google Shape;44;p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8"/>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9"/>
          <p:cNvSpPr/>
          <p:nvPr/>
        </p:nvSpPr>
        <p:spPr>
          <a:xfrm>
            <a:off x="0" y="4635625"/>
            <a:ext cx="9144000" cy="507900"/>
          </a:xfrm>
          <a:prstGeom prst="rect">
            <a:avLst/>
          </a:prstGeom>
          <a:solidFill>
            <a:srgbClr val="FFFFFF"/>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1" name="Shape 51"/>
        <p:cNvGrpSpPr/>
        <p:nvPr/>
      </p:nvGrpSpPr>
      <p:grpSpPr>
        <a:xfrm>
          <a:off x="0" y="0"/>
          <a:ext cx="0" cy="0"/>
          <a:chOff x="0" y="0"/>
          <a:chExt cx="0" cy="0"/>
        </a:xfrm>
      </p:grpSpPr>
      <p:sp>
        <p:nvSpPr>
          <p:cNvPr id="52" name="Google Shape;52;p1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4.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25"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9" Type="http://schemas.openxmlformats.org/officeDocument/2006/relationships/slideLayout" Target="../slideLayouts/slideLayout37.xml"/><Relationship Id="rId18"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5" name="Shape 85"/>
        <p:cNvGrpSpPr/>
        <p:nvPr/>
      </p:nvGrpSpPr>
      <p:grpSpPr>
        <a:xfrm>
          <a:off x="0" y="0"/>
          <a:ext cx="0" cy="0"/>
          <a:chOff x="0" y="0"/>
          <a:chExt cx="0" cy="0"/>
        </a:xfrm>
      </p:grpSpPr>
      <p:sp>
        <p:nvSpPr>
          <p:cNvPr id="86" name="Google Shape;86;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34343"/>
              </a:buClr>
              <a:buSzPts val="2800"/>
              <a:buFont typeface="Helvetica Neue Light"/>
              <a:buNone/>
              <a:defRPr sz="2800">
                <a:solidFill>
                  <a:srgbClr val="434343"/>
                </a:solidFill>
                <a:latin typeface="Helvetica Neue Light"/>
                <a:ea typeface="Helvetica Neue Light"/>
                <a:cs typeface="Helvetica Neue Light"/>
                <a:sym typeface="Helvetica Neue Ligh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7" name="Google Shape;87;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Roboto Thin"/>
              <a:buChar char="●"/>
              <a:defRPr sz="1800">
                <a:latin typeface="Roboto Thin"/>
                <a:ea typeface="Roboto Thin"/>
                <a:cs typeface="Roboto Thin"/>
                <a:sym typeface="Roboto Thin"/>
              </a:defRPr>
            </a:lvl1pPr>
            <a:lvl2pPr indent="-317500" lvl="1" marL="914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2pPr>
            <a:lvl3pPr indent="-317500" lvl="2" marL="1371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3pPr>
            <a:lvl4pPr indent="-317500" lvl="3" marL="1828800" rtl="0">
              <a:lnSpc>
                <a:spcPct val="115000"/>
              </a:lnSpc>
              <a:spcBef>
                <a:spcPts val="1600"/>
              </a:spcBef>
              <a:spcAft>
                <a:spcPts val="0"/>
              </a:spcAft>
              <a:buSzPts val="1400"/>
              <a:buFont typeface="Roboto Thin"/>
              <a:buChar char="●"/>
              <a:defRPr>
                <a:latin typeface="Roboto Thin"/>
                <a:ea typeface="Roboto Thin"/>
                <a:cs typeface="Roboto Thin"/>
                <a:sym typeface="Roboto Thin"/>
              </a:defRPr>
            </a:lvl4pPr>
            <a:lvl5pPr indent="-317500" lvl="4" marL="2286000" rtl="0">
              <a:lnSpc>
                <a:spcPct val="115000"/>
              </a:lnSpc>
              <a:spcBef>
                <a:spcPts val="1600"/>
              </a:spcBef>
              <a:spcAft>
                <a:spcPts val="0"/>
              </a:spcAft>
              <a:buSzPts val="1400"/>
              <a:buFont typeface="Roboto Thin"/>
              <a:buChar char="○"/>
              <a:defRPr>
                <a:latin typeface="Roboto Thin"/>
                <a:ea typeface="Roboto Thin"/>
                <a:cs typeface="Roboto Thin"/>
                <a:sym typeface="Roboto Thin"/>
              </a:defRPr>
            </a:lvl5pPr>
            <a:lvl6pPr indent="-317500" lvl="5" marL="2743200" rtl="0">
              <a:lnSpc>
                <a:spcPct val="115000"/>
              </a:lnSpc>
              <a:spcBef>
                <a:spcPts val="1600"/>
              </a:spcBef>
              <a:spcAft>
                <a:spcPts val="0"/>
              </a:spcAft>
              <a:buSzPts val="1400"/>
              <a:buFont typeface="Roboto Thin"/>
              <a:buChar char="■"/>
              <a:defRPr>
                <a:latin typeface="Roboto Thin"/>
                <a:ea typeface="Roboto Thin"/>
                <a:cs typeface="Roboto Thin"/>
                <a:sym typeface="Roboto Thin"/>
              </a:defRPr>
            </a:lvl6pPr>
            <a:lvl7pPr indent="-317500" lvl="6" marL="3200400" rtl="0">
              <a:lnSpc>
                <a:spcPct val="115000"/>
              </a:lnSpc>
              <a:spcBef>
                <a:spcPts val="1600"/>
              </a:spcBef>
              <a:spcAft>
                <a:spcPts val="0"/>
              </a:spcAft>
              <a:buSzPts val="1400"/>
              <a:buFont typeface="Roboto Thin"/>
              <a:buChar char="●"/>
              <a:defRPr>
                <a:latin typeface="Roboto Thin"/>
                <a:ea typeface="Roboto Thin"/>
                <a:cs typeface="Roboto Thin"/>
                <a:sym typeface="Roboto Thin"/>
              </a:defRPr>
            </a:lvl7pPr>
            <a:lvl8pPr indent="-317500" lvl="7" marL="3657600" rtl="0">
              <a:lnSpc>
                <a:spcPct val="115000"/>
              </a:lnSpc>
              <a:spcBef>
                <a:spcPts val="1600"/>
              </a:spcBef>
              <a:spcAft>
                <a:spcPts val="0"/>
              </a:spcAft>
              <a:buSzPts val="1400"/>
              <a:buFont typeface="Roboto Thin"/>
              <a:buChar char="○"/>
              <a:defRPr>
                <a:latin typeface="Roboto Thin"/>
                <a:ea typeface="Roboto Thin"/>
                <a:cs typeface="Roboto Thin"/>
                <a:sym typeface="Roboto Thin"/>
              </a:defRPr>
            </a:lvl8pPr>
            <a:lvl9pPr indent="-317500" lvl="8" marL="4114800" rtl="0">
              <a:lnSpc>
                <a:spcPct val="115000"/>
              </a:lnSpc>
              <a:spcBef>
                <a:spcPts val="1600"/>
              </a:spcBef>
              <a:spcAft>
                <a:spcPts val="1600"/>
              </a:spcAft>
              <a:buSzPts val="1400"/>
              <a:buFont typeface="Roboto Thin"/>
              <a:buChar char="■"/>
              <a:defRPr>
                <a:latin typeface="Roboto Thin"/>
                <a:ea typeface="Roboto Thin"/>
                <a:cs typeface="Roboto Thin"/>
                <a:sym typeface="Roboto Thin"/>
              </a:defRPr>
            </a:lvl9pPr>
          </a:lstStyle>
          <a:p/>
        </p:txBody>
      </p:sp>
      <p:sp>
        <p:nvSpPr>
          <p:cNvPr id="88" name="Google Shape;8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37" name="Shape 237"/>
        <p:cNvGrpSpPr/>
        <p:nvPr/>
      </p:nvGrpSpPr>
      <p:grpSpPr>
        <a:xfrm>
          <a:off x="0" y="0"/>
          <a:ext cx="0" cy="0"/>
          <a:chOff x="0" y="0"/>
          <a:chExt cx="0" cy="0"/>
        </a:xfrm>
      </p:grpSpPr>
      <p:sp>
        <p:nvSpPr>
          <p:cNvPr id="238" name="Google Shape;238;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39" name="Google Shape;239;p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40" name="Google Shape;240;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1" name="Google Shape;241;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42" name="Google Shape;242;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8"/>
          <p:cNvSpPr txBox="1"/>
          <p:nvPr>
            <p:ph type="ctrTitle"/>
          </p:nvPr>
        </p:nvSpPr>
        <p:spPr>
          <a:xfrm>
            <a:off x="668050" y="200725"/>
            <a:ext cx="7629900" cy="18555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solidFill>
                  <a:srgbClr val="00467F"/>
                </a:solidFill>
              </a:rPr>
              <a:t>Professional Growth and Evaluation Process - Elementary</a:t>
            </a:r>
            <a:endParaRPr>
              <a:solidFill>
                <a:srgbClr val="00467F"/>
              </a:solidFill>
            </a:endParaRPr>
          </a:p>
        </p:txBody>
      </p:sp>
      <p:sp>
        <p:nvSpPr>
          <p:cNvPr id="318" name="Google Shape;318;p58"/>
          <p:cNvSpPr txBox="1"/>
          <p:nvPr>
            <p:ph idx="1" type="subTitle"/>
          </p:nvPr>
        </p:nvSpPr>
        <p:spPr>
          <a:xfrm>
            <a:off x="1464925" y="2278900"/>
            <a:ext cx="6139500" cy="689100"/>
          </a:xfrm>
          <a:prstGeom prst="rect">
            <a:avLst/>
          </a:prstGeom>
        </p:spPr>
        <p:txBody>
          <a:bodyPr anchorCtr="0" anchor="t" bIns="34275" lIns="68575" spcFirstLastPara="1" rIns="68575" wrap="square" tIns="34275">
            <a:normAutofit fontScale="70000" lnSpcReduction="20000"/>
          </a:bodyPr>
          <a:lstStyle/>
          <a:p>
            <a:pPr indent="0" lvl="0" marL="0" rtl="0" algn="ctr">
              <a:spcBef>
                <a:spcPts val="800"/>
              </a:spcBef>
              <a:spcAft>
                <a:spcPts val="0"/>
              </a:spcAft>
              <a:buNone/>
            </a:pPr>
            <a:r>
              <a:t/>
            </a:r>
            <a:endParaRPr>
              <a:solidFill>
                <a:srgbClr val="00467F"/>
              </a:solidFill>
            </a:endParaRPr>
          </a:p>
          <a:p>
            <a:pPr indent="0" lvl="0" marL="0" rtl="0" algn="ctr">
              <a:spcBef>
                <a:spcPts val="800"/>
              </a:spcBef>
              <a:spcAft>
                <a:spcPts val="0"/>
              </a:spcAft>
              <a:buNone/>
            </a:pPr>
            <a:r>
              <a:rPr lang="en">
                <a:solidFill>
                  <a:srgbClr val="00467F"/>
                </a:solidFill>
              </a:rPr>
              <a:t>Professional Growth and Evaluation Series</a:t>
            </a:r>
            <a:endParaRPr>
              <a:solidFill>
                <a:srgbClr val="00467F"/>
              </a:solidFill>
            </a:endParaRPr>
          </a:p>
          <a:p>
            <a:pPr indent="0" lvl="0" marL="0" rtl="0" algn="ctr">
              <a:spcBef>
                <a:spcPts val="800"/>
              </a:spcBef>
              <a:spcAft>
                <a:spcPts val="0"/>
              </a:spcAft>
              <a:buNone/>
            </a:pPr>
            <a:r>
              <a:t/>
            </a:r>
            <a:endParaRPr>
              <a:solidFill>
                <a:srgbClr val="00467F"/>
              </a:solidFill>
            </a:endParaRPr>
          </a:p>
        </p:txBody>
      </p:sp>
      <p:pic>
        <p:nvPicPr>
          <p:cNvPr id="319" name="Google Shape;319;p58"/>
          <p:cNvPicPr preferRelativeResize="0"/>
          <p:nvPr/>
        </p:nvPicPr>
        <p:blipFill>
          <a:blip r:embed="rId3">
            <a:alphaModFix/>
          </a:blip>
          <a:stretch>
            <a:fillRect/>
          </a:stretch>
        </p:blipFill>
        <p:spPr>
          <a:xfrm>
            <a:off x="0" y="4052175"/>
            <a:ext cx="2058302" cy="1091318"/>
          </a:xfrm>
          <a:prstGeom prst="rect">
            <a:avLst/>
          </a:prstGeom>
          <a:noFill/>
          <a:ln>
            <a:noFill/>
          </a:ln>
        </p:spPr>
      </p:pic>
      <p:pic>
        <p:nvPicPr>
          <p:cNvPr id="320" name="Google Shape;320;p58"/>
          <p:cNvPicPr preferRelativeResize="0"/>
          <p:nvPr/>
        </p:nvPicPr>
        <p:blipFill>
          <a:blip r:embed="rId4">
            <a:alphaModFix/>
          </a:blip>
          <a:stretch>
            <a:fillRect/>
          </a:stretch>
        </p:blipFill>
        <p:spPr>
          <a:xfrm>
            <a:off x="3237725" y="3171381"/>
            <a:ext cx="2668549" cy="1527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6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Multiple Measures</a:t>
            </a:r>
            <a:endParaRPr b="1" i="1" sz="3000">
              <a:solidFill>
                <a:srgbClr val="FFFFFF"/>
              </a:solidFill>
              <a:latin typeface="Helvetica Neue"/>
              <a:ea typeface="Helvetica Neue"/>
              <a:cs typeface="Helvetica Neue"/>
              <a:sym typeface="Helvetica Neue"/>
            </a:endParaRPr>
          </a:p>
        </p:txBody>
      </p:sp>
      <p:sp>
        <p:nvSpPr>
          <p:cNvPr id="393" name="Google Shape;393;p67"/>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94" name="Google Shape;394;p67"/>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95" name="Google Shape;395;p67"/>
          <p:cNvSpPr txBox="1"/>
          <p:nvPr/>
        </p:nvSpPr>
        <p:spPr>
          <a:xfrm>
            <a:off x="488850" y="909450"/>
            <a:ext cx="75951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The answer to all of the questions wanting specifics - </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457200" lvl="0" marL="0" rtl="0" algn="l">
              <a:spcBef>
                <a:spcPts val="0"/>
              </a:spcBef>
              <a:spcAft>
                <a:spcPts val="0"/>
              </a:spcAft>
              <a:buNone/>
            </a:pPr>
            <a:r>
              <a:rPr b="1" lang="en" sz="1700">
                <a:solidFill>
                  <a:srgbClr val="00467F"/>
                </a:solidFill>
                <a:latin typeface="Roboto"/>
                <a:ea typeface="Roboto"/>
                <a:cs typeface="Roboto"/>
                <a:sym typeface="Roboto"/>
              </a:rPr>
              <a:t>Like the answer “it depends”</a:t>
            </a:r>
            <a:endParaRPr b="1" sz="1700">
              <a:solidFill>
                <a:srgbClr val="00467F"/>
              </a:solidFill>
              <a:latin typeface="Roboto"/>
              <a:ea typeface="Roboto"/>
              <a:cs typeface="Roboto"/>
              <a:sym typeface="Roboto"/>
            </a:endParaRPr>
          </a:p>
          <a:p>
            <a:pPr indent="457200" lvl="0" marL="0" rtl="0" algn="l">
              <a:spcBef>
                <a:spcPts val="0"/>
              </a:spcBef>
              <a:spcAft>
                <a:spcPts val="0"/>
              </a:spcAft>
              <a:buNone/>
            </a:pPr>
            <a:r>
              <a:t/>
            </a:r>
            <a:endParaRPr b="1" sz="1700">
              <a:solidFill>
                <a:srgbClr val="00467F"/>
              </a:solidFill>
              <a:latin typeface="Roboto"/>
              <a:ea typeface="Roboto"/>
              <a:cs typeface="Roboto"/>
              <a:sym typeface="Roboto"/>
            </a:endParaRPr>
          </a:p>
          <a:p>
            <a:pPr indent="457200" lvl="0" marL="0" rtl="0" algn="l">
              <a:spcBef>
                <a:spcPts val="0"/>
              </a:spcBef>
              <a:spcAft>
                <a:spcPts val="0"/>
              </a:spcAft>
              <a:buNone/>
            </a:pPr>
            <a:r>
              <a:rPr b="1" lang="en" sz="1700">
                <a:solidFill>
                  <a:srgbClr val="00467F"/>
                </a:solidFill>
                <a:latin typeface="Roboto"/>
                <a:ea typeface="Roboto"/>
                <a:cs typeface="Roboto"/>
                <a:sym typeface="Roboto"/>
              </a:rPr>
              <a:t>Ours is -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8"/>
          <p:cNvSpPr/>
          <p:nvPr/>
        </p:nvSpPr>
        <p:spPr>
          <a:xfrm>
            <a:off x="6356700" y="0"/>
            <a:ext cx="2787300" cy="5143500"/>
          </a:xfrm>
          <a:prstGeom prst="rect">
            <a:avLst/>
          </a:prstGeom>
          <a:solidFill>
            <a:srgbClr val="004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8"/>
          <p:cNvSpPr txBox="1"/>
          <p:nvPr/>
        </p:nvSpPr>
        <p:spPr>
          <a:xfrm>
            <a:off x="409977" y="280075"/>
            <a:ext cx="5659800" cy="44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00467F"/>
                </a:solidFill>
                <a:latin typeface="Helvetica Neue"/>
                <a:ea typeface="Helvetica Neue"/>
                <a:cs typeface="Helvetica Neue"/>
                <a:sym typeface="Helvetica Neue"/>
              </a:rPr>
              <a:t>What is Feedback?</a:t>
            </a:r>
            <a:endParaRPr b="1" sz="3000">
              <a:solidFill>
                <a:srgbClr val="00467F"/>
              </a:solidFill>
              <a:latin typeface="Helvetica Neue"/>
              <a:ea typeface="Helvetica Neue"/>
              <a:cs typeface="Helvetica Neue"/>
              <a:sym typeface="Helvetica Neue"/>
            </a:endParaRPr>
          </a:p>
        </p:txBody>
      </p:sp>
      <p:sp>
        <p:nvSpPr>
          <p:cNvPr id="402" name="Google Shape;402;p68"/>
          <p:cNvSpPr txBox="1"/>
          <p:nvPr/>
        </p:nvSpPr>
        <p:spPr>
          <a:xfrm>
            <a:off x="409975" y="1312950"/>
            <a:ext cx="5659800" cy="251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rgbClr val="00467F"/>
                </a:solidFill>
                <a:latin typeface="Roboto Light"/>
                <a:ea typeface="Roboto Light"/>
                <a:cs typeface="Roboto Light"/>
                <a:sym typeface="Roboto Light"/>
              </a:rPr>
              <a:t>Feedback is an interactive, dialogic process.  It uses shared evidence and questioning to transform a learner’s current level of practice to a higher level of excellence by developing and advancing individual knowledge about pedagogy.</a:t>
            </a:r>
            <a:endParaRPr sz="2200">
              <a:solidFill>
                <a:srgbClr val="00467F"/>
              </a:solidFill>
              <a:latin typeface="Roboto Light"/>
              <a:ea typeface="Roboto Light"/>
              <a:cs typeface="Roboto Light"/>
              <a:sym typeface="Roboto Light"/>
            </a:endParaRPr>
          </a:p>
          <a:p>
            <a:pPr indent="0" lvl="0" marL="0" rtl="0" algn="l">
              <a:lnSpc>
                <a:spcPct val="115000"/>
              </a:lnSpc>
              <a:spcBef>
                <a:spcPts val="1000"/>
              </a:spcBef>
              <a:spcAft>
                <a:spcPts val="0"/>
              </a:spcAft>
              <a:buClr>
                <a:schemeClr val="dk1"/>
              </a:buClr>
              <a:buSzPts val="1100"/>
              <a:buFont typeface="Arial"/>
              <a:buNone/>
            </a:pPr>
            <a:r>
              <a:t/>
            </a:r>
            <a:endParaRPr sz="1800">
              <a:latin typeface="Roboto Light"/>
              <a:ea typeface="Roboto Light"/>
              <a:cs typeface="Roboto Light"/>
              <a:sym typeface="Roboto Light"/>
            </a:endParaRPr>
          </a:p>
          <a:p>
            <a:pPr indent="0" lvl="0" marL="0" rtl="0" algn="l">
              <a:lnSpc>
                <a:spcPct val="115000"/>
              </a:lnSpc>
              <a:spcBef>
                <a:spcPts val="1000"/>
              </a:spcBef>
              <a:spcAft>
                <a:spcPts val="1000"/>
              </a:spcAft>
              <a:buNone/>
            </a:pPr>
            <a:r>
              <a:t/>
            </a:r>
            <a:endParaRPr sz="1800">
              <a:latin typeface="Roboto Light"/>
              <a:ea typeface="Roboto Light"/>
              <a:cs typeface="Roboto Light"/>
              <a:sym typeface="Roboto Light"/>
            </a:endParaRPr>
          </a:p>
        </p:txBody>
      </p:sp>
      <p:pic>
        <p:nvPicPr>
          <p:cNvPr id="403" name="Google Shape;403;p68"/>
          <p:cNvPicPr preferRelativeResize="0"/>
          <p:nvPr/>
        </p:nvPicPr>
        <p:blipFill>
          <a:blip r:embed="rId3">
            <a:alphaModFix/>
          </a:blip>
          <a:stretch>
            <a:fillRect/>
          </a:stretch>
        </p:blipFill>
        <p:spPr>
          <a:xfrm>
            <a:off x="0" y="4577500"/>
            <a:ext cx="1067526" cy="565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69"/>
          <p:cNvPicPr preferRelativeResize="0"/>
          <p:nvPr/>
        </p:nvPicPr>
        <p:blipFill>
          <a:blip r:embed="rId3">
            <a:alphaModFix/>
          </a:blip>
          <a:stretch>
            <a:fillRect/>
          </a:stretch>
        </p:blipFill>
        <p:spPr>
          <a:xfrm>
            <a:off x="1547075" y="210850"/>
            <a:ext cx="6049853"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7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Activity - Feedback</a:t>
            </a:r>
            <a:endParaRPr b="1" i="1" sz="3000">
              <a:solidFill>
                <a:srgbClr val="FFFFFF"/>
              </a:solidFill>
              <a:latin typeface="Helvetica Neue"/>
              <a:ea typeface="Helvetica Neue"/>
              <a:cs typeface="Helvetica Neue"/>
              <a:sym typeface="Helvetica Neue"/>
            </a:endParaRPr>
          </a:p>
        </p:txBody>
      </p:sp>
      <p:sp>
        <p:nvSpPr>
          <p:cNvPr id="415" name="Google Shape;415;p70"/>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16" name="Google Shape;416;p70"/>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17" name="Google Shape;417;p70"/>
          <p:cNvSpPr txBox="1"/>
          <p:nvPr/>
        </p:nvSpPr>
        <p:spPr>
          <a:xfrm>
            <a:off x="488850" y="909450"/>
            <a:ext cx="75951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Minutes to discuss how you are understanding what this means.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 share out.</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71"/>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Classroom Observation</a:t>
            </a:r>
            <a:endParaRPr b="1" i="1" sz="3000">
              <a:solidFill>
                <a:srgbClr val="FFFFFF"/>
              </a:solidFill>
              <a:latin typeface="Helvetica Neue"/>
              <a:ea typeface="Helvetica Neue"/>
              <a:cs typeface="Helvetica Neue"/>
              <a:sym typeface="Helvetica Neue"/>
            </a:endParaRPr>
          </a:p>
        </p:txBody>
      </p:sp>
      <p:sp>
        <p:nvSpPr>
          <p:cNvPr id="424" name="Google Shape;424;p71"/>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25" name="Google Shape;425;p71"/>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26" name="Google Shape;426;p71"/>
          <p:cNvSpPr txBox="1"/>
          <p:nvPr/>
        </p:nvSpPr>
        <p:spPr>
          <a:xfrm>
            <a:off x="497575" y="1007400"/>
            <a:ext cx="7595100" cy="541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REQUIRED FOR BOTH PROVISIONAL AND CAREER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New form - more open - slide upcoming</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Debrief with the individual</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Provisional Deadline-Due November 15th</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Career Educators-Due December 22nd (End of Fall Semester)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rPr b="1" lang="en" sz="1700">
                <a:solidFill>
                  <a:srgbClr val="00467F"/>
                </a:solidFill>
                <a:latin typeface="Roboto"/>
                <a:ea typeface="Roboto"/>
                <a:cs typeface="Roboto"/>
                <a:sym typeface="Roboto"/>
              </a:rPr>
              <a:t>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2"/>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72"/>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Fall Multiple Measures Form</a:t>
            </a:r>
            <a:endParaRPr b="1" i="1" sz="3000">
              <a:solidFill>
                <a:srgbClr val="FFFFFF"/>
              </a:solidFill>
              <a:latin typeface="Helvetica Neue"/>
              <a:ea typeface="Helvetica Neue"/>
              <a:cs typeface="Helvetica Neue"/>
              <a:sym typeface="Helvetica Neue"/>
            </a:endParaRPr>
          </a:p>
        </p:txBody>
      </p:sp>
      <p:pic>
        <p:nvPicPr>
          <p:cNvPr id="433" name="Google Shape;433;p72"/>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434" name="Google Shape;434;p72"/>
          <p:cNvPicPr preferRelativeResize="0"/>
          <p:nvPr/>
        </p:nvPicPr>
        <p:blipFill>
          <a:blip r:embed="rId4">
            <a:alphaModFix/>
          </a:blip>
          <a:stretch>
            <a:fillRect/>
          </a:stretch>
        </p:blipFill>
        <p:spPr>
          <a:xfrm>
            <a:off x="1067525" y="883050"/>
            <a:ext cx="3261400" cy="4152850"/>
          </a:xfrm>
          <a:prstGeom prst="rect">
            <a:avLst/>
          </a:prstGeom>
          <a:noFill/>
          <a:ln>
            <a:noFill/>
          </a:ln>
        </p:spPr>
      </p:pic>
      <p:pic>
        <p:nvPicPr>
          <p:cNvPr id="435" name="Google Shape;435;p72"/>
          <p:cNvPicPr preferRelativeResize="0"/>
          <p:nvPr/>
        </p:nvPicPr>
        <p:blipFill>
          <a:blip r:embed="rId5">
            <a:alphaModFix/>
          </a:blip>
          <a:stretch>
            <a:fillRect/>
          </a:stretch>
        </p:blipFill>
        <p:spPr>
          <a:xfrm>
            <a:off x="4481325" y="883050"/>
            <a:ext cx="2976575" cy="4152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7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Lesson Design Review</a:t>
            </a:r>
            <a:endParaRPr b="1" i="1" sz="3000">
              <a:solidFill>
                <a:srgbClr val="FFFFFF"/>
              </a:solidFill>
              <a:latin typeface="Helvetica Neue"/>
              <a:ea typeface="Helvetica Neue"/>
              <a:cs typeface="Helvetica Neue"/>
              <a:sym typeface="Helvetica Neue"/>
            </a:endParaRPr>
          </a:p>
        </p:txBody>
      </p:sp>
      <p:sp>
        <p:nvSpPr>
          <p:cNvPr id="442" name="Google Shape;442;p73"/>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43" name="Google Shape;443;p73"/>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44" name="Google Shape;444;p73"/>
          <p:cNvSpPr txBox="1"/>
          <p:nvPr/>
        </p:nvSpPr>
        <p:spPr>
          <a:xfrm>
            <a:off x="497575" y="1007400"/>
            <a:ext cx="75951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REQUIRED FOR PROVISIONAL AND CAREER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Flexibility in modality of submission -</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Written</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Verbally Shared/Demonstrated</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PLC Collaboration</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Link to Canvas, Google Classroom</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to support the feedback generated</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Debrief with individual</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74"/>
          <p:cNvPicPr preferRelativeResize="0"/>
          <p:nvPr/>
        </p:nvPicPr>
        <p:blipFill>
          <a:blip r:embed="rId3">
            <a:alphaModFix/>
          </a:blip>
          <a:stretch>
            <a:fillRect/>
          </a:stretch>
        </p:blipFill>
        <p:spPr>
          <a:xfrm>
            <a:off x="407963" y="502300"/>
            <a:ext cx="8328076" cy="4138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7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Activity - Lesson Design Review</a:t>
            </a:r>
            <a:endParaRPr b="1" i="1" sz="3000">
              <a:solidFill>
                <a:srgbClr val="FFFFFF"/>
              </a:solidFill>
              <a:latin typeface="Helvetica Neue"/>
              <a:ea typeface="Helvetica Neue"/>
              <a:cs typeface="Helvetica Neue"/>
              <a:sym typeface="Helvetica Neue"/>
            </a:endParaRPr>
          </a:p>
        </p:txBody>
      </p:sp>
      <p:sp>
        <p:nvSpPr>
          <p:cNvPr id="456" name="Google Shape;456;p75"/>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57" name="Google Shape;457;p75"/>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58" name="Google Shape;458;p75"/>
          <p:cNvSpPr txBox="1"/>
          <p:nvPr/>
        </p:nvSpPr>
        <p:spPr>
          <a:xfrm>
            <a:off x="488850" y="909450"/>
            <a:ext cx="75951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rgbClr val="00467F"/>
                </a:solidFill>
                <a:latin typeface="Roboto"/>
                <a:ea typeface="Roboto"/>
                <a:cs typeface="Roboto"/>
                <a:sym typeface="Roboto"/>
              </a:rPr>
              <a:t>Flexibility in modality of submission</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Minutes to discuss how you are understanding what these mean.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 share out.</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7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Fall Multiple Measures Form</a:t>
            </a:r>
            <a:endParaRPr b="1" i="1" sz="3000">
              <a:solidFill>
                <a:srgbClr val="FFFFFF"/>
              </a:solidFill>
              <a:latin typeface="Helvetica Neue"/>
              <a:ea typeface="Helvetica Neue"/>
              <a:cs typeface="Helvetica Neue"/>
              <a:sym typeface="Helvetica Neue"/>
            </a:endParaRPr>
          </a:p>
        </p:txBody>
      </p:sp>
      <p:pic>
        <p:nvPicPr>
          <p:cNvPr id="465" name="Google Shape;465;p76"/>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466" name="Google Shape;466;p76"/>
          <p:cNvPicPr preferRelativeResize="0"/>
          <p:nvPr/>
        </p:nvPicPr>
        <p:blipFill>
          <a:blip r:embed="rId4">
            <a:alphaModFix/>
          </a:blip>
          <a:stretch>
            <a:fillRect/>
          </a:stretch>
        </p:blipFill>
        <p:spPr>
          <a:xfrm>
            <a:off x="1067525" y="883050"/>
            <a:ext cx="3261400" cy="4152850"/>
          </a:xfrm>
          <a:prstGeom prst="rect">
            <a:avLst/>
          </a:prstGeom>
          <a:noFill/>
          <a:ln>
            <a:noFill/>
          </a:ln>
        </p:spPr>
      </p:pic>
      <p:pic>
        <p:nvPicPr>
          <p:cNvPr id="467" name="Google Shape;467;p76"/>
          <p:cNvPicPr preferRelativeResize="0"/>
          <p:nvPr/>
        </p:nvPicPr>
        <p:blipFill>
          <a:blip r:embed="rId5">
            <a:alphaModFix/>
          </a:blip>
          <a:stretch>
            <a:fillRect/>
          </a:stretch>
        </p:blipFill>
        <p:spPr>
          <a:xfrm>
            <a:off x="4481325" y="883050"/>
            <a:ext cx="2976575" cy="4152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9"/>
          <p:cNvSpPr txBox="1"/>
          <p:nvPr>
            <p:ph type="ctrTitle"/>
          </p:nvPr>
        </p:nvSpPr>
        <p:spPr>
          <a:xfrm>
            <a:off x="613050" y="405400"/>
            <a:ext cx="7917900" cy="37281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SzPts val="990"/>
              <a:buNone/>
            </a:pPr>
            <a:r>
              <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b="1" lang="en" sz="2550">
                <a:solidFill>
                  <a:srgbClr val="00467F"/>
                </a:solidFill>
                <a:latin typeface="Roboto"/>
                <a:ea typeface="Roboto"/>
                <a:cs typeface="Roboto"/>
                <a:sym typeface="Roboto"/>
              </a:rPr>
              <a:t>Presenters</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rPr lang="en" sz="1700" u="sng">
                <a:solidFill>
                  <a:srgbClr val="00467F"/>
                </a:solidFill>
                <a:highlight>
                  <a:srgbClr val="FFFFFF"/>
                </a:highlight>
                <a:latin typeface="Roboto Light"/>
                <a:ea typeface="Roboto Light"/>
                <a:cs typeface="Roboto Light"/>
                <a:sym typeface="Roboto Light"/>
              </a:rPr>
              <a:t>Secondary</a:t>
            </a:r>
            <a:endParaRPr b="1" sz="2050" u="sng">
              <a:solidFill>
                <a:srgbClr val="00467F"/>
              </a:solidFill>
              <a:latin typeface="Roboto"/>
              <a:ea typeface="Roboto"/>
              <a:cs typeface="Roboto"/>
              <a:sym typeface="Roboto"/>
            </a:endParaRPr>
          </a:p>
          <a:p>
            <a:pPr indent="0" lvl="0" marL="0" rtl="0" algn="l">
              <a:spcBef>
                <a:spcPts val="0"/>
              </a:spcBef>
              <a:spcAft>
                <a:spcPts val="0"/>
              </a:spcAft>
              <a:buSzPts val="990"/>
              <a:buNone/>
            </a:pPr>
            <a:r>
              <a:rPr lang="en" sz="1700">
                <a:solidFill>
                  <a:srgbClr val="00467F"/>
                </a:solidFill>
                <a:highlight>
                  <a:srgbClr val="FFFFFF"/>
                </a:highlight>
                <a:latin typeface="Roboto Light"/>
                <a:ea typeface="Roboto Light"/>
                <a:cs typeface="Roboto Light"/>
                <a:sym typeface="Roboto Light"/>
              </a:rPr>
              <a:t>Rick Anthony, Assistant Superintendent Educator Support and Development</a:t>
            </a:r>
            <a:endParaRPr sz="1700">
              <a:solidFill>
                <a:srgbClr val="00467F"/>
              </a:solidFill>
              <a:highlight>
                <a:srgbClr val="FFFFFF"/>
              </a:highlight>
              <a:latin typeface="Roboto Light"/>
              <a:ea typeface="Roboto Light"/>
              <a:cs typeface="Roboto Light"/>
              <a:sym typeface="Roboto Light"/>
            </a:endParaRPr>
          </a:p>
          <a:p>
            <a:pPr indent="0" lvl="0" marL="0" rtl="0" algn="l">
              <a:spcBef>
                <a:spcPts val="0"/>
              </a:spcBef>
              <a:spcAft>
                <a:spcPts val="0"/>
              </a:spcAft>
              <a:buSzPts val="990"/>
              <a:buNone/>
            </a:pPr>
            <a:r>
              <a:rPr lang="en" sz="1700">
                <a:solidFill>
                  <a:srgbClr val="00467F"/>
                </a:solidFill>
                <a:highlight>
                  <a:srgbClr val="FFFFFF"/>
                </a:highlight>
                <a:latin typeface="Roboto Light"/>
                <a:ea typeface="Roboto Light"/>
                <a:cs typeface="Roboto Light"/>
                <a:sym typeface="Roboto Light"/>
              </a:rPr>
              <a:t>Rob McDaniel, Director New Administrator Support</a:t>
            </a:r>
            <a:endParaRPr sz="1700">
              <a:solidFill>
                <a:srgbClr val="00467F"/>
              </a:solidFill>
              <a:highlight>
                <a:srgbClr val="FFFFFF"/>
              </a:highlight>
              <a:latin typeface="Roboto Light"/>
              <a:ea typeface="Roboto Light"/>
              <a:cs typeface="Roboto Light"/>
              <a:sym typeface="Roboto Light"/>
            </a:endParaRPr>
          </a:p>
          <a:p>
            <a:pPr indent="0" lvl="0" marL="0" rtl="0" algn="l">
              <a:spcBef>
                <a:spcPts val="0"/>
              </a:spcBef>
              <a:spcAft>
                <a:spcPts val="0"/>
              </a:spcAft>
              <a:buSzPts val="990"/>
              <a:buNone/>
            </a:pPr>
            <a:r>
              <a:t/>
            </a:r>
            <a:endParaRPr sz="1700">
              <a:solidFill>
                <a:srgbClr val="00467F"/>
              </a:solidFill>
              <a:highlight>
                <a:srgbClr val="FFFFFF"/>
              </a:highlight>
              <a:latin typeface="Roboto Light"/>
              <a:ea typeface="Roboto Light"/>
              <a:cs typeface="Roboto Light"/>
              <a:sym typeface="Roboto Light"/>
            </a:endParaRPr>
          </a:p>
          <a:p>
            <a:pPr indent="0" lvl="0" marL="0" rtl="0" algn="l">
              <a:spcBef>
                <a:spcPts val="0"/>
              </a:spcBef>
              <a:spcAft>
                <a:spcPts val="0"/>
              </a:spcAft>
              <a:buSzPts val="990"/>
              <a:buNone/>
            </a:pPr>
            <a:r>
              <a:rPr lang="en" sz="1700" u="sng">
                <a:solidFill>
                  <a:srgbClr val="00467F"/>
                </a:solidFill>
                <a:highlight>
                  <a:srgbClr val="FFFFFF"/>
                </a:highlight>
                <a:latin typeface="Roboto Light"/>
                <a:ea typeface="Roboto Light"/>
                <a:cs typeface="Roboto Light"/>
                <a:sym typeface="Roboto Light"/>
              </a:rPr>
              <a:t>Elementary</a:t>
            </a:r>
            <a:endParaRPr sz="1700" u="sng">
              <a:solidFill>
                <a:srgbClr val="00467F"/>
              </a:solidFill>
              <a:highlight>
                <a:srgbClr val="FFFFFF"/>
              </a:highlight>
              <a:latin typeface="Roboto Light"/>
              <a:ea typeface="Roboto Light"/>
              <a:cs typeface="Roboto Light"/>
              <a:sym typeface="Roboto Light"/>
            </a:endParaRPr>
          </a:p>
          <a:p>
            <a:pPr indent="0" lvl="0" marL="0" rtl="0" algn="l">
              <a:spcBef>
                <a:spcPts val="0"/>
              </a:spcBef>
              <a:spcAft>
                <a:spcPts val="0"/>
              </a:spcAft>
              <a:buSzPts val="990"/>
              <a:buNone/>
            </a:pPr>
            <a:r>
              <a:rPr lang="en" sz="1700">
                <a:solidFill>
                  <a:srgbClr val="00467F"/>
                </a:solidFill>
                <a:highlight>
                  <a:srgbClr val="FFFFFF"/>
                </a:highlight>
                <a:latin typeface="Roboto Light"/>
                <a:ea typeface="Roboto Light"/>
                <a:cs typeface="Roboto Light"/>
                <a:sym typeface="Roboto Light"/>
              </a:rPr>
              <a:t>Katy Timothy, Associate Director, Human Resources</a:t>
            </a:r>
            <a:endParaRPr sz="1700">
              <a:solidFill>
                <a:srgbClr val="00467F"/>
              </a:solidFill>
              <a:highlight>
                <a:srgbClr val="FFFFFF"/>
              </a:highlight>
              <a:latin typeface="Roboto Light"/>
              <a:ea typeface="Roboto Light"/>
              <a:cs typeface="Roboto Light"/>
              <a:sym typeface="Roboto Light"/>
            </a:endParaRPr>
          </a:p>
          <a:p>
            <a:pPr indent="0" lvl="0" marL="0" rtl="0" algn="l">
              <a:spcBef>
                <a:spcPts val="0"/>
              </a:spcBef>
              <a:spcAft>
                <a:spcPts val="0"/>
              </a:spcAft>
              <a:buSzPts val="990"/>
              <a:buNone/>
            </a:pPr>
            <a:r>
              <a:rPr lang="en" sz="1700">
                <a:solidFill>
                  <a:srgbClr val="00467F"/>
                </a:solidFill>
                <a:highlight>
                  <a:srgbClr val="FFFFFF"/>
                </a:highlight>
                <a:latin typeface="Roboto Light"/>
                <a:ea typeface="Roboto Light"/>
                <a:cs typeface="Roboto Light"/>
                <a:sym typeface="Roboto Light"/>
              </a:rPr>
              <a:t>Jon Adams, Director Leadership and Improvement</a:t>
            </a:r>
            <a:endParaRPr sz="1700">
              <a:solidFill>
                <a:srgbClr val="00467F"/>
              </a:solidFill>
              <a:highlight>
                <a:srgbClr val="FFFFFF"/>
              </a:highlight>
              <a:latin typeface="Roboto Light"/>
              <a:ea typeface="Roboto Light"/>
              <a:cs typeface="Roboto Light"/>
              <a:sym typeface="Roboto Light"/>
            </a:endParaRPr>
          </a:p>
          <a:p>
            <a:pPr indent="0" lvl="0" marL="0" rtl="0" algn="l">
              <a:spcBef>
                <a:spcPts val="0"/>
              </a:spcBef>
              <a:spcAft>
                <a:spcPts val="0"/>
              </a:spcAft>
              <a:buSzPts val="990"/>
              <a:buNone/>
            </a:pPr>
            <a:r>
              <a:t/>
            </a:r>
            <a:endParaRPr b="1" sz="2550">
              <a:solidFill>
                <a:srgbClr val="00467F"/>
              </a:solidFill>
              <a:latin typeface="Roboto"/>
              <a:ea typeface="Roboto"/>
              <a:cs typeface="Roboto"/>
              <a:sym typeface="Roboto"/>
            </a:endParaRPr>
          </a:p>
          <a:p>
            <a:pPr indent="0" lvl="0" marL="0" rtl="0" algn="l">
              <a:spcBef>
                <a:spcPts val="0"/>
              </a:spcBef>
              <a:spcAft>
                <a:spcPts val="0"/>
              </a:spcAft>
              <a:buSzPts val="990"/>
              <a:buNone/>
            </a:pPr>
            <a:r>
              <a:t/>
            </a:r>
            <a:endParaRPr sz="1750">
              <a:solidFill>
                <a:srgbClr val="00467F"/>
              </a:solidFill>
              <a:latin typeface="Roboto Light"/>
              <a:ea typeface="Roboto Light"/>
              <a:cs typeface="Roboto Light"/>
              <a:sym typeface="Roboto Light"/>
            </a:endParaRPr>
          </a:p>
          <a:p>
            <a:pPr indent="0" lvl="0" marL="0" rtl="0" algn="l">
              <a:spcBef>
                <a:spcPts val="0"/>
              </a:spcBef>
              <a:spcAft>
                <a:spcPts val="0"/>
              </a:spcAft>
              <a:buSzPts val="990"/>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7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Other General </a:t>
            </a:r>
            <a:r>
              <a:rPr b="1" lang="en" sz="3000">
                <a:solidFill>
                  <a:srgbClr val="FFFFFF"/>
                </a:solidFill>
                <a:latin typeface="Helvetica Neue"/>
                <a:ea typeface="Helvetica Neue"/>
                <a:cs typeface="Helvetica Neue"/>
                <a:sym typeface="Helvetica Neue"/>
              </a:rPr>
              <a:t>Observations</a:t>
            </a:r>
            <a:endParaRPr b="1" i="1" sz="3000">
              <a:solidFill>
                <a:srgbClr val="FFFFFF"/>
              </a:solidFill>
              <a:latin typeface="Helvetica Neue"/>
              <a:ea typeface="Helvetica Neue"/>
              <a:cs typeface="Helvetica Neue"/>
              <a:sym typeface="Helvetica Neue"/>
            </a:endParaRPr>
          </a:p>
        </p:txBody>
      </p:sp>
      <p:sp>
        <p:nvSpPr>
          <p:cNvPr id="474" name="Google Shape;474;p77"/>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75" name="Google Shape;475;p77"/>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76" name="Google Shape;476;p77"/>
          <p:cNvSpPr txBox="1"/>
          <p:nvPr/>
        </p:nvSpPr>
        <p:spPr>
          <a:xfrm>
            <a:off x="497575" y="1007400"/>
            <a:ext cx="7595100" cy="515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BOTH PROVISIONAL AND CAREER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Flexibility in -</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Length of time</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Place</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Number of times</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for the feedback generated in the evaluation</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No entry into Frontline other than incorporated into the evaluation of individuals on standards</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Debrief on each of these is not required</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7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7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Fall</a:t>
            </a:r>
            <a:endParaRPr b="1" i="1" sz="3000">
              <a:solidFill>
                <a:srgbClr val="FFFFFF"/>
              </a:solidFill>
              <a:latin typeface="Helvetica Neue"/>
              <a:ea typeface="Helvetica Neue"/>
              <a:cs typeface="Helvetica Neue"/>
              <a:sym typeface="Helvetica Neue"/>
            </a:endParaRPr>
          </a:p>
        </p:txBody>
      </p:sp>
      <p:sp>
        <p:nvSpPr>
          <p:cNvPr id="483" name="Google Shape;483;p78"/>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84" name="Google Shape;484;p78"/>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85" name="Google Shape;485;p78"/>
          <p:cNvSpPr txBox="1"/>
          <p:nvPr/>
        </p:nvSpPr>
        <p:spPr>
          <a:xfrm>
            <a:off x="497575" y="1007400"/>
            <a:ext cx="75951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700">
                <a:solidFill>
                  <a:srgbClr val="00467F"/>
                </a:solidFill>
                <a:latin typeface="Roboto"/>
                <a:ea typeface="Roboto"/>
                <a:cs typeface="Roboto"/>
                <a:sym typeface="Roboto"/>
              </a:rPr>
              <a:t>PROVISIONAL ONLY - </a:t>
            </a:r>
            <a:r>
              <a:rPr b="1" lang="en" sz="1700">
                <a:solidFill>
                  <a:srgbClr val="00467F"/>
                </a:solidFill>
                <a:latin typeface="Roboto"/>
                <a:ea typeface="Roboto"/>
                <a:cs typeface="Roboto"/>
                <a:sym typeface="Roboto"/>
              </a:rPr>
              <a:t>EVALUATION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Supervisor rating on educator standards - Frontline platform entry</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Has performance been satisfactory yes/no - Frontline platform entry</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Debrief</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Due by November 15th</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CAREER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Reminder - debrief on Classroom Observation and Lesson Design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Due by December 22nd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79"/>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Winter</a:t>
            </a:r>
            <a:endParaRPr b="1" i="1" sz="3000">
              <a:solidFill>
                <a:srgbClr val="FFFFFF"/>
              </a:solidFill>
              <a:latin typeface="Helvetica Neue"/>
              <a:ea typeface="Helvetica Neue"/>
              <a:cs typeface="Helvetica Neue"/>
              <a:sym typeface="Helvetica Neue"/>
            </a:endParaRPr>
          </a:p>
        </p:txBody>
      </p:sp>
      <p:sp>
        <p:nvSpPr>
          <p:cNvPr id="492" name="Google Shape;492;p79"/>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493" name="Google Shape;493;p79"/>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494" name="Google Shape;494;p79"/>
          <p:cNvSpPr txBox="1"/>
          <p:nvPr/>
        </p:nvSpPr>
        <p:spPr>
          <a:xfrm>
            <a:off x="497575" y="1007400"/>
            <a:ext cx="75951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FRONTLINE PLATFORM ENTRY</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MID YEAR REVIEW OF PROGRESS ON GOALS</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SUPERVISOR REVIEW AND COMMENTS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Due by January 31st</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8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8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Spring</a:t>
            </a:r>
            <a:endParaRPr b="1" i="1" sz="3000">
              <a:solidFill>
                <a:srgbClr val="FFFFFF"/>
              </a:solidFill>
              <a:latin typeface="Helvetica Neue"/>
              <a:ea typeface="Helvetica Neue"/>
              <a:cs typeface="Helvetica Neue"/>
              <a:sym typeface="Helvetica Neue"/>
            </a:endParaRPr>
          </a:p>
        </p:txBody>
      </p:sp>
      <p:sp>
        <p:nvSpPr>
          <p:cNvPr id="501" name="Google Shape;501;p80"/>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02" name="Google Shape;502;p80"/>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03" name="Google Shape;503;p80"/>
          <p:cNvSpPr txBox="1"/>
          <p:nvPr/>
        </p:nvSpPr>
        <p:spPr>
          <a:xfrm>
            <a:off x="497575" y="1007400"/>
            <a:ext cx="7595100" cy="426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SUPERVISOR </a:t>
            </a:r>
            <a:r>
              <a:rPr b="1" lang="en" sz="1700">
                <a:solidFill>
                  <a:srgbClr val="00467F"/>
                </a:solidFill>
                <a:latin typeface="Roboto"/>
                <a:ea typeface="Roboto"/>
                <a:cs typeface="Roboto"/>
                <a:sym typeface="Roboto"/>
              </a:rPr>
              <a:t>CONSIDERATION OF MULTIPLE MEASURES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Classroom Observation - Frontline Platform Entry</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Date</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Notes</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Standard(s) identified as strengths</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Standard(s) identified as areas for growth</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330200" lvl="0" marL="457200" rtl="0" algn="l">
              <a:spcBef>
                <a:spcPts val="0"/>
              </a:spcBef>
              <a:spcAft>
                <a:spcPts val="0"/>
              </a:spcAft>
              <a:buClr>
                <a:srgbClr val="00467F"/>
              </a:buClr>
              <a:buSzPts val="1600"/>
              <a:buFont typeface="Roboto"/>
              <a:buChar char="●"/>
            </a:pPr>
            <a:r>
              <a:rPr b="1" lang="en" sz="1600">
                <a:solidFill>
                  <a:srgbClr val="00467F"/>
                </a:solidFill>
                <a:latin typeface="Roboto"/>
                <a:ea typeface="Roboto"/>
                <a:cs typeface="Roboto"/>
                <a:sym typeface="Roboto"/>
              </a:rPr>
              <a:t>OTHER FRONTLINE OBSERVATIONS- Additional Frontline Classroom Observation and Lesson Design Forms can be requested from Katy as you have been able to do in the past</a:t>
            </a:r>
            <a:endParaRPr b="1" sz="1600">
              <a:solidFill>
                <a:srgbClr val="00467F"/>
              </a:solidFill>
              <a:latin typeface="Roboto"/>
              <a:ea typeface="Roboto"/>
              <a:cs typeface="Roboto"/>
              <a:sym typeface="Roboto"/>
            </a:endParaRPr>
          </a:p>
          <a:p>
            <a:pPr indent="0" lvl="0" marL="457200" rtl="0" algn="l">
              <a:spcBef>
                <a:spcPts val="0"/>
              </a:spcBef>
              <a:spcAft>
                <a:spcPts val="0"/>
              </a:spcAft>
              <a:buClr>
                <a:schemeClr val="dk1"/>
              </a:buClr>
              <a:buSzPts val="1100"/>
              <a:buFont typeface="Arial"/>
              <a:buNone/>
            </a:pPr>
            <a:r>
              <a:t/>
            </a:r>
            <a:endParaRPr b="1" sz="1600">
              <a:solidFill>
                <a:srgbClr val="00467F"/>
              </a:solidFill>
              <a:latin typeface="Roboto"/>
              <a:ea typeface="Roboto"/>
              <a:cs typeface="Roboto"/>
              <a:sym typeface="Roboto"/>
            </a:endParaRPr>
          </a:p>
          <a:p>
            <a:pPr indent="-330200" lvl="0" marL="457200" rtl="0" algn="l">
              <a:spcBef>
                <a:spcPts val="0"/>
              </a:spcBef>
              <a:spcAft>
                <a:spcPts val="0"/>
              </a:spcAft>
              <a:buClr>
                <a:srgbClr val="00467F"/>
              </a:buClr>
              <a:buSzPts val="1600"/>
              <a:buFont typeface="Roboto"/>
              <a:buChar char="●"/>
            </a:pPr>
            <a:r>
              <a:rPr b="1" lang="en" sz="1600">
                <a:solidFill>
                  <a:srgbClr val="00467F"/>
                </a:solidFill>
                <a:latin typeface="Roboto"/>
                <a:ea typeface="Roboto"/>
                <a:cs typeface="Roboto"/>
                <a:sym typeface="Roboto"/>
              </a:rPr>
              <a:t>OTHER OBSERVATIONS - Can be made in the following locations and documented elsewhere:</a:t>
            </a:r>
            <a:endParaRPr b="1" sz="1600">
              <a:solidFill>
                <a:srgbClr val="00467F"/>
              </a:solidFill>
              <a:latin typeface="Roboto"/>
              <a:ea typeface="Roboto"/>
              <a:cs typeface="Roboto"/>
              <a:sym typeface="Roboto"/>
            </a:endParaRPr>
          </a:p>
          <a:p>
            <a:pPr indent="-330200" lvl="1" marL="914400" rtl="0" algn="l">
              <a:spcBef>
                <a:spcPts val="0"/>
              </a:spcBef>
              <a:spcAft>
                <a:spcPts val="0"/>
              </a:spcAft>
              <a:buClr>
                <a:srgbClr val="00467F"/>
              </a:buClr>
              <a:buSzPts val="1600"/>
              <a:buFont typeface="Roboto"/>
              <a:buChar char="○"/>
            </a:pPr>
            <a:r>
              <a:rPr b="1" lang="en" sz="1600">
                <a:solidFill>
                  <a:srgbClr val="00467F"/>
                </a:solidFill>
                <a:latin typeface="Roboto"/>
                <a:ea typeface="Roboto"/>
                <a:cs typeface="Roboto"/>
                <a:sym typeface="Roboto"/>
              </a:rPr>
              <a:t>PLC, General Interactions, Etc. </a:t>
            </a:r>
            <a:endParaRPr b="1" sz="1900">
              <a:solidFill>
                <a:srgbClr val="00467F"/>
              </a:solidFill>
              <a:latin typeface="Roboto"/>
              <a:ea typeface="Roboto"/>
              <a:cs typeface="Roboto"/>
              <a:sym typeface="Roboto"/>
            </a:endParaRPr>
          </a:p>
          <a:p>
            <a:pPr indent="0" lvl="0" marL="91440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1"/>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1"/>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Spring Continued</a:t>
            </a:r>
            <a:endParaRPr b="1" i="1" sz="3000">
              <a:solidFill>
                <a:srgbClr val="FFFFFF"/>
              </a:solidFill>
              <a:latin typeface="Helvetica Neue"/>
              <a:ea typeface="Helvetica Neue"/>
              <a:cs typeface="Helvetica Neue"/>
              <a:sym typeface="Helvetica Neue"/>
            </a:endParaRPr>
          </a:p>
        </p:txBody>
      </p:sp>
      <p:sp>
        <p:nvSpPr>
          <p:cNvPr id="510" name="Google Shape;510;p81"/>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11" name="Google Shape;511;p81"/>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12" name="Google Shape;512;p81"/>
          <p:cNvSpPr txBox="1"/>
          <p:nvPr/>
        </p:nvSpPr>
        <p:spPr>
          <a:xfrm>
            <a:off x="497575" y="1007400"/>
            <a:ext cx="75951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SUPERVISOR </a:t>
            </a:r>
            <a:r>
              <a:rPr b="1" lang="en" sz="1700">
                <a:solidFill>
                  <a:srgbClr val="00467F"/>
                </a:solidFill>
                <a:latin typeface="Roboto"/>
                <a:ea typeface="Roboto"/>
                <a:cs typeface="Roboto"/>
                <a:sym typeface="Roboto"/>
              </a:rPr>
              <a:t>CONSIDERATION OF MULTIPLE MEASURES</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Stakeholder Feedback Reflection - Frontline Platform Entry</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Date</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Notes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Student Growth Reflection - Frontline Platform Entry</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Date</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Notes</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sz="1700">
              <a:solidFill>
                <a:srgbClr val="00467F"/>
              </a:solidFill>
              <a:latin typeface="Roboto Light"/>
              <a:ea typeface="Roboto Light"/>
              <a:cs typeface="Roboto Light"/>
              <a:sym typeface="Roboto Light"/>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for the feedback generated.</a:t>
            </a:r>
            <a:endParaRPr i="1" sz="1700">
              <a:solidFill>
                <a:srgbClr val="00467F"/>
              </a:solidFill>
              <a:latin typeface="Roboto Light"/>
              <a:ea typeface="Roboto Light"/>
              <a:cs typeface="Roboto Light"/>
              <a:sym typeface="Roboto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82"/>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82"/>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Classroom Observation</a:t>
            </a:r>
            <a:endParaRPr b="1" i="1" sz="3000">
              <a:solidFill>
                <a:srgbClr val="FFFFFF"/>
              </a:solidFill>
              <a:latin typeface="Helvetica Neue"/>
              <a:ea typeface="Helvetica Neue"/>
              <a:cs typeface="Helvetica Neue"/>
              <a:sym typeface="Helvetica Neue"/>
            </a:endParaRPr>
          </a:p>
        </p:txBody>
      </p:sp>
      <p:sp>
        <p:nvSpPr>
          <p:cNvPr id="519" name="Google Shape;519;p82"/>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20" name="Google Shape;520;p82"/>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21" name="Google Shape;521;p82"/>
          <p:cNvSpPr txBox="1"/>
          <p:nvPr/>
        </p:nvSpPr>
        <p:spPr>
          <a:xfrm>
            <a:off x="497575" y="1007400"/>
            <a:ext cx="75951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REQUIRED IN SPRING FOR BOTH PROVISIONAL AND CAREER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Debrief with the individual.</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Provisional Deadline-Due March 15th</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Career Educators-Due May 15th</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8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8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Other </a:t>
            </a:r>
            <a:r>
              <a:rPr b="1" lang="en" sz="3000">
                <a:solidFill>
                  <a:srgbClr val="FFFFFF"/>
                </a:solidFill>
                <a:latin typeface="Helvetica Neue"/>
                <a:ea typeface="Helvetica Neue"/>
                <a:cs typeface="Helvetica Neue"/>
                <a:sym typeface="Helvetica Neue"/>
              </a:rPr>
              <a:t>Observations</a:t>
            </a:r>
            <a:endParaRPr b="1" i="1" sz="3000">
              <a:solidFill>
                <a:srgbClr val="FFFFFF"/>
              </a:solidFill>
              <a:latin typeface="Helvetica Neue"/>
              <a:ea typeface="Helvetica Neue"/>
              <a:cs typeface="Helvetica Neue"/>
              <a:sym typeface="Helvetica Neue"/>
            </a:endParaRPr>
          </a:p>
        </p:txBody>
      </p:sp>
      <p:sp>
        <p:nvSpPr>
          <p:cNvPr id="528" name="Google Shape;528;p83"/>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29" name="Google Shape;529;p83"/>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30" name="Google Shape;530;p83"/>
          <p:cNvSpPr txBox="1"/>
          <p:nvPr/>
        </p:nvSpPr>
        <p:spPr>
          <a:xfrm>
            <a:off x="497575" y="1007400"/>
            <a:ext cx="75951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REQUIRED IN SPRING FOR BOTH PROVISIONAL AND CAREER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Flexibility in -</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Length of time</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Place</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Number of times</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8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8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Stakeholder Feedback Reflection</a:t>
            </a:r>
            <a:endParaRPr b="1" i="1" sz="3000">
              <a:solidFill>
                <a:srgbClr val="FFFFFF"/>
              </a:solidFill>
              <a:latin typeface="Helvetica Neue"/>
              <a:ea typeface="Helvetica Neue"/>
              <a:cs typeface="Helvetica Neue"/>
              <a:sym typeface="Helvetica Neue"/>
            </a:endParaRPr>
          </a:p>
        </p:txBody>
      </p:sp>
      <p:sp>
        <p:nvSpPr>
          <p:cNvPr id="537" name="Google Shape;537;p84"/>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38" name="Google Shape;538;p84"/>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39" name="Google Shape;539;p84"/>
          <p:cNvSpPr txBox="1"/>
          <p:nvPr/>
        </p:nvSpPr>
        <p:spPr>
          <a:xfrm>
            <a:off x="497575" y="1007400"/>
            <a:ext cx="75951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REQUIRED IN SPRING FOR BOTH PROVISIONAL AND CAREER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Flexibility in modality -</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Written</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Verbally Shared</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Entered into Frontline End of Year Summary Field(s) Reflection</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8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Student Growth</a:t>
            </a:r>
            <a:r>
              <a:rPr b="1" lang="en" sz="3000">
                <a:solidFill>
                  <a:srgbClr val="FFFFFF"/>
                </a:solidFill>
                <a:latin typeface="Helvetica Neue"/>
                <a:ea typeface="Helvetica Neue"/>
                <a:cs typeface="Helvetica Neue"/>
                <a:sym typeface="Helvetica Neue"/>
              </a:rPr>
              <a:t> Reflection</a:t>
            </a:r>
            <a:endParaRPr b="1" i="1" sz="3000">
              <a:solidFill>
                <a:srgbClr val="FFFFFF"/>
              </a:solidFill>
              <a:latin typeface="Helvetica Neue"/>
              <a:ea typeface="Helvetica Neue"/>
              <a:cs typeface="Helvetica Neue"/>
              <a:sym typeface="Helvetica Neue"/>
            </a:endParaRPr>
          </a:p>
        </p:txBody>
      </p:sp>
      <p:sp>
        <p:nvSpPr>
          <p:cNvPr id="546" name="Google Shape;546;p85"/>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47" name="Google Shape;547;p85"/>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48" name="Google Shape;548;p85"/>
          <p:cNvSpPr txBox="1"/>
          <p:nvPr/>
        </p:nvSpPr>
        <p:spPr>
          <a:xfrm>
            <a:off x="497575" y="1007400"/>
            <a:ext cx="7595100" cy="515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REQUIRED IN SPRING FOR BOTH PROVISIONAL AND CAREER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Flexibility in</a:t>
            </a:r>
            <a:r>
              <a:rPr b="1" lang="en" sz="1700">
                <a:solidFill>
                  <a:srgbClr val="00467F"/>
                </a:solidFill>
                <a:latin typeface="Roboto"/>
                <a:ea typeface="Roboto"/>
                <a:cs typeface="Roboto"/>
                <a:sym typeface="Roboto"/>
              </a:rPr>
              <a:t> modality</a:t>
            </a:r>
            <a:r>
              <a:rPr b="1" lang="en" sz="1700">
                <a:solidFill>
                  <a:srgbClr val="00467F"/>
                </a:solidFill>
                <a:latin typeface="Roboto"/>
                <a:ea typeface="Roboto"/>
                <a:cs typeface="Roboto"/>
                <a:sym typeface="Roboto"/>
              </a:rPr>
              <a:t> -</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Written</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Verbally Shared</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Entered into Frontline End of Year Summary Field(s) Reflection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Flexibility in growth data used -</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Classroom assessment</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Common formative assessment</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Interim (Acadience, Reading Growth Measure, Benchmarks)</a:t>
            </a:r>
            <a:endParaRPr b="1" sz="1700">
              <a:solidFill>
                <a:srgbClr val="00467F"/>
              </a:solidFill>
              <a:latin typeface="Roboto"/>
              <a:ea typeface="Roboto"/>
              <a:cs typeface="Roboto"/>
              <a:sym typeface="Roboto"/>
            </a:endParaRPr>
          </a:p>
          <a:p>
            <a:pPr indent="-336550" lvl="1" marL="9144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Summative (WIDA, AP, RISE) from a prior year</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8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rgbClr val="FFFFFF"/>
                </a:solidFill>
                <a:latin typeface="Helvetica Neue"/>
                <a:ea typeface="Helvetica Neue"/>
                <a:cs typeface="Helvetica Neue"/>
                <a:sym typeface="Helvetica Neue"/>
              </a:rPr>
              <a:t>Activity - Stakeholder/Student Growth Reflection</a:t>
            </a:r>
            <a:endParaRPr b="1" i="1" sz="2600">
              <a:solidFill>
                <a:srgbClr val="FFFFFF"/>
              </a:solidFill>
              <a:latin typeface="Helvetica Neue"/>
              <a:ea typeface="Helvetica Neue"/>
              <a:cs typeface="Helvetica Neue"/>
              <a:sym typeface="Helvetica Neue"/>
            </a:endParaRPr>
          </a:p>
        </p:txBody>
      </p:sp>
      <p:sp>
        <p:nvSpPr>
          <p:cNvPr id="555" name="Google Shape;555;p86"/>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56" name="Google Shape;556;p86"/>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57" name="Google Shape;557;p86"/>
          <p:cNvSpPr txBox="1"/>
          <p:nvPr/>
        </p:nvSpPr>
        <p:spPr>
          <a:xfrm>
            <a:off x="488850" y="909450"/>
            <a:ext cx="75951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700">
                <a:solidFill>
                  <a:srgbClr val="00467F"/>
                </a:solidFill>
                <a:latin typeface="Roboto"/>
                <a:ea typeface="Roboto"/>
                <a:cs typeface="Roboto"/>
                <a:sym typeface="Roboto"/>
              </a:rPr>
              <a:t>Flexibility in modality of submission</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rPr b="1" i="1" lang="en" sz="1700">
                <a:solidFill>
                  <a:srgbClr val="00467F"/>
                </a:solidFill>
                <a:latin typeface="Roboto"/>
                <a:ea typeface="Roboto"/>
                <a:cs typeface="Roboto"/>
                <a:sym typeface="Roboto"/>
              </a:rPr>
              <a:t>Supervisor must feel comfortable they have the information needed for the feedback generated.</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t/>
            </a:r>
            <a:endParaRPr b="1" i="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Minutes to discuss how you are understanding what these mean.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 share out.</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60"/>
          <p:cNvPicPr preferRelativeResize="0"/>
          <p:nvPr/>
        </p:nvPicPr>
        <p:blipFill>
          <a:blip r:embed="rId3">
            <a:alphaModFix/>
          </a:blip>
          <a:stretch>
            <a:fillRect/>
          </a:stretch>
        </p:blipFill>
        <p:spPr>
          <a:xfrm>
            <a:off x="206802" y="64550"/>
            <a:ext cx="8730396" cy="4838699"/>
          </a:xfrm>
          <a:prstGeom prst="rect">
            <a:avLst/>
          </a:prstGeom>
          <a:noFill/>
          <a:ln>
            <a:noFill/>
          </a:ln>
        </p:spPr>
      </p:pic>
      <p:sp>
        <p:nvSpPr>
          <p:cNvPr id="331" name="Google Shape;331;p60"/>
          <p:cNvSpPr/>
          <p:nvPr/>
        </p:nvSpPr>
        <p:spPr>
          <a:xfrm>
            <a:off x="6243800" y="1149900"/>
            <a:ext cx="2525100" cy="8067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87"/>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87"/>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Spring Multiple Measures Form</a:t>
            </a:r>
            <a:endParaRPr b="1" i="1" sz="3000">
              <a:solidFill>
                <a:srgbClr val="FFFFFF"/>
              </a:solidFill>
              <a:latin typeface="Helvetica Neue"/>
              <a:ea typeface="Helvetica Neue"/>
              <a:cs typeface="Helvetica Neue"/>
              <a:sym typeface="Helvetica Neue"/>
            </a:endParaRPr>
          </a:p>
        </p:txBody>
      </p:sp>
      <p:pic>
        <p:nvPicPr>
          <p:cNvPr id="564" name="Google Shape;564;p87"/>
          <p:cNvPicPr preferRelativeResize="0"/>
          <p:nvPr/>
        </p:nvPicPr>
        <p:blipFill>
          <a:blip r:embed="rId3">
            <a:alphaModFix/>
          </a:blip>
          <a:stretch>
            <a:fillRect/>
          </a:stretch>
        </p:blipFill>
        <p:spPr>
          <a:xfrm>
            <a:off x="0" y="4577500"/>
            <a:ext cx="1067526" cy="565999"/>
          </a:xfrm>
          <a:prstGeom prst="rect">
            <a:avLst/>
          </a:prstGeom>
          <a:noFill/>
          <a:ln>
            <a:noFill/>
          </a:ln>
        </p:spPr>
      </p:pic>
      <p:pic>
        <p:nvPicPr>
          <p:cNvPr id="565" name="Google Shape;565;p87"/>
          <p:cNvPicPr preferRelativeResize="0"/>
          <p:nvPr/>
        </p:nvPicPr>
        <p:blipFill>
          <a:blip r:embed="rId4">
            <a:alphaModFix/>
          </a:blip>
          <a:stretch>
            <a:fillRect/>
          </a:stretch>
        </p:blipFill>
        <p:spPr>
          <a:xfrm>
            <a:off x="1252725" y="896175"/>
            <a:ext cx="2636775" cy="4094926"/>
          </a:xfrm>
          <a:prstGeom prst="rect">
            <a:avLst/>
          </a:prstGeom>
          <a:noFill/>
          <a:ln>
            <a:noFill/>
          </a:ln>
        </p:spPr>
      </p:pic>
      <p:pic>
        <p:nvPicPr>
          <p:cNvPr id="566" name="Google Shape;566;p87"/>
          <p:cNvPicPr preferRelativeResize="0"/>
          <p:nvPr/>
        </p:nvPicPr>
        <p:blipFill>
          <a:blip r:embed="rId5">
            <a:alphaModFix/>
          </a:blip>
          <a:stretch>
            <a:fillRect/>
          </a:stretch>
        </p:blipFill>
        <p:spPr>
          <a:xfrm>
            <a:off x="4009100" y="896175"/>
            <a:ext cx="2498375" cy="40949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88"/>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88"/>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Spring</a:t>
            </a:r>
            <a:endParaRPr b="1" i="1" sz="3000">
              <a:solidFill>
                <a:srgbClr val="FFFFFF"/>
              </a:solidFill>
              <a:latin typeface="Helvetica Neue"/>
              <a:ea typeface="Helvetica Neue"/>
              <a:cs typeface="Helvetica Neue"/>
              <a:sym typeface="Helvetica Neue"/>
            </a:endParaRPr>
          </a:p>
        </p:txBody>
      </p:sp>
      <p:sp>
        <p:nvSpPr>
          <p:cNvPr id="573" name="Google Shape;573;p88"/>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sp>
        <p:nvSpPr>
          <p:cNvPr id="574" name="Google Shape;574;p88"/>
          <p:cNvSpPr txBox="1"/>
          <p:nvPr/>
        </p:nvSpPr>
        <p:spPr>
          <a:xfrm>
            <a:off x="450275" y="860825"/>
            <a:ext cx="8582100" cy="463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Supervisor rating</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EVALUATION</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Provisional - has performance been satisfactory yes/no - </a:t>
            </a:r>
            <a:r>
              <a:rPr b="1" lang="en" sz="1700">
                <a:solidFill>
                  <a:srgbClr val="00467F"/>
                </a:solidFill>
                <a:latin typeface="Roboto"/>
                <a:ea typeface="Roboto"/>
                <a:cs typeface="Roboto"/>
                <a:sym typeface="Roboto"/>
              </a:rPr>
              <a:t>Frontline platform entry</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rPr b="1" lang="en" sz="1700">
                <a:solidFill>
                  <a:srgbClr val="00467F"/>
                </a:solidFill>
                <a:latin typeface="Roboto"/>
                <a:ea typeface="Roboto"/>
                <a:cs typeface="Roboto"/>
                <a:sym typeface="Roboto"/>
              </a:rPr>
              <a:t>Question is asked in both the Fall and Spring</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Provisional - continued employment yes/no - Frontline platform entry </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rPr b="1" lang="en" sz="1700">
                <a:solidFill>
                  <a:srgbClr val="00467F"/>
                </a:solidFill>
                <a:latin typeface="Roboto"/>
                <a:ea typeface="Roboto"/>
                <a:cs typeface="Roboto"/>
                <a:sym typeface="Roboto"/>
              </a:rPr>
              <a:t>Question is asked in the Spring only</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Supervisor rating on educator standards - Frontline platform entry</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Career - has </a:t>
            </a:r>
            <a:r>
              <a:rPr b="1" lang="en" sz="1700">
                <a:solidFill>
                  <a:srgbClr val="00467F"/>
                </a:solidFill>
                <a:latin typeface="Roboto"/>
                <a:ea typeface="Roboto"/>
                <a:cs typeface="Roboto"/>
                <a:sym typeface="Roboto"/>
              </a:rPr>
              <a:t>performance</a:t>
            </a:r>
            <a:r>
              <a:rPr b="1" lang="en" sz="1700">
                <a:solidFill>
                  <a:srgbClr val="00467F"/>
                </a:solidFill>
                <a:latin typeface="Roboto"/>
                <a:ea typeface="Roboto"/>
                <a:cs typeface="Roboto"/>
                <a:sym typeface="Roboto"/>
              </a:rPr>
              <a:t> been satisfactory yes/no - Frontline platform entry</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rPr b="1" lang="en" sz="1700">
                <a:solidFill>
                  <a:srgbClr val="00467F"/>
                </a:solidFill>
                <a:latin typeface="Roboto"/>
                <a:ea typeface="Roboto"/>
                <a:cs typeface="Roboto"/>
                <a:sym typeface="Roboto"/>
              </a:rPr>
              <a:t>The question regarding continued </a:t>
            </a:r>
            <a:r>
              <a:rPr b="1" lang="en" sz="1700">
                <a:solidFill>
                  <a:srgbClr val="00467F"/>
                </a:solidFill>
                <a:latin typeface="Roboto"/>
                <a:ea typeface="Roboto"/>
                <a:cs typeface="Roboto"/>
                <a:sym typeface="Roboto"/>
              </a:rPr>
              <a:t>employment</a:t>
            </a:r>
            <a:r>
              <a:rPr b="1" lang="en" sz="1700">
                <a:solidFill>
                  <a:srgbClr val="00467F"/>
                </a:solidFill>
                <a:latin typeface="Roboto"/>
                <a:ea typeface="Roboto"/>
                <a:cs typeface="Roboto"/>
                <a:sym typeface="Roboto"/>
              </a:rPr>
              <a:t> has been removed</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Supervisor rating on educator standards - Frontline platform entry</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Debrief</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Provisional Deadline-Due March 15th</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Career Educators-Due May 15th</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ALL TEACHERS WILL HAVE AN ANNUAL EVALUATION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9"/>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89"/>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Spring</a:t>
            </a:r>
            <a:endParaRPr b="1" i="1" sz="3000">
              <a:solidFill>
                <a:srgbClr val="FFFFFF"/>
              </a:solidFill>
              <a:latin typeface="Helvetica Neue"/>
              <a:ea typeface="Helvetica Neue"/>
              <a:cs typeface="Helvetica Neue"/>
              <a:sym typeface="Helvetica Neue"/>
            </a:endParaRPr>
          </a:p>
        </p:txBody>
      </p:sp>
      <p:sp>
        <p:nvSpPr>
          <p:cNvPr id="581" name="Google Shape;581;p89"/>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82" name="Google Shape;582;p89"/>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83" name="Google Shape;583;p89"/>
          <p:cNvSpPr txBox="1"/>
          <p:nvPr/>
        </p:nvSpPr>
        <p:spPr>
          <a:xfrm>
            <a:off x="504125" y="1027100"/>
            <a:ext cx="75951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FRONTLINE PLATFORM ENTRY</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END OF YEAR REFLECTION ON GOALS</a:t>
            </a:r>
            <a:endParaRPr b="1" sz="1700">
              <a:solidFill>
                <a:srgbClr val="00467F"/>
              </a:solidFill>
              <a:latin typeface="Roboto"/>
              <a:ea typeface="Roboto"/>
              <a:cs typeface="Roboto"/>
              <a:sym typeface="Roboto"/>
            </a:endParaRPr>
          </a:p>
          <a:p>
            <a:pPr indent="0" lvl="0" marL="45720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SUPERVISOR REVIEW AND COMMENTS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Due May 15th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90"/>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0"/>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Group Discussion</a:t>
            </a:r>
            <a:endParaRPr b="1" i="1" sz="3000">
              <a:solidFill>
                <a:srgbClr val="FFFFFF"/>
              </a:solidFill>
              <a:latin typeface="Helvetica Neue"/>
              <a:ea typeface="Helvetica Neue"/>
              <a:cs typeface="Helvetica Neue"/>
              <a:sym typeface="Helvetica Neue"/>
            </a:endParaRPr>
          </a:p>
        </p:txBody>
      </p:sp>
      <p:sp>
        <p:nvSpPr>
          <p:cNvPr id="590" name="Google Shape;590;p90"/>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591" name="Google Shape;591;p90"/>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592" name="Google Shape;592;p90"/>
          <p:cNvSpPr txBox="1"/>
          <p:nvPr/>
        </p:nvSpPr>
        <p:spPr>
          <a:xfrm>
            <a:off x="504125" y="1027100"/>
            <a:ext cx="75951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As a group, discuss the changes to observation and evaluation.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Are there any questions from your group or anything you need clarification on?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You’ll be using the slide deck to present to your own staff on Thursday, August 10th.  Please use the remaining time to reflect on how this will be taught at your individual school.</a:t>
            </a:r>
            <a:endParaRPr b="1" sz="1700">
              <a:solidFill>
                <a:srgbClr val="00467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1"/>
          <p:cNvSpPr txBox="1"/>
          <p:nvPr>
            <p:ph idx="2" type="body"/>
          </p:nvPr>
        </p:nvSpPr>
        <p:spPr>
          <a:xfrm>
            <a:off x="4577500" y="0"/>
            <a:ext cx="4566600" cy="51435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t/>
            </a:r>
            <a:endParaRPr b="1" sz="3500">
              <a:solidFill>
                <a:schemeClr val="lt1"/>
              </a:solidFill>
              <a:latin typeface="Roboto"/>
              <a:ea typeface="Roboto"/>
              <a:cs typeface="Roboto"/>
              <a:sym typeface="Roboto"/>
            </a:endParaRPr>
          </a:p>
          <a:p>
            <a:pPr indent="0" lvl="0" marL="0" rtl="0" algn="l">
              <a:spcBef>
                <a:spcPts val="1600"/>
              </a:spcBef>
              <a:spcAft>
                <a:spcPts val="1600"/>
              </a:spcAft>
              <a:buNone/>
            </a:pPr>
            <a:r>
              <a:t/>
            </a:r>
            <a:endParaRPr b="1">
              <a:solidFill>
                <a:schemeClr val="lt1"/>
              </a:solidFill>
              <a:latin typeface="Roboto"/>
              <a:ea typeface="Roboto"/>
              <a:cs typeface="Roboto"/>
              <a:sym typeface="Roboto"/>
            </a:endParaRPr>
          </a:p>
        </p:txBody>
      </p:sp>
      <p:pic>
        <p:nvPicPr>
          <p:cNvPr id="337" name="Google Shape;337;p61"/>
          <p:cNvPicPr preferRelativeResize="0"/>
          <p:nvPr/>
        </p:nvPicPr>
        <p:blipFill>
          <a:blip r:embed="rId3">
            <a:alphaModFix/>
          </a:blip>
          <a:stretch>
            <a:fillRect/>
          </a:stretch>
        </p:blipFill>
        <p:spPr>
          <a:xfrm>
            <a:off x="5113300" y="781825"/>
            <a:ext cx="3579850" cy="3579850"/>
          </a:xfrm>
          <a:prstGeom prst="rect">
            <a:avLst/>
          </a:prstGeom>
          <a:noFill/>
          <a:ln>
            <a:noFill/>
          </a:ln>
        </p:spPr>
      </p:pic>
      <p:sp>
        <p:nvSpPr>
          <p:cNvPr id="338" name="Google Shape;338;p61"/>
          <p:cNvSpPr txBox="1"/>
          <p:nvPr>
            <p:ph type="title"/>
          </p:nvPr>
        </p:nvSpPr>
        <p:spPr>
          <a:xfrm>
            <a:off x="265500" y="-75"/>
            <a:ext cx="4045200" cy="122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5000">
                <a:solidFill>
                  <a:srgbClr val="00467F"/>
                </a:solidFill>
                <a:latin typeface="Helvetica Neue"/>
                <a:ea typeface="Helvetica Neue"/>
                <a:cs typeface="Helvetica Neue"/>
                <a:sym typeface="Helvetica Neue"/>
              </a:rPr>
              <a:t>Objectives</a:t>
            </a:r>
            <a:endParaRPr sz="5000">
              <a:solidFill>
                <a:srgbClr val="00467F"/>
              </a:solidFill>
            </a:endParaRPr>
          </a:p>
        </p:txBody>
      </p:sp>
      <p:sp>
        <p:nvSpPr>
          <p:cNvPr id="339" name="Google Shape;339;p61"/>
          <p:cNvSpPr txBox="1"/>
          <p:nvPr>
            <p:ph idx="1" type="subTitle"/>
          </p:nvPr>
        </p:nvSpPr>
        <p:spPr>
          <a:xfrm>
            <a:off x="208800" y="1148400"/>
            <a:ext cx="4158600" cy="3863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342900" lvl="0" marL="457200" rtl="0" algn="l">
              <a:spcBef>
                <a:spcPts val="0"/>
              </a:spcBef>
              <a:spcAft>
                <a:spcPts val="0"/>
              </a:spcAft>
              <a:buClr>
                <a:srgbClr val="00467F"/>
              </a:buClr>
              <a:buSzPts val="1800"/>
              <a:buFont typeface="Roboto Light"/>
              <a:buChar char="●"/>
            </a:pPr>
            <a:r>
              <a:rPr lang="en" sz="1800">
                <a:solidFill>
                  <a:srgbClr val="00467F"/>
                </a:solidFill>
                <a:latin typeface="Roboto Light"/>
                <a:ea typeface="Roboto Light"/>
                <a:cs typeface="Roboto Light"/>
                <a:sym typeface="Roboto Light"/>
              </a:rPr>
              <a:t>Participants will gain an understanding of the process used for Professional Growth and Evaluation (PG&amp;E) in Granite School District.</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45720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1800">
              <a:solidFill>
                <a:srgbClr val="00467F"/>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2800">
              <a:solidFill>
                <a:schemeClr val="accent2"/>
              </a:solidFill>
              <a:latin typeface="Roboto Light"/>
              <a:ea typeface="Roboto Light"/>
              <a:cs typeface="Roboto Light"/>
              <a:sym typeface="Roboto Light"/>
            </a:endParaRPr>
          </a:p>
          <a:p>
            <a:pPr indent="0" lvl="0" marL="0" rtl="0" algn="l">
              <a:spcBef>
                <a:spcPts val="0"/>
              </a:spcBef>
              <a:spcAft>
                <a:spcPts val="0"/>
              </a:spcAft>
              <a:buNone/>
            </a:pPr>
            <a:r>
              <a:t/>
            </a:r>
            <a:endParaRPr sz="3000">
              <a:solidFill>
                <a:schemeClr val="accent2"/>
              </a:solidFill>
              <a:latin typeface="Roboto Light"/>
              <a:ea typeface="Roboto Light"/>
              <a:cs typeface="Roboto Light"/>
              <a:sym typeface="Roboto Light"/>
            </a:endParaRPr>
          </a:p>
        </p:txBody>
      </p:sp>
      <p:pic>
        <p:nvPicPr>
          <p:cNvPr id="340" name="Google Shape;340;p61"/>
          <p:cNvPicPr preferRelativeResize="0"/>
          <p:nvPr/>
        </p:nvPicPr>
        <p:blipFill>
          <a:blip r:embed="rId4">
            <a:alphaModFix/>
          </a:blip>
          <a:stretch>
            <a:fillRect/>
          </a:stretch>
        </p:blipFill>
        <p:spPr>
          <a:xfrm>
            <a:off x="8158595" y="4621050"/>
            <a:ext cx="985400" cy="5224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2"/>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62"/>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Why the presentation on PG&amp;E Logistics?</a:t>
            </a:r>
            <a:endParaRPr b="1" i="1" sz="3000">
              <a:solidFill>
                <a:srgbClr val="FFFFFF"/>
              </a:solidFill>
              <a:latin typeface="Helvetica Neue"/>
              <a:ea typeface="Helvetica Neue"/>
              <a:cs typeface="Helvetica Neue"/>
              <a:sym typeface="Helvetica Neue"/>
            </a:endParaRPr>
          </a:p>
        </p:txBody>
      </p:sp>
      <p:sp>
        <p:nvSpPr>
          <p:cNvPr id="347" name="Google Shape;347;p62"/>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48" name="Google Shape;348;p62"/>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49" name="Google Shape;349;p62"/>
          <p:cNvSpPr txBox="1"/>
          <p:nvPr/>
        </p:nvSpPr>
        <p:spPr>
          <a:xfrm>
            <a:off x="497575" y="1007400"/>
            <a:ext cx="7595100" cy="149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
        <p:nvSpPr>
          <p:cNvPr id="350" name="Google Shape;350;p62"/>
          <p:cNvSpPr txBox="1"/>
          <p:nvPr/>
        </p:nvSpPr>
        <p:spPr>
          <a:xfrm>
            <a:off x="497575" y="1007400"/>
            <a:ext cx="79131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Increase clarity and congruence</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Incorporate projected adjustments from Utah State Board of Education Rules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Reflect a capacity building approach</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Review adjustments to multiple measures used in providing feedback</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3"/>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63"/>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Fall</a:t>
            </a:r>
            <a:endParaRPr b="1" i="1" sz="3000">
              <a:solidFill>
                <a:srgbClr val="FFFFFF"/>
              </a:solidFill>
              <a:latin typeface="Helvetica Neue"/>
              <a:ea typeface="Helvetica Neue"/>
              <a:cs typeface="Helvetica Neue"/>
              <a:sym typeface="Helvetica Neue"/>
            </a:endParaRPr>
          </a:p>
        </p:txBody>
      </p:sp>
      <p:sp>
        <p:nvSpPr>
          <p:cNvPr id="357" name="Google Shape;357;p63"/>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58" name="Google Shape;358;p63"/>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59" name="Google Shape;359;p63"/>
          <p:cNvSpPr txBox="1"/>
          <p:nvPr/>
        </p:nvSpPr>
        <p:spPr>
          <a:xfrm>
            <a:off x="497575" y="1007400"/>
            <a:ext cx="75951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NOTIFICATION AND ORIENTATION</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Provide an orientation on evaluation in a faculty meeting no later than 20 days after school begins.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Inform the teacher(s) about the evaluation process at least 15 days prior to the first evaluation by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Giving the teacher a copy of the standards</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Reviewing the standards and allowing for questions/concerns</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Explaining the multiple measures used by </a:t>
            </a:r>
            <a:r>
              <a:rPr b="1" lang="en" sz="1700">
                <a:solidFill>
                  <a:srgbClr val="00467F"/>
                </a:solidFill>
                <a:latin typeface="Roboto"/>
                <a:ea typeface="Roboto"/>
                <a:cs typeface="Roboto"/>
                <a:sym typeface="Roboto"/>
              </a:rPr>
              <a:t>the</a:t>
            </a:r>
            <a:r>
              <a:rPr b="1" lang="en" sz="1700">
                <a:solidFill>
                  <a:srgbClr val="00467F"/>
                </a:solidFill>
                <a:latin typeface="Roboto"/>
                <a:ea typeface="Roboto"/>
                <a:cs typeface="Roboto"/>
                <a:sym typeface="Roboto"/>
              </a:rPr>
              <a:t> evaluator</a:t>
            </a:r>
            <a:endParaRPr b="1" sz="1700">
              <a:solidFill>
                <a:srgbClr val="00467F"/>
              </a:solidFill>
              <a:latin typeface="Roboto"/>
              <a:ea typeface="Roboto"/>
              <a:cs typeface="Roboto"/>
              <a:sym typeface="Roboto"/>
            </a:endParaRPr>
          </a:p>
          <a:p>
            <a:pPr indent="-336550" lvl="0" marL="457200" rtl="0" algn="l">
              <a:spcBef>
                <a:spcPts val="0"/>
              </a:spcBef>
              <a:spcAft>
                <a:spcPts val="0"/>
              </a:spcAft>
              <a:buClr>
                <a:srgbClr val="00467F"/>
              </a:buClr>
              <a:buSzPts val="1700"/>
              <a:buFont typeface="Roboto"/>
              <a:buChar char="●"/>
            </a:pPr>
            <a:r>
              <a:rPr b="1" lang="en" sz="1700">
                <a:solidFill>
                  <a:srgbClr val="00467F"/>
                </a:solidFill>
                <a:latin typeface="Roboto"/>
                <a:ea typeface="Roboto"/>
                <a:cs typeface="Roboto"/>
                <a:sym typeface="Roboto"/>
              </a:rPr>
              <a:t>Securing the teacher’s verification of the notification requirement</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64"/>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Activity - Notification and Orientation </a:t>
            </a:r>
            <a:endParaRPr b="1" i="1" sz="3000">
              <a:solidFill>
                <a:srgbClr val="FFFFFF"/>
              </a:solidFill>
              <a:latin typeface="Helvetica Neue"/>
              <a:ea typeface="Helvetica Neue"/>
              <a:cs typeface="Helvetica Neue"/>
              <a:sym typeface="Helvetica Neue"/>
            </a:endParaRPr>
          </a:p>
        </p:txBody>
      </p:sp>
      <p:sp>
        <p:nvSpPr>
          <p:cNvPr id="366" name="Google Shape;366;p64"/>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700">
              <a:solidFill>
                <a:srgbClr val="00467F"/>
              </a:solidFill>
              <a:latin typeface="Roboto"/>
              <a:ea typeface="Roboto"/>
              <a:cs typeface="Roboto"/>
              <a:sym typeface="Roboto"/>
            </a:endParaRPr>
          </a:p>
        </p:txBody>
      </p:sp>
      <p:pic>
        <p:nvPicPr>
          <p:cNvPr id="367" name="Google Shape;367;p64"/>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68" name="Google Shape;368;p64"/>
          <p:cNvSpPr txBox="1"/>
          <p:nvPr/>
        </p:nvSpPr>
        <p:spPr>
          <a:xfrm>
            <a:off x="488850" y="909450"/>
            <a:ext cx="75951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Discuss how you have seen this done or how you have done it at your school. Include what you need to change.</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Minutes to discuss.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5 Minute share out ideas.</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5"/>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65"/>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Fall</a:t>
            </a:r>
            <a:endParaRPr b="1" i="1" sz="3000">
              <a:solidFill>
                <a:srgbClr val="FFFFFF"/>
              </a:solidFill>
              <a:latin typeface="Helvetica Neue"/>
              <a:ea typeface="Helvetica Neue"/>
              <a:cs typeface="Helvetica Neue"/>
              <a:sym typeface="Helvetica Neue"/>
            </a:endParaRPr>
          </a:p>
        </p:txBody>
      </p:sp>
      <p:sp>
        <p:nvSpPr>
          <p:cNvPr id="375" name="Google Shape;375;p65"/>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76" name="Google Shape;376;p65"/>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77" name="Google Shape;377;p65"/>
          <p:cNvSpPr txBox="1"/>
          <p:nvPr/>
        </p:nvSpPr>
        <p:spPr>
          <a:xfrm>
            <a:off x="497575" y="1007400"/>
            <a:ext cx="75951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SELF ASSESSMENT - Frontline Platform Entry</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GOAL SETTING - Frontline Platform Entry</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SUPERVISOR REVIEW AND COMMENT - Frontline Platform Entry</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rPr b="1" lang="en" sz="1700">
                <a:solidFill>
                  <a:srgbClr val="00467F"/>
                </a:solidFill>
                <a:latin typeface="Roboto"/>
                <a:ea typeface="Roboto"/>
                <a:cs typeface="Roboto"/>
                <a:sym typeface="Roboto"/>
              </a:rPr>
              <a:t>Due by September 30th</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6"/>
          <p:cNvSpPr/>
          <p:nvPr/>
        </p:nvSpPr>
        <p:spPr>
          <a:xfrm rot="-5400000">
            <a:off x="4214675" y="-3502825"/>
            <a:ext cx="540300" cy="80691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6"/>
          <p:cNvSpPr txBox="1"/>
          <p:nvPr>
            <p:ph idx="4294967295" type="title"/>
          </p:nvPr>
        </p:nvSpPr>
        <p:spPr>
          <a:xfrm>
            <a:off x="311700" y="113300"/>
            <a:ext cx="8099100" cy="572700"/>
          </a:xfrm>
          <a:prstGeom prst="rect">
            <a:avLst/>
          </a:prstGeom>
          <a:solidFill>
            <a:srgbClr val="00467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FFFFFF"/>
                </a:solidFill>
                <a:latin typeface="Helvetica Neue"/>
                <a:ea typeface="Helvetica Neue"/>
                <a:cs typeface="Helvetica Neue"/>
                <a:sym typeface="Helvetica Neue"/>
              </a:rPr>
              <a:t>Fall</a:t>
            </a:r>
            <a:endParaRPr b="1" i="1" sz="3000">
              <a:solidFill>
                <a:srgbClr val="FFFFFF"/>
              </a:solidFill>
              <a:latin typeface="Helvetica Neue"/>
              <a:ea typeface="Helvetica Neue"/>
              <a:cs typeface="Helvetica Neue"/>
              <a:sym typeface="Helvetica Neue"/>
            </a:endParaRPr>
          </a:p>
        </p:txBody>
      </p:sp>
      <p:sp>
        <p:nvSpPr>
          <p:cNvPr id="384" name="Google Shape;384;p66"/>
          <p:cNvSpPr txBox="1"/>
          <p:nvPr/>
        </p:nvSpPr>
        <p:spPr>
          <a:xfrm>
            <a:off x="450350" y="801875"/>
            <a:ext cx="8069100" cy="362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400">
              <a:solidFill>
                <a:schemeClr val="accent2"/>
              </a:solidFill>
              <a:latin typeface="Roboto"/>
              <a:ea typeface="Roboto"/>
              <a:cs typeface="Roboto"/>
              <a:sym typeface="Roboto"/>
            </a:endParaRPr>
          </a:p>
        </p:txBody>
      </p:sp>
      <p:pic>
        <p:nvPicPr>
          <p:cNvPr id="385" name="Google Shape;385;p66"/>
          <p:cNvPicPr preferRelativeResize="0"/>
          <p:nvPr/>
        </p:nvPicPr>
        <p:blipFill>
          <a:blip r:embed="rId3">
            <a:alphaModFix/>
          </a:blip>
          <a:stretch>
            <a:fillRect/>
          </a:stretch>
        </p:blipFill>
        <p:spPr>
          <a:xfrm>
            <a:off x="0" y="4577500"/>
            <a:ext cx="1067526" cy="565999"/>
          </a:xfrm>
          <a:prstGeom prst="rect">
            <a:avLst/>
          </a:prstGeom>
          <a:noFill/>
          <a:ln>
            <a:noFill/>
          </a:ln>
        </p:spPr>
      </p:pic>
      <p:sp>
        <p:nvSpPr>
          <p:cNvPr id="386" name="Google Shape;386;p66"/>
          <p:cNvSpPr txBox="1"/>
          <p:nvPr/>
        </p:nvSpPr>
        <p:spPr>
          <a:xfrm>
            <a:off x="497575" y="1007400"/>
            <a:ext cx="8223900" cy="572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00467F"/>
                </a:solidFill>
                <a:latin typeface="Roboto"/>
                <a:ea typeface="Roboto"/>
                <a:cs typeface="Roboto"/>
                <a:sym typeface="Roboto"/>
              </a:rPr>
              <a:t>SUPERVISOR CONSIDERATION OF MULTIPLE MEASURES</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317500" lvl="0" marL="4572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CLASSROOM OBSERVATION - Frontline Platform Entry (Fall and Spring)</a:t>
            </a:r>
            <a:endParaRPr b="1">
              <a:solidFill>
                <a:srgbClr val="00467F"/>
              </a:solidFill>
              <a:latin typeface="Roboto"/>
              <a:ea typeface="Roboto"/>
              <a:cs typeface="Roboto"/>
              <a:sym typeface="Roboto"/>
            </a:endParaRPr>
          </a:p>
          <a:p>
            <a:pPr indent="-317500" lvl="1" marL="9144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Date </a:t>
            </a:r>
            <a:endParaRPr b="1">
              <a:solidFill>
                <a:srgbClr val="00467F"/>
              </a:solidFill>
              <a:latin typeface="Roboto"/>
              <a:ea typeface="Roboto"/>
              <a:cs typeface="Roboto"/>
              <a:sym typeface="Roboto"/>
            </a:endParaRPr>
          </a:p>
          <a:p>
            <a:pPr indent="-317500" lvl="1" marL="9144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Notes</a:t>
            </a:r>
            <a:endParaRPr b="1">
              <a:solidFill>
                <a:srgbClr val="00467F"/>
              </a:solidFill>
              <a:latin typeface="Roboto"/>
              <a:ea typeface="Roboto"/>
              <a:cs typeface="Roboto"/>
              <a:sym typeface="Roboto"/>
            </a:endParaRPr>
          </a:p>
          <a:p>
            <a:pPr indent="-317500" lvl="1" marL="9144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Standard(s) identified as strengths</a:t>
            </a:r>
            <a:endParaRPr b="1">
              <a:solidFill>
                <a:srgbClr val="00467F"/>
              </a:solidFill>
              <a:latin typeface="Roboto"/>
              <a:ea typeface="Roboto"/>
              <a:cs typeface="Roboto"/>
              <a:sym typeface="Roboto"/>
            </a:endParaRPr>
          </a:p>
          <a:p>
            <a:pPr indent="-317500" lvl="1" marL="9144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Standard(s) identified as areas for growth</a:t>
            </a:r>
            <a:endParaRPr b="1">
              <a:solidFill>
                <a:srgbClr val="00467F"/>
              </a:solidFill>
              <a:latin typeface="Roboto"/>
              <a:ea typeface="Roboto"/>
              <a:cs typeface="Roboto"/>
              <a:sym typeface="Roboto"/>
            </a:endParaRPr>
          </a:p>
          <a:p>
            <a:pPr indent="0" lvl="0" marL="914400" rtl="0" algn="l">
              <a:spcBef>
                <a:spcPts val="0"/>
              </a:spcBef>
              <a:spcAft>
                <a:spcPts val="0"/>
              </a:spcAft>
              <a:buNone/>
            </a:pPr>
            <a:r>
              <a:t/>
            </a:r>
            <a:endParaRPr b="1">
              <a:solidFill>
                <a:srgbClr val="00467F"/>
              </a:solidFill>
              <a:latin typeface="Roboto"/>
              <a:ea typeface="Roboto"/>
              <a:cs typeface="Roboto"/>
              <a:sym typeface="Roboto"/>
            </a:endParaRPr>
          </a:p>
          <a:p>
            <a:pPr indent="-317500" lvl="0" marL="4572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LESSON DESIGN REVIEW - Frontline Platform Entry (Fall)</a:t>
            </a:r>
            <a:endParaRPr b="1">
              <a:solidFill>
                <a:srgbClr val="00467F"/>
              </a:solidFill>
              <a:latin typeface="Roboto"/>
              <a:ea typeface="Roboto"/>
              <a:cs typeface="Roboto"/>
              <a:sym typeface="Roboto"/>
            </a:endParaRPr>
          </a:p>
          <a:p>
            <a:pPr indent="-317500" lvl="1" marL="9144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Date</a:t>
            </a:r>
            <a:endParaRPr b="1">
              <a:solidFill>
                <a:srgbClr val="00467F"/>
              </a:solidFill>
              <a:latin typeface="Roboto"/>
              <a:ea typeface="Roboto"/>
              <a:cs typeface="Roboto"/>
              <a:sym typeface="Roboto"/>
            </a:endParaRPr>
          </a:p>
          <a:p>
            <a:pPr indent="-317500" lvl="1" marL="9144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Notes</a:t>
            </a:r>
            <a:endParaRPr b="1">
              <a:solidFill>
                <a:srgbClr val="00467F"/>
              </a:solidFill>
              <a:latin typeface="Roboto"/>
              <a:ea typeface="Roboto"/>
              <a:cs typeface="Roboto"/>
              <a:sym typeface="Roboto"/>
            </a:endParaRPr>
          </a:p>
          <a:p>
            <a:pPr indent="0" lvl="0" marL="914400" rtl="0" algn="l">
              <a:spcBef>
                <a:spcPts val="0"/>
              </a:spcBef>
              <a:spcAft>
                <a:spcPts val="0"/>
              </a:spcAft>
              <a:buNone/>
            </a:pPr>
            <a:r>
              <a:t/>
            </a:r>
            <a:endParaRPr b="1">
              <a:solidFill>
                <a:srgbClr val="00467F"/>
              </a:solidFill>
              <a:latin typeface="Roboto"/>
              <a:ea typeface="Roboto"/>
              <a:cs typeface="Roboto"/>
              <a:sym typeface="Roboto"/>
            </a:endParaRPr>
          </a:p>
          <a:p>
            <a:pPr indent="-317500" lvl="0" marL="4572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OTHER FRONTLINE OBSERVATIONS- Additional Frontline Classroom Observation and Lesson Design Forms can be requested from Katy as you have been able to do in the past</a:t>
            </a:r>
            <a:endParaRPr b="1">
              <a:solidFill>
                <a:srgbClr val="00467F"/>
              </a:solidFill>
              <a:latin typeface="Roboto"/>
              <a:ea typeface="Roboto"/>
              <a:cs typeface="Roboto"/>
              <a:sym typeface="Roboto"/>
            </a:endParaRPr>
          </a:p>
          <a:p>
            <a:pPr indent="0" lvl="0" marL="457200" rtl="0" algn="l">
              <a:spcBef>
                <a:spcPts val="0"/>
              </a:spcBef>
              <a:spcAft>
                <a:spcPts val="0"/>
              </a:spcAft>
              <a:buNone/>
            </a:pPr>
            <a:r>
              <a:t/>
            </a:r>
            <a:endParaRPr b="1">
              <a:solidFill>
                <a:srgbClr val="00467F"/>
              </a:solidFill>
              <a:latin typeface="Roboto"/>
              <a:ea typeface="Roboto"/>
              <a:cs typeface="Roboto"/>
              <a:sym typeface="Roboto"/>
            </a:endParaRPr>
          </a:p>
          <a:p>
            <a:pPr indent="-317500" lvl="0" marL="4572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OTHER OBSERVATIONS - Can be made in the following locations and documented elsewhere:</a:t>
            </a:r>
            <a:endParaRPr b="1">
              <a:solidFill>
                <a:srgbClr val="00467F"/>
              </a:solidFill>
              <a:latin typeface="Roboto"/>
              <a:ea typeface="Roboto"/>
              <a:cs typeface="Roboto"/>
              <a:sym typeface="Roboto"/>
            </a:endParaRPr>
          </a:p>
          <a:p>
            <a:pPr indent="-317500" lvl="1" marL="914400" rtl="0" algn="l">
              <a:spcBef>
                <a:spcPts val="0"/>
              </a:spcBef>
              <a:spcAft>
                <a:spcPts val="0"/>
              </a:spcAft>
              <a:buClr>
                <a:srgbClr val="00467F"/>
              </a:buClr>
              <a:buSzPts val="1400"/>
              <a:buFont typeface="Roboto"/>
              <a:buChar char="○"/>
            </a:pPr>
            <a:r>
              <a:rPr b="1" lang="en">
                <a:solidFill>
                  <a:srgbClr val="00467F"/>
                </a:solidFill>
                <a:latin typeface="Roboto"/>
                <a:ea typeface="Roboto"/>
                <a:cs typeface="Roboto"/>
                <a:sym typeface="Roboto"/>
              </a:rPr>
              <a:t>PLC, General Interactions, Etc. </a:t>
            </a:r>
            <a:endParaRPr b="1">
              <a:solidFill>
                <a:srgbClr val="00467F"/>
              </a:solidFill>
              <a:latin typeface="Roboto"/>
              <a:ea typeface="Roboto"/>
              <a:cs typeface="Roboto"/>
              <a:sym typeface="Roboto"/>
            </a:endParaRPr>
          </a:p>
          <a:p>
            <a:pPr indent="0" lvl="0" marL="457200" rtl="0" algn="l">
              <a:spcBef>
                <a:spcPts val="0"/>
              </a:spcBef>
              <a:spcAft>
                <a:spcPts val="0"/>
              </a:spcAft>
              <a:buNone/>
            </a:pPr>
            <a:r>
              <a:t/>
            </a:r>
            <a:endParaRPr b="1">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91440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b="1" sz="1700">
              <a:solidFill>
                <a:srgbClr val="00467F"/>
              </a:solidFill>
              <a:latin typeface="Roboto"/>
              <a:ea typeface="Roboto"/>
              <a:cs typeface="Roboto"/>
              <a:sym typeface="Roboto"/>
            </a:endParaRPr>
          </a:p>
          <a:p>
            <a:pPr indent="0" lvl="0" marL="0" rtl="0" algn="l">
              <a:spcBef>
                <a:spcPts val="0"/>
              </a:spcBef>
              <a:spcAft>
                <a:spcPts val="0"/>
              </a:spcAft>
              <a:buNone/>
            </a:pPr>
            <a:r>
              <a:t/>
            </a:r>
            <a:endParaRPr sz="1700">
              <a:solidFill>
                <a:srgbClr val="00467F"/>
              </a:solidFill>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169296"/>
      </a:accent1>
      <a:accent2>
        <a:srgbClr val="3D5D7F"/>
      </a:accent2>
      <a:accent3>
        <a:srgbClr val="78909C"/>
      </a:accent3>
      <a:accent4>
        <a:srgbClr val="EEB94A"/>
      </a:accent4>
      <a:accent5>
        <a:srgbClr val="5B6368"/>
      </a:accent5>
      <a:accent6>
        <a:srgbClr val="0C5558"/>
      </a:accent6>
      <a:hlink>
        <a:srgbClr val="1692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