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6B4DA1-413B-4CA3-8F87-E0AFC469CFF8}" type="datetimeFigureOut">
              <a:rPr lang="en-US" smtClean="0"/>
              <a:t>27-Nov-16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CF7A11-59CB-4106-A0CF-714785155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349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37391A-6C29-4B43-9C0E-5969C0FA490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698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2D81-DCDB-4096-99A6-C20FA805929B}" type="datetimeFigureOut">
              <a:rPr lang="en-US" smtClean="0"/>
              <a:t>27-Nov-16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B4F0C-C2AD-497F-B3DF-C43233ED2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75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2D81-DCDB-4096-99A6-C20FA805929B}" type="datetimeFigureOut">
              <a:rPr lang="en-US" smtClean="0"/>
              <a:t>27-Nov-16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B4F0C-C2AD-497F-B3DF-C43233ED2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053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2D81-DCDB-4096-99A6-C20FA805929B}" type="datetimeFigureOut">
              <a:rPr lang="en-US" smtClean="0"/>
              <a:t>27-Nov-16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B4F0C-C2AD-497F-B3DF-C43233ED2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041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2D81-DCDB-4096-99A6-C20FA805929B}" type="datetimeFigureOut">
              <a:rPr lang="en-US" smtClean="0"/>
              <a:t>27-Nov-16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B4F0C-C2AD-497F-B3DF-C43233ED2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317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2D81-DCDB-4096-99A6-C20FA805929B}" type="datetimeFigureOut">
              <a:rPr lang="en-US" smtClean="0"/>
              <a:t>27-Nov-16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B4F0C-C2AD-497F-B3DF-C43233ED2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47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2D81-DCDB-4096-99A6-C20FA805929B}" type="datetimeFigureOut">
              <a:rPr lang="en-US" smtClean="0"/>
              <a:t>27-Nov-16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B4F0C-C2AD-497F-B3DF-C43233ED2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749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2D81-DCDB-4096-99A6-C20FA805929B}" type="datetimeFigureOut">
              <a:rPr lang="en-US" smtClean="0"/>
              <a:t>27-Nov-16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B4F0C-C2AD-497F-B3DF-C43233ED2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158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2D81-DCDB-4096-99A6-C20FA805929B}" type="datetimeFigureOut">
              <a:rPr lang="en-US" smtClean="0"/>
              <a:t>27-Nov-16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B4F0C-C2AD-497F-B3DF-C43233ED2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739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2D81-DCDB-4096-99A6-C20FA805929B}" type="datetimeFigureOut">
              <a:rPr lang="en-US" smtClean="0"/>
              <a:t>27-Nov-16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B4F0C-C2AD-497F-B3DF-C43233ED2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446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2D81-DCDB-4096-99A6-C20FA805929B}" type="datetimeFigureOut">
              <a:rPr lang="en-US" smtClean="0"/>
              <a:t>27-Nov-16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B4F0C-C2AD-497F-B3DF-C43233ED2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86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2D81-DCDB-4096-99A6-C20FA805929B}" type="datetimeFigureOut">
              <a:rPr lang="en-US" smtClean="0"/>
              <a:t>27-Nov-16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B4F0C-C2AD-497F-B3DF-C43233ED2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66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82D81-DCDB-4096-99A6-C20FA805929B}" type="datetimeFigureOut">
              <a:rPr lang="en-US" smtClean="0"/>
              <a:t>27-Nov-16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B4F0C-C2AD-497F-B3DF-C43233ED2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464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01521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LACRIMAL APPARATUS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98490"/>
            <a:ext cx="9144000" cy="6059510"/>
          </a:xfrm>
        </p:spPr>
        <p:txBody>
          <a:bodyPr>
            <a:normAutofit/>
          </a:bodyPr>
          <a:lstStyle/>
          <a:p>
            <a:pPr algn="l"/>
            <a:endParaRPr lang="en-US" dirty="0"/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800" dirty="0" smtClean="0"/>
              <a:t>The lacrimal apparatus consist of: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800" dirty="0" smtClean="0"/>
              <a:t>Secretory Portion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dirty="0" smtClean="0"/>
              <a:t>Lacrimal glands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dirty="0" smtClean="0"/>
              <a:t>Accessory lacrimal glands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dirty="0" smtClean="0"/>
              <a:t>Krause and </a:t>
            </a:r>
            <a:r>
              <a:rPr lang="en-US" dirty="0" err="1"/>
              <a:t>w</a:t>
            </a:r>
            <a:r>
              <a:rPr lang="en-US" sz="2800" dirty="0" err="1" smtClean="0"/>
              <a:t>olfring</a:t>
            </a:r>
            <a:r>
              <a:rPr lang="en-US" sz="2800" dirty="0" smtClean="0"/>
              <a:t> </a:t>
            </a:r>
          </a:p>
          <a:p>
            <a:pPr marL="457200" indent="-457200" algn="l">
              <a:buFont typeface="+mj-lt"/>
              <a:buAutoNum type="arabicPeriod"/>
            </a:pPr>
            <a:endParaRPr lang="en-US" sz="2800" dirty="0" smtClean="0"/>
          </a:p>
          <a:p>
            <a:pPr algn="l"/>
            <a:r>
              <a:rPr lang="en-US" sz="2800" dirty="0" smtClean="0"/>
              <a:t>2.  Drainage portion: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dirty="0" err="1" smtClean="0"/>
              <a:t>Canalicali</a:t>
            </a:r>
            <a:r>
              <a:rPr lang="en-US" sz="2800" dirty="0" smtClean="0"/>
              <a:t> (puncta)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dirty="0" smtClean="0"/>
              <a:t>Lacrimal sac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dirty="0" smtClean="0"/>
              <a:t>Lacrimal duct (with opening in the inferior nasal meatus.)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4439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-1"/>
            <a:ext cx="8001000" cy="685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Image1" descr="Anatomy of conjunctiva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"/>
            <a:ext cx="8001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62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133341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SECRETARY PORTION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339404"/>
            <a:ext cx="9144000" cy="5518597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 smtClean="0"/>
              <a:t>1</a:t>
            </a:r>
            <a:r>
              <a:rPr lang="en-US" baseline="30000" dirty="0"/>
              <a:t>o</a:t>
            </a:r>
            <a:r>
              <a:rPr lang="en-US" dirty="0" smtClean="0"/>
              <a:t> made up of lacrimal gland located in the anterior lateral portion of the roof of the orbit in the lacrimal fossa.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 smtClean="0"/>
              <a:t>It is divided: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/>
              <a:t>A large orbital portion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 smtClean="0"/>
              <a:t>A small palpebral portion by the lateral part of the aponeurosis of the LPSM.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 smtClean="0"/>
              <a:t>The lacrimal gland is of the </a:t>
            </a:r>
            <a:r>
              <a:rPr lang="en-US" dirty="0" err="1" smtClean="0"/>
              <a:t>tubulo</a:t>
            </a:r>
            <a:r>
              <a:rPr lang="en-US" dirty="0" smtClean="0"/>
              <a:t> alveolar type has numerous </a:t>
            </a:r>
            <a:r>
              <a:rPr lang="en-US" dirty="0" err="1" smtClean="0"/>
              <a:t>acini</a:t>
            </a:r>
            <a:r>
              <a:rPr lang="en-US" dirty="0" smtClean="0"/>
              <a:t> composed of a double layer of cell surrounding a central canal which open into the secretory.</a:t>
            </a:r>
          </a:p>
        </p:txBody>
      </p:sp>
    </p:spTree>
    <p:extLst>
      <p:ext uri="{BB962C8B-B14F-4D97-AF65-F5344CB8AC3E}">
        <p14:creationId xmlns:p14="http://schemas.microsoft.com/office/powerpoint/2010/main" val="383146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US" sz="3600" b="1" dirty="0"/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dirty="0"/>
              <a:t>3 – 5 ducts drain the orbital </a:t>
            </a:r>
            <a:r>
              <a:rPr lang="en-US" sz="3600" dirty="0" smtClean="0"/>
              <a:t>portion while </a:t>
            </a:r>
            <a:r>
              <a:rPr lang="en-US" sz="3600" dirty="0"/>
              <a:t>5 – 7 ducts drain the palpebral portion.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dirty="0"/>
              <a:t>The ducts of the orbital portion pass through the palpebral tube and each of the ducts opens separately into the superior temporal fornix.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01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85000" lnSpcReduction="10000"/>
          </a:bodyPr>
          <a:lstStyle/>
          <a:p>
            <a:pPr marL="342900" indent="-342900" algn="l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sz="3200" dirty="0" smtClean="0"/>
              <a:t>Secretory innervation begin in the lacrimal (</a:t>
            </a:r>
            <a:r>
              <a:rPr lang="en-US" sz="3200" dirty="0" err="1" smtClean="0"/>
              <a:t>salivatory</a:t>
            </a:r>
            <a:r>
              <a:rPr lang="en-US" sz="3200" dirty="0" smtClean="0"/>
              <a:t> nucleus of the facial nerve (CNVII)). In the floor of the 4</a:t>
            </a:r>
            <a:r>
              <a:rPr lang="en-US" sz="3200" baseline="30000" dirty="0" smtClean="0"/>
              <a:t>th</a:t>
            </a:r>
            <a:r>
              <a:rPr lang="en-US" sz="3200" dirty="0" smtClean="0"/>
              <a:t> ventricle and run through the facial nerve to the geniculate ganglion.</a:t>
            </a:r>
          </a:p>
          <a:p>
            <a:pPr marL="342900" indent="-342900" algn="l"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en-US" sz="3200" dirty="0" smtClean="0"/>
              <a:t>The </a:t>
            </a:r>
            <a:r>
              <a:rPr lang="en-US" sz="3200" dirty="0" smtClean="0">
                <a:solidFill>
                  <a:srgbClr val="FF0000"/>
                </a:solidFill>
              </a:rPr>
              <a:t>lacrimal gland </a:t>
            </a:r>
            <a:r>
              <a:rPr lang="en-US" sz="3200" dirty="0" smtClean="0"/>
              <a:t>is drained by:</a:t>
            </a:r>
          </a:p>
          <a:p>
            <a:pPr marL="342900" indent="-34290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sz="3200" dirty="0" smtClean="0"/>
              <a:t>Lymphatic vessels ending in the pre–auricular lymph nodes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3645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Image1" descr=" Ectodermal origin&#10; Solid epithelial buds(first 2&#10; Superolateral conjunctival&#10;&#10;months)&#10;&#10;fornix.&#10;&#10; 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90152"/>
            <a:ext cx="9144000" cy="694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86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19675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COMPOSITION OF THE LACRIMAL GLAND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46220"/>
            <a:ext cx="9144000" cy="5711780"/>
          </a:xfrm>
        </p:spPr>
        <p:txBody>
          <a:bodyPr>
            <a:normAutofit fontScale="92500" lnSpcReduction="20000"/>
          </a:bodyPr>
          <a:lstStyle/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 smtClean="0"/>
              <a:t>Puncta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 err="1" smtClean="0"/>
              <a:t>Ampullae</a:t>
            </a:r>
            <a:r>
              <a:rPr lang="en-US" dirty="0" smtClean="0"/>
              <a:t>/Vertical Canaliculi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 smtClean="0"/>
              <a:t>Horizontal canaliculi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 smtClean="0"/>
              <a:t>Lacrimal sac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 smtClean="0"/>
              <a:t>Nasolacrimal duct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PUNCTA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dirty="0" smtClean="0"/>
              <a:t>Location: </a:t>
            </a:r>
          </a:p>
          <a:p>
            <a:pPr algn="l"/>
            <a:r>
              <a:rPr lang="en-US" dirty="0" smtClean="0"/>
              <a:t>Near the medical end of each eyelid</a:t>
            </a:r>
          </a:p>
          <a:p>
            <a:pPr algn="l"/>
            <a:r>
              <a:rPr lang="en-US" dirty="0" smtClean="0"/>
              <a:t>Normally the face in the slightly posterior direction and can be inspected by everting the medical aspect of the eyelids</a:t>
            </a:r>
          </a:p>
          <a:p>
            <a:pPr algn="l"/>
            <a:r>
              <a:rPr lang="en-US" dirty="0" smtClean="0"/>
              <a:t>NB: Treatment of excessive watering caused by punctual stenosis or malposition is relatively straight forward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98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268760"/>
          </a:xfrm>
        </p:spPr>
        <p:txBody>
          <a:bodyPr>
            <a:normAutofit/>
          </a:bodyPr>
          <a:lstStyle/>
          <a:p>
            <a:r>
              <a:rPr lang="en-US" dirty="0" smtClean="0"/>
              <a:t>AMPULLAE/VERTICAL CANALICULI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20462"/>
            <a:ext cx="9144000" cy="5737538"/>
          </a:xfrm>
        </p:spPr>
        <p:txBody>
          <a:bodyPr>
            <a:normAutofit fontScale="77500" lnSpcReduction="20000"/>
          </a:bodyPr>
          <a:lstStyle/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 smtClean="0"/>
              <a:t>Length: 2mm long and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Forms the most proximal part of the lacrimal drainage system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In a one snip procedure the </a:t>
            </a:r>
            <a:r>
              <a:rPr lang="en-US" dirty="0" err="1" smtClean="0"/>
              <a:t>ampullae</a:t>
            </a:r>
            <a:r>
              <a:rPr lang="en-US" dirty="0" smtClean="0"/>
              <a:t> is slit vertically.</a:t>
            </a:r>
          </a:p>
          <a:p>
            <a:pPr>
              <a:lnSpc>
                <a:spcPct val="150000"/>
              </a:lnSpc>
            </a:pP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FF0000"/>
                </a:solidFill>
              </a:rPr>
              <a:t>HORINZOTAL CANALICULI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 smtClean="0"/>
              <a:t>Length: 8mm long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 smtClean="0"/>
              <a:t>Upper and lower canaliculi form the common canaliculus which opens into the lateral wall of the of the lacrimal sac in about 90% of individual 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dirty="0" smtClean="0"/>
              <a:t>In the remainder each canaliculi open separately.</a:t>
            </a:r>
          </a:p>
        </p:txBody>
      </p:sp>
    </p:spTree>
    <p:extLst>
      <p:ext uri="{BB962C8B-B14F-4D97-AF65-F5344CB8AC3E}">
        <p14:creationId xmlns:p14="http://schemas.microsoft.com/office/powerpoint/2010/main" val="304878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800" dirty="0" smtClean="0"/>
              <a:t>A small flap of mucosa (valve of Rosen Muller) over hangs the entrance of the common canaliculi and: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800" dirty="0" smtClean="0"/>
              <a:t>Prevents reflux of tears from the sac into the canaliculus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800" dirty="0" smtClean="0"/>
              <a:t>Treatment of canaliculi Obstruction is frequently complicated.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en-US" sz="2800" dirty="0"/>
          </a:p>
          <a:p>
            <a:r>
              <a:rPr lang="en-US" sz="2800" dirty="0" smtClean="0">
                <a:solidFill>
                  <a:srgbClr val="FF0000"/>
                </a:solidFill>
              </a:rPr>
              <a:t>LACRIMAL SAC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800" dirty="0" smtClean="0"/>
              <a:t>Length: 10mm long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800" dirty="0" smtClean="0"/>
              <a:t>Location: lie in the lacrimal fossa between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dirty="0" smtClean="0"/>
              <a:t>Anterior and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dirty="0" smtClean="0"/>
              <a:t>Posterior lacrimal crest</a:t>
            </a:r>
          </a:p>
          <a:p>
            <a:pPr algn="l"/>
            <a:r>
              <a:rPr lang="en-US" sz="2800" dirty="0" smtClean="0"/>
              <a:t>NB: the lacrimal bone and frontal process of the maxillary separates the lacrimal sac from the middle meatus of nasal cavity.</a:t>
            </a:r>
          </a:p>
        </p:txBody>
      </p:sp>
    </p:spTree>
    <p:extLst>
      <p:ext uri="{BB962C8B-B14F-4D97-AF65-F5344CB8AC3E}">
        <p14:creationId xmlns:p14="http://schemas.microsoft.com/office/powerpoint/2010/main" val="2928694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NASOLACRIMAL DUCT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800" dirty="0"/>
              <a:t>Length: 12mm long 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800" dirty="0"/>
              <a:t>Location: Passes downward and angles slightly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dirty="0"/>
              <a:t>Medial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800" dirty="0"/>
              <a:t>Posterior to open into the inferior nasal meatus, lateral and below the inferior </a:t>
            </a:r>
            <a:r>
              <a:rPr lang="en-US" sz="2800" dirty="0" smtClean="0"/>
              <a:t>turbinate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800" dirty="0" smtClean="0"/>
              <a:t>The opening of the duct is particularly covered by a mucosal fold (valve of </a:t>
            </a:r>
            <a:r>
              <a:rPr lang="en-US" sz="2800" dirty="0" err="1" smtClean="0"/>
              <a:t>Hasner</a:t>
            </a:r>
            <a:r>
              <a:rPr lang="en-US" sz="2800" dirty="0" smtClean="0"/>
              <a:t>).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BLOOD SUPPLY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800" dirty="0" smtClean="0"/>
              <a:t>Obstruction of the duct may cause a 2</a:t>
            </a:r>
            <a:r>
              <a:rPr lang="en-US" sz="2800" baseline="30000" dirty="0" smtClean="0"/>
              <a:t>o</a:t>
            </a:r>
            <a:r>
              <a:rPr lang="en-US" sz="2800" dirty="0" smtClean="0"/>
              <a:t> distension of the sac.</a:t>
            </a:r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en-US" sz="2800" dirty="0" smtClean="0"/>
              <a:t>NB: The eye and the orbital content receive their main blood supply from the ophthalmic artery.</a:t>
            </a:r>
          </a:p>
        </p:txBody>
      </p:sp>
    </p:spTree>
    <p:extLst>
      <p:ext uri="{BB962C8B-B14F-4D97-AF65-F5344CB8AC3E}">
        <p14:creationId xmlns:p14="http://schemas.microsoft.com/office/powerpoint/2010/main" val="722362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497</Words>
  <Application>Microsoft Office PowerPoint</Application>
  <PresentationFormat>On-screen Show (4:3)</PresentationFormat>
  <Paragraphs>64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LACRIMAL APPARATUS </vt:lpstr>
      <vt:lpstr>PowerPoint Presentation</vt:lpstr>
      <vt:lpstr>SECRETARY PORTION</vt:lpstr>
      <vt:lpstr>PowerPoint Presentation</vt:lpstr>
      <vt:lpstr>PowerPoint Presentation</vt:lpstr>
      <vt:lpstr>PowerPoint Presentation</vt:lpstr>
      <vt:lpstr>COMPOSITION OF THE LACRIMAL GLAND</vt:lpstr>
      <vt:lpstr>AMPULLAE/VERTICAL CANALICULI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LACRIMAL APPARATUS </dc:title>
  <dc:creator>Ijaytim</dc:creator>
  <cp:lastModifiedBy>Ijaytim</cp:lastModifiedBy>
  <cp:revision>1</cp:revision>
  <dcterms:created xsi:type="dcterms:W3CDTF">2016-11-27T19:32:18Z</dcterms:created>
  <dcterms:modified xsi:type="dcterms:W3CDTF">2016-11-27T19:32:33Z</dcterms:modified>
</cp:coreProperties>
</file>