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ppt/metadata" ContentType="application/binary"/>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 id="2147483669" r:id="rId6"/>
    <p:sldMasterId id="2147483687"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Lst>
  <p:sldSz cy="5143500" cx="9144000"/>
  <p:notesSz cx="6858000" cy="9144000"/>
  <p:embeddedFontLst>
    <p:embeddedFont>
      <p:font typeface="Roboto"/>
      <p:regular r:id="rId59"/>
      <p:bold r:id="rId60"/>
      <p:italic r:id="rId61"/>
      <p:boldItalic r:id="rId62"/>
    </p:embeddedFont>
    <p:embeddedFont>
      <p:font typeface="Lato"/>
      <p:regular r:id="rId63"/>
      <p:bold r:id="rId64"/>
      <p:italic r:id="rId65"/>
      <p:boldItalic r:id="rId66"/>
    </p:embeddedFont>
    <p:embeddedFont>
      <p:font typeface="Lato Black"/>
      <p:bold r:id="rId67"/>
      <p:boldItalic r:id="rId6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9" roundtripDataSignature="AMtx7miEkvWAXqNQKYdFty1mMBW4GbT/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42D142A-AE73-45BD-92E3-D9346C86691F}">
  <a:tblStyle styleId="{242D142A-AE73-45BD-92E3-D9346C86691F}"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37" Type="http://schemas.openxmlformats.org/officeDocument/2006/relationships/slide" Target="slides/slide29.xml"/><Relationship Id="rId38" Type="http://schemas.openxmlformats.org/officeDocument/2006/relationships/slide" Target="slides/slide30.xml"/><Relationship Id="rId39" Type="http://schemas.openxmlformats.org/officeDocument/2006/relationships/slide" Target="slides/slide31.xml"/><Relationship Id="rId40" Type="http://schemas.openxmlformats.org/officeDocument/2006/relationships/slide" Target="slides/slide32.xml"/><Relationship Id="rId41" Type="http://schemas.openxmlformats.org/officeDocument/2006/relationships/slide" Target="slides/slide33.xml"/><Relationship Id="rId42" Type="http://schemas.openxmlformats.org/officeDocument/2006/relationships/slide" Target="slides/slide34.xml"/><Relationship Id="rId43" Type="http://schemas.openxmlformats.org/officeDocument/2006/relationships/slide" Target="slides/slide35.xml"/><Relationship Id="rId44" Type="http://schemas.openxmlformats.org/officeDocument/2006/relationships/slide" Target="slides/slide36.xml"/><Relationship Id="rId45" Type="http://schemas.openxmlformats.org/officeDocument/2006/relationships/slide" Target="slides/slide37.xml"/><Relationship Id="rId46" Type="http://schemas.openxmlformats.org/officeDocument/2006/relationships/slide" Target="slides/slide38.xml"/><Relationship Id="rId47" Type="http://schemas.openxmlformats.org/officeDocument/2006/relationships/slide" Target="slides/slide39.xml"/><Relationship Id="rId48" Type="http://schemas.openxmlformats.org/officeDocument/2006/relationships/slide" Target="slides/slide40.xml"/><Relationship Id="rId49" Type="http://schemas.openxmlformats.org/officeDocument/2006/relationships/slide" Target="slides/slide41.xml"/><Relationship Id="rId50" Type="http://schemas.openxmlformats.org/officeDocument/2006/relationships/slide" Target="slides/slide42.xml"/><Relationship Id="rId51" Type="http://schemas.openxmlformats.org/officeDocument/2006/relationships/slide" Target="slides/slide43.xml"/><Relationship Id="rId52" Type="http://schemas.openxmlformats.org/officeDocument/2006/relationships/slide" Target="slides/slide44.xml"/><Relationship Id="rId53" Type="http://schemas.openxmlformats.org/officeDocument/2006/relationships/slide" Target="slides/slide45.xml"/><Relationship Id="rId54" Type="http://schemas.openxmlformats.org/officeDocument/2006/relationships/slide" Target="slides/slide46.xml"/><Relationship Id="rId55" Type="http://schemas.openxmlformats.org/officeDocument/2006/relationships/slide" Target="slides/slide47.xml"/><Relationship Id="rId56" Type="http://schemas.openxmlformats.org/officeDocument/2006/relationships/slide" Target="slides/slide48.xml"/><Relationship Id="rId57" Type="http://schemas.openxmlformats.org/officeDocument/2006/relationships/slide" Target="slides/slide49.xml"/><Relationship Id="rId58" Type="http://schemas.openxmlformats.org/officeDocument/2006/relationships/slide" Target="slides/slide50.xml"/><Relationship Id="rId59" Type="http://schemas.openxmlformats.org/officeDocument/2006/relationships/font" Target="fonts/Roboto-regular.fntdata"/><Relationship Id="rId60" Type="http://schemas.openxmlformats.org/officeDocument/2006/relationships/font" Target="fonts/Roboto-bold.fntdata"/><Relationship Id="rId61" Type="http://schemas.openxmlformats.org/officeDocument/2006/relationships/font" Target="fonts/Roboto-italic.fntdata"/><Relationship Id="rId62" Type="http://schemas.openxmlformats.org/officeDocument/2006/relationships/font" Target="fonts/Roboto-boldItalic.fntdata"/><Relationship Id="rId63" Type="http://schemas.openxmlformats.org/officeDocument/2006/relationships/font" Target="fonts/Lato-regular.fntdata"/><Relationship Id="rId64" Type="http://schemas.openxmlformats.org/officeDocument/2006/relationships/font" Target="fonts/Lato-bold.fntdata"/><Relationship Id="rId65" Type="http://schemas.openxmlformats.org/officeDocument/2006/relationships/font" Target="fonts/Lato-italic.fntdata"/><Relationship Id="rId66" Type="http://schemas.openxmlformats.org/officeDocument/2006/relationships/font" Target="fonts/Lato-boldItalic.fntdata"/><Relationship Id="rId67" Type="http://schemas.openxmlformats.org/officeDocument/2006/relationships/font" Target="fonts/LatoBlack-bold.fntdata"/><Relationship Id="rId68" Type="http://schemas.openxmlformats.org/officeDocument/2006/relationships/font" Target="fonts/LatoBlack-boldItalic.fntdata"/><Relationship Id="rId6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oogle.com/finance/quote/BTC-GBP?window=5Y"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c.co.uk/news/uk-scotland-57268024"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c.co.uk/news/technology-56012952" TargetMode="External"/><Relationship Id="rId3" Type="http://schemas.openxmlformats.org/officeDocument/2006/relationships/hyperlink" Target="https://ccaf.io/cbnsi/cbeci/comparisons"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tatista.com/statistics/863917/number-crypto-coins-tokens/"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mnicalculator.com/reports/how-many-cryptocurrencies-are-there" TargetMode="External"/><Relationship Id="rId3" Type="http://schemas.openxmlformats.org/officeDocument/2006/relationships/hyperlink" Target="https://www.coingecko.com/"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heguardian.com/technology/2022/jan/13/investors-sue-kim-kardashian-and-floyd-mayweather-jr-over-crypto-scheme-ethereummax" TargetMode="External"/><Relationship Id="rId3" Type="http://schemas.openxmlformats.org/officeDocument/2006/relationships/hyperlink" Target="https://www.sec.gov/newsroom/press-releases/2022-183"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YJVtgv6Zmq4" TargetMode="Externa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f5311222f4_0_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g3f5311222f4_0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768912105e_0_2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 name="Google Shape;230;g2768912105e_0_2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latin typeface="Lato"/>
                <a:ea typeface="Lato"/>
                <a:cs typeface="Lato"/>
                <a:sym typeface="Lato"/>
              </a:rPr>
              <a:t>An institutional body includes organisations such as banks or insurance companies.</a:t>
            </a:r>
            <a:endParaRPr>
              <a:latin typeface="Lato"/>
              <a:ea typeface="Lato"/>
              <a:cs typeface="Lato"/>
              <a:sym typeface="Lato"/>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f58edda79c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8" name="Google Shape;238;g3f58edda79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latin typeface="Lato"/>
                <a:ea typeface="Lato"/>
                <a:cs typeface="Lato"/>
                <a:sym typeface="Lato"/>
              </a:rPr>
              <a:t>“Without an organisation in the middle” might refer to banks or payment platforms, among other financial intermediary </a:t>
            </a:r>
            <a:r>
              <a:rPr lang="en-GB">
                <a:latin typeface="Lato"/>
                <a:ea typeface="Lato"/>
                <a:cs typeface="Lato"/>
                <a:sym typeface="Lato"/>
              </a:rPr>
              <a:t>companies</a:t>
            </a:r>
            <a:r>
              <a:rPr lang="en-GB">
                <a:latin typeface="Lato"/>
                <a:ea typeface="Lato"/>
                <a:cs typeface="Lato"/>
                <a:sym typeface="Lato"/>
              </a:rPr>
              <a:t>. </a:t>
            </a:r>
            <a:endParaRPr>
              <a:latin typeface="Lato"/>
              <a:ea typeface="Lato"/>
              <a:cs typeface="Lato"/>
              <a:sym typeface="Lato"/>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164e30dc810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6" name="Google Shape;246;g164e30dc810_0_1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200">
                <a:solidFill>
                  <a:schemeClr val="dk1"/>
                </a:solidFill>
                <a:latin typeface="Lato"/>
                <a:ea typeface="Lato"/>
                <a:cs typeface="Lato"/>
                <a:sym typeface="Lato"/>
              </a:rPr>
              <a:t>Suggested timing: 10 minutes on task | 6 minutes feedback</a:t>
            </a:r>
            <a:endParaRPr b="1" sz="12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b="1" sz="12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Students can be given one part of the reading or all parts. (Print two per page)</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For lower ability groups or students, focus on one section of the reading or use a whole class reading strategy.</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i="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Note key summary points on the whiteboard. Students can make notes from class feedback</a:t>
            </a:r>
            <a:endParaRPr b="1" sz="1200">
              <a:solidFill>
                <a:schemeClr val="dk1"/>
              </a:solidFill>
              <a:latin typeface="Lato"/>
              <a:ea typeface="Lato"/>
              <a:cs typeface="Lato"/>
              <a:sym typeface="Lato"/>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4232d54a9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 name="Google Shape;255;g34232d54a9e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Different sets of students to be given different sections to read and summarise. Students then feedback to the class.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f582d049f0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2" name="Google Shape;262;g3f582d049f0_0_2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Different sets of students to be given different sections to read and summarise. Students then feedback to the class.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d363b4769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9" name="Google Shape;269;g3d363b4769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Source</a:t>
            </a:r>
            <a:r>
              <a:rPr lang="en-GB"/>
              <a:t>: </a:t>
            </a:r>
            <a:r>
              <a:rPr lang="en-GB" u="sng">
                <a:solidFill>
                  <a:schemeClr val="hlink"/>
                </a:solidFill>
                <a:hlinkClick r:id="rId2"/>
              </a:rPr>
              <a:t>https://www.google.com/finance/quote/BTC-GBP?window=5Y</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GB"/>
              <a:t>Updated March 2026</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768912105e_0_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7" name="Google Shape;277;g2768912105e_0_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Arial"/>
              <a:buNone/>
            </a:pPr>
            <a:r>
              <a:rPr b="1" lang="en-GB" sz="1200">
                <a:solidFill>
                  <a:schemeClr val="dk1"/>
                </a:solidFill>
                <a:latin typeface="Lato"/>
                <a:ea typeface="Lato"/>
                <a:cs typeface="Lato"/>
                <a:sym typeface="Lato"/>
              </a:rPr>
              <a:t>Further example</a:t>
            </a:r>
            <a:endParaRPr b="1" sz="1200">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200"/>
              <a:buFont typeface="Arial"/>
              <a:buNone/>
            </a:pPr>
            <a:r>
              <a:rPr lang="en-GB" sz="1200">
                <a:solidFill>
                  <a:schemeClr val="dk1"/>
                </a:solidFill>
                <a:latin typeface="Lato"/>
                <a:ea typeface="Lato"/>
                <a:cs typeface="Lato"/>
                <a:sym typeface="Lato"/>
              </a:rPr>
              <a:t>Man interviewed by </a:t>
            </a:r>
            <a:r>
              <a:rPr lang="en-GB" sz="1200">
                <a:solidFill>
                  <a:schemeClr val="dk1"/>
                </a:solidFill>
                <a:latin typeface="Lato"/>
                <a:ea typeface="Lato"/>
                <a:cs typeface="Lato"/>
                <a:sym typeface="Lato"/>
              </a:rPr>
              <a:t>BBC said that he had </a:t>
            </a:r>
            <a:r>
              <a:rPr lang="en-GB" sz="1200" u="sng">
                <a:solidFill>
                  <a:srgbClr val="1155CC"/>
                </a:solidFill>
                <a:latin typeface="Lato"/>
                <a:ea typeface="Lato"/>
                <a:cs typeface="Lato"/>
                <a:sym typeface="Lato"/>
                <a:hlinkClick r:id="rId2">
                  <a:extLst>
                    <a:ext uri="{A12FA001-AC4F-418D-AE19-62706E023703}">
                      <ahyp:hlinkClr val="tx"/>
                    </a:ext>
                  </a:extLst>
                </a:hlinkClick>
              </a:rPr>
              <a:t>lost millions</a:t>
            </a:r>
            <a:r>
              <a:rPr lang="en-GB" sz="1200">
                <a:solidFill>
                  <a:schemeClr val="dk1"/>
                </a:solidFill>
                <a:latin typeface="Lato"/>
                <a:ea typeface="Lato"/>
                <a:cs typeface="Lato"/>
                <a:sym typeface="Lato"/>
              </a:rPr>
              <a:t> after becoming addicted to trading cryptocurrencies. Jake did not have millions to lose — he was charged with stealing £1.5mn from his employer.</a:t>
            </a:r>
            <a:endParaRPr b="1" sz="1000" u="sng">
              <a:latin typeface="Lato"/>
              <a:ea typeface="Lato"/>
              <a:cs typeface="Lato"/>
              <a:sym typeface="Lato"/>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fbab5f9578_2_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7" name="Google Shape;287;g2fbab5f9578_2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200"/>
              <a:buFont typeface="Arial"/>
              <a:buNone/>
            </a:pPr>
            <a:r>
              <a:rPr b="1" lang="en-GB" sz="1200" u="sng">
                <a:solidFill>
                  <a:schemeClr val="hlink"/>
                </a:solidFill>
                <a:latin typeface="Lato"/>
                <a:ea typeface="Lato"/>
                <a:cs typeface="Lato"/>
                <a:sym typeface="Lato"/>
                <a:hlinkClick r:id="rId2"/>
              </a:rPr>
              <a:t>https://www.bbc.co.uk/news/technology-56012952</a:t>
            </a:r>
            <a:endParaRPr b="1" sz="1200">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200"/>
              <a:buFont typeface="Arial"/>
              <a:buNone/>
            </a:pPr>
            <a:r>
              <a:t/>
            </a:r>
            <a:endParaRPr b="1" sz="1200">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200"/>
              <a:buFont typeface="Arial"/>
              <a:buNone/>
            </a:pPr>
            <a:r>
              <a:rPr b="1" lang="en-GB" sz="1200">
                <a:solidFill>
                  <a:schemeClr val="dk1"/>
                </a:solidFill>
                <a:latin typeface="Lato"/>
                <a:ea typeface="Lato"/>
                <a:cs typeface="Lato"/>
                <a:sym typeface="Lato"/>
              </a:rPr>
              <a:t>Source: </a:t>
            </a:r>
            <a:r>
              <a:rPr b="1" lang="en-GB" sz="1200" u="sng">
                <a:solidFill>
                  <a:schemeClr val="hlink"/>
                </a:solidFill>
                <a:latin typeface="Lato"/>
                <a:ea typeface="Lato"/>
                <a:cs typeface="Lato"/>
                <a:sym typeface="Lato"/>
                <a:hlinkClick r:id="rId3"/>
              </a:rPr>
              <a:t>https://ccaf.io/cbnsi/cbeci/comparisons</a:t>
            </a:r>
            <a:endParaRPr b="1" sz="1200">
              <a:solidFill>
                <a:schemeClr val="dk1"/>
              </a:solidFill>
              <a:latin typeface="Lato"/>
              <a:ea typeface="Lato"/>
              <a:cs typeface="Lato"/>
              <a:sym typeface="Lato"/>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164e30dc810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6" name="Google Shape;296;g164e30dc810_0_1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Suggested timing: 1 minute video | 6 minutes AfL quiz</a:t>
            </a:r>
            <a:endParaRPr sz="1000">
              <a:latin typeface="Lato"/>
              <a:ea typeface="Lato"/>
              <a:cs typeface="Lato"/>
              <a:sym typeface="Lato"/>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41ea246896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3" name="Google Shape;303;g341ea246896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Suggested timing: 1 minute video | 6 minutes AfL quiz</a:t>
            </a:r>
            <a:endParaRPr sz="10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sz="10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sz="1000">
                <a:solidFill>
                  <a:schemeClr val="dk1"/>
                </a:solidFill>
                <a:latin typeface="Lato"/>
                <a:ea typeface="Lato"/>
                <a:cs typeface="Lato"/>
                <a:sym typeface="Lato"/>
              </a:rPr>
              <a:t>Activity options: </a:t>
            </a:r>
            <a:endParaRPr sz="1000">
              <a:solidFill>
                <a:schemeClr val="dk1"/>
              </a:solidFill>
              <a:latin typeface="Lato"/>
              <a:ea typeface="Lato"/>
              <a:cs typeface="Lato"/>
              <a:sym typeface="Lato"/>
            </a:endParaRPr>
          </a:p>
          <a:p>
            <a:pPr indent="-292100" lvl="0" marL="457200" rtl="0" algn="l">
              <a:spcBef>
                <a:spcPts val="0"/>
              </a:spcBef>
              <a:spcAft>
                <a:spcPts val="0"/>
              </a:spcAft>
              <a:buClr>
                <a:schemeClr val="dk1"/>
              </a:buClr>
              <a:buSzPts val="1000"/>
              <a:buFont typeface="Lato"/>
              <a:buChar char="●"/>
            </a:pPr>
            <a:r>
              <a:rPr lang="en-GB" sz="1000">
                <a:solidFill>
                  <a:schemeClr val="dk1"/>
                </a:solidFill>
                <a:latin typeface="Lato"/>
                <a:ea typeface="Lato"/>
                <a:cs typeface="Lato"/>
                <a:sym typeface="Lato"/>
              </a:rPr>
              <a:t>Write down key phrases in a word bank</a:t>
            </a:r>
            <a:endParaRPr sz="1000">
              <a:solidFill>
                <a:schemeClr val="dk1"/>
              </a:solidFill>
              <a:latin typeface="Lato"/>
              <a:ea typeface="Lato"/>
              <a:cs typeface="Lato"/>
              <a:sym typeface="Lato"/>
            </a:endParaRPr>
          </a:p>
          <a:p>
            <a:pPr indent="-292100" lvl="0" marL="457200" rtl="0" algn="l">
              <a:spcBef>
                <a:spcPts val="0"/>
              </a:spcBef>
              <a:spcAft>
                <a:spcPts val="0"/>
              </a:spcAft>
              <a:buClr>
                <a:schemeClr val="dk1"/>
              </a:buClr>
              <a:buSzPts val="1000"/>
              <a:buFont typeface="Lato"/>
              <a:buChar char="●"/>
            </a:pPr>
            <a:r>
              <a:rPr lang="en-GB" sz="1000">
                <a:solidFill>
                  <a:schemeClr val="dk1"/>
                </a:solidFill>
                <a:latin typeface="Lato"/>
                <a:ea typeface="Lato"/>
                <a:cs typeface="Lato"/>
                <a:sym typeface="Lato"/>
              </a:rPr>
              <a:t>Pair work competition: how many key facts can you </a:t>
            </a:r>
            <a:r>
              <a:rPr lang="en-GB" sz="1000">
                <a:solidFill>
                  <a:schemeClr val="dk1"/>
                </a:solidFill>
                <a:latin typeface="Lato"/>
                <a:ea typeface="Lato"/>
                <a:cs typeface="Lato"/>
                <a:sym typeface="Lato"/>
              </a:rPr>
              <a:t>remember without looking at the board?</a:t>
            </a:r>
            <a:endParaRPr sz="1000">
              <a:solidFill>
                <a:schemeClr val="dk1"/>
              </a:solidFill>
              <a:latin typeface="Lato"/>
              <a:ea typeface="Lato"/>
              <a:cs typeface="Lato"/>
              <a:sym typeface="Lato"/>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1575e96a1fb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 name="Google Shape;149;g1575e96a1fb_0_2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164e30dc810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1" name="Google Shape;311;g164e30dc810_0_1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Suggested timing: 8 minutes class discussion</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 </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Encourage students to consider all points from a range of perspectives i.e. a disadvantage for one, could be an advantage for another. For example, anonymity might benefit someone living in a repressive country.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Key learnings:</a:t>
            </a:r>
            <a:endParaRPr>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The session is not intended to say that crypto is good or bad. Students should be aware that it’s important to get lots of information to make a good decision about crypto. </a:t>
            </a:r>
            <a:endParaRPr>
              <a:solidFill>
                <a:schemeClr val="dk1"/>
              </a:solidFill>
              <a:latin typeface="Lato"/>
              <a:ea typeface="Lato"/>
              <a:cs typeface="Lato"/>
              <a:sym typeface="Lato"/>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cf023dee4f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cf023dee4f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1a6729e0c4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4" name="Google Shape;324;g1a6729e0c4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dk1"/>
                </a:solidFill>
              </a:rPr>
              <a:t>Source: </a:t>
            </a:r>
            <a:r>
              <a:rPr lang="en-GB" u="sng">
                <a:solidFill>
                  <a:schemeClr val="hlink"/>
                </a:solidFill>
                <a:hlinkClick r:id="rId2"/>
              </a:rPr>
              <a:t>https://www.statista.com/statistics/863917/number-crypto-coins-tokens/</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1a6729e0c41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1" name="Google Shape;331;g1a6729e0c41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For latest numbers, Google ‘number of cryptocurrencies in the world at the moment’</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GB"/>
              <a:t>Possible results: </a:t>
            </a:r>
            <a:endParaRPr/>
          </a:p>
          <a:p>
            <a:pPr indent="0" lvl="0" marL="0" rtl="0" algn="l">
              <a:lnSpc>
                <a:spcPct val="100000"/>
              </a:lnSpc>
              <a:spcBef>
                <a:spcPts val="0"/>
              </a:spcBef>
              <a:spcAft>
                <a:spcPts val="0"/>
              </a:spcAft>
              <a:buSzPts val="1100"/>
              <a:buNone/>
            </a:pPr>
            <a:r>
              <a:rPr lang="en-GB" u="sng">
                <a:solidFill>
                  <a:schemeClr val="hlink"/>
                </a:solidFill>
                <a:hlinkClick r:id="rId2"/>
              </a:rPr>
              <a:t>Omnicalculator</a:t>
            </a:r>
            <a:endParaRPr/>
          </a:p>
          <a:p>
            <a:pPr indent="0" lvl="0" marL="0" rtl="0" algn="l">
              <a:lnSpc>
                <a:spcPct val="100000"/>
              </a:lnSpc>
              <a:spcBef>
                <a:spcPts val="0"/>
              </a:spcBef>
              <a:spcAft>
                <a:spcPts val="0"/>
              </a:spcAft>
              <a:buSzPts val="1100"/>
              <a:buNone/>
            </a:pPr>
            <a:r>
              <a:rPr lang="en-GB" u="sng">
                <a:solidFill>
                  <a:schemeClr val="hlink"/>
                </a:solidFill>
                <a:hlinkClick r:id="rId3"/>
              </a:rPr>
              <a:t>Coingecko</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1a6729e0c4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0" name="Google Shape;340;g1a6729e0c41_0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1a6729e0c41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7" name="Google Shape;347;g1a6729e0c41_0_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Technically anyone with an internet connection: because it is fully digital and decentralised, you do not need to provide personal details or bank account numbers to hold it in a private wallet.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1a6729e0c41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6" name="Google Shape;356;g1a6729e0c41_0_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1a6729e0c41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3" name="Google Shape;363;g1a6729e0c41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1a6729e0c41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0" name="Google Shape;370;g1a6729e0c41_0_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1a6729e0c41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7" name="Google Shape;377;g1a6729e0c41_0_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f5311222f4_0_10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 name="Google Shape;155;g3f5311222f4_0_10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77272"/>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should be invited to ask questions and they should be provided with an opportunity to ask questions anonymously. It is useful to have a question box or allocated space on the whiteboard for students to share questions.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It is suggested that students are provided with post-its or slips to write their questions on and as the teacher circulates throughout the lesson these questions can be collected and answers throughout the session or using an allocated ‘question time’ at the end of the session.</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can be invited to respond to questions asked by their peers. If responses to questions are based on personal preference or opinion, the teacher should be clear to preface any answers with this.</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1a6729e0c41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4" name="Google Shape;384;g1a6729e0c41_0_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1a6729e0c41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1" name="Google Shape;391;g1a6729e0c41_0_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Key learning: also true of any investment.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cf023dee4f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3cf023dee4f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f582d049f0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3" name="Google Shape;403;g3f582d049f0_0_1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27635965fc0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6" name="Google Shape;426;g27635965fc0_0_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explanation </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solidFill>
                  <a:schemeClr val="dk1"/>
                </a:solidFill>
                <a:latin typeface="Lato"/>
                <a:ea typeface="Lato"/>
                <a:cs typeface="Lato"/>
                <a:sym typeface="Lato"/>
              </a:rPr>
              <a:t>It may be that young people might think about crypto as ‘empowering’ ‘revolutionary’ or ‘exciting’ – if this is the case, explain reasons why, although these might be feelings associated with investing in crypto, there is also a lot of anxiety, disappointment, confusion and frustration that can also be generated.</a:t>
            </a:r>
            <a:endParaRPr>
              <a:solidFill>
                <a:schemeClr val="dk1"/>
              </a:solidFill>
              <a:latin typeface="Lato"/>
              <a:ea typeface="Lato"/>
              <a:cs typeface="Lato"/>
              <a:sym typeface="Lato"/>
            </a:endParaRPr>
          </a:p>
          <a:p>
            <a:pPr indent="0" lvl="0" marL="0" rtl="0" algn="l">
              <a:lnSpc>
                <a:spcPct val="115000"/>
              </a:lnSpc>
              <a:spcBef>
                <a:spcPts val="0"/>
              </a:spcBef>
              <a:spcAft>
                <a:spcPts val="0"/>
              </a:spcAft>
              <a:buSzPts val="1100"/>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rgbClr val="222222"/>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a:p>
            <a:pPr indent="0" lvl="0" marL="0" rtl="0" algn="l">
              <a:lnSpc>
                <a:spcPct val="100000"/>
              </a:lnSpc>
              <a:spcBef>
                <a:spcPts val="0"/>
              </a:spcBef>
              <a:spcAft>
                <a:spcPts val="0"/>
              </a:spcAft>
              <a:buSzPts val="1100"/>
              <a:buNone/>
            </a:pPr>
            <a:r>
              <a:t/>
            </a:r>
            <a:endParaRPr b="1">
              <a:latin typeface="Lato"/>
              <a:ea typeface="Lato"/>
              <a:cs typeface="Lato"/>
              <a:sym typeface="Lato"/>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164e30dc810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9" name="Google Shape;439;g164e30dc810_0_2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200">
                <a:solidFill>
                  <a:schemeClr val="dk1"/>
                </a:solidFill>
                <a:latin typeface="Lato"/>
                <a:ea typeface="Lato"/>
                <a:cs typeface="Lato"/>
                <a:sym typeface="Lato"/>
              </a:rPr>
              <a:t>Suggested timing: 4 minutes on task </a:t>
            </a:r>
            <a:endParaRPr b="1" sz="12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b="1" sz="12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b="1" i="1" lang="en-GB">
                <a:solidFill>
                  <a:schemeClr val="dk1"/>
                </a:solidFill>
                <a:latin typeface="Lato"/>
                <a:ea typeface="Lato"/>
                <a:cs typeface="Lato"/>
                <a:sym typeface="Lato"/>
                <a:extLst>
                  <a:ext uri="http://customooxmlschemas.google.com/">
                    <go:slidesCustomData xmlns:go="http://customooxmlschemas.google.com/" textRoundtripDataId="11"/>
                  </a:ext>
                </a:extLst>
              </a:rPr>
              <a:t>Teacher prompt questions</a:t>
            </a:r>
            <a:endParaRPr b="1" i="1">
              <a:solidFill>
                <a:schemeClr val="dk1"/>
              </a:solidFill>
              <a:latin typeface="Lato"/>
              <a:ea typeface="Lato"/>
              <a:cs typeface="Lato"/>
              <a:sym typeface="Lato"/>
              <a:extLst>
                <a:ext uri="http://customooxmlschemas.google.com/">
                  <go:slidesCustomData xmlns:go="http://customooxmlschemas.google.com/" textRoundtripDataId="12"/>
                </a:ext>
              </a:extLst>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How do different social groups or communities approach the use of money and new financial technologies?</a:t>
            </a:r>
            <a:endParaRPr>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In what ways might economic background influence attitudes toward emerging financial tools like cryptocurrency?</a:t>
            </a:r>
            <a:endParaRPr>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How could varying levels of financial literacy or education shape someone’s understanding of digital currencies?</a:t>
            </a:r>
            <a:endParaRPr>
              <a:solidFill>
                <a:schemeClr val="dk1"/>
              </a:solidFill>
              <a:latin typeface="Lato"/>
              <a:ea typeface="Lato"/>
              <a:cs typeface="Lato"/>
              <a:sym typeface="Lato"/>
            </a:endParaRPr>
          </a:p>
          <a:p>
            <a:pPr indent="-298450" lvl="0" marL="457200" rtl="0" algn="l">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Are there philosophical or ethical considerations that affect how people view new forms of money?</a:t>
            </a:r>
            <a:endParaRPr>
              <a:solidFill>
                <a:schemeClr val="dk1"/>
              </a:solidFill>
              <a:latin typeface="Lato"/>
              <a:ea typeface="Lato"/>
              <a:cs typeface="Lato"/>
              <a:sym typeface="Lato"/>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164e30dc810_0_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8" name="Google Shape;448;g164e30dc810_0_2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Suggested timing: 4 minutes feedback |  8 minutes on task </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b="1">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The discussion is based on likelihood to engage in risk, reflect back on who is likely to invest and why?</a:t>
            </a:r>
            <a:endParaRPr>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a:solidFill>
                  <a:schemeClr val="dk1"/>
                </a:solidFill>
                <a:latin typeface="Lato"/>
                <a:ea typeface="Lato"/>
                <a:cs typeface="Lato"/>
                <a:sym typeface="Lato"/>
              </a:rPr>
              <a:t>Highlight the discussion is largely based on stereotypes and does not apply to all people in a specified group.</a:t>
            </a:r>
            <a:endParaRPr b="1">
              <a:solidFill>
                <a:schemeClr val="dk1"/>
              </a:solidFill>
              <a:latin typeface="Lato"/>
              <a:ea typeface="Lato"/>
              <a:cs typeface="Lato"/>
              <a:sym typeface="Lato"/>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2768912105e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7" name="Google Shape;457;g2768912105e_0_2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2768912105e_0_2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4" name="Google Shape;464;g2768912105e_0_2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36363"/>
              </a:lnSpc>
              <a:spcBef>
                <a:spcPts val="0"/>
              </a:spcBef>
              <a:spcAft>
                <a:spcPts val="0"/>
              </a:spcAft>
              <a:buClr>
                <a:schemeClr val="dk1"/>
              </a:buClr>
              <a:buSzPts val="1100"/>
              <a:buFont typeface="Arial"/>
              <a:buNone/>
            </a:pPr>
            <a:r>
              <a:rPr lang="en-GB">
                <a:latin typeface="Lato"/>
                <a:ea typeface="Lato"/>
                <a:cs typeface="Lato"/>
                <a:sym typeface="Lato"/>
              </a:rPr>
              <a:t>Teacher prompt questions</a:t>
            </a:r>
            <a:endParaRPr>
              <a:latin typeface="Lato"/>
              <a:ea typeface="Lato"/>
              <a:cs typeface="Lato"/>
              <a:sym typeface="Lato"/>
            </a:endParaRPr>
          </a:p>
          <a:p>
            <a:pPr indent="-298450" lvl="0" marL="457200" rtl="0" algn="l">
              <a:lnSpc>
                <a:spcPct val="115000"/>
              </a:lnSpc>
              <a:spcBef>
                <a:spcPts val="0"/>
              </a:spcBef>
              <a:spcAft>
                <a:spcPts val="0"/>
              </a:spcAft>
              <a:buClr>
                <a:schemeClr val="dk1"/>
              </a:buClr>
              <a:buSzPts val="1100"/>
              <a:buFont typeface="Lato"/>
              <a:buChar char="●"/>
            </a:pPr>
            <a:r>
              <a:rPr lang="en-GB">
                <a:latin typeface="Lato"/>
                <a:ea typeface="Lato"/>
                <a:cs typeface="Lato"/>
                <a:sym typeface="Lato"/>
              </a:rPr>
              <a:t>Why did the value of the coin decrease?</a:t>
            </a:r>
            <a:endParaRPr>
              <a:latin typeface="Lato"/>
              <a:ea typeface="Lato"/>
              <a:cs typeface="Lato"/>
              <a:sym typeface="Lato"/>
            </a:endParaRPr>
          </a:p>
          <a:p>
            <a:pPr indent="-298450" lvl="0" marL="457200" rtl="0" algn="l">
              <a:lnSpc>
                <a:spcPct val="115000"/>
              </a:lnSpc>
              <a:spcBef>
                <a:spcPts val="0"/>
              </a:spcBef>
              <a:spcAft>
                <a:spcPts val="0"/>
              </a:spcAft>
              <a:buClr>
                <a:schemeClr val="dk1"/>
              </a:buClr>
              <a:buSzPts val="1100"/>
              <a:buFont typeface="Lato"/>
              <a:buChar char="●"/>
            </a:pPr>
            <a:r>
              <a:rPr lang="en-GB">
                <a:latin typeface="Lato"/>
                <a:ea typeface="Lato"/>
                <a:cs typeface="Lato"/>
                <a:sym typeface="Lato"/>
              </a:rPr>
              <a:t>Why is that a bad thing?</a:t>
            </a:r>
            <a:endParaRPr>
              <a:latin typeface="Lato"/>
              <a:ea typeface="Lato"/>
              <a:cs typeface="Lato"/>
              <a:sym typeface="Lato"/>
            </a:endParaRPr>
          </a:p>
          <a:p>
            <a:pPr indent="-298450" lvl="0" marL="457200" rtl="0" algn="l">
              <a:lnSpc>
                <a:spcPct val="115000"/>
              </a:lnSpc>
              <a:spcBef>
                <a:spcPts val="0"/>
              </a:spcBef>
              <a:spcAft>
                <a:spcPts val="0"/>
              </a:spcAft>
              <a:buClr>
                <a:schemeClr val="dk1"/>
              </a:buClr>
              <a:buSzPts val="1100"/>
              <a:buFont typeface="Lato"/>
              <a:buChar char="●"/>
            </a:pPr>
            <a:r>
              <a:rPr lang="en-GB">
                <a:latin typeface="Lato"/>
                <a:ea typeface="Lato"/>
                <a:cs typeface="Lato"/>
                <a:sym typeface="Lato"/>
              </a:rPr>
              <a:t>Who would have been able to benefit in this scenario?</a:t>
            </a:r>
            <a:endParaRPr>
              <a:latin typeface="Lato"/>
              <a:ea typeface="Lato"/>
              <a:cs typeface="Lato"/>
              <a:sym typeface="Lato"/>
            </a:endParaRPr>
          </a:p>
          <a:p>
            <a:pPr indent="-298450" lvl="0" marL="457200" rtl="0" algn="l">
              <a:lnSpc>
                <a:spcPct val="115000"/>
              </a:lnSpc>
              <a:spcBef>
                <a:spcPts val="0"/>
              </a:spcBef>
              <a:spcAft>
                <a:spcPts val="0"/>
              </a:spcAft>
              <a:buClr>
                <a:schemeClr val="dk1"/>
              </a:buClr>
              <a:buSzPts val="1100"/>
              <a:buFont typeface="Lato"/>
              <a:buChar char="●"/>
            </a:pPr>
            <a:r>
              <a:rPr lang="en-GB">
                <a:latin typeface="Lato"/>
                <a:ea typeface="Lato"/>
                <a:cs typeface="Lato"/>
                <a:sym typeface="Lato"/>
              </a:rPr>
              <a:t>How might someone protect themselves or make the best out of this situation?</a:t>
            </a:r>
            <a:endParaRPr>
              <a:latin typeface="Lato"/>
              <a:ea typeface="Lato"/>
              <a:cs typeface="Lato"/>
              <a:sym typeface="Lato"/>
            </a:endParaRPr>
          </a:p>
          <a:p>
            <a:pPr indent="0" lvl="0" marL="0" rtl="0" algn="l">
              <a:lnSpc>
                <a:spcPct val="100000"/>
              </a:lnSpc>
              <a:spcBef>
                <a:spcPts val="1200"/>
              </a:spcBef>
              <a:spcAft>
                <a:spcPts val="0"/>
              </a:spcAft>
              <a:buSzPts val="1100"/>
              <a:buNone/>
            </a:pPr>
            <a:r>
              <a:rPr lang="en-GB">
                <a:latin typeface="Lato"/>
                <a:ea typeface="Lato"/>
                <a:cs typeface="Lato"/>
                <a:sym typeface="Lato"/>
              </a:rPr>
              <a:t>Key ideas to draw out: </a:t>
            </a:r>
            <a:endParaRPr>
              <a:latin typeface="Lato"/>
              <a:ea typeface="Lato"/>
              <a:cs typeface="Lato"/>
              <a:sym typeface="Lato"/>
            </a:endParaRPr>
          </a:p>
          <a:p>
            <a:pPr indent="-298450" lvl="0" marL="457200" rtl="0" algn="l">
              <a:lnSpc>
                <a:spcPct val="100000"/>
              </a:lnSpc>
              <a:spcBef>
                <a:spcPts val="1200"/>
              </a:spcBef>
              <a:spcAft>
                <a:spcPts val="0"/>
              </a:spcAft>
              <a:buSzPts val="1100"/>
              <a:buFont typeface="Lato"/>
              <a:buChar char="●"/>
            </a:pPr>
            <a:r>
              <a:rPr lang="en-GB">
                <a:latin typeface="Lato"/>
                <a:ea typeface="Lato"/>
                <a:cs typeface="Lato"/>
                <a:sym typeface="Lato"/>
              </a:rPr>
              <a:t>Kim Kardashian used her massive influence/reach to influence the value of the cryptocurrency.</a:t>
            </a:r>
            <a:endParaRPr>
              <a:latin typeface="Lato"/>
              <a:ea typeface="Lato"/>
              <a:cs typeface="Lato"/>
              <a:sym typeface="Lato"/>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2768912105e_0_2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3" name="Google Shape;473;g2768912105e_0_2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u="sng">
                <a:solidFill>
                  <a:schemeClr val="hlink"/>
                </a:solidFill>
                <a:hlinkClick r:id="rId2"/>
              </a:rPr>
              <a:t>Guardian article</a:t>
            </a:r>
            <a:endParaRPr/>
          </a:p>
          <a:p>
            <a:pPr indent="0" lvl="0" marL="0" rtl="0" algn="l">
              <a:lnSpc>
                <a:spcPct val="100000"/>
              </a:lnSpc>
              <a:spcBef>
                <a:spcPts val="0"/>
              </a:spcBef>
              <a:spcAft>
                <a:spcPts val="0"/>
              </a:spcAft>
              <a:buSzPts val="1100"/>
              <a:buNone/>
            </a:pPr>
            <a:r>
              <a:rPr lang="en-GB" u="sng">
                <a:solidFill>
                  <a:schemeClr val="hlink"/>
                </a:solidFill>
                <a:hlinkClick r:id="rId3"/>
              </a:rPr>
              <a:t>SEC Fine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GB"/>
              <a:t>Her lack of disclosing her ownership of the tokens was similar to insider trading: making money by using insider knowledge.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5ebdb82868_0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g25ebdb82868_0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2587371d77b_0_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3" name="Google Shape;483;g2587371d77b_0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Alternative video: </a:t>
            </a:r>
            <a:r>
              <a:rPr lang="en-GB" u="sng">
                <a:solidFill>
                  <a:schemeClr val="hlink"/>
                </a:solidFill>
                <a:hlinkClick r:id="rId2"/>
              </a:rPr>
              <a:t>Pump and Dump Schemes Explained in One Minute</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f582d049f0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6" name="Google Shape;496;g3f582d049f0_0_1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164e30dc81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0" name="Google Shape;520;g164e30dc810_0_6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164e30dc810_0_37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7" name="Google Shape;527;g164e30dc810_0_3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2587371d77b_0_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7" name="Google Shape;537;g2587371d77b_0_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a:solidFill>
                  <a:schemeClr val="dk1"/>
                </a:solidFill>
              </a:rPr>
              <a:t>Teacher explanation</a:t>
            </a:r>
            <a:endParaRPr b="1">
              <a:solidFill>
                <a:schemeClr val="dk1"/>
              </a:solidFill>
            </a:endParaRPr>
          </a:p>
          <a:p>
            <a:pPr indent="0" lvl="0" marL="0" rtl="0" algn="l">
              <a:spcBef>
                <a:spcPts val="0"/>
              </a:spcBef>
              <a:spcAft>
                <a:spcPts val="0"/>
              </a:spcAft>
              <a:buClr>
                <a:schemeClr val="dk1"/>
              </a:buClr>
              <a:buSzPts val="1100"/>
              <a:buFont typeface="Arial"/>
              <a:buNone/>
            </a:pPr>
            <a:r>
              <a:rPr lang="en-GB" sz="1050">
                <a:solidFill>
                  <a:schemeClr val="dk1"/>
                </a:solidFill>
                <a:latin typeface="Roboto"/>
                <a:ea typeface="Roboto"/>
                <a:cs typeface="Roboto"/>
                <a:sym typeface="Roboto"/>
              </a:rPr>
              <a:t>- You can check the crypto company's registration number on Companies House to check it is a legitimate company (only applies for UK firms). You can also check the Financial Conduct Authority register.</a:t>
            </a:r>
            <a:endParaRPr>
              <a:solidFill>
                <a:schemeClr val="dk1"/>
              </a:solidFill>
            </a:endParaRPr>
          </a:p>
          <a:p>
            <a:pPr indent="0" lvl="0" marL="0" rtl="0" algn="l">
              <a:spcBef>
                <a:spcPts val="0"/>
              </a:spcBef>
              <a:spcAft>
                <a:spcPts val="0"/>
              </a:spcAft>
              <a:buClr>
                <a:schemeClr val="dk1"/>
              </a:buClr>
              <a:buSzPts val="1100"/>
              <a:buFont typeface="Arial"/>
              <a:buNone/>
            </a:pPr>
            <a:r>
              <a:rPr lang="en-GB" sz="1050">
                <a:solidFill>
                  <a:schemeClr val="dk1"/>
                </a:solidFill>
                <a:latin typeface="Roboto"/>
                <a:ea typeface="Roboto"/>
                <a:cs typeface="Roboto"/>
                <a:sym typeface="Roboto"/>
              </a:rPr>
              <a:t>- Most cryptocurrencies are not regulated by the FCA (even if the firm providing the crypto is) which means you won't be protected by the UK's Financial Compensation Scheme. This means that if you're scammed it is unlikely you will recover your money.</a:t>
            </a:r>
            <a:endParaRPr b="1">
              <a:solidFill>
                <a:schemeClr val="dk1"/>
              </a:solidFill>
            </a:endParaRPr>
          </a:p>
          <a:p>
            <a:pPr indent="0" lvl="0" marL="0" rtl="0" algn="l">
              <a:lnSpc>
                <a:spcPct val="100000"/>
              </a:lnSpc>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164e30dc810_0_3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5" name="Google Shape;545;g164e30dc810_0_3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200">
                <a:solidFill>
                  <a:schemeClr val="dk1"/>
                </a:solidFill>
                <a:latin typeface="Lato"/>
                <a:ea typeface="Lato"/>
                <a:cs typeface="Lato"/>
                <a:sym typeface="Lato"/>
              </a:rPr>
              <a:t>Suggested timing:  8 minutes on task </a:t>
            </a:r>
            <a:endParaRPr sz="12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sz="12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sz="1200">
                <a:solidFill>
                  <a:schemeClr val="dk1"/>
                </a:solidFill>
                <a:latin typeface="Lato"/>
                <a:ea typeface="Lato"/>
                <a:cs typeface="Lato"/>
                <a:sym typeface="Lato"/>
              </a:rPr>
              <a:t>Teacher direction:</a:t>
            </a:r>
            <a:endParaRPr sz="1200">
              <a:solidFill>
                <a:schemeClr val="dk1"/>
              </a:solidFill>
              <a:latin typeface="Lato"/>
              <a:ea typeface="Lato"/>
              <a:cs typeface="Lato"/>
              <a:sym typeface="Lato"/>
            </a:endParaRPr>
          </a:p>
          <a:p>
            <a:pPr indent="-304800" lvl="0" marL="457200" rtl="0" algn="l">
              <a:spcBef>
                <a:spcPts val="0"/>
              </a:spcBef>
              <a:spcAft>
                <a:spcPts val="0"/>
              </a:spcAft>
              <a:buClr>
                <a:schemeClr val="dk1"/>
              </a:buClr>
              <a:buSzPts val="1200"/>
              <a:buFont typeface="Lato"/>
              <a:buChar char="●"/>
            </a:pPr>
            <a:r>
              <a:rPr lang="en-GB" sz="1200">
                <a:solidFill>
                  <a:schemeClr val="dk1"/>
                </a:solidFill>
                <a:latin typeface="Lato"/>
                <a:ea typeface="Lato"/>
                <a:cs typeface="Lato"/>
                <a:sym typeface="Lato"/>
              </a:rPr>
              <a:t>Advise students to consider what it’s like in both roles: the young people sending and receiving the texts. Young people may understand the feeling of excitement and adrenaline at the prospect of making quick money. </a:t>
            </a:r>
            <a:endParaRPr sz="1200">
              <a:solidFill>
                <a:schemeClr val="dk1"/>
              </a:solidFill>
              <a:latin typeface="Lato"/>
              <a:ea typeface="Lato"/>
              <a:cs typeface="Lato"/>
              <a:sym typeface="Lato"/>
            </a:endParaRPr>
          </a:p>
          <a:p>
            <a:pPr indent="-304800" lvl="0" marL="457200" rtl="0" algn="l">
              <a:spcBef>
                <a:spcPts val="0"/>
              </a:spcBef>
              <a:spcAft>
                <a:spcPts val="0"/>
              </a:spcAft>
              <a:buClr>
                <a:schemeClr val="dk1"/>
              </a:buClr>
              <a:buSzPts val="1200"/>
              <a:buFont typeface="Lato"/>
              <a:buChar char="●"/>
            </a:pPr>
            <a:r>
              <a:rPr lang="en-GB" sz="1200">
                <a:solidFill>
                  <a:schemeClr val="dk1"/>
                </a:solidFill>
                <a:latin typeface="Lato"/>
                <a:ea typeface="Lato"/>
                <a:cs typeface="Lato"/>
                <a:sym typeface="Lato"/>
              </a:rPr>
              <a:t>Equally, advise students to imagine what good advice sounds like from a friend:</a:t>
            </a:r>
            <a:endParaRPr sz="1200">
              <a:solidFill>
                <a:schemeClr val="dk1"/>
              </a:solidFill>
              <a:latin typeface="Lato"/>
              <a:ea typeface="Lato"/>
              <a:cs typeface="Lato"/>
              <a:sym typeface="Lato"/>
            </a:endParaRPr>
          </a:p>
          <a:p>
            <a:pPr indent="-304800" lvl="1" marL="914400" rtl="0" algn="l">
              <a:spcBef>
                <a:spcPts val="0"/>
              </a:spcBef>
              <a:spcAft>
                <a:spcPts val="0"/>
              </a:spcAft>
              <a:buClr>
                <a:schemeClr val="dk1"/>
              </a:buClr>
              <a:buSzPts val="1200"/>
              <a:buFont typeface="Lato"/>
              <a:buChar char="○"/>
            </a:pPr>
            <a:r>
              <a:rPr lang="en-GB" sz="1200">
                <a:solidFill>
                  <a:schemeClr val="dk1"/>
                </a:solidFill>
                <a:latin typeface="Lato"/>
                <a:ea typeface="Lato"/>
                <a:cs typeface="Lato"/>
                <a:sym typeface="Lato"/>
              </a:rPr>
              <a:t>Calm, reassuring, non-judgmental, curious</a:t>
            </a:r>
            <a:endParaRPr sz="1200">
              <a:solidFill>
                <a:schemeClr val="dk1"/>
              </a:solidFill>
              <a:latin typeface="Lato"/>
              <a:ea typeface="Lato"/>
              <a:cs typeface="Lato"/>
              <a:sym typeface="Lato"/>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f58edda79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3" name="Google Shape;553;g3f58edda79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3f582d049f0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2" name="Google Shape;572;g3f582d049f0_0_1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1575e96a1fb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7" name="Google Shape;597;g1575e96a1fb_0_2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27635965fc0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3" name="Google Shape;603;g27635965fc0_0_1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f582d049f0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 name="Google Shape;166;g3f582d049f0_0_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164e30dc810_0_4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0" name="Google Shape;620;g164e30dc810_0_4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64e30dc810_0_1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 name="Google Shape;188;g164e30dc810_0_1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200">
                <a:solidFill>
                  <a:schemeClr val="dk1"/>
                </a:solidFill>
                <a:latin typeface="Lato"/>
                <a:ea typeface="Lato"/>
                <a:cs typeface="Lato"/>
                <a:sym typeface="Lato"/>
              </a:rPr>
              <a:t>Suggested timing: 4 minutes on task | 4 minutes feedback</a:t>
            </a:r>
            <a:endParaRPr b="1" sz="12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sz="12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lang="en-GB" sz="1200">
                <a:solidFill>
                  <a:schemeClr val="dk1"/>
                </a:solidFill>
                <a:latin typeface="Lato"/>
                <a:ea typeface="Lato"/>
                <a:cs typeface="Lato"/>
                <a:sym typeface="Lato"/>
              </a:rPr>
              <a:t>From left to right:</a:t>
            </a:r>
            <a:endParaRPr sz="1200">
              <a:solidFill>
                <a:schemeClr val="dk1"/>
              </a:solidFill>
              <a:latin typeface="Lato"/>
              <a:ea typeface="Lato"/>
              <a:cs typeface="Lato"/>
              <a:sym typeface="Lato"/>
            </a:endParaRPr>
          </a:p>
          <a:p>
            <a:pPr indent="-298450" lvl="0" marL="457200" rtl="0" algn="l">
              <a:spcBef>
                <a:spcPts val="0"/>
              </a:spcBef>
              <a:spcAft>
                <a:spcPts val="0"/>
              </a:spcAft>
              <a:buSzPts val="1100"/>
              <a:buChar char="●"/>
            </a:pPr>
            <a:r>
              <a:rPr lang="en-GB"/>
              <a:t>Bitcoin (BTC) - The most widely used cryptocurrency</a:t>
            </a:r>
            <a:endParaRPr/>
          </a:p>
          <a:p>
            <a:pPr indent="-298450" lvl="0" marL="457200" rtl="0" algn="l">
              <a:spcBef>
                <a:spcPts val="0"/>
              </a:spcBef>
              <a:spcAft>
                <a:spcPts val="0"/>
              </a:spcAft>
              <a:buSzPts val="1100"/>
              <a:buChar char="●"/>
            </a:pPr>
            <a:r>
              <a:rPr lang="en-GB"/>
              <a:t>Tether (USDT) – a stablecoin pegged to the US dollar.</a:t>
            </a:r>
            <a:endParaRPr/>
          </a:p>
          <a:p>
            <a:pPr indent="-298450" lvl="0" marL="457200" rtl="0" algn="l">
              <a:spcBef>
                <a:spcPts val="0"/>
              </a:spcBef>
              <a:spcAft>
                <a:spcPts val="0"/>
              </a:spcAft>
              <a:buSzPts val="1100"/>
              <a:buChar char="●"/>
            </a:pPr>
            <a:r>
              <a:rPr lang="en-GB"/>
              <a:t>Binance Coin (BNB) – the native token of the Binance exchange and the Binance Smart Chain.</a:t>
            </a:r>
            <a:endParaRPr/>
          </a:p>
          <a:p>
            <a:pPr indent="-298450" lvl="0" marL="457200" rtl="0" algn="l">
              <a:spcBef>
                <a:spcPts val="0"/>
              </a:spcBef>
              <a:spcAft>
                <a:spcPts val="0"/>
              </a:spcAft>
              <a:buSzPts val="1100"/>
              <a:buChar char="●"/>
            </a:pPr>
            <a:r>
              <a:rPr lang="en-GB"/>
              <a:t>Uniswap (UNI) – the governance token of the Uniswap decentralized exchange (DEX).</a:t>
            </a:r>
            <a:endParaRPr/>
          </a:p>
          <a:p>
            <a:pPr indent="-298450" lvl="0" marL="457200" rtl="0" algn="l">
              <a:spcBef>
                <a:spcPts val="0"/>
              </a:spcBef>
              <a:spcAft>
                <a:spcPts val="0"/>
              </a:spcAft>
              <a:buSzPts val="1100"/>
              <a:buChar char="●"/>
            </a:pPr>
            <a:r>
              <a:rPr lang="en-GB"/>
              <a:t>TRON (TRX) – the native cryptocurrency of the TRON blockchain.</a:t>
            </a:r>
            <a:endParaRPr/>
          </a:p>
          <a:p>
            <a:pPr indent="-298450" lvl="0" marL="457200" rtl="0" algn="l">
              <a:spcBef>
                <a:spcPts val="0"/>
              </a:spcBef>
              <a:spcAft>
                <a:spcPts val="0"/>
              </a:spcAft>
              <a:buSzPts val="1100"/>
              <a:buChar char="●"/>
            </a:pPr>
            <a:r>
              <a:rPr lang="en-GB"/>
              <a:t>XRP (Ripple) – a digital payment protocol and cryptocurrency focused on fast, low-cost cross-border transactions.</a:t>
            </a:r>
            <a:endParaRPr/>
          </a:p>
          <a:p>
            <a:pPr indent="-298450" lvl="0" marL="457200" rtl="0" algn="l">
              <a:spcBef>
                <a:spcPts val="0"/>
              </a:spcBef>
              <a:spcAft>
                <a:spcPts val="0"/>
              </a:spcAft>
              <a:buSzPts val="1100"/>
              <a:buChar char="●"/>
            </a:pPr>
            <a:r>
              <a:rPr lang="en-GB"/>
              <a:t>Ethereum (ETH) – the native token of the Ethereum blockchain, used for decentralized applications and smart contracts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cd3a2567ad_0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 name="Google Shape;204;g3cd3a2567ad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200">
                <a:solidFill>
                  <a:schemeClr val="dk1"/>
                </a:solidFill>
                <a:latin typeface="Lato"/>
                <a:ea typeface="Lato"/>
                <a:cs typeface="Lato"/>
                <a:sym typeface="Lato"/>
              </a:rPr>
              <a:t>Suggested timing: 4 minutes on task | 4 minutes feedback</a:t>
            </a:r>
            <a:endParaRPr b="1" sz="12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b="1" sz="1200">
              <a:solidFill>
                <a:schemeClr val="dk1"/>
              </a:solidFill>
              <a:latin typeface="Lato"/>
              <a:ea typeface="Lato"/>
              <a:cs typeface="Lato"/>
              <a:sym typeface="Lato"/>
            </a:endParaRPr>
          </a:p>
          <a:p>
            <a:pPr indent="0" lvl="0" marL="0" rtl="0" algn="l">
              <a:spcBef>
                <a:spcPts val="0"/>
              </a:spcBef>
              <a:spcAft>
                <a:spcPts val="0"/>
              </a:spcAft>
              <a:buClr>
                <a:schemeClr val="dk1"/>
              </a:buClr>
              <a:buSzPts val="1100"/>
              <a:buFont typeface="Arial"/>
              <a:buNone/>
            </a:pPr>
            <a:r>
              <a:rPr b="1" lang="en-GB" sz="1200">
                <a:solidFill>
                  <a:schemeClr val="dk1"/>
                </a:solidFill>
                <a:latin typeface="Lato"/>
                <a:ea typeface="Lato"/>
                <a:cs typeface="Lato"/>
                <a:sym typeface="Lato"/>
              </a:rPr>
              <a:t>Key learning: bb</a:t>
            </a:r>
            <a:endParaRPr sz="1200">
              <a:solidFill>
                <a:schemeClr val="dk1"/>
              </a:solidFill>
              <a:latin typeface="Lato"/>
              <a:ea typeface="Lato"/>
              <a:cs typeface="Lato"/>
              <a:sym typeface="Lat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164e30dc810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g164e30dc810_0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800"/>
              </a:spcAft>
              <a:buClr>
                <a:schemeClr val="dk1"/>
              </a:buClr>
              <a:buSzPts val="1100"/>
              <a:buFont typeface="Arial"/>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a358771ede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 name="Google Shape;221;g3a358771ede_1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800"/>
              </a:spcAft>
              <a:buClr>
                <a:schemeClr val="dk1"/>
              </a:buClr>
              <a:buSzPts val="1100"/>
              <a:buFont typeface="Arial"/>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4.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 Id="rId3" Type="http://schemas.openxmlformats.org/officeDocument/2006/relationships/image" Target="../media/image1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 Id="rId3" Type="http://schemas.openxmlformats.org/officeDocument/2006/relationships/image" Target="../media/image14.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6" name="Shape 6"/>
        <p:cNvGrpSpPr/>
        <p:nvPr/>
      </p:nvGrpSpPr>
      <p:grpSpPr>
        <a:xfrm>
          <a:off x="0" y="0"/>
          <a:ext cx="0" cy="0"/>
          <a:chOff x="0" y="0"/>
          <a:chExt cx="0" cy="0"/>
        </a:xfrm>
      </p:grpSpPr>
      <p:sp>
        <p:nvSpPr>
          <p:cNvPr id="7" name="Google Shape;7;g33cada08c39_0_1"/>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 name="Google Shape;8;g33cada08c39_0_1"/>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2">
  <p:cSld name="TITLE_AND_BODY_1_1">
    <p:bg>
      <p:bgPr>
        <a:solidFill>
          <a:srgbClr val="0543B3"/>
        </a:solidFill>
      </p:bgPr>
    </p:bg>
    <p:spTree>
      <p:nvGrpSpPr>
        <p:cNvPr id="30" name="Shape 30"/>
        <p:cNvGrpSpPr/>
        <p:nvPr/>
      </p:nvGrpSpPr>
      <p:grpSpPr>
        <a:xfrm>
          <a:off x="0" y="0"/>
          <a:ext cx="0" cy="0"/>
          <a:chOff x="0" y="0"/>
          <a:chExt cx="0" cy="0"/>
        </a:xfrm>
      </p:grpSpPr>
      <p:sp>
        <p:nvSpPr>
          <p:cNvPr id="31" name="Google Shape;31;g33cada08c39_0_24"/>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lt1"/>
              </a:buClr>
              <a:buSzPts val="2900"/>
              <a:buFont typeface="Lato"/>
              <a:buNone/>
              <a:defRPr b="1" sz="2900">
                <a:solidFill>
                  <a:schemeClr val="lt1"/>
                </a:solidFill>
                <a:latin typeface="Lato"/>
                <a:ea typeface="Lato"/>
                <a:cs typeface="Lato"/>
                <a:sym typeface="Lato"/>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pic>
        <p:nvPicPr>
          <p:cNvPr id="32" name="Google Shape;32;g33cada08c39_0_2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_2">
    <p:bg>
      <p:bgPr>
        <a:solidFill>
          <a:srgbClr val="0543B3"/>
        </a:solidFill>
      </p:bgPr>
    </p:bg>
    <p:spTree>
      <p:nvGrpSpPr>
        <p:cNvPr id="33" name="Shape 33"/>
        <p:cNvGrpSpPr/>
        <p:nvPr/>
      </p:nvGrpSpPr>
      <p:grpSpPr>
        <a:xfrm>
          <a:off x="0" y="0"/>
          <a:ext cx="0" cy="0"/>
          <a:chOff x="0" y="0"/>
          <a:chExt cx="0" cy="0"/>
        </a:xfrm>
      </p:grpSpPr>
      <p:pic>
        <p:nvPicPr>
          <p:cNvPr id="34" name="Google Shape;34;g33cada08c39_0_25"/>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36" name="Shape 36"/>
        <p:cNvGrpSpPr/>
        <p:nvPr/>
      </p:nvGrpSpPr>
      <p:grpSpPr>
        <a:xfrm>
          <a:off x="0" y="0"/>
          <a:ext cx="0" cy="0"/>
          <a:chOff x="0" y="0"/>
          <a:chExt cx="0" cy="0"/>
        </a:xfrm>
      </p:grpSpPr>
      <p:sp>
        <p:nvSpPr>
          <p:cNvPr id="37" name="Google Shape;37;g3f5311222f4_0_34"/>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8" name="Google Shape;38;g3f5311222f4_0_34"/>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2">
  <p:cSld name="TITLE_AND_TWO_COLUMNS_1_2">
    <p:spTree>
      <p:nvGrpSpPr>
        <p:cNvPr id="39" name="Shape 39"/>
        <p:cNvGrpSpPr/>
        <p:nvPr/>
      </p:nvGrpSpPr>
      <p:grpSpPr>
        <a:xfrm>
          <a:off x="0" y="0"/>
          <a:ext cx="0" cy="0"/>
          <a:chOff x="0" y="0"/>
          <a:chExt cx="0" cy="0"/>
        </a:xfrm>
      </p:grpSpPr>
      <p:sp>
        <p:nvSpPr>
          <p:cNvPr id="40" name="Google Shape;40;g3f5311222f4_0_37"/>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1" name="Google Shape;41;g3f5311222f4_0_37"/>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
        <p:nvSpPr>
          <p:cNvPr id="42" name="Google Shape;42;g3f5311222f4_0_3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lt1"/>
              </a:buClr>
              <a:buSzPts val="2900"/>
              <a:buFont typeface="Lato"/>
              <a:buNone/>
              <a:defRPr b="1" sz="2900">
                <a:solidFill>
                  <a:schemeClr val="lt1"/>
                </a:solidFill>
                <a:latin typeface="Lato"/>
                <a:ea typeface="Lato"/>
                <a:cs typeface="Lato"/>
                <a:sym typeface="Lato"/>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TITLE_AND_TWO_COLUMNS_1_1">
    <p:spTree>
      <p:nvGrpSpPr>
        <p:cNvPr id="43" name="Shape 43"/>
        <p:cNvGrpSpPr/>
        <p:nvPr/>
      </p:nvGrpSpPr>
      <p:grpSpPr>
        <a:xfrm>
          <a:off x="0" y="0"/>
          <a:ext cx="0" cy="0"/>
          <a:chOff x="0" y="0"/>
          <a:chExt cx="0" cy="0"/>
        </a:xfrm>
      </p:grpSpPr>
      <p:sp>
        <p:nvSpPr>
          <p:cNvPr id="44" name="Google Shape;44;g3f5311222f4_0_41"/>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45" name="Shape 45"/>
        <p:cNvGrpSpPr/>
        <p:nvPr/>
      </p:nvGrpSpPr>
      <p:grpSpPr>
        <a:xfrm>
          <a:off x="0" y="0"/>
          <a:ext cx="0" cy="0"/>
          <a:chOff x="0" y="0"/>
          <a:chExt cx="0" cy="0"/>
        </a:xfrm>
      </p:grpSpPr>
      <p:pic>
        <p:nvPicPr>
          <p:cNvPr id="46" name="Google Shape;46;g3f5311222f4_0_43"/>
          <p:cNvPicPr preferRelativeResize="0"/>
          <p:nvPr/>
        </p:nvPicPr>
        <p:blipFill rotWithShape="1">
          <a:blip r:embed="rId2">
            <a:alphaModFix/>
          </a:blip>
          <a:srcRect b="-2283" l="-4222" r="-3758" t="-2440"/>
          <a:stretch/>
        </p:blipFill>
        <p:spPr>
          <a:xfrm rot="-5400000">
            <a:off x="7182681" y="3219806"/>
            <a:ext cx="2039601" cy="1978026"/>
          </a:xfrm>
          <a:prstGeom prst="rect">
            <a:avLst/>
          </a:prstGeom>
          <a:noFill/>
          <a:ln>
            <a:noFill/>
          </a:ln>
        </p:spPr>
      </p:pic>
      <p:pic>
        <p:nvPicPr>
          <p:cNvPr id="47" name="Google Shape;47;g3f5311222f4_0_43"/>
          <p:cNvPicPr preferRelativeResize="0"/>
          <p:nvPr/>
        </p:nvPicPr>
        <p:blipFill rotWithShape="1">
          <a:blip r:embed="rId3">
            <a:alphaModFix/>
          </a:blip>
          <a:srcRect b="-5225" l="-1905" r="-1092" t="-5236"/>
          <a:stretch/>
        </p:blipFill>
        <p:spPr>
          <a:xfrm>
            <a:off x="426625" y="302950"/>
            <a:ext cx="2516427" cy="696225"/>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48" name="Shape 48"/>
        <p:cNvGrpSpPr/>
        <p:nvPr/>
      </p:nvGrpSpPr>
      <p:grpSpPr>
        <a:xfrm>
          <a:off x="0" y="0"/>
          <a:ext cx="0" cy="0"/>
          <a:chOff x="0" y="0"/>
          <a:chExt cx="0" cy="0"/>
        </a:xfrm>
      </p:grpSpPr>
      <p:pic>
        <p:nvPicPr>
          <p:cNvPr id="49" name="Google Shape;49;g3f5311222f4_0_46"/>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50" name="Shape 50"/>
        <p:cNvGrpSpPr/>
        <p:nvPr/>
      </p:nvGrpSpPr>
      <p:grpSpPr>
        <a:xfrm>
          <a:off x="0" y="0"/>
          <a:ext cx="0" cy="0"/>
          <a:chOff x="0" y="0"/>
          <a:chExt cx="0" cy="0"/>
        </a:xfrm>
      </p:grpSpPr>
      <p:pic>
        <p:nvPicPr>
          <p:cNvPr id="51" name="Google Shape;51;g3f5311222f4_0_4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52" name="Shape 52"/>
        <p:cNvGrpSpPr/>
        <p:nvPr/>
      </p:nvGrpSpPr>
      <p:grpSpPr>
        <a:xfrm>
          <a:off x="0" y="0"/>
          <a:ext cx="0" cy="0"/>
          <a:chOff x="0" y="0"/>
          <a:chExt cx="0" cy="0"/>
        </a:xfrm>
      </p:grpSpPr>
      <p:sp>
        <p:nvSpPr>
          <p:cNvPr id="53" name="Google Shape;53;g3f5311222f4_0_50"/>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4" name="Google Shape;54;g3f5311222f4_0_50"/>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spTree>
      <p:nvGrpSpPr>
        <p:cNvPr id="55" name="Shape 5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2">
  <p:cSld name="TITLE_AND_TWO_COLUMNS_1_2">
    <p:spTree>
      <p:nvGrpSpPr>
        <p:cNvPr id="9" name="Shape 9"/>
        <p:cNvGrpSpPr/>
        <p:nvPr/>
      </p:nvGrpSpPr>
      <p:grpSpPr>
        <a:xfrm>
          <a:off x="0" y="0"/>
          <a:ext cx="0" cy="0"/>
          <a:chOff x="0" y="0"/>
          <a:chExt cx="0" cy="0"/>
        </a:xfrm>
      </p:grpSpPr>
      <p:sp>
        <p:nvSpPr>
          <p:cNvPr id="10" name="Google Shape;10;g33cada08c39_0_4"/>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 name="Google Shape;11;g33cada08c39_0_4"/>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
        <p:nvSpPr>
          <p:cNvPr id="12" name="Google Shape;12;g33cada08c39_0_4"/>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lt1"/>
              </a:buClr>
              <a:buSzPts val="2900"/>
              <a:buFont typeface="Lato"/>
              <a:buNone/>
              <a:defRPr b="1" sz="2900">
                <a:solidFill>
                  <a:schemeClr val="lt1"/>
                </a:solidFill>
                <a:latin typeface="Lato"/>
                <a:ea typeface="Lato"/>
                <a:cs typeface="Lato"/>
                <a:sym typeface="Lato"/>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57" name="Shape 57"/>
        <p:cNvGrpSpPr/>
        <p:nvPr/>
      </p:nvGrpSpPr>
      <p:grpSpPr>
        <a:xfrm>
          <a:off x="0" y="0"/>
          <a:ext cx="0" cy="0"/>
          <a:chOff x="0" y="0"/>
          <a:chExt cx="0" cy="0"/>
        </a:xfrm>
      </p:grpSpPr>
      <p:sp>
        <p:nvSpPr>
          <p:cNvPr id="58" name="Google Shape;58;g3f5311222f4_0_10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59" name="Google Shape;59;g3f5311222f4_0_109"/>
          <p:cNvPicPr preferRelativeResize="0"/>
          <p:nvPr/>
        </p:nvPicPr>
        <p:blipFill rotWithShape="1">
          <a:blip r:embed="rId2">
            <a:alphaModFix/>
          </a:blip>
          <a:srcRect b="-5225" l="-1905" r="-1092" t="-5236"/>
          <a:stretch/>
        </p:blipFill>
        <p:spPr>
          <a:xfrm>
            <a:off x="426625" y="302950"/>
            <a:ext cx="2516427" cy="696225"/>
          </a:xfrm>
          <a:prstGeom prst="rect">
            <a:avLst/>
          </a:prstGeom>
          <a:noFill/>
          <a:ln>
            <a:noFill/>
          </a:ln>
        </p:spPr>
      </p:pic>
      <p:pic>
        <p:nvPicPr>
          <p:cNvPr id="60" name="Google Shape;60;g3f5311222f4_0_109"/>
          <p:cNvPicPr preferRelativeResize="0"/>
          <p:nvPr/>
        </p:nvPicPr>
        <p:blipFill rotWithShape="1">
          <a:blip r:embed="rId3">
            <a:alphaModFix/>
          </a:blip>
          <a:srcRect b="-2283" l="-4222" r="-3758"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61" name="Shape 61"/>
        <p:cNvGrpSpPr/>
        <p:nvPr/>
      </p:nvGrpSpPr>
      <p:grpSpPr>
        <a:xfrm>
          <a:off x="0" y="0"/>
          <a:ext cx="0" cy="0"/>
          <a:chOff x="0" y="0"/>
          <a:chExt cx="0" cy="0"/>
        </a:xfrm>
      </p:grpSpPr>
      <p:sp>
        <p:nvSpPr>
          <p:cNvPr id="62" name="Google Shape;62;g3f5311222f4_0_113"/>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3" name="Google Shape;63;g3f5311222f4_0_113"/>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TITLE_ONLY_1_1">
    <p:bg>
      <p:bgPr>
        <a:solidFill>
          <a:srgbClr val="0543B3"/>
        </a:solidFill>
      </p:bgPr>
    </p:bg>
    <p:spTree>
      <p:nvGrpSpPr>
        <p:cNvPr id="64" name="Shape 64"/>
        <p:cNvGrpSpPr/>
        <p:nvPr/>
      </p:nvGrpSpPr>
      <p:grpSpPr>
        <a:xfrm>
          <a:off x="0" y="0"/>
          <a:ext cx="0" cy="0"/>
          <a:chOff x="0" y="0"/>
          <a:chExt cx="0" cy="0"/>
        </a:xfrm>
      </p:grpSpPr>
      <p:pic>
        <p:nvPicPr>
          <p:cNvPr id="65" name="Google Shape;65;g3f5311222f4_0_116"/>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66" name="Shape 66"/>
        <p:cNvGrpSpPr/>
        <p:nvPr/>
      </p:nvGrpSpPr>
      <p:grpSpPr>
        <a:xfrm>
          <a:off x="0" y="0"/>
          <a:ext cx="0" cy="0"/>
          <a:chOff x="0" y="0"/>
          <a:chExt cx="0" cy="0"/>
        </a:xfrm>
      </p:grpSpPr>
      <p:pic>
        <p:nvPicPr>
          <p:cNvPr id="67" name="Google Shape;67;g3f5311222f4_0_11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68" name="Shape 68"/>
        <p:cNvGrpSpPr/>
        <p:nvPr/>
      </p:nvGrpSpPr>
      <p:grpSpPr>
        <a:xfrm>
          <a:off x="0" y="0"/>
          <a:ext cx="0" cy="0"/>
          <a:chOff x="0" y="0"/>
          <a:chExt cx="0" cy="0"/>
        </a:xfrm>
      </p:grpSpPr>
      <p:pic>
        <p:nvPicPr>
          <p:cNvPr id="69" name="Google Shape;69;g3f5311222f4_0_120"/>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70" name="Shape 70"/>
        <p:cNvGrpSpPr/>
        <p:nvPr/>
      </p:nvGrpSpPr>
      <p:grpSpPr>
        <a:xfrm>
          <a:off x="0" y="0"/>
          <a:ext cx="0" cy="0"/>
          <a:chOff x="0" y="0"/>
          <a:chExt cx="0" cy="0"/>
        </a:xfrm>
      </p:grpSpPr>
      <p:pic>
        <p:nvPicPr>
          <p:cNvPr id="71" name="Google Shape;71;g3f5311222f4_0_122"/>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type="secHead">
  <p:cSld name="SECTION_HEADER">
    <p:bg>
      <p:bgPr>
        <a:solidFill>
          <a:srgbClr val="262A33"/>
        </a:solidFill>
      </p:bgPr>
    </p:bg>
    <p:spTree>
      <p:nvGrpSpPr>
        <p:cNvPr id="72" name="Shape 72"/>
        <p:cNvGrpSpPr/>
        <p:nvPr/>
      </p:nvGrpSpPr>
      <p:grpSpPr>
        <a:xfrm>
          <a:off x="0" y="0"/>
          <a:ext cx="0" cy="0"/>
          <a:chOff x="0" y="0"/>
          <a:chExt cx="0" cy="0"/>
        </a:xfrm>
      </p:grpSpPr>
      <p:sp>
        <p:nvSpPr>
          <p:cNvPr id="73" name="Google Shape;73;g3f5311222f4_0_124"/>
          <p:cNvSpPr txBox="1"/>
          <p:nvPr/>
        </p:nvSpPr>
        <p:spPr>
          <a:xfrm>
            <a:off x="388800" y="298800"/>
            <a:ext cx="6785400" cy="781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400"/>
              <a:buFont typeface="Arial"/>
              <a:buNone/>
            </a:pPr>
            <a:r>
              <a:rPr b="1" i="0" lang="en-GB" sz="2400" u="none" cap="none" strike="noStrike">
                <a:solidFill>
                  <a:srgbClr val="FF8022"/>
                </a:solidFill>
                <a:latin typeface="Lato"/>
                <a:ea typeface="Lato"/>
                <a:cs typeface="Lato"/>
                <a:sym typeface="Lato"/>
              </a:rPr>
              <a:t>Contents</a:t>
            </a:r>
            <a:endParaRPr b="1" i="0" sz="2400" u="none" cap="none" strike="noStrike">
              <a:solidFill>
                <a:srgbClr val="FF8022"/>
              </a:solidFill>
              <a:latin typeface="Lato"/>
              <a:ea typeface="Lato"/>
              <a:cs typeface="Lato"/>
              <a:sym typeface="Lato"/>
            </a:endParaRPr>
          </a:p>
        </p:txBody>
      </p:sp>
      <p:pic>
        <p:nvPicPr>
          <p:cNvPr id="74" name="Google Shape;74;g3f5311222f4_0_12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
        <p:nvSpPr>
          <p:cNvPr id="75" name="Google Shape;75;g3f5311222f4_0_124"/>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76" name="Shape 76"/>
        <p:cNvGrpSpPr/>
        <p:nvPr/>
      </p:nvGrpSpPr>
      <p:grpSpPr>
        <a:xfrm>
          <a:off x="0" y="0"/>
          <a:ext cx="0" cy="0"/>
          <a:chOff x="0" y="0"/>
          <a:chExt cx="0" cy="0"/>
        </a:xfrm>
      </p:grpSpPr>
      <p:pic>
        <p:nvPicPr>
          <p:cNvPr id="77" name="Google Shape;77;g3f5311222f4_0_12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78" name="Shape 78"/>
        <p:cNvGrpSpPr/>
        <p:nvPr/>
      </p:nvGrpSpPr>
      <p:grpSpPr>
        <a:xfrm>
          <a:off x="0" y="0"/>
          <a:ext cx="0" cy="0"/>
          <a:chOff x="0" y="0"/>
          <a:chExt cx="0" cy="0"/>
        </a:xfrm>
      </p:grpSpPr>
      <p:sp>
        <p:nvSpPr>
          <p:cNvPr id="79" name="Google Shape;79;g3f5311222f4_0_130"/>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0" name="Google Shape;80;g3f5311222f4_0_130"/>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81" name="Shape 8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TITLE_AND_TWO_COLUMNS_1_1">
    <p:spTree>
      <p:nvGrpSpPr>
        <p:cNvPr id="13" name="Shape 13"/>
        <p:cNvGrpSpPr/>
        <p:nvPr/>
      </p:nvGrpSpPr>
      <p:grpSpPr>
        <a:xfrm>
          <a:off x="0" y="0"/>
          <a:ext cx="0" cy="0"/>
          <a:chOff x="0" y="0"/>
          <a:chExt cx="0" cy="0"/>
        </a:xfrm>
      </p:grpSpPr>
      <p:sp>
        <p:nvSpPr>
          <p:cNvPr id="14" name="Google Shape;14;g33cada08c39_0_8"/>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82" name="Shape 82"/>
        <p:cNvGrpSpPr/>
        <p:nvPr/>
      </p:nvGrpSpPr>
      <p:grpSpPr>
        <a:xfrm>
          <a:off x="0" y="0"/>
          <a:ext cx="0" cy="0"/>
          <a:chOff x="0" y="0"/>
          <a:chExt cx="0" cy="0"/>
        </a:xfrm>
      </p:grpSpPr>
      <p:sp>
        <p:nvSpPr>
          <p:cNvPr id="83" name="Google Shape;83;g3f5311222f4_0_134"/>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4" name="Google Shape;84;g3f5311222f4_0_13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85" name="Shape 85"/>
        <p:cNvGrpSpPr/>
        <p:nvPr/>
      </p:nvGrpSpPr>
      <p:grpSpPr>
        <a:xfrm>
          <a:off x="0" y="0"/>
          <a:ext cx="0" cy="0"/>
          <a:chOff x="0" y="0"/>
          <a:chExt cx="0" cy="0"/>
        </a:xfrm>
      </p:grpSpPr>
      <p:pic>
        <p:nvPicPr>
          <p:cNvPr id="86" name="Google Shape;86;g3f5311222f4_0_137"/>
          <p:cNvPicPr preferRelativeResize="0"/>
          <p:nvPr/>
        </p:nvPicPr>
        <p:blipFill rotWithShape="1">
          <a:blip r:embed="rId2">
            <a:alphaModFix/>
          </a:blip>
          <a:srcRect b="-5225" l="-1905" r="-1092" t="-5236"/>
          <a:stretch/>
        </p:blipFill>
        <p:spPr>
          <a:xfrm>
            <a:off x="426625" y="222564"/>
            <a:ext cx="2516427" cy="696225"/>
          </a:xfrm>
          <a:prstGeom prst="rect">
            <a:avLst/>
          </a:prstGeom>
          <a:noFill/>
          <a:ln>
            <a:noFill/>
          </a:ln>
        </p:spPr>
      </p:pic>
      <p:pic>
        <p:nvPicPr>
          <p:cNvPr id="87" name="Google Shape;87;g3f5311222f4_0_137"/>
          <p:cNvPicPr preferRelativeResize="0"/>
          <p:nvPr/>
        </p:nvPicPr>
        <p:blipFill rotWithShape="1">
          <a:blip r:embed="rId3">
            <a:alphaModFix/>
          </a:blip>
          <a:srcRect b="-2272" l="-4222" r="-3758" t="-2440"/>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1">
  <p:cSld name="TITLE_ONLY_1_1_1">
    <p:bg>
      <p:bgPr>
        <a:solidFill>
          <a:srgbClr val="0543B3"/>
        </a:solidFill>
      </p:bgPr>
    </p:bg>
    <p:spTree>
      <p:nvGrpSpPr>
        <p:cNvPr id="88" name="Shape 88"/>
        <p:cNvGrpSpPr/>
        <p:nvPr/>
      </p:nvGrpSpPr>
      <p:grpSpPr>
        <a:xfrm>
          <a:off x="0" y="0"/>
          <a:ext cx="0" cy="0"/>
          <a:chOff x="0" y="0"/>
          <a:chExt cx="0" cy="0"/>
        </a:xfrm>
      </p:grpSpPr>
      <p:pic>
        <p:nvPicPr>
          <p:cNvPr id="89" name="Google Shape;89;g3f5311222f4_0_140"/>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1">
  <p:cSld name="Divider slide 2_1">
    <p:spTree>
      <p:nvGrpSpPr>
        <p:cNvPr id="90" name="Shape 90"/>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Section slide 1">
    <p:spTree>
      <p:nvGrpSpPr>
        <p:cNvPr id="91" name="Shape 91"/>
        <p:cNvGrpSpPr/>
        <p:nvPr/>
      </p:nvGrpSpPr>
      <p:grpSpPr>
        <a:xfrm>
          <a:off x="0" y="0"/>
          <a:ext cx="0" cy="0"/>
          <a:chOff x="0" y="0"/>
          <a:chExt cx="0" cy="0"/>
        </a:xfrm>
      </p:grpSpPr>
      <p:sp>
        <p:nvSpPr>
          <p:cNvPr id="92" name="Google Shape;92;g3f5311222f4_0_143"/>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3" name="Google Shape;93;g3f5311222f4_0_143"/>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p:cSld name="Section slide 1_1">
    <p:spTree>
      <p:nvGrpSpPr>
        <p:cNvPr id="94" name="Shape 94"/>
        <p:cNvGrpSpPr/>
        <p:nvPr/>
      </p:nvGrpSpPr>
      <p:grpSpPr>
        <a:xfrm>
          <a:off x="0" y="0"/>
          <a:ext cx="0" cy="0"/>
          <a:chOff x="0" y="0"/>
          <a:chExt cx="0" cy="0"/>
        </a:xfrm>
      </p:grpSpPr>
      <p:sp>
        <p:nvSpPr>
          <p:cNvPr id="95" name="Google Shape;95;g3f5311222f4_0_146"/>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2">
  <p:cSld name="Divider/pullout 1">
    <p:bg>
      <p:bgPr>
        <a:solidFill>
          <a:srgbClr val="0543B3"/>
        </a:solidFill>
      </p:bgPr>
    </p:bg>
    <p:spTree>
      <p:nvGrpSpPr>
        <p:cNvPr id="96" name="Shape 96"/>
        <p:cNvGrpSpPr/>
        <p:nvPr/>
      </p:nvGrpSpPr>
      <p:grpSpPr>
        <a:xfrm>
          <a:off x="0" y="0"/>
          <a:ext cx="0" cy="0"/>
          <a:chOff x="0" y="0"/>
          <a:chExt cx="0" cy="0"/>
        </a:xfrm>
      </p:grpSpPr>
      <p:pic>
        <p:nvPicPr>
          <p:cNvPr id="97" name="Google Shape;97;g3f5311222f4_0_148"/>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99" name="Shape 99"/>
        <p:cNvGrpSpPr/>
        <p:nvPr/>
      </p:nvGrpSpPr>
      <p:grpSpPr>
        <a:xfrm>
          <a:off x="0" y="0"/>
          <a:ext cx="0" cy="0"/>
          <a:chOff x="0" y="0"/>
          <a:chExt cx="0" cy="0"/>
        </a:xfrm>
      </p:grpSpPr>
      <p:sp>
        <p:nvSpPr>
          <p:cNvPr id="100" name="Google Shape;100;g3f582d049f0_0_9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01" name="Google Shape;101;g3f582d049f0_0_93"/>
          <p:cNvPicPr preferRelativeResize="0"/>
          <p:nvPr/>
        </p:nvPicPr>
        <p:blipFill rotWithShape="1">
          <a:blip r:embed="rId2">
            <a:alphaModFix/>
          </a:blip>
          <a:srcRect b="-5225" l="-1905" r="-1092" t="-5236"/>
          <a:stretch/>
        </p:blipFill>
        <p:spPr>
          <a:xfrm>
            <a:off x="426625" y="302950"/>
            <a:ext cx="2516427" cy="696225"/>
          </a:xfrm>
          <a:prstGeom prst="rect">
            <a:avLst/>
          </a:prstGeom>
          <a:noFill/>
          <a:ln>
            <a:noFill/>
          </a:ln>
        </p:spPr>
      </p:pic>
      <p:pic>
        <p:nvPicPr>
          <p:cNvPr id="102" name="Google Shape;102;g3f582d049f0_0_93"/>
          <p:cNvPicPr preferRelativeResize="0"/>
          <p:nvPr/>
        </p:nvPicPr>
        <p:blipFill rotWithShape="1">
          <a:blip r:embed="rId3">
            <a:alphaModFix/>
          </a:blip>
          <a:srcRect b="-2283" l="-4222" r="-3758" t="-2440"/>
          <a:stretch/>
        </p:blipFill>
        <p:spPr>
          <a:xfrm rot="-5400000">
            <a:off x="7182681" y="321980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103" name="Shape 103"/>
        <p:cNvGrpSpPr/>
        <p:nvPr/>
      </p:nvGrpSpPr>
      <p:grpSpPr>
        <a:xfrm>
          <a:off x="0" y="0"/>
          <a:ext cx="0" cy="0"/>
          <a:chOff x="0" y="0"/>
          <a:chExt cx="0" cy="0"/>
        </a:xfrm>
      </p:grpSpPr>
      <p:sp>
        <p:nvSpPr>
          <p:cNvPr id="104" name="Google Shape;104;g3f582d049f0_0_97"/>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5" name="Google Shape;105;g3f582d049f0_0_97"/>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p:cSld name="TITLE_ONLY_1_1">
    <p:bg>
      <p:bgPr>
        <a:solidFill>
          <a:srgbClr val="0543B3"/>
        </a:solidFill>
      </p:bgPr>
    </p:bg>
    <p:spTree>
      <p:nvGrpSpPr>
        <p:cNvPr id="106" name="Shape 106"/>
        <p:cNvGrpSpPr/>
        <p:nvPr/>
      </p:nvGrpSpPr>
      <p:grpSpPr>
        <a:xfrm>
          <a:off x="0" y="0"/>
          <a:ext cx="0" cy="0"/>
          <a:chOff x="0" y="0"/>
          <a:chExt cx="0" cy="0"/>
        </a:xfrm>
      </p:grpSpPr>
      <p:pic>
        <p:nvPicPr>
          <p:cNvPr id="107" name="Google Shape;107;g3f582d049f0_0_100"/>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15" name="Shape 15"/>
        <p:cNvGrpSpPr/>
        <p:nvPr/>
      </p:nvGrpSpPr>
      <p:grpSpPr>
        <a:xfrm>
          <a:off x="0" y="0"/>
          <a:ext cx="0" cy="0"/>
          <a:chOff x="0" y="0"/>
          <a:chExt cx="0" cy="0"/>
        </a:xfrm>
      </p:grpSpPr>
      <p:pic>
        <p:nvPicPr>
          <p:cNvPr id="16" name="Google Shape;16;g33cada08c39_0_10"/>
          <p:cNvPicPr preferRelativeResize="0"/>
          <p:nvPr/>
        </p:nvPicPr>
        <p:blipFill rotWithShape="1">
          <a:blip r:embed="rId2">
            <a:alphaModFix/>
          </a:blip>
          <a:srcRect b="-2282" l="-4222" r="-3757" t="-2440"/>
          <a:stretch/>
        </p:blipFill>
        <p:spPr>
          <a:xfrm rot="-5400000">
            <a:off x="7182681" y="3219806"/>
            <a:ext cx="2039601" cy="1978026"/>
          </a:xfrm>
          <a:prstGeom prst="rect">
            <a:avLst/>
          </a:prstGeom>
          <a:noFill/>
          <a:ln>
            <a:noFill/>
          </a:ln>
        </p:spPr>
      </p:pic>
      <p:pic>
        <p:nvPicPr>
          <p:cNvPr id="17" name="Google Shape;17;g33cada08c39_0_10"/>
          <p:cNvPicPr preferRelativeResize="0"/>
          <p:nvPr/>
        </p:nvPicPr>
        <p:blipFill rotWithShape="1">
          <a:blip r:embed="rId3">
            <a:alphaModFix/>
          </a:blip>
          <a:srcRect b="-5224" l="-1905" r="-1091" t="-5235"/>
          <a:stretch/>
        </p:blipFill>
        <p:spPr>
          <a:xfrm>
            <a:off x="426625" y="302950"/>
            <a:ext cx="2516427" cy="696225"/>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type="titleOnly">
  <p:cSld name="TITLE_ONLY">
    <p:bg>
      <p:bgPr>
        <a:solidFill>
          <a:srgbClr val="262A33"/>
        </a:solidFill>
      </p:bgPr>
    </p:bg>
    <p:spTree>
      <p:nvGrpSpPr>
        <p:cNvPr id="108" name="Shape 108"/>
        <p:cNvGrpSpPr/>
        <p:nvPr/>
      </p:nvGrpSpPr>
      <p:grpSpPr>
        <a:xfrm>
          <a:off x="0" y="0"/>
          <a:ext cx="0" cy="0"/>
          <a:chOff x="0" y="0"/>
          <a:chExt cx="0" cy="0"/>
        </a:xfrm>
      </p:grpSpPr>
      <p:pic>
        <p:nvPicPr>
          <p:cNvPr id="109" name="Google Shape;109;g3f582d049f0_0_102"/>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110" name="Shape 110"/>
        <p:cNvGrpSpPr/>
        <p:nvPr/>
      </p:nvGrpSpPr>
      <p:grpSpPr>
        <a:xfrm>
          <a:off x="0" y="0"/>
          <a:ext cx="0" cy="0"/>
          <a:chOff x="0" y="0"/>
          <a:chExt cx="0" cy="0"/>
        </a:xfrm>
      </p:grpSpPr>
      <p:pic>
        <p:nvPicPr>
          <p:cNvPr id="111" name="Google Shape;111;g3f582d049f0_0_10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112" name="Shape 112"/>
        <p:cNvGrpSpPr/>
        <p:nvPr/>
      </p:nvGrpSpPr>
      <p:grpSpPr>
        <a:xfrm>
          <a:off x="0" y="0"/>
          <a:ext cx="0" cy="0"/>
          <a:chOff x="0" y="0"/>
          <a:chExt cx="0" cy="0"/>
        </a:xfrm>
      </p:grpSpPr>
      <p:pic>
        <p:nvPicPr>
          <p:cNvPr id="113" name="Google Shape;113;g3f582d049f0_0_106"/>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type="secHead">
  <p:cSld name="SECTION_HEADER">
    <p:bg>
      <p:bgPr>
        <a:solidFill>
          <a:srgbClr val="262A33"/>
        </a:solidFill>
      </p:bgPr>
    </p:bg>
    <p:spTree>
      <p:nvGrpSpPr>
        <p:cNvPr id="114" name="Shape 114"/>
        <p:cNvGrpSpPr/>
        <p:nvPr/>
      </p:nvGrpSpPr>
      <p:grpSpPr>
        <a:xfrm>
          <a:off x="0" y="0"/>
          <a:ext cx="0" cy="0"/>
          <a:chOff x="0" y="0"/>
          <a:chExt cx="0" cy="0"/>
        </a:xfrm>
      </p:grpSpPr>
      <p:sp>
        <p:nvSpPr>
          <p:cNvPr id="115" name="Google Shape;115;g3f582d049f0_0_108"/>
          <p:cNvSpPr txBox="1"/>
          <p:nvPr/>
        </p:nvSpPr>
        <p:spPr>
          <a:xfrm>
            <a:off x="388800" y="298800"/>
            <a:ext cx="6785400" cy="781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400"/>
              <a:buFont typeface="Arial"/>
              <a:buNone/>
            </a:pPr>
            <a:r>
              <a:rPr b="1" i="0" lang="en-GB" sz="2400" u="none" cap="none" strike="noStrike">
                <a:solidFill>
                  <a:srgbClr val="FF8022"/>
                </a:solidFill>
                <a:latin typeface="Lato"/>
                <a:ea typeface="Lato"/>
                <a:cs typeface="Lato"/>
                <a:sym typeface="Lato"/>
              </a:rPr>
              <a:t>Contents</a:t>
            </a:r>
            <a:endParaRPr b="1" i="0" sz="2400" u="none" cap="none" strike="noStrike">
              <a:solidFill>
                <a:srgbClr val="FF8022"/>
              </a:solidFill>
              <a:latin typeface="Lato"/>
              <a:ea typeface="Lato"/>
              <a:cs typeface="Lato"/>
              <a:sym typeface="Lato"/>
            </a:endParaRPr>
          </a:p>
        </p:txBody>
      </p:sp>
      <p:pic>
        <p:nvPicPr>
          <p:cNvPr id="116" name="Google Shape;116;g3f582d049f0_0_10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
        <p:nvSpPr>
          <p:cNvPr id="117" name="Google Shape;117;g3f582d049f0_0_108"/>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118" name="Shape 118"/>
        <p:cNvGrpSpPr/>
        <p:nvPr/>
      </p:nvGrpSpPr>
      <p:grpSpPr>
        <a:xfrm>
          <a:off x="0" y="0"/>
          <a:ext cx="0" cy="0"/>
          <a:chOff x="0" y="0"/>
          <a:chExt cx="0" cy="0"/>
        </a:xfrm>
      </p:grpSpPr>
      <p:pic>
        <p:nvPicPr>
          <p:cNvPr id="119" name="Google Shape;119;g3f582d049f0_0_112"/>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120" name="Shape 120"/>
        <p:cNvGrpSpPr/>
        <p:nvPr/>
      </p:nvGrpSpPr>
      <p:grpSpPr>
        <a:xfrm>
          <a:off x="0" y="0"/>
          <a:ext cx="0" cy="0"/>
          <a:chOff x="0" y="0"/>
          <a:chExt cx="0" cy="0"/>
        </a:xfrm>
      </p:grpSpPr>
      <p:sp>
        <p:nvSpPr>
          <p:cNvPr id="121" name="Google Shape;121;g3f582d049f0_0_114"/>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2" name="Google Shape;122;g3f582d049f0_0_114"/>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bg>
      <p:bgPr>
        <a:solidFill>
          <a:schemeClr val="accent1"/>
        </a:solidFill>
      </p:bgPr>
    </p:bg>
    <p:spTree>
      <p:nvGrpSpPr>
        <p:cNvPr id="123" name="Shape 123"/>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2">
  <p:cSld name="TITLE_AND_TWO_COLUMNS_2">
    <p:bg>
      <p:bgPr>
        <a:solidFill>
          <a:schemeClr val="accent1"/>
        </a:solidFill>
      </p:bgPr>
    </p:bg>
    <p:spTree>
      <p:nvGrpSpPr>
        <p:cNvPr id="124" name="Shape 124"/>
        <p:cNvGrpSpPr/>
        <p:nvPr/>
      </p:nvGrpSpPr>
      <p:grpSpPr>
        <a:xfrm>
          <a:off x="0" y="0"/>
          <a:ext cx="0" cy="0"/>
          <a:chOff x="0" y="0"/>
          <a:chExt cx="0" cy="0"/>
        </a:xfrm>
      </p:grpSpPr>
      <p:sp>
        <p:nvSpPr>
          <p:cNvPr id="125" name="Google Shape;125;g3f582d049f0_0_118"/>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26" name="Google Shape;126;g3f582d049f0_0_118"/>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2">
  <p:cSld name="TITLE_2">
    <p:bg>
      <p:bgPr>
        <a:solidFill>
          <a:schemeClr val="accent1"/>
        </a:solidFill>
      </p:bgPr>
    </p:bg>
    <p:spTree>
      <p:nvGrpSpPr>
        <p:cNvPr id="127" name="Shape 127"/>
        <p:cNvGrpSpPr/>
        <p:nvPr/>
      </p:nvGrpSpPr>
      <p:grpSpPr>
        <a:xfrm>
          <a:off x="0" y="0"/>
          <a:ext cx="0" cy="0"/>
          <a:chOff x="0" y="0"/>
          <a:chExt cx="0" cy="0"/>
        </a:xfrm>
      </p:grpSpPr>
      <p:pic>
        <p:nvPicPr>
          <p:cNvPr id="128" name="Google Shape;128;g3f582d049f0_0_121"/>
          <p:cNvPicPr preferRelativeResize="0"/>
          <p:nvPr/>
        </p:nvPicPr>
        <p:blipFill rotWithShape="1">
          <a:blip r:embed="rId2">
            <a:alphaModFix/>
          </a:blip>
          <a:srcRect b="-5225" l="-1905" r="-1092" t="-5236"/>
          <a:stretch/>
        </p:blipFill>
        <p:spPr>
          <a:xfrm>
            <a:off x="426625" y="222564"/>
            <a:ext cx="2516427" cy="696225"/>
          </a:xfrm>
          <a:prstGeom prst="rect">
            <a:avLst/>
          </a:prstGeom>
          <a:noFill/>
          <a:ln>
            <a:noFill/>
          </a:ln>
        </p:spPr>
      </p:pic>
      <p:pic>
        <p:nvPicPr>
          <p:cNvPr id="129" name="Google Shape;129;g3f582d049f0_0_121"/>
          <p:cNvPicPr preferRelativeResize="0"/>
          <p:nvPr/>
        </p:nvPicPr>
        <p:blipFill rotWithShape="1">
          <a:blip r:embed="rId3">
            <a:alphaModFix/>
          </a:blip>
          <a:srcRect b="-2272" l="-4222" r="-3758" t="-2440"/>
          <a:stretch/>
        </p:blipFill>
        <p:spPr>
          <a:xfrm rot="-5400000">
            <a:off x="7184749" y="3227346"/>
            <a:ext cx="2039601" cy="1978026"/>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1 1">
  <p:cSld name="TITLE_ONLY_1_1_1">
    <p:bg>
      <p:bgPr>
        <a:solidFill>
          <a:srgbClr val="0543B3"/>
        </a:solidFill>
      </p:bgPr>
    </p:bg>
    <p:spTree>
      <p:nvGrpSpPr>
        <p:cNvPr id="130" name="Shape 130"/>
        <p:cNvGrpSpPr/>
        <p:nvPr/>
      </p:nvGrpSpPr>
      <p:grpSpPr>
        <a:xfrm>
          <a:off x="0" y="0"/>
          <a:ext cx="0" cy="0"/>
          <a:chOff x="0" y="0"/>
          <a:chExt cx="0" cy="0"/>
        </a:xfrm>
      </p:grpSpPr>
      <p:pic>
        <p:nvPicPr>
          <p:cNvPr id="131" name="Google Shape;131;g3f582d049f0_0_124"/>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18" name="Shape 18"/>
        <p:cNvGrpSpPr/>
        <p:nvPr/>
      </p:nvGrpSpPr>
      <p:grpSpPr>
        <a:xfrm>
          <a:off x="0" y="0"/>
          <a:ext cx="0" cy="0"/>
          <a:chOff x="0" y="0"/>
          <a:chExt cx="0" cy="0"/>
        </a:xfrm>
      </p:grpSpPr>
      <p:pic>
        <p:nvPicPr>
          <p:cNvPr id="19" name="Google Shape;19;g33cada08c39_0_13"/>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
        <p:nvSpPr>
          <p:cNvPr id="20" name="Google Shape;20;g33cada08c39_0_13"/>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a:spcBef>
                <a:spcPts val="0"/>
              </a:spcBef>
              <a:spcAft>
                <a:spcPts val="0"/>
              </a:spcAft>
              <a:buClr>
                <a:schemeClr val="lt1"/>
              </a:buClr>
              <a:buSzPts val="2900"/>
              <a:buFont typeface="Lato"/>
              <a:buNone/>
              <a:defRPr b="1" sz="2900">
                <a:solidFill>
                  <a:schemeClr val="lt1"/>
                </a:solidFill>
                <a:latin typeface="Lato"/>
                <a:ea typeface="Lato"/>
                <a:cs typeface="Lato"/>
                <a:sym typeface="Lato"/>
              </a:defRPr>
            </a:lvl1pPr>
            <a:lvl2pPr lvl="1">
              <a:spcBef>
                <a:spcPts val="0"/>
              </a:spcBef>
              <a:spcAft>
                <a:spcPts val="0"/>
              </a:spcAft>
              <a:buClr>
                <a:schemeClr val="lt1"/>
              </a:buClr>
              <a:buSzPts val="1400"/>
              <a:buNone/>
              <a:defRPr>
                <a:solidFill>
                  <a:schemeClr val="lt1"/>
                </a:solidFill>
              </a:defRPr>
            </a:lvl2pPr>
            <a:lvl3pPr lvl="2">
              <a:spcBef>
                <a:spcPts val="0"/>
              </a:spcBef>
              <a:spcAft>
                <a:spcPts val="0"/>
              </a:spcAft>
              <a:buClr>
                <a:schemeClr val="lt1"/>
              </a:buClr>
              <a:buSzPts val="1400"/>
              <a:buNone/>
              <a:defRPr>
                <a:solidFill>
                  <a:schemeClr val="lt1"/>
                </a:solidFill>
              </a:defRPr>
            </a:lvl3pPr>
            <a:lvl4pPr lvl="3">
              <a:spcBef>
                <a:spcPts val="0"/>
              </a:spcBef>
              <a:spcAft>
                <a:spcPts val="0"/>
              </a:spcAft>
              <a:buClr>
                <a:schemeClr val="lt1"/>
              </a:buClr>
              <a:buSzPts val="1400"/>
              <a:buNone/>
              <a:defRPr>
                <a:solidFill>
                  <a:schemeClr val="lt1"/>
                </a:solidFill>
              </a:defRPr>
            </a:lvl4pPr>
            <a:lvl5pPr lvl="4">
              <a:spcBef>
                <a:spcPts val="0"/>
              </a:spcBef>
              <a:spcAft>
                <a:spcPts val="0"/>
              </a:spcAft>
              <a:buClr>
                <a:schemeClr val="lt1"/>
              </a:buClr>
              <a:buSzPts val="1400"/>
              <a:buNone/>
              <a:defRPr>
                <a:solidFill>
                  <a:schemeClr val="lt1"/>
                </a:solidFill>
              </a:defRPr>
            </a:lvl5pPr>
            <a:lvl6pPr lvl="5">
              <a:spcBef>
                <a:spcPts val="0"/>
              </a:spcBef>
              <a:spcAft>
                <a:spcPts val="0"/>
              </a:spcAft>
              <a:buClr>
                <a:schemeClr val="lt1"/>
              </a:buClr>
              <a:buSzPts val="1400"/>
              <a:buNone/>
              <a:defRPr>
                <a:solidFill>
                  <a:schemeClr val="lt1"/>
                </a:solidFill>
              </a:defRPr>
            </a:lvl6pPr>
            <a:lvl7pPr lvl="6">
              <a:spcBef>
                <a:spcPts val="0"/>
              </a:spcBef>
              <a:spcAft>
                <a:spcPts val="0"/>
              </a:spcAft>
              <a:buClr>
                <a:schemeClr val="lt1"/>
              </a:buClr>
              <a:buSzPts val="1400"/>
              <a:buNone/>
              <a:defRPr>
                <a:solidFill>
                  <a:schemeClr val="lt1"/>
                </a:solidFill>
              </a:defRPr>
            </a:lvl7pPr>
            <a:lvl8pPr lvl="7">
              <a:spcBef>
                <a:spcPts val="0"/>
              </a:spcBef>
              <a:spcAft>
                <a:spcPts val="0"/>
              </a:spcAft>
              <a:buClr>
                <a:schemeClr val="lt1"/>
              </a:buClr>
              <a:buSzPts val="1400"/>
              <a:buNone/>
              <a:defRPr>
                <a:solidFill>
                  <a:schemeClr val="lt1"/>
                </a:solidFill>
              </a:defRPr>
            </a:lvl8pPr>
            <a:lvl9pPr lvl="8">
              <a:spcBef>
                <a:spcPts val="0"/>
              </a:spcBef>
              <a:spcAft>
                <a:spcPts val="0"/>
              </a:spcAft>
              <a:buClr>
                <a:schemeClr val="lt1"/>
              </a:buClr>
              <a:buSzPts val="1400"/>
              <a:buNone/>
              <a:defRPr>
                <a:solidFill>
                  <a:schemeClr val="lt1"/>
                </a:solidFill>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1">
  <p:cSld name="Divider slide 2_1">
    <p:spTree>
      <p:nvGrpSpPr>
        <p:cNvPr id="132" name="Shape 132"/>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Section slide 1">
    <p:spTree>
      <p:nvGrpSpPr>
        <p:cNvPr id="133" name="Shape 133"/>
        <p:cNvGrpSpPr/>
        <p:nvPr/>
      </p:nvGrpSpPr>
      <p:grpSpPr>
        <a:xfrm>
          <a:off x="0" y="0"/>
          <a:ext cx="0" cy="0"/>
          <a:chOff x="0" y="0"/>
          <a:chExt cx="0" cy="0"/>
        </a:xfrm>
      </p:grpSpPr>
      <p:sp>
        <p:nvSpPr>
          <p:cNvPr id="134" name="Google Shape;134;g3f582d049f0_0_127"/>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5" name="Google Shape;135;g3f582d049f0_0_127"/>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p:cSld name="Section slide 1_1">
    <p:spTree>
      <p:nvGrpSpPr>
        <p:cNvPr id="136" name="Shape 136"/>
        <p:cNvGrpSpPr/>
        <p:nvPr/>
      </p:nvGrpSpPr>
      <p:grpSpPr>
        <a:xfrm>
          <a:off x="0" y="0"/>
          <a:ext cx="0" cy="0"/>
          <a:chOff x="0" y="0"/>
          <a:chExt cx="0" cy="0"/>
        </a:xfrm>
      </p:grpSpPr>
      <p:sp>
        <p:nvSpPr>
          <p:cNvPr id="137" name="Google Shape;137;g3f582d049f0_0_130"/>
          <p:cNvSpPr/>
          <p:nvPr/>
        </p:nvSpPr>
        <p:spPr>
          <a:xfrm>
            <a:off x="0" y="0"/>
            <a:ext cx="9144000" cy="13737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2">
  <p:cSld name="Divider/pullout 1">
    <p:bg>
      <p:bgPr>
        <a:solidFill>
          <a:srgbClr val="0543B3"/>
        </a:solidFill>
      </p:bgPr>
    </p:bg>
    <p:spTree>
      <p:nvGrpSpPr>
        <p:cNvPr id="138" name="Shape 138"/>
        <p:cNvGrpSpPr/>
        <p:nvPr/>
      </p:nvGrpSpPr>
      <p:grpSpPr>
        <a:xfrm>
          <a:off x="0" y="0"/>
          <a:ext cx="0" cy="0"/>
          <a:chOff x="0" y="0"/>
          <a:chExt cx="0" cy="0"/>
        </a:xfrm>
      </p:grpSpPr>
      <p:pic>
        <p:nvPicPr>
          <p:cNvPr id="139" name="Google Shape;139;g3f582d049f0_0_132"/>
          <p:cNvPicPr preferRelativeResize="0"/>
          <p:nvPr/>
        </p:nvPicPr>
        <p:blipFill rotWithShape="1">
          <a:blip r:embed="rId2">
            <a:alphaModFix/>
          </a:blip>
          <a:srcRect b="0" l="0" r="0" t="0"/>
          <a:stretch/>
        </p:blipFill>
        <p:spPr>
          <a:xfrm>
            <a:off x="8052064" y="4271278"/>
            <a:ext cx="793551" cy="58540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21" name="Shape 21"/>
        <p:cNvGrpSpPr/>
        <p:nvPr/>
      </p:nvGrpSpPr>
      <p:grpSpPr>
        <a:xfrm>
          <a:off x="0" y="0"/>
          <a:ext cx="0" cy="0"/>
          <a:chOff x="0" y="0"/>
          <a:chExt cx="0" cy="0"/>
        </a:xfrm>
      </p:grpSpPr>
      <p:pic>
        <p:nvPicPr>
          <p:cNvPr id="22" name="Google Shape;22;g33cada08c39_0_15"/>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23" name="Shape 23"/>
        <p:cNvGrpSpPr/>
        <p:nvPr/>
      </p:nvGrpSpPr>
      <p:grpSpPr>
        <a:xfrm>
          <a:off x="0" y="0"/>
          <a:ext cx="0" cy="0"/>
          <a:chOff x="0" y="0"/>
          <a:chExt cx="0" cy="0"/>
        </a:xfrm>
      </p:grpSpPr>
      <p:sp>
        <p:nvSpPr>
          <p:cNvPr id="24" name="Google Shape;24;g33cada08c39_0_17"/>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 name="Google Shape;25;g33cada08c39_0_17"/>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spTree>
      <p:nvGrpSpPr>
        <p:cNvPr id="26" name="Shape 26"/>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p:cSld name="TITLE_ONLY_2">
    <p:bg>
      <p:bgPr>
        <a:solidFill>
          <a:srgbClr val="262A33"/>
        </a:solidFill>
      </p:bgPr>
    </p:bg>
    <p:spTree>
      <p:nvGrpSpPr>
        <p:cNvPr id="27" name="Shape 27"/>
        <p:cNvGrpSpPr/>
        <p:nvPr/>
      </p:nvGrpSpPr>
      <p:grpSpPr>
        <a:xfrm>
          <a:off x="0" y="0"/>
          <a:ext cx="0" cy="0"/>
          <a:chOff x="0" y="0"/>
          <a:chExt cx="0" cy="0"/>
        </a:xfrm>
      </p:grpSpPr>
      <p:pic>
        <p:nvPicPr>
          <p:cNvPr id="28" name="Google Shape;28;g33cada08c39_0_21"/>
          <p:cNvPicPr preferRelativeResize="0"/>
          <p:nvPr/>
        </p:nvPicPr>
        <p:blipFill rotWithShape="1">
          <a:blip r:embed="rId2">
            <a:alphaModFix/>
          </a:blip>
          <a:srcRect b="-8418" l="-5677" r="-7637" t="-10644"/>
          <a:stretch/>
        </p:blipFill>
        <p:spPr>
          <a:xfrm>
            <a:off x="8069450" y="4311925"/>
            <a:ext cx="835000" cy="650200"/>
          </a:xfrm>
          <a:prstGeom prst="rect">
            <a:avLst/>
          </a:prstGeom>
          <a:noFill/>
          <a:ln>
            <a:noFill/>
          </a:ln>
        </p:spPr>
      </p:pic>
      <p:sp>
        <p:nvSpPr>
          <p:cNvPr id="29" name="Google Shape;29;g33cada08c39_0_21"/>
          <p:cNvSpPr txBox="1"/>
          <p:nvPr>
            <p:ph idx="12" type="sldNum"/>
          </p:nvPr>
        </p:nvSpPr>
        <p:spPr>
          <a:xfrm>
            <a:off x="8556784" y="4749851"/>
            <a:ext cx="548700" cy="393600"/>
          </a:xfrm>
          <a:prstGeom prst="rect">
            <a:avLst/>
          </a:prstGeom>
          <a:noFill/>
          <a:ln>
            <a:noFill/>
          </a:ln>
        </p:spPr>
        <p:txBody>
          <a:bodyPr anchorCtr="0" anchor="t"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3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4.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 Id="rId9" Type="http://schemas.openxmlformats.org/officeDocument/2006/relationships/slideLayout" Target="../slideLayouts/slideLayout28.xml"/><Relationship Id="rId10" Type="http://schemas.openxmlformats.org/officeDocument/2006/relationships/slideLayout" Target="../slideLayouts/slideLayout29.xml"/><Relationship Id="rId11" Type="http://schemas.openxmlformats.org/officeDocument/2006/relationships/slideLayout" Target="../slideLayouts/slideLayout30.xml"/><Relationship Id="rId12" Type="http://schemas.openxmlformats.org/officeDocument/2006/relationships/slideLayout" Target="../slideLayouts/slideLayout31.xml"/><Relationship Id="rId13" Type="http://schemas.openxmlformats.org/officeDocument/2006/relationships/slideLayout" Target="../slideLayouts/slideLayout32.xml"/><Relationship Id="rId14" Type="http://schemas.openxmlformats.org/officeDocument/2006/relationships/slideLayout" Target="../slideLayouts/slideLayout33.xml"/><Relationship Id="rId15" Type="http://schemas.openxmlformats.org/officeDocument/2006/relationships/slideLayout" Target="../slideLayouts/slideLayout34.xml"/><Relationship Id="rId16" Type="http://schemas.openxmlformats.org/officeDocument/2006/relationships/slideLayout" Target="../slideLayouts/slideLayout35.xml"/><Relationship Id="rId17" Type="http://schemas.openxmlformats.org/officeDocument/2006/relationships/slideLayout" Target="../slideLayouts/slideLayout36.xml"/><Relationship Id="rId18" Type="http://schemas.openxmlformats.org/officeDocument/2006/relationships/theme" Target="../theme/theme5.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 Id="rId9" Type="http://schemas.openxmlformats.org/officeDocument/2006/relationships/slideLayout" Target="../slideLayouts/slideLayout45.xml"/><Relationship Id="rId10" Type="http://schemas.openxmlformats.org/officeDocument/2006/relationships/slideLayout" Target="../slideLayouts/slideLayout46.xml"/><Relationship Id="rId11" Type="http://schemas.openxmlformats.org/officeDocument/2006/relationships/slideLayout" Target="../slideLayouts/slideLayout47.xml"/><Relationship Id="rId12" Type="http://schemas.openxmlformats.org/officeDocument/2006/relationships/slideLayout" Target="../slideLayouts/slideLayout48.xml"/><Relationship Id="rId13" Type="http://schemas.openxmlformats.org/officeDocument/2006/relationships/slideLayout" Target="../slideLayouts/slideLayout49.xml"/><Relationship Id="rId14" Type="http://schemas.openxmlformats.org/officeDocument/2006/relationships/slideLayout" Target="../slideLayouts/slideLayout50.xml"/><Relationship Id="rId15" Type="http://schemas.openxmlformats.org/officeDocument/2006/relationships/slideLayout" Target="../slideLayouts/slideLayout51.xml"/><Relationship Id="rId16" Type="http://schemas.openxmlformats.org/officeDocument/2006/relationships/slideLayout" Target="../slideLayouts/slideLayout52.xml"/><Relationship Id="rId17" Type="http://schemas.openxmlformats.org/officeDocument/2006/relationships/slideLayout" Target="../slideLayouts/slideLayout53.xml"/><Relationship Id="rId18"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5" name="Shape 3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6" name="Shape 5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8" name="Shape 98"/>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image" Target="../media/image7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7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6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9.png"/><Relationship Id="rId4" Type="http://schemas.openxmlformats.org/officeDocument/2006/relationships/image" Target="../media/image7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hyperlink" Target="https://www.google.com/finance/quote/BTC-GBP?window=5Y" TargetMode="External"/><Relationship Id="rId4" Type="http://schemas.openxmlformats.org/officeDocument/2006/relationships/image" Target="../media/image6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www.ft.com/video/ce61990f-ba96-4759-8979-139dd6ccd8d9" TargetMode="External"/><Relationship Id="rId4" Type="http://schemas.openxmlformats.org/officeDocument/2006/relationships/hyperlink" Target="https://www.ft.com/video/ce61990f-ba96-4759-8979-139dd6ccd8d9" TargetMode="External"/><Relationship Id="rId5" Type="http://schemas.openxmlformats.org/officeDocument/2006/relationships/image" Target="../media/image59.png"/><Relationship Id="rId6" Type="http://schemas.openxmlformats.org/officeDocument/2006/relationships/image" Target="../media/image4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hyperlink" Target="http://www.youtube.com/watch?v=J-xEhaUxCy4" TargetMode="External"/><Relationship Id="rId4" Type="http://schemas.openxmlformats.org/officeDocument/2006/relationships/image" Target="../media/image41.jpg"/><Relationship Id="rId5" Type="http://schemas.openxmlformats.org/officeDocument/2006/relationships/hyperlink" Target="https://youtu.be/J-xEhaUxCy4"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hyperlink" Target="http://www.youtube.com/watch?v=J-xEhaUxCy4" TargetMode="External"/><Relationship Id="rId4" Type="http://schemas.openxmlformats.org/officeDocument/2006/relationships/image" Target="../media/image41.jpg"/><Relationship Id="rId5" Type="http://schemas.openxmlformats.org/officeDocument/2006/relationships/hyperlink" Target="https://youtu.be/J-xEhaUxCy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6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6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33.xml"/><Relationship Id="rId3" Type="http://schemas.openxmlformats.org/officeDocument/2006/relationships/image" Target="../media/image4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4.xml"/><Relationship Id="rId3" Type="http://schemas.openxmlformats.org/officeDocument/2006/relationships/image" Target="../media/image48.png"/><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4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5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49.png"/><Relationship Id="rId4" Type="http://schemas.openxmlformats.org/officeDocument/2006/relationships/image" Target="../media/image5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52.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0.xml"/><Relationship Id="rId3" Type="http://schemas.openxmlformats.org/officeDocument/2006/relationships/image" Target="../media/image55.png"/><Relationship Id="rId4" Type="http://schemas.openxmlformats.org/officeDocument/2006/relationships/hyperlink" Target="http://www.youtube.com/watch?v=CakdQBB5QnQ" TargetMode="External"/><Relationship Id="rId5" Type="http://schemas.openxmlformats.org/officeDocument/2006/relationships/image" Target="../media/image57.jpg"/><Relationship Id="rId6" Type="http://schemas.openxmlformats.org/officeDocument/2006/relationships/hyperlink" Target="https://www.youtube.com/watch?v=CakdQBB5QnQ"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41.xml"/><Relationship Id="rId3" Type="http://schemas.openxmlformats.org/officeDocument/2006/relationships/image" Target="../media/image4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2.xml"/><Relationship Id="rId3" Type="http://schemas.openxmlformats.org/officeDocument/2006/relationships/hyperlink" Target="http://www.youtube.com/watch?v=3xVMpSI1GfE" TargetMode="External"/><Relationship Id="rId4" Type="http://schemas.openxmlformats.org/officeDocument/2006/relationships/image" Target="../media/image65.jpg"/><Relationship Id="rId5" Type="http://schemas.openxmlformats.org/officeDocument/2006/relationships/hyperlink" Target="https://youtu.be/3xVMpSI1GfE"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4.xml"/><Relationship Id="rId3" Type="http://schemas.openxmlformats.org/officeDocument/2006/relationships/hyperlink" Target="https://www.fca.org.uk/investsmart/crypto-basics#section-investing-in-crypto-" TargetMode="External"/><Relationship Id="rId4" Type="http://schemas.openxmlformats.org/officeDocument/2006/relationships/image" Target="../media/image6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6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6.xml"/><Relationship Id="rId3" Type="http://schemas.openxmlformats.org/officeDocument/2006/relationships/image" Target="../media/image7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47.xml"/><Relationship Id="rId3" Type="http://schemas.openxmlformats.org/officeDocument/2006/relationships/image" Target="../media/image4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9.xml"/><Relationship Id="rId3" Type="http://schemas.openxmlformats.org/officeDocument/2006/relationships/hyperlink" Target="https://www.citizensadvice.org.uk/debt-and-money/" TargetMode="External"/><Relationship Id="rId4" Type="http://schemas.openxmlformats.org/officeDocument/2006/relationships/image" Target="../media/image63.png"/><Relationship Id="rId5" Type="http://schemas.openxmlformats.org/officeDocument/2006/relationships/image" Target="../media/image66.png"/><Relationship Id="rId6" Type="http://schemas.openxmlformats.org/officeDocument/2006/relationships/hyperlink" Target="https://www.nationaldebtline.org/" TargetMode="External"/><Relationship Id="rId7" Type="http://schemas.openxmlformats.org/officeDocument/2006/relationships/hyperlink" Target="https://www.nationaldebtline.org/" TargetMode="External"/><Relationship Id="rId8" Type="http://schemas.openxmlformats.org/officeDocument/2006/relationships/hyperlink" Target="http://www.moneyadvicetrust.org/Pages/default.aspx" TargetMode="External"/><Relationship Id="rId9" Type="http://schemas.openxmlformats.org/officeDocument/2006/relationships/image" Target="../media/image6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hyperlink" Target="https://resources.ftflic.com/" TargetMode="External"/><Relationship Id="rId4" Type="http://schemas.openxmlformats.org/officeDocument/2006/relationships/hyperlink" Target="https://www.investopedia.com/terms/b/blockchain.asp" TargetMode="External"/><Relationship Id="rId5" Type="http://schemas.openxmlformats.org/officeDocument/2006/relationships/hyperlink" Target="https://www.internetmatters.org/hub/research/decrypting-cryptoassets-nfts-report/" TargetMode="External"/><Relationship Id="rId6" Type="http://schemas.openxmlformats.org/officeDocument/2006/relationships/hyperlink" Target="https://www.fca.org.uk/investsmart/crypto-basics" TargetMode="External"/><Relationship Id="rId7" Type="http://schemas.openxmlformats.org/officeDocument/2006/relationships/hyperlink" Target="https://young.scot/get-informed/what-is-cryptocurrency/"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33.png"/><Relationship Id="rId4" Type="http://schemas.openxmlformats.org/officeDocument/2006/relationships/image" Target="../media/image46.png"/><Relationship Id="rId5" Type="http://schemas.openxmlformats.org/officeDocument/2006/relationships/image" Target="../media/image37.png"/><Relationship Id="rId6" Type="http://schemas.openxmlformats.org/officeDocument/2006/relationships/image" Target="../media/image36.png"/><Relationship Id="rId7" Type="http://schemas.openxmlformats.org/officeDocument/2006/relationships/image" Target="../media/image40.png"/><Relationship Id="rId8" Type="http://schemas.openxmlformats.org/officeDocument/2006/relationships/image" Target="../media/image39.png"/><Relationship Id="rId9"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hyperlink" Target="https://youtu.be/f7iXTyHGYX4" TargetMode="External"/><Relationship Id="rId4" Type="http://schemas.openxmlformats.org/officeDocument/2006/relationships/hyperlink" Target="http://www.youtube.com/watch?v=PFKke1jDX78" TargetMode="External"/><Relationship Id="rId5" Type="http://schemas.openxmlformats.org/officeDocument/2006/relationships/image" Target="../media/image38.jpg"/><Relationship Id="rId6" Type="http://schemas.openxmlformats.org/officeDocument/2006/relationships/hyperlink" Target="https://youtu.be/PFKke1jDX78"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hyperlink" Target="https://youtu.be/f7iXTyHGYX4" TargetMode="External"/><Relationship Id="rId4" Type="http://schemas.openxmlformats.org/officeDocument/2006/relationships/hyperlink" Target="http://www.youtube.com/watch?v=PFKke1jDX78" TargetMode="External"/><Relationship Id="rId5" Type="http://schemas.openxmlformats.org/officeDocument/2006/relationships/image" Target="../media/image38.jpg"/><Relationship Id="rId6" Type="http://schemas.openxmlformats.org/officeDocument/2006/relationships/hyperlink" Target="https://youtu.be/PFKke1jDX78"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62A33"/>
        </a:solidFill>
      </p:bgPr>
    </p:bg>
    <p:spTree>
      <p:nvGrpSpPr>
        <p:cNvPr id="143" name="Shape 143"/>
        <p:cNvGrpSpPr/>
        <p:nvPr/>
      </p:nvGrpSpPr>
      <p:grpSpPr>
        <a:xfrm>
          <a:off x="0" y="0"/>
          <a:ext cx="0" cy="0"/>
          <a:chOff x="0" y="0"/>
          <a:chExt cx="0" cy="0"/>
        </a:xfrm>
      </p:grpSpPr>
      <p:sp>
        <p:nvSpPr>
          <p:cNvPr id="144" name="Google Shape;144;g3f5311222f4_0_27"/>
          <p:cNvSpPr txBox="1"/>
          <p:nvPr>
            <p:ph type="ctrTitle"/>
          </p:nvPr>
        </p:nvSpPr>
        <p:spPr>
          <a:xfrm>
            <a:off x="360375" y="1253100"/>
            <a:ext cx="8012100" cy="188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en-GB" sz="4800" u="none" cap="none" strike="noStrike">
                <a:solidFill>
                  <a:schemeClr val="lt1"/>
                </a:solidFill>
                <a:latin typeface="Lato Black"/>
                <a:ea typeface="Lato Black"/>
                <a:cs typeface="Lato Black"/>
                <a:sym typeface="Lato Black"/>
              </a:rPr>
              <a:t>How to </a:t>
            </a:r>
            <a:r>
              <a:rPr b="1" lang="en-GB" sz="4800">
                <a:solidFill>
                  <a:schemeClr val="lt1"/>
                </a:solidFill>
                <a:latin typeface="Lato Black"/>
                <a:ea typeface="Lato Black"/>
                <a:cs typeface="Lato Black"/>
                <a:sym typeface="Lato Black"/>
              </a:rPr>
              <a:t>manage </a:t>
            </a:r>
            <a:endParaRPr b="1" sz="4800">
              <a:solidFill>
                <a:schemeClr val="lt1"/>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3600"/>
              <a:buFont typeface="Arial"/>
              <a:buNone/>
            </a:pPr>
            <a:r>
              <a:rPr b="1" lang="en-GB" sz="4800">
                <a:solidFill>
                  <a:schemeClr val="lt1"/>
                </a:solidFill>
                <a:latin typeface="Lato Black"/>
                <a:ea typeface="Lato Black"/>
                <a:cs typeface="Lato Black"/>
                <a:sym typeface="Lato Black"/>
              </a:rPr>
              <a:t>financial risk</a:t>
            </a:r>
            <a:r>
              <a:rPr b="1" i="0" lang="en-GB" sz="4800" u="none" cap="none" strike="noStrike">
                <a:solidFill>
                  <a:schemeClr val="lt1"/>
                </a:solidFill>
                <a:latin typeface="Lato Black"/>
                <a:ea typeface="Lato Black"/>
                <a:cs typeface="Lato Black"/>
                <a:sym typeface="Lato Black"/>
              </a:rPr>
              <a:t> </a:t>
            </a:r>
            <a:endParaRPr b="1" i="0" sz="4800" u="none" cap="none" strike="noStrike">
              <a:solidFill>
                <a:schemeClr val="lt1"/>
              </a:solidFill>
              <a:latin typeface="Lato Black"/>
              <a:ea typeface="Lato Black"/>
              <a:cs typeface="Lato Black"/>
              <a:sym typeface="Lato Black"/>
            </a:endParaRPr>
          </a:p>
        </p:txBody>
      </p:sp>
      <p:sp>
        <p:nvSpPr>
          <p:cNvPr id="145" name="Google Shape;145;g3f5311222f4_0_27"/>
          <p:cNvSpPr txBox="1"/>
          <p:nvPr/>
        </p:nvSpPr>
        <p:spPr>
          <a:xfrm>
            <a:off x="360375" y="4529800"/>
            <a:ext cx="6681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chemeClr val="accent2"/>
                </a:solidFill>
                <a:latin typeface="Arial"/>
                <a:ea typeface="Arial"/>
                <a:cs typeface="Arial"/>
                <a:sym typeface="Arial"/>
              </a:rPr>
              <a:t>This session is aimed at Year 9 and</a:t>
            </a:r>
            <a:r>
              <a:rPr b="1" lang="en-GB" sz="1000">
                <a:solidFill>
                  <a:schemeClr val="accent2"/>
                </a:solidFill>
              </a:rPr>
              <a:t> is also appropriate for KS4 and KS5</a:t>
            </a:r>
            <a:endParaRPr b="1" i="0" sz="1000" u="none" cap="none" strike="noStrike">
              <a:solidFill>
                <a:schemeClr val="accent2"/>
              </a:solidFill>
              <a:latin typeface="Arial"/>
              <a:ea typeface="Arial"/>
              <a:cs typeface="Arial"/>
              <a:sym typeface="Arial"/>
            </a:endParaRPr>
          </a:p>
        </p:txBody>
      </p:sp>
      <p:pic>
        <p:nvPicPr>
          <p:cNvPr id="146" name="Google Shape;146;g3f5311222f4_0_27" title="noun-crowdfunding-16247.png"/>
          <p:cNvPicPr preferRelativeResize="0"/>
          <p:nvPr/>
        </p:nvPicPr>
        <p:blipFill rotWithShape="1">
          <a:blip r:embed="rId3">
            <a:alphaModFix/>
          </a:blip>
          <a:srcRect b="14296" l="0" r="0" t="0"/>
          <a:stretch/>
        </p:blipFill>
        <p:spPr>
          <a:xfrm>
            <a:off x="479425" y="3175500"/>
            <a:ext cx="1048000" cy="8981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g2768912105e_0_295"/>
          <p:cNvSpPr txBox="1"/>
          <p:nvPr/>
        </p:nvSpPr>
        <p:spPr>
          <a:xfrm>
            <a:off x="1401375" y="894150"/>
            <a:ext cx="6976200" cy="222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2400">
                <a:solidFill>
                  <a:srgbClr val="FFFFFF"/>
                </a:solidFill>
                <a:latin typeface="Lato"/>
                <a:ea typeface="Lato"/>
                <a:cs typeface="Lato"/>
                <a:sym typeface="Lato"/>
              </a:rPr>
              <a:t>Why some are wary of cryptocurrency…</a:t>
            </a:r>
            <a:endParaRPr sz="1500">
              <a:solidFill>
                <a:srgbClr val="FFFFFF"/>
              </a:solidFill>
              <a:latin typeface="Lato"/>
              <a:ea typeface="Lato"/>
              <a:cs typeface="Lato"/>
              <a:sym typeface="Lato"/>
            </a:endParaRPr>
          </a:p>
          <a:p>
            <a:pPr indent="-355600" lvl="0" marL="457200" marR="0" rtl="0" algn="l">
              <a:lnSpc>
                <a:spcPct val="100000"/>
              </a:lnSpc>
              <a:spcBef>
                <a:spcPts val="1000"/>
              </a:spcBef>
              <a:spcAft>
                <a:spcPts val="0"/>
              </a:spcAft>
              <a:buClr>
                <a:srgbClr val="FFFFFF"/>
              </a:buClr>
              <a:buSzPts val="2000"/>
              <a:buFont typeface="Lato"/>
              <a:buChar char="●"/>
            </a:pPr>
            <a:r>
              <a:rPr b="0" i="0" lang="en-GB" sz="2000" u="none" cap="none" strike="noStrike">
                <a:solidFill>
                  <a:srgbClr val="FFFFFF"/>
                </a:solidFill>
                <a:latin typeface="Lato"/>
                <a:ea typeface="Lato"/>
                <a:cs typeface="Lato"/>
                <a:sym typeface="Lato"/>
              </a:rPr>
              <a:t>It doesn’t have the backing of a</a:t>
            </a:r>
            <a:r>
              <a:rPr lang="en-GB" sz="2000">
                <a:solidFill>
                  <a:srgbClr val="FFFFFF"/>
                </a:solidFill>
                <a:latin typeface="Lato"/>
                <a:ea typeface="Lato"/>
                <a:cs typeface="Lato"/>
                <a:sym typeface="Lato"/>
              </a:rPr>
              <a:t> government or</a:t>
            </a:r>
            <a:r>
              <a:rPr b="0" i="0" lang="en-GB" sz="2000" u="none" cap="none" strike="noStrike">
                <a:solidFill>
                  <a:srgbClr val="FFFFFF"/>
                </a:solidFill>
                <a:latin typeface="Lato"/>
                <a:ea typeface="Lato"/>
                <a:cs typeface="Lato"/>
                <a:sym typeface="Lato"/>
              </a:rPr>
              <a:t> central bank</a:t>
            </a:r>
            <a:r>
              <a:rPr lang="en-GB" sz="2000">
                <a:solidFill>
                  <a:srgbClr val="FFFFFF"/>
                </a:solidFill>
                <a:latin typeface="Lato"/>
                <a:ea typeface="Lato"/>
                <a:cs typeface="Lato"/>
                <a:sym typeface="Lato"/>
              </a:rPr>
              <a:t> and </a:t>
            </a:r>
            <a:r>
              <a:rPr b="1" lang="en-GB" sz="2000">
                <a:solidFill>
                  <a:srgbClr val="FFFFFF"/>
                </a:solidFill>
                <a:latin typeface="Lato"/>
                <a:ea typeface="Lato"/>
                <a:cs typeface="Lato"/>
                <a:sym typeface="Lato"/>
              </a:rPr>
              <a:t>usually</a:t>
            </a:r>
            <a:r>
              <a:rPr lang="en-GB" sz="2000">
                <a:solidFill>
                  <a:srgbClr val="FFFFFF"/>
                </a:solidFill>
                <a:latin typeface="Lato"/>
                <a:ea typeface="Lato"/>
                <a:cs typeface="Lato"/>
                <a:sym typeface="Lato"/>
              </a:rPr>
              <a:t> isn’t regulated</a:t>
            </a:r>
            <a:endParaRPr b="0" i="0" sz="2000" u="none" cap="none" strike="noStrike">
              <a:solidFill>
                <a:srgbClr val="FFFFFF"/>
              </a:solidFill>
              <a:latin typeface="Lato"/>
              <a:ea typeface="Lato"/>
              <a:cs typeface="Lato"/>
              <a:sym typeface="Lato"/>
            </a:endParaRPr>
          </a:p>
          <a:p>
            <a:pPr indent="-355600" lvl="0" marL="457200" marR="0" rtl="0" algn="l">
              <a:lnSpc>
                <a:spcPct val="100000"/>
              </a:lnSpc>
              <a:spcBef>
                <a:spcPts val="1000"/>
              </a:spcBef>
              <a:spcAft>
                <a:spcPts val="0"/>
              </a:spcAft>
              <a:buClr>
                <a:srgbClr val="FFFFFF"/>
              </a:buClr>
              <a:buSzPts val="2000"/>
              <a:buFont typeface="Lato"/>
              <a:buChar char="●"/>
            </a:pPr>
            <a:r>
              <a:rPr b="0" i="0" lang="en-GB" sz="2000" u="none" cap="none" strike="noStrike">
                <a:solidFill>
                  <a:srgbClr val="FFFFFF"/>
                </a:solidFill>
                <a:latin typeface="Lato"/>
                <a:ea typeface="Lato"/>
                <a:cs typeface="Lato"/>
                <a:sym typeface="Lato"/>
              </a:rPr>
              <a:t>It isn't stable</a:t>
            </a:r>
            <a:endParaRPr b="0" i="0" sz="2000" u="none" cap="none" strike="noStrike">
              <a:solidFill>
                <a:srgbClr val="FFFFFF"/>
              </a:solidFill>
              <a:latin typeface="Lato"/>
              <a:ea typeface="Lato"/>
              <a:cs typeface="Lato"/>
              <a:sym typeface="Lato"/>
            </a:endParaRPr>
          </a:p>
          <a:p>
            <a:pPr indent="-355600" lvl="0" marL="457200" marR="0" rtl="0" algn="l">
              <a:lnSpc>
                <a:spcPct val="100000"/>
              </a:lnSpc>
              <a:spcBef>
                <a:spcPts val="1000"/>
              </a:spcBef>
              <a:spcAft>
                <a:spcPts val="0"/>
              </a:spcAft>
              <a:buClr>
                <a:srgbClr val="FFFFFF"/>
              </a:buClr>
              <a:buSzPts val="2000"/>
              <a:buFont typeface="Lato"/>
              <a:buChar char="●"/>
            </a:pPr>
            <a:r>
              <a:rPr b="0" i="0" lang="en-GB" sz="2000" u="none" cap="none" strike="noStrike">
                <a:solidFill>
                  <a:srgbClr val="FFFFFF"/>
                </a:solidFill>
                <a:latin typeface="Lato"/>
                <a:ea typeface="Lato"/>
                <a:cs typeface="Lato"/>
                <a:sym typeface="Lato"/>
              </a:rPr>
              <a:t>It isn't accepted fo</a:t>
            </a:r>
            <a:r>
              <a:rPr lang="en-GB" sz="2000">
                <a:solidFill>
                  <a:srgbClr val="FFFFFF"/>
                </a:solidFill>
                <a:latin typeface="Lato"/>
                <a:ea typeface="Lato"/>
                <a:cs typeface="Lato"/>
                <a:sym typeface="Lato"/>
              </a:rPr>
              <a:t>r buying most</a:t>
            </a:r>
            <a:r>
              <a:rPr b="0" i="0" lang="en-GB" sz="2000" u="none" cap="none" strike="noStrike">
                <a:solidFill>
                  <a:srgbClr val="FFFFFF"/>
                </a:solidFill>
                <a:latin typeface="Lato"/>
                <a:ea typeface="Lato"/>
                <a:cs typeface="Lato"/>
                <a:sym typeface="Lato"/>
              </a:rPr>
              <a:t> shopping </a:t>
            </a:r>
            <a:r>
              <a:rPr lang="en-GB" sz="2000">
                <a:solidFill>
                  <a:srgbClr val="FFFFFF"/>
                </a:solidFill>
                <a:latin typeface="Lato"/>
                <a:ea typeface="Lato"/>
                <a:cs typeface="Lato"/>
                <a:sym typeface="Lato"/>
              </a:rPr>
              <a:t>items</a:t>
            </a:r>
            <a:endParaRPr b="0" i="0" sz="2000" u="none" cap="none" strike="noStrike">
              <a:solidFill>
                <a:srgbClr val="000000"/>
              </a:solidFill>
              <a:latin typeface="Arial"/>
              <a:ea typeface="Arial"/>
              <a:cs typeface="Arial"/>
              <a:sym typeface="Arial"/>
            </a:endParaRPr>
          </a:p>
        </p:txBody>
      </p:sp>
      <p:sp>
        <p:nvSpPr>
          <p:cNvPr id="233" name="Google Shape;233;g2768912105e_0_295"/>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g2768912105e_0_295"/>
          <p:cNvSpPr txBox="1"/>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2900">
                <a:solidFill>
                  <a:srgbClr val="FFFFFF"/>
                </a:solidFill>
                <a:latin typeface="Lato"/>
                <a:ea typeface="Lato"/>
                <a:cs typeface="Lato"/>
                <a:sym typeface="Lato"/>
              </a:rPr>
              <a:t>Cryptocurrency vs. money</a:t>
            </a:r>
            <a:endParaRPr b="1" sz="2900">
              <a:solidFill>
                <a:srgbClr val="FFFFFF"/>
              </a:solidFill>
              <a:latin typeface="Lato"/>
              <a:ea typeface="Lato"/>
              <a:cs typeface="Lato"/>
              <a:sym typeface="Lato"/>
            </a:endParaRPr>
          </a:p>
        </p:txBody>
      </p:sp>
      <p:pic>
        <p:nvPicPr>
          <p:cNvPr id="235" name="Google Shape;235;g2768912105e_0_295" title="noun-tick-7454586.png"/>
          <p:cNvPicPr preferRelativeResize="0"/>
          <p:nvPr/>
        </p:nvPicPr>
        <p:blipFill rotWithShape="1">
          <a:blip r:embed="rId3">
            <a:alphaModFix/>
          </a:blip>
          <a:srcRect b="15476" l="0" r="0" t="0"/>
          <a:stretch/>
        </p:blipFill>
        <p:spPr>
          <a:xfrm>
            <a:off x="272750" y="894150"/>
            <a:ext cx="1109350" cy="9376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g3f58edda79c_0_0"/>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g3f58edda79c_0_0"/>
          <p:cNvSpPr txBox="1"/>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2900">
                <a:solidFill>
                  <a:srgbClr val="FFFFFF"/>
                </a:solidFill>
                <a:latin typeface="Lato"/>
                <a:ea typeface="Lato"/>
                <a:cs typeface="Lato"/>
                <a:sym typeface="Lato"/>
              </a:rPr>
              <a:t>Cryptocurrency vs. money</a:t>
            </a:r>
            <a:endParaRPr b="1" sz="2900">
              <a:solidFill>
                <a:srgbClr val="FFFFFF"/>
              </a:solidFill>
              <a:latin typeface="Lato"/>
              <a:ea typeface="Lato"/>
              <a:cs typeface="Lato"/>
              <a:sym typeface="Lato"/>
            </a:endParaRPr>
          </a:p>
        </p:txBody>
      </p:sp>
      <p:pic>
        <p:nvPicPr>
          <p:cNvPr id="242" name="Google Shape;242;g3f58edda79c_0_0" title="noun-cross-5871950.png"/>
          <p:cNvPicPr preferRelativeResize="0"/>
          <p:nvPr/>
        </p:nvPicPr>
        <p:blipFill rotWithShape="1">
          <a:blip r:embed="rId3">
            <a:alphaModFix/>
          </a:blip>
          <a:srcRect b="17533" l="0" r="0" t="0"/>
          <a:stretch/>
        </p:blipFill>
        <p:spPr>
          <a:xfrm>
            <a:off x="272750" y="1113906"/>
            <a:ext cx="1268600" cy="1046213"/>
          </a:xfrm>
          <a:prstGeom prst="rect">
            <a:avLst/>
          </a:prstGeom>
          <a:noFill/>
          <a:ln>
            <a:noFill/>
          </a:ln>
        </p:spPr>
      </p:pic>
      <p:sp>
        <p:nvSpPr>
          <p:cNvPr id="243" name="Google Shape;243;g3f58edda79c_0_0"/>
          <p:cNvSpPr txBox="1"/>
          <p:nvPr/>
        </p:nvSpPr>
        <p:spPr>
          <a:xfrm>
            <a:off x="1541350" y="978750"/>
            <a:ext cx="6317100" cy="289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2900">
                <a:solidFill>
                  <a:schemeClr val="lt1"/>
                </a:solidFill>
                <a:latin typeface="Lato"/>
                <a:ea typeface="Lato"/>
                <a:cs typeface="Lato"/>
                <a:sym typeface="Lato"/>
              </a:rPr>
              <a:t>…can be exactly why others prefer it</a:t>
            </a:r>
            <a:endParaRPr b="1" sz="2900">
              <a:solidFill>
                <a:schemeClr val="lt1"/>
              </a:solidFill>
              <a:latin typeface="Lato"/>
              <a:ea typeface="Lato"/>
              <a:cs typeface="Lato"/>
              <a:sym typeface="Lato"/>
            </a:endParaRPr>
          </a:p>
          <a:p>
            <a:pPr indent="-317500" lvl="0" marL="457200" rtl="0" algn="l">
              <a:spcBef>
                <a:spcPts val="1000"/>
              </a:spcBef>
              <a:spcAft>
                <a:spcPts val="0"/>
              </a:spcAft>
              <a:buClr>
                <a:schemeClr val="lt1"/>
              </a:buClr>
              <a:buSzPts val="1400"/>
              <a:buFont typeface="Lato"/>
              <a:buChar char="●"/>
            </a:pPr>
            <a:r>
              <a:rPr lang="en-GB" sz="2000">
                <a:solidFill>
                  <a:schemeClr val="lt1"/>
                </a:solidFill>
                <a:latin typeface="Lato"/>
                <a:ea typeface="Lato"/>
                <a:cs typeface="Lato"/>
                <a:sym typeface="Lato"/>
              </a:rPr>
              <a:t>Its instability (also called volatility) allows some people to make huge gains in a short space of time, but also huge losses!</a:t>
            </a:r>
            <a:r>
              <a:rPr lang="en-GB" sz="2600">
                <a:solidFill>
                  <a:schemeClr val="lt1"/>
                </a:solidFill>
                <a:latin typeface="Lato"/>
                <a:ea typeface="Lato"/>
                <a:cs typeface="Lato"/>
                <a:sym typeface="Lato"/>
              </a:rPr>
              <a:t>   </a:t>
            </a:r>
            <a:endParaRPr sz="2600">
              <a:solidFill>
                <a:schemeClr val="lt1"/>
              </a:solidFill>
              <a:latin typeface="Lato"/>
              <a:ea typeface="Lato"/>
              <a:cs typeface="Lato"/>
              <a:sym typeface="Lato"/>
            </a:endParaRPr>
          </a:p>
          <a:p>
            <a:pPr indent="-355600" lvl="0" marL="457200" rtl="0" algn="l">
              <a:spcBef>
                <a:spcPts val="1000"/>
              </a:spcBef>
              <a:spcAft>
                <a:spcPts val="0"/>
              </a:spcAft>
              <a:buClr>
                <a:schemeClr val="lt1"/>
              </a:buClr>
              <a:buSzPts val="2000"/>
              <a:buFont typeface="Lato"/>
              <a:buChar char="●"/>
            </a:pPr>
            <a:r>
              <a:rPr lang="en-GB" sz="2000">
                <a:solidFill>
                  <a:schemeClr val="lt1"/>
                </a:solidFill>
                <a:latin typeface="Lato"/>
                <a:ea typeface="Lato"/>
                <a:cs typeface="Lato"/>
                <a:sym typeface="Lato"/>
              </a:rPr>
              <a:t>It is </a:t>
            </a:r>
            <a:r>
              <a:rPr b="1" lang="en-GB" sz="2000">
                <a:solidFill>
                  <a:schemeClr val="lt1"/>
                </a:solidFill>
                <a:latin typeface="Lato"/>
                <a:ea typeface="Lato"/>
                <a:cs typeface="Lato"/>
                <a:sym typeface="Lato"/>
              </a:rPr>
              <a:t>sometimes</a:t>
            </a:r>
            <a:r>
              <a:rPr lang="en-GB" sz="2000">
                <a:solidFill>
                  <a:schemeClr val="lt1"/>
                </a:solidFill>
                <a:latin typeface="Lato"/>
                <a:ea typeface="Lato"/>
                <a:cs typeface="Lato"/>
                <a:sym typeface="Lato"/>
              </a:rPr>
              <a:t> decentralised, meaning peer to peer trades can take place without an organisation in the middle </a:t>
            </a:r>
            <a:endParaRPr sz="17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164e30dc810_0_152"/>
          <p:cNvSpPr txBox="1"/>
          <p:nvPr/>
        </p:nvSpPr>
        <p:spPr>
          <a:xfrm>
            <a:off x="272750" y="4405825"/>
            <a:ext cx="35976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1" lang="en-GB" sz="1000">
                <a:solidFill>
                  <a:schemeClr val="accent1"/>
                </a:solidFill>
                <a:latin typeface="Lato"/>
                <a:ea typeface="Lato"/>
                <a:cs typeface="Lato"/>
                <a:sym typeface="Lato"/>
              </a:rPr>
              <a:t>Two options:</a:t>
            </a:r>
            <a:endParaRPr b="1" i="1" sz="1000">
              <a:solidFill>
                <a:schemeClr val="accent1"/>
              </a:solidFill>
              <a:latin typeface="Lato"/>
              <a:ea typeface="Lato"/>
              <a:cs typeface="Lato"/>
              <a:sym typeface="Lato"/>
            </a:endParaRPr>
          </a:p>
          <a:p>
            <a:pPr indent="-149901" lvl="0" marL="316800" marR="0" rtl="0" algn="l">
              <a:lnSpc>
                <a:spcPct val="115000"/>
              </a:lnSpc>
              <a:spcBef>
                <a:spcPts val="0"/>
              </a:spcBef>
              <a:spcAft>
                <a:spcPts val="0"/>
              </a:spcAft>
              <a:buClr>
                <a:schemeClr val="accent1"/>
              </a:buClr>
              <a:buSzPts val="1000"/>
              <a:buFont typeface="Lato"/>
              <a:buChar char="●"/>
            </a:pPr>
            <a:r>
              <a:rPr b="1" i="1" lang="en-GB" sz="1000" u="none" cap="none" strike="noStrike">
                <a:solidFill>
                  <a:schemeClr val="accent1"/>
                </a:solidFill>
                <a:latin typeface="Lato"/>
                <a:ea typeface="Lato"/>
                <a:cs typeface="Lato"/>
                <a:sym typeface="Lato"/>
              </a:rPr>
              <a:t>Resource </a:t>
            </a:r>
            <a:r>
              <a:rPr b="1" i="1" lang="en-GB" sz="1000">
                <a:solidFill>
                  <a:schemeClr val="accent1"/>
                </a:solidFill>
                <a:latin typeface="Lato"/>
                <a:ea typeface="Lato"/>
                <a:cs typeface="Lato"/>
                <a:sym typeface="Lato"/>
              </a:rPr>
              <a:t>1 | </a:t>
            </a:r>
            <a:r>
              <a:rPr b="1" i="1" lang="en-GB" sz="1000" u="none" cap="none" strike="noStrike">
                <a:solidFill>
                  <a:schemeClr val="accent1"/>
                </a:solidFill>
                <a:latin typeface="Lato"/>
                <a:ea typeface="Lato"/>
                <a:cs typeface="Lato"/>
                <a:sym typeface="Lato"/>
              </a:rPr>
              <a:t>Literacy Resource (1 page)</a:t>
            </a:r>
            <a:endParaRPr b="1" i="1" sz="1000" u="none" cap="none" strike="noStrike">
              <a:solidFill>
                <a:schemeClr val="accent1"/>
              </a:solidFill>
              <a:latin typeface="Lato"/>
              <a:ea typeface="Lato"/>
              <a:cs typeface="Lato"/>
              <a:sym typeface="Lato"/>
            </a:endParaRPr>
          </a:p>
          <a:p>
            <a:pPr indent="-149901" lvl="0" marL="316800" marR="0" rtl="0" algn="l">
              <a:lnSpc>
                <a:spcPct val="115000"/>
              </a:lnSpc>
              <a:spcBef>
                <a:spcPts val="0"/>
              </a:spcBef>
              <a:spcAft>
                <a:spcPts val="0"/>
              </a:spcAft>
              <a:buClr>
                <a:schemeClr val="accent1"/>
              </a:buClr>
              <a:buSzPts val="1000"/>
              <a:buFont typeface="Lato"/>
              <a:buChar char="●"/>
            </a:pPr>
            <a:r>
              <a:rPr b="1" i="1" lang="en-GB" sz="1000">
                <a:solidFill>
                  <a:schemeClr val="accent1"/>
                </a:solidFill>
                <a:latin typeface="Lato"/>
                <a:ea typeface="Lato"/>
                <a:cs typeface="Lato"/>
                <a:sym typeface="Lato"/>
              </a:rPr>
              <a:t>Resource 1 | Literacy Resource (Stretch)</a:t>
            </a:r>
            <a:endParaRPr b="1" i="1" sz="1000">
              <a:solidFill>
                <a:schemeClr val="accent1"/>
              </a:solidFill>
              <a:latin typeface="Lato"/>
              <a:ea typeface="Lato"/>
              <a:cs typeface="Lato"/>
              <a:sym typeface="Lato"/>
            </a:endParaRPr>
          </a:p>
        </p:txBody>
      </p:sp>
      <p:pic>
        <p:nvPicPr>
          <p:cNvPr id="249" name="Google Shape;249;g164e30dc810_0_152" title="module_3_session_2_resource_1_literacy_resource_1_page (1).png"/>
          <p:cNvPicPr preferRelativeResize="0"/>
          <p:nvPr/>
        </p:nvPicPr>
        <p:blipFill rotWithShape="1">
          <a:blip r:embed="rId3">
            <a:alphaModFix/>
          </a:blip>
          <a:srcRect b="0" l="0" r="0" t="0"/>
          <a:stretch/>
        </p:blipFill>
        <p:spPr>
          <a:xfrm>
            <a:off x="6484775" y="325325"/>
            <a:ext cx="2398423" cy="3392350"/>
          </a:xfrm>
          <a:prstGeom prst="rect">
            <a:avLst/>
          </a:prstGeom>
          <a:noFill/>
          <a:ln cap="flat" cmpd="sng" w="19050">
            <a:solidFill>
              <a:schemeClr val="accent2"/>
            </a:solidFill>
            <a:prstDash val="solid"/>
            <a:round/>
            <a:headEnd len="sm" w="sm" type="none"/>
            <a:tailEnd len="sm" w="sm" type="none"/>
          </a:ln>
          <a:effectLst>
            <a:outerShdw blurRad="57150" rotWithShape="0" algn="bl" dir="5400000" dist="19050">
              <a:srgbClr val="000000">
                <a:alpha val="50000"/>
              </a:srgbClr>
            </a:outerShdw>
          </a:effectLst>
        </p:spPr>
      </p:pic>
      <p:sp>
        <p:nvSpPr>
          <p:cNvPr id="250" name="Google Shape;250;g164e30dc810_0_152"/>
          <p:cNvSpPr txBox="1"/>
          <p:nvPr/>
        </p:nvSpPr>
        <p:spPr>
          <a:xfrm>
            <a:off x="113375" y="1182625"/>
            <a:ext cx="5834400" cy="2909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400"/>
              <a:buFont typeface="Arial"/>
              <a:buNone/>
            </a:pPr>
            <a:r>
              <a:rPr b="1" i="0" lang="en-GB" sz="2200" u="none" cap="none" strike="noStrike">
                <a:solidFill>
                  <a:schemeClr val="dk1"/>
                </a:solidFill>
                <a:latin typeface="Lato"/>
                <a:ea typeface="Lato"/>
                <a:cs typeface="Lato"/>
                <a:sym typeface="Lato"/>
                <a:extLst>
                  <a:ext uri="http://customooxmlschemas.google.com/">
                    <go:slidesCustomData xmlns:go="http://customooxmlschemas.google.com/" textRoundtripDataId="4"/>
                  </a:ext>
                </a:extLst>
              </a:rPr>
              <a:t>Literacy </a:t>
            </a:r>
            <a:r>
              <a:rPr b="1" lang="en-GB" sz="2200">
                <a:solidFill>
                  <a:schemeClr val="dk1"/>
                </a:solidFill>
                <a:latin typeface="Lato"/>
                <a:ea typeface="Lato"/>
                <a:cs typeface="Lato"/>
                <a:sym typeface="Lato"/>
              </a:rPr>
              <a:t>r</a:t>
            </a:r>
            <a:r>
              <a:rPr b="1" i="0" lang="en-GB" sz="2200" u="none" cap="none" strike="noStrike">
                <a:solidFill>
                  <a:schemeClr val="dk1"/>
                </a:solidFill>
                <a:latin typeface="Lato"/>
                <a:ea typeface="Lato"/>
                <a:cs typeface="Lato"/>
                <a:sym typeface="Lato"/>
                <a:extLst>
                  <a:ext uri="http://customooxmlschemas.google.com/">
                    <go:slidesCustomData xmlns:go="http://customooxmlschemas.google.com/" textRoundtripDataId="5"/>
                  </a:ext>
                </a:extLst>
              </a:rPr>
              <a:t>esource</a:t>
            </a:r>
            <a:r>
              <a:rPr b="1" i="0" lang="en-GB" sz="2200" u="none" cap="none" strike="noStrike">
                <a:solidFill>
                  <a:schemeClr val="dk1"/>
                </a:solidFill>
                <a:latin typeface="Lato"/>
                <a:ea typeface="Lato"/>
                <a:cs typeface="Lato"/>
                <a:sym typeface="Lato"/>
              </a:rPr>
              <a:t>: Cryptocurrency </a:t>
            </a:r>
            <a:r>
              <a:rPr b="1" lang="en-GB" sz="2200">
                <a:solidFill>
                  <a:schemeClr val="dk1"/>
                </a:solidFill>
                <a:latin typeface="Lato"/>
                <a:ea typeface="Lato"/>
                <a:cs typeface="Lato"/>
                <a:sym typeface="Lato"/>
              </a:rPr>
              <a:t>and</a:t>
            </a:r>
            <a:r>
              <a:rPr b="1" i="0" lang="en-GB" sz="2200" u="none" cap="none" strike="noStrike">
                <a:solidFill>
                  <a:schemeClr val="dk1"/>
                </a:solidFill>
                <a:latin typeface="Lato"/>
                <a:ea typeface="Lato"/>
                <a:cs typeface="Lato"/>
                <a:sym typeface="Lato"/>
              </a:rPr>
              <a:t> </a:t>
            </a:r>
            <a:r>
              <a:rPr b="1" lang="en-GB" sz="2200">
                <a:solidFill>
                  <a:schemeClr val="dk1"/>
                </a:solidFill>
                <a:latin typeface="Lato"/>
                <a:ea typeface="Lato"/>
                <a:cs typeface="Lato"/>
                <a:sym typeface="Lato"/>
              </a:rPr>
              <a:t>b</a:t>
            </a:r>
            <a:r>
              <a:rPr b="1" i="0" lang="en-GB" sz="2200" u="none" cap="none" strike="noStrike">
                <a:solidFill>
                  <a:schemeClr val="dk1"/>
                </a:solidFill>
                <a:latin typeface="Lato"/>
                <a:ea typeface="Lato"/>
                <a:cs typeface="Lato"/>
                <a:sym typeface="Lato"/>
              </a:rPr>
              <a:t>itcoin</a:t>
            </a:r>
            <a:endParaRPr b="1" i="0" sz="2200" u="none" cap="none" strike="noStrike">
              <a:solidFill>
                <a:schemeClr val="dk1"/>
              </a:solidFill>
              <a:latin typeface="Lato"/>
              <a:ea typeface="Lato"/>
              <a:cs typeface="Lato"/>
              <a:sym typeface="Lato"/>
            </a:endParaRPr>
          </a:p>
          <a:p>
            <a:pPr indent="0" lvl="0" marL="0" marR="0" rtl="0" algn="l">
              <a:lnSpc>
                <a:spcPct val="115000"/>
              </a:lnSpc>
              <a:spcBef>
                <a:spcPts val="0"/>
              </a:spcBef>
              <a:spcAft>
                <a:spcPts val="0"/>
              </a:spcAft>
              <a:buClr>
                <a:srgbClr val="000000"/>
              </a:buClr>
              <a:buSzPts val="2400"/>
              <a:buFont typeface="Arial"/>
              <a:buNone/>
            </a:pPr>
            <a:r>
              <a:t/>
            </a:r>
            <a:endParaRPr b="1" sz="1600">
              <a:solidFill>
                <a:schemeClr val="dk1"/>
              </a:solidFill>
              <a:latin typeface="Lato"/>
              <a:ea typeface="Lato"/>
              <a:cs typeface="Lato"/>
              <a:sym typeface="Lato"/>
            </a:endParaRPr>
          </a:p>
          <a:p>
            <a:pPr indent="-330200" lvl="0" marL="457200" marR="0" rtl="0" algn="l">
              <a:lnSpc>
                <a:spcPct val="115000"/>
              </a:lnSpc>
              <a:spcBef>
                <a:spcPts val="0"/>
              </a:spcBef>
              <a:spcAft>
                <a:spcPts val="0"/>
              </a:spcAft>
              <a:buClr>
                <a:schemeClr val="dk1"/>
              </a:buClr>
              <a:buSzPts val="1600"/>
              <a:buFont typeface="Lato"/>
              <a:buAutoNum type="arabicPeriod"/>
            </a:pPr>
            <a:r>
              <a:rPr b="1" i="0" lang="en-GB" sz="1600" u="none" cap="none" strike="noStrike">
                <a:solidFill>
                  <a:schemeClr val="dk1"/>
                </a:solidFill>
                <a:latin typeface="Lato"/>
                <a:ea typeface="Lato"/>
                <a:cs typeface="Lato"/>
                <a:sym typeface="Lato"/>
              </a:rPr>
              <a:t>Summarise your reading </a:t>
            </a:r>
            <a:r>
              <a:rPr b="1" lang="en-GB" sz="1600">
                <a:solidFill>
                  <a:schemeClr val="dk1"/>
                </a:solidFill>
                <a:latin typeface="Lato"/>
                <a:ea typeface="Lato"/>
                <a:cs typeface="Lato"/>
                <a:sym typeface="Lato"/>
              </a:rPr>
              <a:t>into</a:t>
            </a:r>
            <a:r>
              <a:rPr b="1" i="0" lang="en-GB" sz="1600" u="none" cap="none" strike="noStrike">
                <a:solidFill>
                  <a:schemeClr val="dk1"/>
                </a:solidFill>
                <a:latin typeface="Lato"/>
                <a:ea typeface="Lato"/>
                <a:cs typeface="Lato"/>
                <a:sym typeface="Lato"/>
              </a:rPr>
              <a:t> </a:t>
            </a:r>
            <a:r>
              <a:rPr b="1" lang="en-GB" sz="1600" u="sng">
                <a:solidFill>
                  <a:schemeClr val="dk1"/>
                </a:solidFill>
                <a:latin typeface="Lato"/>
                <a:ea typeface="Lato"/>
                <a:cs typeface="Lato"/>
                <a:sym typeface="Lato"/>
              </a:rPr>
              <a:t>five points</a:t>
            </a:r>
            <a:endParaRPr b="1" i="0" sz="1600" cap="none" strike="noStrike">
              <a:solidFill>
                <a:schemeClr val="dk1"/>
              </a:solidFill>
              <a:latin typeface="Lato"/>
              <a:ea typeface="Lato"/>
              <a:cs typeface="Lato"/>
              <a:sym typeface="Lato"/>
            </a:endParaRPr>
          </a:p>
          <a:p>
            <a:pPr indent="-330200" lvl="0" marL="457200" marR="0" rtl="0" algn="l">
              <a:lnSpc>
                <a:spcPct val="115000"/>
              </a:lnSpc>
              <a:spcBef>
                <a:spcPts val="0"/>
              </a:spcBef>
              <a:spcAft>
                <a:spcPts val="0"/>
              </a:spcAft>
              <a:buClr>
                <a:schemeClr val="dk1"/>
              </a:buClr>
              <a:buSzPts val="1600"/>
              <a:buFont typeface="Lato"/>
              <a:buAutoNum type="arabicPeriod"/>
            </a:pPr>
            <a:r>
              <a:rPr b="1" i="0" lang="en-GB" sz="1600" u="none" cap="none" strike="noStrike">
                <a:solidFill>
                  <a:schemeClr val="dk1"/>
                </a:solidFill>
                <a:latin typeface="Lato"/>
                <a:ea typeface="Lato"/>
                <a:cs typeface="Lato"/>
                <a:sym typeface="Lato"/>
              </a:rPr>
              <a:t>Select two points to create a whole class </a:t>
            </a:r>
            <a:r>
              <a:rPr b="1" lang="en-GB" sz="1600">
                <a:solidFill>
                  <a:schemeClr val="dk1"/>
                </a:solidFill>
                <a:latin typeface="Lato"/>
                <a:ea typeface="Lato"/>
                <a:cs typeface="Lato"/>
                <a:sym typeface="Lato"/>
              </a:rPr>
              <a:t>b</a:t>
            </a:r>
            <a:r>
              <a:rPr b="1" i="0" lang="en-GB" sz="1600" u="none" cap="none" strike="noStrike">
                <a:solidFill>
                  <a:schemeClr val="dk1"/>
                </a:solidFill>
                <a:latin typeface="Lato"/>
                <a:ea typeface="Lato"/>
                <a:cs typeface="Lato"/>
                <a:sym typeface="Lato"/>
              </a:rPr>
              <a:t>itcoin fact sheet</a:t>
            </a:r>
            <a:r>
              <a:rPr b="1" lang="en-GB" sz="1600">
                <a:solidFill>
                  <a:schemeClr val="dk1"/>
                </a:solidFill>
                <a:latin typeface="Lato"/>
                <a:ea typeface="Lato"/>
                <a:cs typeface="Lato"/>
                <a:sym typeface="Lato"/>
              </a:rPr>
              <a:t> to collate on the board</a:t>
            </a:r>
            <a:endParaRPr b="1" sz="1600">
              <a:solidFill>
                <a:schemeClr val="dk1"/>
              </a:solidFill>
              <a:latin typeface="Lato"/>
              <a:ea typeface="Lato"/>
              <a:cs typeface="Lato"/>
              <a:sym typeface="Lato"/>
            </a:endParaRPr>
          </a:p>
          <a:p>
            <a:pPr indent="0" lvl="0" marL="0" marR="0" rtl="0" algn="l">
              <a:lnSpc>
                <a:spcPct val="115000"/>
              </a:lnSpc>
              <a:spcBef>
                <a:spcPts val="0"/>
              </a:spcBef>
              <a:spcAft>
                <a:spcPts val="0"/>
              </a:spcAft>
              <a:buNone/>
            </a:pPr>
            <a:r>
              <a:t/>
            </a:r>
            <a:endParaRPr b="1" sz="1600">
              <a:solidFill>
                <a:schemeClr val="dk1"/>
              </a:solidFill>
              <a:latin typeface="Lato"/>
              <a:ea typeface="Lato"/>
              <a:cs typeface="Lato"/>
              <a:sym typeface="Lato"/>
            </a:endParaRPr>
          </a:p>
          <a:p>
            <a:pPr indent="0" lvl="0" marL="0" marR="0" rtl="0" algn="l">
              <a:lnSpc>
                <a:spcPct val="115000"/>
              </a:lnSpc>
              <a:spcBef>
                <a:spcPts val="0"/>
              </a:spcBef>
              <a:spcAft>
                <a:spcPts val="0"/>
              </a:spcAft>
              <a:buNone/>
            </a:pPr>
            <a:r>
              <a:rPr b="1" lang="en-GB" sz="1600">
                <a:solidFill>
                  <a:schemeClr val="dk1"/>
                </a:solidFill>
                <a:latin typeface="Lato"/>
                <a:ea typeface="Lato"/>
                <a:cs typeface="Lato"/>
                <a:sym typeface="Lato"/>
              </a:rPr>
              <a:t>Stretch:</a:t>
            </a:r>
            <a:r>
              <a:rPr b="1" i="0" lang="en-GB" sz="1600" u="none" cap="none" strike="noStrike">
                <a:solidFill>
                  <a:schemeClr val="dk1"/>
                </a:solidFill>
                <a:latin typeface="Lato"/>
                <a:ea typeface="Lato"/>
                <a:cs typeface="Lato"/>
                <a:sym typeface="Lato"/>
              </a:rPr>
              <a:t>  </a:t>
            </a:r>
            <a:r>
              <a:rPr b="1" lang="en-GB" sz="1600">
                <a:solidFill>
                  <a:schemeClr val="dk1"/>
                </a:solidFill>
                <a:latin typeface="Lato"/>
                <a:ea typeface="Lato"/>
                <a:cs typeface="Lato"/>
                <a:sym typeface="Lato"/>
              </a:rPr>
              <a:t>What are the positives and negatives of cryptocurrency? Fill in the table on the sheet. </a:t>
            </a:r>
            <a:endParaRPr b="1" i="0" sz="2200" u="none" cap="none" strike="noStrike">
              <a:solidFill>
                <a:schemeClr val="dk1"/>
              </a:solidFill>
              <a:latin typeface="Lato"/>
              <a:ea typeface="Lato"/>
              <a:cs typeface="Lato"/>
              <a:sym typeface="Lato"/>
            </a:endParaRPr>
          </a:p>
        </p:txBody>
      </p:sp>
      <p:sp>
        <p:nvSpPr>
          <p:cNvPr id="251" name="Google Shape;251;g164e30dc810_0_152"/>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What is cryptocurrency?</a:t>
            </a:r>
            <a:endParaRPr/>
          </a:p>
        </p:txBody>
      </p:sp>
      <p:pic>
        <p:nvPicPr>
          <p:cNvPr id="252" name="Google Shape;252;g164e30dc810_0_152" title="module_3_session_2_resource_1_literacy_resource_1_page.png"/>
          <p:cNvPicPr preferRelativeResize="0"/>
          <p:nvPr/>
        </p:nvPicPr>
        <p:blipFill rotWithShape="1">
          <a:blip r:embed="rId4">
            <a:alphaModFix/>
          </a:blip>
          <a:srcRect b="0" l="0" r="0" t="0"/>
          <a:stretch/>
        </p:blipFill>
        <p:spPr>
          <a:xfrm>
            <a:off x="5556000" y="1598750"/>
            <a:ext cx="2398423" cy="3392350"/>
          </a:xfrm>
          <a:prstGeom prst="rect">
            <a:avLst/>
          </a:prstGeom>
          <a:noFill/>
          <a:ln cap="flat" cmpd="sng" w="19050">
            <a:solidFill>
              <a:schemeClr val="accent2"/>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g34232d54a9e_0_0"/>
          <p:cNvSpPr txBox="1"/>
          <p:nvPr/>
        </p:nvSpPr>
        <p:spPr>
          <a:xfrm>
            <a:off x="17400" y="1107850"/>
            <a:ext cx="9109200" cy="2532000"/>
          </a:xfrm>
          <a:prstGeom prst="rect">
            <a:avLst/>
          </a:prstGeom>
          <a:solidFill>
            <a:schemeClr val="accent6"/>
          </a:solidFill>
          <a:ln>
            <a:noFill/>
          </a:ln>
        </p:spPr>
        <p:txBody>
          <a:bodyPr anchorCtr="0" anchor="t" bIns="91425" lIns="91425" spcFirstLastPara="1" rIns="91425" wrap="square" tIns="91425">
            <a:spAutoFit/>
          </a:bodyPr>
          <a:lstStyle/>
          <a:p>
            <a:pPr indent="-355600" lvl="0" marL="457200" rtl="0" algn="l">
              <a:spcBef>
                <a:spcPts val="1500"/>
              </a:spcBef>
              <a:spcAft>
                <a:spcPts val="0"/>
              </a:spcAft>
              <a:buClr>
                <a:schemeClr val="accent2"/>
              </a:buClr>
              <a:buSzPts val="2000"/>
              <a:buFont typeface="Lato"/>
              <a:buChar char="●"/>
            </a:pPr>
            <a:r>
              <a:rPr lang="en-GB" sz="2000">
                <a:latin typeface="Lato"/>
                <a:ea typeface="Lato"/>
                <a:cs typeface="Lato"/>
                <a:sym typeface="Lato"/>
              </a:rPr>
              <a:t>Cryptocurrencies have a </a:t>
            </a:r>
            <a:r>
              <a:rPr b="1" lang="en-GB" sz="2000">
                <a:latin typeface="Lato"/>
                <a:ea typeface="Lato"/>
                <a:cs typeface="Lato"/>
                <a:sym typeface="Lato"/>
              </a:rPr>
              <a:t>limited supply</a:t>
            </a:r>
            <a:r>
              <a:rPr lang="en-GB" sz="2000">
                <a:latin typeface="Lato"/>
                <a:ea typeface="Lato"/>
                <a:cs typeface="Lato"/>
                <a:sym typeface="Lato"/>
              </a:rPr>
              <a:t>, giving them value; Bitcoin is capped at 21 million coins. Coins are </a:t>
            </a:r>
            <a:r>
              <a:rPr b="1" lang="en-GB" sz="2000">
                <a:latin typeface="Lato"/>
                <a:ea typeface="Lato"/>
                <a:cs typeface="Lato"/>
                <a:sym typeface="Lato"/>
              </a:rPr>
              <a:t>mined</a:t>
            </a:r>
            <a:r>
              <a:rPr lang="en-GB" sz="2000">
                <a:latin typeface="Lato"/>
                <a:ea typeface="Lato"/>
                <a:cs typeface="Lato"/>
                <a:sym typeface="Lato"/>
              </a:rPr>
              <a:t> using powerful computers solving complex math problems.</a:t>
            </a:r>
            <a:endParaRPr sz="2000">
              <a:latin typeface="Lato"/>
              <a:ea typeface="Lato"/>
              <a:cs typeface="Lato"/>
              <a:sym typeface="Lato"/>
            </a:endParaRPr>
          </a:p>
          <a:p>
            <a:pPr indent="-355600" lvl="0" marL="457200" rtl="0" algn="l">
              <a:spcBef>
                <a:spcPts val="1500"/>
              </a:spcBef>
              <a:spcAft>
                <a:spcPts val="1500"/>
              </a:spcAft>
              <a:buClr>
                <a:schemeClr val="accent2"/>
              </a:buClr>
              <a:buSzPts val="2000"/>
              <a:buFont typeface="Lato"/>
              <a:buChar char="●"/>
            </a:pPr>
            <a:r>
              <a:rPr lang="en-GB" sz="2000">
                <a:latin typeface="Lato"/>
                <a:ea typeface="Lato"/>
                <a:cs typeface="Lato"/>
                <a:sym typeface="Lato"/>
              </a:rPr>
              <a:t>The value of crypto is mostly based on </a:t>
            </a:r>
            <a:r>
              <a:rPr b="1" lang="en-GB" sz="2000">
                <a:latin typeface="Lato"/>
                <a:ea typeface="Lato"/>
                <a:cs typeface="Lato"/>
                <a:sym typeface="Lato"/>
              </a:rPr>
              <a:t>what people believe</a:t>
            </a:r>
            <a:r>
              <a:rPr lang="en-GB" sz="2000">
                <a:latin typeface="Lato"/>
                <a:ea typeface="Lato"/>
                <a:cs typeface="Lato"/>
                <a:sym typeface="Lato"/>
              </a:rPr>
              <a:t> the value of the cryptocurrency is or will be. It is not issued by the government, like the British pound or US dollar. This is why it can be very </a:t>
            </a:r>
            <a:r>
              <a:rPr b="1" lang="en-GB" sz="2000">
                <a:latin typeface="Lato"/>
                <a:ea typeface="Lato"/>
                <a:cs typeface="Lato"/>
                <a:sym typeface="Lato"/>
              </a:rPr>
              <a:t>volatile</a:t>
            </a:r>
            <a:r>
              <a:rPr lang="en-GB" sz="2000">
                <a:latin typeface="Lato"/>
                <a:ea typeface="Lato"/>
                <a:cs typeface="Lato"/>
                <a:sym typeface="Lato"/>
              </a:rPr>
              <a:t>, </a:t>
            </a:r>
            <a:r>
              <a:rPr lang="en-GB" sz="2000">
                <a:latin typeface="Lato"/>
                <a:ea typeface="Lato"/>
                <a:cs typeface="Lato"/>
                <a:sym typeface="Lato"/>
              </a:rPr>
              <a:t>often changing in value.</a:t>
            </a:r>
            <a:endParaRPr sz="2000">
              <a:latin typeface="Lato"/>
              <a:ea typeface="Lato"/>
              <a:cs typeface="Lato"/>
              <a:sym typeface="Lato"/>
            </a:endParaRPr>
          </a:p>
        </p:txBody>
      </p:sp>
      <p:sp>
        <p:nvSpPr>
          <p:cNvPr id="258" name="Google Shape;258;g34232d54a9e_0_0"/>
          <p:cNvSpPr/>
          <p:nvPr/>
        </p:nvSpPr>
        <p:spPr>
          <a:xfrm>
            <a:off x="7517100" y="4285925"/>
            <a:ext cx="1609500" cy="677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300"/>
          </a:p>
        </p:txBody>
      </p:sp>
      <p:sp>
        <p:nvSpPr>
          <p:cNvPr id="259" name="Google Shape;259;g34232d54a9e_0_0"/>
          <p:cNvSpPr txBox="1"/>
          <p:nvPr/>
        </p:nvSpPr>
        <p:spPr>
          <a:xfrm>
            <a:off x="189575" y="170375"/>
            <a:ext cx="91092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400"/>
              <a:buFont typeface="Arial"/>
              <a:buNone/>
            </a:pPr>
            <a:r>
              <a:rPr b="1" i="0" lang="en-GB" sz="3200" u="none" cap="none" strike="noStrike">
                <a:solidFill>
                  <a:schemeClr val="lt1"/>
                </a:solidFill>
                <a:latin typeface="Lato"/>
                <a:ea typeface="Lato"/>
                <a:cs typeface="Lato"/>
                <a:sym typeface="Lato"/>
              </a:rPr>
              <a:t>Summary | What is cryptocurrency?</a:t>
            </a:r>
            <a:endParaRPr b="1" i="0" sz="3200" u="none" cap="none" strike="noStrike">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7">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3f582d049f0_0_216"/>
          <p:cNvSpPr/>
          <p:nvPr/>
        </p:nvSpPr>
        <p:spPr>
          <a:xfrm>
            <a:off x="7517100" y="4285925"/>
            <a:ext cx="1609500" cy="677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300"/>
          </a:p>
        </p:txBody>
      </p:sp>
      <p:sp>
        <p:nvSpPr>
          <p:cNvPr id="265" name="Google Shape;265;g3f582d049f0_0_216"/>
          <p:cNvSpPr txBox="1"/>
          <p:nvPr/>
        </p:nvSpPr>
        <p:spPr>
          <a:xfrm>
            <a:off x="189575" y="170375"/>
            <a:ext cx="91092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400"/>
              <a:buFont typeface="Arial"/>
              <a:buNone/>
            </a:pPr>
            <a:r>
              <a:rPr b="1" i="0" lang="en-GB" sz="3200" u="none" cap="none" strike="noStrike">
                <a:solidFill>
                  <a:schemeClr val="lt1"/>
                </a:solidFill>
                <a:latin typeface="Lato"/>
                <a:ea typeface="Lato"/>
                <a:cs typeface="Lato"/>
                <a:sym typeface="Lato"/>
              </a:rPr>
              <a:t>Summary | What is cryptocurrency?</a:t>
            </a:r>
            <a:endParaRPr b="1" i="0" sz="3200" u="none" cap="none" strike="noStrike">
              <a:solidFill>
                <a:schemeClr val="lt1"/>
              </a:solidFill>
              <a:latin typeface="Lato"/>
              <a:ea typeface="Lato"/>
              <a:cs typeface="Lato"/>
              <a:sym typeface="Lato"/>
            </a:endParaRPr>
          </a:p>
        </p:txBody>
      </p:sp>
      <p:sp>
        <p:nvSpPr>
          <p:cNvPr id="266" name="Google Shape;266;g3f582d049f0_0_216"/>
          <p:cNvSpPr txBox="1"/>
          <p:nvPr/>
        </p:nvSpPr>
        <p:spPr>
          <a:xfrm>
            <a:off x="17400" y="1107850"/>
            <a:ext cx="9109200" cy="2108700"/>
          </a:xfrm>
          <a:prstGeom prst="rect">
            <a:avLst/>
          </a:prstGeom>
          <a:solidFill>
            <a:schemeClr val="accent6"/>
          </a:solidFill>
          <a:ln>
            <a:noFill/>
          </a:ln>
        </p:spPr>
        <p:txBody>
          <a:bodyPr anchorCtr="0" anchor="t" bIns="91425" lIns="91425" spcFirstLastPara="1" rIns="91425" wrap="square" tIns="91425">
            <a:spAutoFit/>
          </a:bodyPr>
          <a:lstStyle/>
          <a:p>
            <a:pPr indent="-355600" lvl="0" marL="457200" rtl="0" algn="l">
              <a:spcBef>
                <a:spcPts val="1500"/>
              </a:spcBef>
              <a:spcAft>
                <a:spcPts val="0"/>
              </a:spcAft>
              <a:buClr>
                <a:schemeClr val="accent2"/>
              </a:buClr>
              <a:buSzPts val="2000"/>
              <a:buFont typeface="Lato"/>
              <a:buChar char="●"/>
            </a:pPr>
            <a:r>
              <a:rPr lang="en-GB" sz="2000">
                <a:latin typeface="Lato"/>
                <a:ea typeface="Lato"/>
                <a:cs typeface="Lato"/>
                <a:sym typeface="Lato"/>
              </a:rPr>
              <a:t>Crypto is </a:t>
            </a:r>
            <a:r>
              <a:rPr b="1" lang="en-GB" sz="2000">
                <a:latin typeface="Lato"/>
                <a:ea typeface="Lato"/>
                <a:cs typeface="Lato"/>
                <a:sym typeface="Lato"/>
              </a:rPr>
              <a:t>speculative</a:t>
            </a:r>
            <a:r>
              <a:rPr lang="en-GB" sz="2000">
                <a:latin typeface="Lato"/>
                <a:ea typeface="Lato"/>
                <a:cs typeface="Lato"/>
                <a:sym typeface="Lato"/>
              </a:rPr>
              <a:t>: </a:t>
            </a:r>
            <a:r>
              <a:rPr lang="en-GB" sz="2000">
                <a:latin typeface="Lato"/>
                <a:ea typeface="Lato"/>
                <a:cs typeface="Lato"/>
                <a:sym typeface="Lato"/>
              </a:rPr>
              <a:t>people buy it </a:t>
            </a:r>
            <a:r>
              <a:rPr b="1" lang="en-GB" sz="2000">
                <a:latin typeface="Lato"/>
                <a:ea typeface="Lato"/>
                <a:cs typeface="Lato"/>
                <a:sym typeface="Lato"/>
              </a:rPr>
              <a:t>hoping</a:t>
            </a:r>
            <a:r>
              <a:rPr lang="en-GB" sz="2000">
                <a:latin typeface="Lato"/>
                <a:ea typeface="Lato"/>
                <a:cs typeface="Lato"/>
                <a:sym typeface="Lato"/>
              </a:rPr>
              <a:t> the price will rise, often without evidence. Unlike game currencies, </a:t>
            </a:r>
            <a:r>
              <a:rPr b="1" lang="en-GB" sz="2000">
                <a:latin typeface="Lato"/>
                <a:ea typeface="Lato"/>
                <a:cs typeface="Lato"/>
                <a:sym typeface="Lato"/>
              </a:rPr>
              <a:t>real money can be lost</a:t>
            </a:r>
            <a:r>
              <a:rPr lang="en-GB" sz="2000">
                <a:latin typeface="Lato"/>
                <a:ea typeface="Lato"/>
                <a:cs typeface="Lato"/>
                <a:sym typeface="Lato"/>
              </a:rPr>
              <a:t>.</a:t>
            </a:r>
            <a:endParaRPr sz="2000">
              <a:latin typeface="Lato"/>
              <a:ea typeface="Lato"/>
              <a:cs typeface="Lato"/>
              <a:sym typeface="Lato"/>
            </a:endParaRPr>
          </a:p>
          <a:p>
            <a:pPr indent="-355600" lvl="0" marL="457200" rtl="0" algn="l">
              <a:spcBef>
                <a:spcPts val="1500"/>
              </a:spcBef>
              <a:spcAft>
                <a:spcPts val="0"/>
              </a:spcAft>
              <a:buClr>
                <a:schemeClr val="accent2"/>
              </a:buClr>
              <a:buSzPts val="2000"/>
              <a:buFont typeface="Lato"/>
              <a:buChar char="●"/>
            </a:pPr>
            <a:r>
              <a:rPr lang="en-GB" sz="2000">
                <a:latin typeface="Lato"/>
                <a:ea typeface="Lato"/>
                <a:cs typeface="Lato"/>
                <a:sym typeface="Lato"/>
              </a:rPr>
              <a:t>Currently, crypto isn't widely accepted for </a:t>
            </a:r>
            <a:r>
              <a:rPr b="1" lang="en-GB" sz="2000">
                <a:latin typeface="Lato"/>
                <a:ea typeface="Lato"/>
                <a:cs typeface="Lato"/>
                <a:sym typeface="Lato"/>
              </a:rPr>
              <a:t>purchases</a:t>
            </a:r>
            <a:r>
              <a:rPr lang="en-GB" sz="2000">
                <a:latin typeface="Lato"/>
                <a:ea typeface="Lato"/>
                <a:cs typeface="Lato"/>
                <a:sym typeface="Lato"/>
              </a:rPr>
              <a:t>.</a:t>
            </a:r>
            <a:endParaRPr sz="2000">
              <a:latin typeface="Lato"/>
              <a:ea typeface="Lato"/>
              <a:cs typeface="Lato"/>
              <a:sym typeface="Lato"/>
            </a:endParaRPr>
          </a:p>
          <a:p>
            <a:pPr indent="-355600" lvl="0" marL="457200" rtl="0" algn="l">
              <a:spcBef>
                <a:spcPts val="1500"/>
              </a:spcBef>
              <a:spcAft>
                <a:spcPts val="1500"/>
              </a:spcAft>
              <a:buClr>
                <a:schemeClr val="accent2"/>
              </a:buClr>
              <a:buSzPts val="2000"/>
              <a:buFont typeface="Lato"/>
              <a:buChar char="●"/>
            </a:pPr>
            <a:r>
              <a:rPr lang="en-GB" sz="2000">
                <a:latin typeface="Lato"/>
                <a:ea typeface="Lato"/>
                <a:cs typeface="Lato"/>
                <a:sym typeface="Lato"/>
              </a:rPr>
              <a:t>Investing should only happen after saving an </a:t>
            </a:r>
            <a:r>
              <a:rPr b="1" lang="en-GB" sz="2000">
                <a:latin typeface="Lato"/>
                <a:ea typeface="Lato"/>
                <a:cs typeface="Lato"/>
                <a:sym typeface="Lato"/>
              </a:rPr>
              <a:t>emergency fund</a:t>
            </a:r>
            <a:r>
              <a:rPr lang="en-GB" sz="2000">
                <a:latin typeface="Lato"/>
                <a:ea typeface="Lato"/>
                <a:cs typeface="Lato"/>
                <a:sym typeface="Lato"/>
              </a:rPr>
              <a:t>: </a:t>
            </a:r>
            <a:r>
              <a:rPr lang="en-GB" sz="2000">
                <a:latin typeface="Lato"/>
                <a:ea typeface="Lato"/>
                <a:cs typeface="Lato"/>
                <a:sym typeface="Lato"/>
              </a:rPr>
              <a:t>at least three months’ expenses for unexpected events like house repairs or </a:t>
            </a:r>
            <a:r>
              <a:rPr lang="en-GB" sz="2000">
                <a:latin typeface="Lato"/>
                <a:ea typeface="Lato"/>
                <a:cs typeface="Lato"/>
                <a:sym typeface="Lato"/>
              </a:rPr>
              <a:t>losing your job</a:t>
            </a:r>
            <a:r>
              <a:rPr lang="en-GB" sz="2000">
                <a:latin typeface="Lato"/>
                <a:ea typeface="Lato"/>
                <a:cs typeface="Lato"/>
                <a:sym typeface="Lato"/>
              </a:rPr>
              <a:t>.</a:t>
            </a:r>
            <a:endParaRPr sz="2000">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6">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g3d363b4769f_0_0"/>
          <p:cNvSpPr/>
          <p:nvPr/>
        </p:nvSpPr>
        <p:spPr>
          <a:xfrm>
            <a:off x="7517100" y="4285925"/>
            <a:ext cx="1609500" cy="677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300"/>
          </a:p>
        </p:txBody>
      </p:sp>
      <p:sp>
        <p:nvSpPr>
          <p:cNvPr id="272" name="Google Shape;272;g3d363b4769f_0_0"/>
          <p:cNvSpPr txBox="1"/>
          <p:nvPr/>
        </p:nvSpPr>
        <p:spPr>
          <a:xfrm>
            <a:off x="189575" y="170375"/>
            <a:ext cx="9109200" cy="677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400"/>
              <a:buFont typeface="Arial"/>
              <a:buNone/>
            </a:pPr>
            <a:r>
              <a:rPr b="1" lang="en-GB" sz="3200">
                <a:solidFill>
                  <a:schemeClr val="lt1"/>
                </a:solidFill>
                <a:latin typeface="Lato"/>
                <a:ea typeface="Lato"/>
                <a:cs typeface="Lato"/>
                <a:sym typeface="Lato"/>
              </a:rPr>
              <a:t>Bitcoin’s change in price over 5 years</a:t>
            </a:r>
            <a:endParaRPr b="1" i="0" sz="3200" u="none" cap="none" strike="noStrike">
              <a:solidFill>
                <a:schemeClr val="lt1"/>
              </a:solidFill>
              <a:latin typeface="Lato"/>
              <a:ea typeface="Lato"/>
              <a:cs typeface="Lato"/>
              <a:sym typeface="Lato"/>
            </a:endParaRPr>
          </a:p>
        </p:txBody>
      </p:sp>
      <p:sp>
        <p:nvSpPr>
          <p:cNvPr id="273" name="Google Shape;273;g3d363b4769f_0_0"/>
          <p:cNvSpPr txBox="1"/>
          <p:nvPr/>
        </p:nvSpPr>
        <p:spPr>
          <a:xfrm>
            <a:off x="113375" y="1182625"/>
            <a:ext cx="2245500" cy="3455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None/>
            </a:pPr>
            <a:r>
              <a:rPr b="1" lang="en-GB" sz="1700">
                <a:solidFill>
                  <a:schemeClr val="dk1"/>
                </a:solidFill>
                <a:latin typeface="Lato"/>
                <a:ea typeface="Lato"/>
                <a:cs typeface="Lato"/>
                <a:sym typeface="Lato"/>
              </a:rPr>
              <a:t>What is Bitcoin worth in £ today? Search online or check </a:t>
            </a:r>
            <a:r>
              <a:rPr b="1" lang="en-GB" sz="1700" u="sng">
                <a:solidFill>
                  <a:schemeClr val="hlink"/>
                </a:solidFill>
                <a:latin typeface="Lato"/>
                <a:ea typeface="Lato"/>
                <a:cs typeface="Lato"/>
                <a:sym typeface="Lato"/>
                <a:hlinkClick r:id="rId3"/>
              </a:rPr>
              <a:t>here</a:t>
            </a:r>
            <a:endParaRPr b="1" sz="1700">
              <a:solidFill>
                <a:schemeClr val="dk1"/>
              </a:solidFill>
              <a:latin typeface="Lato"/>
              <a:ea typeface="Lato"/>
              <a:cs typeface="Lato"/>
              <a:sym typeface="Lato"/>
            </a:endParaRPr>
          </a:p>
          <a:p>
            <a:pPr indent="0" lvl="0" marL="0" marR="0" rtl="0" algn="l">
              <a:lnSpc>
                <a:spcPct val="115000"/>
              </a:lnSpc>
              <a:spcBef>
                <a:spcPts val="0"/>
              </a:spcBef>
              <a:spcAft>
                <a:spcPts val="0"/>
              </a:spcAft>
              <a:buNone/>
            </a:pPr>
            <a:r>
              <a:t/>
            </a:r>
            <a:endParaRPr b="1" sz="1700">
              <a:solidFill>
                <a:schemeClr val="dk1"/>
              </a:solidFill>
              <a:latin typeface="Lato"/>
              <a:ea typeface="Lato"/>
              <a:cs typeface="Lato"/>
              <a:sym typeface="Lato"/>
            </a:endParaRPr>
          </a:p>
          <a:p>
            <a:pPr indent="0" lvl="0" marL="0" marR="0" rtl="0" algn="l">
              <a:lnSpc>
                <a:spcPct val="115000"/>
              </a:lnSpc>
              <a:spcBef>
                <a:spcPts val="0"/>
              </a:spcBef>
              <a:spcAft>
                <a:spcPts val="0"/>
              </a:spcAft>
              <a:buNone/>
            </a:pPr>
            <a:r>
              <a:rPr b="1" lang="en-GB" sz="1700">
                <a:solidFill>
                  <a:schemeClr val="accent1"/>
                </a:solidFill>
                <a:latin typeface="Lato"/>
                <a:ea typeface="Lato"/>
                <a:cs typeface="Lato"/>
                <a:sym typeface="Lato"/>
              </a:rPr>
              <a:t>In 2016, 1 Bitcoin was worth around </a:t>
            </a:r>
            <a:r>
              <a:rPr b="1" lang="en-GB" sz="1700" u="sng">
                <a:solidFill>
                  <a:schemeClr val="accent1"/>
                </a:solidFill>
                <a:latin typeface="Lato"/>
                <a:ea typeface="Lato"/>
                <a:cs typeface="Lato"/>
                <a:sym typeface="Lato"/>
              </a:rPr>
              <a:t>£3</a:t>
            </a:r>
            <a:endParaRPr b="1" sz="1700" u="sng">
              <a:solidFill>
                <a:schemeClr val="accent1"/>
              </a:solidFill>
              <a:latin typeface="Lato"/>
              <a:ea typeface="Lato"/>
              <a:cs typeface="Lato"/>
              <a:sym typeface="Lato"/>
            </a:endParaRPr>
          </a:p>
          <a:p>
            <a:pPr indent="0" lvl="0" marL="0" marR="0" rtl="0" algn="l">
              <a:lnSpc>
                <a:spcPct val="115000"/>
              </a:lnSpc>
              <a:spcBef>
                <a:spcPts val="0"/>
              </a:spcBef>
              <a:spcAft>
                <a:spcPts val="0"/>
              </a:spcAft>
              <a:buNone/>
            </a:pPr>
            <a:r>
              <a:t/>
            </a:r>
            <a:endParaRPr b="1" sz="1700">
              <a:solidFill>
                <a:schemeClr val="accent1"/>
              </a:solidFill>
              <a:latin typeface="Lato"/>
              <a:ea typeface="Lato"/>
              <a:cs typeface="Lato"/>
              <a:sym typeface="Lato"/>
            </a:endParaRPr>
          </a:p>
          <a:p>
            <a:pPr indent="0" lvl="0" marL="0" marR="0" rtl="0" algn="l">
              <a:lnSpc>
                <a:spcPct val="115000"/>
              </a:lnSpc>
              <a:spcBef>
                <a:spcPts val="0"/>
              </a:spcBef>
              <a:spcAft>
                <a:spcPts val="0"/>
              </a:spcAft>
              <a:buNone/>
            </a:pPr>
            <a:r>
              <a:rPr b="1" lang="en-GB" sz="1700">
                <a:solidFill>
                  <a:schemeClr val="accent1"/>
                </a:solidFill>
                <a:latin typeface="Lato"/>
                <a:ea typeface="Lato"/>
                <a:cs typeface="Lato"/>
                <a:sym typeface="Lato"/>
              </a:rPr>
              <a:t>In 2025, 1 Bitcoin was worth </a:t>
            </a:r>
            <a:r>
              <a:rPr b="1" lang="en-GB" sz="1700" u="sng">
                <a:solidFill>
                  <a:schemeClr val="accent1"/>
                </a:solidFill>
                <a:latin typeface="Lato"/>
                <a:ea typeface="Lato"/>
                <a:cs typeface="Lato"/>
                <a:sym typeface="Lato"/>
              </a:rPr>
              <a:t>over £90,000</a:t>
            </a:r>
            <a:endParaRPr b="1" sz="1700" u="sng">
              <a:solidFill>
                <a:schemeClr val="accent1"/>
              </a:solidFill>
              <a:latin typeface="Lato"/>
              <a:ea typeface="Lato"/>
              <a:cs typeface="Lato"/>
              <a:sym typeface="Lato"/>
            </a:endParaRPr>
          </a:p>
        </p:txBody>
      </p:sp>
      <p:pic>
        <p:nvPicPr>
          <p:cNvPr id="274" name="Google Shape;274;g3d363b4769f_0_0"/>
          <p:cNvPicPr preferRelativeResize="0"/>
          <p:nvPr/>
        </p:nvPicPr>
        <p:blipFill>
          <a:blip r:embed="rId4">
            <a:alphaModFix/>
          </a:blip>
          <a:stretch>
            <a:fillRect/>
          </a:stretch>
        </p:blipFill>
        <p:spPr>
          <a:xfrm>
            <a:off x="2547475" y="1231300"/>
            <a:ext cx="6482176" cy="3285125"/>
          </a:xfrm>
          <a:prstGeom prst="rect">
            <a:avLst/>
          </a:prstGeom>
          <a:noFill/>
          <a:ln cap="flat" cmpd="sng" w="19050">
            <a:solidFill>
              <a:schemeClr val="accent2"/>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g2768912105e_0_64"/>
          <p:cNvSpPr txBox="1"/>
          <p:nvPr/>
        </p:nvSpPr>
        <p:spPr>
          <a:xfrm>
            <a:off x="133075" y="2886600"/>
            <a:ext cx="7032900" cy="2055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800">
                <a:solidFill>
                  <a:schemeClr val="accent1"/>
                </a:solidFill>
                <a:latin typeface="Lato"/>
                <a:ea typeface="Lato"/>
                <a:cs typeface="Lato"/>
                <a:sym typeface="Lato"/>
              </a:rPr>
              <a:t>Social </a:t>
            </a:r>
            <a:br>
              <a:rPr lang="en-GB" sz="1800">
                <a:latin typeface="Lato"/>
                <a:ea typeface="Lato"/>
                <a:cs typeface="Lato"/>
                <a:sym typeface="Lato"/>
              </a:rPr>
            </a:br>
            <a:r>
              <a:rPr lang="en-GB" sz="1800">
                <a:latin typeface="Lato"/>
                <a:ea typeface="Lato"/>
                <a:cs typeface="Lato"/>
                <a:sym typeface="Lato"/>
              </a:rPr>
              <a:t>Some people get short-term happiness from their cryptocurrencies going up and down, but others can end up </a:t>
            </a:r>
            <a:r>
              <a:rPr b="1" lang="en-GB" sz="1800">
                <a:latin typeface="Lato"/>
                <a:ea typeface="Lato"/>
                <a:cs typeface="Lato"/>
                <a:sym typeface="Lato"/>
              </a:rPr>
              <a:t>suffering from </a:t>
            </a:r>
            <a:r>
              <a:rPr b="1" lang="en-GB" sz="1800">
                <a:latin typeface="Lato"/>
                <a:ea typeface="Lato"/>
                <a:cs typeface="Lato"/>
                <a:sym typeface="Lato"/>
                <a:extLst>
                  <a:ext uri="http://customooxmlschemas.google.com/">
                    <go:slidesCustomData xmlns:go="http://customooxmlschemas.google.com/" textRoundtripDataId="6"/>
                  </a:ext>
                </a:extLst>
              </a:rPr>
              <a:t>severe</a:t>
            </a:r>
            <a:r>
              <a:rPr b="1" lang="en-GB" sz="1800">
                <a:latin typeface="Lato"/>
                <a:ea typeface="Lato"/>
                <a:cs typeface="Lato"/>
                <a:sym typeface="Lato"/>
              </a:rPr>
              <a:t> anxiety.</a:t>
            </a:r>
            <a:endParaRPr sz="1800">
              <a:latin typeface="Lato"/>
              <a:ea typeface="Lato"/>
              <a:cs typeface="Lato"/>
              <a:sym typeface="Lato"/>
            </a:endParaRPr>
          </a:p>
          <a:p>
            <a:pPr indent="0" lvl="0" marL="0" rtl="0" algn="l">
              <a:lnSpc>
                <a:spcPct val="115000"/>
              </a:lnSpc>
              <a:spcBef>
                <a:spcPts val="0"/>
              </a:spcBef>
              <a:spcAft>
                <a:spcPts val="0"/>
              </a:spcAft>
              <a:buNone/>
            </a:pPr>
            <a:r>
              <a:rPr lang="en-GB" sz="1800">
                <a:latin typeface="Lato"/>
                <a:ea typeface="Lato"/>
                <a:cs typeface="Lato"/>
                <a:sym typeface="Lato"/>
              </a:rPr>
              <a:t>Some people have ended up treating it like gambling or committing crimes to fund </a:t>
            </a:r>
            <a:r>
              <a:rPr lang="en-GB" sz="1800">
                <a:latin typeface="Lato"/>
                <a:ea typeface="Lato"/>
                <a:cs typeface="Lato"/>
                <a:sym typeface="Lato"/>
                <a:extLst>
                  <a:ext uri="http://customooxmlschemas.google.com/">
                    <go:slidesCustomData xmlns:go="http://customooxmlschemas.google.com/" textRoundtripDataId="7"/>
                  </a:ext>
                </a:extLst>
              </a:rPr>
              <a:t>it</a:t>
            </a:r>
            <a:r>
              <a:rPr lang="en-GB" sz="1800">
                <a:latin typeface="Lato"/>
                <a:ea typeface="Lato"/>
                <a:cs typeface="Lato"/>
                <a:sym typeface="Lato"/>
              </a:rPr>
              <a:t>. </a:t>
            </a:r>
            <a:endParaRPr sz="1800">
              <a:latin typeface="Lato"/>
              <a:ea typeface="Lato"/>
              <a:cs typeface="Lato"/>
              <a:sym typeface="Lato"/>
            </a:endParaRPr>
          </a:p>
        </p:txBody>
      </p:sp>
      <p:sp>
        <p:nvSpPr>
          <p:cNvPr id="280" name="Google Shape;280;g2768912105e_0_64"/>
          <p:cNvSpPr txBox="1"/>
          <p:nvPr/>
        </p:nvSpPr>
        <p:spPr>
          <a:xfrm>
            <a:off x="133075" y="1092975"/>
            <a:ext cx="7032900" cy="1694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1" i="0" lang="en-GB" sz="1800" u="none" cap="none" strike="noStrike">
                <a:solidFill>
                  <a:srgbClr val="00A500"/>
                </a:solidFill>
                <a:latin typeface="Lato"/>
                <a:ea typeface="Lato"/>
                <a:cs typeface="Lato"/>
                <a:sym typeface="Lato"/>
              </a:rPr>
              <a:t>Environmental </a:t>
            </a:r>
            <a:endParaRPr b="1" sz="1800">
              <a:solidFill>
                <a:srgbClr val="00A500"/>
              </a:solidFill>
              <a:latin typeface="Lato"/>
              <a:ea typeface="Lato"/>
              <a:cs typeface="Lato"/>
              <a:sym typeface="Lato"/>
            </a:endParaRPr>
          </a:p>
          <a:p>
            <a:pPr indent="0" lvl="0" marL="0" marR="0" rtl="0" algn="l">
              <a:lnSpc>
                <a:spcPct val="115000"/>
              </a:lnSpc>
              <a:spcBef>
                <a:spcPts val="0"/>
              </a:spcBef>
              <a:spcAft>
                <a:spcPts val="0"/>
              </a:spcAft>
              <a:buClr>
                <a:srgbClr val="000000"/>
              </a:buClr>
              <a:buSzPts val="1200"/>
              <a:buFont typeface="Arial"/>
              <a:buNone/>
            </a:pPr>
            <a:r>
              <a:rPr b="0" i="0" lang="en-GB" sz="1800" u="none" cap="none" strike="noStrike">
                <a:solidFill>
                  <a:srgbClr val="000000"/>
                </a:solidFill>
                <a:latin typeface="Lato"/>
                <a:ea typeface="Lato"/>
                <a:cs typeface="Lato"/>
                <a:sym typeface="Lato"/>
              </a:rPr>
              <a:t>Cryptocurrencies can be </a:t>
            </a:r>
            <a:r>
              <a:rPr b="1" i="0" lang="en-GB" sz="1800" u="none" cap="none" strike="noStrike">
                <a:solidFill>
                  <a:srgbClr val="000000"/>
                </a:solidFill>
                <a:latin typeface="Lato"/>
                <a:ea typeface="Lato"/>
                <a:cs typeface="Lato"/>
                <a:sym typeface="Lato"/>
              </a:rPr>
              <a:t>environmentally unfriendly </a:t>
            </a:r>
            <a:r>
              <a:rPr b="0" i="0" lang="en-GB" sz="1800" u="none" cap="none" strike="noStrike">
                <a:solidFill>
                  <a:srgbClr val="000000"/>
                </a:solidFill>
                <a:latin typeface="Lato"/>
                <a:ea typeface="Lato"/>
                <a:cs typeface="Lato"/>
                <a:sym typeface="Lato"/>
              </a:rPr>
              <a:t>because it takes a </a:t>
            </a:r>
            <a:r>
              <a:rPr b="1" i="0" lang="en-GB" sz="1800" u="none" cap="none" strike="noStrike">
                <a:solidFill>
                  <a:srgbClr val="000000"/>
                </a:solidFill>
                <a:latin typeface="Lato"/>
                <a:ea typeface="Lato"/>
                <a:cs typeface="Lato"/>
                <a:sym typeface="Lato"/>
              </a:rPr>
              <a:t>large amount of energy</a:t>
            </a:r>
            <a:r>
              <a:rPr b="0" i="0" lang="en-GB" sz="1800" u="none" cap="none" strike="noStrike">
                <a:solidFill>
                  <a:srgbClr val="000000"/>
                </a:solidFill>
                <a:latin typeface="Lato"/>
                <a:ea typeface="Lato"/>
                <a:cs typeface="Lato"/>
                <a:sym typeface="Lato"/>
              </a:rPr>
              <a:t> to power the technology they require. </a:t>
            </a:r>
            <a:r>
              <a:rPr b="0" i="0" lang="en-GB" sz="1800" u="none" cap="none" strike="noStrike">
                <a:solidFill>
                  <a:srgbClr val="000000"/>
                </a:solidFill>
                <a:latin typeface="Lato"/>
                <a:ea typeface="Lato"/>
                <a:cs typeface="Lato"/>
                <a:sym typeface="Lato"/>
                <a:extLst>
                  <a:ext uri="http://customooxmlschemas.google.com/">
                    <go:slidesCustomData xmlns:go="http://customooxmlschemas.google.com/" textRoundtripDataId="8"/>
                  </a:ext>
                </a:extLst>
              </a:rPr>
              <a:t>Bitcoin alone uses </a:t>
            </a:r>
            <a:r>
              <a:rPr b="1" i="0" lang="en-GB" sz="1800" u="none" cap="none" strike="noStrike">
                <a:solidFill>
                  <a:srgbClr val="000000"/>
                </a:solidFill>
                <a:latin typeface="Lato"/>
                <a:ea typeface="Lato"/>
                <a:cs typeface="Lato"/>
                <a:sym typeface="Lato"/>
                <a:extLst>
                  <a:ext uri="http://customooxmlschemas.google.com/">
                    <go:slidesCustomData xmlns:go="http://customooxmlschemas.google.com/" textRoundtripDataId="9"/>
                  </a:ext>
                </a:extLst>
              </a:rPr>
              <a:t>more energy than some entire countries</a:t>
            </a:r>
            <a:r>
              <a:rPr b="1" i="0" lang="en-GB" sz="1800" u="none" cap="none" strike="noStrike">
                <a:solidFill>
                  <a:srgbClr val="000000"/>
                </a:solidFill>
                <a:latin typeface="Lato"/>
                <a:ea typeface="Lato"/>
                <a:cs typeface="Lato"/>
                <a:sym typeface="Lato"/>
              </a:rPr>
              <a:t>! </a:t>
            </a:r>
            <a:endParaRPr b="1" i="0" sz="1800" u="none" cap="none" strike="noStrike">
              <a:solidFill>
                <a:srgbClr val="000000"/>
              </a:solidFill>
              <a:latin typeface="Lato"/>
              <a:ea typeface="Lato"/>
              <a:cs typeface="Lato"/>
              <a:sym typeface="Lato"/>
            </a:endParaRPr>
          </a:p>
          <a:p>
            <a:pPr indent="0" lvl="0" marL="0" marR="0" rtl="0" algn="l">
              <a:lnSpc>
                <a:spcPct val="115000"/>
              </a:lnSpc>
              <a:spcBef>
                <a:spcPts val="0"/>
              </a:spcBef>
              <a:spcAft>
                <a:spcPts val="0"/>
              </a:spcAft>
              <a:buClr>
                <a:srgbClr val="000000"/>
              </a:buClr>
              <a:buSzPts val="1200"/>
              <a:buFont typeface="Arial"/>
              <a:buNone/>
            </a:pPr>
            <a:r>
              <a:rPr b="0" i="0" lang="en-GB" sz="1800" u="none" cap="none" strike="noStrike">
                <a:solidFill>
                  <a:srgbClr val="000000"/>
                </a:solidFill>
                <a:latin typeface="Lato"/>
                <a:ea typeface="Lato"/>
                <a:cs typeface="Lato"/>
                <a:sym typeface="Lato"/>
              </a:rPr>
              <a:t>There are increasing efforts to try to make cryptocurrencies greener. </a:t>
            </a:r>
            <a:endParaRPr sz="1800">
              <a:latin typeface="Lato"/>
              <a:ea typeface="Lato"/>
              <a:cs typeface="Lato"/>
              <a:sym typeface="Lato"/>
            </a:endParaRPr>
          </a:p>
        </p:txBody>
      </p:sp>
      <p:sp>
        <p:nvSpPr>
          <p:cNvPr id="281" name="Google Shape;281;g2768912105e_0_64"/>
          <p:cNvSpPr txBox="1"/>
          <p:nvPr/>
        </p:nvSpPr>
        <p:spPr>
          <a:xfrm>
            <a:off x="133075" y="4804800"/>
            <a:ext cx="78054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000">
                <a:solidFill>
                  <a:schemeClr val="accent1"/>
                </a:solidFill>
                <a:latin typeface="Lato"/>
                <a:ea typeface="Lato"/>
                <a:cs typeface="Lato"/>
                <a:sym typeface="Lato"/>
              </a:rPr>
              <a:t>Watch the video 3:30 [optional] -  </a:t>
            </a:r>
            <a:r>
              <a:rPr lang="en-GB" sz="1000" u="sng">
                <a:solidFill>
                  <a:schemeClr val="accent1"/>
                </a:solidFill>
                <a:highlight>
                  <a:srgbClr val="FFFFFF"/>
                </a:highlight>
                <a:latin typeface="Lato"/>
                <a:ea typeface="Lato"/>
                <a:cs typeface="Lato"/>
                <a:sym typeface="Lato"/>
                <a:hlinkClick r:id="rId3">
                  <a:extLst>
                    <a:ext uri="{A12FA001-AC4F-418D-AE19-62706E023703}">
                      <ahyp:hlinkClr val="tx"/>
                    </a:ext>
                  </a:extLst>
                </a:hlinkClick>
              </a:rPr>
              <a:t>ht</a:t>
            </a:r>
            <a:r>
              <a:rPr lang="en-GB" sz="1000" u="sng">
                <a:solidFill>
                  <a:schemeClr val="accent1"/>
                </a:solidFill>
                <a:highlight>
                  <a:srgbClr val="FFFFFF"/>
                </a:highlight>
                <a:latin typeface="Lato"/>
                <a:ea typeface="Lato"/>
                <a:cs typeface="Lato"/>
                <a:sym typeface="Lato"/>
                <a:hlinkClick r:id="rId4">
                  <a:extLst>
                    <a:ext uri="{A12FA001-AC4F-418D-AE19-62706E023703}">
                      <ahyp:hlinkClr val="tx"/>
                    </a:ext>
                  </a:extLst>
                </a:hlinkClick>
                <a:extLst>
                  <a:ext uri="http://customooxmlschemas.google.com/">
                    <go:slidesCustomData xmlns:go="http://customooxmlschemas.google.com/" textRoundtripDataId="10"/>
                  </a:ext>
                </a:extLst>
              </a:rPr>
              <a:t>tps://www.ft.com/video/ce61990f-ba96-4759-8979-139dd6ccd8d9</a:t>
            </a:r>
            <a:endParaRPr sz="1000">
              <a:solidFill>
                <a:schemeClr val="accent1"/>
              </a:solidFill>
              <a:latin typeface="Lato"/>
              <a:ea typeface="Lato"/>
              <a:cs typeface="Lato"/>
              <a:sym typeface="Lato"/>
            </a:endParaRPr>
          </a:p>
        </p:txBody>
      </p:sp>
      <p:pic>
        <p:nvPicPr>
          <p:cNvPr id="282" name="Google Shape;282;g2768912105e_0_64"/>
          <p:cNvPicPr preferRelativeResize="0"/>
          <p:nvPr/>
        </p:nvPicPr>
        <p:blipFill>
          <a:blip r:embed="rId5">
            <a:alphaModFix/>
          </a:blip>
          <a:stretch>
            <a:fillRect/>
          </a:stretch>
        </p:blipFill>
        <p:spPr>
          <a:xfrm>
            <a:off x="7262875" y="1265600"/>
            <a:ext cx="1560900" cy="1392666"/>
          </a:xfrm>
          <a:prstGeom prst="rect">
            <a:avLst/>
          </a:prstGeom>
          <a:noFill/>
          <a:ln cap="flat" cmpd="sng" w="19050">
            <a:solidFill>
              <a:schemeClr val="accent2"/>
            </a:solidFill>
            <a:prstDash val="solid"/>
            <a:round/>
            <a:headEnd len="sm" w="sm" type="none"/>
            <a:tailEnd len="sm" w="sm" type="none"/>
          </a:ln>
        </p:spPr>
      </p:pic>
      <p:pic>
        <p:nvPicPr>
          <p:cNvPr id="283" name="Google Shape;283;g2768912105e_0_64"/>
          <p:cNvPicPr preferRelativeResize="0"/>
          <p:nvPr/>
        </p:nvPicPr>
        <p:blipFill>
          <a:blip r:embed="rId6">
            <a:alphaModFix/>
          </a:blip>
          <a:stretch>
            <a:fillRect/>
          </a:stretch>
        </p:blipFill>
        <p:spPr>
          <a:xfrm>
            <a:off x="7262875" y="2787284"/>
            <a:ext cx="1560899" cy="1392666"/>
          </a:xfrm>
          <a:prstGeom prst="rect">
            <a:avLst/>
          </a:prstGeom>
          <a:noFill/>
          <a:ln cap="flat" cmpd="sng" w="19050">
            <a:solidFill>
              <a:schemeClr val="accent2"/>
            </a:solidFill>
            <a:prstDash val="solid"/>
            <a:round/>
            <a:headEnd len="sm" w="sm" type="none"/>
            <a:tailEnd len="sm" w="sm" type="none"/>
          </a:ln>
        </p:spPr>
      </p:pic>
      <p:sp>
        <p:nvSpPr>
          <p:cNvPr id="284" name="Google Shape;284;g2768912105e_0_64"/>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Ethical considerations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g2fbab5f9578_2_28"/>
          <p:cNvSpPr txBox="1"/>
          <p:nvPr/>
        </p:nvSpPr>
        <p:spPr>
          <a:xfrm>
            <a:off x="271100" y="1677075"/>
            <a:ext cx="5136000" cy="1477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lang="en-GB" sz="2800">
                <a:latin typeface="Lato"/>
                <a:ea typeface="Lato"/>
                <a:cs typeface="Lato"/>
                <a:sym typeface="Lato"/>
              </a:rPr>
              <a:t>Bitcoin's energy consumption is similar to the whole country of Poland.</a:t>
            </a:r>
            <a:endParaRPr b="1" i="0" sz="2500" u="sng" cap="none" strike="noStrike">
              <a:solidFill>
                <a:srgbClr val="000000"/>
              </a:solidFill>
              <a:latin typeface="Lato"/>
              <a:ea typeface="Lato"/>
              <a:cs typeface="Lato"/>
              <a:sym typeface="Lato"/>
            </a:endParaRPr>
          </a:p>
        </p:txBody>
      </p:sp>
      <p:sp>
        <p:nvSpPr>
          <p:cNvPr id="290" name="Google Shape;290;g2fbab5f9578_2_28"/>
          <p:cNvSpPr/>
          <p:nvPr/>
        </p:nvSpPr>
        <p:spPr>
          <a:xfrm>
            <a:off x="7665525" y="4068700"/>
            <a:ext cx="1260600" cy="1030500"/>
          </a:xfrm>
          <a:prstGeom prst="roundRect">
            <a:avLst>
              <a:gd fmla="val 16667" name="adj"/>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1" name="Google Shape;291;g2fbab5f9578_2_28"/>
          <p:cNvPicPr preferRelativeResize="0"/>
          <p:nvPr/>
        </p:nvPicPr>
        <p:blipFill>
          <a:blip r:embed="rId3">
            <a:alphaModFix/>
          </a:blip>
          <a:stretch>
            <a:fillRect/>
          </a:stretch>
        </p:blipFill>
        <p:spPr>
          <a:xfrm>
            <a:off x="5559500" y="1531350"/>
            <a:ext cx="3366624" cy="3223554"/>
          </a:xfrm>
          <a:prstGeom prst="rect">
            <a:avLst/>
          </a:prstGeom>
          <a:noFill/>
          <a:ln>
            <a:noFill/>
          </a:ln>
        </p:spPr>
      </p:pic>
      <p:sp>
        <p:nvSpPr>
          <p:cNvPr id="292" name="Google Shape;292;g2fbab5f9578_2_28"/>
          <p:cNvSpPr txBox="1"/>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2900">
                <a:solidFill>
                  <a:srgbClr val="FFFFFF"/>
                </a:solidFill>
                <a:latin typeface="Lato"/>
                <a:ea typeface="Lato"/>
                <a:cs typeface="Lato"/>
                <a:sym typeface="Lato"/>
              </a:rPr>
              <a:t>Did you know?</a:t>
            </a:r>
            <a:endParaRPr b="1" sz="2900">
              <a:solidFill>
                <a:srgbClr val="FFFFFF"/>
              </a:solidFill>
              <a:latin typeface="Lato"/>
              <a:ea typeface="Lato"/>
              <a:cs typeface="Lato"/>
              <a:sym typeface="Lato"/>
            </a:endParaRPr>
          </a:p>
        </p:txBody>
      </p:sp>
      <p:sp>
        <p:nvSpPr>
          <p:cNvPr id="293" name="Google Shape;293;g2fbab5f9578_2_28"/>
          <p:cNvSpPr txBox="1"/>
          <p:nvPr/>
        </p:nvSpPr>
        <p:spPr>
          <a:xfrm>
            <a:off x="271100" y="3277400"/>
            <a:ext cx="5136000" cy="615600"/>
          </a:xfrm>
          <a:prstGeom prst="rect">
            <a:avLst/>
          </a:prstGeom>
          <a:noFill/>
          <a:ln cap="flat" cmpd="sng" w="28575">
            <a:solidFill>
              <a:srgbClr val="FF802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lang="en-GB" sz="2800">
                <a:latin typeface="Lato"/>
                <a:ea typeface="Lato"/>
                <a:cs typeface="Lato"/>
                <a:sym typeface="Lato"/>
              </a:rPr>
              <a:t>That’s about </a:t>
            </a:r>
            <a:r>
              <a:rPr b="1" lang="en-GB" sz="2800">
                <a:latin typeface="Lato"/>
                <a:ea typeface="Lato"/>
                <a:cs typeface="Lato"/>
                <a:sym typeface="Lato"/>
              </a:rPr>
              <a:t>40 million</a:t>
            </a:r>
            <a:r>
              <a:rPr lang="en-GB" sz="2800">
                <a:latin typeface="Lato"/>
                <a:ea typeface="Lato"/>
                <a:cs typeface="Lato"/>
                <a:sym typeface="Lato"/>
              </a:rPr>
              <a:t> people</a:t>
            </a:r>
            <a:endParaRPr i="0" sz="2500" u="sng" cap="none" strike="noStrike">
              <a:solidFill>
                <a:srgbClr val="000000"/>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g164e30dc810_0_177"/>
          <p:cNvSpPr txBox="1"/>
          <p:nvPr/>
        </p:nvSpPr>
        <p:spPr>
          <a:xfrm>
            <a:off x="274500" y="269902"/>
            <a:ext cx="7021200" cy="631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400"/>
              <a:buFont typeface="Arial"/>
              <a:buNone/>
            </a:pPr>
            <a:r>
              <a:rPr b="1" lang="en-GB" sz="2900">
                <a:solidFill>
                  <a:schemeClr val="lt1"/>
                </a:solidFill>
                <a:latin typeface="Lato"/>
                <a:ea typeface="Lato"/>
                <a:cs typeface="Lato"/>
                <a:sym typeface="Lato"/>
              </a:rPr>
              <a:t>5 myths about cryptocurrency</a:t>
            </a:r>
            <a:endParaRPr b="1" i="0" sz="2900" u="none" cap="none" strike="noStrike">
              <a:solidFill>
                <a:schemeClr val="lt1"/>
              </a:solidFill>
              <a:latin typeface="Lato"/>
              <a:ea typeface="Lato"/>
              <a:cs typeface="Lato"/>
              <a:sym typeface="Lato"/>
            </a:endParaRPr>
          </a:p>
        </p:txBody>
      </p:sp>
      <p:pic>
        <p:nvPicPr>
          <p:cNvPr descr="Here are 5 myths about cryptocurrencies -made in collaboration with Ishaan Bhimjiyani @Revishaan" id="299" name="Google Shape;299;g164e30dc810_0_177" title="5 myths about cryptocurrencies from Ishaan @Revishaan">
            <a:hlinkClick r:id="rId3"/>
          </p:cNvPr>
          <p:cNvPicPr preferRelativeResize="0"/>
          <p:nvPr/>
        </p:nvPicPr>
        <p:blipFill>
          <a:blip r:embed="rId4">
            <a:alphaModFix/>
          </a:blip>
          <a:stretch>
            <a:fillRect/>
          </a:stretch>
        </p:blipFill>
        <p:spPr>
          <a:xfrm>
            <a:off x="1824225" y="1081250"/>
            <a:ext cx="5495550" cy="3569475"/>
          </a:xfrm>
          <a:prstGeom prst="rect">
            <a:avLst/>
          </a:prstGeom>
          <a:noFill/>
          <a:ln cap="flat" cmpd="sng" w="28575">
            <a:solidFill>
              <a:schemeClr val="accent2"/>
            </a:solidFill>
            <a:prstDash val="solid"/>
            <a:round/>
            <a:headEnd len="sm" w="sm" type="none"/>
            <a:tailEnd len="sm" w="sm" type="none"/>
          </a:ln>
        </p:spPr>
      </p:pic>
      <p:sp>
        <p:nvSpPr>
          <p:cNvPr id="300" name="Google Shape;300;g164e30dc810_0_177"/>
          <p:cNvSpPr txBox="1"/>
          <p:nvPr/>
        </p:nvSpPr>
        <p:spPr>
          <a:xfrm>
            <a:off x="3072000" y="4743300"/>
            <a:ext cx="30000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100">
                <a:solidFill>
                  <a:schemeClr val="accent2"/>
                </a:solidFill>
                <a:latin typeface="Lato"/>
                <a:ea typeface="Lato"/>
                <a:cs typeface="Lato"/>
                <a:sym typeface="Lato"/>
              </a:rPr>
              <a:t>Video | </a:t>
            </a:r>
            <a:r>
              <a:rPr lang="en-GB" sz="1100" u="sng">
                <a:solidFill>
                  <a:schemeClr val="accent2"/>
                </a:solidFill>
                <a:latin typeface="Lato"/>
                <a:ea typeface="Lato"/>
                <a:cs typeface="Lato"/>
                <a:sym typeface="Lato"/>
                <a:hlinkClick r:id="rId5">
                  <a:extLst>
                    <a:ext uri="{A12FA001-AC4F-418D-AE19-62706E023703}">
                      <ahyp:hlinkClr val="tx"/>
                    </a:ext>
                  </a:extLst>
                </a:hlinkClick>
              </a:rPr>
              <a:t>https://youtu.be/J-xEhaUxCy4</a:t>
            </a:r>
            <a:r>
              <a:rPr lang="en-GB" sz="1100">
                <a:solidFill>
                  <a:schemeClr val="accent2"/>
                </a:solidFill>
                <a:latin typeface="Lato"/>
                <a:ea typeface="Lato"/>
                <a:cs typeface="Lato"/>
                <a:sym typeface="Lato"/>
              </a:rPr>
              <a:t> </a:t>
            </a:r>
            <a:endParaRPr sz="1100">
              <a:solidFill>
                <a:schemeClr val="accent2"/>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10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g341ea246896_0_3"/>
          <p:cNvSpPr txBox="1"/>
          <p:nvPr/>
        </p:nvSpPr>
        <p:spPr>
          <a:xfrm>
            <a:off x="267525" y="116377"/>
            <a:ext cx="7021200" cy="631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400"/>
              <a:buFont typeface="Arial"/>
              <a:buNone/>
            </a:pPr>
            <a:r>
              <a:rPr b="1" lang="en-GB" sz="2900">
                <a:solidFill>
                  <a:schemeClr val="lt1"/>
                </a:solidFill>
                <a:latin typeface="Lato"/>
                <a:ea typeface="Lato"/>
                <a:cs typeface="Lato"/>
                <a:sym typeface="Lato"/>
              </a:rPr>
              <a:t>5 myths about cryptocurrency</a:t>
            </a:r>
            <a:endParaRPr b="1" i="0" sz="2900" u="none" cap="none" strike="noStrike">
              <a:solidFill>
                <a:schemeClr val="lt1"/>
              </a:solidFill>
              <a:latin typeface="Lato"/>
              <a:ea typeface="Lato"/>
              <a:cs typeface="Lato"/>
              <a:sym typeface="Lato"/>
            </a:endParaRPr>
          </a:p>
        </p:txBody>
      </p:sp>
      <p:pic>
        <p:nvPicPr>
          <p:cNvPr descr="Here are 5 myths about cryptocurrencies -made in collaboration with Ishaan Bhimjiyani @Revishaan" id="306" name="Google Shape;306;g341ea246896_0_3" title="5 myths about cryptocurrencies from Ishaan @Revishaan">
            <a:hlinkClick r:id="rId3"/>
          </p:cNvPr>
          <p:cNvPicPr preferRelativeResize="0"/>
          <p:nvPr/>
        </p:nvPicPr>
        <p:blipFill>
          <a:blip r:embed="rId4">
            <a:alphaModFix/>
          </a:blip>
          <a:stretch>
            <a:fillRect/>
          </a:stretch>
        </p:blipFill>
        <p:spPr>
          <a:xfrm>
            <a:off x="7058450" y="1268430"/>
            <a:ext cx="1967626" cy="1278034"/>
          </a:xfrm>
          <a:prstGeom prst="rect">
            <a:avLst/>
          </a:prstGeom>
          <a:noFill/>
          <a:ln cap="flat" cmpd="sng" w="17700">
            <a:solidFill>
              <a:schemeClr val="accent2"/>
            </a:solidFill>
            <a:prstDash val="solid"/>
            <a:round/>
            <a:headEnd len="sm" w="sm" type="none"/>
            <a:tailEnd len="sm" w="sm" type="none"/>
          </a:ln>
        </p:spPr>
      </p:pic>
      <p:sp>
        <p:nvSpPr>
          <p:cNvPr id="307" name="Google Shape;307;g341ea246896_0_3"/>
          <p:cNvSpPr txBox="1"/>
          <p:nvPr/>
        </p:nvSpPr>
        <p:spPr>
          <a:xfrm>
            <a:off x="7058450" y="2600124"/>
            <a:ext cx="1859100" cy="219300"/>
          </a:xfrm>
          <a:prstGeom prst="rect">
            <a:avLst/>
          </a:prstGeom>
          <a:noFill/>
          <a:ln>
            <a:noFill/>
          </a:ln>
        </p:spPr>
        <p:txBody>
          <a:bodyPr anchorCtr="0" anchor="t" bIns="56650" lIns="56650" spcFirstLastPara="1" rIns="56650" wrap="square" tIns="56650">
            <a:spAutoFit/>
          </a:bodyPr>
          <a:lstStyle/>
          <a:p>
            <a:pPr indent="0" lvl="0" marL="0" rtl="0" algn="ctr">
              <a:spcBef>
                <a:spcPts val="0"/>
              </a:spcBef>
              <a:spcAft>
                <a:spcPts val="0"/>
              </a:spcAft>
              <a:buNone/>
            </a:pPr>
            <a:r>
              <a:rPr lang="en-GB" sz="682">
                <a:solidFill>
                  <a:schemeClr val="lt1"/>
                </a:solidFill>
                <a:latin typeface="Lato"/>
                <a:ea typeface="Lato"/>
                <a:cs typeface="Lato"/>
                <a:sym typeface="Lato"/>
              </a:rPr>
              <a:t>Video | </a:t>
            </a:r>
            <a:r>
              <a:rPr lang="en-GB" sz="682" u="sng">
                <a:solidFill>
                  <a:schemeClr val="lt1"/>
                </a:solidFill>
                <a:latin typeface="Lato"/>
                <a:ea typeface="Lato"/>
                <a:cs typeface="Lato"/>
                <a:sym typeface="Lato"/>
                <a:hlinkClick r:id="rId5">
                  <a:extLst>
                    <a:ext uri="{A12FA001-AC4F-418D-AE19-62706E023703}">
                      <ahyp:hlinkClr val="tx"/>
                    </a:ext>
                  </a:extLst>
                </a:hlinkClick>
              </a:rPr>
              <a:t>https://youtu.be/J-xEhaUxCy4</a:t>
            </a:r>
            <a:r>
              <a:rPr lang="en-GB" sz="682">
                <a:solidFill>
                  <a:schemeClr val="lt1"/>
                </a:solidFill>
                <a:latin typeface="Lato"/>
                <a:ea typeface="Lato"/>
                <a:cs typeface="Lato"/>
                <a:sym typeface="Lato"/>
              </a:rPr>
              <a:t> </a:t>
            </a:r>
            <a:endParaRPr sz="682">
              <a:solidFill>
                <a:schemeClr val="lt1"/>
              </a:solidFill>
              <a:latin typeface="Lato"/>
              <a:ea typeface="Lato"/>
              <a:cs typeface="Lato"/>
              <a:sym typeface="Lato"/>
            </a:endParaRPr>
          </a:p>
        </p:txBody>
      </p:sp>
      <p:sp>
        <p:nvSpPr>
          <p:cNvPr id="308" name="Google Shape;308;g341ea246896_0_3"/>
          <p:cNvSpPr txBox="1"/>
          <p:nvPr/>
        </p:nvSpPr>
        <p:spPr>
          <a:xfrm>
            <a:off x="162825" y="924550"/>
            <a:ext cx="6579000" cy="3478800"/>
          </a:xfrm>
          <a:prstGeom prst="rect">
            <a:avLst/>
          </a:prstGeom>
          <a:solidFill>
            <a:schemeClr val="lt1"/>
          </a:solid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GB" sz="2000">
                <a:solidFill>
                  <a:schemeClr val="accent1"/>
                </a:solidFill>
                <a:latin typeface="Lato"/>
                <a:ea typeface="Lato"/>
                <a:cs typeface="Lato"/>
                <a:sym typeface="Lato"/>
              </a:rPr>
              <a:t>Remember:</a:t>
            </a:r>
            <a:endParaRPr sz="2000">
              <a:solidFill>
                <a:schemeClr val="accent1"/>
              </a:solidFill>
              <a:latin typeface="Lato"/>
              <a:ea typeface="Lato"/>
              <a:cs typeface="Lato"/>
              <a:sym typeface="Lato"/>
            </a:endParaRPr>
          </a:p>
          <a:p>
            <a:pPr indent="-355600" lvl="0" marL="457200" rtl="0" algn="l">
              <a:lnSpc>
                <a:spcPct val="115000"/>
              </a:lnSpc>
              <a:spcBef>
                <a:spcPts val="1200"/>
              </a:spcBef>
              <a:spcAft>
                <a:spcPts val="0"/>
              </a:spcAft>
              <a:buClr>
                <a:schemeClr val="accent1"/>
              </a:buClr>
              <a:buSzPts val="2000"/>
              <a:buFont typeface="Lato"/>
              <a:buAutoNum type="arabicPeriod"/>
            </a:pPr>
            <a:r>
              <a:rPr lang="en-GB" sz="2000">
                <a:solidFill>
                  <a:schemeClr val="accent1"/>
                </a:solidFill>
                <a:latin typeface="Lato"/>
                <a:ea typeface="Lato"/>
                <a:cs typeface="Lato"/>
                <a:sym typeface="Lato"/>
              </a:rPr>
              <a:t>Cryptocurrency is a high-risk and volatile investment. Some people will make money, others will lose money.</a:t>
            </a:r>
            <a:endParaRPr sz="2000">
              <a:solidFill>
                <a:schemeClr val="accent1"/>
              </a:solidFill>
              <a:latin typeface="Lato"/>
              <a:ea typeface="Lato"/>
              <a:cs typeface="Lato"/>
              <a:sym typeface="Lato"/>
            </a:endParaRPr>
          </a:p>
          <a:p>
            <a:pPr indent="-355600" lvl="0" marL="457200" rtl="0" algn="l">
              <a:lnSpc>
                <a:spcPct val="115000"/>
              </a:lnSpc>
              <a:spcBef>
                <a:spcPts val="0"/>
              </a:spcBef>
              <a:spcAft>
                <a:spcPts val="0"/>
              </a:spcAft>
              <a:buClr>
                <a:schemeClr val="accent1"/>
              </a:buClr>
              <a:buSzPts val="2000"/>
              <a:buFont typeface="Lato"/>
              <a:buAutoNum type="arabicPeriod"/>
            </a:pPr>
            <a:r>
              <a:rPr lang="en-GB" sz="2000">
                <a:solidFill>
                  <a:schemeClr val="accent1"/>
                </a:solidFill>
                <a:latin typeface="Lato"/>
                <a:ea typeface="Lato"/>
                <a:cs typeface="Lato"/>
                <a:sym typeface="Lato"/>
              </a:rPr>
              <a:t>Cryptocurrency is not a reliable protection against rising living costs</a:t>
            </a:r>
            <a:endParaRPr sz="2000">
              <a:solidFill>
                <a:schemeClr val="accent1"/>
              </a:solidFill>
              <a:latin typeface="Lato"/>
              <a:ea typeface="Lato"/>
              <a:cs typeface="Lato"/>
              <a:sym typeface="Lato"/>
            </a:endParaRPr>
          </a:p>
          <a:p>
            <a:pPr indent="-355600" lvl="0" marL="457200" rtl="0" algn="l">
              <a:lnSpc>
                <a:spcPct val="115000"/>
              </a:lnSpc>
              <a:spcBef>
                <a:spcPts val="0"/>
              </a:spcBef>
              <a:spcAft>
                <a:spcPts val="0"/>
              </a:spcAft>
              <a:buClr>
                <a:schemeClr val="accent1"/>
              </a:buClr>
              <a:buSzPts val="2000"/>
              <a:buFont typeface="Lato"/>
              <a:buAutoNum type="arabicPeriod"/>
            </a:pPr>
            <a:r>
              <a:rPr lang="en-GB" sz="2000">
                <a:solidFill>
                  <a:schemeClr val="accent1"/>
                </a:solidFill>
                <a:latin typeface="Lato"/>
                <a:ea typeface="Lato"/>
                <a:cs typeface="Lato"/>
                <a:sym typeface="Lato"/>
              </a:rPr>
              <a:t>Cryptocurrency can be spent in some places</a:t>
            </a:r>
            <a:endParaRPr sz="2000">
              <a:solidFill>
                <a:schemeClr val="accent1"/>
              </a:solidFill>
              <a:latin typeface="Lato"/>
              <a:ea typeface="Lato"/>
              <a:cs typeface="Lato"/>
              <a:sym typeface="Lato"/>
            </a:endParaRPr>
          </a:p>
          <a:p>
            <a:pPr indent="-355600" lvl="0" marL="457200" rtl="0" algn="l">
              <a:lnSpc>
                <a:spcPct val="115000"/>
              </a:lnSpc>
              <a:spcBef>
                <a:spcPts val="0"/>
              </a:spcBef>
              <a:spcAft>
                <a:spcPts val="0"/>
              </a:spcAft>
              <a:buClr>
                <a:schemeClr val="accent1"/>
              </a:buClr>
              <a:buSzPts val="2000"/>
              <a:buFont typeface="Lato"/>
              <a:buAutoNum type="arabicPeriod"/>
            </a:pPr>
            <a:r>
              <a:rPr lang="en-GB" sz="2000">
                <a:solidFill>
                  <a:schemeClr val="accent1"/>
                </a:solidFill>
                <a:latin typeface="Lato"/>
                <a:ea typeface="Lato"/>
                <a:cs typeface="Lato"/>
                <a:sym typeface="Lato"/>
              </a:rPr>
              <a:t>Cryptocurrencies are designed to be decentralised and harder to trace</a:t>
            </a:r>
            <a:endParaRPr sz="2000">
              <a:solidFill>
                <a:schemeClr val="accent1"/>
              </a:solidFill>
              <a:latin typeface="Lato"/>
              <a:ea typeface="Lato"/>
              <a:cs typeface="Lato"/>
              <a:sym typeface="Lato"/>
            </a:endParaRPr>
          </a:p>
          <a:p>
            <a:pPr indent="-355600" lvl="0" marL="457200" rtl="0" algn="l">
              <a:lnSpc>
                <a:spcPct val="115000"/>
              </a:lnSpc>
              <a:spcBef>
                <a:spcPts val="0"/>
              </a:spcBef>
              <a:spcAft>
                <a:spcPts val="0"/>
              </a:spcAft>
              <a:buClr>
                <a:schemeClr val="accent1"/>
              </a:buClr>
              <a:buSzPts val="2000"/>
              <a:buFont typeface="Lato"/>
              <a:buAutoNum type="arabicPeriod"/>
            </a:pPr>
            <a:r>
              <a:rPr lang="en-GB" sz="2000">
                <a:solidFill>
                  <a:schemeClr val="accent1"/>
                </a:solidFill>
                <a:latin typeface="Lato"/>
                <a:ea typeface="Lato"/>
                <a:cs typeface="Lato"/>
                <a:sym typeface="Lato"/>
              </a:rPr>
              <a:t>Many people use cryptocurrencies for legal purposes</a:t>
            </a:r>
            <a:endParaRPr sz="2000">
              <a:solidFill>
                <a:schemeClr val="accent1"/>
              </a:solidFill>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1575e96a1fb_0_24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t/>
            </a:r>
            <a:endParaRPr b="0" i="0" sz="2900" u="none" cap="none" strike="noStrike">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Unit outline</a:t>
            </a:r>
            <a:endParaRPr b="1" i="0" sz="29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990"/>
              <a:buFont typeface="Arial"/>
              <a:buNone/>
            </a:pPr>
            <a:r>
              <a:t/>
            </a:r>
            <a:endParaRPr b="1" i="0" sz="2900" u="none" cap="none" strike="noStrike">
              <a:latin typeface="Lato"/>
              <a:ea typeface="Lato"/>
              <a:cs typeface="Lato"/>
              <a:sym typeface="Lato"/>
            </a:endParaRPr>
          </a:p>
        </p:txBody>
      </p:sp>
      <p:graphicFrame>
        <p:nvGraphicFramePr>
          <p:cNvPr id="152" name="Google Shape;152;g1575e96a1fb_0_240"/>
          <p:cNvGraphicFramePr/>
          <p:nvPr/>
        </p:nvGraphicFramePr>
        <p:xfrm>
          <a:off x="526375" y="1721850"/>
          <a:ext cx="3000000" cy="3000000"/>
        </p:xfrm>
        <a:graphic>
          <a:graphicData uri="http://schemas.openxmlformats.org/drawingml/2006/table">
            <a:tbl>
              <a:tblPr>
                <a:noFill/>
                <a:tableStyleId>{242D142A-AE73-45BD-92E3-D9346C86691F}</a:tableStyleId>
              </a:tblPr>
              <a:tblGrid>
                <a:gridCol w="1344825"/>
                <a:gridCol w="1395650"/>
                <a:gridCol w="1294000"/>
                <a:gridCol w="1344825"/>
                <a:gridCol w="1344825"/>
                <a:gridCol w="1344825"/>
              </a:tblGrid>
              <a:tr h="396200">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1</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2</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3</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4</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5</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6</a:t>
                      </a:r>
                      <a:endParaRPr b="1" sz="14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r>
              <a:tr h="1193800">
                <a:tc>
                  <a:txBody>
                    <a:bodyPr/>
                    <a:lstStyle/>
                    <a:p>
                      <a:pPr indent="0" lvl="0" marL="0" rtl="0" algn="ctr">
                        <a:spcBef>
                          <a:spcPts val="0"/>
                        </a:spcBef>
                        <a:spcAft>
                          <a:spcPts val="0"/>
                        </a:spcAft>
                        <a:buNone/>
                      </a:pPr>
                      <a:r>
                        <a:rPr lang="en-GB">
                          <a:solidFill>
                            <a:schemeClr val="dk1"/>
                          </a:solidFill>
                          <a:latin typeface="Lato"/>
                          <a:ea typeface="Lato"/>
                          <a:cs typeface="Lato"/>
                          <a:sym typeface="Lato"/>
                        </a:rPr>
                        <a:t>Mobile phone products</a:t>
                      </a:r>
                      <a:endParaRPr>
                        <a:solidFill>
                          <a:schemeClr val="dk1"/>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rtl="0" algn="ctr">
                        <a:spcBef>
                          <a:spcPts val="0"/>
                        </a:spcBef>
                        <a:spcAft>
                          <a:spcPts val="0"/>
                        </a:spcAft>
                        <a:buNone/>
                      </a:pPr>
                      <a:r>
                        <a:rPr b="1" lang="en-GB">
                          <a:solidFill>
                            <a:schemeClr val="accent2"/>
                          </a:solidFill>
                          <a:latin typeface="Lato"/>
                          <a:ea typeface="Lato"/>
                          <a:cs typeface="Lato"/>
                          <a:sym typeface="Lato"/>
                        </a:rPr>
                        <a:t>Cryptocurrency</a:t>
                      </a:r>
                      <a:endParaRPr b="1" u="none" cap="none" strike="noStrike">
                        <a:solidFill>
                          <a:schemeClr val="accent2"/>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rtl="0" algn="ctr">
                        <a:spcBef>
                          <a:spcPts val="0"/>
                        </a:spcBef>
                        <a:spcAft>
                          <a:spcPts val="0"/>
                        </a:spcAft>
                        <a:buNone/>
                      </a:pPr>
                      <a:r>
                        <a:rPr lang="en-GB">
                          <a:latin typeface="Lato"/>
                          <a:ea typeface="Lato"/>
                          <a:cs typeface="Lato"/>
                          <a:sym typeface="Lato"/>
                        </a:rPr>
                        <a:t>Financial exploitation </a:t>
                      </a:r>
                      <a:endParaRPr>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rtl="0" algn="ctr">
                        <a:spcBef>
                          <a:spcPts val="0"/>
                        </a:spcBef>
                        <a:spcAft>
                          <a:spcPts val="0"/>
                        </a:spcAft>
                        <a:buNone/>
                      </a:pPr>
                      <a:r>
                        <a:rPr lang="en-GB">
                          <a:latin typeface="Lato"/>
                          <a:ea typeface="Lato"/>
                          <a:cs typeface="Lato"/>
                          <a:sym typeface="Lato"/>
                        </a:rPr>
                        <a:t>Online gaming</a:t>
                      </a:r>
                      <a:endParaRPr b="1" u="none" cap="none" strike="noStrike">
                        <a:solidFill>
                          <a:srgbClr val="262A33"/>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rtl="0" algn="ctr">
                        <a:spcBef>
                          <a:spcPts val="0"/>
                        </a:spcBef>
                        <a:spcAft>
                          <a:spcPts val="0"/>
                        </a:spcAft>
                        <a:buNone/>
                      </a:pPr>
                      <a:r>
                        <a:rPr lang="en-GB">
                          <a:latin typeface="Lato"/>
                          <a:ea typeface="Lato"/>
                          <a:cs typeface="Lato"/>
                          <a:sym typeface="Lato"/>
                        </a:rPr>
                        <a:t>Online safety</a:t>
                      </a:r>
                      <a:endParaRPr b="1" u="none" cap="none" strike="noStrike">
                        <a:solidFill>
                          <a:srgbClr val="262A33"/>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rtl="0" algn="ctr">
                        <a:spcBef>
                          <a:spcPts val="0"/>
                        </a:spcBef>
                        <a:spcAft>
                          <a:spcPts val="0"/>
                        </a:spcAft>
                        <a:buNone/>
                      </a:pPr>
                      <a:r>
                        <a:rPr lang="en-GB">
                          <a:latin typeface="Lato"/>
                          <a:ea typeface="Lato"/>
                          <a:cs typeface="Lato"/>
                          <a:sym typeface="Lato"/>
                        </a:rPr>
                        <a:t>Pocket money debate</a:t>
                      </a:r>
                      <a:endParaRPr b="1" u="none" cap="none" strike="noStrike">
                        <a:solidFill>
                          <a:srgbClr val="262A33"/>
                        </a:solidFill>
                        <a:latin typeface="Lato"/>
                        <a:ea typeface="Lato"/>
                        <a:cs typeface="Lato"/>
                        <a:sym typeface="Lato"/>
                      </a:endParaRPr>
                    </a:p>
                  </a:txBody>
                  <a:tcPr marT="63500" marB="63500" marR="63500" marL="63500"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g164e30dc810_0_160"/>
          <p:cNvSpPr txBox="1"/>
          <p:nvPr/>
        </p:nvSpPr>
        <p:spPr>
          <a:xfrm>
            <a:off x="272750" y="2251925"/>
            <a:ext cx="3837000" cy="281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800">
                <a:latin typeface="Lato"/>
                <a:ea typeface="Lato"/>
                <a:cs typeface="Lato"/>
                <a:sym typeface="Lato"/>
              </a:rPr>
              <a:t>Have a discussion in pairs:</a:t>
            </a:r>
            <a:endParaRPr sz="1800">
              <a:latin typeface="Lato"/>
              <a:ea typeface="Lato"/>
              <a:cs typeface="Lato"/>
              <a:sym typeface="Lato"/>
            </a:endParaRPr>
          </a:p>
          <a:p>
            <a:pPr indent="0" lvl="0" marL="0" rtl="0" algn="l">
              <a:spcBef>
                <a:spcPts val="0"/>
              </a:spcBef>
              <a:spcAft>
                <a:spcPts val="0"/>
              </a:spcAft>
              <a:buNone/>
            </a:pPr>
            <a:r>
              <a:t/>
            </a:r>
            <a:endParaRPr sz="1800">
              <a:latin typeface="Lato"/>
              <a:ea typeface="Lato"/>
              <a:cs typeface="Lato"/>
              <a:sym typeface="Lato"/>
            </a:endParaRPr>
          </a:p>
          <a:p>
            <a:pPr indent="0" lvl="0" marL="0" rtl="0" algn="l">
              <a:spcBef>
                <a:spcPts val="0"/>
              </a:spcBef>
              <a:spcAft>
                <a:spcPts val="0"/>
              </a:spcAft>
              <a:buNone/>
            </a:pPr>
            <a:r>
              <a:rPr lang="en-GB" sz="1800">
                <a:latin typeface="Lato"/>
                <a:ea typeface="Lato"/>
                <a:cs typeface="Lato"/>
                <a:sym typeface="Lato"/>
              </a:rPr>
              <a:t>One person </a:t>
            </a:r>
            <a:r>
              <a:rPr b="1" lang="en-GB" sz="1800">
                <a:latin typeface="Lato"/>
                <a:ea typeface="Lato"/>
                <a:cs typeface="Lato"/>
                <a:sym typeface="Lato"/>
              </a:rPr>
              <a:t>defends</a:t>
            </a:r>
            <a:r>
              <a:rPr lang="en-GB" sz="1800">
                <a:latin typeface="Lato"/>
                <a:ea typeface="Lato"/>
                <a:cs typeface="Lato"/>
                <a:sym typeface="Lato"/>
              </a:rPr>
              <a:t> </a:t>
            </a:r>
            <a:r>
              <a:rPr lang="en-GB" sz="1800">
                <a:latin typeface="Lato"/>
                <a:ea typeface="Lato"/>
                <a:cs typeface="Lato"/>
                <a:sym typeface="Lato"/>
              </a:rPr>
              <a:t>cryptocurrency</a:t>
            </a:r>
            <a:r>
              <a:rPr lang="en-GB" sz="1800">
                <a:latin typeface="Lato"/>
                <a:ea typeface="Lato"/>
                <a:cs typeface="Lato"/>
                <a:sym typeface="Lato"/>
              </a:rPr>
              <a:t> and the other person </a:t>
            </a:r>
            <a:r>
              <a:rPr b="1" lang="en-GB" sz="1800">
                <a:latin typeface="Lato"/>
                <a:ea typeface="Lato"/>
                <a:cs typeface="Lato"/>
                <a:sym typeface="Lato"/>
              </a:rPr>
              <a:t>gives arguments against</a:t>
            </a:r>
            <a:r>
              <a:rPr lang="en-GB" sz="1800">
                <a:latin typeface="Lato"/>
                <a:ea typeface="Lato"/>
                <a:cs typeface="Lato"/>
                <a:sym typeface="Lato"/>
              </a:rPr>
              <a:t> it.</a:t>
            </a:r>
            <a:endParaRPr sz="1800">
              <a:latin typeface="Lato"/>
              <a:ea typeface="Lato"/>
              <a:cs typeface="Lato"/>
              <a:sym typeface="Lato"/>
            </a:endParaRPr>
          </a:p>
          <a:p>
            <a:pPr indent="0" lvl="0" marL="0" rtl="0" algn="l">
              <a:spcBef>
                <a:spcPts val="0"/>
              </a:spcBef>
              <a:spcAft>
                <a:spcPts val="0"/>
              </a:spcAft>
              <a:buNone/>
            </a:pPr>
            <a:r>
              <a:t/>
            </a:r>
            <a:endParaRPr sz="1800">
              <a:latin typeface="Lato"/>
              <a:ea typeface="Lato"/>
              <a:cs typeface="Lato"/>
              <a:sym typeface="Lato"/>
            </a:endParaRPr>
          </a:p>
          <a:p>
            <a:pPr indent="0" lvl="0" marL="0" rtl="0" algn="l">
              <a:spcBef>
                <a:spcPts val="0"/>
              </a:spcBef>
              <a:spcAft>
                <a:spcPts val="0"/>
              </a:spcAft>
              <a:buNone/>
            </a:pPr>
            <a:r>
              <a:rPr lang="en-GB" sz="1800">
                <a:latin typeface="Lato"/>
                <a:ea typeface="Lato"/>
                <a:cs typeface="Lato"/>
                <a:sym typeface="Lato"/>
              </a:rPr>
              <a:t>Prepare to share your opinions with the class. </a:t>
            </a:r>
            <a:endParaRPr sz="1800">
              <a:latin typeface="Lato"/>
              <a:ea typeface="Lato"/>
              <a:cs typeface="Lato"/>
              <a:sym typeface="Lato"/>
            </a:endParaRPr>
          </a:p>
        </p:txBody>
      </p:sp>
      <p:sp>
        <p:nvSpPr>
          <p:cNvPr id="314" name="Google Shape;314;g164e30dc810_0_160"/>
          <p:cNvSpPr txBox="1"/>
          <p:nvPr/>
        </p:nvSpPr>
        <p:spPr>
          <a:xfrm>
            <a:off x="272750" y="1134325"/>
            <a:ext cx="8767800" cy="9789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400"/>
              <a:buFont typeface="Arial"/>
              <a:buNone/>
            </a:pPr>
            <a:r>
              <a:rPr b="1" i="0" lang="en-GB" sz="2400" u="none" cap="none" strike="noStrike">
                <a:solidFill>
                  <a:schemeClr val="dk1"/>
                </a:solidFill>
                <a:latin typeface="Lato"/>
                <a:ea typeface="Lato"/>
                <a:cs typeface="Lato"/>
                <a:sym typeface="Lato"/>
              </a:rPr>
              <a:t>What are some of the positives and negatives about </a:t>
            </a:r>
            <a:r>
              <a:rPr b="1" lang="en-GB" sz="2400">
                <a:solidFill>
                  <a:schemeClr val="dk1"/>
                </a:solidFill>
                <a:latin typeface="Lato"/>
                <a:ea typeface="Lato"/>
                <a:cs typeface="Lato"/>
                <a:sym typeface="Lato"/>
              </a:rPr>
              <a:t>Bitcoin or cryptocurrency?</a:t>
            </a:r>
            <a:endParaRPr b="0" i="0" sz="1400" u="none" cap="none" strike="noStrike">
              <a:solidFill>
                <a:srgbClr val="000000"/>
              </a:solidFill>
              <a:latin typeface="Arial"/>
              <a:ea typeface="Arial"/>
              <a:cs typeface="Arial"/>
              <a:sym typeface="Arial"/>
            </a:endParaRPr>
          </a:p>
        </p:txBody>
      </p:sp>
      <p:sp>
        <p:nvSpPr>
          <p:cNvPr id="315" name="Google Shape;315;g164e30dc810_0_160"/>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Cryptocurrency - the good and the bad</a:t>
            </a:r>
            <a:endParaRPr/>
          </a:p>
        </p:txBody>
      </p:sp>
      <p:pic>
        <p:nvPicPr>
          <p:cNvPr id="316" name="Google Shape;316;g164e30dc810_0_160" title="noun-debate-7340772.png"/>
          <p:cNvPicPr preferRelativeResize="0"/>
          <p:nvPr/>
        </p:nvPicPr>
        <p:blipFill rotWithShape="1">
          <a:blip r:embed="rId3">
            <a:alphaModFix/>
          </a:blip>
          <a:srcRect b="13360" l="0" r="0" t="0"/>
          <a:stretch/>
        </p:blipFill>
        <p:spPr>
          <a:xfrm>
            <a:off x="4604075" y="2038000"/>
            <a:ext cx="3025300" cy="26210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g3cf023dee4f_2_0"/>
          <p:cNvSpPr txBox="1"/>
          <p:nvPr/>
        </p:nvSpPr>
        <p:spPr>
          <a:xfrm>
            <a:off x="1238100" y="1532150"/>
            <a:ext cx="66678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100">
                <a:solidFill>
                  <a:schemeClr val="lt1"/>
                </a:solidFill>
                <a:latin typeface="Lato"/>
                <a:ea typeface="Lato"/>
                <a:cs typeface="Lato"/>
                <a:sym typeface="Lato"/>
              </a:rPr>
              <a:t>Start of optional activity</a:t>
            </a:r>
            <a:r>
              <a:rPr b="1" lang="en-GB" sz="2100">
                <a:solidFill>
                  <a:schemeClr val="lt1"/>
                </a:solidFill>
                <a:latin typeface="Lato"/>
                <a:ea typeface="Lato"/>
                <a:cs typeface="Lato"/>
                <a:sym typeface="Lato"/>
              </a:rPr>
              <a:t>:</a:t>
            </a:r>
            <a:endParaRPr b="1" sz="2100">
              <a:solidFill>
                <a:schemeClr val="lt1"/>
              </a:solidFill>
              <a:latin typeface="Lato"/>
              <a:ea typeface="Lato"/>
              <a:cs typeface="Lato"/>
              <a:sym typeface="Lato"/>
            </a:endParaRPr>
          </a:p>
          <a:p>
            <a:pPr indent="0" lvl="0" marL="0" rtl="0" algn="l">
              <a:spcBef>
                <a:spcPts val="0"/>
              </a:spcBef>
              <a:spcAft>
                <a:spcPts val="0"/>
              </a:spcAft>
              <a:buNone/>
            </a:pPr>
            <a:r>
              <a:rPr b="1" lang="en-GB" sz="2100">
                <a:solidFill>
                  <a:schemeClr val="lt1"/>
                </a:solidFill>
                <a:latin typeface="Lato"/>
                <a:ea typeface="Lato"/>
                <a:cs typeface="Lato"/>
                <a:sym typeface="Lato"/>
              </a:rPr>
              <a:t>Assessment for learning multiple choice quiz</a:t>
            </a:r>
            <a:endParaRPr b="1" sz="2100">
              <a:solidFill>
                <a:schemeClr val="lt1"/>
              </a:solidFill>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g1a6729e0c41_0_0"/>
          <p:cNvSpPr txBox="1"/>
          <p:nvPr/>
        </p:nvSpPr>
        <p:spPr>
          <a:xfrm>
            <a:off x="379375" y="1287575"/>
            <a:ext cx="8735100" cy="12006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0000"/>
              </a:lnSpc>
              <a:spcBef>
                <a:spcPts val="0"/>
              </a:spcBef>
              <a:spcAft>
                <a:spcPts val="0"/>
              </a:spcAft>
              <a:buClr>
                <a:srgbClr val="231F20"/>
              </a:buClr>
              <a:buSzPts val="2200"/>
              <a:buFont typeface="Lato"/>
              <a:buAutoNum type="arabicPeriod"/>
            </a:pPr>
            <a:r>
              <a:rPr b="0" i="0" lang="en-GB" sz="2200" u="none" cap="none" strike="noStrike">
                <a:solidFill>
                  <a:srgbClr val="231F20"/>
                </a:solidFill>
                <a:latin typeface="Lato"/>
                <a:ea typeface="Lato"/>
                <a:cs typeface="Lato"/>
                <a:sym typeface="Lato"/>
              </a:rPr>
              <a:t>There are about …………….. </a:t>
            </a:r>
            <a:r>
              <a:rPr b="0" i="0" lang="en-GB" sz="2200" u="none" cap="none" strike="noStrike">
                <a:solidFill>
                  <a:srgbClr val="231F20"/>
                </a:solidFill>
                <a:latin typeface="Lato"/>
                <a:ea typeface="Lato"/>
                <a:cs typeface="Lato"/>
                <a:sym typeface="Lato"/>
              </a:rPr>
              <a:t>a</a:t>
            </a:r>
            <a:r>
              <a:rPr b="0" i="0" lang="en-GB" sz="2200" u="none" cap="none" strike="noStrike">
                <a:solidFill>
                  <a:srgbClr val="231F20"/>
                </a:solidFill>
                <a:latin typeface="Lato"/>
                <a:ea typeface="Lato"/>
                <a:cs typeface="Lato"/>
                <a:sym typeface="Lato"/>
              </a:rPr>
              <a:t>ctively used cryptocurrencies worldwide </a:t>
            </a:r>
            <a:endParaRPr b="0" i="0"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0" i="0" sz="2200" u="none" cap="none" strike="noStrike">
              <a:solidFill>
                <a:srgbClr val="231F20"/>
              </a:solidFill>
              <a:latin typeface="Lato"/>
              <a:ea typeface="Lato"/>
              <a:cs typeface="Lato"/>
              <a:sym typeface="Lato"/>
            </a:endParaRPr>
          </a:p>
        </p:txBody>
      </p:sp>
      <p:sp>
        <p:nvSpPr>
          <p:cNvPr id="327" name="Google Shape;327;g1a6729e0c41_0_0"/>
          <p:cNvSpPr txBox="1"/>
          <p:nvPr/>
        </p:nvSpPr>
        <p:spPr>
          <a:xfrm>
            <a:off x="379375" y="253750"/>
            <a:ext cx="7992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Multiple choice</a:t>
            </a:r>
            <a:endParaRPr b="1" i="0" sz="2900" u="none" cap="none" strike="noStrike">
              <a:solidFill>
                <a:schemeClr val="lt1"/>
              </a:solidFill>
              <a:latin typeface="Lato"/>
              <a:ea typeface="Lato"/>
              <a:cs typeface="Lato"/>
              <a:sym typeface="Lato"/>
            </a:endParaRPr>
          </a:p>
        </p:txBody>
      </p:sp>
      <p:graphicFrame>
        <p:nvGraphicFramePr>
          <p:cNvPr id="328" name="Google Shape;328;g1a6729e0c41_0_0"/>
          <p:cNvGraphicFramePr/>
          <p:nvPr/>
        </p:nvGraphicFramePr>
        <p:xfrm>
          <a:off x="952500" y="2114550"/>
          <a:ext cx="3000000" cy="3000000"/>
        </p:xfrm>
        <a:graphic>
          <a:graphicData uri="http://schemas.openxmlformats.org/drawingml/2006/table">
            <a:tbl>
              <a:tblPr>
                <a:noFill/>
                <a:tableStyleId>{242D142A-AE73-45BD-92E3-D9346C86691F}</a:tableStyleId>
              </a:tblPr>
              <a:tblGrid>
                <a:gridCol w="2413000"/>
                <a:gridCol w="2413000"/>
                <a:gridCol w="2413000"/>
              </a:tblGrid>
              <a:tr h="381000">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A</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6"/>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B</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6"/>
                      </a:solidFill>
                      <a:prstDash val="solid"/>
                      <a:round/>
                      <a:headEnd len="sm" w="sm" type="none"/>
                      <a:tailEnd len="sm" w="sm" type="none"/>
                    </a:lnL>
                    <a:lnR cap="flat" cmpd="sng" w="28575">
                      <a:solidFill>
                        <a:schemeClr val="accent3"/>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C</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3"/>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750</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7,200</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10,000</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g1a6729e0c41_0_9"/>
          <p:cNvSpPr txBox="1"/>
          <p:nvPr/>
        </p:nvSpPr>
        <p:spPr>
          <a:xfrm>
            <a:off x="379375" y="1287575"/>
            <a:ext cx="8297400" cy="15393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0000"/>
              </a:lnSpc>
              <a:spcBef>
                <a:spcPts val="0"/>
              </a:spcBef>
              <a:spcAft>
                <a:spcPts val="0"/>
              </a:spcAft>
              <a:buClr>
                <a:srgbClr val="231F20"/>
              </a:buClr>
              <a:buSzPts val="2200"/>
              <a:buFont typeface="Lato"/>
              <a:buAutoNum type="arabicPeriod"/>
            </a:pPr>
            <a:r>
              <a:rPr b="0" i="0" lang="en-GB" sz="2200" u="none" cap="none" strike="noStrike">
                <a:solidFill>
                  <a:srgbClr val="231F20"/>
                </a:solidFill>
                <a:latin typeface="Lato"/>
                <a:ea typeface="Lato"/>
                <a:cs typeface="Lato"/>
                <a:sym typeface="Lato"/>
              </a:rPr>
              <a:t>There are about …………….. </a:t>
            </a:r>
            <a:r>
              <a:rPr lang="en-GB" sz="2200">
                <a:solidFill>
                  <a:srgbClr val="231F20"/>
                </a:solidFill>
                <a:latin typeface="Lato"/>
                <a:ea typeface="Lato"/>
                <a:cs typeface="Lato"/>
                <a:sym typeface="Lato"/>
              </a:rPr>
              <a:t>actively used </a:t>
            </a:r>
            <a:r>
              <a:rPr b="0" i="0" lang="en-GB" sz="2200" u="none" cap="none" strike="noStrike">
                <a:solidFill>
                  <a:srgbClr val="231F20"/>
                </a:solidFill>
                <a:latin typeface="Lato"/>
                <a:ea typeface="Lato"/>
                <a:cs typeface="Lato"/>
                <a:sym typeface="Lato"/>
              </a:rPr>
              <a:t>cryptocurrencies worldwide </a:t>
            </a:r>
            <a:endParaRPr b="0" i="0"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1" i="0" sz="2200" u="none" cap="none" strike="noStrike">
              <a:solidFill>
                <a:srgbClr val="231F20"/>
              </a:solidFill>
              <a:latin typeface="Lato"/>
              <a:ea typeface="Lato"/>
              <a:cs typeface="Lato"/>
              <a:sym typeface="Lato"/>
            </a:endParaRPr>
          </a:p>
        </p:txBody>
      </p:sp>
      <p:graphicFrame>
        <p:nvGraphicFramePr>
          <p:cNvPr id="334" name="Google Shape;334;g1a6729e0c41_0_9"/>
          <p:cNvGraphicFramePr/>
          <p:nvPr/>
        </p:nvGraphicFramePr>
        <p:xfrm>
          <a:off x="952500" y="2114550"/>
          <a:ext cx="3000000" cy="3000000"/>
        </p:xfrm>
        <a:graphic>
          <a:graphicData uri="http://schemas.openxmlformats.org/drawingml/2006/table">
            <a:tbl>
              <a:tblPr>
                <a:noFill/>
                <a:tableStyleId>{242D142A-AE73-45BD-92E3-D9346C86691F}</a:tableStyleId>
              </a:tblPr>
              <a:tblGrid>
                <a:gridCol w="2413000"/>
                <a:gridCol w="2413000"/>
                <a:gridCol w="2413000"/>
              </a:tblGrid>
              <a:tr h="381000">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A</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B</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C</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00FF00"/>
                    </a:solidFill>
                  </a:tcPr>
                </a:tc>
              </a:tr>
              <a:tr h="381000">
                <a:tc>
                  <a:txBody>
                    <a:bodyPr/>
                    <a:lstStyle/>
                    <a:p>
                      <a:pPr indent="0" lvl="0" marL="0" marR="0" rtl="0" algn="l">
                        <a:lnSpc>
                          <a:spcPct val="115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750 </a:t>
                      </a:r>
                      <a:endParaRPr b="1" sz="1400" u="none" cap="none" strike="noStrike">
                        <a:solidFill>
                          <a:srgbClr val="231F2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7,200</a:t>
                      </a:r>
                      <a:endParaRPr b="1" sz="1400" u="none" cap="none" strike="noStrike">
                        <a:solidFill>
                          <a:srgbClr val="231F2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15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10,000</a:t>
                      </a:r>
                      <a:endParaRPr b="1" sz="1400" u="none" cap="none" strike="noStrike">
                        <a:solidFill>
                          <a:srgbClr val="231F2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400"/>
                        <a:buFont typeface="Arial"/>
                        <a:buNone/>
                      </a:pPr>
                      <a:r>
                        <a:t/>
                      </a:r>
                      <a:endParaRPr b="1" sz="1400" u="none" cap="none" strike="noStrike">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335" name="Google Shape;335;g1a6729e0c41_0_9"/>
          <p:cNvSpPr txBox="1"/>
          <p:nvPr/>
        </p:nvSpPr>
        <p:spPr>
          <a:xfrm>
            <a:off x="379375" y="253750"/>
            <a:ext cx="7992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Multiple choice</a:t>
            </a:r>
            <a:endParaRPr b="1" i="0" sz="2900" u="none" cap="none" strike="noStrike">
              <a:solidFill>
                <a:schemeClr val="lt1"/>
              </a:solidFill>
              <a:latin typeface="Lato"/>
              <a:ea typeface="Lato"/>
              <a:cs typeface="Lato"/>
              <a:sym typeface="Lato"/>
            </a:endParaRPr>
          </a:p>
        </p:txBody>
      </p:sp>
      <p:sp>
        <p:nvSpPr>
          <p:cNvPr id="336" name="Google Shape;336;g1a6729e0c41_0_9"/>
          <p:cNvSpPr/>
          <p:nvPr/>
        </p:nvSpPr>
        <p:spPr>
          <a:xfrm>
            <a:off x="960125" y="3431450"/>
            <a:ext cx="7239000" cy="921900"/>
          </a:xfrm>
          <a:prstGeom prst="rect">
            <a:avLst/>
          </a:prstGeom>
          <a:solidFill>
            <a:schemeClr val="accent6"/>
          </a:solid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GB" sz="1600">
                <a:solidFill>
                  <a:schemeClr val="dk1"/>
                </a:solidFill>
                <a:latin typeface="Lato"/>
                <a:ea typeface="Lato"/>
                <a:cs typeface="Lato"/>
                <a:sym typeface="Lato"/>
              </a:rPr>
              <a:t>The top 20 cryptocurrencies collectively account for nearly 90% of the total crypto market capitalisation. </a:t>
            </a:r>
            <a:endParaRPr sz="1600">
              <a:solidFill>
                <a:schemeClr val="dk1"/>
              </a:solidFill>
              <a:latin typeface="Lato"/>
              <a:ea typeface="Lato"/>
              <a:cs typeface="Lato"/>
              <a:sym typeface="Lato"/>
            </a:endParaRPr>
          </a:p>
        </p:txBody>
      </p:sp>
      <p:pic>
        <p:nvPicPr>
          <p:cNvPr descr="File:About icon (The Noun Project).svg - Wikimedia Commons" id="337" name="Google Shape;337;g1a6729e0c41_0_9"/>
          <p:cNvPicPr preferRelativeResize="0"/>
          <p:nvPr/>
        </p:nvPicPr>
        <p:blipFill>
          <a:blip r:embed="rId3">
            <a:alphaModFix/>
          </a:blip>
          <a:stretch>
            <a:fillRect/>
          </a:stretch>
        </p:blipFill>
        <p:spPr>
          <a:xfrm>
            <a:off x="73325" y="3506638"/>
            <a:ext cx="771523" cy="77152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g1a6729e0c41_0_18"/>
          <p:cNvSpPr txBox="1"/>
          <p:nvPr/>
        </p:nvSpPr>
        <p:spPr>
          <a:xfrm>
            <a:off x="379375" y="1287575"/>
            <a:ext cx="7661100" cy="116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Lato"/>
                <a:ea typeface="Lato"/>
                <a:cs typeface="Lato"/>
                <a:sym typeface="Lato"/>
              </a:rPr>
              <a:t>2. Who can own a cryptocurrency?</a:t>
            </a:r>
            <a:endParaRPr b="0" i="0" sz="20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0" i="0" sz="2200" u="none" cap="none" strike="noStrike">
              <a:solidFill>
                <a:srgbClr val="231F20"/>
              </a:solidFill>
              <a:latin typeface="Lato"/>
              <a:ea typeface="Lato"/>
              <a:cs typeface="Lato"/>
              <a:sym typeface="Lato"/>
            </a:endParaRPr>
          </a:p>
        </p:txBody>
      </p:sp>
      <p:graphicFrame>
        <p:nvGraphicFramePr>
          <p:cNvPr id="343" name="Google Shape;343;g1a6729e0c41_0_18"/>
          <p:cNvGraphicFramePr/>
          <p:nvPr/>
        </p:nvGraphicFramePr>
        <p:xfrm>
          <a:off x="952500" y="1890675"/>
          <a:ext cx="3000000" cy="3000000"/>
        </p:xfrm>
        <a:graphic>
          <a:graphicData uri="http://schemas.openxmlformats.org/drawingml/2006/table">
            <a:tbl>
              <a:tblPr>
                <a:noFill/>
                <a:tableStyleId>{242D142A-AE73-45BD-92E3-D9346C86691F}</a:tableStyleId>
              </a:tblPr>
              <a:tblGrid>
                <a:gridCol w="2413000"/>
                <a:gridCol w="2413000"/>
                <a:gridCol w="2413000"/>
              </a:tblGrid>
              <a:tr h="381000">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A</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6"/>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B</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6"/>
                      </a:solidFill>
                      <a:prstDash val="solid"/>
                      <a:round/>
                      <a:headEnd len="sm" w="sm" type="none"/>
                      <a:tailEnd len="sm" w="sm" type="none"/>
                    </a:lnL>
                    <a:lnR cap="flat" cmpd="sng" w="28575">
                      <a:solidFill>
                        <a:schemeClr val="accent3"/>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C</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3"/>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Anyone</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People over the age of 16</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People that have been financially trained</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r>
            </a:tbl>
          </a:graphicData>
        </a:graphic>
      </p:graphicFrame>
      <p:sp>
        <p:nvSpPr>
          <p:cNvPr id="344" name="Google Shape;344;g1a6729e0c41_0_18"/>
          <p:cNvSpPr txBox="1"/>
          <p:nvPr/>
        </p:nvSpPr>
        <p:spPr>
          <a:xfrm>
            <a:off x="379375" y="253750"/>
            <a:ext cx="7992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Multiple choice</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graphicFrame>
        <p:nvGraphicFramePr>
          <p:cNvPr id="349" name="Google Shape;349;g1a6729e0c41_0_27"/>
          <p:cNvGraphicFramePr/>
          <p:nvPr/>
        </p:nvGraphicFramePr>
        <p:xfrm>
          <a:off x="952500" y="1885950"/>
          <a:ext cx="3000000" cy="3000000"/>
        </p:xfrm>
        <a:graphic>
          <a:graphicData uri="http://schemas.openxmlformats.org/drawingml/2006/table">
            <a:tbl>
              <a:tblPr>
                <a:noFill/>
                <a:tableStyleId>{242D142A-AE73-45BD-92E3-D9346C86691F}</a:tableStyleId>
              </a:tblPr>
              <a:tblGrid>
                <a:gridCol w="2413000"/>
                <a:gridCol w="2413000"/>
                <a:gridCol w="2413000"/>
              </a:tblGrid>
              <a:tr h="419100">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A</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00FF00"/>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B</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C</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F0000"/>
                    </a:solidFill>
                  </a:tcPr>
                </a:tc>
              </a:tr>
              <a:tr h="86285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Anyone</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sz="1400" u="none" cap="none" strike="noStrike">
                        <a:solidFill>
                          <a:srgbClr val="231F2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People over the age of 16</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sz="1400" u="none" cap="none" strike="noStrike">
                        <a:solidFill>
                          <a:srgbClr val="231F20"/>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People that have been financially trained</a:t>
                      </a:r>
                      <a:endParaRPr b="1" sz="1600" u="none" cap="none" strike="noStrike">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350" name="Google Shape;350;g1a6729e0c41_0_27"/>
          <p:cNvSpPr/>
          <p:nvPr/>
        </p:nvSpPr>
        <p:spPr>
          <a:xfrm>
            <a:off x="960125" y="3431450"/>
            <a:ext cx="7239000" cy="921900"/>
          </a:xfrm>
          <a:prstGeom prst="rect">
            <a:avLst/>
          </a:prstGeom>
          <a:solidFill>
            <a:schemeClr val="accent6"/>
          </a:solid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i="0" lang="en-GB" sz="1600" u="none" cap="none" strike="noStrike">
                <a:solidFill>
                  <a:schemeClr val="dk1"/>
                </a:solidFill>
                <a:latin typeface="Lato"/>
                <a:ea typeface="Lato"/>
                <a:cs typeface="Lato"/>
                <a:sym typeface="Lato"/>
              </a:rPr>
              <a:t>Note that this is different to opening an account or trading. Most popular cryptocurrency exchanges, such as traditional brokerage firms, prevent anyone under 18 years of age from opening a trading account.</a:t>
            </a:r>
            <a:endParaRPr i="0" sz="1600" u="none" cap="none" strike="noStrike">
              <a:solidFill>
                <a:schemeClr val="dk1"/>
              </a:solidFill>
              <a:latin typeface="Lato"/>
              <a:ea typeface="Lato"/>
              <a:cs typeface="Lato"/>
              <a:sym typeface="Lato"/>
            </a:endParaRPr>
          </a:p>
        </p:txBody>
      </p:sp>
      <p:sp>
        <p:nvSpPr>
          <p:cNvPr id="351" name="Google Shape;351;g1a6729e0c41_0_27"/>
          <p:cNvSpPr txBox="1"/>
          <p:nvPr/>
        </p:nvSpPr>
        <p:spPr>
          <a:xfrm>
            <a:off x="379375" y="1287575"/>
            <a:ext cx="76611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Lato"/>
                <a:ea typeface="Lato"/>
                <a:cs typeface="Lato"/>
                <a:sym typeface="Lato"/>
              </a:rPr>
              <a:t>2. Who can own a cryptocurrency?</a:t>
            </a:r>
            <a:endParaRPr b="0" i="0" sz="2200" u="none" cap="none" strike="noStrike">
              <a:solidFill>
                <a:srgbClr val="231F20"/>
              </a:solidFill>
              <a:latin typeface="Lato"/>
              <a:ea typeface="Lato"/>
              <a:cs typeface="Lato"/>
              <a:sym typeface="Lato"/>
            </a:endParaRPr>
          </a:p>
        </p:txBody>
      </p:sp>
      <p:pic>
        <p:nvPicPr>
          <p:cNvPr descr="File:About icon (The Noun Project).svg - Wikimedia Commons" id="352" name="Google Shape;352;g1a6729e0c41_0_27"/>
          <p:cNvPicPr preferRelativeResize="0"/>
          <p:nvPr/>
        </p:nvPicPr>
        <p:blipFill>
          <a:blip r:embed="rId3">
            <a:alphaModFix/>
          </a:blip>
          <a:stretch>
            <a:fillRect/>
          </a:stretch>
        </p:blipFill>
        <p:spPr>
          <a:xfrm>
            <a:off x="73325" y="3506638"/>
            <a:ext cx="771523" cy="771523"/>
          </a:xfrm>
          <a:prstGeom prst="rect">
            <a:avLst/>
          </a:prstGeom>
          <a:noFill/>
          <a:ln>
            <a:noFill/>
          </a:ln>
        </p:spPr>
      </p:pic>
      <p:sp>
        <p:nvSpPr>
          <p:cNvPr id="353" name="Google Shape;353;g1a6729e0c41_0_27"/>
          <p:cNvSpPr txBox="1"/>
          <p:nvPr/>
        </p:nvSpPr>
        <p:spPr>
          <a:xfrm>
            <a:off x="379375" y="253750"/>
            <a:ext cx="7992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Multiple choice</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g1a6729e0c41_0_37"/>
          <p:cNvSpPr txBox="1"/>
          <p:nvPr/>
        </p:nvSpPr>
        <p:spPr>
          <a:xfrm>
            <a:off x="379375" y="1287575"/>
            <a:ext cx="7661100" cy="116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Lato"/>
                <a:ea typeface="Lato"/>
                <a:cs typeface="Lato"/>
                <a:sym typeface="Lato"/>
              </a:rPr>
              <a:t>3. Which of these sets of words accurately define Bitcoin?</a:t>
            </a:r>
            <a:endParaRPr b="0" i="0" sz="20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0" i="0" sz="2200" u="none" cap="none" strike="noStrike">
              <a:solidFill>
                <a:srgbClr val="231F20"/>
              </a:solidFill>
              <a:latin typeface="Lato"/>
              <a:ea typeface="Lato"/>
              <a:cs typeface="Lato"/>
              <a:sym typeface="Lato"/>
            </a:endParaRPr>
          </a:p>
        </p:txBody>
      </p:sp>
      <p:graphicFrame>
        <p:nvGraphicFramePr>
          <p:cNvPr id="359" name="Google Shape;359;g1a6729e0c41_0_37"/>
          <p:cNvGraphicFramePr/>
          <p:nvPr/>
        </p:nvGraphicFramePr>
        <p:xfrm>
          <a:off x="952500" y="2038350"/>
          <a:ext cx="3000000" cy="3000000"/>
        </p:xfrm>
        <a:graphic>
          <a:graphicData uri="http://schemas.openxmlformats.org/drawingml/2006/table">
            <a:tbl>
              <a:tblPr>
                <a:noFill/>
                <a:tableStyleId>{242D142A-AE73-45BD-92E3-D9346C86691F}</a:tableStyleId>
              </a:tblPr>
              <a:tblGrid>
                <a:gridCol w="2413000"/>
                <a:gridCol w="2413000"/>
                <a:gridCol w="2413000"/>
              </a:tblGrid>
              <a:tr h="381000">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A</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6"/>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B</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6"/>
                      </a:solidFill>
                      <a:prstDash val="solid"/>
                      <a:round/>
                      <a:headEnd len="sm" w="sm" type="none"/>
                      <a:tailEnd len="sm" w="sm" type="none"/>
                    </a:lnL>
                    <a:lnR cap="flat" cmpd="sng" w="28575">
                      <a:solidFill>
                        <a:schemeClr val="accent3"/>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C</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3"/>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High-risk and stable</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Low-risk and volatile</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High-risk and volatile</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r>
            </a:tbl>
          </a:graphicData>
        </a:graphic>
      </p:graphicFrame>
      <p:sp>
        <p:nvSpPr>
          <p:cNvPr id="360" name="Google Shape;360;g1a6729e0c41_0_37"/>
          <p:cNvSpPr txBox="1"/>
          <p:nvPr/>
        </p:nvSpPr>
        <p:spPr>
          <a:xfrm>
            <a:off x="379375" y="253750"/>
            <a:ext cx="7992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Multiple choice</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g1a6729e0c41_0_46"/>
          <p:cNvSpPr txBox="1"/>
          <p:nvPr/>
        </p:nvSpPr>
        <p:spPr>
          <a:xfrm>
            <a:off x="379375" y="1287575"/>
            <a:ext cx="7661100" cy="116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Lato"/>
                <a:ea typeface="Lato"/>
                <a:cs typeface="Lato"/>
                <a:sym typeface="Lato"/>
              </a:rPr>
              <a:t>3. Which of these sets of words accurately define Bitcoin?</a:t>
            </a:r>
            <a:endParaRPr b="0" i="0" sz="20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0" i="0" sz="2200" u="none" cap="none" strike="noStrike">
              <a:solidFill>
                <a:srgbClr val="231F20"/>
              </a:solidFill>
              <a:latin typeface="Lato"/>
              <a:ea typeface="Lato"/>
              <a:cs typeface="Lato"/>
              <a:sym typeface="Lato"/>
            </a:endParaRPr>
          </a:p>
        </p:txBody>
      </p:sp>
      <p:sp>
        <p:nvSpPr>
          <p:cNvPr id="366" name="Google Shape;366;g1a6729e0c41_0_46"/>
          <p:cNvSpPr txBox="1"/>
          <p:nvPr/>
        </p:nvSpPr>
        <p:spPr>
          <a:xfrm>
            <a:off x="379375" y="253750"/>
            <a:ext cx="7992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Multiple choice</a:t>
            </a:r>
            <a:endParaRPr b="1" i="0" sz="2900" u="none" cap="none" strike="noStrike">
              <a:solidFill>
                <a:schemeClr val="lt1"/>
              </a:solidFill>
              <a:latin typeface="Lato"/>
              <a:ea typeface="Lato"/>
              <a:cs typeface="Lato"/>
              <a:sym typeface="Lato"/>
            </a:endParaRPr>
          </a:p>
        </p:txBody>
      </p:sp>
      <p:graphicFrame>
        <p:nvGraphicFramePr>
          <p:cNvPr id="367" name="Google Shape;367;g1a6729e0c41_0_46"/>
          <p:cNvGraphicFramePr/>
          <p:nvPr/>
        </p:nvGraphicFramePr>
        <p:xfrm>
          <a:off x="952500" y="2038350"/>
          <a:ext cx="3000000" cy="3000000"/>
        </p:xfrm>
        <a:graphic>
          <a:graphicData uri="http://schemas.openxmlformats.org/drawingml/2006/table">
            <a:tbl>
              <a:tblPr>
                <a:noFill/>
                <a:tableStyleId>{242D142A-AE73-45BD-92E3-D9346C86691F}</a:tableStyleId>
              </a:tblPr>
              <a:tblGrid>
                <a:gridCol w="2413000"/>
                <a:gridCol w="2413000"/>
                <a:gridCol w="2413000"/>
              </a:tblGrid>
              <a:tr h="381000">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A</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B</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C</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00FF00"/>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High-risk and stable</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accent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Low-risk and volatile</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accent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High-risk and volatile</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accent2"/>
                      </a:solidFill>
                      <a:prstDash val="solid"/>
                      <a:round/>
                      <a:headEnd len="sm" w="sm" type="none"/>
                      <a:tailEnd len="sm" w="sm" type="none"/>
                    </a:lnB>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g1a6729e0c41_0_55"/>
          <p:cNvSpPr txBox="1"/>
          <p:nvPr/>
        </p:nvSpPr>
        <p:spPr>
          <a:xfrm>
            <a:off x="379375" y="1287575"/>
            <a:ext cx="7661100" cy="831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Lato"/>
                <a:ea typeface="Lato"/>
                <a:cs typeface="Lato"/>
                <a:sym typeface="Lato"/>
              </a:rPr>
              <a:t>4. The supply of bitcoin is…</a:t>
            </a:r>
            <a:endParaRPr b="0" i="0"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0" i="0" sz="2200" u="none" cap="none" strike="noStrike">
              <a:solidFill>
                <a:srgbClr val="231F20"/>
              </a:solidFill>
              <a:latin typeface="Lato"/>
              <a:ea typeface="Lato"/>
              <a:cs typeface="Lato"/>
              <a:sym typeface="Lato"/>
            </a:endParaRPr>
          </a:p>
        </p:txBody>
      </p:sp>
      <p:graphicFrame>
        <p:nvGraphicFramePr>
          <p:cNvPr id="373" name="Google Shape;373;g1a6729e0c41_0_55"/>
          <p:cNvGraphicFramePr/>
          <p:nvPr/>
        </p:nvGraphicFramePr>
        <p:xfrm>
          <a:off x="952500" y="2038350"/>
          <a:ext cx="3000000" cy="3000000"/>
        </p:xfrm>
        <a:graphic>
          <a:graphicData uri="http://schemas.openxmlformats.org/drawingml/2006/table">
            <a:tbl>
              <a:tblPr>
                <a:noFill/>
                <a:tableStyleId>{242D142A-AE73-45BD-92E3-D9346C86691F}</a:tableStyleId>
              </a:tblPr>
              <a:tblGrid>
                <a:gridCol w="2413000"/>
                <a:gridCol w="2413000"/>
                <a:gridCol w="2413000"/>
              </a:tblGrid>
              <a:tr h="381000">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A</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6"/>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B</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6"/>
                      </a:solidFill>
                      <a:prstDash val="solid"/>
                      <a:round/>
                      <a:headEnd len="sm" w="sm" type="none"/>
                      <a:tailEnd len="sm" w="sm" type="none"/>
                    </a:lnL>
                    <a:lnR cap="flat" cmpd="sng" w="28575">
                      <a:solidFill>
                        <a:schemeClr val="accent3"/>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C</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3"/>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Changeable because more can be created or issued</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Carefully controlled and limited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Controlled by governments or banks</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r>
            </a:tbl>
          </a:graphicData>
        </a:graphic>
      </p:graphicFrame>
      <p:sp>
        <p:nvSpPr>
          <p:cNvPr id="374" name="Google Shape;374;g1a6729e0c41_0_55"/>
          <p:cNvSpPr txBox="1"/>
          <p:nvPr/>
        </p:nvSpPr>
        <p:spPr>
          <a:xfrm>
            <a:off x="379375" y="253750"/>
            <a:ext cx="7992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Multiple choice</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graphicFrame>
        <p:nvGraphicFramePr>
          <p:cNvPr id="379" name="Google Shape;379;g1a6729e0c41_0_64"/>
          <p:cNvGraphicFramePr/>
          <p:nvPr/>
        </p:nvGraphicFramePr>
        <p:xfrm>
          <a:off x="952500" y="2038350"/>
          <a:ext cx="3000000" cy="3000000"/>
        </p:xfrm>
        <a:graphic>
          <a:graphicData uri="http://schemas.openxmlformats.org/drawingml/2006/table">
            <a:tbl>
              <a:tblPr>
                <a:noFill/>
                <a:tableStyleId>{242D142A-AE73-45BD-92E3-D9346C86691F}</a:tableStyleId>
              </a:tblPr>
              <a:tblGrid>
                <a:gridCol w="2413000"/>
                <a:gridCol w="2413000"/>
                <a:gridCol w="2413000"/>
              </a:tblGrid>
              <a:tr h="502125">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A</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B</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00FF00"/>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C</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F0000"/>
                    </a:solidFill>
                  </a:tcPr>
                </a:tc>
              </a:tr>
              <a:tr h="8670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Changeable because more can be created or issued</a:t>
                      </a:r>
                      <a:endParaRPr b="1" sz="1400" u="none" cap="none" strike="noStrike">
                        <a:solidFill>
                          <a:srgbClr val="231F20"/>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Carefully controlled and limited </a:t>
                      </a:r>
                      <a:endParaRPr b="1" sz="1400" u="none" cap="none" strike="noStrike">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Controlled by governments or banks</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sz="1400" u="none" cap="none" strike="noStrike">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380" name="Google Shape;380;g1a6729e0c41_0_64"/>
          <p:cNvSpPr txBox="1"/>
          <p:nvPr/>
        </p:nvSpPr>
        <p:spPr>
          <a:xfrm>
            <a:off x="379375" y="1287575"/>
            <a:ext cx="7661100" cy="116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Lato"/>
                <a:ea typeface="Lato"/>
                <a:cs typeface="Lato"/>
                <a:sym typeface="Lato"/>
              </a:rPr>
              <a:t>4. The supply of bitcoin is…</a:t>
            </a:r>
            <a:endParaRPr b="0" i="0" sz="20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0" i="0" sz="2200" u="none" cap="none" strike="noStrike">
              <a:solidFill>
                <a:srgbClr val="231F20"/>
              </a:solidFill>
              <a:latin typeface="Lato"/>
              <a:ea typeface="Lato"/>
              <a:cs typeface="Lato"/>
              <a:sym typeface="Lato"/>
            </a:endParaRPr>
          </a:p>
        </p:txBody>
      </p:sp>
      <p:sp>
        <p:nvSpPr>
          <p:cNvPr id="381" name="Google Shape;381;g1a6729e0c41_0_64"/>
          <p:cNvSpPr txBox="1"/>
          <p:nvPr/>
        </p:nvSpPr>
        <p:spPr>
          <a:xfrm>
            <a:off x="379375" y="253750"/>
            <a:ext cx="7992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Multiple choice</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g3f5311222f4_0_103"/>
          <p:cNvSpPr txBox="1"/>
          <p:nvPr/>
        </p:nvSpPr>
        <p:spPr>
          <a:xfrm>
            <a:off x="360375" y="270375"/>
            <a:ext cx="80310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3300" u="none" cap="none" strike="noStrike">
                <a:solidFill>
                  <a:schemeClr val="lt1"/>
                </a:solidFill>
                <a:latin typeface="Lato Black"/>
                <a:ea typeface="Lato Black"/>
                <a:cs typeface="Lato Black"/>
                <a:sym typeface="Lato Black"/>
              </a:rPr>
              <a:t>Having a respectful learning environment</a:t>
            </a:r>
            <a:endParaRPr b="1" i="0" sz="3300" u="none" cap="none" strike="noStrike">
              <a:solidFill>
                <a:schemeClr val="lt1"/>
              </a:solidFill>
              <a:latin typeface="Lato Black"/>
              <a:ea typeface="Lato Black"/>
              <a:cs typeface="Lato Black"/>
              <a:sym typeface="Lato Black"/>
            </a:endParaRPr>
          </a:p>
        </p:txBody>
      </p:sp>
      <p:sp>
        <p:nvSpPr>
          <p:cNvPr id="158" name="Google Shape;158;g3f5311222f4_0_103"/>
          <p:cNvSpPr txBox="1"/>
          <p:nvPr/>
        </p:nvSpPr>
        <p:spPr>
          <a:xfrm>
            <a:off x="324100" y="1254075"/>
            <a:ext cx="7638000" cy="1908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listen to each other respectfully</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avoid making judgements or assumptions about others</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comment on what has been said, not the person who has said it</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won’t put anyone on the spot and we have the right to pass</a:t>
            </a:r>
            <a:endParaRPr b="1" i="0" sz="1600" u="none" cap="none" strike="noStrike">
              <a:solidFill>
                <a:schemeClr val="lt1"/>
              </a:solidFill>
              <a:latin typeface="Lato"/>
              <a:ea typeface="Lato"/>
              <a:cs typeface="Lato"/>
              <a:sym typeface="Lato"/>
            </a:endParaRPr>
          </a:p>
          <a:p>
            <a:pPr indent="-330200" lvl="0" marL="457200" marR="0" rtl="0" algn="l">
              <a:lnSpc>
                <a:spcPct val="150000"/>
              </a:lnSpc>
              <a:spcBef>
                <a:spcPts val="0"/>
              </a:spcBef>
              <a:spcAft>
                <a:spcPts val="0"/>
              </a:spcAft>
              <a:buClr>
                <a:schemeClr val="lt1"/>
              </a:buClr>
              <a:buSzPts val="1600"/>
              <a:buFont typeface="Lato"/>
              <a:buChar char="●"/>
            </a:pPr>
            <a:r>
              <a:rPr b="1" i="0" lang="en-GB" sz="1600" u="none" cap="none" strike="noStrike">
                <a:solidFill>
                  <a:schemeClr val="lt1"/>
                </a:solidFill>
                <a:latin typeface="Lato"/>
                <a:ea typeface="Lato"/>
                <a:cs typeface="Lato"/>
                <a:sym typeface="Lato"/>
              </a:rPr>
              <a:t>We will not share personal stories or ask personal questions</a:t>
            </a:r>
            <a:endParaRPr b="1" i="0" sz="1600" u="none" cap="none" strike="noStrike">
              <a:solidFill>
                <a:schemeClr val="lt1"/>
              </a:solidFill>
              <a:latin typeface="Lato"/>
              <a:ea typeface="Lato"/>
              <a:cs typeface="Lato"/>
              <a:sym typeface="La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g1a6729e0c41_0_73"/>
          <p:cNvSpPr txBox="1"/>
          <p:nvPr/>
        </p:nvSpPr>
        <p:spPr>
          <a:xfrm>
            <a:off x="379375" y="1287575"/>
            <a:ext cx="7661100" cy="116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Lato"/>
                <a:ea typeface="Lato"/>
                <a:cs typeface="Lato"/>
                <a:sym typeface="Lato"/>
              </a:rPr>
              <a:t>5. Which of these statements is TRUE?</a:t>
            </a:r>
            <a:endParaRPr b="0" i="0" sz="20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0" i="0" sz="2200" u="none" cap="none" strike="noStrike">
              <a:solidFill>
                <a:srgbClr val="231F20"/>
              </a:solidFill>
              <a:latin typeface="Lato"/>
              <a:ea typeface="Lato"/>
              <a:cs typeface="Lato"/>
              <a:sym typeface="Lato"/>
            </a:endParaRPr>
          </a:p>
        </p:txBody>
      </p:sp>
      <p:graphicFrame>
        <p:nvGraphicFramePr>
          <p:cNvPr id="387" name="Google Shape;387;g1a6729e0c41_0_73"/>
          <p:cNvGraphicFramePr/>
          <p:nvPr/>
        </p:nvGraphicFramePr>
        <p:xfrm>
          <a:off x="952500" y="2038350"/>
          <a:ext cx="3000000" cy="3000000"/>
        </p:xfrm>
        <a:graphic>
          <a:graphicData uri="http://schemas.openxmlformats.org/drawingml/2006/table">
            <a:tbl>
              <a:tblPr>
                <a:noFill/>
                <a:tableStyleId>{242D142A-AE73-45BD-92E3-D9346C86691F}</a:tableStyleId>
              </a:tblPr>
              <a:tblGrid>
                <a:gridCol w="2413000"/>
                <a:gridCol w="2413000"/>
                <a:gridCol w="2413000"/>
              </a:tblGrid>
              <a:tr h="381000">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A</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6"/>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B</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6"/>
                      </a:solidFill>
                      <a:prstDash val="solid"/>
                      <a:round/>
                      <a:headEnd len="sm" w="sm" type="none"/>
                      <a:tailEnd len="sm" w="sm" type="none"/>
                    </a:lnL>
                    <a:lnR cap="flat" cmpd="sng" w="28575">
                      <a:solidFill>
                        <a:schemeClr val="accent3"/>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dk1"/>
                          </a:solidFill>
                          <a:latin typeface="Lato"/>
                          <a:ea typeface="Lato"/>
                          <a:cs typeface="Lato"/>
                          <a:sym typeface="Lato"/>
                        </a:rPr>
                        <a:t>C</a:t>
                      </a:r>
                      <a:endParaRPr b="1" sz="2200" u="none" cap="none" strike="noStrike">
                        <a:solidFill>
                          <a:schemeClr val="dk1"/>
                        </a:solidFill>
                        <a:latin typeface="Lato"/>
                        <a:ea typeface="Lato"/>
                        <a:cs typeface="Lato"/>
                        <a:sym typeface="Lato"/>
                      </a:endParaRPr>
                    </a:p>
                  </a:txBody>
                  <a:tcPr marT="91425" marB="91425" marR="91425" marL="91425">
                    <a:lnL cap="flat" cmpd="sng" w="28575">
                      <a:solidFill>
                        <a:schemeClr val="accent3"/>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solidFill>
                      <a:schemeClr val="accent2"/>
                    </a:solidFill>
                  </a:tcPr>
                </a:tc>
              </a:tr>
              <a:tr h="3810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Cryptocurrencies will always make a person rich quickly</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sz="14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Cryptocurrencies are most</a:t>
                      </a:r>
                      <a:r>
                        <a:rPr b="1" lang="en-GB" sz="1400" u="none" cap="none" strike="noStrike">
                          <a:solidFill>
                            <a:srgbClr val="231F20"/>
                          </a:solidFill>
                          <a:latin typeface="Lato"/>
                          <a:ea typeface="Lato"/>
                          <a:cs typeface="Lato"/>
                          <a:sym typeface="Lato"/>
                        </a:rPr>
                        <a:t>l</a:t>
                      </a:r>
                      <a:r>
                        <a:rPr b="1" lang="en-GB" sz="1400" u="none" cap="none" strike="noStrike">
                          <a:solidFill>
                            <a:srgbClr val="231F20"/>
                          </a:solidFill>
                          <a:latin typeface="Lato"/>
                          <a:ea typeface="Lato"/>
                          <a:cs typeface="Lato"/>
                          <a:sym typeface="Lato"/>
                        </a:rPr>
                        <a:t>y used by thieves </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There’s never a guarantee that any cryptocurrency or other investment will make someone money</a:t>
                      </a:r>
                      <a:endParaRPr b="1" sz="1600" u="none" cap="none" strike="noStrike">
                        <a:latin typeface="Lato"/>
                        <a:ea typeface="Lato"/>
                        <a:cs typeface="Lato"/>
                        <a:sym typeface="Lato"/>
                      </a:endParaRPr>
                    </a:p>
                  </a:txBody>
                  <a:tcPr marT="91425" marB="91425" marR="91425" marL="91425">
                    <a:lnL cap="flat" cmpd="sng" w="28575">
                      <a:solidFill>
                        <a:schemeClr val="accent2"/>
                      </a:solidFill>
                      <a:prstDash val="solid"/>
                      <a:round/>
                      <a:headEnd len="sm" w="sm" type="none"/>
                      <a:tailEnd len="sm" w="sm" type="none"/>
                    </a:lnL>
                    <a:lnR cap="flat" cmpd="sng" w="28575">
                      <a:solidFill>
                        <a:schemeClr val="accent2"/>
                      </a:solidFill>
                      <a:prstDash val="solid"/>
                      <a:round/>
                      <a:headEnd len="sm" w="sm" type="none"/>
                      <a:tailEnd len="sm" w="sm" type="none"/>
                    </a:lnR>
                    <a:lnT cap="flat" cmpd="sng" w="28575">
                      <a:solidFill>
                        <a:schemeClr val="accent2"/>
                      </a:solidFill>
                      <a:prstDash val="solid"/>
                      <a:round/>
                      <a:headEnd len="sm" w="sm" type="none"/>
                      <a:tailEnd len="sm" w="sm" type="none"/>
                    </a:lnT>
                    <a:lnB cap="flat" cmpd="sng" w="28575">
                      <a:solidFill>
                        <a:schemeClr val="accent2"/>
                      </a:solidFill>
                      <a:prstDash val="solid"/>
                      <a:round/>
                      <a:headEnd len="sm" w="sm" type="none"/>
                      <a:tailEnd len="sm" w="sm" type="none"/>
                    </a:lnB>
                  </a:tcPr>
                </a:tc>
              </a:tr>
            </a:tbl>
          </a:graphicData>
        </a:graphic>
      </p:graphicFrame>
      <p:sp>
        <p:nvSpPr>
          <p:cNvPr id="388" name="Google Shape;388;g1a6729e0c41_0_73"/>
          <p:cNvSpPr txBox="1"/>
          <p:nvPr/>
        </p:nvSpPr>
        <p:spPr>
          <a:xfrm>
            <a:off x="379375" y="253750"/>
            <a:ext cx="7992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Multiple choice</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graphicFrame>
        <p:nvGraphicFramePr>
          <p:cNvPr id="393" name="Google Shape;393;g1a6729e0c41_0_83"/>
          <p:cNvGraphicFramePr/>
          <p:nvPr/>
        </p:nvGraphicFramePr>
        <p:xfrm>
          <a:off x="952500" y="2038350"/>
          <a:ext cx="3000000" cy="3000000"/>
        </p:xfrm>
        <a:graphic>
          <a:graphicData uri="http://schemas.openxmlformats.org/drawingml/2006/table">
            <a:tbl>
              <a:tblPr>
                <a:noFill/>
                <a:tableStyleId>{242D142A-AE73-45BD-92E3-D9346C86691F}</a:tableStyleId>
              </a:tblPr>
              <a:tblGrid>
                <a:gridCol w="2413000"/>
                <a:gridCol w="2413000"/>
                <a:gridCol w="2413000"/>
              </a:tblGrid>
              <a:tr h="350375">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A</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B</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FF0000"/>
                    </a:solidFill>
                  </a:tcPr>
                </a:tc>
                <a:tc>
                  <a:txBody>
                    <a:bodyPr/>
                    <a:lstStyle/>
                    <a:p>
                      <a:pPr indent="0" lvl="0" marL="0" marR="0" rtl="0" algn="ctr">
                        <a:lnSpc>
                          <a:spcPct val="100000"/>
                        </a:lnSpc>
                        <a:spcBef>
                          <a:spcPts val="0"/>
                        </a:spcBef>
                        <a:spcAft>
                          <a:spcPts val="0"/>
                        </a:spcAft>
                        <a:buClr>
                          <a:srgbClr val="000000"/>
                        </a:buClr>
                        <a:buSzPts val="2200"/>
                        <a:buFont typeface="Arial"/>
                        <a:buNone/>
                      </a:pPr>
                      <a:r>
                        <a:rPr b="1" lang="en-GB" sz="2200" u="none" cap="none" strike="noStrike">
                          <a:solidFill>
                            <a:schemeClr val="lt1"/>
                          </a:solidFill>
                          <a:latin typeface="Lato"/>
                          <a:ea typeface="Lato"/>
                          <a:cs typeface="Lato"/>
                          <a:sym typeface="Lato"/>
                        </a:rPr>
                        <a:t>C</a:t>
                      </a:r>
                      <a:endParaRPr b="1" sz="2200" u="none" cap="none" strike="noStrike">
                        <a:solidFill>
                          <a:schemeClr val="lt1"/>
                        </a:solidFill>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solidFill>
                      <a:srgbClr val="00FF00"/>
                    </a:solidFill>
                  </a:tcPr>
                </a:tc>
              </a:tr>
              <a:tr h="128342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Cryptocurrencies will always make a person rich quickly</a:t>
                      </a:r>
                      <a:endParaRPr b="1" sz="1400" u="none" cap="none" strike="noStrike">
                        <a:latin typeface="Lato"/>
                        <a:ea typeface="Lato"/>
                        <a:cs typeface="Lato"/>
                        <a:sym typeface="Lato"/>
                      </a:endParaRPr>
                    </a:p>
                    <a:p>
                      <a:pPr indent="0" lvl="0" marL="0" marR="0" rtl="0" algn="l">
                        <a:lnSpc>
                          <a:spcPct val="100000"/>
                        </a:lnSpc>
                        <a:spcBef>
                          <a:spcPts val="0"/>
                        </a:spcBef>
                        <a:spcAft>
                          <a:spcPts val="0"/>
                        </a:spcAft>
                        <a:buClr>
                          <a:srgbClr val="000000"/>
                        </a:buClr>
                        <a:buSzPts val="1400"/>
                        <a:buFont typeface="Arial"/>
                        <a:buNone/>
                      </a:pPr>
                      <a:r>
                        <a:t/>
                      </a:r>
                      <a:endParaRPr b="1" sz="1400" u="none" cap="none" strike="noStrike">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Cryptocurrencies are mostly used by thieves </a:t>
                      </a:r>
                      <a:endParaRPr b="1" sz="1400" u="none" cap="none" strike="noStrike">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231F20"/>
                          </a:solidFill>
                          <a:latin typeface="Lato"/>
                          <a:ea typeface="Lato"/>
                          <a:cs typeface="Lato"/>
                          <a:sym typeface="Lato"/>
                        </a:rPr>
                        <a:t>There’s never a guarantee that any cryptocurrency or other investment will make someone money</a:t>
                      </a:r>
                      <a:endParaRPr b="1" sz="1400" u="none" cap="none" strike="noStrike">
                        <a:latin typeface="Lato"/>
                        <a:ea typeface="Lato"/>
                        <a:cs typeface="Lato"/>
                        <a:sym typeface="Lato"/>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
        <p:nvSpPr>
          <p:cNvPr id="394" name="Google Shape;394;g1a6729e0c41_0_83"/>
          <p:cNvSpPr txBox="1"/>
          <p:nvPr/>
        </p:nvSpPr>
        <p:spPr>
          <a:xfrm>
            <a:off x="379375" y="1287575"/>
            <a:ext cx="7661100" cy="1169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Lato"/>
                <a:ea typeface="Lato"/>
                <a:cs typeface="Lato"/>
                <a:sym typeface="Lato"/>
              </a:rPr>
              <a:t>5. Which of these statements is TRUE?</a:t>
            </a:r>
            <a:endParaRPr b="0" i="0" sz="20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0" i="0" sz="2200" u="none" cap="none" strike="noStrike">
              <a:solidFill>
                <a:srgbClr val="231F2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500"/>
              <a:buFont typeface="Arial"/>
              <a:buNone/>
            </a:pPr>
            <a:r>
              <a:t/>
            </a:r>
            <a:endParaRPr b="0" i="0" sz="2200" u="none" cap="none" strike="noStrike">
              <a:solidFill>
                <a:srgbClr val="231F20"/>
              </a:solidFill>
              <a:latin typeface="Lato"/>
              <a:ea typeface="Lato"/>
              <a:cs typeface="Lato"/>
              <a:sym typeface="Lato"/>
            </a:endParaRPr>
          </a:p>
        </p:txBody>
      </p:sp>
      <p:sp>
        <p:nvSpPr>
          <p:cNvPr id="395" name="Google Shape;395;g1a6729e0c41_0_83"/>
          <p:cNvSpPr txBox="1"/>
          <p:nvPr/>
        </p:nvSpPr>
        <p:spPr>
          <a:xfrm>
            <a:off x="379375" y="253750"/>
            <a:ext cx="7992600" cy="516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1" i="0" lang="en-GB" sz="2900" u="none" cap="none" strike="noStrike">
                <a:solidFill>
                  <a:schemeClr val="lt1"/>
                </a:solidFill>
                <a:latin typeface="Lato"/>
                <a:ea typeface="Lato"/>
                <a:cs typeface="Lato"/>
                <a:sym typeface="Lato"/>
              </a:rPr>
              <a:t>Multiple choice</a:t>
            </a:r>
            <a:endParaRPr b="1" i="0" sz="2900" u="none" cap="none" strike="noStrike">
              <a:solidFill>
                <a:schemeClr val="lt1"/>
              </a:solidFill>
              <a:latin typeface="Lato"/>
              <a:ea typeface="Lato"/>
              <a:cs typeface="Lato"/>
              <a:sym typeface="La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g3cf023dee4f_2_5"/>
          <p:cNvSpPr txBox="1"/>
          <p:nvPr/>
        </p:nvSpPr>
        <p:spPr>
          <a:xfrm>
            <a:off x="1238075" y="2263950"/>
            <a:ext cx="66678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100">
                <a:solidFill>
                  <a:schemeClr val="lt1"/>
                </a:solidFill>
                <a:latin typeface="Lato"/>
                <a:ea typeface="Lato"/>
                <a:cs typeface="Lato"/>
                <a:sym typeface="Lato"/>
              </a:rPr>
              <a:t>End</a:t>
            </a:r>
            <a:r>
              <a:rPr b="1" lang="en-GB" sz="2100">
                <a:solidFill>
                  <a:schemeClr val="lt1"/>
                </a:solidFill>
                <a:latin typeface="Lato"/>
                <a:ea typeface="Lato"/>
                <a:cs typeface="Lato"/>
                <a:sym typeface="Lato"/>
              </a:rPr>
              <a:t> of optional activity:</a:t>
            </a:r>
            <a:endParaRPr b="1" sz="2100">
              <a:solidFill>
                <a:schemeClr val="lt1"/>
              </a:solidFill>
              <a:latin typeface="Lato"/>
              <a:ea typeface="Lato"/>
              <a:cs typeface="Lato"/>
              <a:sym typeface="Lato"/>
            </a:endParaRPr>
          </a:p>
          <a:p>
            <a:pPr indent="0" lvl="0" marL="0" rtl="0" algn="l">
              <a:spcBef>
                <a:spcPts val="0"/>
              </a:spcBef>
              <a:spcAft>
                <a:spcPts val="0"/>
              </a:spcAft>
              <a:buNone/>
            </a:pPr>
            <a:r>
              <a:rPr b="1" lang="en-GB" sz="2100">
                <a:solidFill>
                  <a:schemeClr val="lt1"/>
                </a:solidFill>
                <a:latin typeface="Lato"/>
                <a:ea typeface="Lato"/>
                <a:cs typeface="Lato"/>
                <a:sym typeface="Lato"/>
              </a:rPr>
              <a:t>Assessment for learning multiple choice quiz</a:t>
            </a:r>
            <a:endParaRPr b="1" sz="2100">
              <a:solidFill>
                <a:schemeClr val="lt1"/>
              </a:solidFill>
              <a:latin typeface="Lato"/>
              <a:ea typeface="Lato"/>
              <a:cs typeface="Lato"/>
              <a:sym typeface="La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g3f582d049f0_0_138"/>
          <p:cNvSpPr txBox="1"/>
          <p:nvPr/>
        </p:nvSpPr>
        <p:spPr>
          <a:xfrm>
            <a:off x="381000" y="685800"/>
            <a:ext cx="8382000" cy="476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2000">
                <a:solidFill>
                  <a:srgbClr val="FF8022"/>
                </a:solidFill>
                <a:latin typeface="Lato"/>
                <a:ea typeface="Lato"/>
                <a:cs typeface="Lato"/>
                <a:sym typeface="Lato"/>
              </a:rPr>
              <a:t>Learning objective:</a:t>
            </a:r>
            <a:r>
              <a:rPr b="1" lang="en-GB" sz="2000">
                <a:solidFill>
                  <a:srgbClr val="FFF2CC"/>
                </a:solidFill>
                <a:latin typeface="Lato"/>
                <a:ea typeface="Lato"/>
                <a:cs typeface="Lato"/>
                <a:sym typeface="Lato"/>
              </a:rPr>
              <a:t> To understand what cryptocurrency is and the risks of engaging with it</a:t>
            </a:r>
            <a:endParaRPr b="1" sz="2000">
              <a:solidFill>
                <a:srgbClr val="FFF2CC"/>
              </a:solidFill>
              <a:highlight>
                <a:srgbClr val="FF0000"/>
              </a:highlight>
              <a:latin typeface="Lato"/>
              <a:ea typeface="Lato"/>
              <a:cs typeface="Lato"/>
              <a:sym typeface="Lato"/>
            </a:endParaRPr>
          </a:p>
        </p:txBody>
      </p:sp>
      <p:sp>
        <p:nvSpPr>
          <p:cNvPr id="406" name="Google Shape;406;g3f582d049f0_0_138"/>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2600">
                <a:solidFill>
                  <a:srgbClr val="FFFFFF"/>
                </a:solidFill>
                <a:latin typeface="Lato Black"/>
                <a:ea typeface="Lato Black"/>
                <a:cs typeface="Lato Black"/>
                <a:sym typeface="Lato Black"/>
              </a:rPr>
              <a:t>Learning objectives and outcomes</a:t>
            </a:r>
            <a:endParaRPr sz="2600">
              <a:solidFill>
                <a:srgbClr val="FFFFFF"/>
              </a:solidFill>
              <a:latin typeface="Lato Black"/>
              <a:ea typeface="Lato Black"/>
              <a:cs typeface="Lato Black"/>
              <a:sym typeface="Lato Black"/>
            </a:endParaRPr>
          </a:p>
        </p:txBody>
      </p:sp>
      <p:sp>
        <p:nvSpPr>
          <p:cNvPr id="407" name="Google Shape;407;g3f582d049f0_0_138"/>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08" name="Google Shape;408;g3f582d049f0_0_138"/>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09" name="Google Shape;409;g3f582d049f0_0_138"/>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1</a:t>
            </a:r>
            <a:endParaRPr b="0" sz="2400">
              <a:solidFill>
                <a:srgbClr val="FF8022"/>
              </a:solidFill>
              <a:latin typeface="Lato Black"/>
              <a:ea typeface="Lato Black"/>
              <a:cs typeface="Lato Black"/>
              <a:sym typeface="Lato Black"/>
            </a:endParaRPr>
          </a:p>
        </p:txBody>
      </p:sp>
      <p:sp>
        <p:nvSpPr>
          <p:cNvPr id="410" name="Google Shape;410;g3f582d049f0_0_138"/>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Explain what cryptocurrency is and how it compares with traditional money</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sp>
        <p:nvSpPr>
          <p:cNvPr id="411" name="Google Shape;411;g3f582d049f0_0_138"/>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12" name="Google Shape;412;g3f582d049f0_0_138"/>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13" name="Google Shape;413;g3f582d049f0_0_138"/>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2</a:t>
            </a:r>
            <a:endParaRPr b="0" sz="2400">
              <a:solidFill>
                <a:srgbClr val="FF8022"/>
              </a:solidFill>
              <a:latin typeface="Lato Black"/>
              <a:ea typeface="Lato Black"/>
              <a:cs typeface="Lato Black"/>
              <a:sym typeface="Lato Black"/>
            </a:endParaRPr>
          </a:p>
        </p:txBody>
      </p:sp>
      <p:sp>
        <p:nvSpPr>
          <p:cNvPr id="414" name="Google Shape;414;g3f582d049f0_0_138"/>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Assess the factors that influence financial decisions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nvGrpSpPr>
          <p:cNvPr id="415" name="Google Shape;415;g3f582d049f0_0_138"/>
          <p:cNvGrpSpPr/>
          <p:nvPr/>
        </p:nvGrpSpPr>
        <p:grpSpPr>
          <a:xfrm>
            <a:off x="6229350" y="1945105"/>
            <a:ext cx="2533800" cy="3048000"/>
            <a:chOff x="6229350" y="2095500"/>
            <a:chExt cx="2533800" cy="3048000"/>
          </a:xfrm>
        </p:grpSpPr>
        <p:sp>
          <p:nvSpPr>
            <p:cNvPr id="416" name="Google Shape;416;g3f582d049f0_0_138"/>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17" name="Google Shape;417;g3f582d049f0_0_138"/>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18" name="Google Shape;418;g3f582d049f0_0_138"/>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400">
                  <a:solidFill>
                    <a:srgbClr val="FF8022"/>
                  </a:solidFill>
                  <a:latin typeface="Lato Black"/>
                  <a:ea typeface="Lato Black"/>
                  <a:cs typeface="Lato Black"/>
                  <a:sym typeface="Lato Black"/>
                </a:rPr>
                <a:t>3</a:t>
              </a:r>
              <a:endParaRPr sz="2400">
                <a:solidFill>
                  <a:srgbClr val="FF8022"/>
                </a:solidFill>
                <a:latin typeface="Lato Black"/>
                <a:ea typeface="Lato Black"/>
                <a:cs typeface="Lato Black"/>
                <a:sym typeface="Lato Black"/>
              </a:endParaRPr>
            </a:p>
          </p:txBody>
        </p:sp>
        <p:sp>
          <p:nvSpPr>
            <p:cNvPr id="419" name="Google Shape;419;g3f582d049f0_0_138"/>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Suggest ways to engage with crypto assets while managing risk</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pic>
        <p:nvPicPr>
          <p:cNvPr id="420" name="Google Shape;420;g3f582d049f0_0_138" title="noun-tick-8049269.png"/>
          <p:cNvPicPr preferRelativeResize="0"/>
          <p:nvPr/>
        </p:nvPicPr>
        <p:blipFill rotWithShape="1">
          <a:blip r:embed="rId3">
            <a:alphaModFix/>
          </a:blip>
          <a:srcRect b="14632" l="0" r="0" t="0"/>
          <a:stretch/>
        </p:blipFill>
        <p:spPr>
          <a:xfrm>
            <a:off x="2325625" y="2173622"/>
            <a:ext cx="468801" cy="400201"/>
          </a:xfrm>
          <a:prstGeom prst="rect">
            <a:avLst/>
          </a:prstGeom>
          <a:noFill/>
          <a:ln>
            <a:noFill/>
          </a:ln>
        </p:spPr>
      </p:pic>
      <p:grpSp>
        <p:nvGrpSpPr>
          <p:cNvPr id="421" name="Google Shape;421;g3f582d049f0_0_138"/>
          <p:cNvGrpSpPr/>
          <p:nvPr/>
        </p:nvGrpSpPr>
        <p:grpSpPr>
          <a:xfrm>
            <a:off x="381000" y="1472693"/>
            <a:ext cx="8382000" cy="381000"/>
            <a:chOff x="381000" y="1524000"/>
            <a:chExt cx="8382000" cy="381000"/>
          </a:xfrm>
        </p:grpSpPr>
        <p:sp>
          <p:nvSpPr>
            <p:cNvPr id="422" name="Google Shape;422;g3f582d049f0_0_138"/>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423" name="Google Shape;423;g3f582d049f0_0_138"/>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800">
                  <a:solidFill>
                    <a:srgbClr val="0543B3"/>
                  </a:solidFill>
                  <a:latin typeface="Lato Black"/>
                  <a:ea typeface="Lato Black"/>
                  <a:cs typeface="Lato Black"/>
                  <a:sym typeface="Lato Black"/>
                </a:rPr>
                <a:t>By the end of the session, I will be able to:</a:t>
              </a:r>
              <a:endParaRPr sz="1800">
                <a:solidFill>
                  <a:srgbClr val="0543B3"/>
                </a:solidFill>
                <a:latin typeface="Lato Black"/>
                <a:ea typeface="Lato Black"/>
                <a:cs typeface="Lato Black"/>
                <a:sym typeface="Lato Black"/>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g27635965fc0_0_59"/>
          <p:cNvSpPr txBox="1"/>
          <p:nvPr/>
        </p:nvSpPr>
        <p:spPr>
          <a:xfrm>
            <a:off x="283550" y="272000"/>
            <a:ext cx="8379600" cy="1703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400"/>
              <a:buFont typeface="Arial"/>
              <a:buNone/>
            </a:pPr>
            <a:r>
              <a:rPr b="1" i="0" lang="en-GB" sz="3200" u="none" cap="none" strike="noStrike">
                <a:solidFill>
                  <a:schemeClr val="lt1"/>
                </a:solidFill>
                <a:latin typeface="Lato"/>
                <a:ea typeface="Lato"/>
                <a:cs typeface="Lato"/>
                <a:sym typeface="Lato"/>
              </a:rPr>
              <a:t>Cash or crypto?</a:t>
            </a:r>
            <a:endParaRPr b="0" i="0" sz="32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400"/>
              <a:buFont typeface="Arial"/>
              <a:buNone/>
            </a:pPr>
            <a:r>
              <a:t/>
            </a:r>
            <a:endParaRPr b="1" i="0" sz="1500" u="none" cap="none" strike="noStrike">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2400"/>
              <a:buFont typeface="Arial"/>
              <a:buNone/>
            </a:pPr>
            <a:r>
              <a:rPr b="1" i="0" lang="en-GB" sz="2400" u="none" cap="none" strike="noStrike">
                <a:solidFill>
                  <a:schemeClr val="lt1"/>
                </a:solidFill>
                <a:latin typeface="Lato"/>
                <a:ea typeface="Lato"/>
                <a:cs typeface="Lato"/>
                <a:sym typeface="Lato"/>
              </a:rPr>
              <a:t>How can cryptocurrency make a person feel?</a:t>
            </a:r>
            <a:endParaRPr b="1" i="0" sz="2400" u="none" cap="none" strike="noStrike">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2400"/>
              <a:buFont typeface="Arial"/>
              <a:buNone/>
            </a:pPr>
            <a:r>
              <a:rPr b="1" i="1" lang="en-GB" sz="1700">
                <a:solidFill>
                  <a:schemeClr val="lt1"/>
                </a:solidFill>
                <a:latin typeface="Lato"/>
                <a:ea typeface="Lato"/>
                <a:cs typeface="Lato"/>
                <a:sym typeface="Lato"/>
              </a:rPr>
              <a:t>Discussion: Think of </a:t>
            </a:r>
            <a:r>
              <a:rPr b="1" i="1" lang="en-GB" sz="1700" u="sng">
                <a:solidFill>
                  <a:schemeClr val="lt1"/>
                </a:solidFill>
                <a:latin typeface="Lato"/>
                <a:ea typeface="Lato"/>
                <a:cs typeface="Lato"/>
                <a:sym typeface="Lato"/>
              </a:rPr>
              <a:t>positive</a:t>
            </a:r>
            <a:r>
              <a:rPr b="1" i="1" lang="en-GB" sz="1700">
                <a:solidFill>
                  <a:schemeClr val="lt1"/>
                </a:solidFill>
                <a:latin typeface="Lato"/>
                <a:ea typeface="Lato"/>
                <a:cs typeface="Lato"/>
                <a:sym typeface="Lato"/>
              </a:rPr>
              <a:t> and </a:t>
            </a:r>
            <a:r>
              <a:rPr b="1" i="1" lang="en-GB" sz="1700" u="sng">
                <a:solidFill>
                  <a:schemeClr val="lt1"/>
                </a:solidFill>
                <a:latin typeface="Lato"/>
                <a:ea typeface="Lato"/>
                <a:cs typeface="Lato"/>
                <a:sym typeface="Lato"/>
              </a:rPr>
              <a:t>negative</a:t>
            </a:r>
            <a:r>
              <a:rPr b="1" i="1" lang="en-GB" sz="1700">
                <a:solidFill>
                  <a:schemeClr val="lt1"/>
                </a:solidFill>
                <a:latin typeface="Lato"/>
                <a:ea typeface="Lato"/>
                <a:cs typeface="Lato"/>
                <a:sym typeface="Lato"/>
              </a:rPr>
              <a:t> emotions that crypto could cause</a:t>
            </a:r>
            <a:endParaRPr b="1" i="1" sz="1700">
              <a:solidFill>
                <a:schemeClr val="lt1"/>
              </a:solidFill>
              <a:latin typeface="Lato"/>
              <a:ea typeface="Lato"/>
              <a:cs typeface="Lato"/>
              <a:sym typeface="Lato"/>
            </a:endParaRPr>
          </a:p>
        </p:txBody>
      </p:sp>
      <p:pic>
        <p:nvPicPr>
          <p:cNvPr id="429" name="Google Shape;429;g27635965fc0_0_59"/>
          <p:cNvPicPr preferRelativeResize="0"/>
          <p:nvPr/>
        </p:nvPicPr>
        <p:blipFill rotWithShape="1">
          <a:blip r:embed="rId3">
            <a:alphaModFix/>
          </a:blip>
          <a:srcRect b="0" l="0" r="0" t="0"/>
          <a:stretch/>
        </p:blipFill>
        <p:spPr>
          <a:xfrm>
            <a:off x="2230250" y="2245350"/>
            <a:ext cx="2505750" cy="2001750"/>
          </a:xfrm>
          <a:prstGeom prst="rect">
            <a:avLst/>
          </a:prstGeom>
          <a:noFill/>
          <a:ln cap="flat" cmpd="sng" w="28575">
            <a:solidFill>
              <a:schemeClr val="accent2"/>
            </a:solidFill>
            <a:prstDash val="solid"/>
            <a:round/>
            <a:headEnd len="sm" w="sm" type="none"/>
            <a:tailEnd len="sm" w="sm" type="none"/>
          </a:ln>
        </p:spPr>
      </p:pic>
      <p:sp>
        <p:nvSpPr>
          <p:cNvPr id="430" name="Google Shape;430;g27635965fc0_0_59"/>
          <p:cNvSpPr txBox="1"/>
          <p:nvPr/>
        </p:nvSpPr>
        <p:spPr>
          <a:xfrm>
            <a:off x="154100" y="2300550"/>
            <a:ext cx="1548000" cy="446400"/>
          </a:xfrm>
          <a:prstGeom prst="rect">
            <a:avLst/>
          </a:prstGeom>
          <a:solidFill>
            <a:schemeClr val="lt1"/>
          </a:solid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GB" sz="1700">
                <a:solidFill>
                  <a:schemeClr val="accent1"/>
                </a:solidFill>
                <a:latin typeface="Lato"/>
                <a:ea typeface="Lato"/>
                <a:cs typeface="Lato"/>
                <a:sym typeface="Lato"/>
              </a:rPr>
              <a:t>Excited </a:t>
            </a:r>
            <a:endParaRPr b="1" sz="1700">
              <a:solidFill>
                <a:schemeClr val="accent1"/>
              </a:solidFill>
              <a:latin typeface="Lato"/>
              <a:ea typeface="Lato"/>
              <a:cs typeface="Lato"/>
              <a:sym typeface="Lato"/>
            </a:endParaRPr>
          </a:p>
        </p:txBody>
      </p:sp>
      <p:sp>
        <p:nvSpPr>
          <p:cNvPr id="431" name="Google Shape;431;g27635965fc0_0_59"/>
          <p:cNvSpPr txBox="1"/>
          <p:nvPr/>
        </p:nvSpPr>
        <p:spPr>
          <a:xfrm>
            <a:off x="154100" y="3045675"/>
            <a:ext cx="1548000" cy="446400"/>
          </a:xfrm>
          <a:prstGeom prst="rect">
            <a:avLst/>
          </a:prstGeom>
          <a:solidFill>
            <a:schemeClr val="lt1"/>
          </a:solid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GB" sz="1700">
                <a:solidFill>
                  <a:schemeClr val="accent1"/>
                </a:solidFill>
                <a:latin typeface="Lato"/>
                <a:ea typeface="Lato"/>
                <a:cs typeface="Lato"/>
                <a:sym typeface="Lato"/>
              </a:rPr>
              <a:t>Powerful </a:t>
            </a:r>
            <a:endParaRPr b="1" sz="1700">
              <a:solidFill>
                <a:schemeClr val="accent1"/>
              </a:solidFill>
              <a:latin typeface="Lato"/>
              <a:ea typeface="Lato"/>
              <a:cs typeface="Lato"/>
              <a:sym typeface="Lato"/>
            </a:endParaRPr>
          </a:p>
        </p:txBody>
      </p:sp>
      <p:sp>
        <p:nvSpPr>
          <p:cNvPr id="432" name="Google Shape;432;g27635965fc0_0_59"/>
          <p:cNvSpPr txBox="1"/>
          <p:nvPr/>
        </p:nvSpPr>
        <p:spPr>
          <a:xfrm>
            <a:off x="154100" y="3735600"/>
            <a:ext cx="1548000" cy="446400"/>
          </a:xfrm>
          <a:prstGeom prst="rect">
            <a:avLst/>
          </a:prstGeom>
          <a:solidFill>
            <a:schemeClr val="lt1"/>
          </a:solid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GB" sz="1700">
                <a:solidFill>
                  <a:schemeClr val="accent1"/>
                </a:solidFill>
                <a:latin typeface="Lato"/>
                <a:ea typeface="Lato"/>
                <a:cs typeface="Lato"/>
                <a:sym typeface="Lato"/>
              </a:rPr>
              <a:t>Relevant</a:t>
            </a:r>
            <a:endParaRPr b="1" sz="1700">
              <a:solidFill>
                <a:schemeClr val="accent1"/>
              </a:solidFill>
              <a:latin typeface="Lato"/>
              <a:ea typeface="Lato"/>
              <a:cs typeface="Lato"/>
              <a:sym typeface="Lato"/>
            </a:endParaRPr>
          </a:p>
        </p:txBody>
      </p:sp>
      <p:sp>
        <p:nvSpPr>
          <p:cNvPr id="433" name="Google Shape;433;g27635965fc0_0_59"/>
          <p:cNvSpPr txBox="1"/>
          <p:nvPr/>
        </p:nvSpPr>
        <p:spPr>
          <a:xfrm>
            <a:off x="5129475" y="2305500"/>
            <a:ext cx="1548000" cy="446400"/>
          </a:xfrm>
          <a:prstGeom prst="rect">
            <a:avLst/>
          </a:prstGeom>
          <a:solidFill>
            <a:schemeClr val="lt1"/>
          </a:solid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GB" sz="1700">
                <a:solidFill>
                  <a:schemeClr val="accent1"/>
                </a:solidFill>
                <a:latin typeface="Lato"/>
                <a:ea typeface="Lato"/>
                <a:cs typeface="Lato"/>
                <a:sym typeface="Lato"/>
              </a:rPr>
              <a:t>Anxious</a:t>
            </a:r>
            <a:endParaRPr b="1" sz="1700">
              <a:solidFill>
                <a:schemeClr val="accent1"/>
              </a:solidFill>
              <a:latin typeface="Lato"/>
              <a:ea typeface="Lato"/>
              <a:cs typeface="Lato"/>
              <a:sym typeface="Lato"/>
            </a:endParaRPr>
          </a:p>
        </p:txBody>
      </p:sp>
      <p:sp>
        <p:nvSpPr>
          <p:cNvPr id="434" name="Google Shape;434;g27635965fc0_0_59"/>
          <p:cNvSpPr txBox="1"/>
          <p:nvPr/>
        </p:nvSpPr>
        <p:spPr>
          <a:xfrm>
            <a:off x="5129475" y="3050625"/>
            <a:ext cx="1548000" cy="446400"/>
          </a:xfrm>
          <a:prstGeom prst="rect">
            <a:avLst/>
          </a:prstGeom>
          <a:solidFill>
            <a:schemeClr val="lt1"/>
          </a:solid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GB" sz="1700">
                <a:solidFill>
                  <a:schemeClr val="accent1"/>
                </a:solidFill>
                <a:latin typeface="Lato"/>
                <a:ea typeface="Lato"/>
                <a:cs typeface="Lato"/>
                <a:sym typeface="Lato"/>
              </a:rPr>
              <a:t>Disappointed </a:t>
            </a:r>
            <a:endParaRPr b="1" sz="1700">
              <a:solidFill>
                <a:schemeClr val="accent1"/>
              </a:solidFill>
              <a:latin typeface="Lato"/>
              <a:ea typeface="Lato"/>
              <a:cs typeface="Lato"/>
              <a:sym typeface="Lato"/>
            </a:endParaRPr>
          </a:p>
        </p:txBody>
      </p:sp>
      <p:sp>
        <p:nvSpPr>
          <p:cNvPr id="435" name="Google Shape;435;g27635965fc0_0_59"/>
          <p:cNvSpPr txBox="1"/>
          <p:nvPr/>
        </p:nvSpPr>
        <p:spPr>
          <a:xfrm>
            <a:off x="5129475" y="3740550"/>
            <a:ext cx="1548000" cy="446400"/>
          </a:xfrm>
          <a:prstGeom prst="rect">
            <a:avLst/>
          </a:prstGeom>
          <a:solidFill>
            <a:schemeClr val="lt1"/>
          </a:solid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GB" sz="1700">
                <a:solidFill>
                  <a:schemeClr val="accent1"/>
                </a:solidFill>
                <a:latin typeface="Lato"/>
                <a:ea typeface="Lato"/>
                <a:cs typeface="Lato"/>
                <a:sym typeface="Lato"/>
              </a:rPr>
              <a:t>Frustrated</a:t>
            </a:r>
            <a:endParaRPr b="1" sz="1700">
              <a:solidFill>
                <a:schemeClr val="accent1"/>
              </a:solidFill>
              <a:latin typeface="Lato"/>
              <a:ea typeface="Lato"/>
              <a:cs typeface="Lato"/>
              <a:sym typeface="Lato"/>
            </a:endParaRPr>
          </a:p>
        </p:txBody>
      </p:sp>
      <p:pic>
        <p:nvPicPr>
          <p:cNvPr id="436" name="Google Shape;436;g27635965fc0_0_59"/>
          <p:cNvPicPr preferRelativeResize="0"/>
          <p:nvPr/>
        </p:nvPicPr>
        <p:blipFill>
          <a:blip r:embed="rId4">
            <a:alphaModFix/>
          </a:blip>
          <a:stretch>
            <a:fillRect/>
          </a:stretch>
        </p:blipFill>
        <p:spPr>
          <a:xfrm rot="1092520">
            <a:off x="7015648" y="2415173"/>
            <a:ext cx="1768356" cy="2447779"/>
          </a:xfrm>
          <a:prstGeom prst="rect">
            <a:avLst/>
          </a:prstGeom>
          <a:noFill/>
          <a:ln cap="flat" cmpd="sng" w="19050">
            <a:solidFill>
              <a:srgbClr val="FF802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g164e30dc810_0_266"/>
          <p:cNvSpPr txBox="1"/>
          <p:nvPr/>
        </p:nvSpPr>
        <p:spPr>
          <a:xfrm>
            <a:off x="3486975" y="1918800"/>
            <a:ext cx="5273700" cy="2647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Lato"/>
                <a:ea typeface="Lato"/>
                <a:cs typeface="Lato"/>
                <a:sym typeface="Lato"/>
              </a:rPr>
              <a:t>This is Zak. </a:t>
            </a:r>
            <a:endParaRPr b="1" i="0" sz="1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Lato"/>
                <a:ea typeface="Lato"/>
                <a:cs typeface="Lato"/>
                <a:sym typeface="Lato"/>
              </a:rPr>
              <a:t>Zak is 20</a:t>
            </a:r>
            <a:r>
              <a:rPr b="1" lang="en-GB" sz="1600">
                <a:latin typeface="Lato"/>
                <a:ea typeface="Lato"/>
                <a:cs typeface="Lato"/>
                <a:sym typeface="Lato"/>
              </a:rPr>
              <a:t> </a:t>
            </a:r>
            <a:r>
              <a:rPr b="1" i="0" lang="en-GB" sz="1600" u="none" cap="none" strike="noStrike">
                <a:solidFill>
                  <a:srgbClr val="000000"/>
                </a:solidFill>
                <a:latin typeface="Lato"/>
                <a:ea typeface="Lato"/>
                <a:cs typeface="Lato"/>
                <a:sym typeface="Lato"/>
              </a:rPr>
              <a:t>years old and is about to complete his last year at university studying software design.</a:t>
            </a:r>
            <a:r>
              <a:rPr b="1" lang="en-GB" sz="1600">
                <a:latin typeface="Lato"/>
                <a:ea typeface="Lato"/>
                <a:cs typeface="Lato"/>
                <a:sym typeface="Lato"/>
              </a:rPr>
              <a:t> </a:t>
            </a:r>
            <a:r>
              <a:rPr b="1" i="0" lang="en-GB" sz="1600" u="none" cap="none" strike="noStrike">
                <a:solidFill>
                  <a:srgbClr val="000000"/>
                </a:solidFill>
                <a:latin typeface="Lato"/>
                <a:ea typeface="Lato"/>
                <a:cs typeface="Lato"/>
                <a:sym typeface="Lato"/>
              </a:rPr>
              <a:t>He will be living with his dad, who is a carer for his mum. He w</a:t>
            </a:r>
            <a:r>
              <a:rPr b="1" lang="en-GB" sz="1600">
                <a:latin typeface="Lato"/>
                <a:ea typeface="Lato"/>
                <a:cs typeface="Lato"/>
                <a:sym typeface="Lato"/>
              </a:rPr>
              <a:t>ill no</a:t>
            </a:r>
            <a:r>
              <a:rPr b="1" i="0" lang="en-GB" sz="1600" u="none" cap="none" strike="noStrike">
                <a:solidFill>
                  <a:srgbClr val="000000"/>
                </a:solidFill>
                <a:latin typeface="Lato"/>
                <a:ea typeface="Lato"/>
                <a:cs typeface="Lato"/>
                <a:sym typeface="Lato"/>
              </a:rPr>
              <a:t>t be able to leave home as he has n</a:t>
            </a:r>
            <a:r>
              <a:rPr b="1" lang="en-GB" sz="1600">
                <a:latin typeface="Lato"/>
                <a:ea typeface="Lato"/>
                <a:cs typeface="Lato"/>
                <a:sym typeface="Lato"/>
              </a:rPr>
              <a:t>o</a:t>
            </a:r>
            <a:r>
              <a:rPr b="1" i="0" lang="en-GB" sz="1600" u="none" cap="none" strike="noStrike">
                <a:solidFill>
                  <a:srgbClr val="000000"/>
                </a:solidFill>
                <a:latin typeface="Lato"/>
                <a:ea typeface="Lato"/>
                <a:cs typeface="Lato"/>
                <a:sym typeface="Lato"/>
              </a:rPr>
              <a:t>t saved enough money for his own place.</a:t>
            </a:r>
            <a:r>
              <a:rPr b="1" lang="en-GB" sz="1600">
                <a:latin typeface="Lato"/>
                <a:ea typeface="Lato"/>
                <a:cs typeface="Lato"/>
                <a:sym typeface="Lato"/>
              </a:rPr>
              <a:t> </a:t>
            </a:r>
            <a:r>
              <a:rPr b="1" i="0" lang="en-GB" sz="1600" u="none" cap="none" strike="noStrike">
                <a:solidFill>
                  <a:srgbClr val="000000"/>
                </a:solidFill>
                <a:latin typeface="Lato"/>
                <a:ea typeface="Lato"/>
                <a:cs typeface="Lato"/>
                <a:sym typeface="Lato"/>
              </a:rPr>
              <a:t>Zak is really interested in cryptocurrency, especially since some of his favourite </a:t>
            </a:r>
            <a:r>
              <a:rPr b="1" lang="en-GB" sz="1600">
                <a:latin typeface="Lato"/>
                <a:ea typeface="Lato"/>
                <a:cs typeface="Lato"/>
                <a:sym typeface="Lato"/>
              </a:rPr>
              <a:t>influencers</a:t>
            </a:r>
            <a:r>
              <a:rPr b="1" i="0" lang="en-GB" sz="1600" u="none" cap="none" strike="noStrike">
                <a:solidFill>
                  <a:srgbClr val="000000"/>
                </a:solidFill>
                <a:latin typeface="Lato"/>
                <a:ea typeface="Lato"/>
                <a:cs typeface="Lato"/>
                <a:sym typeface="Lato"/>
              </a:rPr>
              <a:t> </a:t>
            </a:r>
            <a:r>
              <a:rPr b="1" i="0" lang="en-GB" sz="1600" u="none" cap="none" strike="noStrike">
                <a:solidFill>
                  <a:srgbClr val="000000"/>
                </a:solidFill>
                <a:latin typeface="Lato"/>
                <a:ea typeface="Lato"/>
                <a:cs typeface="Lato"/>
                <a:sym typeface="Lato"/>
              </a:rPr>
              <a:t>have recently invested. It</a:t>
            </a:r>
            <a:r>
              <a:rPr b="1" lang="en-GB" sz="1600">
                <a:latin typeface="Lato"/>
                <a:ea typeface="Lato"/>
                <a:cs typeface="Lato"/>
                <a:sym typeface="Lato"/>
              </a:rPr>
              <a:t> i</a:t>
            </a:r>
            <a:r>
              <a:rPr b="1" i="0" lang="en-GB" sz="1600" u="none" cap="none" strike="noStrike">
                <a:solidFill>
                  <a:srgbClr val="000000"/>
                </a:solidFill>
                <a:latin typeface="Lato"/>
                <a:ea typeface="Lato"/>
                <a:cs typeface="Lato"/>
                <a:sym typeface="Lato"/>
              </a:rPr>
              <a:t>s all his friends at university talk about.</a:t>
            </a:r>
            <a:endParaRPr b="1" i="0" sz="1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Arial"/>
              <a:ea typeface="Arial"/>
              <a:cs typeface="Arial"/>
              <a:sym typeface="Arial"/>
            </a:endParaRPr>
          </a:p>
        </p:txBody>
      </p:sp>
      <p:pic>
        <p:nvPicPr>
          <p:cNvPr id="442" name="Google Shape;442;g164e30dc810_0_266"/>
          <p:cNvPicPr preferRelativeResize="0"/>
          <p:nvPr/>
        </p:nvPicPr>
        <p:blipFill rotWithShape="1">
          <a:blip r:embed="rId3">
            <a:alphaModFix/>
          </a:blip>
          <a:srcRect b="0" l="0" r="0" t="0"/>
          <a:stretch/>
        </p:blipFill>
        <p:spPr>
          <a:xfrm>
            <a:off x="509925" y="1777150"/>
            <a:ext cx="2563200" cy="2683225"/>
          </a:xfrm>
          <a:prstGeom prst="rect">
            <a:avLst/>
          </a:prstGeom>
          <a:noFill/>
          <a:ln>
            <a:noFill/>
          </a:ln>
        </p:spPr>
      </p:pic>
      <p:sp>
        <p:nvSpPr>
          <p:cNvPr id="443" name="Google Shape;443;g164e30dc810_0_266"/>
          <p:cNvSpPr txBox="1"/>
          <p:nvPr/>
        </p:nvSpPr>
        <p:spPr>
          <a:xfrm>
            <a:off x="3486975" y="4342950"/>
            <a:ext cx="41247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lang="en-GB" sz="1800">
                <a:solidFill>
                  <a:schemeClr val="accent1"/>
                </a:solidFill>
                <a:latin typeface="Lato"/>
                <a:ea typeface="Lato"/>
                <a:cs typeface="Lato"/>
                <a:sym typeface="Lato"/>
              </a:rPr>
              <a:t>How many factors can you identify?</a:t>
            </a:r>
            <a:endParaRPr b="1" i="0" sz="1800" u="none" cap="none" strike="noStrike">
              <a:solidFill>
                <a:schemeClr val="accent1"/>
              </a:solidFill>
              <a:latin typeface="Lato"/>
              <a:ea typeface="Lato"/>
              <a:cs typeface="Lato"/>
              <a:sym typeface="Lato"/>
            </a:endParaRPr>
          </a:p>
        </p:txBody>
      </p:sp>
      <p:sp>
        <p:nvSpPr>
          <p:cNvPr id="444" name="Google Shape;444;g164e30dc810_0_266"/>
          <p:cNvSpPr txBox="1"/>
          <p:nvPr/>
        </p:nvSpPr>
        <p:spPr>
          <a:xfrm>
            <a:off x="0" y="1178800"/>
            <a:ext cx="9266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latin typeface="Lato"/>
                <a:ea typeface="Lato"/>
                <a:cs typeface="Lato"/>
                <a:sym typeface="Lato"/>
              </a:rPr>
              <a:t>What are the factors that would influence this person’s decision to use cryptocurrency? </a:t>
            </a:r>
            <a:endParaRPr b="1" sz="1800">
              <a:latin typeface="Lato"/>
              <a:ea typeface="Lato"/>
              <a:cs typeface="Lato"/>
              <a:sym typeface="Lato"/>
            </a:endParaRPr>
          </a:p>
        </p:txBody>
      </p:sp>
      <p:sp>
        <p:nvSpPr>
          <p:cNvPr id="445" name="Google Shape;445;g164e30dc810_0_266"/>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Who does cryptocurrency appeal to?</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g164e30dc810_0_274"/>
          <p:cNvSpPr txBox="1"/>
          <p:nvPr/>
        </p:nvSpPr>
        <p:spPr>
          <a:xfrm>
            <a:off x="0" y="1178800"/>
            <a:ext cx="92661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sng" cap="none" strike="noStrike">
                <a:solidFill>
                  <a:srgbClr val="000000"/>
                </a:solidFill>
                <a:latin typeface="Lato"/>
                <a:ea typeface="Lato"/>
                <a:cs typeface="Lato"/>
                <a:sym typeface="Lato"/>
              </a:rPr>
              <a:t>How</a:t>
            </a:r>
            <a:r>
              <a:rPr b="1" i="0" lang="en-GB" sz="1800" u="none" cap="none" strike="noStrike">
                <a:solidFill>
                  <a:srgbClr val="000000"/>
                </a:solidFill>
                <a:latin typeface="Lato"/>
                <a:ea typeface="Lato"/>
                <a:cs typeface="Lato"/>
                <a:sym typeface="Lato"/>
              </a:rPr>
              <a:t> might the highlighted factors influence this person’s decision to use cryptocurrency? </a:t>
            </a:r>
            <a:endParaRPr b="1" i="0" sz="1800" u="none" cap="none" strike="noStrike">
              <a:solidFill>
                <a:srgbClr val="000000"/>
              </a:solidFill>
              <a:latin typeface="Lato"/>
              <a:ea typeface="Lato"/>
              <a:cs typeface="Lato"/>
              <a:sym typeface="Lato"/>
            </a:endParaRPr>
          </a:p>
        </p:txBody>
      </p:sp>
      <p:sp>
        <p:nvSpPr>
          <p:cNvPr id="451" name="Google Shape;451;g164e30dc810_0_274"/>
          <p:cNvSpPr txBox="1"/>
          <p:nvPr/>
        </p:nvSpPr>
        <p:spPr>
          <a:xfrm>
            <a:off x="3486975" y="1918800"/>
            <a:ext cx="5273700" cy="2647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Lato"/>
                <a:ea typeface="Lato"/>
                <a:cs typeface="Lato"/>
                <a:sym typeface="Lato"/>
              </a:rPr>
              <a:t>This is </a:t>
            </a:r>
            <a:r>
              <a:rPr b="1" i="0" lang="en-GB" sz="1600" u="none" cap="none" strike="noStrike">
                <a:solidFill>
                  <a:schemeClr val="accent2"/>
                </a:solidFill>
                <a:latin typeface="Lato"/>
                <a:ea typeface="Lato"/>
                <a:cs typeface="Lato"/>
                <a:sym typeface="Lato"/>
              </a:rPr>
              <a:t>Zak</a:t>
            </a:r>
            <a:r>
              <a:rPr b="1" i="0" lang="en-GB" sz="1600" u="none" cap="none" strike="noStrike">
                <a:solidFill>
                  <a:srgbClr val="000000"/>
                </a:solidFill>
                <a:latin typeface="Lato"/>
                <a:ea typeface="Lato"/>
                <a:cs typeface="Lato"/>
                <a:sym typeface="Lato"/>
              </a:rPr>
              <a:t>. </a:t>
            </a:r>
            <a:endParaRPr b="1" i="0" sz="1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1" i="0" lang="en-GB" sz="1600" u="none" cap="none" strike="noStrike">
                <a:solidFill>
                  <a:srgbClr val="000000"/>
                </a:solidFill>
                <a:latin typeface="Lato"/>
                <a:ea typeface="Lato"/>
                <a:cs typeface="Lato"/>
                <a:sym typeface="Lato"/>
              </a:rPr>
              <a:t>Zak is </a:t>
            </a:r>
            <a:r>
              <a:rPr b="1" i="0" lang="en-GB" sz="1600" u="none" cap="none" strike="noStrike">
                <a:solidFill>
                  <a:schemeClr val="accent2"/>
                </a:solidFill>
                <a:latin typeface="Lato"/>
                <a:ea typeface="Lato"/>
                <a:cs typeface="Lato"/>
                <a:sym typeface="Lato"/>
              </a:rPr>
              <a:t>20</a:t>
            </a:r>
            <a:r>
              <a:rPr b="1" lang="en-GB" sz="1600">
                <a:solidFill>
                  <a:schemeClr val="accent2"/>
                </a:solidFill>
                <a:latin typeface="Lato"/>
                <a:ea typeface="Lato"/>
                <a:cs typeface="Lato"/>
                <a:sym typeface="Lato"/>
              </a:rPr>
              <a:t> </a:t>
            </a:r>
            <a:r>
              <a:rPr b="1" i="0" lang="en-GB" sz="1600" u="none" cap="none" strike="noStrike">
                <a:solidFill>
                  <a:schemeClr val="accent2"/>
                </a:solidFill>
                <a:latin typeface="Lato"/>
                <a:ea typeface="Lato"/>
                <a:cs typeface="Lato"/>
                <a:sym typeface="Lato"/>
              </a:rPr>
              <a:t>years old</a:t>
            </a:r>
            <a:r>
              <a:rPr b="1" i="0" lang="en-GB" sz="1600" u="none" cap="none" strike="noStrike">
                <a:solidFill>
                  <a:srgbClr val="000000"/>
                </a:solidFill>
                <a:latin typeface="Lato"/>
                <a:ea typeface="Lato"/>
                <a:cs typeface="Lato"/>
                <a:sym typeface="Lato"/>
              </a:rPr>
              <a:t> and is about to complete his last year at </a:t>
            </a:r>
            <a:r>
              <a:rPr b="1" i="0" lang="en-GB" sz="1600" u="none" cap="none" strike="noStrike">
                <a:solidFill>
                  <a:schemeClr val="accent2"/>
                </a:solidFill>
                <a:latin typeface="Lato"/>
                <a:ea typeface="Lato"/>
                <a:cs typeface="Lato"/>
                <a:sym typeface="Lato"/>
              </a:rPr>
              <a:t>university </a:t>
            </a:r>
            <a:r>
              <a:rPr b="1" i="0" lang="en-GB" sz="1600" u="none" cap="none" strike="noStrike">
                <a:solidFill>
                  <a:srgbClr val="000000"/>
                </a:solidFill>
                <a:latin typeface="Lato"/>
                <a:ea typeface="Lato"/>
                <a:cs typeface="Lato"/>
                <a:sym typeface="Lato"/>
              </a:rPr>
              <a:t>studying</a:t>
            </a:r>
            <a:r>
              <a:rPr b="1" i="0" lang="en-GB" sz="1600" u="none" cap="none" strike="noStrike">
                <a:solidFill>
                  <a:schemeClr val="accent2"/>
                </a:solidFill>
                <a:latin typeface="Lato"/>
                <a:ea typeface="Lato"/>
                <a:cs typeface="Lato"/>
                <a:sym typeface="Lato"/>
              </a:rPr>
              <a:t> software design</a:t>
            </a:r>
            <a:r>
              <a:rPr b="1" i="0" lang="en-GB" sz="1600" u="none" cap="none" strike="noStrike">
                <a:solidFill>
                  <a:srgbClr val="000000"/>
                </a:solidFill>
                <a:latin typeface="Lato"/>
                <a:ea typeface="Lato"/>
                <a:cs typeface="Lato"/>
                <a:sym typeface="Lato"/>
              </a:rPr>
              <a:t>.</a:t>
            </a:r>
            <a:r>
              <a:rPr b="1" lang="en-GB" sz="1600">
                <a:latin typeface="Lato"/>
                <a:ea typeface="Lato"/>
                <a:cs typeface="Lato"/>
                <a:sym typeface="Lato"/>
              </a:rPr>
              <a:t> </a:t>
            </a:r>
            <a:r>
              <a:rPr b="1" i="0" lang="en-GB" sz="1600" u="none" cap="none" strike="noStrike">
                <a:solidFill>
                  <a:srgbClr val="000000"/>
                </a:solidFill>
                <a:latin typeface="Lato"/>
                <a:ea typeface="Lato"/>
                <a:cs typeface="Lato"/>
                <a:sym typeface="Lato"/>
              </a:rPr>
              <a:t>He will be living with his dad, who is a </a:t>
            </a:r>
            <a:r>
              <a:rPr b="1" i="0" lang="en-GB" sz="1600" u="none" cap="none" strike="noStrike">
                <a:solidFill>
                  <a:schemeClr val="accent2"/>
                </a:solidFill>
                <a:latin typeface="Lato"/>
                <a:ea typeface="Lato"/>
                <a:cs typeface="Lato"/>
                <a:sym typeface="Lato"/>
              </a:rPr>
              <a:t>carer </a:t>
            </a:r>
            <a:r>
              <a:rPr b="1" i="0" lang="en-GB" sz="1600" u="none" cap="none" strike="noStrike">
                <a:solidFill>
                  <a:srgbClr val="000000"/>
                </a:solidFill>
                <a:latin typeface="Lato"/>
                <a:ea typeface="Lato"/>
                <a:cs typeface="Lato"/>
                <a:sym typeface="Lato"/>
              </a:rPr>
              <a:t>for his mum.</a:t>
            </a:r>
            <a:r>
              <a:rPr b="1" lang="en-GB" sz="1600">
                <a:latin typeface="Lato"/>
                <a:ea typeface="Lato"/>
                <a:cs typeface="Lato"/>
                <a:sym typeface="Lato"/>
              </a:rPr>
              <a:t> </a:t>
            </a:r>
            <a:r>
              <a:rPr b="1" i="0" lang="en-GB" sz="1600" u="none" cap="none" strike="noStrike">
                <a:solidFill>
                  <a:srgbClr val="000000"/>
                </a:solidFill>
                <a:latin typeface="Lato"/>
                <a:ea typeface="Lato"/>
                <a:cs typeface="Lato"/>
                <a:sym typeface="Lato"/>
              </a:rPr>
              <a:t>He w</a:t>
            </a:r>
            <a:r>
              <a:rPr b="1" lang="en-GB" sz="1600">
                <a:latin typeface="Lato"/>
                <a:ea typeface="Lato"/>
                <a:cs typeface="Lato"/>
                <a:sym typeface="Lato"/>
              </a:rPr>
              <a:t>ill no</a:t>
            </a:r>
            <a:r>
              <a:rPr b="1" i="0" lang="en-GB" sz="1600" u="none" cap="none" strike="noStrike">
                <a:solidFill>
                  <a:srgbClr val="000000"/>
                </a:solidFill>
                <a:latin typeface="Lato"/>
                <a:ea typeface="Lato"/>
                <a:cs typeface="Lato"/>
                <a:sym typeface="Lato"/>
              </a:rPr>
              <a:t>t be able to leave home as he has n</a:t>
            </a:r>
            <a:r>
              <a:rPr b="1" lang="en-GB" sz="1600">
                <a:latin typeface="Lato"/>
                <a:ea typeface="Lato"/>
                <a:cs typeface="Lato"/>
                <a:sym typeface="Lato"/>
              </a:rPr>
              <a:t>o</a:t>
            </a:r>
            <a:r>
              <a:rPr b="1" i="0" lang="en-GB" sz="1600" u="none" cap="none" strike="noStrike">
                <a:solidFill>
                  <a:srgbClr val="000000"/>
                </a:solidFill>
                <a:latin typeface="Lato"/>
                <a:ea typeface="Lato"/>
                <a:cs typeface="Lato"/>
                <a:sym typeface="Lato"/>
              </a:rPr>
              <a:t>t saved enough money for his own place.</a:t>
            </a:r>
            <a:r>
              <a:rPr b="1" lang="en-GB" sz="1600">
                <a:latin typeface="Lato"/>
                <a:ea typeface="Lato"/>
                <a:cs typeface="Lato"/>
                <a:sym typeface="Lato"/>
              </a:rPr>
              <a:t> </a:t>
            </a:r>
            <a:r>
              <a:rPr b="1" i="0" lang="en-GB" sz="1600" u="none" cap="none" strike="noStrike">
                <a:solidFill>
                  <a:srgbClr val="000000"/>
                </a:solidFill>
                <a:latin typeface="Lato"/>
                <a:ea typeface="Lato"/>
                <a:cs typeface="Lato"/>
                <a:sym typeface="Lato"/>
              </a:rPr>
              <a:t>Zak is really interested in cryptocurrency, especially since some of his favourite </a:t>
            </a:r>
            <a:r>
              <a:rPr b="1" lang="en-GB" sz="1600">
                <a:solidFill>
                  <a:schemeClr val="accent2"/>
                </a:solidFill>
                <a:latin typeface="Lato"/>
                <a:ea typeface="Lato"/>
                <a:cs typeface="Lato"/>
                <a:sym typeface="Lato"/>
              </a:rPr>
              <a:t>influencers</a:t>
            </a:r>
            <a:r>
              <a:rPr b="1" i="0" lang="en-GB" sz="1600" u="none" cap="none" strike="noStrike">
                <a:solidFill>
                  <a:schemeClr val="accent2"/>
                </a:solidFill>
                <a:latin typeface="Lato"/>
                <a:ea typeface="Lato"/>
                <a:cs typeface="Lato"/>
                <a:sym typeface="Lato"/>
              </a:rPr>
              <a:t> </a:t>
            </a:r>
            <a:r>
              <a:rPr b="1" i="0" lang="en-GB" sz="1600" u="none" cap="none" strike="noStrike">
                <a:solidFill>
                  <a:srgbClr val="000000"/>
                </a:solidFill>
                <a:latin typeface="Lato"/>
                <a:ea typeface="Lato"/>
                <a:cs typeface="Lato"/>
                <a:sym typeface="Lato"/>
              </a:rPr>
              <a:t>have recently invested. It</a:t>
            </a:r>
            <a:r>
              <a:rPr b="1" lang="en-GB" sz="1600">
                <a:latin typeface="Lato"/>
                <a:ea typeface="Lato"/>
                <a:cs typeface="Lato"/>
                <a:sym typeface="Lato"/>
              </a:rPr>
              <a:t> i</a:t>
            </a:r>
            <a:r>
              <a:rPr b="1" i="0" lang="en-GB" sz="1600" u="none" cap="none" strike="noStrike">
                <a:solidFill>
                  <a:srgbClr val="000000"/>
                </a:solidFill>
                <a:latin typeface="Lato"/>
                <a:ea typeface="Lato"/>
                <a:cs typeface="Lato"/>
                <a:sym typeface="Lato"/>
              </a:rPr>
              <a:t>s all his </a:t>
            </a:r>
            <a:r>
              <a:rPr b="1" i="0" lang="en-GB" sz="1600" u="none" cap="none" strike="noStrike">
                <a:solidFill>
                  <a:schemeClr val="accent2"/>
                </a:solidFill>
                <a:latin typeface="Lato"/>
                <a:ea typeface="Lato"/>
                <a:cs typeface="Lato"/>
                <a:sym typeface="Lato"/>
              </a:rPr>
              <a:t>friends </a:t>
            </a:r>
            <a:r>
              <a:rPr b="1" i="0" lang="en-GB" sz="1600" u="none" cap="none" strike="noStrike">
                <a:solidFill>
                  <a:srgbClr val="000000"/>
                </a:solidFill>
                <a:latin typeface="Lato"/>
                <a:ea typeface="Lato"/>
                <a:cs typeface="Lato"/>
                <a:sym typeface="Lato"/>
              </a:rPr>
              <a:t>at university talk </a:t>
            </a:r>
            <a:r>
              <a:rPr b="1" i="0" lang="en-GB" sz="1600" u="none" cap="none" strike="noStrike">
                <a:solidFill>
                  <a:schemeClr val="dk1"/>
                </a:solidFill>
                <a:latin typeface="Lato"/>
                <a:ea typeface="Lato"/>
                <a:cs typeface="Lato"/>
                <a:sym typeface="Lato"/>
              </a:rPr>
              <a:t>about</a:t>
            </a:r>
            <a:r>
              <a:rPr b="1" i="0" lang="en-GB" sz="1600" u="none" cap="none" strike="noStrike">
                <a:solidFill>
                  <a:srgbClr val="000000"/>
                </a:solidFill>
                <a:latin typeface="Lato"/>
                <a:ea typeface="Lato"/>
                <a:cs typeface="Lato"/>
                <a:sym typeface="Lato"/>
              </a:rPr>
              <a:t>.</a:t>
            </a:r>
            <a:endParaRPr b="1" i="0" sz="16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000000"/>
              </a:solidFill>
              <a:latin typeface="Arial"/>
              <a:ea typeface="Arial"/>
              <a:cs typeface="Arial"/>
              <a:sym typeface="Arial"/>
            </a:endParaRPr>
          </a:p>
        </p:txBody>
      </p:sp>
      <p:sp>
        <p:nvSpPr>
          <p:cNvPr id="452" name="Google Shape;452;g164e30dc810_0_274"/>
          <p:cNvSpPr txBox="1"/>
          <p:nvPr/>
        </p:nvSpPr>
        <p:spPr>
          <a:xfrm>
            <a:off x="51425" y="4465225"/>
            <a:ext cx="8017200" cy="446400"/>
          </a:xfrm>
          <a:prstGeom prst="rect">
            <a:avLst/>
          </a:prstGeom>
          <a:solidFill>
            <a:schemeClr val="accent2"/>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lang="en-GB" sz="1700">
                <a:solidFill>
                  <a:schemeClr val="dk1"/>
                </a:solidFill>
                <a:latin typeface="Lato"/>
                <a:ea typeface="Lato"/>
                <a:cs typeface="Lato"/>
                <a:sym typeface="Lato"/>
              </a:rPr>
              <a:t>Task: Explain two factors that could influence Zak to invest in cryptocurrency</a:t>
            </a:r>
            <a:endParaRPr b="1" i="0" sz="1700" u="none" cap="none" strike="noStrike">
              <a:solidFill>
                <a:schemeClr val="dk1"/>
              </a:solidFill>
              <a:latin typeface="Lato"/>
              <a:ea typeface="Lato"/>
              <a:cs typeface="Lato"/>
              <a:sym typeface="Lato"/>
            </a:endParaRPr>
          </a:p>
        </p:txBody>
      </p:sp>
      <p:pic>
        <p:nvPicPr>
          <p:cNvPr id="453" name="Google Shape;453;g164e30dc810_0_274"/>
          <p:cNvPicPr preferRelativeResize="0"/>
          <p:nvPr/>
        </p:nvPicPr>
        <p:blipFill rotWithShape="1">
          <a:blip r:embed="rId3">
            <a:alphaModFix/>
          </a:blip>
          <a:srcRect b="0" l="0" r="0" t="0"/>
          <a:stretch/>
        </p:blipFill>
        <p:spPr>
          <a:xfrm>
            <a:off x="509925" y="1777150"/>
            <a:ext cx="2563200" cy="2683225"/>
          </a:xfrm>
          <a:prstGeom prst="rect">
            <a:avLst/>
          </a:prstGeom>
          <a:noFill/>
          <a:ln>
            <a:noFill/>
          </a:ln>
        </p:spPr>
      </p:pic>
      <p:sp>
        <p:nvSpPr>
          <p:cNvPr id="454" name="Google Shape;454;g164e30dc810_0_274"/>
          <p:cNvSpPr txBox="1"/>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2900">
                <a:solidFill>
                  <a:srgbClr val="FFFFFF"/>
                </a:solidFill>
                <a:latin typeface="Lato"/>
                <a:ea typeface="Lato"/>
                <a:cs typeface="Lato"/>
                <a:sym typeface="Lato"/>
              </a:rPr>
              <a:t>Who does cryptocurrency appeal to?</a:t>
            </a:r>
            <a:endParaRPr b="1" sz="2900">
              <a:solidFill>
                <a:srgbClr val="FFFFFF"/>
              </a:solidFill>
              <a:latin typeface="Lato"/>
              <a:ea typeface="Lato"/>
              <a:cs typeface="Lato"/>
              <a:sym typeface="La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g2768912105e_0_212"/>
          <p:cNvSpPr txBox="1"/>
          <p:nvPr/>
        </p:nvSpPr>
        <p:spPr>
          <a:xfrm>
            <a:off x="194150" y="1182725"/>
            <a:ext cx="5683200" cy="36942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SzPts val="1900"/>
              <a:buFont typeface="Lato"/>
              <a:buChar char="●"/>
            </a:pPr>
            <a:r>
              <a:rPr lang="en-GB" sz="1900">
                <a:latin typeface="Lato"/>
                <a:ea typeface="Lato"/>
                <a:cs typeface="Lato"/>
                <a:sym typeface="Lato"/>
              </a:rPr>
              <a:t>Engagement with cryptocurrency is shaped by a range of personal, social, and financial factors.</a:t>
            </a:r>
            <a:endParaRPr sz="1900">
              <a:latin typeface="Lato"/>
              <a:ea typeface="Lato"/>
              <a:cs typeface="Lato"/>
              <a:sym typeface="Lato"/>
            </a:endParaRPr>
          </a:p>
          <a:p>
            <a:pPr indent="0" lvl="0" marL="45720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Lato"/>
              <a:ea typeface="Lato"/>
              <a:cs typeface="Lato"/>
              <a:sym typeface="Lato"/>
            </a:endParaRPr>
          </a:p>
          <a:p>
            <a:pPr indent="-349250" lvl="0" marL="457200" rtl="0" algn="l">
              <a:spcBef>
                <a:spcPts val="0"/>
              </a:spcBef>
              <a:spcAft>
                <a:spcPts val="0"/>
              </a:spcAft>
              <a:buSzPts val="1900"/>
              <a:buFont typeface="Lato"/>
              <a:buChar char="●"/>
            </a:pPr>
            <a:r>
              <a:rPr lang="en-GB" sz="1900">
                <a:latin typeface="Lato"/>
                <a:ea typeface="Lato"/>
                <a:cs typeface="Lato"/>
                <a:sym typeface="Lato"/>
              </a:rPr>
              <a:t>Peer pressure and influencer-driven marketing online can lead to impulsive investment decisions, particularly among younger audiences.</a:t>
            </a:r>
            <a:endParaRPr sz="1900">
              <a:latin typeface="Lato"/>
              <a:ea typeface="Lato"/>
              <a:cs typeface="Lato"/>
              <a:sym typeface="Lato"/>
            </a:endParaRPr>
          </a:p>
          <a:p>
            <a:pPr indent="0" lvl="0" marL="0" rtl="0" algn="l">
              <a:spcBef>
                <a:spcPts val="0"/>
              </a:spcBef>
              <a:spcAft>
                <a:spcPts val="0"/>
              </a:spcAft>
              <a:buNone/>
            </a:pPr>
            <a:r>
              <a:t/>
            </a:r>
            <a:endParaRPr sz="1900">
              <a:latin typeface="Lato"/>
              <a:ea typeface="Lato"/>
              <a:cs typeface="Lato"/>
              <a:sym typeface="Lato"/>
            </a:endParaRPr>
          </a:p>
          <a:p>
            <a:pPr indent="-349250" lvl="0" marL="457200" rtl="0" algn="l">
              <a:spcBef>
                <a:spcPts val="0"/>
              </a:spcBef>
              <a:spcAft>
                <a:spcPts val="0"/>
              </a:spcAft>
              <a:buSzPts val="1900"/>
              <a:buFont typeface="Lato"/>
              <a:buChar char="●"/>
            </a:pPr>
            <a:r>
              <a:rPr lang="en-GB" sz="1900">
                <a:latin typeface="Lato"/>
                <a:ea typeface="Lato"/>
                <a:cs typeface="Lato"/>
                <a:sym typeface="Lato"/>
              </a:rPr>
              <a:t>Cultural attitudes toward money and risk vary significantly, meaning cryptocurrency adoption differs widely across communities and countries.</a:t>
            </a:r>
            <a:endParaRPr b="1" i="0" sz="2000" u="none" cap="none" strike="noStrike">
              <a:solidFill>
                <a:srgbClr val="000000"/>
              </a:solidFill>
              <a:latin typeface="Arial"/>
              <a:ea typeface="Arial"/>
              <a:cs typeface="Arial"/>
              <a:sym typeface="Arial"/>
            </a:endParaRPr>
          </a:p>
        </p:txBody>
      </p:sp>
      <p:pic>
        <p:nvPicPr>
          <p:cNvPr id="460" name="Google Shape;460;g2768912105e_0_212"/>
          <p:cNvPicPr preferRelativeResize="0"/>
          <p:nvPr/>
        </p:nvPicPr>
        <p:blipFill rotWithShape="1">
          <a:blip r:embed="rId3">
            <a:alphaModFix/>
          </a:blip>
          <a:srcRect b="0" l="0" r="0" t="0"/>
          <a:stretch/>
        </p:blipFill>
        <p:spPr>
          <a:xfrm>
            <a:off x="6435850" y="1721400"/>
            <a:ext cx="2208550" cy="2208550"/>
          </a:xfrm>
          <a:prstGeom prst="rect">
            <a:avLst/>
          </a:prstGeom>
          <a:noFill/>
          <a:ln>
            <a:noFill/>
          </a:ln>
        </p:spPr>
      </p:pic>
      <p:sp>
        <p:nvSpPr>
          <p:cNvPr id="461" name="Google Shape;461;g2768912105e_0_212"/>
          <p:cNvSpPr txBox="1"/>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2900">
                <a:solidFill>
                  <a:srgbClr val="FFFFFF"/>
                </a:solidFill>
                <a:latin typeface="Lato"/>
                <a:ea typeface="Lato"/>
                <a:cs typeface="Lato"/>
                <a:sym typeface="Lato"/>
              </a:rPr>
              <a:t>Who does cryptocurrency appeal to?</a:t>
            </a:r>
            <a:endParaRPr b="1" sz="2900">
              <a:solidFill>
                <a:srgbClr val="FFFFFF"/>
              </a:solidFill>
              <a:latin typeface="Lato"/>
              <a:ea typeface="Lato"/>
              <a:cs typeface="Lato"/>
              <a:sym typeface="Lato"/>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grpSp>
        <p:nvGrpSpPr>
          <p:cNvPr id="466" name="Google Shape;466;g2768912105e_0_219"/>
          <p:cNvGrpSpPr/>
          <p:nvPr/>
        </p:nvGrpSpPr>
        <p:grpSpPr>
          <a:xfrm>
            <a:off x="3839560" y="1024555"/>
            <a:ext cx="4612539" cy="3879591"/>
            <a:chOff x="3577550" y="1200801"/>
            <a:chExt cx="4246101" cy="3746949"/>
          </a:xfrm>
        </p:grpSpPr>
        <p:pic>
          <p:nvPicPr>
            <p:cNvPr id="467" name="Google Shape;467;g2768912105e_0_219"/>
            <p:cNvPicPr preferRelativeResize="0"/>
            <p:nvPr/>
          </p:nvPicPr>
          <p:blipFill>
            <a:blip r:embed="rId3">
              <a:alphaModFix/>
            </a:blip>
            <a:stretch>
              <a:fillRect/>
            </a:stretch>
          </p:blipFill>
          <p:spPr>
            <a:xfrm>
              <a:off x="5717050" y="1200801"/>
              <a:ext cx="2106600" cy="3746949"/>
            </a:xfrm>
            <a:prstGeom prst="rect">
              <a:avLst/>
            </a:prstGeom>
            <a:noFill/>
            <a:ln>
              <a:noFill/>
            </a:ln>
          </p:spPr>
        </p:pic>
        <p:pic>
          <p:nvPicPr>
            <p:cNvPr id="468" name="Google Shape;468;g2768912105e_0_219"/>
            <p:cNvPicPr preferRelativeResize="0"/>
            <p:nvPr/>
          </p:nvPicPr>
          <p:blipFill rotWithShape="1">
            <a:blip r:embed="rId4">
              <a:alphaModFix/>
            </a:blip>
            <a:srcRect b="0" l="26411" r="0" t="0"/>
            <a:stretch/>
          </p:blipFill>
          <p:spPr>
            <a:xfrm>
              <a:off x="3577550" y="2453075"/>
              <a:ext cx="3620550" cy="2494675"/>
            </a:xfrm>
            <a:prstGeom prst="rect">
              <a:avLst/>
            </a:prstGeom>
            <a:noFill/>
            <a:ln>
              <a:noFill/>
            </a:ln>
          </p:spPr>
        </p:pic>
      </p:grpSp>
      <p:sp>
        <p:nvSpPr>
          <p:cNvPr id="469" name="Google Shape;469;g2768912105e_0_219"/>
          <p:cNvSpPr txBox="1"/>
          <p:nvPr/>
        </p:nvSpPr>
        <p:spPr>
          <a:xfrm>
            <a:off x="227950" y="1238775"/>
            <a:ext cx="4148700" cy="3047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FF9900"/>
              </a:buClr>
              <a:buSzPts val="3000"/>
              <a:buFont typeface="Lato"/>
              <a:buNone/>
            </a:pPr>
            <a:r>
              <a:rPr b="1" lang="en-GB" sz="2400">
                <a:solidFill>
                  <a:schemeClr val="dk1"/>
                </a:solidFill>
                <a:latin typeface="Lato"/>
                <a:ea typeface="Lato"/>
                <a:cs typeface="Lato"/>
                <a:sym typeface="Lato"/>
              </a:rPr>
              <a:t>Kim Kardashian promoted a cryptocurrency on her Instagram</a:t>
            </a:r>
            <a:endParaRPr b="1" i="0" sz="24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FF9900"/>
              </a:buClr>
              <a:buSzPts val="3000"/>
              <a:buFont typeface="Lato"/>
              <a:buNone/>
            </a:pPr>
            <a:r>
              <a:t/>
            </a:r>
            <a:endParaRPr b="1" i="0" sz="14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None/>
            </a:pPr>
            <a:r>
              <a:rPr b="1" lang="en-GB" sz="2000">
                <a:solidFill>
                  <a:schemeClr val="accent1"/>
                </a:solidFill>
                <a:latin typeface="Lato"/>
                <a:ea typeface="Lato"/>
                <a:cs typeface="Lato"/>
                <a:sym typeface="Lato"/>
              </a:rPr>
              <a:t>Discussion: What do you think…</a:t>
            </a:r>
            <a:endParaRPr b="1" sz="2000">
              <a:solidFill>
                <a:schemeClr val="accent1"/>
              </a:solidFill>
              <a:latin typeface="Lato"/>
              <a:ea typeface="Lato"/>
              <a:cs typeface="Lato"/>
              <a:sym typeface="Lato"/>
            </a:endParaRPr>
          </a:p>
          <a:p>
            <a:pPr indent="0" lvl="0" marL="0" marR="0" rtl="0" algn="l">
              <a:lnSpc>
                <a:spcPct val="100000"/>
              </a:lnSpc>
              <a:spcBef>
                <a:spcPts val="0"/>
              </a:spcBef>
              <a:spcAft>
                <a:spcPts val="0"/>
              </a:spcAft>
              <a:buNone/>
            </a:pPr>
            <a:r>
              <a:t/>
            </a:r>
            <a:endParaRPr b="1" sz="2000">
              <a:solidFill>
                <a:schemeClr val="accent1"/>
              </a:solidFill>
              <a:latin typeface="Lato"/>
              <a:ea typeface="Lato"/>
              <a:cs typeface="Lato"/>
              <a:sym typeface="Lato"/>
            </a:endParaRPr>
          </a:p>
          <a:p>
            <a:pPr indent="-398101" lvl="0" marL="360001" marR="0" rtl="0" algn="l">
              <a:lnSpc>
                <a:spcPct val="100000"/>
              </a:lnSpc>
              <a:spcBef>
                <a:spcPts val="0"/>
              </a:spcBef>
              <a:spcAft>
                <a:spcPts val="0"/>
              </a:spcAft>
              <a:buClr>
                <a:schemeClr val="accent1"/>
              </a:buClr>
              <a:buSzPts val="2000"/>
              <a:buFont typeface="Lato"/>
              <a:buAutoNum type="arabicPeriod"/>
            </a:pPr>
            <a:r>
              <a:rPr b="1" lang="en-GB" sz="2000">
                <a:solidFill>
                  <a:schemeClr val="accent1"/>
                </a:solidFill>
                <a:latin typeface="Lato"/>
                <a:ea typeface="Lato"/>
                <a:cs typeface="Lato"/>
                <a:sym typeface="Lato"/>
              </a:rPr>
              <a:t>...her followers did?</a:t>
            </a:r>
            <a:endParaRPr b="1" sz="2000">
              <a:solidFill>
                <a:schemeClr val="accent1"/>
              </a:solidFill>
              <a:latin typeface="Lato"/>
              <a:ea typeface="Lato"/>
              <a:cs typeface="Lato"/>
              <a:sym typeface="Lato"/>
            </a:endParaRPr>
          </a:p>
          <a:p>
            <a:pPr indent="-398101" lvl="0" marL="360001" marR="0" rtl="0" algn="l">
              <a:lnSpc>
                <a:spcPct val="100000"/>
              </a:lnSpc>
              <a:spcBef>
                <a:spcPts val="0"/>
              </a:spcBef>
              <a:spcAft>
                <a:spcPts val="0"/>
              </a:spcAft>
              <a:buClr>
                <a:schemeClr val="accent1"/>
              </a:buClr>
              <a:buSzPts val="2000"/>
              <a:buFont typeface="Lato"/>
              <a:buAutoNum type="arabicPeriod"/>
            </a:pPr>
            <a:r>
              <a:rPr b="1" lang="en-GB" sz="2000">
                <a:solidFill>
                  <a:schemeClr val="accent1"/>
                </a:solidFill>
                <a:latin typeface="Lato"/>
                <a:ea typeface="Lato"/>
                <a:cs typeface="Lato"/>
                <a:sym typeface="Lato"/>
              </a:rPr>
              <a:t>...happened to the value of the coin?</a:t>
            </a:r>
            <a:endParaRPr b="1" sz="2000">
              <a:solidFill>
                <a:schemeClr val="accent1"/>
              </a:solidFill>
              <a:latin typeface="Lato"/>
              <a:ea typeface="Lato"/>
              <a:cs typeface="Lato"/>
              <a:sym typeface="Lato"/>
            </a:endParaRPr>
          </a:p>
        </p:txBody>
      </p:sp>
      <p:sp>
        <p:nvSpPr>
          <p:cNvPr id="470" name="Google Shape;470;g2768912105e_0_219"/>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2900">
                <a:solidFill>
                  <a:schemeClr val="lt1"/>
                </a:solidFill>
                <a:latin typeface="Lato"/>
                <a:ea typeface="Lato"/>
                <a:cs typeface="Lato"/>
                <a:sym typeface="Lato"/>
              </a:rPr>
              <a:t>How does social media impact decision making?</a:t>
            </a:r>
            <a:endParaRPr b="1" sz="2900">
              <a:solidFill>
                <a:schemeClr val="lt1"/>
              </a:solidFill>
              <a:latin typeface="Lato"/>
              <a:ea typeface="Lato"/>
              <a:cs typeface="Lato"/>
              <a:sym typeface="La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grpSp>
        <p:nvGrpSpPr>
          <p:cNvPr id="475" name="Google Shape;475;g2768912105e_0_238"/>
          <p:cNvGrpSpPr/>
          <p:nvPr/>
        </p:nvGrpSpPr>
        <p:grpSpPr>
          <a:xfrm>
            <a:off x="5113779" y="1531694"/>
            <a:ext cx="3906151" cy="2764299"/>
            <a:chOff x="199275" y="872125"/>
            <a:chExt cx="5906775" cy="4066342"/>
          </a:xfrm>
        </p:grpSpPr>
        <p:pic>
          <p:nvPicPr>
            <p:cNvPr id="476" name="Google Shape;476;g2768912105e_0_238"/>
            <p:cNvPicPr preferRelativeResize="0"/>
            <p:nvPr/>
          </p:nvPicPr>
          <p:blipFill rotWithShape="1">
            <a:blip r:embed="rId3">
              <a:alphaModFix/>
            </a:blip>
            <a:srcRect b="0" l="0" r="0" t="0"/>
            <a:stretch/>
          </p:blipFill>
          <p:spPr>
            <a:xfrm>
              <a:off x="3473975" y="872125"/>
              <a:ext cx="2632075" cy="4023625"/>
            </a:xfrm>
            <a:prstGeom prst="rect">
              <a:avLst/>
            </a:prstGeom>
            <a:noFill/>
            <a:ln>
              <a:noFill/>
            </a:ln>
          </p:spPr>
        </p:pic>
        <p:pic>
          <p:nvPicPr>
            <p:cNvPr id="477" name="Google Shape;477;g2768912105e_0_238"/>
            <p:cNvPicPr preferRelativeResize="0"/>
            <p:nvPr/>
          </p:nvPicPr>
          <p:blipFill rotWithShape="1">
            <a:blip r:embed="rId4">
              <a:alphaModFix/>
            </a:blip>
            <a:srcRect b="0" l="0" r="0" t="0"/>
            <a:stretch/>
          </p:blipFill>
          <p:spPr>
            <a:xfrm>
              <a:off x="199275" y="2223017"/>
              <a:ext cx="5187726" cy="2715450"/>
            </a:xfrm>
            <a:prstGeom prst="rect">
              <a:avLst/>
            </a:prstGeom>
            <a:noFill/>
            <a:ln>
              <a:noFill/>
            </a:ln>
          </p:spPr>
        </p:pic>
      </p:grpSp>
      <p:sp>
        <p:nvSpPr>
          <p:cNvPr id="478" name="Google Shape;478;g2768912105e_0_238"/>
          <p:cNvSpPr txBox="1"/>
          <p:nvPr/>
        </p:nvSpPr>
        <p:spPr>
          <a:xfrm>
            <a:off x="227950" y="1162575"/>
            <a:ext cx="5952600" cy="2909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b="1" lang="en-GB" sz="2400">
                <a:solidFill>
                  <a:schemeClr val="accent1"/>
                </a:solidFill>
                <a:latin typeface="Lato"/>
                <a:ea typeface="Lato"/>
                <a:cs typeface="Lato"/>
                <a:sym typeface="Lato"/>
              </a:rPr>
              <a:t>Kim Kardashian had to pay a </a:t>
            </a:r>
            <a:r>
              <a:rPr b="1" lang="en-GB" sz="2400" u="sng">
                <a:solidFill>
                  <a:schemeClr val="accent1"/>
                </a:solidFill>
                <a:latin typeface="Lato"/>
                <a:ea typeface="Lato"/>
                <a:cs typeface="Lato"/>
                <a:sym typeface="Lato"/>
              </a:rPr>
              <a:t>$1.26 million fine</a:t>
            </a:r>
            <a:r>
              <a:rPr b="1" lang="en-GB" sz="2400">
                <a:solidFill>
                  <a:schemeClr val="accent1"/>
                </a:solidFill>
                <a:latin typeface="Lato"/>
                <a:ea typeface="Lato"/>
                <a:cs typeface="Lato"/>
                <a:sym typeface="Lato"/>
              </a:rPr>
              <a:t> for promotion of the token without disclosing that she was paid for the promotion.</a:t>
            </a:r>
            <a:endParaRPr b="1" sz="2400">
              <a:solidFill>
                <a:schemeClr val="accent1"/>
              </a:solidFill>
              <a:latin typeface="Lato"/>
              <a:ea typeface="Lato"/>
              <a:cs typeface="Lato"/>
              <a:sym typeface="Lato"/>
            </a:endParaRPr>
          </a:p>
          <a:p>
            <a:pPr indent="0" lvl="0" marL="0" marR="0" rtl="0" algn="l">
              <a:lnSpc>
                <a:spcPct val="100000"/>
              </a:lnSpc>
              <a:spcBef>
                <a:spcPts val="0"/>
              </a:spcBef>
              <a:spcAft>
                <a:spcPts val="0"/>
              </a:spcAft>
              <a:buNone/>
            </a:pPr>
            <a:r>
              <a:t/>
            </a:r>
            <a:endParaRPr b="1" sz="2400">
              <a:solidFill>
                <a:schemeClr val="accent1"/>
              </a:solidFill>
              <a:latin typeface="Lato"/>
              <a:ea typeface="Lato"/>
              <a:cs typeface="Lato"/>
              <a:sym typeface="Lato"/>
            </a:endParaRPr>
          </a:p>
          <a:p>
            <a:pPr indent="0" lvl="0" marL="0" marR="0" rtl="0" algn="l">
              <a:lnSpc>
                <a:spcPct val="100000"/>
              </a:lnSpc>
              <a:spcBef>
                <a:spcPts val="0"/>
              </a:spcBef>
              <a:spcAft>
                <a:spcPts val="0"/>
              </a:spcAft>
              <a:buNone/>
            </a:pPr>
            <a:r>
              <a:rPr b="1" lang="en-GB" sz="1900">
                <a:solidFill>
                  <a:schemeClr val="dk2"/>
                </a:solidFill>
                <a:highlight>
                  <a:srgbClr val="FFFFFF"/>
                </a:highlight>
                <a:latin typeface="Lato"/>
                <a:ea typeface="Lato"/>
                <a:cs typeface="Lato"/>
                <a:sym typeface="Lato"/>
              </a:rPr>
              <a:t>The value of the company’s EthereumMax tokens increased by as much as 1,370% after the social media posts before crashing to an </a:t>
            </a:r>
            <a:r>
              <a:rPr b="1" lang="en-GB" sz="1900" u="sng">
                <a:solidFill>
                  <a:schemeClr val="dk2"/>
                </a:solidFill>
                <a:highlight>
                  <a:srgbClr val="FFFFFF"/>
                </a:highlight>
                <a:latin typeface="Lato"/>
                <a:ea typeface="Lato"/>
                <a:cs typeface="Lato"/>
                <a:sym typeface="Lato"/>
              </a:rPr>
              <a:t>all-time low</a:t>
            </a:r>
            <a:r>
              <a:rPr b="1" lang="en-GB" sz="1900">
                <a:solidFill>
                  <a:schemeClr val="dk2"/>
                </a:solidFill>
                <a:highlight>
                  <a:srgbClr val="FFFFFF"/>
                </a:highlight>
                <a:latin typeface="Lato"/>
                <a:ea typeface="Lato"/>
                <a:cs typeface="Lato"/>
                <a:sym typeface="Lato"/>
              </a:rPr>
              <a:t>.</a:t>
            </a:r>
            <a:endParaRPr b="1" sz="3000">
              <a:solidFill>
                <a:schemeClr val="dk2"/>
              </a:solidFill>
              <a:latin typeface="Lato"/>
              <a:ea typeface="Lato"/>
              <a:cs typeface="Lato"/>
              <a:sym typeface="Lato"/>
            </a:endParaRPr>
          </a:p>
        </p:txBody>
      </p:sp>
      <p:sp>
        <p:nvSpPr>
          <p:cNvPr id="479" name="Google Shape;479;g2768912105e_0_238"/>
          <p:cNvSpPr txBox="1"/>
          <p:nvPr/>
        </p:nvSpPr>
        <p:spPr>
          <a:xfrm>
            <a:off x="157825" y="4310400"/>
            <a:ext cx="4443600" cy="369300"/>
          </a:xfrm>
          <a:prstGeom prst="rect">
            <a:avLst/>
          </a:prstGeom>
          <a:noFill/>
          <a:ln cap="flat" cmpd="sng" w="28575">
            <a:solidFill>
              <a:schemeClr val="accent2"/>
            </a:solidFill>
            <a:prstDash val="dot"/>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GB">
                <a:latin typeface="Lato"/>
                <a:ea typeface="Lato"/>
                <a:cs typeface="Lato"/>
                <a:sym typeface="Lato"/>
              </a:rPr>
              <a:t>What is 1 thing you have learnt from this story?</a:t>
            </a:r>
            <a:endParaRPr>
              <a:latin typeface="Lato"/>
              <a:ea typeface="Lato"/>
              <a:cs typeface="Lato"/>
              <a:sym typeface="Lato"/>
            </a:endParaRPr>
          </a:p>
        </p:txBody>
      </p:sp>
      <p:sp>
        <p:nvSpPr>
          <p:cNvPr id="480" name="Google Shape;480;g2768912105e_0_238"/>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What happened next?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25ebdb82868_0_39"/>
          <p:cNvSpPr txBox="1"/>
          <p:nvPr/>
        </p:nvSpPr>
        <p:spPr>
          <a:xfrm>
            <a:off x="125" y="1491150"/>
            <a:ext cx="9144000" cy="1385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400" u="none" cap="none" strike="noStrike">
                <a:solidFill>
                  <a:schemeClr val="lt1"/>
                </a:solidFill>
                <a:latin typeface="Lato"/>
                <a:ea typeface="Lato"/>
                <a:cs typeface="Lato"/>
                <a:sym typeface="Lato"/>
              </a:rPr>
              <a:t>Session </a:t>
            </a:r>
            <a:r>
              <a:rPr lang="en-GB" sz="2400">
                <a:solidFill>
                  <a:schemeClr val="lt1"/>
                </a:solidFill>
                <a:latin typeface="Lato"/>
                <a:ea typeface="Lato"/>
                <a:cs typeface="Lato"/>
                <a:sym typeface="Lato"/>
              </a:rPr>
              <a:t>2</a:t>
            </a:r>
            <a:r>
              <a:rPr b="0" i="0" lang="en-GB" sz="2400" u="none" cap="none" strike="noStrike">
                <a:solidFill>
                  <a:schemeClr val="lt1"/>
                </a:solidFill>
                <a:latin typeface="Lato"/>
                <a:ea typeface="Lato"/>
                <a:cs typeface="Lato"/>
                <a:sym typeface="Lato"/>
              </a:rPr>
              <a:t>:</a:t>
            </a:r>
            <a:endParaRPr b="0" i="0" sz="2400" u="none" cap="none" strike="noStrike">
              <a:solidFill>
                <a:schemeClr val="lt1"/>
              </a:solidFill>
              <a:latin typeface="Lato"/>
              <a:ea typeface="Lato"/>
              <a:cs typeface="Lato"/>
              <a:sym typeface="Lato"/>
            </a:endParaRPr>
          </a:p>
          <a:p>
            <a:pPr indent="0" lvl="0" marL="0" marR="0" rtl="0" algn="ctr">
              <a:lnSpc>
                <a:spcPct val="90000"/>
              </a:lnSpc>
              <a:spcBef>
                <a:spcPts val="0"/>
              </a:spcBef>
              <a:spcAft>
                <a:spcPts val="0"/>
              </a:spcAft>
              <a:buClr>
                <a:srgbClr val="000000"/>
              </a:buClr>
              <a:buSzPts val="8000"/>
              <a:buFont typeface="Arial"/>
              <a:buNone/>
            </a:pPr>
            <a:r>
              <a:rPr b="1" lang="en-GB" sz="5600">
                <a:solidFill>
                  <a:schemeClr val="lt1"/>
                </a:solidFill>
                <a:latin typeface="Lato Black"/>
                <a:ea typeface="Lato Black"/>
                <a:cs typeface="Lato Black"/>
                <a:sym typeface="Lato Black"/>
              </a:rPr>
              <a:t>Cryptocurrency</a:t>
            </a:r>
            <a:endParaRPr b="1" i="0" sz="5600" u="none" cap="none" strike="noStrike">
              <a:solidFill>
                <a:schemeClr val="accent2"/>
              </a:solidFill>
              <a:latin typeface="Lato Black"/>
              <a:ea typeface="Lato Black"/>
              <a:cs typeface="Lato Black"/>
              <a:sym typeface="Lato Black"/>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descr="Flag" id="485" name="Google Shape;485;g2587371d77b_0_18"/>
          <p:cNvPicPr preferRelativeResize="0"/>
          <p:nvPr/>
        </p:nvPicPr>
        <p:blipFill rotWithShape="1">
          <a:blip r:embed="rId3">
            <a:alphaModFix/>
          </a:blip>
          <a:srcRect b="0" l="0" r="0" t="0"/>
          <a:stretch/>
        </p:blipFill>
        <p:spPr>
          <a:xfrm>
            <a:off x="4195605" y="1164742"/>
            <a:ext cx="914400" cy="914400"/>
          </a:xfrm>
          <a:prstGeom prst="rect">
            <a:avLst/>
          </a:prstGeom>
          <a:noFill/>
          <a:ln>
            <a:noFill/>
          </a:ln>
        </p:spPr>
      </p:pic>
      <p:pic>
        <p:nvPicPr>
          <p:cNvPr descr="Flag" id="486" name="Google Shape;486;g2587371d77b_0_18"/>
          <p:cNvPicPr preferRelativeResize="0"/>
          <p:nvPr/>
        </p:nvPicPr>
        <p:blipFill rotWithShape="1">
          <a:blip r:embed="rId3">
            <a:alphaModFix/>
          </a:blip>
          <a:srcRect b="0" l="0" r="0" t="0"/>
          <a:stretch/>
        </p:blipFill>
        <p:spPr>
          <a:xfrm>
            <a:off x="4195605" y="2333242"/>
            <a:ext cx="914400" cy="914400"/>
          </a:xfrm>
          <a:prstGeom prst="rect">
            <a:avLst/>
          </a:prstGeom>
          <a:noFill/>
          <a:ln>
            <a:noFill/>
          </a:ln>
        </p:spPr>
      </p:pic>
      <p:pic>
        <p:nvPicPr>
          <p:cNvPr descr="Flag" id="487" name="Google Shape;487;g2587371d77b_0_18"/>
          <p:cNvPicPr preferRelativeResize="0"/>
          <p:nvPr/>
        </p:nvPicPr>
        <p:blipFill rotWithShape="1">
          <a:blip r:embed="rId3">
            <a:alphaModFix/>
          </a:blip>
          <a:srcRect b="0" l="0" r="0" t="0"/>
          <a:stretch/>
        </p:blipFill>
        <p:spPr>
          <a:xfrm>
            <a:off x="4195605" y="3483514"/>
            <a:ext cx="914400" cy="914400"/>
          </a:xfrm>
          <a:prstGeom prst="rect">
            <a:avLst/>
          </a:prstGeom>
          <a:noFill/>
          <a:ln>
            <a:noFill/>
          </a:ln>
        </p:spPr>
      </p:pic>
      <p:sp>
        <p:nvSpPr>
          <p:cNvPr id="488" name="Google Shape;488;g2587371d77b_0_18"/>
          <p:cNvSpPr txBox="1"/>
          <p:nvPr/>
        </p:nvSpPr>
        <p:spPr>
          <a:xfrm>
            <a:off x="5133617" y="1240942"/>
            <a:ext cx="4188000" cy="1168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800"/>
              <a:buFont typeface="Arial"/>
              <a:buNone/>
            </a:pPr>
            <a:r>
              <a:rPr b="1" i="0" lang="en-GB" sz="2800" u="none" cap="none" strike="noStrike">
                <a:solidFill>
                  <a:schemeClr val="lt1"/>
                </a:solidFill>
                <a:latin typeface="Lato"/>
                <a:ea typeface="Lato"/>
                <a:cs typeface="Lato"/>
                <a:sym typeface="Lato"/>
              </a:rPr>
              <a:t>Unknown coins rising rapidly in value</a:t>
            </a:r>
            <a:endParaRPr b="0" i="0" sz="2800" u="none" cap="none" strike="noStrike">
              <a:solidFill>
                <a:schemeClr val="lt1"/>
              </a:solidFill>
              <a:latin typeface="Arial"/>
              <a:ea typeface="Arial"/>
              <a:cs typeface="Arial"/>
              <a:sym typeface="Arial"/>
            </a:endParaRPr>
          </a:p>
        </p:txBody>
      </p:sp>
      <p:sp>
        <p:nvSpPr>
          <p:cNvPr id="489" name="Google Shape;489;g2587371d77b_0_18"/>
          <p:cNvSpPr txBox="1"/>
          <p:nvPr/>
        </p:nvSpPr>
        <p:spPr>
          <a:xfrm>
            <a:off x="5133617" y="2455706"/>
            <a:ext cx="1833300" cy="1168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800"/>
              <a:buFont typeface="Arial"/>
              <a:buNone/>
            </a:pPr>
            <a:r>
              <a:rPr b="1" i="0" lang="en-GB" sz="2800" u="none" cap="none" strike="noStrike">
                <a:solidFill>
                  <a:schemeClr val="lt1"/>
                </a:solidFill>
                <a:latin typeface="Lato"/>
                <a:ea typeface="Lato"/>
                <a:cs typeface="Lato"/>
                <a:sym typeface="Lato"/>
              </a:rPr>
              <a:t>Paid ads</a:t>
            </a:r>
            <a:endParaRPr b="0" i="0" sz="2800" u="none" cap="none" strike="noStrike">
              <a:solidFill>
                <a:schemeClr val="lt1"/>
              </a:solidFill>
              <a:latin typeface="Arial"/>
              <a:ea typeface="Arial"/>
              <a:cs typeface="Arial"/>
              <a:sym typeface="Arial"/>
            </a:endParaRPr>
          </a:p>
        </p:txBody>
      </p:sp>
      <p:sp>
        <p:nvSpPr>
          <p:cNvPr id="490" name="Google Shape;490;g2587371d77b_0_18"/>
          <p:cNvSpPr txBox="1"/>
          <p:nvPr/>
        </p:nvSpPr>
        <p:spPr>
          <a:xfrm>
            <a:off x="5133617" y="3432664"/>
            <a:ext cx="3480600" cy="1168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2800"/>
              <a:buFont typeface="Arial"/>
              <a:buNone/>
            </a:pPr>
            <a:r>
              <a:rPr b="1" i="0" lang="en-GB" sz="2800" u="none" cap="none" strike="noStrike">
                <a:solidFill>
                  <a:schemeClr val="lt1"/>
                </a:solidFill>
                <a:latin typeface="Lato"/>
                <a:ea typeface="Lato"/>
                <a:cs typeface="Lato"/>
                <a:sym typeface="Lato"/>
              </a:rPr>
              <a:t>Lots of social media activity</a:t>
            </a:r>
            <a:endParaRPr b="0" i="0" sz="2800" u="none" cap="none" strike="noStrike">
              <a:solidFill>
                <a:schemeClr val="lt1"/>
              </a:solidFill>
              <a:latin typeface="Arial"/>
              <a:ea typeface="Arial"/>
              <a:cs typeface="Arial"/>
              <a:sym typeface="Arial"/>
            </a:endParaRPr>
          </a:p>
        </p:txBody>
      </p:sp>
      <p:pic>
        <p:nvPicPr>
          <p:cNvPr descr="Be careful of pump-and-dump schemes in crypto! A pump and dump is a manipulative scheme where investors artificially inflate the price of an asset and then sell it for a profit.&#10;&#10; In this video, we'll cover:&#10;1. How does a pump-and-dump scheme work?&#10;2. How to spot and avoid a pump-and-dump scheme?&#10;&#10;Have you encountered a pump-and-dump scheme before?&#10;&#10;Links:&#10;CoinGecko: https://www.coingecko.com/&#10;GeckoTerminal: https://www.geckoterminal.com/&#10;&#10;Timestamps:&#10;00:00 Intro&#10;00:23 What is pump-and-dump&#10;01:01&quot;Pump&quot; phase&#10;01:25 &quot;Dump&quot; phase&#10;01:45 Examples&#10;02:14 How to spot &#10;03:00 Outro&#10;&#10;Download CoinGecko App!📱&#10;iOS: https://gcko.io/coingecko-ios&#10;Android: https://gcko.io/coingecko-android&#10;&#10;Follow us!&#10;Twitter: https://twitter.com/coingecko &#10;Instagram: https://www.instagram.com/coingecko &#10;TikTok: https://www.tiktok.com/@coingeckotv &#10;Telegram: https://t.me/coingecko &#10;&#10;Subscribe to CoinGecko's Newsletter! 📩&#10;https://landing.coingecko.com/newsletter/&#10;&#10;#pumpanddump #pump #dump #fomo #liquidation #financialrisk #dyor  #education #educationalvideo #educational #cryptotrading #cryptotrader" id="491" name="Google Shape;491;g2587371d77b_0_18" title="Crypto Pump and Dump EXPLAINED: How to Spot and Avoid It">
            <a:hlinkClick r:id="rId4"/>
          </p:cNvPr>
          <p:cNvPicPr preferRelativeResize="0"/>
          <p:nvPr/>
        </p:nvPicPr>
        <p:blipFill rotWithShape="1">
          <a:blip r:embed="rId5">
            <a:alphaModFix/>
          </a:blip>
          <a:srcRect b="0" l="0" r="0" t="0"/>
          <a:stretch/>
        </p:blipFill>
        <p:spPr>
          <a:xfrm>
            <a:off x="535350" y="1676675"/>
            <a:ext cx="3541075" cy="1991850"/>
          </a:xfrm>
          <a:prstGeom prst="rect">
            <a:avLst/>
          </a:prstGeom>
          <a:noFill/>
          <a:ln>
            <a:noFill/>
          </a:ln>
        </p:spPr>
      </p:pic>
      <p:sp>
        <p:nvSpPr>
          <p:cNvPr id="492" name="Google Shape;492;g2587371d77b_0_18"/>
          <p:cNvSpPr txBox="1"/>
          <p:nvPr/>
        </p:nvSpPr>
        <p:spPr>
          <a:xfrm>
            <a:off x="529475" y="3759300"/>
            <a:ext cx="35412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lt1"/>
                </a:solidFill>
                <a:latin typeface="Lato"/>
                <a:ea typeface="Lato"/>
                <a:cs typeface="Lato"/>
                <a:sym typeface="Lato"/>
              </a:rPr>
              <a:t>Play until 1:00</a:t>
            </a:r>
            <a:endParaRPr b="0" i="0" sz="11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100"/>
              <a:buFont typeface="Arial"/>
              <a:buNone/>
            </a:pPr>
            <a:r>
              <a:rPr lang="en-GB" sz="1100" u="sng">
                <a:solidFill>
                  <a:schemeClr val="lt1"/>
                </a:solidFill>
                <a:latin typeface="Lato"/>
                <a:ea typeface="Lato"/>
                <a:cs typeface="Lato"/>
                <a:sym typeface="Lato"/>
                <a:hlinkClick r:id="rId6">
                  <a:extLst>
                    <a:ext uri="{A12FA001-AC4F-418D-AE19-62706E023703}">
                      <ahyp:hlinkClr val="tx"/>
                    </a:ext>
                  </a:extLst>
                </a:hlinkClick>
              </a:rPr>
              <a:t>Crypto Pump and Dump EXPLAINED: How to Spot and Avoid It</a:t>
            </a:r>
            <a:endParaRPr b="0" i="0" sz="1100" u="none" cap="none" strike="noStrike">
              <a:solidFill>
                <a:schemeClr val="lt1"/>
              </a:solidFill>
              <a:latin typeface="Lato"/>
              <a:ea typeface="Lato"/>
              <a:cs typeface="Lato"/>
              <a:sym typeface="Lato"/>
            </a:endParaRPr>
          </a:p>
        </p:txBody>
      </p:sp>
      <p:sp>
        <p:nvSpPr>
          <p:cNvPr id="493" name="Google Shape;493;g2587371d77b_0_18"/>
          <p:cNvSpPr txBox="1"/>
          <p:nvPr>
            <p:ph type="title"/>
          </p:nvPr>
        </p:nvSpPr>
        <p:spPr>
          <a:xfrm>
            <a:off x="272750" y="220200"/>
            <a:ext cx="8349900" cy="108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Other red flags: ‘pump and dump’</a:t>
            </a:r>
            <a:endParaRPr/>
          </a:p>
          <a:p>
            <a:pPr indent="0" lvl="0" marL="0" rtl="0" algn="l">
              <a:spcBef>
                <a:spcPts val="0"/>
              </a:spcBef>
              <a:spcAft>
                <a:spcPts val="0"/>
              </a:spcAft>
              <a:buNone/>
            </a:pPr>
            <a:r>
              <a:rPr lang="en-GB" sz="1700"/>
              <a:t>Watch the video and list the three warning signs to watch out for</a:t>
            </a:r>
            <a:endParaRPr sz="17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5"/>
                                        </p:tgtEl>
                                        <p:attrNameLst>
                                          <p:attrName>style.visibility</p:attrName>
                                        </p:attrNameLst>
                                      </p:cBhvr>
                                      <p:to>
                                        <p:strVal val="visible"/>
                                      </p:to>
                                    </p:set>
                                    <p:animEffect filter="fade" transition="in">
                                      <p:cBhvr>
                                        <p:cTn dur="1000"/>
                                        <p:tgtEl>
                                          <p:spTgt spid="485"/>
                                        </p:tgtEl>
                                      </p:cBhvr>
                                    </p:animEffect>
                                  </p:childTnLst>
                                </p:cTn>
                              </p:par>
                              <p:par>
                                <p:cTn fill="hold" nodeType="withEffect" presetClass="entr" presetID="10" presetSubtype="0">
                                  <p:stCondLst>
                                    <p:cond delay="0"/>
                                  </p:stCondLst>
                                  <p:childTnLst>
                                    <p:set>
                                      <p:cBhvr>
                                        <p:cTn dur="1" fill="hold">
                                          <p:stCondLst>
                                            <p:cond delay="0"/>
                                          </p:stCondLst>
                                        </p:cTn>
                                        <p:tgtEl>
                                          <p:spTgt spid="486"/>
                                        </p:tgtEl>
                                        <p:attrNameLst>
                                          <p:attrName>style.visibility</p:attrName>
                                        </p:attrNameLst>
                                      </p:cBhvr>
                                      <p:to>
                                        <p:strVal val="visible"/>
                                      </p:to>
                                    </p:set>
                                    <p:animEffect filter="fade" transition="in">
                                      <p:cBhvr>
                                        <p:cTn dur="1000"/>
                                        <p:tgtEl>
                                          <p:spTgt spid="486"/>
                                        </p:tgtEl>
                                      </p:cBhvr>
                                    </p:animEffect>
                                  </p:childTnLst>
                                </p:cTn>
                              </p:par>
                              <p:par>
                                <p:cTn fill="hold" nodeType="withEffect" presetClass="entr" presetID="10" presetSubtype="0">
                                  <p:stCondLst>
                                    <p:cond delay="0"/>
                                  </p:stCondLst>
                                  <p:childTnLst>
                                    <p:set>
                                      <p:cBhvr>
                                        <p:cTn dur="1" fill="hold">
                                          <p:stCondLst>
                                            <p:cond delay="0"/>
                                          </p:stCondLst>
                                        </p:cTn>
                                        <p:tgtEl>
                                          <p:spTgt spid="488"/>
                                        </p:tgtEl>
                                        <p:attrNameLst>
                                          <p:attrName>style.visibility</p:attrName>
                                        </p:attrNameLst>
                                      </p:cBhvr>
                                      <p:to>
                                        <p:strVal val="visible"/>
                                      </p:to>
                                    </p:set>
                                    <p:animEffect filter="fade" transition="in">
                                      <p:cBhvr>
                                        <p:cTn dur="1000"/>
                                        <p:tgtEl>
                                          <p:spTgt spid="488"/>
                                        </p:tgtEl>
                                      </p:cBhvr>
                                    </p:animEffect>
                                  </p:childTnLst>
                                </p:cTn>
                              </p:par>
                              <p:par>
                                <p:cTn fill="hold" nodeType="withEffect" presetClass="entr" presetID="10" presetSubtype="0">
                                  <p:stCondLst>
                                    <p:cond delay="0"/>
                                  </p:stCondLst>
                                  <p:childTnLst>
                                    <p:set>
                                      <p:cBhvr>
                                        <p:cTn dur="1" fill="hold">
                                          <p:stCondLst>
                                            <p:cond delay="0"/>
                                          </p:stCondLst>
                                        </p:cTn>
                                        <p:tgtEl>
                                          <p:spTgt spid="489"/>
                                        </p:tgtEl>
                                        <p:attrNameLst>
                                          <p:attrName>style.visibility</p:attrName>
                                        </p:attrNameLst>
                                      </p:cBhvr>
                                      <p:to>
                                        <p:strVal val="visible"/>
                                      </p:to>
                                    </p:set>
                                    <p:animEffect filter="fade" transition="in">
                                      <p:cBhvr>
                                        <p:cTn dur="1000"/>
                                        <p:tgtEl>
                                          <p:spTgt spid="489"/>
                                        </p:tgtEl>
                                      </p:cBhvr>
                                    </p:animEffect>
                                  </p:childTnLst>
                                </p:cTn>
                              </p:par>
                              <p:par>
                                <p:cTn fill="hold" nodeType="withEffect" presetClass="entr" presetID="10" presetSubtype="0">
                                  <p:stCondLst>
                                    <p:cond delay="0"/>
                                  </p:stCondLst>
                                  <p:childTnLst>
                                    <p:set>
                                      <p:cBhvr>
                                        <p:cTn dur="1" fill="hold">
                                          <p:stCondLst>
                                            <p:cond delay="0"/>
                                          </p:stCondLst>
                                        </p:cTn>
                                        <p:tgtEl>
                                          <p:spTgt spid="490"/>
                                        </p:tgtEl>
                                        <p:attrNameLst>
                                          <p:attrName>style.visibility</p:attrName>
                                        </p:attrNameLst>
                                      </p:cBhvr>
                                      <p:to>
                                        <p:strVal val="visible"/>
                                      </p:to>
                                    </p:set>
                                    <p:animEffect filter="fade" transition="in">
                                      <p:cBhvr>
                                        <p:cTn dur="1000"/>
                                        <p:tgtEl>
                                          <p:spTgt spid="490"/>
                                        </p:tgtEl>
                                      </p:cBhvr>
                                    </p:animEffect>
                                  </p:childTnLst>
                                </p:cTn>
                              </p:par>
                              <p:par>
                                <p:cTn fill="hold" nodeType="with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1000"/>
                                        <p:tgtEl>
                                          <p:spTgt spid="4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gtEl>
                                        <p:attrNameLst>
                                          <p:attrName>style.visibility</p:attrName>
                                        </p:attrNameLst>
                                      </p:cBhvr>
                                      <p:to>
                                        <p:strVal val="visible"/>
                                      </p:to>
                                    </p:set>
                                    <p:animEffect filter="fade" transition="in">
                                      <p:cBhvr>
                                        <p:cTn dur="1000"/>
                                        <p:tgtEl>
                                          <p:spTgt spid="4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g3f582d049f0_0_162"/>
          <p:cNvSpPr txBox="1"/>
          <p:nvPr/>
        </p:nvSpPr>
        <p:spPr>
          <a:xfrm>
            <a:off x="381000" y="685800"/>
            <a:ext cx="8382000" cy="476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2000">
                <a:solidFill>
                  <a:srgbClr val="FF8022"/>
                </a:solidFill>
                <a:latin typeface="Lato"/>
                <a:ea typeface="Lato"/>
                <a:cs typeface="Lato"/>
                <a:sym typeface="Lato"/>
              </a:rPr>
              <a:t>Learning objective:</a:t>
            </a:r>
            <a:r>
              <a:rPr b="1" lang="en-GB" sz="2000">
                <a:solidFill>
                  <a:srgbClr val="FFF2CC"/>
                </a:solidFill>
                <a:latin typeface="Lato"/>
                <a:ea typeface="Lato"/>
                <a:cs typeface="Lato"/>
                <a:sym typeface="Lato"/>
              </a:rPr>
              <a:t> To understand what cryptocurrency is and the risks of engaging with it</a:t>
            </a:r>
            <a:endParaRPr b="1" sz="2000">
              <a:solidFill>
                <a:srgbClr val="FFF2CC"/>
              </a:solidFill>
              <a:highlight>
                <a:srgbClr val="FF0000"/>
              </a:highlight>
              <a:latin typeface="Lato"/>
              <a:ea typeface="Lato"/>
              <a:cs typeface="Lato"/>
              <a:sym typeface="Lato"/>
            </a:endParaRPr>
          </a:p>
        </p:txBody>
      </p:sp>
      <p:sp>
        <p:nvSpPr>
          <p:cNvPr id="499" name="Google Shape;499;g3f582d049f0_0_162"/>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2600">
                <a:solidFill>
                  <a:srgbClr val="FFFFFF"/>
                </a:solidFill>
                <a:latin typeface="Lato Black"/>
                <a:ea typeface="Lato Black"/>
                <a:cs typeface="Lato Black"/>
                <a:sym typeface="Lato Black"/>
              </a:rPr>
              <a:t>Learning objectives and outcomes</a:t>
            </a:r>
            <a:endParaRPr sz="2600">
              <a:solidFill>
                <a:srgbClr val="FFFFFF"/>
              </a:solidFill>
              <a:latin typeface="Lato Black"/>
              <a:ea typeface="Lato Black"/>
              <a:cs typeface="Lato Black"/>
              <a:sym typeface="Lato Black"/>
            </a:endParaRPr>
          </a:p>
        </p:txBody>
      </p:sp>
      <p:sp>
        <p:nvSpPr>
          <p:cNvPr id="500" name="Google Shape;500;g3f582d049f0_0_162"/>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01" name="Google Shape;501;g3f582d049f0_0_162"/>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02" name="Google Shape;502;g3f582d049f0_0_162"/>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1</a:t>
            </a:r>
            <a:endParaRPr b="0" sz="2400">
              <a:solidFill>
                <a:srgbClr val="FF8022"/>
              </a:solidFill>
              <a:latin typeface="Lato Black"/>
              <a:ea typeface="Lato Black"/>
              <a:cs typeface="Lato Black"/>
              <a:sym typeface="Lato Black"/>
            </a:endParaRPr>
          </a:p>
        </p:txBody>
      </p:sp>
      <p:sp>
        <p:nvSpPr>
          <p:cNvPr id="503" name="Google Shape;503;g3f582d049f0_0_162"/>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Explain what cryptocurrency is and how it compares with traditional money</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sp>
        <p:nvSpPr>
          <p:cNvPr id="504" name="Google Shape;504;g3f582d049f0_0_162"/>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05" name="Google Shape;505;g3f582d049f0_0_162"/>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06" name="Google Shape;506;g3f582d049f0_0_162"/>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2</a:t>
            </a:r>
            <a:endParaRPr b="0" sz="2400">
              <a:solidFill>
                <a:srgbClr val="FF8022"/>
              </a:solidFill>
              <a:latin typeface="Lato Black"/>
              <a:ea typeface="Lato Black"/>
              <a:cs typeface="Lato Black"/>
              <a:sym typeface="Lato Black"/>
            </a:endParaRPr>
          </a:p>
        </p:txBody>
      </p:sp>
      <p:sp>
        <p:nvSpPr>
          <p:cNvPr id="507" name="Google Shape;507;g3f582d049f0_0_162"/>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Assess the factors that influence financial decisions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nvGrpSpPr>
          <p:cNvPr id="508" name="Google Shape;508;g3f582d049f0_0_162"/>
          <p:cNvGrpSpPr/>
          <p:nvPr/>
        </p:nvGrpSpPr>
        <p:grpSpPr>
          <a:xfrm>
            <a:off x="6229350" y="1945105"/>
            <a:ext cx="2533800" cy="3048000"/>
            <a:chOff x="6229350" y="2095500"/>
            <a:chExt cx="2533800" cy="3048000"/>
          </a:xfrm>
        </p:grpSpPr>
        <p:sp>
          <p:nvSpPr>
            <p:cNvPr id="509" name="Google Shape;509;g3f582d049f0_0_162"/>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10" name="Google Shape;510;g3f582d049f0_0_162"/>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11" name="Google Shape;511;g3f582d049f0_0_162"/>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400">
                  <a:solidFill>
                    <a:srgbClr val="FF8022"/>
                  </a:solidFill>
                  <a:latin typeface="Lato Black"/>
                  <a:ea typeface="Lato Black"/>
                  <a:cs typeface="Lato Black"/>
                  <a:sym typeface="Lato Black"/>
                </a:rPr>
                <a:t>3</a:t>
              </a:r>
              <a:endParaRPr sz="2400">
                <a:solidFill>
                  <a:srgbClr val="FF8022"/>
                </a:solidFill>
                <a:latin typeface="Lato Black"/>
                <a:ea typeface="Lato Black"/>
                <a:cs typeface="Lato Black"/>
                <a:sym typeface="Lato Black"/>
              </a:endParaRPr>
            </a:p>
          </p:txBody>
        </p:sp>
        <p:sp>
          <p:nvSpPr>
            <p:cNvPr id="512" name="Google Shape;512;g3f582d049f0_0_162"/>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Suggest ways to engage with crypto assets while managing risk</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pic>
        <p:nvPicPr>
          <p:cNvPr id="513" name="Google Shape;513;g3f582d049f0_0_162" title="noun-tick-8049269.png"/>
          <p:cNvPicPr preferRelativeResize="0"/>
          <p:nvPr/>
        </p:nvPicPr>
        <p:blipFill rotWithShape="1">
          <a:blip r:embed="rId3">
            <a:alphaModFix/>
          </a:blip>
          <a:srcRect b="14632" l="0" r="0" t="0"/>
          <a:stretch/>
        </p:blipFill>
        <p:spPr>
          <a:xfrm>
            <a:off x="2325625" y="2173622"/>
            <a:ext cx="468801" cy="400201"/>
          </a:xfrm>
          <a:prstGeom prst="rect">
            <a:avLst/>
          </a:prstGeom>
          <a:noFill/>
          <a:ln>
            <a:noFill/>
          </a:ln>
        </p:spPr>
      </p:pic>
      <p:pic>
        <p:nvPicPr>
          <p:cNvPr id="514" name="Google Shape;514;g3f582d049f0_0_162" title="noun-tick-8049269.png"/>
          <p:cNvPicPr preferRelativeResize="0"/>
          <p:nvPr/>
        </p:nvPicPr>
        <p:blipFill rotWithShape="1">
          <a:blip r:embed="rId3">
            <a:alphaModFix/>
          </a:blip>
          <a:srcRect b="14632" l="0" r="0" t="0"/>
          <a:stretch/>
        </p:blipFill>
        <p:spPr>
          <a:xfrm>
            <a:off x="5256675" y="2173622"/>
            <a:ext cx="468800" cy="400201"/>
          </a:xfrm>
          <a:prstGeom prst="rect">
            <a:avLst/>
          </a:prstGeom>
          <a:noFill/>
          <a:ln>
            <a:noFill/>
          </a:ln>
        </p:spPr>
      </p:pic>
      <p:grpSp>
        <p:nvGrpSpPr>
          <p:cNvPr id="515" name="Google Shape;515;g3f582d049f0_0_162"/>
          <p:cNvGrpSpPr/>
          <p:nvPr/>
        </p:nvGrpSpPr>
        <p:grpSpPr>
          <a:xfrm>
            <a:off x="381000" y="1472693"/>
            <a:ext cx="8382000" cy="381000"/>
            <a:chOff x="381000" y="1524000"/>
            <a:chExt cx="8382000" cy="381000"/>
          </a:xfrm>
        </p:grpSpPr>
        <p:sp>
          <p:nvSpPr>
            <p:cNvPr id="516" name="Google Shape;516;g3f582d049f0_0_162"/>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17" name="Google Shape;517;g3f582d049f0_0_162"/>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800">
                  <a:solidFill>
                    <a:srgbClr val="0543B3"/>
                  </a:solidFill>
                  <a:latin typeface="Lato Black"/>
                  <a:ea typeface="Lato Black"/>
                  <a:cs typeface="Lato Black"/>
                  <a:sym typeface="Lato Black"/>
                </a:rPr>
                <a:t>By the end of the session, I will be able to:</a:t>
              </a:r>
              <a:endParaRPr sz="1800">
                <a:solidFill>
                  <a:srgbClr val="0543B3"/>
                </a:solidFill>
                <a:latin typeface="Lato Black"/>
                <a:ea typeface="Lato Black"/>
                <a:cs typeface="Lato Black"/>
                <a:sym typeface="Lato Black"/>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pic>
        <p:nvPicPr>
          <p:cNvPr descr="Beth from @budgetjonesdiary shares her tips for good research when it comes to money!" id="522" name="Google Shape;522;g164e30dc810_0_662" title="Too good to be true?">
            <a:hlinkClick r:id="rId3"/>
          </p:cNvPr>
          <p:cNvPicPr preferRelativeResize="0"/>
          <p:nvPr/>
        </p:nvPicPr>
        <p:blipFill>
          <a:blip r:embed="rId4">
            <a:alphaModFix/>
          </a:blip>
          <a:stretch>
            <a:fillRect/>
          </a:stretch>
        </p:blipFill>
        <p:spPr>
          <a:xfrm>
            <a:off x="1758563" y="1079900"/>
            <a:ext cx="5626876" cy="3556525"/>
          </a:xfrm>
          <a:prstGeom prst="rect">
            <a:avLst/>
          </a:prstGeom>
          <a:noFill/>
          <a:ln cap="flat" cmpd="sng" w="28575">
            <a:solidFill>
              <a:schemeClr val="accent2"/>
            </a:solidFill>
            <a:prstDash val="solid"/>
            <a:round/>
            <a:headEnd len="sm" w="sm" type="none"/>
            <a:tailEnd len="sm" w="sm" type="none"/>
          </a:ln>
        </p:spPr>
      </p:pic>
      <p:sp>
        <p:nvSpPr>
          <p:cNvPr id="523" name="Google Shape;523;g164e30dc810_0_662"/>
          <p:cNvSpPr txBox="1"/>
          <p:nvPr/>
        </p:nvSpPr>
        <p:spPr>
          <a:xfrm>
            <a:off x="3039975" y="4743300"/>
            <a:ext cx="34290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100">
                <a:solidFill>
                  <a:schemeClr val="lt1"/>
                </a:solidFill>
                <a:latin typeface="Lato"/>
                <a:ea typeface="Lato"/>
                <a:cs typeface="Lato"/>
                <a:sym typeface="Lato"/>
              </a:rPr>
              <a:t>Video | </a:t>
            </a:r>
            <a:r>
              <a:rPr lang="en-GB" sz="1100" u="sng">
                <a:solidFill>
                  <a:schemeClr val="lt1"/>
                </a:solidFill>
                <a:latin typeface="Lato"/>
                <a:ea typeface="Lato"/>
                <a:cs typeface="Lato"/>
                <a:sym typeface="Lato"/>
                <a:hlinkClick r:id="rId5">
                  <a:extLst>
                    <a:ext uri="{A12FA001-AC4F-418D-AE19-62706E023703}">
                      <ahyp:hlinkClr val="tx"/>
                    </a:ext>
                  </a:extLst>
                </a:hlinkClick>
              </a:rPr>
              <a:t>https://youtu.be/3xVMpSI1GfE</a:t>
            </a:r>
            <a:r>
              <a:rPr lang="en-GB" sz="1100">
                <a:solidFill>
                  <a:schemeClr val="lt1"/>
                </a:solidFill>
                <a:latin typeface="Lato"/>
                <a:ea typeface="Lato"/>
                <a:cs typeface="Lato"/>
                <a:sym typeface="Lato"/>
              </a:rPr>
              <a:t> </a:t>
            </a:r>
            <a:endParaRPr sz="1100">
              <a:solidFill>
                <a:schemeClr val="lt1"/>
              </a:solidFill>
              <a:latin typeface="Lato"/>
              <a:ea typeface="Lato"/>
              <a:cs typeface="Lato"/>
              <a:sym typeface="Lato"/>
            </a:endParaRPr>
          </a:p>
        </p:txBody>
      </p:sp>
      <p:sp>
        <p:nvSpPr>
          <p:cNvPr id="524" name="Google Shape;524;g164e30dc810_0_662"/>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  What does good research involve?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2"/>
                                        </p:tgtEl>
                                        <p:attrNameLst>
                                          <p:attrName>style.visibility</p:attrName>
                                        </p:attrNameLst>
                                      </p:cBhvr>
                                      <p:to>
                                        <p:strVal val="visible"/>
                                      </p:to>
                                    </p:set>
                                    <p:animEffect filter="fade" transition="in">
                                      <p:cBhvr>
                                        <p:cTn dur="1000"/>
                                        <p:tgtEl>
                                          <p:spTgt spid="5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g164e30dc810_0_374"/>
          <p:cNvSpPr txBox="1"/>
          <p:nvPr/>
        </p:nvSpPr>
        <p:spPr>
          <a:xfrm>
            <a:off x="738827" y="1598657"/>
            <a:ext cx="4188000" cy="431100"/>
          </a:xfrm>
          <a:prstGeom prst="rect">
            <a:avLst/>
          </a:prstGeom>
          <a:noFill/>
          <a:ln>
            <a:noFill/>
          </a:ln>
        </p:spPr>
        <p:txBody>
          <a:bodyPr anchorCtr="0" anchor="t" bIns="0" lIns="0" spcFirstLastPara="1" rIns="0" wrap="square" tIns="0">
            <a:spAutoFit/>
          </a:bodyPr>
          <a:lstStyle/>
          <a:p>
            <a:pPr indent="-406400" lvl="0" marL="457200" marR="0" rtl="0" algn="l">
              <a:lnSpc>
                <a:spcPct val="115000"/>
              </a:lnSpc>
              <a:spcBef>
                <a:spcPts val="0"/>
              </a:spcBef>
              <a:spcAft>
                <a:spcPts val="0"/>
              </a:spcAft>
              <a:buClr>
                <a:schemeClr val="lt1"/>
              </a:buClr>
              <a:buSzPts val="2800"/>
              <a:buFont typeface="Lato"/>
              <a:buChar char="❖"/>
            </a:pPr>
            <a:r>
              <a:rPr b="1" i="0" lang="en-GB" sz="2800" u="none" cap="none" strike="noStrike">
                <a:solidFill>
                  <a:schemeClr val="lt1"/>
                </a:solidFill>
                <a:latin typeface="Lato"/>
                <a:ea typeface="Lato"/>
                <a:cs typeface="Lato"/>
                <a:sym typeface="Lato"/>
              </a:rPr>
              <a:t>Trusted source</a:t>
            </a:r>
            <a:r>
              <a:rPr b="1" i="0" lang="en-GB" sz="2800" u="none" cap="none" strike="noStrike">
                <a:solidFill>
                  <a:schemeClr val="lt1"/>
                </a:solidFill>
                <a:latin typeface="Lato"/>
                <a:ea typeface="Lato"/>
                <a:cs typeface="Lato"/>
                <a:sym typeface="Lato"/>
              </a:rPr>
              <a:t>s</a:t>
            </a:r>
            <a:endParaRPr b="0" i="0" sz="2800" u="none" cap="none" strike="noStrike">
              <a:solidFill>
                <a:schemeClr val="lt1"/>
              </a:solidFill>
              <a:latin typeface="Arial"/>
              <a:ea typeface="Arial"/>
              <a:cs typeface="Arial"/>
              <a:sym typeface="Arial"/>
            </a:endParaRPr>
          </a:p>
        </p:txBody>
      </p:sp>
      <p:sp>
        <p:nvSpPr>
          <p:cNvPr id="530" name="Google Shape;530;g164e30dc810_0_374"/>
          <p:cNvSpPr txBox="1"/>
          <p:nvPr/>
        </p:nvSpPr>
        <p:spPr>
          <a:xfrm>
            <a:off x="738824" y="2700250"/>
            <a:ext cx="3351000" cy="431100"/>
          </a:xfrm>
          <a:prstGeom prst="rect">
            <a:avLst/>
          </a:prstGeom>
          <a:noFill/>
          <a:ln>
            <a:noFill/>
          </a:ln>
        </p:spPr>
        <p:txBody>
          <a:bodyPr anchorCtr="0" anchor="t" bIns="0" lIns="0" spcFirstLastPara="1" rIns="0" wrap="square" tIns="0">
            <a:spAutoFit/>
          </a:bodyPr>
          <a:lstStyle/>
          <a:p>
            <a:pPr indent="-406400" lvl="0" marL="457200" marR="0" rtl="0" algn="l">
              <a:lnSpc>
                <a:spcPct val="115000"/>
              </a:lnSpc>
              <a:spcBef>
                <a:spcPts val="0"/>
              </a:spcBef>
              <a:spcAft>
                <a:spcPts val="0"/>
              </a:spcAft>
              <a:buClr>
                <a:schemeClr val="lt1"/>
              </a:buClr>
              <a:buSzPts val="2800"/>
              <a:buFont typeface="Lato"/>
              <a:buChar char="❖"/>
            </a:pPr>
            <a:r>
              <a:rPr b="1" i="0" lang="en-GB" sz="2800" u="none" cap="none" strike="noStrike">
                <a:solidFill>
                  <a:schemeClr val="lt1"/>
                </a:solidFill>
                <a:latin typeface="Lato"/>
                <a:ea typeface="Lato"/>
                <a:cs typeface="Lato"/>
                <a:sym typeface="Lato"/>
              </a:rPr>
              <a:t>Financial advice</a:t>
            </a:r>
            <a:endParaRPr b="0" i="0" sz="2800" u="none" cap="none" strike="noStrike">
              <a:solidFill>
                <a:schemeClr val="lt1"/>
              </a:solidFill>
              <a:latin typeface="Arial"/>
              <a:ea typeface="Arial"/>
              <a:cs typeface="Arial"/>
              <a:sym typeface="Arial"/>
            </a:endParaRPr>
          </a:p>
        </p:txBody>
      </p:sp>
      <p:sp>
        <p:nvSpPr>
          <p:cNvPr id="531" name="Google Shape;531;g164e30dc810_0_374"/>
          <p:cNvSpPr txBox="1"/>
          <p:nvPr/>
        </p:nvSpPr>
        <p:spPr>
          <a:xfrm>
            <a:off x="4926846" y="1598657"/>
            <a:ext cx="3480600" cy="431100"/>
          </a:xfrm>
          <a:prstGeom prst="rect">
            <a:avLst/>
          </a:prstGeom>
          <a:noFill/>
          <a:ln>
            <a:noFill/>
          </a:ln>
        </p:spPr>
        <p:txBody>
          <a:bodyPr anchorCtr="0" anchor="t" bIns="0" lIns="0" spcFirstLastPara="1" rIns="0" wrap="square" tIns="0">
            <a:spAutoFit/>
          </a:bodyPr>
          <a:lstStyle/>
          <a:p>
            <a:pPr indent="-406400" lvl="0" marL="457200" marR="0" rtl="0" algn="l">
              <a:lnSpc>
                <a:spcPct val="115000"/>
              </a:lnSpc>
              <a:spcBef>
                <a:spcPts val="0"/>
              </a:spcBef>
              <a:spcAft>
                <a:spcPts val="0"/>
              </a:spcAft>
              <a:buClr>
                <a:schemeClr val="lt1"/>
              </a:buClr>
              <a:buSzPts val="2800"/>
              <a:buFont typeface="Lato"/>
              <a:buChar char="❖"/>
            </a:pPr>
            <a:r>
              <a:rPr b="1" i="0" lang="en-GB" sz="2800" u="none" cap="none" strike="noStrike">
                <a:solidFill>
                  <a:schemeClr val="lt1"/>
                </a:solidFill>
                <a:latin typeface="Lato"/>
                <a:ea typeface="Lato"/>
                <a:cs typeface="Lato"/>
                <a:sym typeface="Lato"/>
              </a:rPr>
              <a:t>Check for red flags</a:t>
            </a:r>
            <a:endParaRPr b="0" i="0" sz="2800" u="none" cap="none" strike="noStrike">
              <a:solidFill>
                <a:schemeClr val="lt1"/>
              </a:solidFill>
              <a:latin typeface="Arial"/>
              <a:ea typeface="Arial"/>
              <a:cs typeface="Arial"/>
              <a:sym typeface="Arial"/>
            </a:endParaRPr>
          </a:p>
        </p:txBody>
      </p:sp>
      <p:sp>
        <p:nvSpPr>
          <p:cNvPr id="532" name="Google Shape;532;g164e30dc810_0_374"/>
          <p:cNvSpPr txBox="1"/>
          <p:nvPr/>
        </p:nvSpPr>
        <p:spPr>
          <a:xfrm>
            <a:off x="4926846" y="2721408"/>
            <a:ext cx="3480600" cy="431100"/>
          </a:xfrm>
          <a:prstGeom prst="rect">
            <a:avLst/>
          </a:prstGeom>
          <a:noFill/>
          <a:ln>
            <a:noFill/>
          </a:ln>
        </p:spPr>
        <p:txBody>
          <a:bodyPr anchorCtr="0" anchor="t" bIns="0" lIns="0" spcFirstLastPara="1" rIns="0" wrap="square" tIns="0">
            <a:spAutoFit/>
          </a:bodyPr>
          <a:lstStyle/>
          <a:p>
            <a:pPr indent="-406400" lvl="0" marL="457200" marR="0" rtl="0" algn="l">
              <a:lnSpc>
                <a:spcPct val="115000"/>
              </a:lnSpc>
              <a:spcBef>
                <a:spcPts val="0"/>
              </a:spcBef>
              <a:spcAft>
                <a:spcPts val="0"/>
              </a:spcAft>
              <a:buClr>
                <a:schemeClr val="lt1"/>
              </a:buClr>
              <a:buSzPts val="2800"/>
              <a:buFont typeface="Lato"/>
              <a:buChar char="❖"/>
            </a:pPr>
            <a:r>
              <a:rPr b="1" i="0" lang="en-GB" sz="2800" u="none" cap="none" strike="noStrike">
                <a:solidFill>
                  <a:schemeClr val="lt1"/>
                </a:solidFill>
                <a:latin typeface="Lato"/>
                <a:ea typeface="Lato"/>
                <a:cs typeface="Lato"/>
                <a:sym typeface="Lato"/>
              </a:rPr>
              <a:t>Data and trends</a:t>
            </a:r>
            <a:endParaRPr b="0" i="0" sz="2800" u="none" cap="none" strike="noStrike">
              <a:solidFill>
                <a:schemeClr val="lt1"/>
              </a:solidFill>
              <a:latin typeface="Arial"/>
              <a:ea typeface="Arial"/>
              <a:cs typeface="Arial"/>
              <a:sym typeface="Arial"/>
            </a:endParaRPr>
          </a:p>
        </p:txBody>
      </p:sp>
      <p:sp>
        <p:nvSpPr>
          <p:cNvPr id="533" name="Google Shape;533;g164e30dc810_0_374"/>
          <p:cNvSpPr txBox="1"/>
          <p:nvPr/>
        </p:nvSpPr>
        <p:spPr>
          <a:xfrm>
            <a:off x="360375" y="3761500"/>
            <a:ext cx="7454700" cy="9852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rPr b="1" lang="en-GB" sz="2400">
                <a:solidFill>
                  <a:schemeClr val="lt1"/>
                </a:solidFill>
                <a:latin typeface="Lato"/>
                <a:ea typeface="Lato"/>
                <a:cs typeface="Lato"/>
                <a:sym typeface="Lato"/>
              </a:rPr>
              <a:t>Who has endorsed this coin?</a:t>
            </a:r>
            <a:endParaRPr b="1" sz="2400">
              <a:solidFill>
                <a:schemeClr val="lt1"/>
              </a:solidFill>
              <a:latin typeface="Lato"/>
              <a:ea typeface="Lato"/>
              <a:cs typeface="Lato"/>
              <a:sym typeface="Lato"/>
            </a:endParaRPr>
          </a:p>
          <a:p>
            <a:pPr indent="0" lvl="0" marL="457200" rtl="0" algn="l">
              <a:spcBef>
                <a:spcPts val="0"/>
              </a:spcBef>
              <a:spcAft>
                <a:spcPts val="0"/>
              </a:spcAft>
              <a:buNone/>
            </a:pPr>
            <a:r>
              <a:rPr lang="en-GB">
                <a:solidFill>
                  <a:schemeClr val="lt1"/>
                </a:solidFill>
                <a:latin typeface="Lato"/>
                <a:ea typeface="Lato"/>
                <a:cs typeface="Lato"/>
                <a:sym typeface="Lato"/>
              </a:rPr>
              <a:t>Celebrity endorsement can impact how valuable a coin is perceived to be, especially if there has been hype created on social media for example.</a:t>
            </a:r>
            <a:endParaRPr>
              <a:solidFill>
                <a:schemeClr val="lt1"/>
              </a:solidFill>
            </a:endParaRPr>
          </a:p>
        </p:txBody>
      </p:sp>
      <p:sp>
        <p:nvSpPr>
          <p:cNvPr id="534" name="Google Shape;534;g164e30dc810_0_374"/>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  What does good research involve?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g2587371d77b_0_77"/>
          <p:cNvSpPr txBox="1"/>
          <p:nvPr>
            <p:ph type="title"/>
          </p:nvPr>
        </p:nvSpPr>
        <p:spPr>
          <a:xfrm>
            <a:off x="272750" y="220200"/>
            <a:ext cx="8349900" cy="5751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latin typeface="Lato"/>
                <a:ea typeface="Lato"/>
                <a:cs typeface="Lato"/>
                <a:sym typeface="Lato"/>
              </a:rPr>
              <a:t>Did you know</a:t>
            </a:r>
            <a:endParaRPr b="0" i="0" sz="2900" u="none" cap="none" strike="noStrike">
              <a:latin typeface="Arial"/>
              <a:ea typeface="Arial"/>
              <a:cs typeface="Arial"/>
              <a:sym typeface="Arial"/>
            </a:endParaRPr>
          </a:p>
        </p:txBody>
      </p:sp>
      <p:sp>
        <p:nvSpPr>
          <p:cNvPr id="540" name="Google Shape;540;g2587371d77b_0_77"/>
          <p:cNvSpPr txBox="1"/>
          <p:nvPr/>
        </p:nvSpPr>
        <p:spPr>
          <a:xfrm>
            <a:off x="4186338" y="1079700"/>
            <a:ext cx="2123100" cy="2501700"/>
          </a:xfrm>
          <a:prstGeom prst="rect">
            <a:avLst/>
          </a:prstGeom>
          <a:noFill/>
          <a:ln cap="flat" cmpd="sng" w="2857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0" i="0" lang="en-GB" sz="1300" u="none" cap="none" strike="noStrike">
                <a:solidFill>
                  <a:schemeClr val="lt1"/>
                </a:solidFill>
                <a:latin typeface="Lato"/>
                <a:ea typeface="Lato"/>
                <a:cs typeface="Lato"/>
                <a:sym typeface="Lato"/>
              </a:rPr>
              <a:t>Most cryptocurrencies are </a:t>
            </a:r>
            <a:r>
              <a:rPr b="1" i="0" lang="en-GB" sz="1300" u="none" cap="none" strike="noStrike">
                <a:solidFill>
                  <a:schemeClr val="lt1"/>
                </a:solidFill>
                <a:latin typeface="Lato"/>
                <a:ea typeface="Lato"/>
                <a:cs typeface="Lato"/>
                <a:sym typeface="Lato"/>
              </a:rPr>
              <a:t>not regulated</a:t>
            </a:r>
            <a:r>
              <a:rPr b="0" i="0" lang="en-GB" sz="1300" u="none" cap="none" strike="noStrike">
                <a:solidFill>
                  <a:schemeClr val="lt1"/>
                </a:solidFill>
                <a:latin typeface="Lato"/>
                <a:ea typeface="Lato"/>
                <a:cs typeface="Lato"/>
                <a:sym typeface="Lato"/>
              </a:rPr>
              <a:t> by the </a:t>
            </a:r>
            <a:r>
              <a:rPr b="0" i="0" lang="en-GB" sz="1300" u="sng" cap="none" strike="noStrike">
                <a:solidFill>
                  <a:schemeClr val="lt1"/>
                </a:solidFill>
                <a:latin typeface="Lato"/>
                <a:ea typeface="Lato"/>
                <a:cs typeface="Lato"/>
                <a:sym typeface="Lato"/>
                <a:hlinkClick r:id="rId3">
                  <a:extLst>
                    <a:ext uri="{A12FA001-AC4F-418D-AE19-62706E023703}">
                      <ahyp:hlinkClr val="tx"/>
                    </a:ext>
                  </a:extLst>
                </a:hlinkClick>
              </a:rPr>
              <a:t>FCA</a:t>
            </a:r>
            <a:r>
              <a:rPr b="0" i="0" lang="en-GB" sz="1300" u="none" cap="none" strike="noStrike">
                <a:solidFill>
                  <a:schemeClr val="lt1"/>
                </a:solidFill>
                <a:latin typeface="Lato"/>
                <a:ea typeface="Lato"/>
                <a:cs typeface="Lato"/>
                <a:sym typeface="Lato"/>
              </a:rPr>
              <a:t> (Financial Conduct Authority), even if the firm providing the crypto is. This means people </a:t>
            </a:r>
            <a:r>
              <a:rPr b="0" i="0" lang="en-GB" sz="1300" u="sng" cap="none" strike="noStrike">
                <a:solidFill>
                  <a:schemeClr val="lt1"/>
                </a:solidFill>
                <a:latin typeface="Lato"/>
                <a:ea typeface="Lato"/>
                <a:cs typeface="Lato"/>
                <a:sym typeface="Lato"/>
              </a:rPr>
              <a:t>aren’t protected</a:t>
            </a:r>
            <a:r>
              <a:rPr b="0" i="0" lang="en-GB" sz="1300" u="none" cap="none" strike="noStrike">
                <a:solidFill>
                  <a:schemeClr val="lt1"/>
                </a:solidFill>
                <a:latin typeface="Lato"/>
                <a:ea typeface="Lato"/>
                <a:cs typeface="Lato"/>
                <a:sym typeface="Lato"/>
              </a:rPr>
              <a:t> by the UK’s Financial Compensation Scheme.</a:t>
            </a:r>
            <a:endParaRPr b="0" i="0" sz="1300" u="none" cap="none" strike="noStrike">
              <a:solidFill>
                <a:schemeClr val="lt1"/>
              </a:solidFill>
              <a:latin typeface="Lato"/>
              <a:ea typeface="Lato"/>
              <a:cs typeface="Lato"/>
              <a:sym typeface="Lato"/>
            </a:endParaRPr>
          </a:p>
        </p:txBody>
      </p:sp>
      <p:pic>
        <p:nvPicPr>
          <p:cNvPr id="541" name="Google Shape;541;g2587371d77b_0_77"/>
          <p:cNvPicPr preferRelativeResize="0"/>
          <p:nvPr/>
        </p:nvPicPr>
        <p:blipFill rotWithShape="1">
          <a:blip r:embed="rId4">
            <a:alphaModFix/>
          </a:blip>
          <a:srcRect b="0" l="0" r="5696" t="0"/>
          <a:stretch/>
        </p:blipFill>
        <p:spPr>
          <a:xfrm>
            <a:off x="1817112" y="1079700"/>
            <a:ext cx="2280201" cy="2501675"/>
          </a:xfrm>
          <a:prstGeom prst="rect">
            <a:avLst/>
          </a:prstGeom>
          <a:noFill/>
          <a:ln>
            <a:noFill/>
          </a:ln>
        </p:spPr>
      </p:pic>
      <p:sp>
        <p:nvSpPr>
          <p:cNvPr id="542" name="Google Shape;542;g2587371d77b_0_77"/>
          <p:cNvSpPr txBox="1"/>
          <p:nvPr/>
        </p:nvSpPr>
        <p:spPr>
          <a:xfrm>
            <a:off x="1111925" y="3766150"/>
            <a:ext cx="6248100" cy="969600"/>
          </a:xfrm>
          <a:prstGeom prst="rect">
            <a:avLst/>
          </a:prstGeom>
          <a:noFill/>
          <a:ln cap="flat" cmpd="sng" w="3810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GB" sz="1700">
                <a:solidFill>
                  <a:schemeClr val="lt1"/>
                </a:solidFill>
                <a:latin typeface="Lato"/>
                <a:ea typeface="Lato"/>
                <a:cs typeface="Lato"/>
                <a:sym typeface="Lato"/>
              </a:rPr>
              <a:t>Long story short:</a:t>
            </a:r>
            <a:endParaRPr b="1" sz="1700">
              <a:solidFill>
                <a:schemeClr val="lt1"/>
              </a:solidFill>
              <a:latin typeface="Lato"/>
              <a:ea typeface="Lato"/>
              <a:cs typeface="Lato"/>
              <a:sym typeface="Lato"/>
            </a:endParaRPr>
          </a:p>
          <a:p>
            <a:pPr indent="0" lvl="0" marL="0" rtl="0" algn="ctr">
              <a:spcBef>
                <a:spcPts val="0"/>
              </a:spcBef>
              <a:spcAft>
                <a:spcPts val="0"/>
              </a:spcAft>
              <a:buNone/>
            </a:pPr>
            <a:r>
              <a:rPr b="1" lang="en-GB" sz="1700">
                <a:solidFill>
                  <a:schemeClr val="lt1"/>
                </a:solidFill>
                <a:latin typeface="Lato"/>
                <a:ea typeface="Lato"/>
                <a:cs typeface="Lato"/>
                <a:sym typeface="Lato"/>
              </a:rPr>
              <a:t>Cryptocurrencies are not regulated like normal banks. </a:t>
            </a:r>
            <a:endParaRPr b="1" sz="1700">
              <a:solidFill>
                <a:schemeClr val="lt1"/>
              </a:solidFill>
              <a:latin typeface="Lato"/>
              <a:ea typeface="Lato"/>
              <a:cs typeface="Lato"/>
              <a:sym typeface="Lato"/>
            </a:endParaRPr>
          </a:p>
          <a:p>
            <a:pPr indent="0" lvl="0" marL="0" rtl="0" algn="ctr">
              <a:spcBef>
                <a:spcPts val="0"/>
              </a:spcBef>
              <a:spcAft>
                <a:spcPts val="0"/>
              </a:spcAft>
              <a:buNone/>
            </a:pPr>
            <a:r>
              <a:rPr b="1" lang="en-GB" sz="1700">
                <a:solidFill>
                  <a:schemeClr val="lt1"/>
                </a:solidFill>
                <a:latin typeface="Lato"/>
                <a:ea typeface="Lato"/>
                <a:cs typeface="Lato"/>
                <a:sym typeface="Lato"/>
              </a:rPr>
              <a:t>If you are </a:t>
            </a:r>
            <a:r>
              <a:rPr b="1" lang="en-GB" sz="1700">
                <a:solidFill>
                  <a:schemeClr val="lt1"/>
                </a:solidFill>
                <a:latin typeface="Lato"/>
                <a:ea typeface="Lato"/>
                <a:cs typeface="Lato"/>
                <a:sym typeface="Lato"/>
              </a:rPr>
              <a:t>scammed</a:t>
            </a:r>
            <a:r>
              <a:rPr b="1" lang="en-GB" sz="1700">
                <a:solidFill>
                  <a:schemeClr val="lt1"/>
                </a:solidFill>
                <a:latin typeface="Lato"/>
                <a:ea typeface="Lato"/>
                <a:cs typeface="Lato"/>
                <a:sym typeface="Lato"/>
              </a:rPr>
              <a:t>, you are unlikely to get your money back.</a:t>
            </a:r>
            <a:endParaRPr b="1" sz="1700">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g164e30dc810_0_319"/>
          <p:cNvSpPr txBox="1"/>
          <p:nvPr/>
        </p:nvSpPr>
        <p:spPr>
          <a:xfrm>
            <a:off x="151750" y="1238775"/>
            <a:ext cx="6162600" cy="3093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FF9900"/>
              </a:buClr>
              <a:buSzPts val="3000"/>
              <a:buFont typeface="Lato"/>
              <a:buNone/>
            </a:pPr>
            <a:r>
              <a:t/>
            </a:r>
            <a:endParaRPr b="1" i="0" sz="1500" u="none" cap="none" strike="noStrike">
              <a:solidFill>
                <a:srgbClr val="FF9900"/>
              </a:solidFill>
              <a:latin typeface="Lato"/>
              <a:ea typeface="Lato"/>
              <a:cs typeface="Lato"/>
              <a:sym typeface="Lato"/>
            </a:endParaRPr>
          </a:p>
          <a:p>
            <a:pPr indent="0" lvl="0" marL="0" marR="0" rtl="0" algn="l">
              <a:lnSpc>
                <a:spcPct val="100000"/>
              </a:lnSpc>
              <a:spcBef>
                <a:spcPts val="0"/>
              </a:spcBef>
              <a:spcAft>
                <a:spcPts val="0"/>
              </a:spcAft>
              <a:buClr>
                <a:srgbClr val="FF9900"/>
              </a:buClr>
              <a:buSzPts val="3000"/>
              <a:buFont typeface="Lato"/>
              <a:buNone/>
            </a:pPr>
            <a:r>
              <a:rPr b="1" i="0" lang="en-GB" sz="2400" u="none" cap="none" strike="noStrike">
                <a:solidFill>
                  <a:schemeClr val="accent1"/>
                </a:solidFill>
                <a:latin typeface="Lato"/>
                <a:ea typeface="Lato"/>
                <a:cs typeface="Lato"/>
                <a:sym typeface="Lato"/>
              </a:rPr>
              <a:t>You receive this message from a </a:t>
            </a:r>
            <a:r>
              <a:rPr b="1" i="0" lang="en-GB" sz="2400" u="none" cap="none" strike="noStrike">
                <a:solidFill>
                  <a:schemeClr val="accent1"/>
                </a:solidFill>
                <a:latin typeface="Lato"/>
                <a:ea typeface="Lato"/>
                <a:cs typeface="Lato"/>
                <a:sym typeface="Lato"/>
                <a:extLst>
                  <a:ext uri="http://customooxmlschemas.google.com/">
                    <go:slidesCustomData xmlns:go="http://customooxmlschemas.google.com/" textRoundtripDataId="13"/>
                  </a:ext>
                </a:extLst>
              </a:rPr>
              <a:t>friend</a:t>
            </a:r>
            <a:r>
              <a:rPr b="1" lang="en-GB" sz="2400">
                <a:solidFill>
                  <a:schemeClr val="accent1"/>
                </a:solidFill>
                <a:latin typeface="Lato"/>
                <a:ea typeface="Lato"/>
                <a:cs typeface="Lato"/>
                <a:sym typeface="Lato"/>
              </a:rPr>
              <a:t>:</a:t>
            </a:r>
            <a:endParaRPr b="1" i="0" sz="24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FF9900"/>
              </a:buClr>
              <a:buSzPts val="3000"/>
              <a:buFont typeface="Lato"/>
              <a:buNone/>
            </a:pPr>
            <a:r>
              <a:t/>
            </a:r>
            <a:endParaRPr b="1" i="0" sz="1400" u="none" cap="none" strike="noStrike">
              <a:solidFill>
                <a:srgbClr val="FF99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rPr b="1" i="1" lang="en-GB" sz="2200" u="none" cap="none" strike="noStrike">
                <a:solidFill>
                  <a:schemeClr val="dk1"/>
                </a:solidFill>
                <a:latin typeface="Lato"/>
                <a:ea typeface="Lato"/>
                <a:cs typeface="Lato"/>
                <a:sym typeface="Lato"/>
              </a:rPr>
              <a:t>“Hey! Have you seen the price of </a:t>
            </a:r>
            <a:r>
              <a:rPr b="1" i="1" lang="en-GB" sz="2200">
                <a:solidFill>
                  <a:schemeClr val="dk1"/>
                </a:solidFill>
                <a:latin typeface="Lato"/>
                <a:ea typeface="Lato"/>
                <a:cs typeface="Lato"/>
                <a:sym typeface="Lato"/>
              </a:rPr>
              <a:t>Katta</a:t>
            </a:r>
            <a:r>
              <a:rPr b="1" i="1" lang="en-GB" sz="2200" u="none" cap="none" strike="noStrike">
                <a:solidFill>
                  <a:schemeClr val="dk1"/>
                </a:solidFill>
                <a:latin typeface="Lato"/>
                <a:ea typeface="Lato"/>
                <a:cs typeface="Lato"/>
                <a:sym typeface="Lato"/>
              </a:rPr>
              <a:t>coin?! </a:t>
            </a:r>
            <a:endParaRPr b="1" i="1" sz="2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rPr b="1" i="1" lang="en-GB" sz="2200" u="none" cap="none" strike="noStrike">
                <a:solidFill>
                  <a:schemeClr val="dk1"/>
                </a:solidFill>
                <a:latin typeface="Lato"/>
                <a:ea typeface="Lato"/>
                <a:cs typeface="Lato"/>
                <a:sym typeface="Lato"/>
              </a:rPr>
              <a:t>It’s 15% cheaper than it has been. </a:t>
            </a:r>
            <a:endParaRPr b="1" i="1" sz="2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rPr b="1" i="1" lang="en-GB" sz="2200" u="none" cap="none" strike="noStrike">
                <a:solidFill>
                  <a:schemeClr val="dk1"/>
                </a:solidFill>
                <a:latin typeface="Lato"/>
                <a:ea typeface="Lato"/>
                <a:cs typeface="Lato"/>
                <a:sym typeface="Lato"/>
              </a:rPr>
              <a:t>You should buy. I have!!!”</a:t>
            </a:r>
            <a:endParaRPr b="1" i="1" sz="2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1" i="1" sz="2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FF9900"/>
              </a:buClr>
              <a:buSzPts val="3000"/>
              <a:buFont typeface="Lato"/>
              <a:buNone/>
            </a:pPr>
            <a:r>
              <a:rPr b="1" i="0" lang="en-GB" sz="2400" u="none" cap="none" strike="noStrike">
                <a:solidFill>
                  <a:schemeClr val="accent1"/>
                </a:solidFill>
                <a:latin typeface="Lato"/>
                <a:ea typeface="Lato"/>
                <a:cs typeface="Lato"/>
                <a:sym typeface="Lato"/>
              </a:rPr>
              <a:t>Use the worksheet to create a conversation in response to the message</a:t>
            </a:r>
            <a:endParaRPr b="1" i="1" sz="2200" u="none" cap="none" strike="noStrike">
              <a:solidFill>
                <a:schemeClr val="accent1"/>
              </a:solidFill>
              <a:latin typeface="Lato"/>
              <a:ea typeface="Lato"/>
              <a:cs typeface="Lato"/>
              <a:sym typeface="Lato"/>
            </a:endParaRPr>
          </a:p>
        </p:txBody>
      </p:sp>
      <p:sp>
        <p:nvSpPr>
          <p:cNvPr id="548" name="Google Shape;548;g164e30dc810_0_319"/>
          <p:cNvSpPr txBox="1"/>
          <p:nvPr/>
        </p:nvSpPr>
        <p:spPr>
          <a:xfrm>
            <a:off x="93050" y="4671800"/>
            <a:ext cx="35976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1" lang="en-GB" sz="1000" u="none" cap="none" strike="noStrike">
                <a:solidFill>
                  <a:schemeClr val="accent1"/>
                </a:solidFill>
                <a:latin typeface="Lato"/>
                <a:ea typeface="Lato"/>
                <a:cs typeface="Lato"/>
                <a:sym typeface="Lato"/>
              </a:rPr>
              <a:t>Resource </a:t>
            </a:r>
            <a:r>
              <a:rPr b="1" i="1" lang="en-GB" sz="1000">
                <a:solidFill>
                  <a:schemeClr val="accent1"/>
                </a:solidFill>
                <a:latin typeface="Lato"/>
                <a:ea typeface="Lato"/>
                <a:cs typeface="Lato"/>
                <a:sym typeface="Lato"/>
              </a:rPr>
              <a:t>2</a:t>
            </a:r>
            <a:r>
              <a:rPr b="1" i="1" lang="en-GB" sz="1000" u="none" cap="none" strike="noStrike">
                <a:solidFill>
                  <a:schemeClr val="accent1"/>
                </a:solidFill>
                <a:latin typeface="Lato"/>
                <a:ea typeface="Lato"/>
                <a:cs typeface="Lato"/>
                <a:sym typeface="Lato"/>
              </a:rPr>
              <a:t>: </a:t>
            </a:r>
            <a:r>
              <a:rPr b="1" i="1" lang="en-GB" sz="1000">
                <a:solidFill>
                  <a:schemeClr val="accent1"/>
                </a:solidFill>
                <a:latin typeface="Lato"/>
                <a:ea typeface="Lato"/>
                <a:cs typeface="Lato"/>
                <a:sym typeface="Lato"/>
              </a:rPr>
              <a:t>Text conversation template </a:t>
            </a:r>
            <a:r>
              <a:rPr b="1" i="1" lang="en-GB" sz="1000" u="none" cap="none" strike="noStrike">
                <a:solidFill>
                  <a:schemeClr val="accent1"/>
                </a:solidFill>
                <a:latin typeface="Lato"/>
                <a:ea typeface="Lato"/>
                <a:cs typeface="Lato"/>
                <a:sym typeface="Lato"/>
              </a:rPr>
              <a:t> </a:t>
            </a:r>
            <a:endParaRPr b="0" i="0" sz="1000" u="none" cap="none" strike="noStrike">
              <a:solidFill>
                <a:schemeClr val="accent1"/>
              </a:solidFill>
              <a:latin typeface="Arial"/>
              <a:ea typeface="Arial"/>
              <a:cs typeface="Arial"/>
              <a:sym typeface="Arial"/>
            </a:endParaRPr>
          </a:p>
        </p:txBody>
      </p:sp>
      <p:pic>
        <p:nvPicPr>
          <p:cNvPr id="549" name="Google Shape;549;g164e30dc810_0_319"/>
          <p:cNvPicPr preferRelativeResize="0"/>
          <p:nvPr/>
        </p:nvPicPr>
        <p:blipFill>
          <a:blip r:embed="rId3">
            <a:alphaModFix/>
          </a:blip>
          <a:stretch>
            <a:fillRect/>
          </a:stretch>
        </p:blipFill>
        <p:spPr>
          <a:xfrm>
            <a:off x="6836675" y="1094950"/>
            <a:ext cx="2062525" cy="3985050"/>
          </a:xfrm>
          <a:prstGeom prst="rect">
            <a:avLst/>
          </a:prstGeom>
          <a:noFill/>
          <a:ln>
            <a:noFill/>
          </a:ln>
        </p:spPr>
      </p:pic>
      <p:sp>
        <p:nvSpPr>
          <p:cNvPr id="550" name="Google Shape;550;g164e30dc810_0_319"/>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How to manage influences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g3f58edda79c_0_10"/>
          <p:cNvSpPr txBox="1"/>
          <p:nvPr/>
        </p:nvSpPr>
        <p:spPr>
          <a:xfrm>
            <a:off x="762000" y="476250"/>
            <a:ext cx="7620000" cy="857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lang="en-GB" sz="1203">
                <a:solidFill>
                  <a:srgbClr val="FF8022"/>
                </a:solidFill>
                <a:latin typeface="Lato Black"/>
                <a:ea typeface="Lato Black"/>
                <a:cs typeface="Lato Black"/>
                <a:sym typeface="Lato Black"/>
              </a:rPr>
              <a:t>Before we finish</a:t>
            </a:r>
            <a:endParaRPr b="0" sz="1203">
              <a:solidFill>
                <a:srgbClr val="FF8022"/>
              </a:solidFill>
              <a:latin typeface="Lato Black"/>
              <a:ea typeface="Lato Black"/>
              <a:cs typeface="Lato Black"/>
              <a:sym typeface="Lato Black"/>
            </a:endParaRPr>
          </a:p>
          <a:p>
            <a:pPr indent="0" lvl="0" marL="0" rtl="0" algn="l">
              <a:spcBef>
                <a:spcPts val="450"/>
              </a:spcBef>
              <a:spcAft>
                <a:spcPts val="0"/>
              </a:spcAft>
              <a:buNone/>
            </a:pPr>
            <a:r>
              <a:rPr b="1" lang="en-GB" sz="1850">
                <a:solidFill>
                  <a:srgbClr val="FFFFFF"/>
                </a:solidFill>
                <a:latin typeface="Lato"/>
                <a:ea typeface="Lato"/>
                <a:cs typeface="Lato"/>
                <a:sym typeface="Lato"/>
              </a:rPr>
              <a:t>Write down one advantage and one risk of using cryptocurrency.</a:t>
            </a:r>
            <a:endParaRPr b="1" sz="1850">
              <a:solidFill>
                <a:srgbClr val="FFFFFF"/>
              </a:solidFill>
              <a:latin typeface="Lato"/>
              <a:ea typeface="Lato"/>
              <a:cs typeface="Lato"/>
              <a:sym typeface="Lato"/>
            </a:endParaRPr>
          </a:p>
        </p:txBody>
      </p:sp>
      <p:grpSp>
        <p:nvGrpSpPr>
          <p:cNvPr id="556" name="Google Shape;556;g3f58edda79c_0_10"/>
          <p:cNvGrpSpPr/>
          <p:nvPr/>
        </p:nvGrpSpPr>
        <p:grpSpPr>
          <a:xfrm>
            <a:off x="762000" y="1571625"/>
            <a:ext cx="3524400" cy="2476500"/>
            <a:chOff x="762000" y="1571625"/>
            <a:chExt cx="3524400" cy="2476500"/>
          </a:xfrm>
        </p:grpSpPr>
        <p:sp>
          <p:nvSpPr>
            <p:cNvPr id="557" name="Google Shape;557;g3f58edda79c_0_10"/>
            <p:cNvSpPr/>
            <p:nvPr/>
          </p:nvSpPr>
          <p:spPr>
            <a:xfrm>
              <a:off x="762000" y="1571625"/>
              <a:ext cx="3524400" cy="2476500"/>
            </a:xfrm>
            <a:prstGeom prst="roundRect">
              <a:avLst>
                <a:gd fmla="val 6153"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58" name="Google Shape;558;g3f58edda79c_0_10"/>
            <p:cNvSpPr txBox="1"/>
            <p:nvPr/>
          </p:nvSpPr>
          <p:spPr>
            <a:xfrm>
              <a:off x="1038150" y="1847013"/>
              <a:ext cx="29529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000">
                  <a:solidFill>
                    <a:schemeClr val="accent1"/>
                  </a:solidFill>
                  <a:latin typeface="Lato Black"/>
                  <a:ea typeface="Lato Black"/>
                  <a:cs typeface="Lato Black"/>
                  <a:sym typeface="Lato Black"/>
                </a:rPr>
                <a:t>A</a:t>
              </a:r>
              <a:r>
                <a:rPr b="0" lang="en-GB" sz="2000">
                  <a:solidFill>
                    <a:srgbClr val="0543B3"/>
                  </a:solidFill>
                  <a:latin typeface="Lato Black"/>
                  <a:ea typeface="Lato Black"/>
                  <a:cs typeface="Lato Black"/>
                  <a:sym typeface="Lato Black"/>
                </a:rPr>
                <a:t>dvantage</a:t>
              </a:r>
              <a:endParaRPr>
                <a:latin typeface="Lato"/>
                <a:ea typeface="Lato"/>
                <a:cs typeface="Lato"/>
                <a:sym typeface="Lato"/>
              </a:endParaRPr>
            </a:p>
          </p:txBody>
        </p:sp>
        <p:pic>
          <p:nvPicPr>
            <p:cNvPr id="559" name="Google Shape;559;g3f58edda79c_0_10"/>
            <p:cNvPicPr preferRelativeResize="0"/>
            <p:nvPr/>
          </p:nvPicPr>
          <p:blipFill rotWithShape="1">
            <a:blip r:embed="rId3">
              <a:alphaModFix/>
            </a:blip>
            <a:srcRect b="0" l="0" r="0" t="0"/>
            <a:stretch/>
          </p:blipFill>
          <p:spPr>
            <a:xfrm>
              <a:off x="1047750" y="2752725"/>
              <a:ext cx="2933700" cy="19200"/>
            </a:xfrm>
            <a:prstGeom prst="rect">
              <a:avLst/>
            </a:prstGeom>
            <a:noFill/>
            <a:ln>
              <a:noFill/>
            </a:ln>
          </p:spPr>
        </p:pic>
        <p:pic>
          <p:nvPicPr>
            <p:cNvPr id="560" name="Google Shape;560;g3f58edda79c_0_10"/>
            <p:cNvPicPr preferRelativeResize="0"/>
            <p:nvPr/>
          </p:nvPicPr>
          <p:blipFill rotWithShape="1">
            <a:blip r:embed="rId3">
              <a:alphaModFix/>
            </a:blip>
            <a:srcRect b="0" l="0" r="0" t="0"/>
            <a:stretch/>
          </p:blipFill>
          <p:spPr>
            <a:xfrm>
              <a:off x="1047750" y="3181350"/>
              <a:ext cx="2933700" cy="19200"/>
            </a:xfrm>
            <a:prstGeom prst="rect">
              <a:avLst/>
            </a:prstGeom>
            <a:noFill/>
            <a:ln>
              <a:noFill/>
            </a:ln>
          </p:spPr>
        </p:pic>
        <p:pic>
          <p:nvPicPr>
            <p:cNvPr id="561" name="Google Shape;561;g3f58edda79c_0_10"/>
            <p:cNvPicPr preferRelativeResize="0"/>
            <p:nvPr/>
          </p:nvPicPr>
          <p:blipFill rotWithShape="1">
            <a:blip r:embed="rId3">
              <a:alphaModFix/>
            </a:blip>
            <a:srcRect b="0" l="0" r="0" t="0"/>
            <a:stretch/>
          </p:blipFill>
          <p:spPr>
            <a:xfrm>
              <a:off x="1047750" y="3609975"/>
              <a:ext cx="2933700" cy="19200"/>
            </a:xfrm>
            <a:prstGeom prst="rect">
              <a:avLst/>
            </a:prstGeom>
            <a:noFill/>
            <a:ln>
              <a:noFill/>
            </a:ln>
          </p:spPr>
        </p:pic>
      </p:grpSp>
      <p:grpSp>
        <p:nvGrpSpPr>
          <p:cNvPr id="562" name="Google Shape;562;g3f58edda79c_0_10"/>
          <p:cNvGrpSpPr/>
          <p:nvPr/>
        </p:nvGrpSpPr>
        <p:grpSpPr>
          <a:xfrm>
            <a:off x="4857750" y="1571625"/>
            <a:ext cx="3524400" cy="2476500"/>
            <a:chOff x="4857750" y="1571625"/>
            <a:chExt cx="3524400" cy="2476500"/>
          </a:xfrm>
        </p:grpSpPr>
        <p:sp>
          <p:nvSpPr>
            <p:cNvPr id="563" name="Google Shape;563;g3f58edda79c_0_10"/>
            <p:cNvSpPr/>
            <p:nvPr/>
          </p:nvSpPr>
          <p:spPr>
            <a:xfrm>
              <a:off x="4857750" y="1571625"/>
              <a:ext cx="3524400" cy="2476500"/>
            </a:xfrm>
            <a:prstGeom prst="roundRect">
              <a:avLst>
                <a:gd fmla="val 6153"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64" name="Google Shape;564;g3f58edda79c_0_10"/>
            <p:cNvSpPr txBox="1"/>
            <p:nvPr/>
          </p:nvSpPr>
          <p:spPr>
            <a:xfrm>
              <a:off x="5143500" y="1857375"/>
              <a:ext cx="2952900" cy="4764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000">
                  <a:solidFill>
                    <a:srgbClr val="0543B3"/>
                  </a:solidFill>
                  <a:latin typeface="Lato Black"/>
                  <a:ea typeface="Lato Black"/>
                  <a:cs typeface="Lato Black"/>
                  <a:sym typeface="Lato Black"/>
                </a:rPr>
                <a:t>Risk</a:t>
              </a:r>
              <a:endParaRPr>
                <a:latin typeface="Lato"/>
                <a:ea typeface="Lato"/>
                <a:cs typeface="Lato"/>
                <a:sym typeface="Lato"/>
              </a:endParaRPr>
            </a:p>
          </p:txBody>
        </p:sp>
        <p:pic>
          <p:nvPicPr>
            <p:cNvPr id="565" name="Google Shape;565;g3f58edda79c_0_10"/>
            <p:cNvPicPr preferRelativeResize="0"/>
            <p:nvPr/>
          </p:nvPicPr>
          <p:blipFill rotWithShape="1">
            <a:blip r:embed="rId3">
              <a:alphaModFix/>
            </a:blip>
            <a:srcRect b="0" l="0" r="0" t="0"/>
            <a:stretch/>
          </p:blipFill>
          <p:spPr>
            <a:xfrm>
              <a:off x="5143500" y="2752725"/>
              <a:ext cx="2933700" cy="19200"/>
            </a:xfrm>
            <a:prstGeom prst="rect">
              <a:avLst/>
            </a:prstGeom>
            <a:noFill/>
            <a:ln>
              <a:noFill/>
            </a:ln>
          </p:spPr>
        </p:pic>
        <p:pic>
          <p:nvPicPr>
            <p:cNvPr id="566" name="Google Shape;566;g3f58edda79c_0_10"/>
            <p:cNvPicPr preferRelativeResize="0"/>
            <p:nvPr/>
          </p:nvPicPr>
          <p:blipFill rotWithShape="1">
            <a:blip r:embed="rId3">
              <a:alphaModFix/>
            </a:blip>
            <a:srcRect b="0" l="0" r="0" t="0"/>
            <a:stretch/>
          </p:blipFill>
          <p:spPr>
            <a:xfrm>
              <a:off x="5143500" y="3181350"/>
              <a:ext cx="2933700" cy="19200"/>
            </a:xfrm>
            <a:prstGeom prst="rect">
              <a:avLst/>
            </a:prstGeom>
            <a:noFill/>
            <a:ln>
              <a:noFill/>
            </a:ln>
          </p:spPr>
        </p:pic>
        <p:pic>
          <p:nvPicPr>
            <p:cNvPr id="567" name="Google Shape;567;g3f58edda79c_0_10"/>
            <p:cNvPicPr preferRelativeResize="0"/>
            <p:nvPr/>
          </p:nvPicPr>
          <p:blipFill rotWithShape="1">
            <a:blip r:embed="rId3">
              <a:alphaModFix/>
            </a:blip>
            <a:srcRect b="0" l="0" r="0" t="0"/>
            <a:stretch/>
          </p:blipFill>
          <p:spPr>
            <a:xfrm>
              <a:off x="5143500" y="3609975"/>
              <a:ext cx="2933700" cy="19200"/>
            </a:xfrm>
            <a:prstGeom prst="rect">
              <a:avLst/>
            </a:prstGeom>
            <a:noFill/>
            <a:ln>
              <a:noFill/>
            </a:ln>
          </p:spPr>
        </p:pic>
      </p:grpSp>
      <p:sp>
        <p:nvSpPr>
          <p:cNvPr id="568" name="Google Shape;568;g3f58edda79c_0_10"/>
          <p:cNvSpPr txBox="1"/>
          <p:nvPr/>
        </p:nvSpPr>
        <p:spPr>
          <a:xfrm>
            <a:off x="1354932" y="1848965"/>
            <a:ext cx="6024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600">
                <a:solidFill>
                  <a:srgbClr val="22C55E"/>
                </a:solidFill>
                <a:latin typeface="Material Icons"/>
                <a:ea typeface="Material Icons"/>
                <a:cs typeface="Material Icons"/>
                <a:sym typeface="Material Icons"/>
              </a:rPr>
              <a:t>add_circle</a:t>
            </a:r>
            <a:endParaRPr/>
          </a:p>
        </p:txBody>
      </p:sp>
      <p:sp>
        <p:nvSpPr>
          <p:cNvPr id="569" name="Google Shape;569;g3f58edda79c_0_10"/>
          <p:cNvSpPr txBox="1"/>
          <p:nvPr/>
        </p:nvSpPr>
        <p:spPr>
          <a:xfrm>
            <a:off x="5273143" y="1862972"/>
            <a:ext cx="6903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2600">
                <a:solidFill>
                  <a:schemeClr val="accent2"/>
                </a:solidFill>
                <a:latin typeface="Material Icons"/>
                <a:ea typeface="Material Icons"/>
                <a:cs typeface="Material Icons"/>
                <a:sym typeface="Material Icons"/>
              </a:rPr>
              <a:t>remove_circle</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g3f582d049f0_0_186"/>
          <p:cNvSpPr txBox="1"/>
          <p:nvPr/>
        </p:nvSpPr>
        <p:spPr>
          <a:xfrm>
            <a:off x="381000" y="685800"/>
            <a:ext cx="8382000" cy="476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2000">
                <a:solidFill>
                  <a:srgbClr val="FF8022"/>
                </a:solidFill>
                <a:latin typeface="Lato"/>
                <a:ea typeface="Lato"/>
                <a:cs typeface="Lato"/>
                <a:sym typeface="Lato"/>
              </a:rPr>
              <a:t>Learning objective:</a:t>
            </a:r>
            <a:r>
              <a:rPr b="1" lang="en-GB" sz="2000">
                <a:solidFill>
                  <a:srgbClr val="FFF2CC"/>
                </a:solidFill>
                <a:latin typeface="Lato"/>
                <a:ea typeface="Lato"/>
                <a:cs typeface="Lato"/>
                <a:sym typeface="Lato"/>
              </a:rPr>
              <a:t> To understand what cryptocurrency is and the risks of engaging with it</a:t>
            </a:r>
            <a:endParaRPr b="1" sz="2000">
              <a:solidFill>
                <a:srgbClr val="FFF2CC"/>
              </a:solidFill>
              <a:highlight>
                <a:srgbClr val="FF0000"/>
              </a:highlight>
              <a:latin typeface="Lato"/>
              <a:ea typeface="Lato"/>
              <a:cs typeface="Lato"/>
              <a:sym typeface="Lato"/>
            </a:endParaRPr>
          </a:p>
        </p:txBody>
      </p:sp>
      <p:sp>
        <p:nvSpPr>
          <p:cNvPr id="575" name="Google Shape;575;g3f582d049f0_0_186"/>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2600">
                <a:solidFill>
                  <a:srgbClr val="FFFFFF"/>
                </a:solidFill>
                <a:latin typeface="Lato Black"/>
                <a:ea typeface="Lato Black"/>
                <a:cs typeface="Lato Black"/>
                <a:sym typeface="Lato Black"/>
              </a:rPr>
              <a:t>Learning objectives and outcomes</a:t>
            </a:r>
            <a:endParaRPr sz="2600">
              <a:solidFill>
                <a:srgbClr val="FFFFFF"/>
              </a:solidFill>
              <a:latin typeface="Lato Black"/>
              <a:ea typeface="Lato Black"/>
              <a:cs typeface="Lato Black"/>
              <a:sym typeface="Lato Black"/>
            </a:endParaRPr>
          </a:p>
        </p:txBody>
      </p:sp>
      <p:sp>
        <p:nvSpPr>
          <p:cNvPr id="576" name="Google Shape;576;g3f582d049f0_0_186"/>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77" name="Google Shape;577;g3f582d049f0_0_186"/>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78" name="Google Shape;578;g3f582d049f0_0_186"/>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1</a:t>
            </a:r>
            <a:endParaRPr b="0" sz="2400">
              <a:solidFill>
                <a:srgbClr val="FF8022"/>
              </a:solidFill>
              <a:latin typeface="Lato Black"/>
              <a:ea typeface="Lato Black"/>
              <a:cs typeface="Lato Black"/>
              <a:sym typeface="Lato Black"/>
            </a:endParaRPr>
          </a:p>
        </p:txBody>
      </p:sp>
      <p:sp>
        <p:nvSpPr>
          <p:cNvPr id="579" name="Google Shape;579;g3f582d049f0_0_186"/>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Explain what cryptocurrency is and how it compares with traditional money</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sp>
        <p:nvSpPr>
          <p:cNvPr id="580" name="Google Shape;580;g3f582d049f0_0_186"/>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81" name="Google Shape;581;g3f582d049f0_0_186"/>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2" name="Google Shape;582;g3f582d049f0_0_186"/>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2</a:t>
            </a:r>
            <a:endParaRPr b="0" sz="2400">
              <a:solidFill>
                <a:srgbClr val="FF8022"/>
              </a:solidFill>
              <a:latin typeface="Lato Black"/>
              <a:ea typeface="Lato Black"/>
              <a:cs typeface="Lato Black"/>
              <a:sym typeface="Lato Black"/>
            </a:endParaRPr>
          </a:p>
        </p:txBody>
      </p:sp>
      <p:sp>
        <p:nvSpPr>
          <p:cNvPr id="583" name="Google Shape;583;g3f582d049f0_0_186"/>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Assess the factors that influence financial decisions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nvGrpSpPr>
          <p:cNvPr id="584" name="Google Shape;584;g3f582d049f0_0_186"/>
          <p:cNvGrpSpPr/>
          <p:nvPr/>
        </p:nvGrpSpPr>
        <p:grpSpPr>
          <a:xfrm>
            <a:off x="6229350" y="1945105"/>
            <a:ext cx="2533800" cy="3048000"/>
            <a:chOff x="6229350" y="2095500"/>
            <a:chExt cx="2533800" cy="3048000"/>
          </a:xfrm>
        </p:grpSpPr>
        <p:sp>
          <p:nvSpPr>
            <p:cNvPr id="585" name="Google Shape;585;g3f582d049f0_0_186"/>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86" name="Google Shape;586;g3f582d049f0_0_186"/>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87" name="Google Shape;587;g3f582d049f0_0_186"/>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400">
                  <a:solidFill>
                    <a:srgbClr val="FF8022"/>
                  </a:solidFill>
                  <a:latin typeface="Lato Black"/>
                  <a:ea typeface="Lato Black"/>
                  <a:cs typeface="Lato Black"/>
                  <a:sym typeface="Lato Black"/>
                </a:rPr>
                <a:t>3</a:t>
              </a:r>
              <a:endParaRPr sz="2400">
                <a:solidFill>
                  <a:srgbClr val="FF8022"/>
                </a:solidFill>
                <a:latin typeface="Lato Black"/>
                <a:ea typeface="Lato Black"/>
                <a:cs typeface="Lato Black"/>
                <a:sym typeface="Lato Black"/>
              </a:endParaRPr>
            </a:p>
          </p:txBody>
        </p:sp>
        <p:sp>
          <p:nvSpPr>
            <p:cNvPr id="588" name="Google Shape;588;g3f582d049f0_0_186"/>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Suggest ways to engage with crypto assets while managing risk</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pic>
        <p:nvPicPr>
          <p:cNvPr id="589" name="Google Shape;589;g3f582d049f0_0_186" title="noun-tick-8049269.png"/>
          <p:cNvPicPr preferRelativeResize="0"/>
          <p:nvPr/>
        </p:nvPicPr>
        <p:blipFill rotWithShape="1">
          <a:blip r:embed="rId3">
            <a:alphaModFix/>
          </a:blip>
          <a:srcRect b="14632" l="0" r="0" t="0"/>
          <a:stretch/>
        </p:blipFill>
        <p:spPr>
          <a:xfrm>
            <a:off x="2325625" y="2173622"/>
            <a:ext cx="468801" cy="400201"/>
          </a:xfrm>
          <a:prstGeom prst="rect">
            <a:avLst/>
          </a:prstGeom>
          <a:noFill/>
          <a:ln>
            <a:noFill/>
          </a:ln>
        </p:spPr>
      </p:pic>
      <p:pic>
        <p:nvPicPr>
          <p:cNvPr id="590" name="Google Shape;590;g3f582d049f0_0_186" title="noun-tick-8049269.png"/>
          <p:cNvPicPr preferRelativeResize="0"/>
          <p:nvPr/>
        </p:nvPicPr>
        <p:blipFill rotWithShape="1">
          <a:blip r:embed="rId3">
            <a:alphaModFix/>
          </a:blip>
          <a:srcRect b="14632" l="0" r="0" t="0"/>
          <a:stretch/>
        </p:blipFill>
        <p:spPr>
          <a:xfrm>
            <a:off x="5256675" y="2173622"/>
            <a:ext cx="468800" cy="400201"/>
          </a:xfrm>
          <a:prstGeom prst="rect">
            <a:avLst/>
          </a:prstGeom>
          <a:noFill/>
          <a:ln>
            <a:noFill/>
          </a:ln>
        </p:spPr>
      </p:pic>
      <p:grpSp>
        <p:nvGrpSpPr>
          <p:cNvPr id="591" name="Google Shape;591;g3f582d049f0_0_186"/>
          <p:cNvGrpSpPr/>
          <p:nvPr/>
        </p:nvGrpSpPr>
        <p:grpSpPr>
          <a:xfrm>
            <a:off x="381000" y="1472693"/>
            <a:ext cx="8382000" cy="381000"/>
            <a:chOff x="381000" y="1524000"/>
            <a:chExt cx="8382000" cy="381000"/>
          </a:xfrm>
        </p:grpSpPr>
        <p:sp>
          <p:nvSpPr>
            <p:cNvPr id="592" name="Google Shape;592;g3f582d049f0_0_186"/>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593" name="Google Shape;593;g3f582d049f0_0_186"/>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800">
                  <a:solidFill>
                    <a:srgbClr val="0543B3"/>
                  </a:solidFill>
                  <a:latin typeface="Lato Black"/>
                  <a:ea typeface="Lato Black"/>
                  <a:cs typeface="Lato Black"/>
                  <a:sym typeface="Lato Black"/>
                </a:rPr>
                <a:t>By the end of the session, I will be able to:</a:t>
              </a:r>
              <a:endParaRPr sz="1800">
                <a:solidFill>
                  <a:srgbClr val="0543B3"/>
                </a:solidFill>
                <a:latin typeface="Lato Black"/>
                <a:ea typeface="Lato Black"/>
                <a:cs typeface="Lato Black"/>
                <a:sym typeface="Lato Black"/>
              </a:endParaRPr>
            </a:p>
          </p:txBody>
        </p:sp>
      </p:grpSp>
      <p:pic>
        <p:nvPicPr>
          <p:cNvPr id="594" name="Google Shape;594;g3f582d049f0_0_186" title="noun-tick-8049269.png"/>
          <p:cNvPicPr preferRelativeResize="0"/>
          <p:nvPr/>
        </p:nvPicPr>
        <p:blipFill rotWithShape="1">
          <a:blip r:embed="rId3">
            <a:alphaModFix/>
          </a:blip>
          <a:srcRect b="14632" l="0" r="0" t="0"/>
          <a:stretch/>
        </p:blipFill>
        <p:spPr>
          <a:xfrm>
            <a:off x="8187725" y="2173622"/>
            <a:ext cx="468801" cy="40020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g1575e96a1fb_0_290"/>
          <p:cNvSpPr txBox="1"/>
          <p:nvPr/>
        </p:nvSpPr>
        <p:spPr>
          <a:xfrm>
            <a:off x="0" y="985063"/>
            <a:ext cx="9144000" cy="9606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8000"/>
              <a:buFont typeface="Arial"/>
              <a:buNone/>
            </a:pPr>
            <a:r>
              <a:rPr b="1" i="0" lang="en-GB" sz="5600" u="none" cap="none" strike="noStrike">
                <a:solidFill>
                  <a:schemeClr val="lt1"/>
                </a:solidFill>
                <a:latin typeface="Lato"/>
                <a:ea typeface="Lato"/>
                <a:cs typeface="Lato"/>
                <a:sym typeface="Lato"/>
              </a:rPr>
              <a:t>Any questions?</a:t>
            </a:r>
            <a:endParaRPr b="1" i="0" sz="5600" u="none" cap="none" strike="noStrike">
              <a:solidFill>
                <a:schemeClr val="accent2"/>
              </a:solidFill>
              <a:latin typeface="Lato"/>
              <a:ea typeface="Lato"/>
              <a:cs typeface="Lato"/>
              <a:sym typeface="Lato"/>
            </a:endParaRPr>
          </a:p>
        </p:txBody>
      </p:sp>
      <p:sp>
        <p:nvSpPr>
          <p:cNvPr id="600" name="Google Shape;600;g1575e96a1fb_0_290"/>
          <p:cNvSpPr/>
          <p:nvPr/>
        </p:nvSpPr>
        <p:spPr>
          <a:xfrm>
            <a:off x="3806600" y="2159450"/>
            <a:ext cx="1734900" cy="1483800"/>
          </a:xfrm>
          <a:prstGeom prst="rect">
            <a:avLst/>
          </a:prstGeom>
          <a:solidFill>
            <a:srgbClr val="FF802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600"/>
              <a:buFont typeface="Arial"/>
              <a:buNone/>
            </a:pPr>
            <a:r>
              <a:rPr b="0" i="0" lang="en-GB" sz="9600" u="none" cap="none" strike="noStrike">
                <a:solidFill>
                  <a:srgbClr val="000000"/>
                </a:solidFill>
                <a:latin typeface="Lato Black"/>
                <a:ea typeface="Lato Black"/>
                <a:cs typeface="Lato Black"/>
                <a:sym typeface="Lato Black"/>
              </a:rPr>
              <a:t>?</a:t>
            </a:r>
            <a:endParaRPr b="0" i="0" sz="9600" u="none" cap="none" strike="noStrike">
              <a:solidFill>
                <a:srgbClr val="000000"/>
              </a:solidFill>
              <a:latin typeface="Lato Black"/>
              <a:ea typeface="Lato Black"/>
              <a:cs typeface="Lato Black"/>
              <a:sym typeface="Lato Black"/>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g27635965fc0_0_179"/>
          <p:cNvSpPr/>
          <p:nvPr/>
        </p:nvSpPr>
        <p:spPr>
          <a:xfrm>
            <a:off x="6177819" y="1184061"/>
            <a:ext cx="2846400" cy="19956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7635965fc0_0_179"/>
          <p:cNvSpPr txBox="1"/>
          <p:nvPr/>
        </p:nvSpPr>
        <p:spPr>
          <a:xfrm>
            <a:off x="110800" y="391125"/>
            <a:ext cx="84897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800"/>
              <a:buFont typeface="Arial"/>
              <a:buNone/>
            </a:pPr>
            <a:r>
              <a:rPr b="1" lang="en-GB" sz="1800">
                <a:solidFill>
                  <a:schemeClr val="lt1"/>
                </a:solidFill>
                <a:latin typeface="Lato"/>
                <a:ea typeface="Lato"/>
                <a:cs typeface="Lato"/>
                <a:sym typeface="Lato"/>
                <a:extLst>
                  <a:ext uri="http://customooxmlschemas.google.com/">
                    <go:slidesCustomData xmlns:go="http://customooxmlschemas.google.com/" textRoundtripDataId="14"/>
                  </a:ext>
                </a:extLst>
              </a:rPr>
              <a:t>Services available for people who have concerns about their personal </a:t>
            </a:r>
            <a:r>
              <a:rPr b="1" lang="en-GB" sz="1800">
                <a:solidFill>
                  <a:schemeClr val="lt1"/>
                </a:solidFill>
                <a:latin typeface="Lato"/>
                <a:ea typeface="Lato"/>
                <a:cs typeface="Lato"/>
                <a:sym typeface="Lato"/>
                <a:extLst>
                  <a:ext uri="http://customooxmlschemas.google.com/">
                    <go:slidesCustomData xmlns:go="http://customooxmlschemas.google.com/" textRoundtripDataId="15"/>
                  </a:ext>
                </a:extLst>
              </a:rPr>
              <a:t>finances</a:t>
            </a:r>
            <a:endParaRPr b="0" i="0" sz="1400" u="none" cap="none" strike="noStrike">
              <a:solidFill>
                <a:schemeClr val="lt1"/>
              </a:solidFill>
              <a:latin typeface="Arial"/>
              <a:ea typeface="Arial"/>
              <a:cs typeface="Arial"/>
              <a:sym typeface="Arial"/>
            </a:endParaRPr>
          </a:p>
        </p:txBody>
      </p:sp>
      <p:grpSp>
        <p:nvGrpSpPr>
          <p:cNvPr id="607" name="Google Shape;607;g27635965fc0_0_179"/>
          <p:cNvGrpSpPr/>
          <p:nvPr/>
        </p:nvGrpSpPr>
        <p:grpSpPr>
          <a:xfrm>
            <a:off x="151999" y="1183981"/>
            <a:ext cx="2846301" cy="2013581"/>
            <a:chOff x="463400" y="1321175"/>
            <a:chExt cx="2914500" cy="2113109"/>
          </a:xfrm>
        </p:grpSpPr>
        <p:sp>
          <p:nvSpPr>
            <p:cNvPr id="608" name="Google Shape;608;g27635965fc0_0_179"/>
            <p:cNvSpPr/>
            <p:nvPr/>
          </p:nvSpPr>
          <p:spPr>
            <a:xfrm>
              <a:off x="463400" y="1321175"/>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7635965fc0_0_179"/>
            <p:cNvSpPr txBox="1"/>
            <p:nvPr/>
          </p:nvSpPr>
          <p:spPr>
            <a:xfrm>
              <a:off x="1345676" y="1339984"/>
              <a:ext cx="2032200" cy="20943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300" u="sng" cap="none" strike="noStrike">
                  <a:solidFill>
                    <a:schemeClr val="lt1"/>
                  </a:solidFill>
                  <a:latin typeface="Lato"/>
                  <a:ea typeface="Lato"/>
                  <a:cs typeface="Lato"/>
                  <a:sym typeface="Lato"/>
                  <a:hlinkClick r:id="rId3">
                    <a:extLst>
                      <a:ext uri="{A12FA001-AC4F-418D-AE19-62706E023703}">
                        <ahyp:hlinkClr val="tx"/>
                      </a:ext>
                    </a:extLst>
                  </a:hlinkClick>
                </a:rPr>
                <a:t>Citizens Advice – Debt and Money</a:t>
              </a:r>
              <a:r>
                <a:rPr b="0" i="0" lang="en-GB" sz="1300" u="none" cap="none" strike="noStrike">
                  <a:solidFill>
                    <a:schemeClr val="lt1"/>
                  </a:solidFill>
                  <a:latin typeface="Lato"/>
                  <a:ea typeface="Lato"/>
                  <a:cs typeface="Lato"/>
                  <a:sym typeface="Lato"/>
                </a:rPr>
                <a:t> – </a:t>
              </a:r>
              <a:r>
                <a:rPr lang="en-GB" sz="1300">
                  <a:solidFill>
                    <a:schemeClr val="lt1"/>
                  </a:solidFill>
                  <a:latin typeface="Lato"/>
                  <a:ea typeface="Lato"/>
                  <a:cs typeface="Lato"/>
                  <a:sym typeface="Lato"/>
                </a:rPr>
                <a:t>T</a:t>
              </a:r>
              <a:r>
                <a:rPr b="0" i="0" lang="en-GB" sz="1300" u="none" cap="none" strike="noStrike">
                  <a:solidFill>
                    <a:schemeClr val="lt1"/>
                  </a:solidFill>
                  <a:latin typeface="Lato"/>
                  <a:ea typeface="Lato"/>
                  <a:cs typeface="Lato"/>
                  <a:sym typeface="Lato"/>
                </a:rPr>
                <a:t>his resource contains links to advice on a number of topics, including financial difficulties, cost of living and communicati</a:t>
              </a:r>
              <a:r>
                <a:rPr lang="en-GB" sz="1300">
                  <a:solidFill>
                    <a:schemeClr val="lt1"/>
                  </a:solidFill>
                  <a:latin typeface="Lato"/>
                  <a:ea typeface="Lato"/>
                  <a:cs typeface="Lato"/>
                  <a:sym typeface="Lato"/>
                </a:rPr>
                <a:t>ng</a:t>
              </a:r>
              <a:r>
                <a:rPr b="0" i="0" lang="en-GB" sz="1300" u="none" cap="none" strike="noStrike">
                  <a:solidFill>
                    <a:schemeClr val="lt1"/>
                  </a:solidFill>
                  <a:latin typeface="Lato"/>
                  <a:ea typeface="Lato"/>
                  <a:cs typeface="Lato"/>
                  <a:sym typeface="Lato"/>
                </a:rPr>
                <a:t> with creditors.</a:t>
              </a:r>
              <a:endParaRPr b="0" i="0" sz="1400" u="none" cap="none" strike="noStrike">
                <a:solidFill>
                  <a:srgbClr val="000000"/>
                </a:solidFill>
                <a:latin typeface="Arial"/>
                <a:ea typeface="Arial"/>
                <a:cs typeface="Arial"/>
                <a:sym typeface="Arial"/>
              </a:endParaRPr>
            </a:p>
          </p:txBody>
        </p:sp>
        <p:pic>
          <p:nvPicPr>
            <p:cNvPr id="610" name="Google Shape;610;g27635965fc0_0_179"/>
            <p:cNvPicPr preferRelativeResize="0"/>
            <p:nvPr/>
          </p:nvPicPr>
          <p:blipFill rotWithShape="1">
            <a:blip r:embed="rId4">
              <a:alphaModFix/>
            </a:blip>
            <a:srcRect b="0" l="0" r="0" t="0"/>
            <a:stretch/>
          </p:blipFill>
          <p:spPr>
            <a:xfrm>
              <a:off x="532125" y="1419947"/>
              <a:ext cx="813554" cy="928675"/>
            </a:xfrm>
            <a:prstGeom prst="rect">
              <a:avLst/>
            </a:prstGeom>
            <a:noFill/>
            <a:ln>
              <a:noFill/>
            </a:ln>
          </p:spPr>
        </p:pic>
      </p:grpSp>
      <p:sp>
        <p:nvSpPr>
          <p:cNvPr id="611" name="Google Shape;611;g27635965fc0_0_179"/>
          <p:cNvSpPr txBox="1"/>
          <p:nvPr/>
        </p:nvSpPr>
        <p:spPr>
          <a:xfrm>
            <a:off x="152000" y="3312950"/>
            <a:ext cx="8872200" cy="7389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GB" sz="1800">
                <a:solidFill>
                  <a:schemeClr val="lt1"/>
                </a:solidFill>
                <a:latin typeface="Lato"/>
                <a:ea typeface="Lato"/>
                <a:cs typeface="Lato"/>
                <a:sym typeface="Lato"/>
              </a:rPr>
              <a:t>At school, you can speak with an adult you trust. </a:t>
            </a:r>
            <a:endParaRPr b="1" sz="1800">
              <a:solidFill>
                <a:schemeClr val="lt1"/>
              </a:solidFill>
              <a:latin typeface="Lato"/>
              <a:ea typeface="Lato"/>
              <a:cs typeface="Lato"/>
              <a:sym typeface="Lato"/>
            </a:endParaRPr>
          </a:p>
          <a:p>
            <a:pPr indent="0" lvl="0" marL="0" rtl="0" algn="ctr">
              <a:spcBef>
                <a:spcPts val="0"/>
              </a:spcBef>
              <a:spcAft>
                <a:spcPts val="0"/>
              </a:spcAft>
              <a:buNone/>
            </a:pPr>
            <a:r>
              <a:rPr b="1" lang="en-GB" sz="1800">
                <a:solidFill>
                  <a:schemeClr val="lt1"/>
                </a:solidFill>
                <a:latin typeface="Lato"/>
                <a:ea typeface="Lato"/>
                <a:cs typeface="Lato"/>
                <a:sym typeface="Lato"/>
              </a:rPr>
              <a:t>This could be your form tutor, head of year or the school’s safeguarding officer.</a:t>
            </a:r>
            <a:endParaRPr b="1" sz="1800">
              <a:solidFill>
                <a:schemeClr val="lt1"/>
              </a:solidFill>
              <a:latin typeface="Lato"/>
              <a:ea typeface="Lato"/>
              <a:cs typeface="Lato"/>
              <a:sym typeface="Lato"/>
            </a:endParaRPr>
          </a:p>
        </p:txBody>
      </p:sp>
      <p:grpSp>
        <p:nvGrpSpPr>
          <p:cNvPr id="612" name="Google Shape;612;g27635965fc0_0_179"/>
          <p:cNvGrpSpPr/>
          <p:nvPr/>
        </p:nvGrpSpPr>
        <p:grpSpPr>
          <a:xfrm>
            <a:off x="3164819" y="1184021"/>
            <a:ext cx="2846301" cy="1995658"/>
            <a:chOff x="3237025" y="1184050"/>
            <a:chExt cx="2914500" cy="2094300"/>
          </a:xfrm>
        </p:grpSpPr>
        <p:sp>
          <p:nvSpPr>
            <p:cNvPr id="613" name="Google Shape;613;g27635965fc0_0_179"/>
            <p:cNvSpPr/>
            <p:nvPr/>
          </p:nvSpPr>
          <p:spPr>
            <a:xfrm>
              <a:off x="3237025" y="1184050"/>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4" name="Google Shape;614;g27635965fc0_0_179"/>
            <p:cNvPicPr preferRelativeResize="0"/>
            <p:nvPr/>
          </p:nvPicPr>
          <p:blipFill>
            <a:blip r:embed="rId5">
              <a:alphaModFix/>
            </a:blip>
            <a:stretch>
              <a:fillRect/>
            </a:stretch>
          </p:blipFill>
          <p:spPr>
            <a:xfrm>
              <a:off x="3344950" y="1434825"/>
              <a:ext cx="666111" cy="400200"/>
            </a:xfrm>
            <a:prstGeom prst="rect">
              <a:avLst/>
            </a:prstGeom>
            <a:noFill/>
            <a:ln>
              <a:noFill/>
            </a:ln>
          </p:spPr>
        </p:pic>
        <p:sp>
          <p:nvSpPr>
            <p:cNvPr id="615" name="Google Shape;615;g27635965fc0_0_179"/>
            <p:cNvSpPr txBox="1"/>
            <p:nvPr/>
          </p:nvSpPr>
          <p:spPr>
            <a:xfrm>
              <a:off x="4068426" y="1358613"/>
              <a:ext cx="2032200" cy="1852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lang="en-GB" sz="1300" u="sng">
                  <a:solidFill>
                    <a:schemeClr val="lt1"/>
                  </a:solidFill>
                  <a:latin typeface="Lato"/>
                  <a:ea typeface="Lato"/>
                  <a:cs typeface="Lato"/>
                  <a:sym typeface="Lato"/>
                  <a:hlinkClick r:id="rId6">
                    <a:extLst>
                      <a:ext uri="{A12FA001-AC4F-418D-AE19-62706E023703}">
                        <ahyp:hlinkClr val="tx"/>
                      </a:ext>
                    </a:extLst>
                  </a:hlinkClick>
                </a:rPr>
                <a:t>National Debtline</a:t>
              </a:r>
              <a:r>
                <a:rPr b="0" i="0" lang="en-GB" sz="1300" u="sng" cap="none" strike="noStrike">
                  <a:solidFill>
                    <a:schemeClr val="lt1"/>
                  </a:solidFill>
                  <a:latin typeface="Lato"/>
                  <a:ea typeface="Lato"/>
                  <a:cs typeface="Lato"/>
                  <a:sym typeface="Lato"/>
                  <a:hlinkClick r:id="rId7">
                    <a:extLst>
                      <a:ext uri="{A12FA001-AC4F-418D-AE19-62706E023703}">
                        <ahyp:hlinkClr val="tx"/>
                      </a:ext>
                    </a:extLst>
                  </a:hlinkClick>
                </a:rPr>
                <a:t> – Debt and Money</a:t>
              </a:r>
              <a:r>
                <a:rPr b="0" i="0" lang="en-GB" sz="1300" u="none" cap="none" strike="noStrike">
                  <a:solidFill>
                    <a:schemeClr val="lt1"/>
                  </a:solidFill>
                  <a:latin typeface="Lato"/>
                  <a:ea typeface="Lato"/>
                  <a:cs typeface="Lato"/>
                  <a:sym typeface="Lato"/>
                </a:rPr>
                <a:t> – </a:t>
              </a:r>
              <a:r>
                <a:rPr lang="en-GB" sz="1300">
                  <a:solidFill>
                    <a:schemeClr val="lt1"/>
                  </a:solidFill>
                  <a:latin typeface="Lato"/>
                  <a:ea typeface="Lato"/>
                  <a:cs typeface="Lato"/>
                  <a:sym typeface="Lato"/>
                </a:rPr>
                <a:t>a debt advice charity run by the </a:t>
              </a:r>
              <a:r>
                <a:rPr lang="en-GB" sz="1300" u="sng">
                  <a:solidFill>
                    <a:schemeClr val="lt1"/>
                  </a:solidFill>
                  <a:latin typeface="Lato"/>
                  <a:ea typeface="Lato"/>
                  <a:cs typeface="Lato"/>
                  <a:sym typeface="Lato"/>
                  <a:hlinkClick r:id="rId8">
                    <a:extLst>
                      <a:ext uri="{A12FA001-AC4F-418D-AE19-62706E023703}">
                        <ahyp:hlinkClr val="tx"/>
                      </a:ext>
                    </a:extLst>
                  </a:hlinkClick>
                </a:rPr>
                <a:t>Money Advice Trust</a:t>
              </a:r>
              <a:r>
                <a:rPr lang="en-GB" sz="1300">
                  <a:solidFill>
                    <a:schemeClr val="lt1"/>
                  </a:solidFill>
                  <a:latin typeface="Lato"/>
                  <a:ea typeface="Lato"/>
                  <a:cs typeface="Lato"/>
                  <a:sym typeface="Lato"/>
                </a:rPr>
                <a:t>, offering a free and confidential debt advice service.</a:t>
              </a:r>
              <a:endParaRPr i="0" sz="1300" u="none" cap="none" strike="noStrike">
                <a:solidFill>
                  <a:schemeClr val="lt1"/>
                </a:solidFill>
                <a:latin typeface="Lato"/>
                <a:ea typeface="Lato"/>
                <a:cs typeface="Lato"/>
                <a:sym typeface="Lato"/>
              </a:endParaRPr>
            </a:p>
          </p:txBody>
        </p:sp>
      </p:grpSp>
      <p:pic>
        <p:nvPicPr>
          <p:cNvPr id="616" name="Google Shape;616;g27635965fc0_0_179"/>
          <p:cNvPicPr preferRelativeResize="0"/>
          <p:nvPr/>
        </p:nvPicPr>
        <p:blipFill>
          <a:blip r:embed="rId9">
            <a:alphaModFix/>
          </a:blip>
          <a:stretch>
            <a:fillRect/>
          </a:stretch>
        </p:blipFill>
        <p:spPr>
          <a:xfrm>
            <a:off x="6341200" y="1426525"/>
            <a:ext cx="876125" cy="680625"/>
          </a:xfrm>
          <a:prstGeom prst="rect">
            <a:avLst/>
          </a:prstGeom>
          <a:noFill/>
          <a:ln>
            <a:noFill/>
          </a:ln>
        </p:spPr>
      </p:pic>
      <p:sp>
        <p:nvSpPr>
          <p:cNvPr id="617" name="Google Shape;617;g27635965fc0_0_179"/>
          <p:cNvSpPr txBox="1"/>
          <p:nvPr/>
        </p:nvSpPr>
        <p:spPr>
          <a:xfrm>
            <a:off x="7264128" y="1459325"/>
            <a:ext cx="1760100" cy="615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900"/>
              </a:spcAft>
              <a:buClr>
                <a:srgbClr val="000000"/>
              </a:buClr>
              <a:buSzPts val="1300"/>
              <a:buFont typeface="Arial"/>
              <a:buNone/>
            </a:pPr>
            <a:r>
              <a:rPr b="1" lang="en-GB" sz="1300">
                <a:solidFill>
                  <a:schemeClr val="lt1"/>
                </a:solidFill>
                <a:latin typeface="Lato"/>
                <a:ea typeface="Lato"/>
                <a:cs typeface="Lato"/>
                <a:sym typeface="Lato"/>
              </a:rPr>
              <a:t>Childline </a:t>
            </a:r>
            <a:r>
              <a:rPr b="1" i="0" lang="en-GB" sz="1300" u="none" cap="none" strike="noStrike">
                <a:solidFill>
                  <a:schemeClr val="lt1"/>
                </a:solidFill>
                <a:latin typeface="Lato"/>
                <a:ea typeface="Lato"/>
                <a:cs typeface="Lato"/>
                <a:sym typeface="Lato"/>
                <a:extLst>
                  <a:ext uri="http://customooxmlschemas.google.com/">
                    <go:slidesCustomData xmlns:go="http://customooxmlschemas.google.com/" textRoundtripDataId="16"/>
                  </a:ext>
                </a:extLst>
              </a:rPr>
              <a:t>Helpline</a:t>
            </a:r>
            <a:br>
              <a:rPr b="0" i="0" lang="en-GB" sz="1300" u="none" cap="none" strike="noStrike">
                <a:solidFill>
                  <a:schemeClr val="lt1"/>
                </a:solidFill>
                <a:latin typeface="Lato"/>
                <a:ea typeface="Lato"/>
                <a:cs typeface="Lato"/>
                <a:sym typeface="Lato"/>
                <a:extLst>
                  <a:ext uri="http://customooxmlschemas.google.com/">
                    <go:slidesCustomData xmlns:go="http://customooxmlschemas.google.com/" textRoundtripDataId="17"/>
                  </a:ext>
                </a:extLst>
              </a:rPr>
            </a:br>
            <a:r>
              <a:rPr b="0" i="0" lang="en-GB" sz="1300" u="none" cap="none" strike="noStrike">
                <a:solidFill>
                  <a:schemeClr val="lt1"/>
                </a:solidFill>
                <a:latin typeface="Lato"/>
                <a:ea typeface="Lato"/>
                <a:cs typeface="Lato"/>
                <a:sym typeface="Lato"/>
                <a:extLst>
                  <a:ext uri="http://customooxmlschemas.google.com/">
                    <go:slidesCustomData xmlns:go="http://customooxmlschemas.google.com/" textRoundtripDataId="17"/>
                  </a:ext>
                </a:extLst>
              </a:rPr>
              <a:t>080</a:t>
            </a:r>
            <a:r>
              <a:rPr lang="en-GB" sz="1300">
                <a:solidFill>
                  <a:schemeClr val="lt1"/>
                </a:solidFill>
                <a:latin typeface="Lato"/>
                <a:ea typeface="Lato"/>
                <a:cs typeface="Lato"/>
                <a:sym typeface="Lato"/>
              </a:rPr>
              <a:t>0 1111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3f582d049f0_0_68"/>
          <p:cNvSpPr txBox="1"/>
          <p:nvPr/>
        </p:nvSpPr>
        <p:spPr>
          <a:xfrm>
            <a:off x="381000" y="685800"/>
            <a:ext cx="8382000" cy="476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GB" sz="2000">
                <a:solidFill>
                  <a:srgbClr val="FF8022"/>
                </a:solidFill>
                <a:latin typeface="Lato"/>
                <a:ea typeface="Lato"/>
                <a:cs typeface="Lato"/>
                <a:sym typeface="Lato"/>
              </a:rPr>
              <a:t>Learning objective:</a:t>
            </a:r>
            <a:r>
              <a:rPr b="1" lang="en-GB" sz="2000">
                <a:solidFill>
                  <a:srgbClr val="FFF2CC"/>
                </a:solidFill>
                <a:latin typeface="Lato"/>
                <a:ea typeface="Lato"/>
                <a:cs typeface="Lato"/>
                <a:sym typeface="Lato"/>
              </a:rPr>
              <a:t> To understand what cryptocurrency is and the risks of engaging with it</a:t>
            </a:r>
            <a:endParaRPr b="1" sz="2000">
              <a:solidFill>
                <a:srgbClr val="FFF2CC"/>
              </a:solidFill>
              <a:highlight>
                <a:srgbClr val="FF0000"/>
              </a:highlight>
              <a:latin typeface="Lato"/>
              <a:ea typeface="Lato"/>
              <a:cs typeface="Lato"/>
              <a:sym typeface="Lato"/>
            </a:endParaRPr>
          </a:p>
        </p:txBody>
      </p:sp>
      <p:sp>
        <p:nvSpPr>
          <p:cNvPr id="169" name="Google Shape;169;g3f582d049f0_0_68"/>
          <p:cNvSpPr txBox="1"/>
          <p:nvPr/>
        </p:nvSpPr>
        <p:spPr>
          <a:xfrm>
            <a:off x="381000" y="238125"/>
            <a:ext cx="8382000" cy="400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2600">
                <a:solidFill>
                  <a:srgbClr val="FFFFFF"/>
                </a:solidFill>
                <a:latin typeface="Lato Black"/>
                <a:ea typeface="Lato Black"/>
                <a:cs typeface="Lato Black"/>
                <a:sym typeface="Lato Black"/>
              </a:rPr>
              <a:t>Learning objectives and outcomes</a:t>
            </a:r>
            <a:endParaRPr sz="2600">
              <a:solidFill>
                <a:srgbClr val="FFFFFF"/>
              </a:solidFill>
              <a:latin typeface="Lato Black"/>
              <a:ea typeface="Lato Black"/>
              <a:cs typeface="Lato Black"/>
              <a:sym typeface="Lato Black"/>
            </a:endParaRPr>
          </a:p>
        </p:txBody>
      </p:sp>
      <p:sp>
        <p:nvSpPr>
          <p:cNvPr id="170" name="Google Shape;170;g3f582d049f0_0_68"/>
          <p:cNvSpPr/>
          <p:nvPr/>
        </p:nvSpPr>
        <p:spPr>
          <a:xfrm>
            <a:off x="38100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71" name="Google Shape;171;g3f582d049f0_0_68"/>
          <p:cNvSpPr/>
          <p:nvPr/>
        </p:nvSpPr>
        <p:spPr>
          <a:xfrm>
            <a:off x="45720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2" name="Google Shape;172;g3f582d049f0_0_68"/>
          <p:cNvSpPr txBox="1"/>
          <p:nvPr/>
        </p:nvSpPr>
        <p:spPr>
          <a:xfrm>
            <a:off x="45720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1</a:t>
            </a:r>
            <a:endParaRPr b="0" sz="2400">
              <a:solidFill>
                <a:srgbClr val="FF8022"/>
              </a:solidFill>
              <a:latin typeface="Lato Black"/>
              <a:ea typeface="Lato Black"/>
              <a:cs typeface="Lato Black"/>
              <a:sym typeface="Lato Black"/>
            </a:endParaRPr>
          </a:p>
        </p:txBody>
      </p:sp>
      <p:sp>
        <p:nvSpPr>
          <p:cNvPr id="173" name="Google Shape;173;g3f582d049f0_0_68"/>
          <p:cNvSpPr txBox="1"/>
          <p:nvPr/>
        </p:nvSpPr>
        <p:spPr>
          <a:xfrm>
            <a:off x="52387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Explain what cryptocurrency is and how it compares with traditional money</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sp>
        <p:nvSpPr>
          <p:cNvPr id="174" name="Google Shape;174;g3f582d049f0_0_68"/>
          <p:cNvSpPr/>
          <p:nvPr/>
        </p:nvSpPr>
        <p:spPr>
          <a:xfrm>
            <a:off x="3295650" y="1945105"/>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75" name="Google Shape;175;g3f582d049f0_0_68"/>
          <p:cNvSpPr/>
          <p:nvPr/>
        </p:nvSpPr>
        <p:spPr>
          <a:xfrm>
            <a:off x="3371850" y="2164180"/>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6" name="Google Shape;176;g3f582d049f0_0_68"/>
          <p:cNvSpPr txBox="1"/>
          <p:nvPr/>
        </p:nvSpPr>
        <p:spPr>
          <a:xfrm>
            <a:off x="3371850" y="2164180"/>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GB" sz="2400">
                <a:solidFill>
                  <a:srgbClr val="FF8022"/>
                </a:solidFill>
                <a:latin typeface="Lato Black"/>
                <a:ea typeface="Lato Black"/>
                <a:cs typeface="Lato Black"/>
                <a:sym typeface="Lato Black"/>
              </a:rPr>
              <a:t>2</a:t>
            </a:r>
            <a:endParaRPr b="0" sz="2400">
              <a:solidFill>
                <a:srgbClr val="FF8022"/>
              </a:solidFill>
              <a:latin typeface="Lato Black"/>
              <a:ea typeface="Lato Black"/>
              <a:cs typeface="Lato Black"/>
              <a:sym typeface="Lato Black"/>
            </a:endParaRPr>
          </a:p>
        </p:txBody>
      </p:sp>
      <p:sp>
        <p:nvSpPr>
          <p:cNvPr id="177" name="Google Shape;177;g3f582d049f0_0_68"/>
          <p:cNvSpPr txBox="1"/>
          <p:nvPr/>
        </p:nvSpPr>
        <p:spPr>
          <a:xfrm>
            <a:off x="3438525" y="2754730"/>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Assess the factors that influence financial decisions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nvGrpSpPr>
          <p:cNvPr id="178" name="Google Shape;178;g3f582d049f0_0_68"/>
          <p:cNvGrpSpPr/>
          <p:nvPr/>
        </p:nvGrpSpPr>
        <p:grpSpPr>
          <a:xfrm>
            <a:off x="6229350" y="1945105"/>
            <a:ext cx="2533800" cy="3048000"/>
            <a:chOff x="6229350" y="2095500"/>
            <a:chExt cx="2533800" cy="3048000"/>
          </a:xfrm>
        </p:grpSpPr>
        <p:sp>
          <p:nvSpPr>
            <p:cNvPr id="179" name="Google Shape;179;g3f582d049f0_0_68"/>
            <p:cNvSpPr/>
            <p:nvPr/>
          </p:nvSpPr>
          <p:spPr>
            <a:xfrm>
              <a:off x="6229350" y="2095500"/>
              <a:ext cx="2533800" cy="3048000"/>
            </a:xfrm>
            <a:prstGeom prst="roundRect">
              <a:avLst>
                <a:gd fmla="val 4347" name="adj"/>
              </a:avLst>
            </a:prstGeom>
            <a:solidFill>
              <a:srgbClr val="FFFFFF"/>
            </a:solidFill>
            <a:ln cap="flat" cmpd="sng" w="1905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80" name="Google Shape;180;g3f582d049f0_0_68"/>
            <p:cNvSpPr/>
            <p:nvPr/>
          </p:nvSpPr>
          <p:spPr>
            <a:xfrm>
              <a:off x="6305550" y="2314575"/>
              <a:ext cx="419100" cy="419100"/>
            </a:xfrm>
            <a:prstGeom prst="ellipse">
              <a:avLst/>
            </a:prstGeom>
            <a:solidFill>
              <a:srgbClr val="FFEFE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81" name="Google Shape;181;g3f582d049f0_0_68"/>
            <p:cNvSpPr txBox="1"/>
            <p:nvPr/>
          </p:nvSpPr>
          <p:spPr>
            <a:xfrm>
              <a:off x="6305550" y="2314575"/>
              <a:ext cx="419100" cy="4191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GB" sz="2400">
                  <a:solidFill>
                    <a:srgbClr val="FF8022"/>
                  </a:solidFill>
                  <a:latin typeface="Lato Black"/>
                  <a:ea typeface="Lato Black"/>
                  <a:cs typeface="Lato Black"/>
                  <a:sym typeface="Lato Black"/>
                </a:rPr>
                <a:t>3</a:t>
              </a:r>
              <a:endParaRPr sz="2400">
                <a:solidFill>
                  <a:srgbClr val="FF8022"/>
                </a:solidFill>
                <a:latin typeface="Lato Black"/>
                <a:ea typeface="Lato Black"/>
                <a:cs typeface="Lato Black"/>
                <a:sym typeface="Lato Black"/>
              </a:endParaRPr>
            </a:p>
          </p:txBody>
        </p:sp>
        <p:sp>
          <p:nvSpPr>
            <p:cNvPr id="182" name="Google Shape;182;g3f582d049f0_0_68"/>
            <p:cNvSpPr txBox="1"/>
            <p:nvPr/>
          </p:nvSpPr>
          <p:spPr>
            <a:xfrm>
              <a:off x="6372225" y="2905125"/>
              <a:ext cx="22479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rgbClr val="0543B3"/>
                  </a:solidFill>
                  <a:latin typeface="Lato Black"/>
                  <a:ea typeface="Lato Black"/>
                  <a:cs typeface="Lato Black"/>
                  <a:sym typeface="Lato Black"/>
                </a:rPr>
                <a:t>Suggest ways to engage with crypto assets while managing risk</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a:p>
              <a:pPr indent="0" lvl="0" marL="0" rtl="0" algn="l">
                <a:spcBef>
                  <a:spcPts val="0"/>
                </a:spcBef>
                <a:spcAft>
                  <a:spcPts val="0"/>
                </a:spcAft>
                <a:buNone/>
              </a:pPr>
              <a:r>
                <a:t/>
              </a:r>
              <a:endParaRPr sz="2000">
                <a:solidFill>
                  <a:srgbClr val="0543B3"/>
                </a:solidFill>
                <a:latin typeface="Lato Black"/>
                <a:ea typeface="Lato Black"/>
                <a:cs typeface="Lato Black"/>
                <a:sym typeface="Lato Black"/>
              </a:endParaRPr>
            </a:p>
          </p:txBody>
        </p:sp>
      </p:grpSp>
      <p:grpSp>
        <p:nvGrpSpPr>
          <p:cNvPr id="183" name="Google Shape;183;g3f582d049f0_0_68"/>
          <p:cNvGrpSpPr/>
          <p:nvPr/>
        </p:nvGrpSpPr>
        <p:grpSpPr>
          <a:xfrm>
            <a:off x="381000" y="1472693"/>
            <a:ext cx="8382000" cy="381000"/>
            <a:chOff x="381000" y="1524000"/>
            <a:chExt cx="8382000" cy="381000"/>
          </a:xfrm>
        </p:grpSpPr>
        <p:sp>
          <p:nvSpPr>
            <p:cNvPr id="184" name="Google Shape;184;g3f582d049f0_0_68"/>
            <p:cNvSpPr/>
            <p:nvPr/>
          </p:nvSpPr>
          <p:spPr>
            <a:xfrm>
              <a:off x="381000" y="1524000"/>
              <a:ext cx="8382000" cy="381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latin typeface="Lato"/>
                <a:ea typeface="Lato"/>
                <a:cs typeface="Lato"/>
                <a:sym typeface="Lato"/>
              </a:endParaRPr>
            </a:p>
          </p:txBody>
        </p:sp>
        <p:sp>
          <p:nvSpPr>
            <p:cNvPr id="185" name="Google Shape;185;g3f582d049f0_0_68"/>
            <p:cNvSpPr txBox="1"/>
            <p:nvPr/>
          </p:nvSpPr>
          <p:spPr>
            <a:xfrm>
              <a:off x="381000" y="1524000"/>
              <a:ext cx="8382000" cy="38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GB" sz="1800">
                  <a:solidFill>
                    <a:srgbClr val="0543B3"/>
                  </a:solidFill>
                  <a:latin typeface="Lato Black"/>
                  <a:ea typeface="Lato Black"/>
                  <a:cs typeface="Lato Black"/>
                  <a:sym typeface="Lato Black"/>
                </a:rPr>
                <a:t>By the end of the session, I will be able to:</a:t>
              </a:r>
              <a:endParaRPr sz="1800">
                <a:solidFill>
                  <a:srgbClr val="0543B3"/>
                </a:solidFill>
                <a:latin typeface="Lato Black"/>
                <a:ea typeface="Lato Black"/>
                <a:cs typeface="Lato Black"/>
                <a:sym typeface="Lato Black"/>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621" name="Shape 621"/>
        <p:cNvGrpSpPr/>
        <p:nvPr/>
      </p:nvGrpSpPr>
      <p:grpSpPr>
        <a:xfrm>
          <a:off x="0" y="0"/>
          <a:ext cx="0" cy="0"/>
          <a:chOff x="0" y="0"/>
          <a:chExt cx="0" cy="0"/>
        </a:xfrm>
      </p:grpSpPr>
      <p:sp>
        <p:nvSpPr>
          <p:cNvPr id="622" name="Google Shape;622;g164e30dc810_0_482"/>
          <p:cNvSpPr txBox="1"/>
          <p:nvPr/>
        </p:nvSpPr>
        <p:spPr>
          <a:xfrm>
            <a:off x="331100" y="1305550"/>
            <a:ext cx="8939400" cy="2270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sz="1200">
                <a:solidFill>
                  <a:schemeClr val="lt1"/>
                </a:solidFill>
                <a:latin typeface="Lato Black"/>
                <a:ea typeface="Lato Black"/>
                <a:cs typeface="Lato Black"/>
                <a:sym typeface="Lato Black"/>
              </a:rPr>
              <a:t>ARTICLES TO EXTEND LEARNING</a:t>
            </a:r>
            <a:endParaRPr b="1" sz="1200">
              <a:solidFill>
                <a:schemeClr val="lt1"/>
              </a:solidFill>
              <a:latin typeface="Lato Black"/>
              <a:ea typeface="Lato Black"/>
              <a:cs typeface="Lato Black"/>
              <a:sym typeface="Lato Black"/>
            </a:endParaRPr>
          </a:p>
          <a:p>
            <a:pPr indent="0" lvl="0" marL="457200" rtl="0" algn="l">
              <a:lnSpc>
                <a:spcPct val="150000"/>
              </a:lnSpc>
              <a:spcBef>
                <a:spcPts val="0"/>
              </a:spcBef>
              <a:spcAft>
                <a:spcPts val="0"/>
              </a:spcAft>
              <a:buNone/>
            </a:pPr>
            <a:r>
              <a:t/>
            </a:r>
            <a:endParaRPr b="1" sz="1200">
              <a:solidFill>
                <a:schemeClr val="lt1"/>
              </a:solidFill>
              <a:latin typeface="Lato Black"/>
              <a:ea typeface="Lato Black"/>
              <a:cs typeface="Lato Black"/>
              <a:sym typeface="Lato Black"/>
            </a:endParaRPr>
          </a:p>
          <a:p>
            <a:pPr indent="0" lvl="0" marL="0" rtl="0" algn="l">
              <a:lnSpc>
                <a:spcPct val="115000"/>
              </a:lnSpc>
              <a:spcBef>
                <a:spcPts val="0"/>
              </a:spcBef>
              <a:spcAft>
                <a:spcPts val="0"/>
              </a:spcAft>
              <a:buNone/>
            </a:pPr>
            <a:r>
              <a:rPr lang="en-GB">
                <a:solidFill>
                  <a:schemeClr val="lt1"/>
                </a:solidFill>
                <a:latin typeface="Lato"/>
                <a:ea typeface="Lato"/>
                <a:cs typeface="Lato"/>
                <a:sym typeface="Lato"/>
              </a:rPr>
              <a:t>Please visit the FLIC learning hub - </a:t>
            </a:r>
            <a:r>
              <a:rPr lang="en-GB" u="sng">
                <a:solidFill>
                  <a:schemeClr val="lt1"/>
                </a:solidFill>
                <a:latin typeface="Lato"/>
                <a:ea typeface="Lato"/>
                <a:cs typeface="Lato"/>
                <a:sym typeface="Lato"/>
                <a:hlinkClick r:id="rId3">
                  <a:extLst>
                    <a:ext uri="{A12FA001-AC4F-418D-AE19-62706E023703}">
                      <ahyp:hlinkClr val="tx"/>
                    </a:ext>
                  </a:extLst>
                </a:hlinkClick>
              </a:rPr>
              <a:t>Learning Hub FT FLIC</a:t>
            </a:r>
            <a:r>
              <a:rPr lang="en-GB">
                <a:solidFill>
                  <a:schemeClr val="lt1"/>
                </a:solidFill>
                <a:latin typeface="Lato"/>
                <a:ea typeface="Lato"/>
                <a:cs typeface="Lato"/>
                <a:sym typeface="Lato"/>
              </a:rPr>
              <a:t> for further resources</a:t>
            </a:r>
            <a:endParaRPr>
              <a:solidFill>
                <a:schemeClr val="lt1"/>
              </a:solidFill>
              <a:latin typeface="Lato"/>
              <a:ea typeface="Lato"/>
              <a:cs typeface="Lato"/>
              <a:sym typeface="Lato"/>
            </a:endParaRPr>
          </a:p>
          <a:p>
            <a:pPr indent="0" lvl="0" marL="0" rtl="0" algn="l">
              <a:lnSpc>
                <a:spcPct val="115000"/>
              </a:lnSpc>
              <a:spcBef>
                <a:spcPts val="0"/>
              </a:spcBef>
              <a:spcAft>
                <a:spcPts val="0"/>
              </a:spcAft>
              <a:buClr>
                <a:srgbClr val="000000"/>
              </a:buClr>
              <a:buSzPts val="1400"/>
              <a:buFont typeface="Arial"/>
              <a:buNone/>
            </a:pPr>
            <a:r>
              <a:t/>
            </a:r>
            <a:endParaRPr>
              <a:solidFill>
                <a:schemeClr val="lt1"/>
              </a:solidFill>
              <a:latin typeface="Lato"/>
              <a:ea typeface="Lato"/>
              <a:cs typeface="Lato"/>
              <a:sym typeface="Lato"/>
            </a:endParaRPr>
          </a:p>
          <a:p>
            <a:pPr indent="0" lvl="0" marL="0" rtl="0" algn="l">
              <a:lnSpc>
                <a:spcPct val="150000"/>
              </a:lnSpc>
              <a:spcBef>
                <a:spcPts val="0"/>
              </a:spcBef>
              <a:spcAft>
                <a:spcPts val="0"/>
              </a:spcAft>
              <a:buNone/>
            </a:pPr>
            <a:r>
              <a:rPr lang="en-GB" sz="1300" u="sng">
                <a:solidFill>
                  <a:schemeClr val="lt1"/>
                </a:solidFill>
                <a:latin typeface="Lato"/>
                <a:ea typeface="Lato"/>
                <a:cs typeface="Lato"/>
                <a:sym typeface="Lato"/>
                <a:hlinkClick r:id="rId4">
                  <a:extLst>
                    <a:ext uri="{A12FA001-AC4F-418D-AE19-62706E023703}">
                      <ahyp:hlinkClr val="tx"/>
                    </a:ext>
                  </a:extLst>
                </a:hlinkClick>
              </a:rPr>
              <a:t>Blockchain facts: What is it, how it works, and how it can be used</a:t>
            </a:r>
            <a:r>
              <a:rPr lang="en-GB" sz="1300">
                <a:solidFill>
                  <a:schemeClr val="lt1"/>
                </a:solidFill>
                <a:latin typeface="Lato"/>
                <a:ea typeface="Lato"/>
                <a:cs typeface="Lato"/>
                <a:sym typeface="Lato"/>
              </a:rPr>
              <a:t> (Investopedia, regularly updated)</a:t>
            </a:r>
            <a:endParaRPr sz="1300">
              <a:solidFill>
                <a:schemeClr val="lt1"/>
              </a:solidFill>
              <a:latin typeface="Lato"/>
              <a:ea typeface="Lato"/>
              <a:cs typeface="Lato"/>
              <a:sym typeface="Lato"/>
            </a:endParaRPr>
          </a:p>
          <a:p>
            <a:pPr indent="0" lvl="0" marL="0" rtl="0" algn="l">
              <a:lnSpc>
                <a:spcPct val="150000"/>
              </a:lnSpc>
              <a:spcBef>
                <a:spcPts val="0"/>
              </a:spcBef>
              <a:spcAft>
                <a:spcPts val="0"/>
              </a:spcAft>
              <a:buNone/>
            </a:pPr>
            <a:r>
              <a:rPr lang="en-GB" sz="1300" u="sng">
                <a:solidFill>
                  <a:schemeClr val="lt1"/>
                </a:solidFill>
                <a:latin typeface="Lato"/>
                <a:ea typeface="Lato"/>
                <a:cs typeface="Lato"/>
                <a:sym typeface="Lato"/>
                <a:hlinkClick r:id="rId5">
                  <a:extLst>
                    <a:ext uri="{A12FA001-AC4F-418D-AE19-62706E023703}">
                      <ahyp:hlinkClr val="tx"/>
                    </a:ext>
                  </a:extLst>
                </a:hlinkClick>
              </a:rPr>
              <a:t>Decrypting Crypto: Exploring Children’s Engagement with Cryptoassets</a:t>
            </a:r>
            <a:r>
              <a:rPr lang="en-GB" sz="1300">
                <a:solidFill>
                  <a:schemeClr val="lt1"/>
                </a:solidFill>
                <a:latin typeface="Lato"/>
                <a:ea typeface="Lato"/>
                <a:cs typeface="Lato"/>
                <a:sym typeface="Lato"/>
              </a:rPr>
              <a:t> (2023)</a:t>
            </a:r>
            <a:endParaRPr sz="1300">
              <a:solidFill>
                <a:schemeClr val="lt1"/>
              </a:solidFill>
              <a:latin typeface="Lato"/>
              <a:ea typeface="Lato"/>
              <a:cs typeface="Lato"/>
              <a:sym typeface="Lato"/>
            </a:endParaRPr>
          </a:p>
          <a:p>
            <a:pPr indent="0" lvl="0" marL="0" rtl="0" algn="l">
              <a:lnSpc>
                <a:spcPct val="150000"/>
              </a:lnSpc>
              <a:spcBef>
                <a:spcPts val="0"/>
              </a:spcBef>
              <a:spcAft>
                <a:spcPts val="0"/>
              </a:spcAft>
              <a:buNone/>
            </a:pPr>
            <a:r>
              <a:rPr lang="en-GB" sz="1300" u="sng">
                <a:solidFill>
                  <a:schemeClr val="lt1"/>
                </a:solidFill>
                <a:latin typeface="Lato"/>
                <a:ea typeface="Lato"/>
                <a:cs typeface="Lato"/>
                <a:sym typeface="Lato"/>
                <a:hlinkClick r:id="rId6">
                  <a:extLst>
                    <a:ext uri="{A12FA001-AC4F-418D-AE19-62706E023703}">
                      <ahyp:hlinkClr val="tx"/>
                    </a:ext>
                  </a:extLst>
                </a:hlinkClick>
              </a:rPr>
              <a:t>Crypto: The basics</a:t>
            </a:r>
            <a:r>
              <a:rPr lang="en-GB" sz="1300">
                <a:solidFill>
                  <a:schemeClr val="lt1"/>
                </a:solidFill>
                <a:latin typeface="Lato"/>
                <a:ea typeface="Lato"/>
                <a:cs typeface="Lato"/>
                <a:sym typeface="Lato"/>
              </a:rPr>
              <a:t> (Financial Conduct Authority, regularly updated)</a:t>
            </a:r>
            <a:endParaRPr sz="1300">
              <a:solidFill>
                <a:schemeClr val="lt1"/>
              </a:solidFill>
              <a:latin typeface="Lato"/>
              <a:ea typeface="Lato"/>
              <a:cs typeface="Lato"/>
              <a:sym typeface="Lato"/>
            </a:endParaRPr>
          </a:p>
          <a:p>
            <a:pPr indent="0" lvl="0" marL="0" rtl="0" algn="l">
              <a:lnSpc>
                <a:spcPct val="150000"/>
              </a:lnSpc>
              <a:spcBef>
                <a:spcPts val="0"/>
              </a:spcBef>
              <a:spcAft>
                <a:spcPts val="0"/>
              </a:spcAft>
              <a:buNone/>
            </a:pPr>
            <a:r>
              <a:rPr lang="en-GB" sz="1300" u="sng">
                <a:solidFill>
                  <a:schemeClr val="lt1"/>
                </a:solidFill>
                <a:latin typeface="Lato"/>
                <a:ea typeface="Lato"/>
                <a:cs typeface="Lato"/>
                <a:sym typeface="Lato"/>
                <a:hlinkClick r:id="rId7">
                  <a:extLst>
                    <a:ext uri="{A12FA001-AC4F-418D-AE19-62706E023703}">
                      <ahyp:hlinkClr val="tx"/>
                    </a:ext>
                  </a:extLst>
                </a:hlinkClick>
              </a:rPr>
              <a:t>Young Scot: What is Cryptocurrency?</a:t>
            </a:r>
            <a:r>
              <a:rPr lang="en-GB" sz="1300">
                <a:solidFill>
                  <a:schemeClr val="lt1"/>
                </a:solidFill>
                <a:latin typeface="Lato"/>
                <a:ea typeface="Lato"/>
                <a:cs typeface="Lato"/>
                <a:sym typeface="Lato"/>
              </a:rPr>
              <a:t> (regularly updated)</a:t>
            </a:r>
            <a:endParaRPr sz="1300">
              <a:solidFill>
                <a:schemeClr val="lt1"/>
              </a:solidFill>
              <a:latin typeface="Lato"/>
              <a:ea typeface="Lato"/>
              <a:cs typeface="Lato"/>
              <a:sym typeface="Lato"/>
            </a:endParaRPr>
          </a:p>
        </p:txBody>
      </p:sp>
      <p:sp>
        <p:nvSpPr>
          <p:cNvPr id="623" name="Google Shape;623;g164e30dc810_0_482"/>
          <p:cNvSpPr txBox="1"/>
          <p:nvPr/>
        </p:nvSpPr>
        <p:spPr>
          <a:xfrm>
            <a:off x="1640100" y="303950"/>
            <a:ext cx="58638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Links to learn more</a:t>
            </a:r>
            <a:endParaRPr b="1" i="0" sz="2900" u="none" cap="none" strike="noStrike">
              <a:solidFill>
                <a:srgbClr val="000000"/>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164e30dc810_0_113"/>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g164e30dc810_0_113"/>
          <p:cNvSpPr txBox="1"/>
          <p:nvPr/>
        </p:nvSpPr>
        <p:spPr>
          <a:xfrm>
            <a:off x="311700" y="29853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pic>
        <p:nvPicPr>
          <p:cNvPr descr="Bitcoin" id="192" name="Google Shape;192;g164e30dc810_0_113"/>
          <p:cNvPicPr preferRelativeResize="0"/>
          <p:nvPr/>
        </p:nvPicPr>
        <p:blipFill rotWithShape="1">
          <a:blip r:embed="rId3">
            <a:alphaModFix/>
          </a:blip>
          <a:srcRect b="0" l="0" r="0" t="0"/>
          <a:stretch/>
        </p:blipFill>
        <p:spPr>
          <a:xfrm>
            <a:off x="1010878" y="2231865"/>
            <a:ext cx="640853" cy="744732"/>
          </a:xfrm>
          <a:prstGeom prst="rect">
            <a:avLst/>
          </a:prstGeom>
          <a:noFill/>
          <a:ln>
            <a:noFill/>
          </a:ln>
        </p:spPr>
      </p:pic>
      <p:pic>
        <p:nvPicPr>
          <p:cNvPr id="193" name="Google Shape;193;g164e30dc810_0_113"/>
          <p:cNvPicPr preferRelativeResize="0"/>
          <p:nvPr/>
        </p:nvPicPr>
        <p:blipFill rotWithShape="1">
          <a:blip r:embed="rId4">
            <a:alphaModFix/>
          </a:blip>
          <a:srcRect b="0" l="0" r="0" t="0"/>
          <a:stretch/>
        </p:blipFill>
        <p:spPr>
          <a:xfrm>
            <a:off x="7345978" y="2146848"/>
            <a:ext cx="787174" cy="914774"/>
          </a:xfrm>
          <a:prstGeom prst="rect">
            <a:avLst/>
          </a:prstGeom>
          <a:noFill/>
          <a:ln>
            <a:noFill/>
          </a:ln>
        </p:spPr>
      </p:pic>
      <p:pic>
        <p:nvPicPr>
          <p:cNvPr id="194" name="Google Shape;194;g164e30dc810_0_113"/>
          <p:cNvPicPr preferRelativeResize="0"/>
          <p:nvPr/>
        </p:nvPicPr>
        <p:blipFill rotWithShape="1">
          <a:blip r:embed="rId5">
            <a:alphaModFix/>
          </a:blip>
          <a:srcRect b="0" l="0" r="0" t="0"/>
          <a:stretch/>
        </p:blipFill>
        <p:spPr>
          <a:xfrm>
            <a:off x="4193849" y="2212651"/>
            <a:ext cx="673909" cy="783149"/>
          </a:xfrm>
          <a:prstGeom prst="rect">
            <a:avLst/>
          </a:prstGeom>
          <a:noFill/>
          <a:ln>
            <a:noFill/>
          </a:ln>
        </p:spPr>
      </p:pic>
      <p:pic>
        <p:nvPicPr>
          <p:cNvPr id="195" name="Google Shape;195;g164e30dc810_0_113"/>
          <p:cNvPicPr preferRelativeResize="0"/>
          <p:nvPr/>
        </p:nvPicPr>
        <p:blipFill rotWithShape="1">
          <a:blip r:embed="rId6">
            <a:alphaModFix/>
          </a:blip>
          <a:srcRect b="0" l="0" r="0" t="0"/>
          <a:stretch/>
        </p:blipFill>
        <p:spPr>
          <a:xfrm>
            <a:off x="5298090" y="2259328"/>
            <a:ext cx="593611" cy="689831"/>
          </a:xfrm>
          <a:prstGeom prst="rect">
            <a:avLst/>
          </a:prstGeom>
          <a:noFill/>
          <a:ln>
            <a:noFill/>
          </a:ln>
        </p:spPr>
      </p:pic>
      <p:pic>
        <p:nvPicPr>
          <p:cNvPr id="196" name="Google Shape;196;g164e30dc810_0_113"/>
          <p:cNvPicPr preferRelativeResize="0"/>
          <p:nvPr/>
        </p:nvPicPr>
        <p:blipFill rotWithShape="1">
          <a:blip r:embed="rId7">
            <a:alphaModFix/>
          </a:blip>
          <a:srcRect b="0" l="0" r="0" t="0"/>
          <a:stretch/>
        </p:blipFill>
        <p:spPr>
          <a:xfrm>
            <a:off x="2082063" y="2212673"/>
            <a:ext cx="673909" cy="783149"/>
          </a:xfrm>
          <a:prstGeom prst="rect">
            <a:avLst/>
          </a:prstGeom>
          <a:noFill/>
          <a:ln>
            <a:noFill/>
          </a:ln>
        </p:spPr>
      </p:pic>
      <p:pic>
        <p:nvPicPr>
          <p:cNvPr id="197" name="Google Shape;197;g164e30dc810_0_113"/>
          <p:cNvPicPr preferRelativeResize="0"/>
          <p:nvPr/>
        </p:nvPicPr>
        <p:blipFill rotWithShape="1">
          <a:blip r:embed="rId8">
            <a:alphaModFix/>
          </a:blip>
          <a:srcRect b="0" l="0" r="0" t="0"/>
          <a:stretch/>
        </p:blipFill>
        <p:spPr>
          <a:xfrm>
            <a:off x="3186303" y="2268851"/>
            <a:ext cx="577214" cy="670777"/>
          </a:xfrm>
          <a:prstGeom prst="rect">
            <a:avLst/>
          </a:prstGeom>
          <a:noFill/>
          <a:ln>
            <a:noFill/>
          </a:ln>
        </p:spPr>
      </p:pic>
      <p:pic>
        <p:nvPicPr>
          <p:cNvPr id="198" name="Google Shape;198;g164e30dc810_0_113"/>
          <p:cNvPicPr preferRelativeResize="0"/>
          <p:nvPr/>
        </p:nvPicPr>
        <p:blipFill rotWithShape="1">
          <a:blip r:embed="rId9">
            <a:alphaModFix/>
          </a:blip>
          <a:srcRect b="0" l="0" r="0" t="0"/>
          <a:stretch/>
        </p:blipFill>
        <p:spPr>
          <a:xfrm>
            <a:off x="6322033" y="2259326"/>
            <a:ext cx="593613" cy="689836"/>
          </a:xfrm>
          <a:prstGeom prst="rect">
            <a:avLst/>
          </a:prstGeom>
          <a:noFill/>
          <a:ln>
            <a:noFill/>
          </a:ln>
        </p:spPr>
      </p:pic>
      <p:sp>
        <p:nvSpPr>
          <p:cNvPr id="199" name="Google Shape;199;g164e30dc810_0_113"/>
          <p:cNvSpPr txBox="1"/>
          <p:nvPr/>
        </p:nvSpPr>
        <p:spPr>
          <a:xfrm>
            <a:off x="311700" y="999650"/>
            <a:ext cx="8450100" cy="992700"/>
          </a:xfrm>
          <a:prstGeom prst="rect">
            <a:avLst/>
          </a:prstGeom>
          <a:noFill/>
          <a:ln>
            <a:noFill/>
          </a:ln>
        </p:spPr>
        <p:txBody>
          <a:bodyPr anchorCtr="0" anchor="t" bIns="91425" lIns="91425" spcFirstLastPara="1" rIns="91425" wrap="square" tIns="91425">
            <a:spAutoFit/>
          </a:bodyPr>
          <a:lstStyle/>
          <a:p>
            <a:pPr indent="0" lvl="0" marL="0" marR="0" rtl="0" algn="ctr">
              <a:lnSpc>
                <a:spcPct val="150000"/>
              </a:lnSpc>
              <a:spcBef>
                <a:spcPts val="0"/>
              </a:spcBef>
              <a:spcAft>
                <a:spcPts val="0"/>
              </a:spcAft>
              <a:buClr>
                <a:srgbClr val="000000"/>
              </a:buClr>
              <a:buSzPts val="2100"/>
              <a:buFont typeface="Arial"/>
              <a:buNone/>
            </a:pPr>
            <a:r>
              <a:rPr lang="en-GB" sz="2100">
                <a:solidFill>
                  <a:schemeClr val="lt1"/>
                </a:solidFill>
                <a:latin typeface="Lato"/>
                <a:ea typeface="Lato"/>
                <a:cs typeface="Lato"/>
                <a:sym typeface="Lato"/>
              </a:rPr>
              <a:t>Write what you know already, using some of these terms in a sentence</a:t>
            </a:r>
            <a:r>
              <a:rPr b="0" i="0" lang="en-GB" sz="2100" u="none" cap="none" strike="noStrike">
                <a:solidFill>
                  <a:schemeClr val="lt1"/>
                </a:solidFill>
                <a:latin typeface="Lato"/>
                <a:ea typeface="Lato"/>
                <a:cs typeface="Lato"/>
                <a:sym typeface="Lato"/>
              </a:rPr>
              <a:t>: </a:t>
            </a:r>
            <a:br>
              <a:rPr b="0" i="0" lang="en-GB" sz="2100" u="none" cap="none" strike="noStrike">
                <a:solidFill>
                  <a:schemeClr val="lt1"/>
                </a:solidFill>
                <a:latin typeface="Lato"/>
                <a:ea typeface="Lato"/>
                <a:cs typeface="Lato"/>
                <a:sym typeface="Lato"/>
              </a:rPr>
            </a:br>
            <a:r>
              <a:rPr b="1" i="0" lang="en-GB" sz="2100" u="none" cap="none" strike="noStrike">
                <a:solidFill>
                  <a:schemeClr val="lt1"/>
                </a:solidFill>
                <a:latin typeface="Lato"/>
                <a:ea typeface="Lato"/>
                <a:cs typeface="Lato"/>
                <a:sym typeface="Lato"/>
              </a:rPr>
              <a:t>money     coins      digital       investment      risk     bank  </a:t>
            </a:r>
            <a:r>
              <a:rPr b="0" i="0" lang="en-GB" sz="2100" u="none" cap="none" strike="noStrike">
                <a:solidFill>
                  <a:schemeClr val="lt1"/>
                </a:solidFill>
                <a:latin typeface="Lato"/>
                <a:ea typeface="Lato"/>
                <a:cs typeface="Lato"/>
                <a:sym typeface="Lato"/>
              </a:rPr>
              <a:t>  </a:t>
            </a:r>
            <a:r>
              <a:rPr b="1" lang="en-GB" sz="2100">
                <a:solidFill>
                  <a:schemeClr val="lt1"/>
                </a:solidFill>
                <a:latin typeface="Lato"/>
                <a:ea typeface="Lato"/>
                <a:cs typeface="Lato"/>
                <a:sym typeface="Lato"/>
              </a:rPr>
              <a:t>speculative</a:t>
            </a:r>
            <a:r>
              <a:rPr b="0" i="0" lang="en-GB" sz="2100" u="none" cap="none" strike="noStrike">
                <a:solidFill>
                  <a:schemeClr val="lt1"/>
                </a:solidFill>
                <a:latin typeface="Lato"/>
                <a:ea typeface="Lato"/>
                <a:cs typeface="Lato"/>
                <a:sym typeface="Lato"/>
              </a:rPr>
              <a:t>    </a:t>
            </a:r>
            <a:endParaRPr b="0" i="0" sz="1200" u="none" cap="none" strike="noStrike">
              <a:solidFill>
                <a:schemeClr val="lt1"/>
              </a:solidFill>
              <a:latin typeface="Arial"/>
              <a:ea typeface="Arial"/>
              <a:cs typeface="Arial"/>
              <a:sym typeface="Arial"/>
            </a:endParaRPr>
          </a:p>
        </p:txBody>
      </p:sp>
      <p:sp>
        <p:nvSpPr>
          <p:cNvPr id="200" name="Google Shape;200;g164e30dc810_0_113"/>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GB"/>
              <a:t>What is cryptocurrency?</a:t>
            </a:r>
            <a:endParaRPr/>
          </a:p>
        </p:txBody>
      </p:sp>
      <p:sp>
        <p:nvSpPr>
          <p:cNvPr id="201" name="Google Shape;201;g164e30dc810_0_113"/>
          <p:cNvSpPr txBox="1"/>
          <p:nvPr/>
        </p:nvSpPr>
        <p:spPr>
          <a:xfrm>
            <a:off x="298000" y="3225325"/>
            <a:ext cx="8583000" cy="1050600"/>
          </a:xfrm>
          <a:prstGeom prst="rect">
            <a:avLst/>
          </a:prstGeom>
          <a:noFill/>
          <a:ln cap="flat" cmpd="sng" w="2857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extLst>
                  <a:ext uri="http://customooxmlschemas.google.com/">
                    <go:slidesCustomData xmlns:go="http://customooxmlschemas.google.com/" textRoundtripDataId="0"/>
                  </a:ext>
                </a:extLst>
              </a:rPr>
              <a:t>Currenc</a:t>
            </a:r>
            <a:r>
              <a:rPr b="1" lang="en-GB" sz="1600">
                <a:solidFill>
                  <a:schemeClr val="lt1"/>
                </a:solidFill>
                <a:latin typeface="Lato"/>
                <a:ea typeface="Lato"/>
                <a:cs typeface="Lato"/>
                <a:sym typeface="Lato"/>
                <a:extLst>
                  <a:ext uri="http://customooxmlschemas.google.com/">
                    <go:slidesCustomData xmlns:go="http://customooxmlschemas.google.com/" textRoundtripDataId="1"/>
                  </a:ext>
                </a:extLst>
              </a:rPr>
              <a:t>y</a:t>
            </a:r>
            <a:r>
              <a:rPr b="1" i="0" lang="en-GB" sz="1600" u="none" cap="none" strike="noStrike">
                <a:solidFill>
                  <a:schemeClr val="lt1"/>
                </a:solidFill>
                <a:latin typeface="Lato"/>
                <a:ea typeface="Lato"/>
                <a:cs typeface="Lato"/>
                <a:sym typeface="Lato"/>
                <a:extLst>
                  <a:ext uri="http://customooxmlschemas.google.com/">
                    <go:slidesCustomData xmlns:go="http://customooxmlschemas.google.com/" textRoundtripDataId="2"/>
                  </a:ext>
                </a:extLst>
              </a:rPr>
              <a:t> </a:t>
            </a:r>
            <a:r>
              <a:rPr b="1" lang="en-GB" sz="1600">
                <a:solidFill>
                  <a:schemeClr val="lt1"/>
                </a:solidFill>
                <a:latin typeface="Lato"/>
                <a:ea typeface="Lato"/>
                <a:cs typeface="Lato"/>
                <a:sym typeface="Lato"/>
              </a:rPr>
              <a:t>=</a:t>
            </a:r>
            <a:r>
              <a:rPr b="1" i="0" lang="en-GB" sz="1600" u="none" cap="none" strike="noStrike">
                <a:solidFill>
                  <a:schemeClr val="lt1"/>
                </a:solidFill>
                <a:latin typeface="Lato"/>
                <a:ea typeface="Lato"/>
                <a:cs typeface="Lato"/>
                <a:sym typeface="Lato"/>
              </a:rPr>
              <a:t> </a:t>
            </a:r>
            <a:r>
              <a:rPr b="1" lang="en-GB" sz="1600">
                <a:solidFill>
                  <a:schemeClr val="lt1"/>
                </a:solidFill>
                <a:latin typeface="Lato"/>
                <a:ea typeface="Lato"/>
                <a:cs typeface="Lato"/>
                <a:sym typeface="Lato"/>
              </a:rPr>
              <a:t>A </a:t>
            </a:r>
            <a:r>
              <a:rPr b="1" i="0" lang="en-GB" sz="1600" u="none" cap="none" strike="noStrike">
                <a:solidFill>
                  <a:schemeClr val="lt1"/>
                </a:solidFill>
                <a:latin typeface="Lato"/>
                <a:ea typeface="Lato"/>
                <a:cs typeface="Lato"/>
                <a:sym typeface="Lato"/>
              </a:rPr>
              <a:t>medium of exchange for goods and services.</a:t>
            </a:r>
            <a:endParaRPr b="1" sz="1600">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600"/>
              <a:buFont typeface="Arial"/>
              <a:buNone/>
            </a:pPr>
            <a:r>
              <a:t/>
            </a:r>
            <a:endParaRPr b="1" sz="300">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600"/>
              <a:buFont typeface="Arial"/>
              <a:buNone/>
            </a:pPr>
            <a:r>
              <a:rPr b="1" i="0" lang="en-GB" sz="1600" u="none" cap="none" strike="noStrike">
                <a:solidFill>
                  <a:schemeClr val="lt1"/>
                </a:solidFill>
                <a:latin typeface="Lato"/>
                <a:ea typeface="Lato"/>
                <a:cs typeface="Lato"/>
                <a:sym typeface="Lato"/>
              </a:rPr>
              <a:t>A currency usually comes in the form of coins and notes</a:t>
            </a:r>
            <a:r>
              <a:rPr b="1" lang="en-GB" sz="1600">
                <a:solidFill>
                  <a:schemeClr val="lt1"/>
                </a:solidFill>
                <a:latin typeface="Lato"/>
                <a:ea typeface="Lato"/>
                <a:cs typeface="Lato"/>
                <a:sym typeface="Lato"/>
              </a:rPr>
              <a:t>, </a:t>
            </a:r>
            <a:r>
              <a:rPr b="1" i="0" lang="en-GB" sz="1600" u="none" cap="none" strike="noStrike">
                <a:solidFill>
                  <a:schemeClr val="lt1"/>
                </a:solidFill>
                <a:latin typeface="Lato"/>
                <a:ea typeface="Lato"/>
                <a:cs typeface="Lato"/>
                <a:sym typeface="Lato"/>
              </a:rPr>
              <a:t>but now there </a:t>
            </a:r>
            <a:r>
              <a:rPr b="1" lang="en-GB" sz="1600">
                <a:solidFill>
                  <a:schemeClr val="lt1"/>
                </a:solidFill>
                <a:latin typeface="Lato"/>
                <a:ea typeface="Lato"/>
                <a:cs typeface="Lato"/>
                <a:sym typeface="Lato"/>
              </a:rPr>
              <a:t>are </a:t>
            </a:r>
            <a:r>
              <a:rPr b="1" lang="en-GB" sz="1600">
                <a:solidFill>
                  <a:schemeClr val="lt1"/>
                </a:solidFill>
                <a:latin typeface="Lato"/>
                <a:ea typeface="Lato"/>
                <a:cs typeface="Lato"/>
                <a:sym typeface="Lato"/>
                <a:extLst>
                  <a:ext uri="http://customooxmlschemas.google.com/">
                    <go:slidesCustomData xmlns:go="http://customooxmlschemas.google.com/" textRoundtripDataId="3"/>
                  </a:ext>
                </a:extLst>
              </a:rPr>
              <a:t>also</a:t>
            </a:r>
            <a:r>
              <a:rPr b="1" lang="en-GB" sz="1600">
                <a:solidFill>
                  <a:schemeClr val="lt1"/>
                </a:solidFill>
                <a:latin typeface="Lato"/>
                <a:ea typeface="Lato"/>
                <a:cs typeface="Lato"/>
                <a:sym typeface="Lato"/>
              </a:rPr>
              <a:t> </a:t>
            </a:r>
            <a:r>
              <a:rPr b="1" i="0" lang="en-GB" sz="1600" u="none" cap="none" strike="noStrike">
                <a:solidFill>
                  <a:schemeClr val="lt1"/>
                </a:solidFill>
                <a:latin typeface="Lato"/>
                <a:ea typeface="Lato"/>
                <a:cs typeface="Lato"/>
                <a:sym typeface="Lato"/>
              </a:rPr>
              <a:t>digital currenc</a:t>
            </a:r>
            <a:r>
              <a:rPr b="1" lang="en-GB" sz="1600">
                <a:solidFill>
                  <a:schemeClr val="lt1"/>
                </a:solidFill>
                <a:latin typeface="Lato"/>
                <a:ea typeface="Lato"/>
                <a:cs typeface="Lato"/>
                <a:sym typeface="Lato"/>
              </a:rPr>
              <a:t>ies, such as</a:t>
            </a:r>
            <a:r>
              <a:rPr b="1" i="0" lang="en-GB" sz="1600" u="none" cap="none" strike="noStrike">
                <a:solidFill>
                  <a:schemeClr val="lt1"/>
                </a:solidFill>
                <a:latin typeface="Lato"/>
                <a:ea typeface="Lato"/>
                <a:cs typeface="Lato"/>
                <a:sym typeface="Lato"/>
              </a:rPr>
              <a:t> cryptocurrency.</a:t>
            </a:r>
            <a:endParaRPr b="1" i="0" sz="1600" u="none" cap="none" strike="noStrike">
              <a:solidFill>
                <a:schemeClr val="accent2"/>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g3cd3a2567ad_0_2"/>
          <p:cNvSpPr txBox="1"/>
          <p:nvPr/>
        </p:nvSpPr>
        <p:spPr>
          <a:xfrm>
            <a:off x="311700" y="2075400"/>
            <a:ext cx="8450100" cy="2148600"/>
          </a:xfrm>
          <a:prstGeom prst="rect">
            <a:avLst/>
          </a:prstGeom>
          <a:noFill/>
          <a:ln cap="flat" cmpd="sng" w="2857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GB" sz="2100">
                <a:solidFill>
                  <a:schemeClr val="lt1"/>
                </a:solidFill>
                <a:latin typeface="Lato"/>
                <a:ea typeface="Lato"/>
                <a:cs typeface="Lato"/>
                <a:sym typeface="Lato"/>
              </a:rPr>
              <a:t>A possible answer:</a:t>
            </a:r>
            <a:endParaRPr sz="2100">
              <a:solidFill>
                <a:schemeClr val="lt1"/>
              </a:solidFill>
              <a:latin typeface="Lato"/>
              <a:ea typeface="Lato"/>
              <a:cs typeface="Lato"/>
              <a:sym typeface="Lato"/>
            </a:endParaRPr>
          </a:p>
          <a:p>
            <a:pPr indent="0" lvl="0" marL="457200" rtl="0" algn="l">
              <a:lnSpc>
                <a:spcPct val="115000"/>
              </a:lnSpc>
              <a:spcBef>
                <a:spcPts val="1200"/>
              </a:spcBef>
              <a:spcAft>
                <a:spcPts val="1200"/>
              </a:spcAft>
              <a:buNone/>
            </a:pPr>
            <a:r>
              <a:rPr lang="en-GB" sz="2100">
                <a:solidFill>
                  <a:schemeClr val="lt1"/>
                </a:solidFill>
                <a:latin typeface="Lato"/>
                <a:ea typeface="Lato"/>
                <a:cs typeface="Lato"/>
                <a:sym typeface="Lato"/>
              </a:rPr>
              <a:t>Cryptocurrency is a type of digital coin or currency. It's an investment, because people hope the value of the coin increases. However, it's speculative (a bet on a future </a:t>
            </a:r>
            <a:r>
              <a:rPr lang="en-GB" sz="2100">
                <a:solidFill>
                  <a:schemeClr val="lt1"/>
                </a:solidFill>
                <a:latin typeface="Lato"/>
                <a:ea typeface="Lato"/>
                <a:cs typeface="Lato"/>
                <a:sym typeface="Lato"/>
              </a:rPr>
              <a:t>change</a:t>
            </a:r>
            <a:r>
              <a:rPr lang="en-GB" sz="2100">
                <a:solidFill>
                  <a:schemeClr val="lt1"/>
                </a:solidFill>
                <a:latin typeface="Lato"/>
                <a:ea typeface="Lato"/>
                <a:cs typeface="Lato"/>
                <a:sym typeface="Lato"/>
              </a:rPr>
              <a:t> in cost) and not backed or protected by any bank. That's why it's a high risk option. </a:t>
            </a:r>
            <a:endParaRPr sz="2100">
              <a:solidFill>
                <a:schemeClr val="lt1"/>
              </a:solidFill>
              <a:latin typeface="Lato"/>
              <a:ea typeface="Lato"/>
              <a:cs typeface="Lato"/>
              <a:sym typeface="Lato"/>
            </a:endParaRPr>
          </a:p>
        </p:txBody>
      </p:sp>
      <p:sp>
        <p:nvSpPr>
          <p:cNvPr id="207" name="Google Shape;207;g3cd3a2567ad_0_2"/>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g3cd3a2567ad_0_2"/>
          <p:cNvSpPr txBox="1"/>
          <p:nvPr/>
        </p:nvSpPr>
        <p:spPr>
          <a:xfrm>
            <a:off x="311700" y="999650"/>
            <a:ext cx="8450100" cy="992700"/>
          </a:xfrm>
          <a:prstGeom prst="rect">
            <a:avLst/>
          </a:prstGeom>
          <a:noFill/>
          <a:ln>
            <a:noFill/>
          </a:ln>
        </p:spPr>
        <p:txBody>
          <a:bodyPr anchorCtr="0" anchor="t" bIns="91425" lIns="91425" spcFirstLastPara="1" rIns="91425" wrap="square" tIns="91425">
            <a:spAutoFit/>
          </a:bodyPr>
          <a:lstStyle/>
          <a:p>
            <a:pPr indent="0" lvl="0" marL="0" marR="0" rtl="0" algn="ctr">
              <a:lnSpc>
                <a:spcPct val="150000"/>
              </a:lnSpc>
              <a:spcBef>
                <a:spcPts val="0"/>
              </a:spcBef>
              <a:spcAft>
                <a:spcPts val="0"/>
              </a:spcAft>
              <a:buClr>
                <a:srgbClr val="000000"/>
              </a:buClr>
              <a:buSzPts val="2100"/>
              <a:buFont typeface="Arial"/>
              <a:buNone/>
            </a:pPr>
            <a:r>
              <a:rPr lang="en-GB" sz="2100">
                <a:solidFill>
                  <a:schemeClr val="lt1"/>
                </a:solidFill>
                <a:latin typeface="Lato"/>
                <a:ea typeface="Lato"/>
                <a:cs typeface="Lato"/>
                <a:sym typeface="Lato"/>
              </a:rPr>
              <a:t>Write what you know already, using some of these terms in a sentence</a:t>
            </a:r>
            <a:r>
              <a:rPr b="0" i="0" lang="en-GB" sz="2100" u="none" cap="none" strike="noStrike">
                <a:solidFill>
                  <a:schemeClr val="lt1"/>
                </a:solidFill>
                <a:latin typeface="Lato"/>
                <a:ea typeface="Lato"/>
                <a:cs typeface="Lato"/>
                <a:sym typeface="Lato"/>
              </a:rPr>
              <a:t>: </a:t>
            </a:r>
            <a:br>
              <a:rPr b="0" i="0" lang="en-GB" sz="2100" u="none" cap="none" strike="noStrike">
                <a:solidFill>
                  <a:schemeClr val="lt1"/>
                </a:solidFill>
                <a:latin typeface="Lato"/>
                <a:ea typeface="Lato"/>
                <a:cs typeface="Lato"/>
                <a:sym typeface="Lato"/>
              </a:rPr>
            </a:br>
            <a:r>
              <a:rPr b="1" i="0" lang="en-GB" sz="2100" u="none" cap="none" strike="noStrike">
                <a:solidFill>
                  <a:schemeClr val="lt1"/>
                </a:solidFill>
                <a:latin typeface="Lato"/>
                <a:ea typeface="Lato"/>
                <a:cs typeface="Lato"/>
                <a:sym typeface="Lato"/>
              </a:rPr>
              <a:t>money     coins      digital       investment      risk     bank  </a:t>
            </a:r>
            <a:r>
              <a:rPr b="0" i="0" lang="en-GB" sz="2100" u="none" cap="none" strike="noStrike">
                <a:solidFill>
                  <a:schemeClr val="lt1"/>
                </a:solidFill>
                <a:latin typeface="Lato"/>
                <a:ea typeface="Lato"/>
                <a:cs typeface="Lato"/>
                <a:sym typeface="Lato"/>
              </a:rPr>
              <a:t>  </a:t>
            </a:r>
            <a:r>
              <a:rPr b="1" lang="en-GB" sz="2100">
                <a:solidFill>
                  <a:schemeClr val="lt1"/>
                </a:solidFill>
                <a:latin typeface="Lato"/>
                <a:ea typeface="Lato"/>
                <a:cs typeface="Lato"/>
                <a:sym typeface="Lato"/>
              </a:rPr>
              <a:t>speculative</a:t>
            </a:r>
            <a:r>
              <a:rPr b="0" i="0" lang="en-GB" sz="2100" u="none" cap="none" strike="noStrike">
                <a:solidFill>
                  <a:schemeClr val="lt1"/>
                </a:solidFill>
                <a:latin typeface="Lato"/>
                <a:ea typeface="Lato"/>
                <a:cs typeface="Lato"/>
                <a:sym typeface="Lato"/>
              </a:rPr>
              <a:t>    </a:t>
            </a:r>
            <a:endParaRPr b="0" i="0" sz="1200" u="none" cap="none" strike="noStrike">
              <a:solidFill>
                <a:schemeClr val="lt1"/>
              </a:solidFill>
              <a:latin typeface="Arial"/>
              <a:ea typeface="Arial"/>
              <a:cs typeface="Arial"/>
              <a:sym typeface="Arial"/>
            </a:endParaRPr>
          </a:p>
        </p:txBody>
      </p:sp>
      <p:sp>
        <p:nvSpPr>
          <p:cNvPr id="209" name="Google Shape;209;g3cd3a2567ad_0_2"/>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GB"/>
              <a:t>What is cryptocurrency?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g164e30dc810_0_142"/>
          <p:cNvSpPr txBox="1"/>
          <p:nvPr/>
        </p:nvSpPr>
        <p:spPr>
          <a:xfrm>
            <a:off x="272750" y="1082425"/>
            <a:ext cx="3941400" cy="780300"/>
          </a:xfrm>
          <a:prstGeom prst="rect">
            <a:avLst/>
          </a:prstGeom>
          <a:noFill/>
          <a:ln>
            <a:noFill/>
          </a:ln>
        </p:spPr>
        <p:txBody>
          <a:bodyPr anchorCtr="0" anchor="t" bIns="91425" lIns="91425" spcFirstLastPara="1" rIns="91425" wrap="square" tIns="91425">
            <a:spAutoFit/>
          </a:bodyPr>
          <a:lstStyle/>
          <a:p>
            <a:pPr indent="-342900" lvl="0" marL="457200" marR="0" rtl="0" algn="l">
              <a:lnSpc>
                <a:spcPct val="115000"/>
              </a:lnSpc>
              <a:spcBef>
                <a:spcPts val="0"/>
              </a:spcBef>
              <a:spcAft>
                <a:spcPts val="0"/>
              </a:spcAft>
              <a:buClr>
                <a:srgbClr val="FFFFFF"/>
              </a:buClr>
              <a:buSzPts val="1800"/>
              <a:buFont typeface="Lato"/>
              <a:buChar char="●"/>
            </a:pPr>
            <a:r>
              <a:rPr b="1" lang="en-GB" sz="1800">
                <a:solidFill>
                  <a:srgbClr val="FFFFFF"/>
                </a:solidFill>
                <a:latin typeface="Lato"/>
                <a:ea typeface="Lato"/>
                <a:cs typeface="Lato"/>
                <a:sym typeface="Lato"/>
              </a:rPr>
              <a:t>Watch the video</a:t>
            </a:r>
            <a:endParaRPr b="1" sz="1800">
              <a:solidFill>
                <a:srgbClr val="FFFFFF"/>
              </a:solidFill>
              <a:latin typeface="Lato"/>
              <a:ea typeface="Lato"/>
              <a:cs typeface="Lato"/>
              <a:sym typeface="Lato"/>
            </a:endParaRPr>
          </a:p>
          <a:p>
            <a:pPr indent="-342900" lvl="0" marL="457200" marR="0" rtl="0" algn="l">
              <a:lnSpc>
                <a:spcPct val="115000"/>
              </a:lnSpc>
              <a:spcBef>
                <a:spcPts val="0"/>
              </a:spcBef>
              <a:spcAft>
                <a:spcPts val="0"/>
              </a:spcAft>
              <a:buClr>
                <a:srgbClr val="FFFFFF"/>
              </a:buClr>
              <a:buSzPts val="1800"/>
              <a:buFont typeface="Lato"/>
              <a:buChar char="●"/>
            </a:pPr>
            <a:r>
              <a:rPr b="1" lang="en-GB" sz="1800">
                <a:solidFill>
                  <a:srgbClr val="FFFFFF"/>
                </a:solidFill>
                <a:latin typeface="Lato"/>
                <a:ea typeface="Lato"/>
                <a:cs typeface="Lato"/>
                <a:sym typeface="Lato"/>
              </a:rPr>
              <a:t>Summarise </a:t>
            </a:r>
            <a:r>
              <a:rPr b="1" lang="en-GB" sz="1800" u="sng">
                <a:solidFill>
                  <a:srgbClr val="FFFFFF"/>
                </a:solidFill>
                <a:latin typeface="Lato"/>
                <a:ea typeface="Lato"/>
                <a:cs typeface="Lato"/>
                <a:sym typeface="Lato"/>
              </a:rPr>
              <a:t>the four key points</a:t>
            </a:r>
            <a:endParaRPr b="1" i="1" sz="1800">
              <a:solidFill>
                <a:srgbClr val="FFFFFF"/>
              </a:solidFill>
              <a:latin typeface="Lato"/>
              <a:ea typeface="Lato"/>
              <a:cs typeface="Lato"/>
              <a:sym typeface="Lato"/>
            </a:endParaRPr>
          </a:p>
        </p:txBody>
      </p:sp>
      <p:sp>
        <p:nvSpPr>
          <p:cNvPr id="215" name="Google Shape;215;g164e30dc810_0_142"/>
          <p:cNvSpPr txBox="1"/>
          <p:nvPr/>
        </p:nvSpPr>
        <p:spPr>
          <a:xfrm>
            <a:off x="51850" y="4789500"/>
            <a:ext cx="50616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1" lang="en-GB" sz="1000">
                <a:solidFill>
                  <a:srgbClr val="FFFFFF"/>
                </a:solidFill>
                <a:latin typeface="Lato"/>
                <a:ea typeface="Lato"/>
                <a:cs typeface="Lato"/>
                <a:sym typeface="Lato"/>
              </a:rPr>
              <a:t>Additional video resource</a:t>
            </a:r>
            <a:r>
              <a:rPr b="1" i="1" lang="en-GB" sz="1000" u="none" cap="none" strike="noStrike">
                <a:solidFill>
                  <a:srgbClr val="FFFFFF"/>
                </a:solidFill>
                <a:latin typeface="Lato"/>
                <a:ea typeface="Lato"/>
                <a:cs typeface="Lato"/>
                <a:sym typeface="Lato"/>
              </a:rPr>
              <a:t>: </a:t>
            </a:r>
            <a:r>
              <a:rPr lang="en-GB" sz="1100" u="sng">
                <a:solidFill>
                  <a:srgbClr val="FFFFFF"/>
                </a:solidFill>
                <a:latin typeface="Lato"/>
                <a:ea typeface="Lato"/>
                <a:cs typeface="Lato"/>
                <a:sym typeface="Lato"/>
                <a:hlinkClick r:id="rId3">
                  <a:extLst>
                    <a:ext uri="{A12FA001-AC4F-418D-AE19-62706E023703}">
                      <ahyp:hlinkClr val="tx"/>
                    </a:ext>
                  </a:extLst>
                </a:hlinkClick>
              </a:rPr>
              <a:t>https://youtu.be/f7iXTyHGYX4</a:t>
            </a:r>
            <a:r>
              <a:rPr lang="en-GB" sz="1000">
                <a:solidFill>
                  <a:srgbClr val="FFFFFF"/>
                </a:solidFill>
                <a:latin typeface="Lato"/>
                <a:ea typeface="Lato"/>
                <a:cs typeface="Lato"/>
                <a:sym typeface="Lato"/>
              </a:rPr>
              <a:t> - play to 02:45</a:t>
            </a:r>
            <a:endParaRPr b="0" i="0" sz="1000" u="none" cap="none" strike="noStrike">
              <a:solidFill>
                <a:srgbClr val="FFFFFF"/>
              </a:solidFill>
              <a:latin typeface="Lato"/>
              <a:ea typeface="Lato"/>
              <a:cs typeface="Lato"/>
              <a:sym typeface="Lato"/>
            </a:endParaRPr>
          </a:p>
        </p:txBody>
      </p:sp>
      <p:pic>
        <p:nvPicPr>
          <p:cNvPr descr="Here are 5 facts about crypto currencies -made in collaboration with Ishaan Bhimjiyani" id="216" name="Google Shape;216;g164e30dc810_0_142" title="5 Facts about crypto from Ishaan @Revishaan">
            <a:hlinkClick r:id="rId4"/>
          </p:cNvPr>
          <p:cNvPicPr preferRelativeResize="0"/>
          <p:nvPr/>
        </p:nvPicPr>
        <p:blipFill>
          <a:blip r:embed="rId5">
            <a:alphaModFix/>
          </a:blip>
          <a:stretch>
            <a:fillRect/>
          </a:stretch>
        </p:blipFill>
        <p:spPr>
          <a:xfrm>
            <a:off x="4937000" y="1082425"/>
            <a:ext cx="3845875" cy="2470450"/>
          </a:xfrm>
          <a:prstGeom prst="rect">
            <a:avLst/>
          </a:prstGeom>
          <a:noFill/>
          <a:ln cap="flat" cmpd="sng" w="28575">
            <a:solidFill>
              <a:srgbClr val="FF8022"/>
            </a:solidFill>
            <a:prstDash val="solid"/>
            <a:round/>
            <a:headEnd len="sm" w="sm" type="none"/>
            <a:tailEnd len="sm" w="sm" type="none"/>
          </a:ln>
        </p:spPr>
      </p:pic>
      <p:sp>
        <p:nvSpPr>
          <p:cNvPr id="217" name="Google Shape;217;g164e30dc810_0_142"/>
          <p:cNvSpPr txBox="1"/>
          <p:nvPr/>
        </p:nvSpPr>
        <p:spPr>
          <a:xfrm>
            <a:off x="51850" y="454100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100">
                <a:solidFill>
                  <a:srgbClr val="FFFFFF"/>
                </a:solidFill>
                <a:latin typeface="Lato"/>
                <a:ea typeface="Lato"/>
                <a:cs typeface="Lato"/>
                <a:sym typeface="Lato"/>
              </a:rPr>
              <a:t>Video | </a:t>
            </a:r>
            <a:r>
              <a:rPr lang="en-GB" sz="1100" u="sng">
                <a:solidFill>
                  <a:srgbClr val="FFFFFF"/>
                </a:solidFill>
                <a:latin typeface="Lato"/>
                <a:ea typeface="Lato"/>
                <a:cs typeface="Lato"/>
                <a:sym typeface="Lato"/>
                <a:hlinkClick r:id="rId6">
                  <a:extLst>
                    <a:ext uri="{A12FA001-AC4F-418D-AE19-62706E023703}">
                      <ahyp:hlinkClr val="tx"/>
                    </a:ext>
                  </a:extLst>
                </a:hlinkClick>
              </a:rPr>
              <a:t>https://youtu.be/PFKke1jDX78</a:t>
            </a:r>
            <a:r>
              <a:rPr lang="en-GB" sz="1100" u="sng">
                <a:solidFill>
                  <a:srgbClr val="FFFFFF"/>
                </a:solidFill>
                <a:latin typeface="Lato"/>
                <a:ea typeface="Lato"/>
                <a:cs typeface="Lato"/>
                <a:sym typeface="Lato"/>
              </a:rPr>
              <a:t> </a:t>
            </a:r>
            <a:endParaRPr sz="1100" u="sng">
              <a:solidFill>
                <a:srgbClr val="FFFFFF"/>
              </a:solidFill>
              <a:latin typeface="Lato"/>
              <a:ea typeface="Lato"/>
              <a:cs typeface="Lato"/>
              <a:sym typeface="Lato"/>
            </a:endParaRPr>
          </a:p>
        </p:txBody>
      </p:sp>
      <p:sp>
        <p:nvSpPr>
          <p:cNvPr id="218" name="Google Shape;218;g164e30dc810_0_142"/>
          <p:cNvSpPr txBox="1"/>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2900">
                <a:solidFill>
                  <a:srgbClr val="FFFFFF"/>
                </a:solidFill>
                <a:latin typeface="Lato"/>
                <a:ea typeface="Lato"/>
                <a:cs typeface="Lato"/>
                <a:sym typeface="Lato"/>
              </a:rPr>
              <a:t>What is cryptocurrency?</a:t>
            </a:r>
            <a:endParaRPr b="1" sz="2900">
              <a:solidFill>
                <a:srgbClr val="FFFFFF"/>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g3a358771ede_1_5"/>
          <p:cNvSpPr txBox="1"/>
          <p:nvPr/>
        </p:nvSpPr>
        <p:spPr>
          <a:xfrm>
            <a:off x="272750" y="1082425"/>
            <a:ext cx="6789300" cy="2955300"/>
          </a:xfrm>
          <a:prstGeom prst="rect">
            <a:avLst/>
          </a:prstGeom>
          <a:noFill/>
          <a:ln>
            <a:noFill/>
          </a:ln>
        </p:spPr>
        <p:txBody>
          <a:bodyPr anchorCtr="0" anchor="t" bIns="91425" lIns="91425" spcFirstLastPara="1" rIns="91425" wrap="square" tIns="91425">
            <a:spAutoFit/>
          </a:bodyPr>
          <a:lstStyle/>
          <a:p>
            <a:pPr indent="-342900" lvl="0" marL="457200" rtl="0" algn="l">
              <a:lnSpc>
                <a:spcPct val="150000"/>
              </a:lnSpc>
              <a:spcBef>
                <a:spcPts val="0"/>
              </a:spcBef>
              <a:spcAft>
                <a:spcPts val="0"/>
              </a:spcAft>
              <a:buClr>
                <a:schemeClr val="lt1"/>
              </a:buClr>
              <a:buSzPts val="1800"/>
              <a:buFont typeface="Lato"/>
              <a:buAutoNum type="arabicPeriod"/>
            </a:pPr>
            <a:r>
              <a:rPr b="1" lang="en-GB" sz="1800">
                <a:solidFill>
                  <a:schemeClr val="lt1"/>
                </a:solidFill>
                <a:latin typeface="Lato"/>
                <a:ea typeface="Lato"/>
                <a:cs typeface="Lato"/>
                <a:sym typeface="Lato"/>
              </a:rPr>
              <a:t>Anyone can create a cryptocurrency.</a:t>
            </a:r>
            <a:endParaRPr b="1" sz="1800">
              <a:solidFill>
                <a:schemeClr val="lt1"/>
              </a:solidFill>
              <a:latin typeface="Lato"/>
              <a:ea typeface="Lato"/>
              <a:cs typeface="Lato"/>
              <a:sym typeface="Lato"/>
            </a:endParaRPr>
          </a:p>
          <a:p>
            <a:pPr indent="-342900" lvl="0" marL="457200" rtl="0" algn="l">
              <a:lnSpc>
                <a:spcPct val="150000"/>
              </a:lnSpc>
              <a:spcBef>
                <a:spcPts val="0"/>
              </a:spcBef>
              <a:spcAft>
                <a:spcPts val="0"/>
              </a:spcAft>
              <a:buClr>
                <a:schemeClr val="lt1"/>
              </a:buClr>
              <a:buSzPts val="1800"/>
              <a:buFont typeface="Lato"/>
              <a:buAutoNum type="arabicPeriod"/>
            </a:pPr>
            <a:r>
              <a:rPr b="1" lang="en-GB" sz="1800">
                <a:solidFill>
                  <a:schemeClr val="lt1"/>
                </a:solidFill>
                <a:latin typeface="Lato"/>
                <a:ea typeface="Lato"/>
                <a:cs typeface="Lato"/>
                <a:sym typeface="Lato"/>
              </a:rPr>
              <a:t>Crypto can go up and down in value. Social media impacts value. </a:t>
            </a:r>
            <a:endParaRPr b="1" sz="1800">
              <a:solidFill>
                <a:schemeClr val="lt1"/>
              </a:solidFill>
              <a:latin typeface="Lato"/>
              <a:ea typeface="Lato"/>
              <a:cs typeface="Lato"/>
              <a:sym typeface="Lato"/>
            </a:endParaRPr>
          </a:p>
          <a:p>
            <a:pPr indent="-342900" lvl="0" marL="457200" rtl="0" algn="l">
              <a:lnSpc>
                <a:spcPct val="150000"/>
              </a:lnSpc>
              <a:spcBef>
                <a:spcPts val="0"/>
              </a:spcBef>
              <a:spcAft>
                <a:spcPts val="0"/>
              </a:spcAft>
              <a:buClr>
                <a:schemeClr val="lt1"/>
              </a:buClr>
              <a:buSzPts val="1800"/>
              <a:buFont typeface="Lato"/>
              <a:buAutoNum type="arabicPeriod"/>
            </a:pPr>
            <a:r>
              <a:rPr b="1" lang="en-GB" sz="1800">
                <a:solidFill>
                  <a:schemeClr val="lt1"/>
                </a:solidFill>
                <a:latin typeface="Lato"/>
                <a:ea typeface="Lato"/>
                <a:cs typeface="Lato"/>
                <a:sym typeface="Lato"/>
              </a:rPr>
              <a:t>Unlike other investments: often no central control, risky.</a:t>
            </a:r>
            <a:endParaRPr b="1" sz="1800">
              <a:solidFill>
                <a:schemeClr val="lt1"/>
              </a:solidFill>
              <a:latin typeface="Lato"/>
              <a:ea typeface="Lato"/>
              <a:cs typeface="Lato"/>
              <a:sym typeface="Lato"/>
            </a:endParaRPr>
          </a:p>
          <a:p>
            <a:pPr indent="-342900" lvl="0" marL="457200" rtl="0" algn="l">
              <a:lnSpc>
                <a:spcPct val="150000"/>
              </a:lnSpc>
              <a:spcBef>
                <a:spcPts val="0"/>
              </a:spcBef>
              <a:spcAft>
                <a:spcPts val="0"/>
              </a:spcAft>
              <a:buClr>
                <a:schemeClr val="lt1"/>
              </a:buClr>
              <a:buSzPts val="1800"/>
              <a:buFont typeface="Lato"/>
              <a:buAutoNum type="arabicPeriod"/>
            </a:pPr>
            <a:r>
              <a:rPr b="1" lang="en-GB" sz="1800">
                <a:solidFill>
                  <a:schemeClr val="lt1"/>
                </a:solidFill>
                <a:latin typeface="Lato"/>
                <a:ea typeface="Lato"/>
                <a:cs typeface="Lato"/>
                <a:sym typeface="Lato"/>
              </a:rPr>
              <a:t>Bitcoin is not the same as blockchain. Bitcoin is the most famous, just one type of cryptocurrency. Blockchain is the technology it’s built on. </a:t>
            </a:r>
            <a:endParaRPr b="1" sz="1800">
              <a:solidFill>
                <a:schemeClr val="lt1"/>
              </a:solidFill>
              <a:latin typeface="Lato"/>
              <a:ea typeface="Lato"/>
              <a:cs typeface="Lato"/>
              <a:sym typeface="Lato"/>
            </a:endParaRPr>
          </a:p>
        </p:txBody>
      </p:sp>
      <p:sp>
        <p:nvSpPr>
          <p:cNvPr id="224" name="Google Shape;224;g3a358771ede_1_5"/>
          <p:cNvSpPr txBox="1"/>
          <p:nvPr/>
        </p:nvSpPr>
        <p:spPr>
          <a:xfrm>
            <a:off x="51850" y="4789500"/>
            <a:ext cx="50616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1" lang="en-GB" sz="1000">
                <a:solidFill>
                  <a:schemeClr val="lt1"/>
                </a:solidFill>
                <a:latin typeface="Lato"/>
                <a:ea typeface="Lato"/>
                <a:cs typeface="Lato"/>
                <a:sym typeface="Lato"/>
              </a:rPr>
              <a:t>Additional video resource</a:t>
            </a:r>
            <a:r>
              <a:rPr b="1" i="1" lang="en-GB" sz="1000" u="none" cap="none" strike="noStrike">
                <a:solidFill>
                  <a:schemeClr val="lt1"/>
                </a:solidFill>
                <a:latin typeface="Lato"/>
                <a:ea typeface="Lato"/>
                <a:cs typeface="Lato"/>
                <a:sym typeface="Lato"/>
              </a:rPr>
              <a:t>: </a:t>
            </a:r>
            <a:r>
              <a:rPr lang="en-GB" sz="1100" u="sng">
                <a:solidFill>
                  <a:schemeClr val="lt1"/>
                </a:solidFill>
                <a:latin typeface="Lato"/>
                <a:ea typeface="Lato"/>
                <a:cs typeface="Lato"/>
                <a:sym typeface="Lato"/>
                <a:hlinkClick r:id="rId3">
                  <a:extLst>
                    <a:ext uri="{A12FA001-AC4F-418D-AE19-62706E023703}">
                      <ahyp:hlinkClr val="tx"/>
                    </a:ext>
                  </a:extLst>
                </a:hlinkClick>
              </a:rPr>
              <a:t>https://youtu.be/f7iXTyHGYX4</a:t>
            </a:r>
            <a:r>
              <a:rPr lang="en-GB" sz="1000">
                <a:solidFill>
                  <a:schemeClr val="lt1"/>
                </a:solidFill>
                <a:latin typeface="Lato"/>
                <a:ea typeface="Lato"/>
                <a:cs typeface="Lato"/>
                <a:sym typeface="Lato"/>
              </a:rPr>
              <a:t> - play to 02:45</a:t>
            </a:r>
            <a:endParaRPr b="0" i="0" sz="1000" u="none" cap="none" strike="noStrike">
              <a:solidFill>
                <a:schemeClr val="lt1"/>
              </a:solidFill>
              <a:latin typeface="Lato"/>
              <a:ea typeface="Lato"/>
              <a:cs typeface="Lato"/>
              <a:sym typeface="Lato"/>
            </a:endParaRPr>
          </a:p>
        </p:txBody>
      </p:sp>
      <p:pic>
        <p:nvPicPr>
          <p:cNvPr descr="Here are 5 facts about crypto currencies -made in collaboration with Ishaan Bhimjiyani" id="225" name="Google Shape;225;g3a358771ede_1_5" title="5 Facts about crypto from Ishaan @Revishaan">
            <a:hlinkClick r:id="rId4"/>
          </p:cNvPr>
          <p:cNvPicPr preferRelativeResize="0"/>
          <p:nvPr/>
        </p:nvPicPr>
        <p:blipFill>
          <a:blip r:embed="rId5">
            <a:alphaModFix/>
          </a:blip>
          <a:stretch>
            <a:fillRect/>
          </a:stretch>
        </p:blipFill>
        <p:spPr>
          <a:xfrm>
            <a:off x="7183975" y="1082425"/>
            <a:ext cx="1598900" cy="1027075"/>
          </a:xfrm>
          <a:prstGeom prst="rect">
            <a:avLst/>
          </a:prstGeom>
          <a:noFill/>
          <a:ln cap="flat" cmpd="sng" w="28575">
            <a:solidFill>
              <a:schemeClr val="accent2"/>
            </a:solidFill>
            <a:prstDash val="solid"/>
            <a:round/>
            <a:headEnd len="sm" w="sm" type="none"/>
            <a:tailEnd len="sm" w="sm" type="none"/>
          </a:ln>
        </p:spPr>
      </p:pic>
      <p:sp>
        <p:nvSpPr>
          <p:cNvPr id="226" name="Google Shape;226;g3a358771ede_1_5"/>
          <p:cNvSpPr txBox="1"/>
          <p:nvPr/>
        </p:nvSpPr>
        <p:spPr>
          <a:xfrm>
            <a:off x="51850" y="454100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100">
                <a:solidFill>
                  <a:schemeClr val="lt1"/>
                </a:solidFill>
                <a:latin typeface="Lato"/>
                <a:ea typeface="Lato"/>
                <a:cs typeface="Lato"/>
                <a:sym typeface="Lato"/>
              </a:rPr>
              <a:t>Video | </a:t>
            </a:r>
            <a:r>
              <a:rPr lang="en-GB" sz="1100" u="sng">
                <a:solidFill>
                  <a:schemeClr val="lt1"/>
                </a:solidFill>
                <a:latin typeface="Lato"/>
                <a:ea typeface="Lato"/>
                <a:cs typeface="Lato"/>
                <a:sym typeface="Lato"/>
                <a:hlinkClick r:id="rId6">
                  <a:extLst>
                    <a:ext uri="{A12FA001-AC4F-418D-AE19-62706E023703}">
                      <ahyp:hlinkClr val="tx"/>
                    </a:ext>
                  </a:extLst>
                </a:hlinkClick>
              </a:rPr>
              <a:t>https://youtu.be/PFKke1jDX78</a:t>
            </a:r>
            <a:r>
              <a:rPr lang="en-GB" sz="1100" u="sng">
                <a:solidFill>
                  <a:schemeClr val="lt1"/>
                </a:solidFill>
                <a:latin typeface="Lato"/>
                <a:ea typeface="Lato"/>
                <a:cs typeface="Lato"/>
                <a:sym typeface="Lato"/>
              </a:rPr>
              <a:t> </a:t>
            </a:r>
            <a:endParaRPr sz="1100" u="sng">
              <a:solidFill>
                <a:schemeClr val="lt1"/>
              </a:solidFill>
              <a:latin typeface="Lato"/>
              <a:ea typeface="Lato"/>
              <a:cs typeface="Lato"/>
              <a:sym typeface="Lato"/>
            </a:endParaRPr>
          </a:p>
        </p:txBody>
      </p:sp>
      <p:sp>
        <p:nvSpPr>
          <p:cNvPr id="227" name="Google Shape;227;g3a358771ede_1_5"/>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What is cryptocurrency?</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FFFFFF"/>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51FF00"/>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FFFFFF"/>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51FF00"/>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Charlotte Jessop</dc:creator>
</cp:coreProperties>
</file>