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Roboto"/>
      <p:regular r:id="rId54"/>
      <p:bold r:id="rId55"/>
      <p:italic r:id="rId56"/>
      <p:boldItalic r:id="rId57"/>
    </p:embeddedFont>
    <p:embeddedFont>
      <p:font typeface="Lato"/>
      <p:regular r:id="rId58"/>
      <p:bold r:id="rId59"/>
      <p:italic r:id="rId60"/>
      <p:boldItalic r:id="rId61"/>
    </p:embeddedFont>
    <p:embeddedFont>
      <p:font typeface="Lato Light"/>
      <p:regular r:id="rId62"/>
      <p:bold r:id="rId63"/>
      <p:italic r:id="rId64"/>
      <p:boldItalic r:id="rId65"/>
    </p:embeddedFont>
    <p:embeddedFont>
      <p:font typeface="Lato Black"/>
      <p:bold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8" roundtripDataSignature="AMtx7mho5Mz6zfopx6oGK36meD6wVUsC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00E361-9DD0-4224-A563-BFABF0E7496C}">
  <a:tblStyle styleId="{A300E361-9DD0-4224-A563-BFABF0E7496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Light-regular.fntdata"/><Relationship Id="rId61" Type="http://schemas.openxmlformats.org/officeDocument/2006/relationships/font" Target="fonts/Lato-boldItalic.fntdata"/><Relationship Id="rId20" Type="http://schemas.openxmlformats.org/officeDocument/2006/relationships/slide" Target="slides/slide14.xml"/><Relationship Id="rId64" Type="http://schemas.openxmlformats.org/officeDocument/2006/relationships/font" Target="fonts/LatoLight-italic.fntdata"/><Relationship Id="rId63" Type="http://schemas.openxmlformats.org/officeDocument/2006/relationships/font" Target="fonts/LatoLight-bold.fntdata"/><Relationship Id="rId22" Type="http://schemas.openxmlformats.org/officeDocument/2006/relationships/slide" Target="slides/slide16.xml"/><Relationship Id="rId66" Type="http://schemas.openxmlformats.org/officeDocument/2006/relationships/font" Target="fonts/LatoBlack-bold.fntdata"/><Relationship Id="rId21" Type="http://schemas.openxmlformats.org/officeDocument/2006/relationships/slide" Target="slides/slide15.xml"/><Relationship Id="rId65" Type="http://schemas.openxmlformats.org/officeDocument/2006/relationships/font" Target="fonts/LatoLight-boldItalic.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LatoBlack-boldItalic.fntdata"/><Relationship Id="rId60" Type="http://schemas.openxmlformats.org/officeDocument/2006/relationships/font" Target="fonts/Lat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59" Type="http://schemas.openxmlformats.org/officeDocument/2006/relationships/font" Target="fonts/Lato-bold.fntdata"/><Relationship Id="rId14" Type="http://schemas.openxmlformats.org/officeDocument/2006/relationships/slide" Target="slides/slide8.xml"/><Relationship Id="rId58" Type="http://schemas.openxmlformats.org/officeDocument/2006/relationships/font" Target="fonts/La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finance/quote/BTC-GBP?window=5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scotland-57268024"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technology-56012952" TargetMode="External"/><Relationship Id="rId3" Type="http://schemas.openxmlformats.org/officeDocument/2006/relationships/hyperlink" Target="https://ccaf.io/cbnsi/cbeci/comparison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 Id="rId3" Type="http://schemas.openxmlformats.org/officeDocument/2006/relationships/hyperlink" Target="https://www.sec.gov/newsroom/press-releases/2022-183"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JVtgv6Zmq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5ebdb828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 name="Google Shape;37;g25ebdb828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68912105e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768912105e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An institutional body includes organisations such as banks or insurance companies.</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68912105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768912105e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4e30dc81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64e30dc810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10 minutes on task | 6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be given one part of the reading or all parts. (Print two per page)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lower ability groups or students, focus on one section of the reading or use a whole class reading strategy.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i="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key summary points on the whiteboard. Students can make notes from class feedback</a:t>
            </a:r>
            <a:endParaRPr b="1" sz="1200">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232d54a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4232d54a9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363b476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d363b476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a:t>
            </a:r>
            <a:r>
              <a:rPr lang="en-GB"/>
              <a:t>: </a:t>
            </a:r>
            <a:r>
              <a:rPr lang="en-GB" u="sng">
                <a:solidFill>
                  <a:schemeClr val="hlink"/>
                </a:solidFill>
                <a:hlinkClick r:id="rId2"/>
              </a:rPr>
              <a:t>https://www.google.com/finance/quote/BTC-GBP?window=5Y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Updated March 2026</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68912105e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768912105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Further example</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lang="en-GB" sz="1200">
                <a:solidFill>
                  <a:schemeClr val="dk1"/>
                </a:solidFill>
                <a:latin typeface="Lato"/>
                <a:ea typeface="Lato"/>
                <a:cs typeface="Lato"/>
                <a:sym typeface="Lato"/>
              </a:rPr>
              <a:t>That is what happened to a man called Jake, who told the BBC that he had </a:t>
            </a:r>
            <a:r>
              <a:rPr lang="en-GB" sz="1200" u="sng">
                <a:solidFill>
                  <a:srgbClr val="1155CC"/>
                </a:solidFill>
                <a:latin typeface="Lato"/>
                <a:ea typeface="Lato"/>
                <a:cs typeface="Lato"/>
                <a:sym typeface="Lato"/>
                <a:hlinkClick r:id="rId2">
                  <a:extLst>
                    <a:ext uri="{A12FA001-AC4F-418D-AE19-62706E023703}">
                      <ahyp:hlinkClr val="tx"/>
                    </a:ext>
                  </a:extLst>
                </a:hlinkClick>
              </a:rPr>
              <a:t>lost millions</a:t>
            </a:r>
            <a:r>
              <a:rPr lang="en-GB" sz="1200">
                <a:solidFill>
                  <a:schemeClr val="dk1"/>
                </a:solidFill>
                <a:latin typeface="Lato"/>
                <a:ea typeface="Lato"/>
                <a:cs typeface="Lato"/>
                <a:sym typeface="Lato"/>
              </a:rPr>
              <a:t> after becoming addicted to trading cryptocurrencies. Jake did not have millions to lose — he was charged with stealing £1.5mn from his employer.</a:t>
            </a:r>
            <a:endParaRPr b="1" sz="1000" u="sng">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bab5f9578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fbab5f9578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u="sng">
                <a:solidFill>
                  <a:schemeClr val="hlink"/>
                </a:solidFill>
                <a:latin typeface="Lato"/>
                <a:ea typeface="Lato"/>
                <a:cs typeface="Lato"/>
                <a:sym typeface="Lato"/>
                <a:hlinkClick r:id="rId2"/>
              </a:rPr>
              <a:t>https://www.bbc.co.uk/news/technology-56012952</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Source: </a:t>
            </a:r>
            <a:r>
              <a:rPr b="1" lang="en-GB" sz="1200" u="sng">
                <a:solidFill>
                  <a:schemeClr val="hlink"/>
                </a:solidFill>
                <a:latin typeface="Lato"/>
                <a:ea typeface="Lato"/>
                <a:cs typeface="Lato"/>
                <a:sym typeface="Lato"/>
                <a:hlinkClick r:id="rId3"/>
              </a:rPr>
              <a:t>https://ccaf.io/cbnsi/cbeci/comparisons</a:t>
            </a:r>
            <a:endParaRPr b="1" sz="1200">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64e30dc81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64e30dc810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Suggested timing: 1 minute video | 6 minutes AfL quiz</a:t>
            </a:r>
            <a:endParaRPr sz="10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1ea24689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341ea24689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Suggested timing: 1 minute video | 6 minutes AfL quiz</a:t>
            </a:r>
            <a:endParaRPr sz="1000">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4e30dc81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64e30dc810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8 minutes class discussion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consider all points from a range of perspectives i.e. a disadvantage for one, could be an advantage for another.</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cf023dee4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cf023dee4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a6729e0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a6729e0c4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Source: </a:t>
            </a:r>
            <a:r>
              <a:rPr lang="en-GB" u="sng">
                <a:solidFill>
                  <a:schemeClr val="hlink"/>
                </a:solidFill>
                <a:hlinkClick r:id="rId2"/>
              </a:rPr>
              <a:t>https://www.statista.com/statistics/863917/number-crypto-coins-tokens/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a6729e0c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a6729e0c4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https://www.statista.com/statistics/863917/number-crypto-coins-tokens/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a6729e0c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a6729e0c4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a6729e0c4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a6729e0c41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a6729e0c4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a6729e0c4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a6729e0c4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a6729e0c41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a6729e0c4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a6729e0c4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a6729e0c4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a6729e0c4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a6729e0c4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a6729e0c41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a6729e0c4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a6729e0c4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cf023dee4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cf023dee4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64e30dc810_0_6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64e30dc810_0_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7635965fc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7635965fc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It may be that young people might think about crypto as ‘empowering’ ‘revolutionary’ or ‘exciting’ – if this is the case, explain reasons why, although these might be feelings associated with investing in crypto, there is also a lot of anxiety, disappointment, confusion and frustration that can also be generated.</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64e30dc81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164e30dc810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GB">
                <a:solidFill>
                  <a:schemeClr val="dk1"/>
                </a:solidFill>
                <a:latin typeface="Lato"/>
                <a:ea typeface="Lato"/>
                <a:cs typeface="Lato"/>
                <a:sym typeface="Lato"/>
                <a:extLst>
                  <a:ext uri="http://customooxmlschemas.google.com/">
                    <go:slidesCustomData xmlns:go="http://customooxmlschemas.google.com/" textRoundtripDataId="14"/>
                  </a:ext>
                </a:extLst>
              </a:rPr>
              <a:t>Teacher prompt questions</a:t>
            </a:r>
            <a:endParaRPr b="1" i="1">
              <a:solidFill>
                <a:schemeClr val="dk1"/>
              </a:solidFill>
              <a:latin typeface="Lato"/>
              <a:ea typeface="Lato"/>
              <a:cs typeface="Lato"/>
              <a:sym typeface="Lato"/>
              <a:extLst>
                <a:ext uri="http://customooxmlschemas.google.com/">
                  <go:slidesCustomData xmlns:go="http://customooxmlschemas.google.com/" textRoundtripDataId="15"/>
                </a:ext>
              </a:extLst>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 different social groups or communities approach the use of money and new financial technologies?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 what ways might economic background influence attitudes toward emerging financial tools like cryptocurrency?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could varying levels of financial literacy or education shape someone’s understanding of digital currencies?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Are there philosophical or ethical considerations that affect how people view new forms of money?</a:t>
            </a:r>
            <a:endParaRPr>
              <a:solidFill>
                <a:schemeClr val="dk1"/>
              </a:solidFill>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4e30dc810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164e30dc810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4 minutes feedback |  8 minutes on task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 discussion is based on likelihood to engage in risk, reflect back on who is likely to invest and why?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Highlight the discussion is largely based on stereotypes and does not apply to all people in a specified group.</a:t>
            </a:r>
            <a:endParaRPr b="1">
              <a:solidFill>
                <a:schemeClr val="dk1"/>
              </a:solidFill>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68912105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768912105e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68912105e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2768912105e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0"/>
              </a:spcBef>
              <a:spcAft>
                <a:spcPts val="0"/>
              </a:spcAft>
              <a:buClr>
                <a:schemeClr val="dk1"/>
              </a:buClr>
              <a:buSzPts val="1100"/>
              <a:buFont typeface="Arial"/>
              <a:buNone/>
            </a:pPr>
            <a:r>
              <a:rPr lang="en-GB">
                <a:latin typeface="Lato"/>
                <a:ea typeface="Lato"/>
                <a:cs typeface="Lato"/>
                <a:sym typeface="Lato"/>
              </a:rPr>
              <a:t>Teacher prompt questions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did the value of the coin decrease?</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is that a bad thing?</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Who would have been able to benefit in this scenario?</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How might someone protect themselves or make the best out of this situation?</a:t>
            </a:r>
            <a:endParaRPr>
              <a:latin typeface="Lato"/>
              <a:ea typeface="Lato"/>
              <a:cs typeface="Lato"/>
              <a:sym typeface="Lato"/>
            </a:endParaRPr>
          </a:p>
          <a:p>
            <a:pPr indent="0" lvl="0" marL="0" rtl="0" algn="l">
              <a:lnSpc>
                <a:spcPct val="100000"/>
              </a:lnSpc>
              <a:spcBef>
                <a:spcPts val="12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768912105e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768912105e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Guardian article</a:t>
            </a:r>
            <a:endParaRPr/>
          </a:p>
          <a:p>
            <a:pPr indent="0" lvl="0" marL="0" rtl="0" algn="l">
              <a:lnSpc>
                <a:spcPct val="100000"/>
              </a:lnSpc>
              <a:spcBef>
                <a:spcPts val="0"/>
              </a:spcBef>
              <a:spcAft>
                <a:spcPts val="0"/>
              </a:spcAft>
              <a:buSzPts val="1100"/>
              <a:buNone/>
            </a:pPr>
            <a:r>
              <a:rPr lang="en-GB" u="sng">
                <a:solidFill>
                  <a:schemeClr val="hlink"/>
                </a:solidFill>
                <a:hlinkClick r:id="rId3"/>
              </a:rPr>
              <a:t>SEC Fine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87371d77b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2587371d77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GB"/>
              <a:t>Alternative video: </a:t>
            </a:r>
            <a:r>
              <a:rPr lang="en-GB" u="sng">
                <a:solidFill>
                  <a:schemeClr val="hlink"/>
                </a:solidFill>
                <a:hlinkClick r:id="rId2"/>
              </a:rPr>
              <a:t>https://www.youtube.com/watch?v=YJVtgv6Zmq4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5ebdb82868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5ebdb8286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64e30dc810_0_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164e30dc810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4e30dc81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164e30dc810_0_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64e30dc810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64e30dc810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87371d77b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587371d77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You can check the crypto company's registration number on Companies House to check it is a legitimate company (only applies for UK firms). You can also check the Financial Conduct Authority register.</a:t>
            </a:r>
            <a:endParaRPr>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Most cryptocurrencies are not regulated by the FCA (even if the firm providing the crypto is) which means you won't be protected by the UK's Financial Compensation Scheme. This means that if you're scammed it is unlikely you will recover your money.</a:t>
            </a:r>
            <a:endParaRPr b="1">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64e30dc81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164e30dc810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8 minutes on task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7635965fc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7635965fc0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64e30dc810_0_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64e30dc810_0_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AutoNum type="arabicPeriod"/>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64e30dc810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164e30dc810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 4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200">
                <a:solidFill>
                  <a:schemeClr val="dk1"/>
                </a:solidFill>
                <a:latin typeface="Lato"/>
                <a:ea typeface="Lato"/>
                <a:cs typeface="Lato"/>
                <a:sym typeface="Lato"/>
              </a:rPr>
              <a:t>From Left to right:</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rPr>
              <a:t>Bitcoin (BTC) - </a:t>
            </a:r>
            <a:r>
              <a:rPr lang="en-GB">
                <a:solidFill>
                  <a:schemeClr val="dk1"/>
                </a:solidFill>
              </a:rPr>
              <a:t>The most widely used cryptocurrency</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Tether (USDT)</a:t>
            </a:r>
            <a:r>
              <a:rPr lang="en-GB">
                <a:solidFill>
                  <a:schemeClr val="dk1"/>
                </a:solidFill>
              </a:rPr>
              <a:t> – a stablecoin pegged to the US dollar.</a:t>
            </a:r>
            <a:br>
              <a:rPr lang="en-GB">
                <a:solidFill>
                  <a:schemeClr val="dk1"/>
                </a:solidFill>
              </a:rPr>
            </a:br>
            <a:r>
              <a:rPr b="1" lang="en-GB">
                <a:solidFill>
                  <a:schemeClr val="dk1"/>
                </a:solidFill>
              </a:rPr>
              <a:t>Binance Coin (BNB)</a:t>
            </a:r>
            <a:r>
              <a:rPr lang="en-GB">
                <a:solidFill>
                  <a:schemeClr val="dk1"/>
                </a:solidFill>
              </a:rPr>
              <a:t> – the native token of the Binance exchange and the Binance Smart Chain.</a:t>
            </a:r>
            <a:br>
              <a:rPr lang="en-GB">
                <a:solidFill>
                  <a:schemeClr val="dk1"/>
                </a:solidFill>
              </a:rPr>
            </a:br>
            <a:r>
              <a:rPr b="1" lang="en-GB">
                <a:solidFill>
                  <a:schemeClr val="dk1"/>
                </a:solidFill>
              </a:rPr>
              <a:t>Uniswap (UNI)</a:t>
            </a:r>
            <a:r>
              <a:rPr lang="en-GB">
                <a:solidFill>
                  <a:schemeClr val="dk1"/>
                </a:solidFill>
              </a:rPr>
              <a:t> – the governance token of the Uniswap decentralized exchange (DEX).</a:t>
            </a:r>
            <a:br>
              <a:rPr lang="en-GB">
                <a:solidFill>
                  <a:schemeClr val="dk1"/>
                </a:solidFill>
              </a:rPr>
            </a:br>
            <a:r>
              <a:rPr b="1" lang="en-GB">
                <a:solidFill>
                  <a:schemeClr val="dk1"/>
                </a:solidFill>
              </a:rPr>
              <a:t>Decentraland (MANA)</a:t>
            </a:r>
            <a:r>
              <a:rPr lang="en-GB">
                <a:solidFill>
                  <a:schemeClr val="dk1"/>
                </a:solidFill>
              </a:rPr>
              <a:t> – the token for a virtual reality platform built on Ethereum.</a:t>
            </a:r>
            <a:br>
              <a:rPr lang="en-GB">
                <a:solidFill>
                  <a:schemeClr val="dk1"/>
                </a:solidFill>
              </a:rPr>
            </a:br>
            <a:r>
              <a:rPr b="1" lang="en-GB">
                <a:solidFill>
                  <a:schemeClr val="dk1"/>
                </a:solidFill>
              </a:rPr>
              <a:t>TRON (TRX)</a:t>
            </a:r>
            <a:r>
              <a:rPr lang="en-GB">
                <a:solidFill>
                  <a:schemeClr val="dk1"/>
                </a:solidFill>
              </a:rPr>
              <a:t> – the native cryptocurrency of the TRON blockchain.</a:t>
            </a:r>
            <a:br>
              <a:rPr lang="en-GB">
                <a:solidFill>
                  <a:schemeClr val="dk1"/>
                </a:solidFill>
              </a:rPr>
            </a:br>
            <a:r>
              <a:rPr b="1" lang="en-GB">
                <a:solidFill>
                  <a:schemeClr val="dk1"/>
                </a:solidFill>
              </a:rPr>
              <a:t>XRP (Ripple)</a:t>
            </a:r>
            <a:r>
              <a:rPr lang="en-GB">
                <a:solidFill>
                  <a:schemeClr val="dk1"/>
                </a:solidFill>
              </a:rPr>
              <a:t> – a digital payment protocol and cryptocurrency focused on fast, low-cost cross-border transactions.</a:t>
            </a:r>
            <a:br>
              <a:rPr lang="en-GB">
                <a:solidFill>
                  <a:schemeClr val="dk1"/>
                </a:solidFill>
              </a:rPr>
            </a:br>
            <a:r>
              <a:rPr b="1" lang="en-GB">
                <a:solidFill>
                  <a:schemeClr val="dk1"/>
                </a:solidFill>
              </a:rPr>
              <a:t>Ethereum (ETH)</a:t>
            </a:r>
            <a:r>
              <a:rPr lang="en-GB">
                <a:solidFill>
                  <a:schemeClr val="dk1"/>
                </a:solidFill>
              </a:rPr>
              <a:t> – the native token of the Ethereum blockchain, used for decentralized applications and smart contracts.</a:t>
            </a:r>
            <a:endParaRPr sz="12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d3a2567a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cd3a2567a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 4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200">
                <a:solidFill>
                  <a:schemeClr val="dk1"/>
                </a:solidFill>
                <a:latin typeface="Lato"/>
                <a:ea typeface="Lato"/>
                <a:cs typeface="Lato"/>
                <a:sym typeface="Lato"/>
              </a:rPr>
              <a:t>From Left to right:</a:t>
            </a:r>
            <a:endParaRPr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rPr>
              <a:t>Bitcoin (BTC) - </a:t>
            </a:r>
            <a:r>
              <a:rPr lang="en-GB">
                <a:solidFill>
                  <a:schemeClr val="dk1"/>
                </a:solidFill>
              </a:rPr>
              <a:t>The most widely used cryptocurrency</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Tether (USDT)</a:t>
            </a:r>
            <a:r>
              <a:rPr lang="en-GB">
                <a:solidFill>
                  <a:schemeClr val="dk1"/>
                </a:solidFill>
              </a:rPr>
              <a:t> – a stablecoin pegged to the US dollar.</a:t>
            </a:r>
            <a:br>
              <a:rPr lang="en-GB">
                <a:solidFill>
                  <a:schemeClr val="dk1"/>
                </a:solidFill>
              </a:rPr>
            </a:br>
            <a:r>
              <a:rPr b="1" lang="en-GB">
                <a:solidFill>
                  <a:schemeClr val="dk1"/>
                </a:solidFill>
              </a:rPr>
              <a:t>Binance Coin (BNB)</a:t>
            </a:r>
            <a:r>
              <a:rPr lang="en-GB">
                <a:solidFill>
                  <a:schemeClr val="dk1"/>
                </a:solidFill>
              </a:rPr>
              <a:t> – the native token of the Binance exchange and the Binance Smart Chain.</a:t>
            </a:r>
            <a:br>
              <a:rPr lang="en-GB">
                <a:solidFill>
                  <a:schemeClr val="dk1"/>
                </a:solidFill>
              </a:rPr>
            </a:br>
            <a:r>
              <a:rPr b="1" lang="en-GB">
                <a:solidFill>
                  <a:schemeClr val="dk1"/>
                </a:solidFill>
              </a:rPr>
              <a:t>Uniswap (UNI)</a:t>
            </a:r>
            <a:r>
              <a:rPr lang="en-GB">
                <a:solidFill>
                  <a:schemeClr val="dk1"/>
                </a:solidFill>
              </a:rPr>
              <a:t> – the governance token of the Uniswap decentralized exchange (DEX).</a:t>
            </a:r>
            <a:br>
              <a:rPr lang="en-GB">
                <a:solidFill>
                  <a:schemeClr val="dk1"/>
                </a:solidFill>
              </a:rPr>
            </a:br>
            <a:r>
              <a:rPr b="1" lang="en-GB">
                <a:solidFill>
                  <a:schemeClr val="dk1"/>
                </a:solidFill>
              </a:rPr>
              <a:t>Decentraland (MANA)</a:t>
            </a:r>
            <a:r>
              <a:rPr lang="en-GB">
                <a:solidFill>
                  <a:schemeClr val="dk1"/>
                </a:solidFill>
              </a:rPr>
              <a:t> – the token for a virtual reality platform built on Ethereum.</a:t>
            </a:r>
            <a:br>
              <a:rPr lang="en-GB">
                <a:solidFill>
                  <a:schemeClr val="dk1"/>
                </a:solidFill>
              </a:rPr>
            </a:br>
            <a:r>
              <a:rPr b="1" lang="en-GB">
                <a:solidFill>
                  <a:schemeClr val="dk1"/>
                </a:solidFill>
              </a:rPr>
              <a:t>TRON (TRX)</a:t>
            </a:r>
            <a:r>
              <a:rPr lang="en-GB">
                <a:solidFill>
                  <a:schemeClr val="dk1"/>
                </a:solidFill>
              </a:rPr>
              <a:t> – the native cryptocurrency of the TRON blockchain.</a:t>
            </a:r>
            <a:br>
              <a:rPr lang="en-GB">
                <a:solidFill>
                  <a:schemeClr val="dk1"/>
                </a:solidFill>
              </a:rPr>
            </a:br>
            <a:r>
              <a:rPr b="1" lang="en-GB">
                <a:solidFill>
                  <a:schemeClr val="dk1"/>
                </a:solidFill>
              </a:rPr>
              <a:t>XRP (Ripple)</a:t>
            </a:r>
            <a:r>
              <a:rPr lang="en-GB">
                <a:solidFill>
                  <a:schemeClr val="dk1"/>
                </a:solidFill>
              </a:rPr>
              <a:t> – a digital payment protocol and cryptocurrency focused on fast, low-cost cross-border transactions.</a:t>
            </a:r>
            <a:br>
              <a:rPr lang="en-GB">
                <a:solidFill>
                  <a:schemeClr val="dk1"/>
                </a:solidFill>
              </a:rPr>
            </a:br>
            <a:r>
              <a:rPr b="1" lang="en-GB">
                <a:solidFill>
                  <a:schemeClr val="dk1"/>
                </a:solidFill>
              </a:rPr>
              <a:t>Ethereum (ETH)</a:t>
            </a:r>
            <a:r>
              <a:rPr lang="en-GB">
                <a:solidFill>
                  <a:schemeClr val="dk1"/>
                </a:solidFill>
              </a:rPr>
              <a:t> – the native token of the Ethereum blockchain, used for decentralized applications and smart contracts.</a:t>
            </a:r>
            <a:endParaRPr sz="1200">
              <a:solidFill>
                <a:schemeClr val="dk1"/>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4e30dc81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64e30dc810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358771ed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3a358771ede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3cada08c39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3cada08c39_0_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0" name="Shape 30"/>
        <p:cNvGrpSpPr/>
        <p:nvPr/>
      </p:nvGrpSpPr>
      <p:grpSpPr>
        <a:xfrm>
          <a:off x="0" y="0"/>
          <a:ext cx="0" cy="0"/>
          <a:chOff x="0" y="0"/>
          <a:chExt cx="0" cy="0"/>
        </a:xfrm>
      </p:grpSpPr>
      <p:sp>
        <p:nvSpPr>
          <p:cNvPr id="31" name="Google Shape;31;g33cada08c39_0_2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pic>
        <p:nvPicPr>
          <p:cNvPr id="32" name="Google Shape;32;g33cada08c39_0_24"/>
          <p:cNvPicPr preferRelativeResize="0"/>
          <p:nvPr/>
        </p:nvPicPr>
        <p:blipFill rotWithShape="1">
          <a:blip r:embed="rId2">
            <a:alphaModFix/>
          </a:blip>
          <a:srcRect b="-8418"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_2">
    <p:bg>
      <p:bgPr>
        <a:solidFill>
          <a:srgbClr val="0543B3"/>
        </a:solidFill>
      </p:bgPr>
    </p:bg>
    <p:spTree>
      <p:nvGrpSpPr>
        <p:cNvPr id="33" name="Shape 33"/>
        <p:cNvGrpSpPr/>
        <p:nvPr/>
      </p:nvGrpSpPr>
      <p:grpSpPr>
        <a:xfrm>
          <a:off x="0" y="0"/>
          <a:ext cx="0" cy="0"/>
          <a:chOff x="0" y="0"/>
          <a:chExt cx="0" cy="0"/>
        </a:xfrm>
      </p:grpSpPr>
      <p:pic>
        <p:nvPicPr>
          <p:cNvPr id="34" name="Google Shape;34;g33cada08c39_0_25"/>
          <p:cNvPicPr preferRelativeResize="0"/>
          <p:nvPr/>
        </p:nvPicPr>
        <p:blipFill rotWithShape="1">
          <a:blip r:embed="rId2">
            <a:alphaModFix/>
          </a:blip>
          <a:srcRect b="-8418" l="-5677" r="-7637" t="-10644"/>
          <a:stretch/>
        </p:blipFill>
        <p:spPr>
          <a:xfrm>
            <a:off x="8069450" y="4311925"/>
            <a:ext cx="835000" cy="65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cada08c39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cada08c39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cada08c39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3cada08c39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3cada08c39_0_10"/>
          <p:cNvPicPr preferRelativeResize="0"/>
          <p:nvPr/>
        </p:nvPicPr>
        <p:blipFill rotWithShape="1">
          <a:blip r:embed="rId2">
            <a:alphaModFix/>
          </a:blip>
          <a:srcRect b="-2282" l="-4222" r="-3757" t="-2440"/>
          <a:stretch/>
        </p:blipFill>
        <p:spPr>
          <a:xfrm rot="-5400000">
            <a:off x="7182681" y="3219806"/>
            <a:ext cx="2039601" cy="1978026"/>
          </a:xfrm>
          <a:prstGeom prst="rect">
            <a:avLst/>
          </a:prstGeom>
          <a:noFill/>
          <a:ln>
            <a:noFill/>
          </a:ln>
        </p:spPr>
      </p:pic>
      <p:pic>
        <p:nvPicPr>
          <p:cNvPr id="17" name="Google Shape;17;g33cada08c39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3cada08c39_0_13"/>
          <p:cNvPicPr preferRelativeResize="0"/>
          <p:nvPr/>
        </p:nvPicPr>
        <p:blipFill rotWithShape="1">
          <a:blip r:embed="rId2">
            <a:alphaModFix/>
          </a:blip>
          <a:srcRect b="-8418" l="-5677" r="-7637" t="-10644"/>
          <a:stretch/>
        </p:blipFill>
        <p:spPr>
          <a:xfrm>
            <a:off x="8069450" y="4311925"/>
            <a:ext cx="835000" cy="650200"/>
          </a:xfrm>
          <a:prstGeom prst="rect">
            <a:avLst/>
          </a:prstGeom>
          <a:noFill/>
          <a:ln>
            <a:noFill/>
          </a:ln>
        </p:spPr>
      </p:pic>
      <p:sp>
        <p:nvSpPr>
          <p:cNvPr id="20" name="Google Shape;20;g33cada08c39_0_1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1" name="Shape 21"/>
        <p:cNvGrpSpPr/>
        <p:nvPr/>
      </p:nvGrpSpPr>
      <p:grpSpPr>
        <a:xfrm>
          <a:off x="0" y="0"/>
          <a:ext cx="0" cy="0"/>
          <a:chOff x="0" y="0"/>
          <a:chExt cx="0" cy="0"/>
        </a:xfrm>
      </p:grpSpPr>
      <p:pic>
        <p:nvPicPr>
          <p:cNvPr id="22" name="Google Shape;22;g33cada08c39_0_1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3" name="Shape 23"/>
        <p:cNvGrpSpPr/>
        <p:nvPr/>
      </p:nvGrpSpPr>
      <p:grpSpPr>
        <a:xfrm>
          <a:off x="0" y="0"/>
          <a:ext cx="0" cy="0"/>
          <a:chOff x="0" y="0"/>
          <a:chExt cx="0" cy="0"/>
        </a:xfrm>
      </p:grpSpPr>
      <p:sp>
        <p:nvSpPr>
          <p:cNvPr id="24" name="Google Shape;24;g33cada08c39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33cada08c39_0_1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6"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27" name="Shape 27"/>
        <p:cNvGrpSpPr/>
        <p:nvPr/>
      </p:nvGrpSpPr>
      <p:grpSpPr>
        <a:xfrm>
          <a:off x="0" y="0"/>
          <a:ext cx="0" cy="0"/>
          <a:chOff x="0" y="0"/>
          <a:chExt cx="0" cy="0"/>
        </a:xfrm>
      </p:grpSpPr>
      <p:pic>
        <p:nvPicPr>
          <p:cNvPr id="28" name="Google Shape;28;g33cada08c39_0_21"/>
          <p:cNvPicPr preferRelativeResize="0"/>
          <p:nvPr/>
        </p:nvPicPr>
        <p:blipFill rotWithShape="1">
          <a:blip r:embed="rId2">
            <a:alphaModFix/>
          </a:blip>
          <a:srcRect b="-8418" l="-5677" r="-7637" t="-10644"/>
          <a:stretch/>
        </p:blipFill>
        <p:spPr>
          <a:xfrm>
            <a:off x="8069450" y="4311925"/>
            <a:ext cx="835000" cy="650200"/>
          </a:xfrm>
          <a:prstGeom prst="rect">
            <a:avLst/>
          </a:prstGeom>
          <a:noFill/>
          <a:ln>
            <a:noFill/>
          </a:ln>
        </p:spPr>
      </p:pic>
      <p:sp>
        <p:nvSpPr>
          <p:cNvPr id="29" name="Google Shape;29;g33cada08c39_0_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google.com/finance/quote/BTC-GBP?window=5Y"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ft.com/video/ce61990f-ba96-4759-8979-139dd6ccd8d9" TargetMode="External"/><Relationship Id="rId4" Type="http://schemas.openxmlformats.org/officeDocument/2006/relationships/hyperlink" Target="https://www.ft.com/video/ce61990f-ba96-4759-8979-139dd6ccd8d9" TargetMode="External"/><Relationship Id="rId5" Type="http://schemas.openxmlformats.org/officeDocument/2006/relationships/image" Target="../media/image11.pn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www.youtube.com/watch?v=J-xEhaUxCy4" TargetMode="External"/><Relationship Id="rId4" Type="http://schemas.openxmlformats.org/officeDocument/2006/relationships/image" Target="../media/image32.jpg"/><Relationship Id="rId5" Type="http://schemas.openxmlformats.org/officeDocument/2006/relationships/hyperlink" Target="https://youtu.be/J-xEhaUxCy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youtube.com/watch?v=J-xEhaUxCy4" TargetMode="External"/><Relationship Id="rId4" Type="http://schemas.openxmlformats.org/officeDocument/2006/relationships/image" Target="../media/image32.jpg"/><Relationship Id="rId5" Type="http://schemas.openxmlformats.org/officeDocument/2006/relationships/hyperlink" Target="https://youtu.be/J-xEhaUxCy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hyperlink" Target="http://www.youtube.com/watch?v=CakdQBB5QnQ" TargetMode="External"/><Relationship Id="rId5" Type="http://schemas.openxmlformats.org/officeDocument/2006/relationships/image" Target="../media/image39.jpg"/><Relationship Id="rId6" Type="http://schemas.openxmlformats.org/officeDocument/2006/relationships/hyperlink" Target="https://www.youtube.com/watch?v=CakdQBB5Qn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hyperlink" Target="http://www.youtube.com/watch?v=3xVMpSI1GfE" TargetMode="External"/><Relationship Id="rId4" Type="http://schemas.openxmlformats.org/officeDocument/2006/relationships/image" Target="../media/image36.jpg"/><Relationship Id="rId5" Type="http://schemas.openxmlformats.org/officeDocument/2006/relationships/hyperlink" Target="https://youtu.be/3xVMpSI1GfE" TargetMode="External"/><Relationship Id="rId6" Type="http://schemas.openxmlformats.org/officeDocument/2006/relationships/hyperlink" Target="https://youtu.be/3xVMpSI1Gf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hyperlink" Target="https://www.fca.org.uk/investsmart/crypto-basics#section-investing-in-crypto-" TargetMode="Externa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hyperlink" Target="https://www.citizensadvice.org.uk/debt-and-money/" TargetMode="External"/><Relationship Id="rId4" Type="http://schemas.openxmlformats.org/officeDocument/2006/relationships/image" Target="../media/image40.png"/><Relationship Id="rId9"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hyperlink" Target="https://resources.ftflic.com/" TargetMode="External"/><Relationship Id="rId4" Type="http://schemas.openxmlformats.org/officeDocument/2006/relationships/hyperlink" Target="https://www.ft.com/content/52c98479-e50a-4cb0-9f88-a427f1818e28" TargetMode="External"/><Relationship Id="rId5" Type="http://schemas.openxmlformats.org/officeDocument/2006/relationships/hyperlink" Target="https://www.ft.com/content/52c98479-e50a-4cb0-9f88-a427f1818e28" TargetMode="External"/><Relationship Id="rId6" Type="http://schemas.openxmlformats.org/officeDocument/2006/relationships/hyperlink" Target="https://www.mydoh.ca/learn/money-101/investing/cryptocurrency-101-a-guide-for-parents-and-teens/" TargetMode="External"/><Relationship Id="rId7" Type="http://schemas.openxmlformats.org/officeDocument/2006/relationships/hyperlink" Target="https://www.internetmatters.org/hub/research/decrypting-cryptoassets-nfts-repo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5.png"/><Relationship Id="rId10"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9.jpg"/><Relationship Id="rId6" Type="http://schemas.openxmlformats.org/officeDocument/2006/relationships/hyperlink" Target="https://youtu.be/PFKke1jDX7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9.jpg"/><Relationship Id="rId6" Type="http://schemas.openxmlformats.org/officeDocument/2006/relationships/hyperlink" Target="https://youtu.be/PFKke1jDX7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38" name="Shape 38"/>
        <p:cNvGrpSpPr/>
        <p:nvPr/>
      </p:nvGrpSpPr>
      <p:grpSpPr>
        <a:xfrm>
          <a:off x="0" y="0"/>
          <a:ext cx="0" cy="0"/>
          <a:chOff x="0" y="0"/>
          <a:chExt cx="0" cy="0"/>
        </a:xfrm>
      </p:grpSpPr>
      <p:sp>
        <p:nvSpPr>
          <p:cNvPr id="39" name="Google Shape;39;g25ebdb82868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40" name="Google Shape;40;g25ebdb82868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768912105e_0_295"/>
          <p:cNvSpPr txBox="1"/>
          <p:nvPr/>
        </p:nvSpPr>
        <p:spPr>
          <a:xfrm>
            <a:off x="1401375" y="894150"/>
            <a:ext cx="6976200" cy="191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rgbClr val="FFFFFF"/>
                </a:solidFill>
                <a:latin typeface="Lato"/>
                <a:ea typeface="Lato"/>
                <a:cs typeface="Lato"/>
                <a:sym typeface="Lato"/>
              </a:rPr>
              <a:t>Why some are wary of cryptocurrency…</a:t>
            </a:r>
            <a:endParaRPr sz="1500">
              <a:solidFill>
                <a:srgbClr val="FFFFFF"/>
              </a:solidFill>
              <a:latin typeface="Lato"/>
              <a:ea typeface="Lato"/>
              <a:cs typeface="Lato"/>
              <a:sym typeface="Lato"/>
            </a:endParaRPr>
          </a:p>
          <a:p>
            <a:pPr indent="-323850" lvl="0" marL="457200" marR="0" rtl="0" algn="l">
              <a:lnSpc>
                <a:spcPct val="100000"/>
              </a:lnSpc>
              <a:spcBef>
                <a:spcPts val="1000"/>
              </a:spcBef>
              <a:spcAft>
                <a:spcPts val="0"/>
              </a:spcAft>
              <a:buClr>
                <a:srgbClr val="FFFFFF"/>
              </a:buClr>
              <a:buSzPts val="1500"/>
              <a:buFont typeface="Lato"/>
              <a:buChar char="●"/>
            </a:pPr>
            <a:r>
              <a:rPr b="0" i="0" lang="en-GB" sz="1500" u="none" cap="none" strike="noStrike">
                <a:solidFill>
                  <a:srgbClr val="FFFFFF"/>
                </a:solidFill>
                <a:latin typeface="Lato"/>
                <a:ea typeface="Lato"/>
                <a:cs typeface="Lato"/>
                <a:sym typeface="Lato"/>
              </a:rPr>
              <a:t>It doesn’t have the backing of a</a:t>
            </a:r>
            <a:r>
              <a:rPr lang="en-GB" sz="1500">
                <a:solidFill>
                  <a:srgbClr val="FFFFFF"/>
                </a:solidFill>
                <a:latin typeface="Lato"/>
                <a:ea typeface="Lato"/>
                <a:cs typeface="Lato"/>
                <a:sym typeface="Lato"/>
              </a:rPr>
              <a:t> government or</a:t>
            </a:r>
            <a:r>
              <a:rPr b="0" i="0" lang="en-GB" sz="1500" u="none" cap="none" strike="noStrike">
                <a:solidFill>
                  <a:srgbClr val="FFFFFF"/>
                </a:solidFill>
                <a:latin typeface="Lato"/>
                <a:ea typeface="Lato"/>
                <a:cs typeface="Lato"/>
                <a:sym typeface="Lato"/>
              </a:rPr>
              <a:t> central bank</a:t>
            </a:r>
            <a:r>
              <a:rPr lang="en-GB" sz="1500">
                <a:solidFill>
                  <a:srgbClr val="FFFFFF"/>
                </a:solidFill>
                <a:latin typeface="Lato"/>
                <a:ea typeface="Lato"/>
                <a:cs typeface="Lato"/>
                <a:sym typeface="Lato"/>
              </a:rPr>
              <a:t> and </a:t>
            </a:r>
            <a:r>
              <a:rPr b="1" lang="en-GB" sz="1500">
                <a:solidFill>
                  <a:srgbClr val="FFFFFF"/>
                </a:solidFill>
                <a:latin typeface="Lato"/>
                <a:ea typeface="Lato"/>
                <a:cs typeface="Lato"/>
                <a:sym typeface="Lato"/>
              </a:rPr>
              <a:t>usually</a:t>
            </a:r>
            <a:r>
              <a:rPr lang="en-GB" sz="1500">
                <a:solidFill>
                  <a:srgbClr val="FFFFFF"/>
                </a:solidFill>
                <a:latin typeface="Lato"/>
                <a:ea typeface="Lato"/>
                <a:cs typeface="Lato"/>
                <a:sym typeface="Lato"/>
              </a:rPr>
              <a:t> isn’t regulated</a:t>
            </a:r>
            <a:endParaRPr b="0" i="0" sz="1500" u="none" cap="none" strike="noStrike">
              <a:solidFill>
                <a:srgbClr val="FFFFFF"/>
              </a:solidFill>
              <a:latin typeface="Lato"/>
              <a:ea typeface="Lato"/>
              <a:cs typeface="Lato"/>
              <a:sym typeface="Lato"/>
            </a:endParaRPr>
          </a:p>
          <a:p>
            <a:pPr indent="-323850" lvl="0" marL="457200" marR="0" rtl="0" algn="l">
              <a:lnSpc>
                <a:spcPct val="100000"/>
              </a:lnSpc>
              <a:spcBef>
                <a:spcPts val="1000"/>
              </a:spcBef>
              <a:spcAft>
                <a:spcPts val="0"/>
              </a:spcAft>
              <a:buClr>
                <a:srgbClr val="FFFFFF"/>
              </a:buClr>
              <a:buSzPts val="1500"/>
              <a:buFont typeface="Lato"/>
              <a:buChar char="●"/>
            </a:pPr>
            <a:r>
              <a:rPr b="0" i="0" lang="en-GB" sz="1500" u="none" cap="none" strike="noStrike">
                <a:solidFill>
                  <a:srgbClr val="FFFFFF"/>
                </a:solidFill>
                <a:latin typeface="Lato"/>
                <a:ea typeface="Lato"/>
                <a:cs typeface="Lato"/>
                <a:sym typeface="Lato"/>
              </a:rPr>
              <a:t>It isn't stable</a:t>
            </a:r>
            <a:endParaRPr b="0" i="0" sz="1500" u="none" cap="none" strike="noStrike">
              <a:solidFill>
                <a:srgbClr val="FFFFFF"/>
              </a:solidFill>
              <a:latin typeface="Lato"/>
              <a:ea typeface="Lato"/>
              <a:cs typeface="Lato"/>
              <a:sym typeface="Lato"/>
            </a:endParaRPr>
          </a:p>
          <a:p>
            <a:pPr indent="-323850" lvl="0" marL="457200" marR="0" rtl="0" algn="l">
              <a:lnSpc>
                <a:spcPct val="100000"/>
              </a:lnSpc>
              <a:spcBef>
                <a:spcPts val="1000"/>
              </a:spcBef>
              <a:spcAft>
                <a:spcPts val="0"/>
              </a:spcAft>
              <a:buClr>
                <a:srgbClr val="FFFFFF"/>
              </a:buClr>
              <a:buSzPts val="1500"/>
              <a:buFont typeface="Lato"/>
              <a:buChar char="●"/>
            </a:pPr>
            <a:r>
              <a:rPr b="0" i="0" lang="en-GB" sz="1500" u="none" cap="none" strike="noStrike">
                <a:solidFill>
                  <a:srgbClr val="FFFFFF"/>
                </a:solidFill>
                <a:latin typeface="Lato"/>
                <a:ea typeface="Lato"/>
                <a:cs typeface="Lato"/>
                <a:sym typeface="Lato"/>
              </a:rPr>
              <a:t>It isn't accepted fo</a:t>
            </a:r>
            <a:r>
              <a:rPr lang="en-GB" sz="1500">
                <a:solidFill>
                  <a:srgbClr val="FFFFFF"/>
                </a:solidFill>
                <a:latin typeface="Lato"/>
                <a:ea typeface="Lato"/>
                <a:cs typeface="Lato"/>
                <a:sym typeface="Lato"/>
              </a:rPr>
              <a:t>r buying most</a:t>
            </a:r>
            <a:r>
              <a:rPr b="0" i="0" lang="en-GB" sz="1500" u="none" cap="none" strike="noStrike">
                <a:solidFill>
                  <a:srgbClr val="FFFFFF"/>
                </a:solidFill>
                <a:latin typeface="Lato"/>
                <a:ea typeface="Lato"/>
                <a:cs typeface="Lato"/>
                <a:sym typeface="Lato"/>
              </a:rPr>
              <a:t> shopping </a:t>
            </a:r>
            <a:r>
              <a:rPr lang="en-GB" sz="1500">
                <a:solidFill>
                  <a:srgbClr val="FFFFFF"/>
                </a:solidFill>
                <a:latin typeface="Lato"/>
                <a:ea typeface="Lato"/>
                <a:cs typeface="Lato"/>
                <a:sym typeface="Lato"/>
              </a:rPr>
              <a:t>items</a:t>
            </a:r>
            <a:endParaRPr b="0" i="0" sz="1200" u="none" cap="none" strike="noStrike">
              <a:solidFill>
                <a:srgbClr val="000000"/>
              </a:solidFill>
              <a:latin typeface="Arial"/>
              <a:ea typeface="Arial"/>
              <a:cs typeface="Arial"/>
              <a:sym typeface="Arial"/>
            </a:endParaRPr>
          </a:p>
        </p:txBody>
      </p:sp>
      <p:sp>
        <p:nvSpPr>
          <p:cNvPr id="115" name="Google Shape;115;g2768912105e_0_29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768912105e_0_295"/>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Cryptocurrency vs. money</a:t>
            </a:r>
            <a:endParaRPr b="1" sz="2900">
              <a:solidFill>
                <a:srgbClr val="FFFFFF"/>
              </a:solidFill>
              <a:latin typeface="Lato"/>
              <a:ea typeface="Lato"/>
              <a:cs typeface="Lato"/>
              <a:sym typeface="Lato"/>
            </a:endParaRPr>
          </a:p>
        </p:txBody>
      </p:sp>
      <p:pic>
        <p:nvPicPr>
          <p:cNvPr id="117" name="Google Shape;117;g2768912105e_0_295" title="noun-cross-5871950.png"/>
          <p:cNvPicPr preferRelativeResize="0"/>
          <p:nvPr/>
        </p:nvPicPr>
        <p:blipFill rotWithShape="1">
          <a:blip r:embed="rId3">
            <a:alphaModFix/>
          </a:blip>
          <a:srcRect b="17533" l="0" r="0" t="0"/>
          <a:stretch/>
        </p:blipFill>
        <p:spPr>
          <a:xfrm>
            <a:off x="132775" y="3197731"/>
            <a:ext cx="1268600" cy="1046213"/>
          </a:xfrm>
          <a:prstGeom prst="rect">
            <a:avLst/>
          </a:prstGeom>
          <a:noFill/>
          <a:ln>
            <a:noFill/>
          </a:ln>
        </p:spPr>
      </p:pic>
      <p:pic>
        <p:nvPicPr>
          <p:cNvPr id="118" name="Google Shape;118;g2768912105e_0_295" title="noun-tick-7454586.png"/>
          <p:cNvPicPr preferRelativeResize="0"/>
          <p:nvPr/>
        </p:nvPicPr>
        <p:blipFill rotWithShape="1">
          <a:blip r:embed="rId4">
            <a:alphaModFix/>
          </a:blip>
          <a:srcRect b="15476" l="0" r="0" t="0"/>
          <a:stretch/>
        </p:blipFill>
        <p:spPr>
          <a:xfrm>
            <a:off x="212400" y="1469650"/>
            <a:ext cx="1109350" cy="937675"/>
          </a:xfrm>
          <a:prstGeom prst="rect">
            <a:avLst/>
          </a:prstGeom>
          <a:noFill/>
          <a:ln>
            <a:noFill/>
          </a:ln>
        </p:spPr>
      </p:pic>
      <p:sp>
        <p:nvSpPr>
          <p:cNvPr id="119" name="Google Shape;119;g2768912105e_0_295"/>
          <p:cNvSpPr txBox="1"/>
          <p:nvPr/>
        </p:nvSpPr>
        <p:spPr>
          <a:xfrm>
            <a:off x="1401375" y="3062575"/>
            <a:ext cx="6317100" cy="188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chemeClr val="lt1"/>
                </a:solidFill>
                <a:latin typeface="Lato"/>
                <a:ea typeface="Lato"/>
                <a:cs typeface="Lato"/>
                <a:sym typeface="Lato"/>
              </a:rPr>
              <a:t>…can be exactly why others prefer it</a:t>
            </a:r>
            <a:endParaRPr b="1" sz="2400">
              <a:solidFill>
                <a:schemeClr val="lt1"/>
              </a:solidFill>
              <a:latin typeface="Lato"/>
              <a:ea typeface="Lato"/>
              <a:cs typeface="Lato"/>
              <a:sym typeface="Lato"/>
            </a:endParaRPr>
          </a:p>
          <a:p>
            <a:pPr indent="-317500" lvl="0" marL="457200" rtl="0" algn="l">
              <a:spcBef>
                <a:spcPts val="1000"/>
              </a:spcBef>
              <a:spcAft>
                <a:spcPts val="0"/>
              </a:spcAft>
              <a:buClr>
                <a:schemeClr val="lt1"/>
              </a:buClr>
              <a:buSzPts val="1400"/>
              <a:buFont typeface="Lato"/>
              <a:buChar char="●"/>
            </a:pPr>
            <a:r>
              <a:rPr lang="en-GB" sz="1500">
                <a:solidFill>
                  <a:schemeClr val="lt1"/>
                </a:solidFill>
                <a:latin typeface="Lato"/>
                <a:ea typeface="Lato"/>
                <a:cs typeface="Lato"/>
                <a:sym typeface="Lato"/>
              </a:rPr>
              <a:t>Its instability (also called volatility) allows some people to make huge gains in a short space of time, but also huge losses!</a:t>
            </a:r>
            <a:r>
              <a:rPr lang="en-GB" sz="2100">
                <a:solidFill>
                  <a:schemeClr val="lt1"/>
                </a:solidFill>
                <a:latin typeface="Lato"/>
                <a:ea typeface="Lato"/>
                <a:cs typeface="Lato"/>
                <a:sym typeface="Lato"/>
              </a:rPr>
              <a:t>   </a:t>
            </a:r>
            <a:endParaRPr sz="2100">
              <a:solidFill>
                <a:schemeClr val="lt1"/>
              </a:solidFill>
              <a:latin typeface="Lato"/>
              <a:ea typeface="Lato"/>
              <a:cs typeface="Lato"/>
              <a:sym typeface="Lato"/>
            </a:endParaRPr>
          </a:p>
          <a:p>
            <a:pPr indent="-323850" lvl="0" marL="457200" rtl="0" algn="l">
              <a:spcBef>
                <a:spcPts val="1000"/>
              </a:spcBef>
              <a:spcAft>
                <a:spcPts val="0"/>
              </a:spcAft>
              <a:buClr>
                <a:schemeClr val="lt1"/>
              </a:buClr>
              <a:buSzPts val="1500"/>
              <a:buFont typeface="Lato"/>
              <a:buChar char="●"/>
            </a:pPr>
            <a:r>
              <a:rPr lang="en-GB" sz="1500">
                <a:solidFill>
                  <a:schemeClr val="lt1"/>
                </a:solidFill>
                <a:latin typeface="Lato"/>
                <a:ea typeface="Lato"/>
                <a:cs typeface="Lato"/>
                <a:sym typeface="Lato"/>
              </a:rPr>
              <a:t>It is </a:t>
            </a:r>
            <a:r>
              <a:rPr b="1" lang="en-GB" sz="1500">
                <a:solidFill>
                  <a:schemeClr val="lt1"/>
                </a:solidFill>
                <a:latin typeface="Lato"/>
                <a:ea typeface="Lato"/>
                <a:cs typeface="Lato"/>
                <a:sym typeface="Lato"/>
              </a:rPr>
              <a:t>sometimes</a:t>
            </a:r>
            <a:r>
              <a:rPr lang="en-GB" sz="1500">
                <a:solidFill>
                  <a:schemeClr val="lt1"/>
                </a:solidFill>
                <a:latin typeface="Lato"/>
                <a:ea typeface="Lato"/>
                <a:cs typeface="Lato"/>
                <a:sym typeface="Lato"/>
              </a:rPr>
              <a:t> decentralised, meaning peer to peer trades can take place without an organisation in the middle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 name="Shape 123"/>
        <p:cNvGrpSpPr/>
        <p:nvPr/>
      </p:nvGrpSpPr>
      <p:grpSpPr>
        <a:xfrm>
          <a:off x="0" y="0"/>
          <a:ext cx="0" cy="0"/>
          <a:chOff x="0" y="0"/>
          <a:chExt cx="0" cy="0"/>
        </a:xfrm>
      </p:grpSpPr>
      <p:sp>
        <p:nvSpPr>
          <p:cNvPr id="124" name="Google Shape;124;g2768912105e_0_456"/>
          <p:cNvSpPr txBox="1"/>
          <p:nvPr/>
        </p:nvSpPr>
        <p:spPr>
          <a:xfrm>
            <a:off x="112325" y="1108450"/>
            <a:ext cx="2836800" cy="21138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1.</a:t>
            </a:r>
            <a:r>
              <a:rPr lang="en-GB">
                <a:latin typeface="Lato"/>
                <a:ea typeface="Lato"/>
                <a:cs typeface="Lato"/>
                <a:sym typeface="Lato"/>
              </a:rPr>
              <a:t>Cryptocurrencies have a  </a:t>
            </a:r>
            <a:r>
              <a:rPr b="1" lang="en-GB">
                <a:latin typeface="Lato"/>
                <a:ea typeface="Lato"/>
                <a:cs typeface="Lato"/>
                <a:sym typeface="Lato"/>
              </a:rPr>
              <a:t>limited number of coins</a:t>
            </a:r>
            <a:r>
              <a:rPr lang="en-GB">
                <a:latin typeface="Lato"/>
                <a:ea typeface="Lato"/>
                <a:cs typeface="Lato"/>
                <a:sym typeface="Lato"/>
              </a:rPr>
              <a:t>. </a:t>
            </a:r>
            <a:r>
              <a:rPr b="1" lang="en-GB">
                <a:latin typeface="Lato"/>
                <a:ea typeface="Lato"/>
                <a:cs typeface="Lato"/>
                <a:sym typeface="Lato"/>
              </a:rPr>
              <a:t> </a:t>
            </a:r>
            <a:r>
              <a:rPr lang="en-GB">
                <a:latin typeface="Lato"/>
                <a:ea typeface="Lato"/>
                <a:cs typeface="Lato"/>
                <a:sym typeface="Lato"/>
              </a:rPr>
              <a:t>This </a:t>
            </a:r>
            <a:r>
              <a:rPr b="1" lang="en-GB">
                <a:latin typeface="Lato"/>
                <a:ea typeface="Lato"/>
                <a:cs typeface="Lato"/>
                <a:sym typeface="Lato"/>
              </a:rPr>
              <a:t>limited supply gives</a:t>
            </a:r>
            <a:r>
              <a:rPr lang="en-GB">
                <a:latin typeface="Lato"/>
                <a:ea typeface="Lato"/>
                <a:cs typeface="Lato"/>
                <a:sym typeface="Lato"/>
              </a:rPr>
              <a:t> them value. Bitcoin is limited to 21 million bitcoins. The amount of coins that exist need to be ‘</a:t>
            </a:r>
            <a:r>
              <a:rPr b="1" lang="en-GB">
                <a:latin typeface="Lato"/>
                <a:ea typeface="Lato"/>
                <a:cs typeface="Lato"/>
                <a:sym typeface="Lato"/>
              </a:rPr>
              <a:t>mined</a:t>
            </a:r>
            <a:r>
              <a:rPr lang="en-GB">
                <a:latin typeface="Lato"/>
                <a:ea typeface="Lato"/>
                <a:cs typeface="Lato"/>
                <a:sym typeface="Lato"/>
              </a:rPr>
              <a:t>’ by massive computers </a:t>
            </a:r>
            <a:r>
              <a:rPr b="1" lang="en-GB">
                <a:latin typeface="Lato"/>
                <a:ea typeface="Lato"/>
                <a:cs typeface="Lato"/>
                <a:sym typeface="Lato"/>
              </a:rPr>
              <a:t>solving complicated maths problems.</a:t>
            </a:r>
            <a:endParaRPr b="1">
              <a:latin typeface="Lato"/>
              <a:ea typeface="Lato"/>
              <a:cs typeface="Lato"/>
              <a:sym typeface="Lato"/>
            </a:endParaRPr>
          </a:p>
          <a:p>
            <a:pPr indent="0" lvl="0" marL="0" rtl="0" algn="l">
              <a:spcBef>
                <a:spcPts val="1000"/>
              </a:spcBef>
              <a:spcAft>
                <a:spcPts val="0"/>
              </a:spcAft>
              <a:buNone/>
            </a:pPr>
            <a:r>
              <a:t/>
            </a:r>
            <a:endParaRPr b="1" sz="500">
              <a:latin typeface="Lato"/>
              <a:ea typeface="Lato"/>
              <a:cs typeface="Lato"/>
              <a:sym typeface="Lato"/>
            </a:endParaRPr>
          </a:p>
        </p:txBody>
      </p:sp>
      <p:sp>
        <p:nvSpPr>
          <p:cNvPr id="125" name="Google Shape;125;g2768912105e_0_456"/>
          <p:cNvSpPr txBox="1"/>
          <p:nvPr/>
        </p:nvSpPr>
        <p:spPr>
          <a:xfrm>
            <a:off x="3092325" y="1108450"/>
            <a:ext cx="2891400" cy="2113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2. </a:t>
            </a:r>
            <a:r>
              <a:rPr lang="en-GB">
                <a:latin typeface="Lato"/>
                <a:ea typeface="Lato"/>
                <a:cs typeface="Lato"/>
                <a:sym typeface="Lato"/>
                <a:extLst>
                  <a:ext uri="http://customooxmlschemas.google.com/">
                    <go:slidesCustomData xmlns:go="http://customooxmlschemas.google.com/" textRoundtripDataId="2"/>
                  </a:ext>
                </a:extLst>
              </a:rPr>
              <a:t>The value of crypto is mostly based on </a:t>
            </a:r>
            <a:r>
              <a:rPr b="1" lang="en-GB">
                <a:latin typeface="Lato"/>
                <a:ea typeface="Lato"/>
                <a:cs typeface="Lato"/>
                <a:sym typeface="Lato"/>
                <a:extLst>
                  <a:ext uri="http://customooxmlschemas.google.com/">
                    <go:slidesCustomData xmlns:go="http://customooxmlschemas.google.com/" textRoundtripDataId="3"/>
                  </a:ext>
                </a:extLst>
              </a:rPr>
              <a:t>what people believe the value of the cryptocurrency is or will be</a:t>
            </a:r>
            <a:r>
              <a:rPr lang="en-GB">
                <a:latin typeface="Lato"/>
                <a:ea typeface="Lato"/>
                <a:cs typeface="Lato"/>
                <a:sym typeface="Lato"/>
                <a:extLst>
                  <a:ext uri="http://customooxmlschemas.google.com/">
                    <go:slidesCustomData xmlns:go="http://customooxmlschemas.google.com/" textRoundtripDataId="4"/>
                  </a:ext>
                </a:extLst>
              </a:rPr>
              <a:t>. It is not issued by the government, like the British pound or US dollar. This is why it can be very </a:t>
            </a:r>
            <a:r>
              <a:rPr b="1" lang="en-GB">
                <a:latin typeface="Lato"/>
                <a:ea typeface="Lato"/>
                <a:cs typeface="Lato"/>
                <a:sym typeface="Lato"/>
                <a:extLst>
                  <a:ext uri="http://customooxmlschemas.google.com/">
                    <go:slidesCustomData xmlns:go="http://customooxmlschemas.google.com/" textRoundtripDataId="5"/>
                  </a:ext>
                </a:extLst>
              </a:rPr>
              <a:t>volatile</a:t>
            </a:r>
            <a:r>
              <a:rPr lang="en-GB">
                <a:latin typeface="Lato"/>
                <a:ea typeface="Lato"/>
                <a:cs typeface="Lato"/>
                <a:sym typeface="Lato"/>
                <a:extLst>
                  <a:ext uri="http://customooxmlschemas.google.com/">
                    <go:slidesCustomData xmlns:go="http://customooxmlschemas.google.com/" textRoundtripDataId="6"/>
                  </a:ext>
                </a:extLst>
              </a:rPr>
              <a:t> - often changing in value.</a:t>
            </a:r>
            <a:endParaRPr>
              <a:latin typeface="Lato"/>
              <a:ea typeface="Lato"/>
              <a:cs typeface="Lato"/>
              <a:sym typeface="Lato"/>
            </a:endParaRPr>
          </a:p>
          <a:p>
            <a:pPr indent="0" lvl="0" marL="0" rtl="0" algn="l">
              <a:spcBef>
                <a:spcPts val="1000"/>
              </a:spcBef>
              <a:spcAft>
                <a:spcPts val="0"/>
              </a:spcAft>
              <a:buNone/>
            </a:pPr>
            <a:r>
              <a:t/>
            </a:r>
            <a:endParaRPr sz="500">
              <a:latin typeface="Lato"/>
              <a:ea typeface="Lato"/>
              <a:cs typeface="Lato"/>
              <a:sym typeface="Lato"/>
            </a:endParaRPr>
          </a:p>
        </p:txBody>
      </p:sp>
      <p:sp>
        <p:nvSpPr>
          <p:cNvPr id="126" name="Google Shape;126;g2768912105e_0_456"/>
          <p:cNvSpPr txBox="1"/>
          <p:nvPr/>
        </p:nvSpPr>
        <p:spPr>
          <a:xfrm>
            <a:off x="6136250" y="1108450"/>
            <a:ext cx="2891400" cy="2124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3.</a:t>
            </a:r>
            <a:r>
              <a:rPr lang="en-GB">
                <a:latin typeface="Lato"/>
                <a:ea typeface="Lato"/>
                <a:cs typeface="Lato"/>
                <a:sym typeface="Lato"/>
              </a:rPr>
              <a:t> </a:t>
            </a:r>
            <a:r>
              <a:rPr lang="en-GB">
                <a:latin typeface="Lato"/>
                <a:ea typeface="Lato"/>
                <a:cs typeface="Lato"/>
                <a:sym typeface="Lato"/>
              </a:rPr>
              <a:t>Cryptocurrency is </a:t>
            </a:r>
            <a:r>
              <a:rPr b="1" lang="en-GB">
                <a:latin typeface="Lato"/>
                <a:ea typeface="Lato"/>
                <a:cs typeface="Lato"/>
                <a:sym typeface="Lato"/>
              </a:rPr>
              <a:t>speculative</a:t>
            </a:r>
            <a:r>
              <a:rPr lang="en-GB">
                <a:latin typeface="Lato"/>
                <a:ea typeface="Lato"/>
                <a:cs typeface="Lato"/>
                <a:sym typeface="Lato"/>
              </a:rPr>
              <a:t>. This means that people buy or trade crypto because they have heard it may rise in value, not because they have evidence to support a potential rise in its value. Unlike online games, like Fortnite, investments in cryptocurrency can lead to</a:t>
            </a:r>
            <a:r>
              <a:rPr b="1" lang="en-GB">
                <a:latin typeface="Lato"/>
                <a:ea typeface="Lato"/>
                <a:cs typeface="Lato"/>
                <a:sym typeface="Lato"/>
              </a:rPr>
              <a:t> real big losses.</a:t>
            </a:r>
            <a:endParaRPr b="1">
              <a:latin typeface="Lato"/>
              <a:ea typeface="Lato"/>
              <a:cs typeface="Lato"/>
              <a:sym typeface="Lato"/>
            </a:endParaRPr>
          </a:p>
        </p:txBody>
      </p:sp>
      <p:sp>
        <p:nvSpPr>
          <p:cNvPr id="127" name="Google Shape;127;g2768912105e_0_456"/>
          <p:cNvSpPr txBox="1"/>
          <p:nvPr/>
        </p:nvSpPr>
        <p:spPr>
          <a:xfrm>
            <a:off x="1304275" y="3342725"/>
            <a:ext cx="2891400" cy="1641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t/>
            </a:r>
            <a:endParaRPr sz="800">
              <a:latin typeface="Lato"/>
              <a:ea typeface="Lato"/>
              <a:cs typeface="Lato"/>
              <a:sym typeface="Lato"/>
            </a:endParaRPr>
          </a:p>
          <a:p>
            <a:pPr indent="0" lvl="0" marL="0" rtl="0" algn="l">
              <a:spcBef>
                <a:spcPts val="1000"/>
              </a:spcBef>
              <a:spcAft>
                <a:spcPts val="0"/>
              </a:spcAft>
              <a:buNone/>
            </a:pPr>
            <a:r>
              <a:rPr b="1" lang="en-GB">
                <a:solidFill>
                  <a:schemeClr val="accent2"/>
                </a:solidFill>
                <a:latin typeface="Lato"/>
                <a:ea typeface="Lato"/>
                <a:cs typeface="Lato"/>
                <a:sym typeface="Lato"/>
              </a:rPr>
              <a:t>4.</a:t>
            </a:r>
            <a:r>
              <a:rPr lang="en-GB">
                <a:solidFill>
                  <a:schemeClr val="accent2"/>
                </a:solidFill>
                <a:latin typeface="Lato"/>
                <a:ea typeface="Lato"/>
                <a:cs typeface="Lato"/>
                <a:sym typeface="Lato"/>
              </a:rPr>
              <a:t> </a:t>
            </a:r>
            <a:r>
              <a:rPr lang="en-GB">
                <a:latin typeface="Lato"/>
                <a:ea typeface="Lato"/>
                <a:cs typeface="Lato"/>
                <a:sym typeface="Lato"/>
              </a:rPr>
              <a:t>Cryptocurrencies, at the moment, are not widely accepted so </a:t>
            </a:r>
            <a:r>
              <a:rPr b="1" lang="en-GB">
                <a:latin typeface="Lato"/>
                <a:ea typeface="Lato"/>
                <a:cs typeface="Lato"/>
                <a:sym typeface="Lato"/>
              </a:rPr>
              <a:t>can’t be used to buy a lot of items.</a:t>
            </a:r>
            <a:endParaRPr b="1">
              <a:latin typeface="Lato"/>
              <a:ea typeface="Lato"/>
              <a:cs typeface="Lato"/>
              <a:sym typeface="Lato"/>
            </a:endParaRPr>
          </a:p>
          <a:p>
            <a:pPr indent="0" lvl="0" marL="0" rtl="0" algn="l">
              <a:spcBef>
                <a:spcPts val="1000"/>
              </a:spcBef>
              <a:spcAft>
                <a:spcPts val="0"/>
              </a:spcAft>
              <a:buNone/>
            </a:pPr>
            <a:r>
              <a:t/>
            </a:r>
            <a:endParaRPr b="1">
              <a:latin typeface="Lato"/>
              <a:ea typeface="Lato"/>
              <a:cs typeface="Lato"/>
              <a:sym typeface="Lato"/>
            </a:endParaRPr>
          </a:p>
        </p:txBody>
      </p:sp>
      <p:sp>
        <p:nvSpPr>
          <p:cNvPr id="128" name="Google Shape;128;g2768912105e_0_456"/>
          <p:cNvSpPr txBox="1"/>
          <p:nvPr/>
        </p:nvSpPr>
        <p:spPr>
          <a:xfrm>
            <a:off x="4360925" y="3342725"/>
            <a:ext cx="2891400" cy="1640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5. </a:t>
            </a:r>
            <a:r>
              <a:rPr lang="en-GB">
                <a:latin typeface="Lato"/>
                <a:ea typeface="Lato"/>
                <a:cs typeface="Lato"/>
                <a:sym typeface="Lato"/>
              </a:rPr>
              <a:t>Any investment should only be made </a:t>
            </a:r>
            <a:r>
              <a:rPr b="1" lang="en-GB">
                <a:latin typeface="Lato"/>
                <a:ea typeface="Lato"/>
                <a:cs typeface="Lato"/>
                <a:sym typeface="Lato"/>
              </a:rPr>
              <a:t>after</a:t>
            </a:r>
            <a:r>
              <a:rPr lang="en-GB">
                <a:latin typeface="Lato"/>
                <a:ea typeface="Lato"/>
                <a:cs typeface="Lato"/>
                <a:sym typeface="Lato"/>
              </a:rPr>
              <a:t> an </a:t>
            </a:r>
            <a:r>
              <a:rPr b="1" lang="en-GB">
                <a:latin typeface="Lato"/>
                <a:ea typeface="Lato"/>
                <a:cs typeface="Lato"/>
                <a:sym typeface="Lato"/>
              </a:rPr>
              <a:t>emergency fund has been set aside</a:t>
            </a:r>
            <a:r>
              <a:rPr lang="en-GB">
                <a:latin typeface="Lato"/>
                <a:ea typeface="Lato"/>
                <a:cs typeface="Lato"/>
                <a:sym typeface="Lato"/>
              </a:rPr>
              <a:t>. This is an amount of money, usually 3 months worth of spending, saved in case of unforeseen events. </a:t>
            </a:r>
            <a:endParaRPr>
              <a:latin typeface="Lato"/>
              <a:ea typeface="Lato"/>
              <a:cs typeface="Lato"/>
              <a:sym typeface="Lato"/>
            </a:endParaRPr>
          </a:p>
          <a:p>
            <a:pPr indent="0" lvl="0" marL="0" rtl="0" algn="l">
              <a:spcBef>
                <a:spcPts val="1000"/>
              </a:spcBef>
              <a:spcAft>
                <a:spcPts val="0"/>
              </a:spcAft>
              <a:buNone/>
            </a:pPr>
            <a:r>
              <a:t/>
            </a:r>
            <a:endParaRPr sz="100">
              <a:latin typeface="Lato"/>
              <a:ea typeface="Lato"/>
              <a:cs typeface="Lato"/>
              <a:sym typeface="Lato"/>
            </a:endParaRPr>
          </a:p>
        </p:txBody>
      </p:sp>
      <p:sp>
        <p:nvSpPr>
          <p:cNvPr id="129" name="Google Shape;129;g2768912105e_0_456"/>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Summary | What is cryptocurrency?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64e30dc810_0_152"/>
          <p:cNvSpPr txBox="1"/>
          <p:nvPr/>
        </p:nvSpPr>
        <p:spPr>
          <a:xfrm>
            <a:off x="272750" y="4405825"/>
            <a:ext cx="359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a:solidFill>
                  <a:schemeClr val="accent1"/>
                </a:solidFill>
                <a:latin typeface="Lato"/>
                <a:ea typeface="Lato"/>
                <a:cs typeface="Lato"/>
                <a:sym typeface="Lato"/>
              </a:rPr>
              <a:t>Two options:</a:t>
            </a:r>
            <a:endParaRPr b="1" i="1" sz="1000">
              <a:solidFill>
                <a:schemeClr val="accent1"/>
              </a:solidFill>
              <a:latin typeface="Lato"/>
              <a:ea typeface="Lato"/>
              <a:cs typeface="Lato"/>
              <a:sym typeface="Lato"/>
            </a:endParaRPr>
          </a:p>
          <a:p>
            <a:pPr indent="-149901" lvl="0" marL="316800" marR="0" rtl="0" algn="l">
              <a:lnSpc>
                <a:spcPct val="115000"/>
              </a:lnSpc>
              <a:spcBef>
                <a:spcPts val="0"/>
              </a:spcBef>
              <a:spcAft>
                <a:spcPts val="0"/>
              </a:spcAft>
              <a:buClr>
                <a:schemeClr val="accent1"/>
              </a:buClr>
              <a:buSzPts val="1000"/>
              <a:buFont typeface="Lato"/>
              <a:buChar char="●"/>
            </a:pPr>
            <a:r>
              <a:rPr b="1" i="1" lang="en-GB" sz="1000" u="none" cap="none" strike="noStrike">
                <a:solidFill>
                  <a:schemeClr val="accent1"/>
                </a:solidFill>
                <a:latin typeface="Lato"/>
                <a:ea typeface="Lato"/>
                <a:cs typeface="Lato"/>
                <a:sym typeface="Lato"/>
              </a:rPr>
              <a:t>Resource </a:t>
            </a:r>
            <a:r>
              <a:rPr b="1" i="1" lang="en-GB" sz="1000">
                <a:solidFill>
                  <a:schemeClr val="accent1"/>
                </a:solidFill>
                <a:latin typeface="Lato"/>
                <a:ea typeface="Lato"/>
                <a:cs typeface="Lato"/>
                <a:sym typeface="Lato"/>
              </a:rPr>
              <a:t>1 | </a:t>
            </a:r>
            <a:r>
              <a:rPr b="1" i="1" lang="en-GB" sz="1000" u="none" cap="none" strike="noStrike">
                <a:solidFill>
                  <a:schemeClr val="accent1"/>
                </a:solidFill>
                <a:latin typeface="Lato"/>
                <a:ea typeface="Lato"/>
                <a:cs typeface="Lato"/>
                <a:sym typeface="Lato"/>
              </a:rPr>
              <a:t>Literacy Resource (1 page)</a:t>
            </a:r>
            <a:endParaRPr b="1" i="1" sz="1000" u="none" cap="none" strike="noStrike">
              <a:solidFill>
                <a:schemeClr val="accent1"/>
              </a:solidFill>
              <a:latin typeface="Lato"/>
              <a:ea typeface="Lato"/>
              <a:cs typeface="Lato"/>
              <a:sym typeface="Lato"/>
            </a:endParaRPr>
          </a:p>
          <a:p>
            <a:pPr indent="-149901" lvl="0" marL="316800" marR="0" rtl="0" algn="l">
              <a:lnSpc>
                <a:spcPct val="115000"/>
              </a:lnSpc>
              <a:spcBef>
                <a:spcPts val="0"/>
              </a:spcBef>
              <a:spcAft>
                <a:spcPts val="0"/>
              </a:spcAft>
              <a:buClr>
                <a:schemeClr val="accent1"/>
              </a:buClr>
              <a:buSzPts val="1000"/>
              <a:buFont typeface="Lato"/>
              <a:buChar char="●"/>
            </a:pPr>
            <a:r>
              <a:rPr b="1" i="1" lang="en-GB" sz="1000">
                <a:solidFill>
                  <a:schemeClr val="accent1"/>
                </a:solidFill>
                <a:latin typeface="Lato"/>
                <a:ea typeface="Lato"/>
                <a:cs typeface="Lato"/>
                <a:sym typeface="Lato"/>
              </a:rPr>
              <a:t>Resource 1 | Literacy Resource (Stretch)</a:t>
            </a:r>
            <a:endParaRPr b="1" i="1" sz="1000">
              <a:solidFill>
                <a:schemeClr val="accent1"/>
              </a:solidFill>
              <a:latin typeface="Lato"/>
              <a:ea typeface="Lato"/>
              <a:cs typeface="Lato"/>
              <a:sym typeface="Lato"/>
            </a:endParaRPr>
          </a:p>
        </p:txBody>
      </p:sp>
      <p:pic>
        <p:nvPicPr>
          <p:cNvPr id="135" name="Google Shape;135;g164e30dc810_0_152" title="module_3_session_2_resource_1_literacy_resource_1_page (1).png"/>
          <p:cNvPicPr preferRelativeResize="0"/>
          <p:nvPr/>
        </p:nvPicPr>
        <p:blipFill rotWithShape="1">
          <a:blip r:embed="rId3">
            <a:alphaModFix/>
          </a:blip>
          <a:srcRect b="0" l="0" r="0" t="0"/>
          <a:stretch/>
        </p:blipFill>
        <p:spPr>
          <a:xfrm>
            <a:off x="6484775" y="325325"/>
            <a:ext cx="2398423" cy="339235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
        <p:nvSpPr>
          <p:cNvPr id="136" name="Google Shape;136;g164e30dc810_0_152"/>
          <p:cNvSpPr txBox="1"/>
          <p:nvPr/>
        </p:nvSpPr>
        <p:spPr>
          <a:xfrm>
            <a:off x="113375" y="1182625"/>
            <a:ext cx="58344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7"/>
                  </a:ext>
                </a:extLst>
              </a:rPr>
              <a:t>Literacy </a:t>
            </a:r>
            <a:r>
              <a:rPr b="1" lang="en-GB" sz="2200">
                <a:solidFill>
                  <a:schemeClr val="dk1"/>
                </a:solidFill>
                <a:latin typeface="Lato"/>
                <a:ea typeface="Lato"/>
                <a:cs typeface="Lato"/>
                <a:sym typeface="Lato"/>
              </a:rPr>
              <a:t>r</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8"/>
                  </a:ext>
                </a:extLst>
              </a:rPr>
              <a:t>esource</a:t>
            </a:r>
            <a:r>
              <a:rPr b="1" i="0" lang="en-GB" sz="2200" u="none" cap="none" strike="noStrike">
                <a:solidFill>
                  <a:schemeClr val="dk1"/>
                </a:solidFill>
                <a:latin typeface="Lato"/>
                <a:ea typeface="Lato"/>
                <a:cs typeface="Lato"/>
                <a:sym typeface="Lato"/>
              </a:rPr>
              <a:t>: Cryptocurrency </a:t>
            </a:r>
            <a:r>
              <a:rPr b="1" lang="en-GB" sz="2200">
                <a:solidFill>
                  <a:schemeClr val="dk1"/>
                </a:solidFill>
                <a:latin typeface="Lato"/>
                <a:ea typeface="Lato"/>
                <a:cs typeface="Lato"/>
                <a:sym typeface="Lato"/>
              </a:rPr>
              <a:t>and</a:t>
            </a:r>
            <a:r>
              <a:rPr b="1" i="0" lang="en-GB" sz="2200" u="none" cap="none" strike="noStrike">
                <a:solidFill>
                  <a:schemeClr val="dk1"/>
                </a:solidFill>
                <a:latin typeface="Lato"/>
                <a:ea typeface="Lato"/>
                <a:cs typeface="Lato"/>
                <a:sym typeface="Lato"/>
              </a:rPr>
              <a:t> </a:t>
            </a:r>
            <a:r>
              <a:rPr b="1" lang="en-GB" sz="2200">
                <a:solidFill>
                  <a:schemeClr val="dk1"/>
                </a:solidFill>
                <a:latin typeface="Lato"/>
                <a:ea typeface="Lato"/>
                <a:cs typeface="Lato"/>
                <a:sym typeface="Lato"/>
              </a:rPr>
              <a:t>b</a:t>
            </a:r>
            <a:r>
              <a:rPr b="1" i="0" lang="en-GB" sz="2200" u="none" cap="none" strike="noStrike">
                <a:solidFill>
                  <a:schemeClr val="dk1"/>
                </a:solidFill>
                <a:latin typeface="Lato"/>
                <a:ea typeface="Lato"/>
                <a:cs typeface="Lato"/>
                <a:sym typeface="Lato"/>
              </a:rPr>
              <a:t>itcoin</a:t>
            </a:r>
            <a:endParaRPr b="1" i="0" sz="22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1600">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AutoNum type="arabicPeriod"/>
            </a:pPr>
            <a:r>
              <a:rPr b="1" i="0" lang="en-GB" sz="1600" u="none" cap="none" strike="noStrike">
                <a:solidFill>
                  <a:schemeClr val="dk1"/>
                </a:solidFill>
                <a:latin typeface="Lato"/>
                <a:ea typeface="Lato"/>
                <a:cs typeface="Lato"/>
                <a:sym typeface="Lato"/>
              </a:rPr>
              <a:t>Summarise your reading </a:t>
            </a:r>
            <a:r>
              <a:rPr b="1" lang="en-GB" sz="1600">
                <a:solidFill>
                  <a:schemeClr val="dk1"/>
                </a:solidFill>
                <a:latin typeface="Lato"/>
                <a:ea typeface="Lato"/>
                <a:cs typeface="Lato"/>
                <a:sym typeface="Lato"/>
              </a:rPr>
              <a:t>into</a:t>
            </a:r>
            <a:r>
              <a:rPr b="1" i="0" lang="en-GB" sz="1600" u="none" cap="none" strike="noStrike">
                <a:solidFill>
                  <a:schemeClr val="dk1"/>
                </a:solidFill>
                <a:latin typeface="Lato"/>
                <a:ea typeface="Lato"/>
                <a:cs typeface="Lato"/>
                <a:sym typeface="Lato"/>
              </a:rPr>
              <a:t> </a:t>
            </a:r>
            <a:r>
              <a:rPr b="1" lang="en-GB" sz="1600" u="sng">
                <a:solidFill>
                  <a:schemeClr val="dk1"/>
                </a:solidFill>
                <a:latin typeface="Lato"/>
                <a:ea typeface="Lato"/>
                <a:cs typeface="Lato"/>
                <a:sym typeface="Lato"/>
              </a:rPr>
              <a:t>five points</a:t>
            </a:r>
            <a:endParaRPr b="1" i="0" sz="1600" cap="none" strike="noStrike">
              <a:solidFill>
                <a:schemeClr val="dk1"/>
              </a:solidFill>
              <a:latin typeface="Lato"/>
              <a:ea typeface="Lato"/>
              <a:cs typeface="Lato"/>
              <a:sym typeface="Lato"/>
            </a:endParaRPr>
          </a:p>
          <a:p>
            <a:pPr indent="-330200" lvl="0" marL="457200" marR="0" rtl="0" algn="l">
              <a:lnSpc>
                <a:spcPct val="115000"/>
              </a:lnSpc>
              <a:spcBef>
                <a:spcPts val="0"/>
              </a:spcBef>
              <a:spcAft>
                <a:spcPts val="0"/>
              </a:spcAft>
              <a:buClr>
                <a:schemeClr val="dk1"/>
              </a:buClr>
              <a:buSzPts val="1600"/>
              <a:buFont typeface="Lato"/>
              <a:buAutoNum type="arabicPeriod"/>
            </a:pPr>
            <a:r>
              <a:rPr b="1" i="0" lang="en-GB" sz="1600" u="none" cap="none" strike="noStrike">
                <a:solidFill>
                  <a:schemeClr val="dk1"/>
                </a:solidFill>
                <a:latin typeface="Lato"/>
                <a:ea typeface="Lato"/>
                <a:cs typeface="Lato"/>
                <a:sym typeface="Lato"/>
              </a:rPr>
              <a:t>Select two points to create a whole class </a:t>
            </a:r>
            <a:r>
              <a:rPr b="1" lang="en-GB" sz="1600">
                <a:solidFill>
                  <a:schemeClr val="dk1"/>
                </a:solidFill>
                <a:latin typeface="Lato"/>
                <a:ea typeface="Lato"/>
                <a:cs typeface="Lato"/>
                <a:sym typeface="Lato"/>
              </a:rPr>
              <a:t>b</a:t>
            </a:r>
            <a:r>
              <a:rPr b="1" i="0" lang="en-GB" sz="1600" u="none" cap="none" strike="noStrike">
                <a:solidFill>
                  <a:schemeClr val="dk1"/>
                </a:solidFill>
                <a:latin typeface="Lato"/>
                <a:ea typeface="Lato"/>
                <a:cs typeface="Lato"/>
                <a:sym typeface="Lato"/>
              </a:rPr>
              <a:t>itcoin fact sheet</a:t>
            </a:r>
            <a:r>
              <a:rPr b="1" lang="en-GB" sz="1600">
                <a:solidFill>
                  <a:schemeClr val="dk1"/>
                </a:solidFill>
                <a:latin typeface="Lato"/>
                <a:ea typeface="Lato"/>
                <a:cs typeface="Lato"/>
                <a:sym typeface="Lato"/>
              </a:rPr>
              <a:t> to collate on the board</a:t>
            </a:r>
            <a:endParaRPr b="1" sz="16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b="1" sz="16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rPr b="1" lang="en-GB" sz="1600">
                <a:solidFill>
                  <a:schemeClr val="dk1"/>
                </a:solidFill>
                <a:latin typeface="Lato"/>
                <a:ea typeface="Lato"/>
                <a:cs typeface="Lato"/>
                <a:sym typeface="Lato"/>
              </a:rPr>
              <a:t>Stretch:</a:t>
            </a:r>
            <a:r>
              <a:rPr b="1" i="0" lang="en-GB" sz="1600" u="none" cap="none" strike="noStrike">
                <a:solidFill>
                  <a:schemeClr val="dk1"/>
                </a:solidFill>
                <a:latin typeface="Lato"/>
                <a:ea typeface="Lato"/>
                <a:cs typeface="Lato"/>
                <a:sym typeface="Lato"/>
              </a:rPr>
              <a:t>  </a:t>
            </a:r>
            <a:r>
              <a:rPr b="1" lang="en-GB" sz="1600">
                <a:solidFill>
                  <a:schemeClr val="dk1"/>
                </a:solidFill>
                <a:latin typeface="Lato"/>
                <a:ea typeface="Lato"/>
                <a:cs typeface="Lato"/>
                <a:sym typeface="Lato"/>
              </a:rPr>
              <a:t>What are the positives and negatives of cryptocurrency? Fill in the table on the sheet. </a:t>
            </a:r>
            <a:endParaRPr b="1" i="0" sz="2200" u="none" cap="none" strike="noStrike">
              <a:solidFill>
                <a:schemeClr val="dk1"/>
              </a:solidFill>
              <a:latin typeface="Lato"/>
              <a:ea typeface="Lato"/>
              <a:cs typeface="Lato"/>
              <a:sym typeface="Lato"/>
            </a:endParaRPr>
          </a:p>
        </p:txBody>
      </p:sp>
      <p:sp>
        <p:nvSpPr>
          <p:cNvPr id="137" name="Google Shape;137;g164e30dc810_0_152"/>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cryptocurrency?</a:t>
            </a:r>
            <a:endParaRPr/>
          </a:p>
        </p:txBody>
      </p:sp>
      <p:pic>
        <p:nvPicPr>
          <p:cNvPr id="138" name="Google Shape;138;g164e30dc810_0_152" title="module_3_session_2_resource_1_literacy_resource_1_page.png"/>
          <p:cNvPicPr preferRelativeResize="0"/>
          <p:nvPr/>
        </p:nvPicPr>
        <p:blipFill rotWithShape="1">
          <a:blip r:embed="rId4">
            <a:alphaModFix/>
          </a:blip>
          <a:srcRect b="0" l="0" r="0" t="0"/>
          <a:stretch/>
        </p:blipFill>
        <p:spPr>
          <a:xfrm>
            <a:off x="5556000" y="1598750"/>
            <a:ext cx="2398423" cy="339235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4232d54a9e_0_0"/>
          <p:cNvSpPr txBox="1"/>
          <p:nvPr/>
        </p:nvSpPr>
        <p:spPr>
          <a:xfrm>
            <a:off x="17400" y="1107850"/>
            <a:ext cx="9109200" cy="3417000"/>
          </a:xfrm>
          <a:prstGeom prst="rect">
            <a:avLst/>
          </a:prstGeom>
          <a:solidFill>
            <a:schemeClr val="accent6"/>
          </a:solidFill>
          <a:ln>
            <a:noFill/>
          </a:ln>
        </p:spPr>
        <p:txBody>
          <a:bodyPr anchorCtr="0" anchor="t" bIns="91425" lIns="91425" spcFirstLastPara="1" rIns="91425" wrap="square" tIns="91425">
            <a:spAutoFit/>
          </a:bodyPr>
          <a:lstStyle/>
          <a:p>
            <a:pPr indent="-330200" lvl="0" marL="457200" rtl="0" algn="l">
              <a:spcBef>
                <a:spcPts val="1500"/>
              </a:spcBef>
              <a:spcAft>
                <a:spcPts val="0"/>
              </a:spcAft>
              <a:buClr>
                <a:schemeClr val="accent2"/>
              </a:buClr>
              <a:buSzPts val="1600"/>
              <a:buFont typeface="Lato"/>
              <a:buAutoNum type="arabicPeriod"/>
            </a:pPr>
            <a:r>
              <a:rPr lang="en-GB" sz="1600">
                <a:latin typeface="Lato"/>
                <a:ea typeface="Lato"/>
                <a:cs typeface="Lato"/>
                <a:sym typeface="Lato"/>
              </a:rPr>
              <a:t>Cryptocurrencies have a </a:t>
            </a:r>
            <a:r>
              <a:rPr b="1" lang="en-GB" sz="1600">
                <a:latin typeface="Lato"/>
                <a:ea typeface="Lato"/>
                <a:cs typeface="Lato"/>
                <a:sym typeface="Lato"/>
              </a:rPr>
              <a:t>limited supply</a:t>
            </a:r>
            <a:r>
              <a:rPr lang="en-GB" sz="1600">
                <a:latin typeface="Lato"/>
                <a:ea typeface="Lato"/>
                <a:cs typeface="Lato"/>
                <a:sym typeface="Lato"/>
              </a:rPr>
              <a:t>, giving them value—Bitcoin is capped at 21 million coins. Coins are </a:t>
            </a:r>
            <a:r>
              <a:rPr b="1" lang="en-GB" sz="1600">
                <a:latin typeface="Lato"/>
                <a:ea typeface="Lato"/>
                <a:cs typeface="Lato"/>
                <a:sym typeface="Lato"/>
              </a:rPr>
              <a:t>mined</a:t>
            </a:r>
            <a:r>
              <a:rPr lang="en-GB" sz="1600">
                <a:latin typeface="Lato"/>
                <a:ea typeface="Lato"/>
                <a:cs typeface="Lato"/>
                <a:sym typeface="Lato"/>
              </a:rPr>
              <a:t> using powerful computers solving complex math problems.</a:t>
            </a:r>
            <a:endParaRPr sz="1600">
              <a:latin typeface="Lato"/>
              <a:ea typeface="Lato"/>
              <a:cs typeface="Lato"/>
              <a:sym typeface="Lato"/>
            </a:endParaRPr>
          </a:p>
          <a:p>
            <a:pPr indent="-330200" lvl="0" marL="457200" rtl="0" algn="l">
              <a:spcBef>
                <a:spcPts val="1500"/>
              </a:spcBef>
              <a:spcAft>
                <a:spcPts val="0"/>
              </a:spcAft>
              <a:buClr>
                <a:schemeClr val="accent2"/>
              </a:buClr>
              <a:buSzPts val="1600"/>
              <a:buFont typeface="Lato"/>
              <a:buAutoNum type="arabicPeriod"/>
            </a:pPr>
            <a:r>
              <a:rPr lang="en-GB" sz="1600">
                <a:latin typeface="Lato"/>
                <a:ea typeface="Lato"/>
                <a:cs typeface="Lato"/>
                <a:sym typeface="Lato"/>
              </a:rPr>
              <a:t>The value of crypto is mostly based on </a:t>
            </a:r>
            <a:r>
              <a:rPr b="1" lang="en-GB" sz="1600">
                <a:latin typeface="Lato"/>
                <a:ea typeface="Lato"/>
                <a:cs typeface="Lato"/>
                <a:sym typeface="Lato"/>
              </a:rPr>
              <a:t>what people believe</a:t>
            </a:r>
            <a:r>
              <a:rPr lang="en-GB" sz="1600">
                <a:latin typeface="Lato"/>
                <a:ea typeface="Lato"/>
                <a:cs typeface="Lato"/>
                <a:sym typeface="Lato"/>
              </a:rPr>
              <a:t> the value of the cryptocurrency is or will be. It is not issued by the government, like the British pound or US dollar. This is why it can be very </a:t>
            </a:r>
            <a:r>
              <a:rPr b="1" lang="en-GB" sz="1600">
                <a:latin typeface="Lato"/>
                <a:ea typeface="Lato"/>
                <a:cs typeface="Lato"/>
                <a:sym typeface="Lato"/>
              </a:rPr>
              <a:t>volatile</a:t>
            </a:r>
            <a:r>
              <a:rPr lang="en-GB" sz="1600">
                <a:latin typeface="Lato"/>
                <a:ea typeface="Lato"/>
                <a:cs typeface="Lato"/>
                <a:sym typeface="Lato"/>
              </a:rPr>
              <a:t> - often changing in value.</a:t>
            </a:r>
            <a:endParaRPr sz="1600">
              <a:latin typeface="Lato"/>
              <a:ea typeface="Lato"/>
              <a:cs typeface="Lato"/>
              <a:sym typeface="Lato"/>
            </a:endParaRPr>
          </a:p>
          <a:p>
            <a:pPr indent="-330200" lvl="0" marL="457200" rtl="0" algn="l">
              <a:spcBef>
                <a:spcPts val="1500"/>
              </a:spcBef>
              <a:spcAft>
                <a:spcPts val="0"/>
              </a:spcAft>
              <a:buClr>
                <a:schemeClr val="accent2"/>
              </a:buClr>
              <a:buSzPts val="1600"/>
              <a:buFont typeface="Lato"/>
              <a:buAutoNum type="arabicPeriod"/>
            </a:pPr>
            <a:r>
              <a:rPr lang="en-GB" sz="1600">
                <a:latin typeface="Lato"/>
                <a:ea typeface="Lato"/>
                <a:cs typeface="Lato"/>
                <a:sym typeface="Lato"/>
              </a:rPr>
              <a:t>Crypto is </a:t>
            </a:r>
            <a:r>
              <a:rPr b="1" lang="en-GB" sz="1600">
                <a:latin typeface="Lato"/>
                <a:ea typeface="Lato"/>
                <a:cs typeface="Lato"/>
                <a:sym typeface="Lato"/>
              </a:rPr>
              <a:t>speculative</a:t>
            </a:r>
            <a:r>
              <a:rPr lang="en-GB" sz="1600">
                <a:latin typeface="Lato"/>
                <a:ea typeface="Lato"/>
                <a:cs typeface="Lato"/>
                <a:sym typeface="Lato"/>
              </a:rPr>
              <a:t>—people buy it </a:t>
            </a:r>
            <a:r>
              <a:rPr b="1" lang="en-GB" sz="1600">
                <a:latin typeface="Lato"/>
                <a:ea typeface="Lato"/>
                <a:cs typeface="Lato"/>
                <a:sym typeface="Lato"/>
              </a:rPr>
              <a:t>hoping</a:t>
            </a:r>
            <a:r>
              <a:rPr lang="en-GB" sz="1600">
                <a:latin typeface="Lato"/>
                <a:ea typeface="Lato"/>
                <a:cs typeface="Lato"/>
                <a:sym typeface="Lato"/>
              </a:rPr>
              <a:t> the price will rise, often without evidence. Unlike game currencies, </a:t>
            </a:r>
            <a:r>
              <a:rPr b="1" lang="en-GB" sz="1600">
                <a:latin typeface="Lato"/>
                <a:ea typeface="Lato"/>
                <a:cs typeface="Lato"/>
                <a:sym typeface="Lato"/>
              </a:rPr>
              <a:t>real money can be lost</a:t>
            </a:r>
            <a:r>
              <a:rPr lang="en-GB" sz="1600">
                <a:latin typeface="Lato"/>
                <a:ea typeface="Lato"/>
                <a:cs typeface="Lato"/>
                <a:sym typeface="Lato"/>
              </a:rPr>
              <a:t>.</a:t>
            </a:r>
            <a:endParaRPr sz="1600">
              <a:latin typeface="Lato"/>
              <a:ea typeface="Lato"/>
              <a:cs typeface="Lato"/>
              <a:sym typeface="Lato"/>
            </a:endParaRPr>
          </a:p>
          <a:p>
            <a:pPr indent="-330200" lvl="0" marL="457200" rtl="0" algn="l">
              <a:spcBef>
                <a:spcPts val="1500"/>
              </a:spcBef>
              <a:spcAft>
                <a:spcPts val="0"/>
              </a:spcAft>
              <a:buClr>
                <a:schemeClr val="accent2"/>
              </a:buClr>
              <a:buSzPts val="1600"/>
              <a:buFont typeface="Lato"/>
              <a:buAutoNum type="arabicPeriod"/>
            </a:pPr>
            <a:r>
              <a:rPr lang="en-GB" sz="1600">
                <a:latin typeface="Lato"/>
                <a:ea typeface="Lato"/>
                <a:cs typeface="Lato"/>
                <a:sym typeface="Lato"/>
              </a:rPr>
              <a:t>Currently, crypto isn't widely accepted for </a:t>
            </a:r>
            <a:r>
              <a:rPr b="1" lang="en-GB" sz="1600">
                <a:latin typeface="Lato"/>
                <a:ea typeface="Lato"/>
                <a:cs typeface="Lato"/>
                <a:sym typeface="Lato"/>
              </a:rPr>
              <a:t>purchases</a:t>
            </a:r>
            <a:r>
              <a:rPr lang="en-GB" sz="1600">
                <a:latin typeface="Lato"/>
                <a:ea typeface="Lato"/>
                <a:cs typeface="Lato"/>
                <a:sym typeface="Lato"/>
              </a:rPr>
              <a:t>.</a:t>
            </a:r>
            <a:endParaRPr sz="1600">
              <a:latin typeface="Lato"/>
              <a:ea typeface="Lato"/>
              <a:cs typeface="Lato"/>
              <a:sym typeface="Lato"/>
            </a:endParaRPr>
          </a:p>
          <a:p>
            <a:pPr indent="-330200" lvl="0" marL="457200" rtl="0" algn="l">
              <a:spcBef>
                <a:spcPts val="1500"/>
              </a:spcBef>
              <a:spcAft>
                <a:spcPts val="1500"/>
              </a:spcAft>
              <a:buClr>
                <a:schemeClr val="accent2"/>
              </a:buClr>
              <a:buSzPts val="1600"/>
              <a:buFont typeface="Lato"/>
              <a:buAutoNum type="arabicPeriod"/>
            </a:pPr>
            <a:r>
              <a:rPr lang="en-GB" sz="1600">
                <a:latin typeface="Lato"/>
                <a:ea typeface="Lato"/>
                <a:cs typeface="Lato"/>
                <a:sym typeface="Lato"/>
              </a:rPr>
              <a:t>Investing should only happen after saving an </a:t>
            </a:r>
            <a:r>
              <a:rPr b="1" lang="en-GB" sz="1600">
                <a:latin typeface="Lato"/>
                <a:ea typeface="Lato"/>
                <a:cs typeface="Lato"/>
                <a:sym typeface="Lato"/>
              </a:rPr>
              <a:t>emergency fund</a:t>
            </a:r>
            <a:r>
              <a:rPr lang="en-GB" sz="1600">
                <a:latin typeface="Lato"/>
                <a:ea typeface="Lato"/>
                <a:cs typeface="Lato"/>
                <a:sym typeface="Lato"/>
              </a:rPr>
              <a:t>—at least three months' expenses for unexpected events.</a:t>
            </a:r>
            <a:endParaRPr sz="1600">
              <a:latin typeface="Lato"/>
              <a:ea typeface="Lato"/>
              <a:cs typeface="Lato"/>
              <a:sym typeface="Lato"/>
            </a:endParaRPr>
          </a:p>
        </p:txBody>
      </p:sp>
      <p:sp>
        <p:nvSpPr>
          <p:cNvPr id="144" name="Google Shape;144;g34232d54a9e_0_0"/>
          <p:cNvSpPr/>
          <p:nvPr/>
        </p:nvSpPr>
        <p:spPr>
          <a:xfrm>
            <a:off x="7517100" y="4285925"/>
            <a:ext cx="1609500" cy="6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145" name="Google Shape;145;g34232d54a9e_0_0"/>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lt1"/>
                </a:solidFill>
                <a:latin typeface="Lato"/>
                <a:ea typeface="Lato"/>
                <a:cs typeface="Lato"/>
                <a:sym typeface="Lato"/>
              </a:rPr>
              <a:t>Summary | What is cryptocurrency?</a:t>
            </a:r>
            <a:endParaRPr b="1" i="0" sz="3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d363b4769f_0_0"/>
          <p:cNvSpPr/>
          <p:nvPr/>
        </p:nvSpPr>
        <p:spPr>
          <a:xfrm>
            <a:off x="7517100" y="4285925"/>
            <a:ext cx="1609500" cy="6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151" name="Google Shape;151;g3d363b4769f_0_0"/>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lt1"/>
                </a:solidFill>
                <a:latin typeface="Lato"/>
                <a:ea typeface="Lato"/>
                <a:cs typeface="Lato"/>
                <a:sym typeface="Lato"/>
              </a:rPr>
              <a:t>Bitcoin’s change in price: 5 years</a:t>
            </a:r>
            <a:endParaRPr b="1" i="0" sz="3200" u="none" cap="none" strike="noStrike">
              <a:solidFill>
                <a:schemeClr val="lt1"/>
              </a:solidFill>
              <a:latin typeface="Lato"/>
              <a:ea typeface="Lato"/>
              <a:cs typeface="Lato"/>
              <a:sym typeface="Lato"/>
            </a:endParaRPr>
          </a:p>
        </p:txBody>
      </p:sp>
      <p:sp>
        <p:nvSpPr>
          <p:cNvPr id="152" name="Google Shape;152;g3d363b4769f_0_0"/>
          <p:cNvSpPr txBox="1"/>
          <p:nvPr/>
        </p:nvSpPr>
        <p:spPr>
          <a:xfrm>
            <a:off x="113375" y="1182625"/>
            <a:ext cx="2245500" cy="345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GB" sz="1700">
                <a:solidFill>
                  <a:schemeClr val="dk1"/>
                </a:solidFill>
                <a:latin typeface="Lato"/>
                <a:ea typeface="Lato"/>
                <a:cs typeface="Lato"/>
                <a:sym typeface="Lato"/>
              </a:rPr>
              <a:t>What is Bitcoin worth in £ today? Search online or check </a:t>
            </a:r>
            <a:r>
              <a:rPr b="1" lang="en-GB" sz="1700" u="sng">
                <a:solidFill>
                  <a:schemeClr val="hlink"/>
                </a:solidFill>
                <a:latin typeface="Lato"/>
                <a:ea typeface="Lato"/>
                <a:cs typeface="Lato"/>
                <a:sym typeface="Lato"/>
                <a:hlinkClick r:id="rId3"/>
              </a:rPr>
              <a:t>here</a:t>
            </a:r>
            <a:endParaRPr b="1" sz="17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b="1" sz="17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rPr b="1" lang="en-GB" sz="1700">
                <a:solidFill>
                  <a:schemeClr val="accent1"/>
                </a:solidFill>
                <a:latin typeface="Lato"/>
                <a:ea typeface="Lato"/>
                <a:cs typeface="Lato"/>
                <a:sym typeface="Lato"/>
              </a:rPr>
              <a:t>In 2016, 1 Bitcoin was worth around </a:t>
            </a:r>
            <a:r>
              <a:rPr b="1" lang="en-GB" sz="1700" u="sng">
                <a:solidFill>
                  <a:schemeClr val="accent1"/>
                </a:solidFill>
                <a:latin typeface="Lato"/>
                <a:ea typeface="Lato"/>
                <a:cs typeface="Lato"/>
                <a:sym typeface="Lato"/>
              </a:rPr>
              <a:t>£3</a:t>
            </a:r>
            <a:endParaRPr b="1" sz="1700" u="sng">
              <a:solidFill>
                <a:schemeClr val="accent1"/>
              </a:solidFill>
              <a:latin typeface="Lato"/>
              <a:ea typeface="Lato"/>
              <a:cs typeface="Lato"/>
              <a:sym typeface="Lato"/>
            </a:endParaRPr>
          </a:p>
          <a:p>
            <a:pPr indent="0" lvl="0" marL="0" marR="0" rtl="0" algn="l">
              <a:lnSpc>
                <a:spcPct val="115000"/>
              </a:lnSpc>
              <a:spcBef>
                <a:spcPts val="0"/>
              </a:spcBef>
              <a:spcAft>
                <a:spcPts val="0"/>
              </a:spcAft>
              <a:buNone/>
            </a:pPr>
            <a:r>
              <a:t/>
            </a:r>
            <a:endParaRPr b="1" sz="1700">
              <a:solidFill>
                <a:schemeClr val="accent1"/>
              </a:solidFill>
              <a:latin typeface="Lato"/>
              <a:ea typeface="Lato"/>
              <a:cs typeface="Lato"/>
              <a:sym typeface="Lato"/>
            </a:endParaRPr>
          </a:p>
          <a:p>
            <a:pPr indent="0" lvl="0" marL="0" marR="0" rtl="0" algn="l">
              <a:lnSpc>
                <a:spcPct val="115000"/>
              </a:lnSpc>
              <a:spcBef>
                <a:spcPts val="0"/>
              </a:spcBef>
              <a:spcAft>
                <a:spcPts val="0"/>
              </a:spcAft>
              <a:buNone/>
            </a:pPr>
            <a:r>
              <a:rPr b="1" lang="en-GB" sz="1700">
                <a:solidFill>
                  <a:schemeClr val="accent1"/>
                </a:solidFill>
                <a:latin typeface="Lato"/>
                <a:ea typeface="Lato"/>
                <a:cs typeface="Lato"/>
                <a:sym typeface="Lato"/>
              </a:rPr>
              <a:t>In 2025, 1 Bitcoin was worth </a:t>
            </a:r>
            <a:r>
              <a:rPr b="1" lang="en-GB" sz="1700" u="sng">
                <a:solidFill>
                  <a:schemeClr val="accent1"/>
                </a:solidFill>
                <a:latin typeface="Lato"/>
                <a:ea typeface="Lato"/>
                <a:cs typeface="Lato"/>
                <a:sym typeface="Lato"/>
              </a:rPr>
              <a:t>over £90,000</a:t>
            </a:r>
            <a:endParaRPr b="1" sz="1700" u="sng">
              <a:solidFill>
                <a:schemeClr val="accent1"/>
              </a:solidFill>
              <a:latin typeface="Lato"/>
              <a:ea typeface="Lato"/>
              <a:cs typeface="Lato"/>
              <a:sym typeface="Lato"/>
            </a:endParaRPr>
          </a:p>
        </p:txBody>
      </p:sp>
      <p:pic>
        <p:nvPicPr>
          <p:cNvPr id="153" name="Google Shape;153;g3d363b4769f_0_0"/>
          <p:cNvPicPr preferRelativeResize="0"/>
          <p:nvPr/>
        </p:nvPicPr>
        <p:blipFill>
          <a:blip r:embed="rId4">
            <a:alphaModFix/>
          </a:blip>
          <a:stretch>
            <a:fillRect/>
          </a:stretch>
        </p:blipFill>
        <p:spPr>
          <a:xfrm>
            <a:off x="2547475" y="1231300"/>
            <a:ext cx="6482176" cy="3285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768912105e_0_64"/>
          <p:cNvSpPr txBox="1"/>
          <p:nvPr/>
        </p:nvSpPr>
        <p:spPr>
          <a:xfrm>
            <a:off x="133075" y="2917650"/>
            <a:ext cx="66807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1"/>
                </a:solidFill>
                <a:latin typeface="Lato"/>
                <a:ea typeface="Lato"/>
                <a:cs typeface="Lato"/>
                <a:sym typeface="Lato"/>
              </a:rPr>
              <a:t>Social</a:t>
            </a:r>
            <a:br>
              <a:rPr lang="en-GB" sz="1600">
                <a:latin typeface="Lato"/>
                <a:ea typeface="Lato"/>
                <a:cs typeface="Lato"/>
                <a:sym typeface="Lato"/>
              </a:rPr>
            </a:br>
            <a:r>
              <a:rPr lang="en-GB" sz="1600">
                <a:latin typeface="Lato"/>
                <a:ea typeface="Lato"/>
                <a:cs typeface="Lato"/>
                <a:sym typeface="Lato"/>
              </a:rPr>
              <a:t>Some people get short-term happiness from their cryptocurrencies going up and down, but others can end up </a:t>
            </a:r>
            <a:r>
              <a:rPr b="1" lang="en-GB" sz="1600">
                <a:latin typeface="Lato"/>
                <a:ea typeface="Lato"/>
                <a:cs typeface="Lato"/>
                <a:sym typeface="Lato"/>
              </a:rPr>
              <a:t>suffering from </a:t>
            </a:r>
            <a:r>
              <a:rPr b="1" lang="en-GB" sz="1600">
                <a:latin typeface="Lato"/>
                <a:ea typeface="Lato"/>
                <a:cs typeface="Lato"/>
                <a:sym typeface="Lato"/>
                <a:extLst>
                  <a:ext uri="http://customooxmlschemas.google.com/">
                    <go:slidesCustomData xmlns:go="http://customooxmlschemas.google.com/" textRoundtripDataId="9"/>
                  </a:ext>
                </a:extLst>
              </a:rPr>
              <a:t>severe</a:t>
            </a:r>
            <a:r>
              <a:rPr b="1" lang="en-GB" sz="1600">
                <a:latin typeface="Lato"/>
                <a:ea typeface="Lato"/>
                <a:cs typeface="Lato"/>
                <a:sym typeface="Lato"/>
              </a:rPr>
              <a:t> anxiety.</a:t>
            </a:r>
            <a:endParaRPr sz="1600">
              <a:latin typeface="Lato"/>
              <a:ea typeface="Lato"/>
              <a:cs typeface="Lato"/>
              <a:sym typeface="Lato"/>
            </a:endParaRPr>
          </a:p>
          <a:p>
            <a:pPr indent="0" lvl="0" marL="0" rtl="0" algn="l">
              <a:lnSpc>
                <a:spcPct val="115000"/>
              </a:lnSpc>
              <a:spcBef>
                <a:spcPts val="0"/>
              </a:spcBef>
              <a:spcAft>
                <a:spcPts val="0"/>
              </a:spcAft>
              <a:buNone/>
            </a:pPr>
            <a:r>
              <a:rPr lang="en-GB" sz="1600">
                <a:latin typeface="Lato"/>
                <a:ea typeface="Lato"/>
                <a:cs typeface="Lato"/>
                <a:sym typeface="Lato"/>
              </a:rPr>
              <a:t>Some people have ended up treating it like gambling or committing crimes to fund </a:t>
            </a:r>
            <a:r>
              <a:rPr lang="en-GB" sz="1600">
                <a:latin typeface="Lato"/>
                <a:ea typeface="Lato"/>
                <a:cs typeface="Lato"/>
                <a:sym typeface="Lato"/>
                <a:extLst>
                  <a:ext uri="http://customooxmlschemas.google.com/">
                    <go:slidesCustomData xmlns:go="http://customooxmlschemas.google.com/" textRoundtripDataId="10"/>
                  </a:ext>
                </a:extLst>
              </a:rPr>
              <a:t>it</a:t>
            </a:r>
            <a:r>
              <a:rPr lang="en-GB" sz="1600">
                <a:latin typeface="Lato"/>
                <a:ea typeface="Lato"/>
                <a:cs typeface="Lato"/>
                <a:sym typeface="Lato"/>
              </a:rPr>
              <a:t>. </a:t>
            </a:r>
            <a:endParaRPr sz="1600">
              <a:latin typeface="Lato"/>
              <a:ea typeface="Lato"/>
              <a:cs typeface="Lato"/>
              <a:sym typeface="Lato"/>
            </a:endParaRPr>
          </a:p>
        </p:txBody>
      </p:sp>
      <p:sp>
        <p:nvSpPr>
          <p:cNvPr id="159" name="Google Shape;159;g2768912105e_0_64"/>
          <p:cNvSpPr txBox="1"/>
          <p:nvPr/>
        </p:nvSpPr>
        <p:spPr>
          <a:xfrm>
            <a:off x="133075" y="1265600"/>
            <a:ext cx="6680700" cy="152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600" u="none" cap="none" strike="noStrike">
                <a:solidFill>
                  <a:srgbClr val="00A500"/>
                </a:solidFill>
                <a:latin typeface="Lato"/>
                <a:ea typeface="Lato"/>
                <a:cs typeface="Lato"/>
                <a:sym typeface="Lato"/>
              </a:rPr>
              <a:t>Environmental </a:t>
            </a:r>
            <a:endParaRPr b="1" sz="1600">
              <a:solidFill>
                <a:srgbClr val="00A5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Cryptocurrencies can be </a:t>
            </a:r>
            <a:r>
              <a:rPr b="1" i="0" lang="en-GB" sz="1600" u="none" cap="none" strike="noStrike">
                <a:solidFill>
                  <a:srgbClr val="000000"/>
                </a:solidFill>
                <a:latin typeface="Lato"/>
                <a:ea typeface="Lato"/>
                <a:cs typeface="Lato"/>
                <a:sym typeface="Lato"/>
              </a:rPr>
              <a:t>environmentally unfriendly </a:t>
            </a:r>
            <a:r>
              <a:rPr b="0" i="0" lang="en-GB" sz="1600" u="none" cap="none" strike="noStrike">
                <a:solidFill>
                  <a:srgbClr val="000000"/>
                </a:solidFill>
                <a:latin typeface="Lato"/>
                <a:ea typeface="Lato"/>
                <a:cs typeface="Lato"/>
                <a:sym typeface="Lato"/>
              </a:rPr>
              <a:t>because it takes a </a:t>
            </a:r>
            <a:r>
              <a:rPr b="1" i="0" lang="en-GB" sz="1600" u="none" cap="none" strike="noStrike">
                <a:solidFill>
                  <a:srgbClr val="000000"/>
                </a:solidFill>
                <a:latin typeface="Lato"/>
                <a:ea typeface="Lato"/>
                <a:cs typeface="Lato"/>
                <a:sym typeface="Lato"/>
              </a:rPr>
              <a:t>large amount of energy</a:t>
            </a:r>
            <a:r>
              <a:rPr b="0" i="0" lang="en-GB" sz="1600" u="none" cap="none" strike="noStrike">
                <a:solidFill>
                  <a:srgbClr val="000000"/>
                </a:solidFill>
                <a:latin typeface="Lato"/>
                <a:ea typeface="Lato"/>
                <a:cs typeface="Lato"/>
                <a:sym typeface="Lato"/>
              </a:rPr>
              <a:t> to power the technology they require.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Bitcoin alone uses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more energy than some entire countries</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There are increasing efforts to try to make cryptocurrencies greener. </a:t>
            </a:r>
            <a:endParaRPr sz="1600">
              <a:latin typeface="Lato"/>
              <a:ea typeface="Lato"/>
              <a:cs typeface="Lato"/>
              <a:sym typeface="Lato"/>
            </a:endParaRPr>
          </a:p>
        </p:txBody>
      </p:sp>
      <p:sp>
        <p:nvSpPr>
          <p:cNvPr id="160" name="Google Shape;160;g2768912105e_0_64"/>
          <p:cNvSpPr txBox="1"/>
          <p:nvPr/>
        </p:nvSpPr>
        <p:spPr>
          <a:xfrm>
            <a:off x="133075" y="4717125"/>
            <a:ext cx="78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accent2"/>
                </a:solidFill>
                <a:latin typeface="Lato"/>
                <a:ea typeface="Lato"/>
                <a:cs typeface="Lato"/>
                <a:sym typeface="Lato"/>
              </a:rPr>
              <a:t>Watch the video 3:30 [optional] -  </a:t>
            </a:r>
            <a:r>
              <a:rPr lang="en-GB" sz="1000" u="sng">
                <a:solidFill>
                  <a:schemeClr val="accent2"/>
                </a:solidFill>
                <a:highlight>
                  <a:srgbClr val="FFFFFF"/>
                </a:highlight>
                <a:latin typeface="Lato"/>
                <a:ea typeface="Lato"/>
                <a:cs typeface="Lato"/>
                <a:sym typeface="Lato"/>
                <a:hlinkClick r:id="rId3">
                  <a:extLst>
                    <a:ext uri="{A12FA001-AC4F-418D-AE19-62706E023703}">
                      <ahyp:hlinkClr val="tx"/>
                    </a:ext>
                  </a:extLst>
                </a:hlinkClick>
              </a:rPr>
              <a:t>ht</a:t>
            </a:r>
            <a:r>
              <a:rPr lang="en-GB" sz="1000" u="sng">
                <a:solidFill>
                  <a:schemeClr val="accent2"/>
                </a:solidFill>
                <a:highlight>
                  <a:srgbClr val="FFFFFF"/>
                </a:highlight>
                <a:latin typeface="Lato"/>
                <a:ea typeface="Lato"/>
                <a:cs typeface="Lato"/>
                <a:sym typeface="Lato"/>
                <a:hlinkClick r:id="rId4">
                  <a:extLst>
                    <a:ext uri="{A12FA001-AC4F-418D-AE19-62706E023703}">
                      <ahyp:hlinkClr val="tx"/>
                    </a:ext>
                  </a:extLst>
                </a:hlinkClick>
                <a:extLst>
                  <a:ext uri="http://customooxmlschemas.google.com/">
                    <go:slidesCustomData xmlns:go="http://customooxmlschemas.google.com/" textRoundtripDataId="13"/>
                  </a:ext>
                </a:extLst>
              </a:rPr>
              <a:t>tps://www.ft.com/video/ce61990f-ba96-4759-8979-139dd6ccd8d9</a:t>
            </a:r>
            <a:endParaRPr sz="1000">
              <a:solidFill>
                <a:schemeClr val="accent2"/>
              </a:solidFill>
              <a:latin typeface="Lato"/>
              <a:ea typeface="Lato"/>
              <a:cs typeface="Lato"/>
              <a:sym typeface="Lato"/>
            </a:endParaRPr>
          </a:p>
        </p:txBody>
      </p:sp>
      <p:pic>
        <p:nvPicPr>
          <p:cNvPr id="161" name="Google Shape;161;g2768912105e_0_64"/>
          <p:cNvPicPr preferRelativeResize="0"/>
          <p:nvPr/>
        </p:nvPicPr>
        <p:blipFill>
          <a:blip r:embed="rId5">
            <a:alphaModFix/>
          </a:blip>
          <a:stretch>
            <a:fillRect/>
          </a:stretch>
        </p:blipFill>
        <p:spPr>
          <a:xfrm>
            <a:off x="7262875" y="1265600"/>
            <a:ext cx="1560900" cy="1392666"/>
          </a:xfrm>
          <a:prstGeom prst="rect">
            <a:avLst/>
          </a:prstGeom>
          <a:noFill/>
          <a:ln cap="flat" cmpd="sng" w="19050">
            <a:solidFill>
              <a:schemeClr val="accent2"/>
            </a:solidFill>
            <a:prstDash val="solid"/>
            <a:round/>
            <a:headEnd len="sm" w="sm" type="none"/>
            <a:tailEnd len="sm" w="sm" type="none"/>
          </a:ln>
        </p:spPr>
      </p:pic>
      <p:pic>
        <p:nvPicPr>
          <p:cNvPr id="162" name="Google Shape;162;g2768912105e_0_64"/>
          <p:cNvPicPr preferRelativeResize="0"/>
          <p:nvPr/>
        </p:nvPicPr>
        <p:blipFill>
          <a:blip r:embed="rId6">
            <a:alphaModFix/>
          </a:blip>
          <a:stretch>
            <a:fillRect/>
          </a:stretch>
        </p:blipFill>
        <p:spPr>
          <a:xfrm>
            <a:off x="7262875" y="2787284"/>
            <a:ext cx="1560899" cy="1392666"/>
          </a:xfrm>
          <a:prstGeom prst="rect">
            <a:avLst/>
          </a:prstGeom>
          <a:noFill/>
          <a:ln cap="flat" cmpd="sng" w="19050">
            <a:solidFill>
              <a:schemeClr val="accent2"/>
            </a:solidFill>
            <a:prstDash val="solid"/>
            <a:round/>
            <a:headEnd len="sm" w="sm" type="none"/>
            <a:tailEnd len="sm" w="sm" type="none"/>
          </a:ln>
        </p:spPr>
      </p:pic>
      <p:sp>
        <p:nvSpPr>
          <p:cNvPr id="163" name="Google Shape;163;g2768912105e_0_64"/>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Ethical considerations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fbab5f9578_2_28"/>
          <p:cNvSpPr txBox="1"/>
          <p:nvPr/>
        </p:nvSpPr>
        <p:spPr>
          <a:xfrm>
            <a:off x="271100" y="1677075"/>
            <a:ext cx="51360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2800">
                <a:latin typeface="Lato"/>
                <a:ea typeface="Lato"/>
                <a:cs typeface="Lato"/>
                <a:sym typeface="Lato"/>
              </a:rPr>
              <a:t>Bitcoin's energy consumption is similar to the whole country of Poland.</a:t>
            </a:r>
            <a:endParaRPr b="1" i="0" sz="2500" u="sng" cap="none" strike="noStrike">
              <a:solidFill>
                <a:srgbClr val="000000"/>
              </a:solidFill>
              <a:latin typeface="Lato"/>
              <a:ea typeface="Lato"/>
              <a:cs typeface="Lato"/>
              <a:sym typeface="Lato"/>
            </a:endParaRPr>
          </a:p>
        </p:txBody>
      </p:sp>
      <p:sp>
        <p:nvSpPr>
          <p:cNvPr id="169" name="Google Shape;169;g2fbab5f9578_2_28"/>
          <p:cNvSpPr/>
          <p:nvPr/>
        </p:nvSpPr>
        <p:spPr>
          <a:xfrm>
            <a:off x="7665525" y="4068700"/>
            <a:ext cx="1260600" cy="1030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g2fbab5f9578_2_28"/>
          <p:cNvPicPr preferRelativeResize="0"/>
          <p:nvPr/>
        </p:nvPicPr>
        <p:blipFill>
          <a:blip r:embed="rId3">
            <a:alphaModFix/>
          </a:blip>
          <a:stretch>
            <a:fillRect/>
          </a:stretch>
        </p:blipFill>
        <p:spPr>
          <a:xfrm>
            <a:off x="5559500" y="1531350"/>
            <a:ext cx="3366624" cy="3223554"/>
          </a:xfrm>
          <a:prstGeom prst="rect">
            <a:avLst/>
          </a:prstGeom>
          <a:noFill/>
          <a:ln>
            <a:noFill/>
          </a:ln>
        </p:spPr>
      </p:pic>
      <p:sp>
        <p:nvSpPr>
          <p:cNvPr id="171" name="Google Shape;171;g2fbab5f9578_2_28"/>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Did you know?</a:t>
            </a:r>
            <a:endParaRPr b="1" sz="2900">
              <a:solidFill>
                <a:srgbClr val="FFFFFF"/>
              </a:solidFill>
              <a:latin typeface="Lato"/>
              <a:ea typeface="Lato"/>
              <a:cs typeface="Lato"/>
              <a:sym typeface="Lato"/>
            </a:endParaRPr>
          </a:p>
        </p:txBody>
      </p:sp>
      <p:sp>
        <p:nvSpPr>
          <p:cNvPr id="172" name="Google Shape;172;g2fbab5f9578_2_28"/>
          <p:cNvSpPr txBox="1"/>
          <p:nvPr/>
        </p:nvSpPr>
        <p:spPr>
          <a:xfrm>
            <a:off x="271100" y="3277400"/>
            <a:ext cx="5136000" cy="6156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2800">
                <a:latin typeface="Lato"/>
                <a:ea typeface="Lato"/>
                <a:cs typeface="Lato"/>
                <a:sym typeface="Lato"/>
              </a:rPr>
              <a:t>That’s about </a:t>
            </a:r>
            <a:r>
              <a:rPr b="1" lang="en-GB" sz="2800">
                <a:latin typeface="Lato"/>
                <a:ea typeface="Lato"/>
                <a:cs typeface="Lato"/>
                <a:sym typeface="Lato"/>
              </a:rPr>
              <a:t>40 million</a:t>
            </a:r>
            <a:r>
              <a:rPr lang="en-GB" sz="2800">
                <a:latin typeface="Lato"/>
                <a:ea typeface="Lato"/>
                <a:cs typeface="Lato"/>
                <a:sym typeface="Lato"/>
              </a:rPr>
              <a:t> people</a:t>
            </a:r>
            <a:endParaRPr i="0" sz="2500" u="sng"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64e30dc810_0_177"/>
          <p:cNvSpPr txBox="1"/>
          <p:nvPr/>
        </p:nvSpPr>
        <p:spPr>
          <a:xfrm>
            <a:off x="274500" y="26990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lt1"/>
                </a:solidFill>
                <a:latin typeface="Lato"/>
                <a:ea typeface="Lato"/>
                <a:cs typeface="Lato"/>
                <a:sym typeface="Lato"/>
              </a:rPr>
              <a:t>5 myths about cryptocurrency</a:t>
            </a:r>
            <a:endParaRPr b="1" i="0" sz="2900" u="none" cap="none" strike="noStrike">
              <a:solidFill>
                <a:schemeClr val="lt1"/>
              </a:solidFill>
              <a:latin typeface="Lato"/>
              <a:ea typeface="Lato"/>
              <a:cs typeface="Lato"/>
              <a:sym typeface="Lato"/>
            </a:endParaRPr>
          </a:p>
        </p:txBody>
      </p:sp>
      <p:pic>
        <p:nvPicPr>
          <p:cNvPr descr="Here are 5 myths about cryptocurrencies -made in collaboration with Ishaan Bhimjiyani @Revishaan" id="178" name="Google Shape;178;g164e30dc810_0_177" title="5 myths about cryptocurrencies from Ishaan @Revishaan">
            <a:hlinkClick r:id="rId3"/>
          </p:cNvPr>
          <p:cNvPicPr preferRelativeResize="0"/>
          <p:nvPr/>
        </p:nvPicPr>
        <p:blipFill>
          <a:blip r:embed="rId4">
            <a:alphaModFix/>
          </a:blip>
          <a:stretch>
            <a:fillRect/>
          </a:stretch>
        </p:blipFill>
        <p:spPr>
          <a:xfrm>
            <a:off x="1824225" y="1081250"/>
            <a:ext cx="5495550" cy="3569475"/>
          </a:xfrm>
          <a:prstGeom prst="rect">
            <a:avLst/>
          </a:prstGeom>
          <a:noFill/>
          <a:ln cap="flat" cmpd="sng" w="28575">
            <a:solidFill>
              <a:schemeClr val="accent2"/>
            </a:solidFill>
            <a:prstDash val="solid"/>
            <a:round/>
            <a:headEnd len="sm" w="sm" type="none"/>
            <a:tailEnd len="sm" w="sm" type="none"/>
          </a:ln>
        </p:spPr>
      </p:pic>
      <p:sp>
        <p:nvSpPr>
          <p:cNvPr id="179" name="Google Shape;179;g164e30dc810_0_177"/>
          <p:cNvSpPr txBox="1"/>
          <p:nvPr/>
        </p:nvSpPr>
        <p:spPr>
          <a:xfrm>
            <a:off x="3072000" y="47433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5">
                  <a:extLst>
                    <a:ext uri="{A12FA001-AC4F-418D-AE19-62706E023703}">
                      <ahyp:hlinkClr val="tx"/>
                    </a:ext>
                  </a:extLst>
                </a:hlinkClick>
              </a:rPr>
              <a:t>https://youtu.be/J-xEhaUxCy4</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41ea246896_0_3"/>
          <p:cNvSpPr txBox="1"/>
          <p:nvPr/>
        </p:nvSpPr>
        <p:spPr>
          <a:xfrm>
            <a:off x="274500" y="26990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lt1"/>
                </a:solidFill>
                <a:latin typeface="Lato"/>
                <a:ea typeface="Lato"/>
                <a:cs typeface="Lato"/>
                <a:sym typeface="Lato"/>
              </a:rPr>
              <a:t>5 myths about cryptocurrency</a:t>
            </a:r>
            <a:endParaRPr b="1" i="0" sz="2900" u="none" cap="none" strike="noStrike">
              <a:solidFill>
                <a:schemeClr val="lt1"/>
              </a:solidFill>
              <a:latin typeface="Lato"/>
              <a:ea typeface="Lato"/>
              <a:cs typeface="Lato"/>
              <a:sym typeface="Lato"/>
            </a:endParaRPr>
          </a:p>
        </p:txBody>
      </p:sp>
      <p:pic>
        <p:nvPicPr>
          <p:cNvPr descr="Here are 5 myths about cryptocurrencies -made in collaboration with Ishaan Bhimjiyani @Revishaan" id="185" name="Google Shape;185;g341ea246896_0_3" title="5 myths about cryptocurrencies from Ishaan @Revishaan">
            <a:hlinkClick r:id="rId3"/>
          </p:cNvPr>
          <p:cNvPicPr preferRelativeResize="0"/>
          <p:nvPr/>
        </p:nvPicPr>
        <p:blipFill>
          <a:blip r:embed="rId4">
            <a:alphaModFix/>
          </a:blip>
          <a:stretch>
            <a:fillRect/>
          </a:stretch>
        </p:blipFill>
        <p:spPr>
          <a:xfrm>
            <a:off x="5174050" y="1540612"/>
            <a:ext cx="3175050" cy="2062275"/>
          </a:xfrm>
          <a:prstGeom prst="rect">
            <a:avLst/>
          </a:prstGeom>
          <a:noFill/>
          <a:ln cap="flat" cmpd="sng" w="28575">
            <a:solidFill>
              <a:schemeClr val="accent2"/>
            </a:solidFill>
            <a:prstDash val="solid"/>
            <a:round/>
            <a:headEnd len="sm" w="sm" type="none"/>
            <a:tailEnd len="sm" w="sm" type="none"/>
          </a:ln>
        </p:spPr>
      </p:pic>
      <p:sp>
        <p:nvSpPr>
          <p:cNvPr id="186" name="Google Shape;186;g341ea246896_0_3"/>
          <p:cNvSpPr txBox="1"/>
          <p:nvPr/>
        </p:nvSpPr>
        <p:spPr>
          <a:xfrm>
            <a:off x="3072000" y="47433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5">
                  <a:extLst>
                    <a:ext uri="{A12FA001-AC4F-418D-AE19-62706E023703}">
                      <ahyp:hlinkClr val="tx"/>
                    </a:ext>
                  </a:extLst>
                </a:hlinkClick>
              </a:rPr>
              <a:t>https://youtu.be/J-xEhaUxCy4</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
        <p:nvSpPr>
          <p:cNvPr id="187" name="Google Shape;187;g341ea246896_0_3"/>
          <p:cNvSpPr txBox="1"/>
          <p:nvPr/>
        </p:nvSpPr>
        <p:spPr>
          <a:xfrm>
            <a:off x="274500" y="1468900"/>
            <a:ext cx="4757700" cy="270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700">
                <a:solidFill>
                  <a:schemeClr val="lt1"/>
                </a:solidFill>
                <a:latin typeface="Lato"/>
                <a:ea typeface="Lato"/>
                <a:cs typeface="Lato"/>
                <a:sym typeface="Lato"/>
              </a:rPr>
              <a:t>These common myths are </a:t>
            </a:r>
            <a:r>
              <a:rPr b="1" lang="en-GB" sz="1700" u="sng">
                <a:solidFill>
                  <a:schemeClr val="lt1"/>
                </a:solidFill>
                <a:latin typeface="Lato"/>
                <a:ea typeface="Lato"/>
                <a:cs typeface="Lato"/>
                <a:sym typeface="Lato"/>
              </a:rPr>
              <a:t>untrue</a:t>
            </a:r>
            <a:r>
              <a:rPr b="1" lang="en-GB" sz="1700">
                <a:solidFill>
                  <a:schemeClr val="lt1"/>
                </a:solidFill>
                <a:latin typeface="Lato"/>
                <a:ea typeface="Lato"/>
                <a:cs typeface="Lato"/>
                <a:sym typeface="Lato"/>
              </a:rPr>
              <a:t>:</a:t>
            </a:r>
            <a:endParaRPr sz="1700">
              <a:solidFill>
                <a:schemeClr val="lt1"/>
              </a:solidFill>
              <a:latin typeface="Lato"/>
              <a:ea typeface="Lato"/>
              <a:cs typeface="Lato"/>
              <a:sym typeface="Lato"/>
            </a:endParaRPr>
          </a:p>
          <a:p>
            <a:pPr indent="-336550" lvl="0" marL="457200" rtl="0" algn="l">
              <a:lnSpc>
                <a:spcPct val="115000"/>
              </a:lnSpc>
              <a:spcBef>
                <a:spcPts val="1200"/>
              </a:spcBef>
              <a:spcAft>
                <a:spcPts val="0"/>
              </a:spcAft>
              <a:buClr>
                <a:schemeClr val="lt1"/>
              </a:buClr>
              <a:buSzPts val="1700"/>
              <a:buFont typeface="Lato"/>
              <a:buAutoNum type="arabicPeriod"/>
            </a:pPr>
            <a:r>
              <a:rPr lang="en-GB" sz="1700">
                <a:solidFill>
                  <a:schemeClr val="lt1"/>
                </a:solidFill>
                <a:latin typeface="Lato"/>
                <a:ea typeface="Lato"/>
                <a:cs typeface="Lato"/>
                <a:sym typeface="Lato"/>
              </a:rPr>
              <a:t>Cryptocurrency</a:t>
            </a:r>
            <a:r>
              <a:rPr lang="en-GB" sz="1700">
                <a:solidFill>
                  <a:schemeClr val="lt1"/>
                </a:solidFill>
                <a:latin typeface="Lato"/>
                <a:ea typeface="Lato"/>
                <a:cs typeface="Lato"/>
                <a:sym typeface="Lato"/>
              </a:rPr>
              <a:t> investing will quickly make you rich</a:t>
            </a:r>
            <a:endParaRPr sz="1700">
              <a:solidFill>
                <a:schemeClr val="lt1"/>
              </a:solidFill>
              <a:latin typeface="Lato"/>
              <a:ea typeface="Lato"/>
              <a:cs typeface="Lato"/>
              <a:sym typeface="Lato"/>
            </a:endParaRPr>
          </a:p>
          <a:p>
            <a:pPr indent="-336550" lvl="0" marL="457200" rtl="0" algn="l">
              <a:lnSpc>
                <a:spcPct val="115000"/>
              </a:lnSpc>
              <a:spcBef>
                <a:spcPts val="0"/>
              </a:spcBef>
              <a:spcAft>
                <a:spcPts val="0"/>
              </a:spcAft>
              <a:buClr>
                <a:schemeClr val="lt1"/>
              </a:buClr>
              <a:buSzPts val="1700"/>
              <a:buFont typeface="Lato"/>
              <a:buAutoNum type="arabicPeriod"/>
            </a:pPr>
            <a:r>
              <a:rPr lang="en-GB" sz="1700">
                <a:solidFill>
                  <a:schemeClr val="lt1"/>
                </a:solidFill>
                <a:latin typeface="Lato"/>
                <a:ea typeface="Lato"/>
                <a:cs typeface="Lato"/>
                <a:sym typeface="Lato"/>
              </a:rPr>
              <a:t>As the cost of living rises, cryptocurrencies can protect your money</a:t>
            </a:r>
            <a:endParaRPr sz="1700">
              <a:solidFill>
                <a:schemeClr val="lt1"/>
              </a:solidFill>
              <a:latin typeface="Lato"/>
              <a:ea typeface="Lato"/>
              <a:cs typeface="Lato"/>
              <a:sym typeface="Lato"/>
            </a:endParaRPr>
          </a:p>
          <a:p>
            <a:pPr indent="-336550" lvl="0" marL="457200" rtl="0" algn="l">
              <a:lnSpc>
                <a:spcPct val="115000"/>
              </a:lnSpc>
              <a:spcBef>
                <a:spcPts val="0"/>
              </a:spcBef>
              <a:spcAft>
                <a:spcPts val="0"/>
              </a:spcAft>
              <a:buClr>
                <a:schemeClr val="lt1"/>
              </a:buClr>
              <a:buSzPts val="1700"/>
              <a:buFont typeface="Lato"/>
              <a:buAutoNum type="arabicPeriod"/>
            </a:pPr>
            <a:r>
              <a:rPr lang="en-GB" sz="1700">
                <a:solidFill>
                  <a:schemeClr val="lt1"/>
                </a:solidFill>
                <a:latin typeface="Lato"/>
                <a:ea typeface="Lato"/>
                <a:cs typeface="Lato"/>
                <a:sym typeface="Lato"/>
              </a:rPr>
              <a:t>You can’t spend cryptocurrency</a:t>
            </a:r>
            <a:endParaRPr sz="1700">
              <a:solidFill>
                <a:schemeClr val="lt1"/>
              </a:solidFill>
              <a:latin typeface="Lato"/>
              <a:ea typeface="Lato"/>
              <a:cs typeface="Lato"/>
              <a:sym typeface="Lato"/>
            </a:endParaRPr>
          </a:p>
          <a:p>
            <a:pPr indent="-336550" lvl="0" marL="457200" rtl="0" algn="l">
              <a:lnSpc>
                <a:spcPct val="115000"/>
              </a:lnSpc>
              <a:spcBef>
                <a:spcPts val="0"/>
              </a:spcBef>
              <a:spcAft>
                <a:spcPts val="0"/>
              </a:spcAft>
              <a:buClr>
                <a:schemeClr val="lt1"/>
              </a:buClr>
              <a:buSzPts val="1700"/>
              <a:buFont typeface="Lato"/>
              <a:buAutoNum type="arabicPeriod"/>
            </a:pPr>
            <a:r>
              <a:rPr lang="en-GB" sz="1700">
                <a:solidFill>
                  <a:schemeClr val="lt1"/>
                </a:solidFill>
                <a:latin typeface="Lato"/>
                <a:ea typeface="Lato"/>
                <a:cs typeface="Lato"/>
                <a:sym typeface="Lato"/>
              </a:rPr>
              <a:t>Cryptocurrencies are transparent</a:t>
            </a:r>
            <a:endParaRPr sz="1700">
              <a:solidFill>
                <a:schemeClr val="lt1"/>
              </a:solidFill>
              <a:latin typeface="Lato"/>
              <a:ea typeface="Lato"/>
              <a:cs typeface="Lato"/>
              <a:sym typeface="Lato"/>
            </a:endParaRPr>
          </a:p>
          <a:p>
            <a:pPr indent="-336550" lvl="0" marL="457200" rtl="0" algn="l">
              <a:lnSpc>
                <a:spcPct val="115000"/>
              </a:lnSpc>
              <a:spcBef>
                <a:spcPts val="0"/>
              </a:spcBef>
              <a:spcAft>
                <a:spcPts val="0"/>
              </a:spcAft>
              <a:buClr>
                <a:schemeClr val="lt1"/>
              </a:buClr>
              <a:buSzPts val="1700"/>
              <a:buFont typeface="Lato"/>
              <a:buAutoNum type="arabicPeriod"/>
            </a:pPr>
            <a:r>
              <a:rPr lang="en-GB" sz="1700">
                <a:solidFill>
                  <a:schemeClr val="lt1"/>
                </a:solidFill>
                <a:latin typeface="Lato"/>
                <a:ea typeface="Lato"/>
                <a:cs typeface="Lato"/>
                <a:sym typeface="Lato"/>
              </a:rPr>
              <a:t>Only criminals use cryptocurrencies</a:t>
            </a:r>
            <a:endParaRPr sz="17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64e30dc810_0_160"/>
          <p:cNvSpPr txBox="1"/>
          <p:nvPr/>
        </p:nvSpPr>
        <p:spPr>
          <a:xfrm>
            <a:off x="477775" y="2251925"/>
            <a:ext cx="3837000" cy="19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Have a discussion in pairs: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One person </a:t>
            </a:r>
            <a:r>
              <a:rPr b="1" lang="en-GB">
                <a:latin typeface="Lato"/>
                <a:ea typeface="Lato"/>
                <a:cs typeface="Lato"/>
                <a:sym typeface="Lato"/>
              </a:rPr>
              <a:t>defends</a:t>
            </a:r>
            <a:r>
              <a:rPr lang="en-GB">
                <a:latin typeface="Lato"/>
                <a:ea typeface="Lato"/>
                <a:cs typeface="Lato"/>
                <a:sym typeface="Lato"/>
              </a:rPr>
              <a:t> </a:t>
            </a:r>
            <a:r>
              <a:rPr lang="en-GB">
                <a:latin typeface="Lato"/>
                <a:ea typeface="Lato"/>
                <a:cs typeface="Lato"/>
                <a:sym typeface="Lato"/>
              </a:rPr>
              <a:t>cryptocurrency</a:t>
            </a:r>
            <a:r>
              <a:rPr lang="en-GB">
                <a:latin typeface="Lato"/>
                <a:ea typeface="Lato"/>
                <a:cs typeface="Lato"/>
                <a:sym typeface="Lato"/>
              </a:rPr>
              <a:t> and the other person </a:t>
            </a:r>
            <a:r>
              <a:rPr b="1" lang="en-GB">
                <a:latin typeface="Lato"/>
                <a:ea typeface="Lato"/>
                <a:cs typeface="Lato"/>
                <a:sym typeface="Lato"/>
              </a:rPr>
              <a:t>gives arguments against</a:t>
            </a:r>
            <a:r>
              <a:rPr lang="en-GB">
                <a:latin typeface="Lato"/>
                <a:ea typeface="Lato"/>
                <a:cs typeface="Lato"/>
                <a:sym typeface="Lato"/>
              </a:rPr>
              <a:t> it.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Prepare to share your opinions with the class. </a:t>
            </a:r>
            <a:endParaRPr>
              <a:latin typeface="Lato"/>
              <a:ea typeface="Lato"/>
              <a:cs typeface="Lato"/>
              <a:sym typeface="Lato"/>
            </a:endParaRPr>
          </a:p>
        </p:txBody>
      </p:sp>
      <p:sp>
        <p:nvSpPr>
          <p:cNvPr id="193" name="Google Shape;193;g164e30dc810_0_160"/>
          <p:cNvSpPr txBox="1"/>
          <p:nvPr/>
        </p:nvSpPr>
        <p:spPr>
          <a:xfrm>
            <a:off x="249600" y="1258775"/>
            <a:ext cx="87678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What are some of the positives and negatives about </a:t>
            </a:r>
            <a:r>
              <a:rPr b="1" lang="en-GB" sz="2400">
                <a:solidFill>
                  <a:schemeClr val="dk1"/>
                </a:solidFill>
                <a:latin typeface="Lato"/>
                <a:ea typeface="Lato"/>
                <a:cs typeface="Lato"/>
                <a:sym typeface="Lato"/>
              </a:rPr>
              <a:t>Bitcoin or cryptocurrency?</a:t>
            </a:r>
            <a:endParaRPr b="0" i="0" sz="1400" u="none" cap="none" strike="noStrike">
              <a:solidFill>
                <a:srgbClr val="000000"/>
              </a:solidFill>
              <a:latin typeface="Arial"/>
              <a:ea typeface="Arial"/>
              <a:cs typeface="Arial"/>
              <a:sym typeface="Arial"/>
            </a:endParaRPr>
          </a:p>
        </p:txBody>
      </p:sp>
      <p:sp>
        <p:nvSpPr>
          <p:cNvPr id="194" name="Google Shape;194;g164e30dc810_0_160"/>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Cryptocurrency - the good and the bad</a:t>
            </a:r>
            <a:endParaRPr/>
          </a:p>
        </p:txBody>
      </p:sp>
      <p:pic>
        <p:nvPicPr>
          <p:cNvPr id="195" name="Google Shape;195;g164e30dc810_0_160" title="noun-debate-7340772.png"/>
          <p:cNvPicPr preferRelativeResize="0"/>
          <p:nvPr/>
        </p:nvPicPr>
        <p:blipFill rotWithShape="1">
          <a:blip r:embed="rId3">
            <a:alphaModFix/>
          </a:blip>
          <a:srcRect b="13360" l="0" r="0" t="0"/>
          <a:stretch/>
        </p:blipFill>
        <p:spPr>
          <a:xfrm>
            <a:off x="4604075" y="2038000"/>
            <a:ext cx="3025300" cy="2621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575e96a1fb_0_24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graphicFrame>
        <p:nvGraphicFramePr>
          <p:cNvPr id="46" name="Google Shape;46;g1575e96a1fb_0_240"/>
          <p:cNvGraphicFramePr/>
          <p:nvPr/>
        </p:nvGraphicFramePr>
        <p:xfrm>
          <a:off x="526375" y="1721850"/>
          <a:ext cx="3000000" cy="3000000"/>
        </p:xfrm>
        <a:graphic>
          <a:graphicData uri="http://schemas.openxmlformats.org/drawingml/2006/table">
            <a:tbl>
              <a:tblPr>
                <a:noFill/>
                <a:tableStyleId>{A300E361-9DD0-4224-A563-BFABF0E7496C}</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Cryptocurrency</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cf023dee4f_2_0"/>
          <p:cNvSpPr txBox="1"/>
          <p:nvPr/>
        </p:nvSpPr>
        <p:spPr>
          <a:xfrm>
            <a:off x="1238075" y="2263950"/>
            <a:ext cx="6667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chemeClr val="lt1"/>
                </a:solidFill>
                <a:latin typeface="Lato"/>
                <a:ea typeface="Lato"/>
                <a:cs typeface="Lato"/>
                <a:sym typeface="Lato"/>
              </a:rPr>
              <a:t>Start of optional activity</a:t>
            </a:r>
            <a:r>
              <a:rPr b="1" lang="en-GB" sz="2100">
                <a:solidFill>
                  <a:schemeClr val="lt1"/>
                </a:solidFill>
                <a:latin typeface="Lato"/>
                <a:ea typeface="Lato"/>
                <a:cs typeface="Lato"/>
                <a:sym typeface="Lato"/>
              </a:rPr>
              <a:t>:</a:t>
            </a:r>
            <a:endParaRPr b="1" sz="2100">
              <a:solidFill>
                <a:schemeClr val="lt1"/>
              </a:solidFill>
              <a:latin typeface="Lato"/>
              <a:ea typeface="Lato"/>
              <a:cs typeface="Lato"/>
              <a:sym typeface="Lato"/>
            </a:endParaRPr>
          </a:p>
          <a:p>
            <a:pPr indent="0" lvl="0" marL="0" rtl="0" algn="l">
              <a:spcBef>
                <a:spcPts val="0"/>
              </a:spcBef>
              <a:spcAft>
                <a:spcPts val="0"/>
              </a:spcAft>
              <a:buNone/>
            </a:pPr>
            <a:r>
              <a:rPr b="1" lang="en-GB" sz="2100">
                <a:solidFill>
                  <a:schemeClr val="lt1"/>
                </a:solidFill>
                <a:latin typeface="Lato"/>
                <a:ea typeface="Lato"/>
                <a:cs typeface="Lato"/>
                <a:sym typeface="Lato"/>
              </a:rPr>
              <a:t>Assessment for learning multiple choice quiz</a:t>
            </a:r>
            <a:endParaRPr b="1" sz="21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a6729e0c41_0_0"/>
          <p:cNvSpPr txBox="1"/>
          <p:nvPr/>
        </p:nvSpPr>
        <p:spPr>
          <a:xfrm>
            <a:off x="379375" y="1287575"/>
            <a:ext cx="8735100" cy="1200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 </a:t>
            </a:r>
            <a:r>
              <a:rPr b="0" i="0" lang="en-GB" sz="2200" u="none" cap="none" strike="noStrike">
                <a:solidFill>
                  <a:srgbClr val="231F20"/>
                </a:solidFill>
                <a:latin typeface="Lato"/>
                <a:ea typeface="Lato"/>
                <a:cs typeface="Lato"/>
                <a:sym typeface="Lato"/>
              </a:rPr>
              <a:t>a</a:t>
            </a:r>
            <a:r>
              <a:rPr b="0" i="0" lang="en-GB" sz="2200" u="none" cap="none" strike="noStrike">
                <a:solidFill>
                  <a:srgbClr val="231F20"/>
                </a:solidFill>
                <a:latin typeface="Lato"/>
                <a:ea typeface="Lato"/>
                <a:cs typeface="Lato"/>
                <a:sym typeface="Lato"/>
              </a:rPr>
              <a:t>ctively used 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06" name="Google Shape;206;g1a6729e0c41_0_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207" name="Google Shape;207;g1a6729e0c41_0_0"/>
          <p:cNvGraphicFramePr/>
          <p:nvPr/>
        </p:nvGraphicFramePr>
        <p:xfrm>
          <a:off x="952500" y="21145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a6729e0c41_0_9"/>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 </a:t>
            </a:r>
            <a:r>
              <a:rPr lang="en-GB" sz="2200">
                <a:solidFill>
                  <a:srgbClr val="231F20"/>
                </a:solidFill>
                <a:latin typeface="Lato"/>
                <a:ea typeface="Lato"/>
                <a:cs typeface="Lato"/>
                <a:sym typeface="Lato"/>
              </a:rPr>
              <a:t>actively used </a:t>
            </a:r>
            <a:r>
              <a:rPr b="0" i="0" lang="en-GB" sz="2200" u="none" cap="none" strike="noStrike">
                <a:solidFill>
                  <a:srgbClr val="231F20"/>
                </a:solidFill>
                <a:latin typeface="Lato"/>
                <a:ea typeface="Lato"/>
                <a:cs typeface="Lato"/>
                <a:sym typeface="Lato"/>
              </a:rPr>
              <a:t>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graphicFrame>
        <p:nvGraphicFramePr>
          <p:cNvPr id="213" name="Google Shape;213;g1a6729e0c41_0_9"/>
          <p:cNvGraphicFramePr/>
          <p:nvPr/>
        </p:nvGraphicFramePr>
        <p:xfrm>
          <a:off x="952500" y="21145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14" name="Google Shape;214;g1a6729e0c41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a6729e0c41_0_18"/>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graphicFrame>
        <p:nvGraphicFramePr>
          <p:cNvPr id="220" name="Google Shape;220;g1a6729e0c41_0_18"/>
          <p:cNvGraphicFramePr/>
          <p:nvPr/>
        </p:nvGraphicFramePr>
        <p:xfrm>
          <a:off x="952500" y="1890675"/>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221" name="Google Shape;221;g1a6729e0c41_0_1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aphicFrame>
        <p:nvGraphicFramePr>
          <p:cNvPr id="226" name="Google Shape;226;g1a6729e0c41_0_27"/>
          <p:cNvGraphicFramePr/>
          <p:nvPr/>
        </p:nvGraphicFramePr>
        <p:xfrm>
          <a:off x="952500" y="1885950"/>
          <a:ext cx="3000000" cy="3000000"/>
        </p:xfrm>
        <a:graphic>
          <a:graphicData uri="http://schemas.openxmlformats.org/drawingml/2006/table">
            <a:tbl>
              <a:tblPr>
                <a:noFill/>
                <a:tableStyleId>{A300E361-9DD0-4224-A563-BFABF0E7496C}</a:tableStyleId>
              </a:tblPr>
              <a:tblGrid>
                <a:gridCol w="2413000"/>
                <a:gridCol w="2413000"/>
                <a:gridCol w="2413000"/>
              </a:tblGrid>
              <a:tr h="4191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2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27" name="Google Shape;227;g1a6729e0c41_0_27"/>
          <p:cNvSpPr/>
          <p:nvPr/>
        </p:nvSpPr>
        <p:spPr>
          <a:xfrm>
            <a:off x="960125" y="3431450"/>
            <a:ext cx="7239000" cy="9219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Note that this is different to opening an account or trading. Most popular cryptocurrency exchanges, such as traditional brokerage firms, prevent anyone under 18 years of age from opening a trading account.</a:t>
            </a:r>
            <a:endParaRPr b="1" i="0" sz="1600" u="none" cap="none" strike="noStrike">
              <a:solidFill>
                <a:schemeClr val="dk1"/>
              </a:solidFill>
              <a:latin typeface="Lato"/>
              <a:ea typeface="Lato"/>
              <a:cs typeface="Lato"/>
              <a:sym typeface="Lato"/>
            </a:endParaRPr>
          </a:p>
        </p:txBody>
      </p:sp>
      <p:sp>
        <p:nvSpPr>
          <p:cNvPr id="228" name="Google Shape;228;g1a6729e0c41_0_27"/>
          <p:cNvSpPr txBox="1"/>
          <p:nvPr/>
        </p:nvSpPr>
        <p:spPr>
          <a:xfrm>
            <a:off x="379375" y="1287575"/>
            <a:ext cx="7661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200" u="none" cap="none" strike="noStrike">
              <a:solidFill>
                <a:srgbClr val="231F20"/>
              </a:solidFill>
              <a:latin typeface="Lato"/>
              <a:ea typeface="Lato"/>
              <a:cs typeface="Lato"/>
              <a:sym typeface="Lato"/>
            </a:endParaRPr>
          </a:p>
        </p:txBody>
      </p:sp>
      <p:pic>
        <p:nvPicPr>
          <p:cNvPr descr="File:About icon (The Noun Project).svg - Wikimedia Commons" id="229" name="Google Shape;229;g1a6729e0c41_0_27"/>
          <p:cNvPicPr preferRelativeResize="0"/>
          <p:nvPr/>
        </p:nvPicPr>
        <p:blipFill>
          <a:blip r:embed="rId3">
            <a:alphaModFix/>
          </a:blip>
          <a:stretch>
            <a:fillRect/>
          </a:stretch>
        </p:blipFill>
        <p:spPr>
          <a:xfrm>
            <a:off x="73325" y="3506638"/>
            <a:ext cx="771523" cy="771523"/>
          </a:xfrm>
          <a:prstGeom prst="rect">
            <a:avLst/>
          </a:prstGeom>
          <a:noFill/>
          <a:ln>
            <a:noFill/>
          </a:ln>
        </p:spPr>
      </p:pic>
      <p:sp>
        <p:nvSpPr>
          <p:cNvPr id="230" name="Google Shape;230;g1a6729e0c41_0_2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a6729e0c41_0_37"/>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graphicFrame>
        <p:nvGraphicFramePr>
          <p:cNvPr id="236" name="Google Shape;236;g1a6729e0c41_0_37"/>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237" name="Google Shape;237;g1a6729e0c41_0_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a6729e0c41_0_46"/>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43" name="Google Shape;243;g1a6729e0c41_0_4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244" name="Google Shape;244;g1a6729e0c41_0_46"/>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a6729e0c41_0_55"/>
          <p:cNvSpPr txBox="1"/>
          <p:nvPr/>
        </p:nvSpPr>
        <p:spPr>
          <a:xfrm>
            <a:off x="379375" y="1287575"/>
            <a:ext cx="7661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graphicFrame>
        <p:nvGraphicFramePr>
          <p:cNvPr id="250" name="Google Shape;250;g1a6729e0c41_0_55"/>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251" name="Google Shape;251;g1a6729e0c41_0_5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aphicFrame>
        <p:nvGraphicFramePr>
          <p:cNvPr id="256" name="Google Shape;256;g1a6729e0c41_0_64"/>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5021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7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57" name="Google Shape;257;g1a6729e0c41_0_64"/>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58" name="Google Shape;258;g1a6729e0c41_0_6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a6729e0c41_0_7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graphicFrame>
        <p:nvGraphicFramePr>
          <p:cNvPr id="264" name="Google Shape;264;g1a6729e0c41_0_73"/>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a:t>
                      </a:r>
                      <a:r>
                        <a:rPr b="1" lang="en-GB" sz="1400" u="none" cap="none" strike="noStrike">
                          <a:solidFill>
                            <a:srgbClr val="231F20"/>
                          </a:solidFill>
                          <a:latin typeface="Lato"/>
                          <a:ea typeface="Lato"/>
                          <a:cs typeface="Lato"/>
                          <a:sym typeface="Lato"/>
                        </a:rPr>
                        <a:t>l</a:t>
                      </a:r>
                      <a:r>
                        <a:rPr b="1" lang="en-GB" sz="1400" u="none" cap="none" strike="noStrike">
                          <a:solidFill>
                            <a:srgbClr val="231F20"/>
                          </a:solidFill>
                          <a:latin typeface="Lato"/>
                          <a:ea typeface="Lato"/>
                          <a:cs typeface="Lato"/>
                          <a:sym typeface="Lato"/>
                        </a:rPr>
                        <a:t>y used by thieves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265" name="Google Shape;265;g1a6729e0c41_0_7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2" name="Google Shape;52;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3" name="Google Shape;53;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g1a6729e0c41_0_83"/>
          <p:cNvGraphicFramePr/>
          <p:nvPr/>
        </p:nvGraphicFramePr>
        <p:xfrm>
          <a:off x="952500" y="2038350"/>
          <a:ext cx="3000000" cy="3000000"/>
        </p:xfrm>
        <a:graphic>
          <a:graphicData uri="http://schemas.openxmlformats.org/drawingml/2006/table">
            <a:tbl>
              <a:tblPr>
                <a:noFill/>
                <a:tableStyleId>{A300E361-9DD0-4224-A563-BFABF0E7496C}</a:tableStyleId>
              </a:tblPr>
              <a:tblGrid>
                <a:gridCol w="2413000"/>
                <a:gridCol w="2413000"/>
                <a:gridCol w="2413000"/>
              </a:tblGrid>
              <a:tr h="35037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1283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mostly used by thieves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71" name="Google Shape;271;g1a6729e0c41_0_8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72" name="Google Shape;272;g1a6729e0c41_0_8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cf023dee4f_2_5"/>
          <p:cNvSpPr txBox="1"/>
          <p:nvPr/>
        </p:nvSpPr>
        <p:spPr>
          <a:xfrm>
            <a:off x="1238075" y="2263950"/>
            <a:ext cx="6667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chemeClr val="lt1"/>
                </a:solidFill>
                <a:latin typeface="Lato"/>
                <a:ea typeface="Lato"/>
                <a:cs typeface="Lato"/>
                <a:sym typeface="Lato"/>
              </a:rPr>
              <a:t>End</a:t>
            </a:r>
            <a:r>
              <a:rPr b="1" lang="en-GB" sz="2100">
                <a:solidFill>
                  <a:schemeClr val="lt1"/>
                </a:solidFill>
                <a:latin typeface="Lato"/>
                <a:ea typeface="Lato"/>
                <a:cs typeface="Lato"/>
                <a:sym typeface="Lato"/>
              </a:rPr>
              <a:t> of optional activity:</a:t>
            </a:r>
            <a:endParaRPr b="1" sz="2100">
              <a:solidFill>
                <a:schemeClr val="lt1"/>
              </a:solidFill>
              <a:latin typeface="Lato"/>
              <a:ea typeface="Lato"/>
              <a:cs typeface="Lato"/>
              <a:sym typeface="Lato"/>
            </a:endParaRPr>
          </a:p>
          <a:p>
            <a:pPr indent="0" lvl="0" marL="0" rtl="0" algn="l">
              <a:spcBef>
                <a:spcPts val="0"/>
              </a:spcBef>
              <a:spcAft>
                <a:spcPts val="0"/>
              </a:spcAft>
              <a:buNone/>
            </a:pPr>
            <a:r>
              <a:rPr b="1" lang="en-GB" sz="2100">
                <a:solidFill>
                  <a:schemeClr val="lt1"/>
                </a:solidFill>
                <a:latin typeface="Lato"/>
                <a:ea typeface="Lato"/>
                <a:cs typeface="Lato"/>
                <a:sym typeface="Lato"/>
              </a:rPr>
              <a:t>Assessment for learning multiple choice quiz</a:t>
            </a:r>
            <a:endParaRPr b="1" sz="2100">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64e30dc810_0_64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164e30dc810_0_640"/>
          <p:cNvSpPr txBox="1"/>
          <p:nvPr/>
        </p:nvSpPr>
        <p:spPr>
          <a:xfrm>
            <a:off x="360374" y="629069"/>
            <a:ext cx="6625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200" u="none" cap="none" strike="noStrike">
                <a:solidFill>
                  <a:schemeClr val="accent2"/>
                </a:solidFill>
                <a:latin typeface="Lato"/>
                <a:ea typeface="Lato"/>
                <a:cs typeface="Lato"/>
                <a:sym typeface="Lato"/>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284" name="Google Shape;284;g164e30dc810_0_640"/>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cryptocurrency is and how it compares with traditional money</a:t>
            </a:r>
            <a:endParaRPr b="1" sz="2200">
              <a:solidFill>
                <a:srgbClr val="00FF00"/>
              </a:solidFill>
              <a:latin typeface="Lato"/>
              <a:ea typeface="Lato"/>
              <a:cs typeface="Lato"/>
              <a:sym typeface="Lato"/>
            </a:endParaRPr>
          </a:p>
          <a:p>
            <a:pPr indent="0" lvl="0" marL="914400" rtl="0" algn="l">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7635965fc0_0_59"/>
          <p:cNvSpPr txBox="1"/>
          <p:nvPr/>
        </p:nvSpPr>
        <p:spPr>
          <a:xfrm>
            <a:off x="283550" y="272000"/>
            <a:ext cx="8379600" cy="170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lt1"/>
                </a:solidFill>
                <a:latin typeface="Lato"/>
                <a:ea typeface="Lato"/>
                <a:cs typeface="Lato"/>
                <a:sym typeface="Lato"/>
              </a:rPr>
              <a:t>Cash or crypto?</a:t>
            </a:r>
            <a:endParaRPr b="0" i="0" sz="32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1" i="0" sz="15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can cryptocurrency make a person feel?</a:t>
            </a:r>
            <a:endParaRPr b="1" i="0" sz="2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1" lang="en-GB" sz="1700">
                <a:solidFill>
                  <a:schemeClr val="lt1"/>
                </a:solidFill>
                <a:latin typeface="Lato"/>
                <a:ea typeface="Lato"/>
                <a:cs typeface="Lato"/>
                <a:sym typeface="Lato"/>
              </a:rPr>
              <a:t>Discussion: Think of </a:t>
            </a:r>
            <a:r>
              <a:rPr b="1" i="1" lang="en-GB" sz="1700" u="sng">
                <a:solidFill>
                  <a:schemeClr val="lt1"/>
                </a:solidFill>
                <a:latin typeface="Lato"/>
                <a:ea typeface="Lato"/>
                <a:cs typeface="Lato"/>
                <a:sym typeface="Lato"/>
              </a:rPr>
              <a:t>positive</a:t>
            </a:r>
            <a:r>
              <a:rPr b="1" i="1" lang="en-GB" sz="1700">
                <a:solidFill>
                  <a:schemeClr val="lt1"/>
                </a:solidFill>
                <a:latin typeface="Lato"/>
                <a:ea typeface="Lato"/>
                <a:cs typeface="Lato"/>
                <a:sym typeface="Lato"/>
              </a:rPr>
              <a:t> and </a:t>
            </a:r>
            <a:r>
              <a:rPr b="1" i="1" lang="en-GB" sz="1700" u="sng">
                <a:solidFill>
                  <a:schemeClr val="lt1"/>
                </a:solidFill>
                <a:latin typeface="Lato"/>
                <a:ea typeface="Lato"/>
                <a:cs typeface="Lato"/>
                <a:sym typeface="Lato"/>
              </a:rPr>
              <a:t>negative</a:t>
            </a:r>
            <a:r>
              <a:rPr b="1" i="1" lang="en-GB" sz="1700">
                <a:solidFill>
                  <a:schemeClr val="lt1"/>
                </a:solidFill>
                <a:latin typeface="Lato"/>
                <a:ea typeface="Lato"/>
                <a:cs typeface="Lato"/>
                <a:sym typeface="Lato"/>
              </a:rPr>
              <a:t> emotions that crypto could cause</a:t>
            </a:r>
            <a:endParaRPr b="1" i="1" sz="1700">
              <a:solidFill>
                <a:schemeClr val="lt1"/>
              </a:solidFill>
              <a:latin typeface="Lato"/>
              <a:ea typeface="Lato"/>
              <a:cs typeface="Lato"/>
              <a:sym typeface="Lato"/>
            </a:endParaRPr>
          </a:p>
        </p:txBody>
      </p:sp>
      <p:pic>
        <p:nvPicPr>
          <p:cNvPr id="290" name="Google Shape;290;g27635965fc0_0_59"/>
          <p:cNvPicPr preferRelativeResize="0"/>
          <p:nvPr/>
        </p:nvPicPr>
        <p:blipFill rotWithShape="1">
          <a:blip r:embed="rId3">
            <a:alphaModFix/>
          </a:blip>
          <a:srcRect b="0" l="0" r="0" t="0"/>
          <a:stretch/>
        </p:blipFill>
        <p:spPr>
          <a:xfrm>
            <a:off x="2230250" y="2245350"/>
            <a:ext cx="2505750" cy="2001750"/>
          </a:xfrm>
          <a:prstGeom prst="rect">
            <a:avLst/>
          </a:prstGeom>
          <a:noFill/>
          <a:ln cap="flat" cmpd="sng" w="28575">
            <a:solidFill>
              <a:schemeClr val="accent2"/>
            </a:solidFill>
            <a:prstDash val="solid"/>
            <a:round/>
            <a:headEnd len="sm" w="sm" type="none"/>
            <a:tailEnd len="sm" w="sm" type="none"/>
          </a:ln>
        </p:spPr>
      </p:pic>
      <p:sp>
        <p:nvSpPr>
          <p:cNvPr id="291" name="Google Shape;291;g27635965fc0_0_59"/>
          <p:cNvSpPr txBox="1"/>
          <p:nvPr/>
        </p:nvSpPr>
        <p:spPr>
          <a:xfrm>
            <a:off x="154100" y="230055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Excited </a:t>
            </a:r>
            <a:endParaRPr b="1" sz="1700">
              <a:solidFill>
                <a:schemeClr val="accent1"/>
              </a:solidFill>
              <a:latin typeface="Lato"/>
              <a:ea typeface="Lato"/>
              <a:cs typeface="Lato"/>
              <a:sym typeface="Lato"/>
            </a:endParaRPr>
          </a:p>
        </p:txBody>
      </p:sp>
      <p:sp>
        <p:nvSpPr>
          <p:cNvPr id="292" name="Google Shape;292;g27635965fc0_0_59"/>
          <p:cNvSpPr txBox="1"/>
          <p:nvPr/>
        </p:nvSpPr>
        <p:spPr>
          <a:xfrm>
            <a:off x="154100" y="3045675"/>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Powerful </a:t>
            </a:r>
            <a:endParaRPr b="1" sz="1700">
              <a:solidFill>
                <a:schemeClr val="accent1"/>
              </a:solidFill>
              <a:latin typeface="Lato"/>
              <a:ea typeface="Lato"/>
              <a:cs typeface="Lato"/>
              <a:sym typeface="Lato"/>
            </a:endParaRPr>
          </a:p>
        </p:txBody>
      </p:sp>
      <p:sp>
        <p:nvSpPr>
          <p:cNvPr id="293" name="Google Shape;293;g27635965fc0_0_59"/>
          <p:cNvSpPr txBox="1"/>
          <p:nvPr/>
        </p:nvSpPr>
        <p:spPr>
          <a:xfrm>
            <a:off x="154100" y="373560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Relevant</a:t>
            </a:r>
            <a:endParaRPr b="1" sz="1700">
              <a:solidFill>
                <a:schemeClr val="accent1"/>
              </a:solidFill>
              <a:latin typeface="Lato"/>
              <a:ea typeface="Lato"/>
              <a:cs typeface="Lato"/>
              <a:sym typeface="Lato"/>
            </a:endParaRPr>
          </a:p>
        </p:txBody>
      </p:sp>
      <p:sp>
        <p:nvSpPr>
          <p:cNvPr id="294" name="Google Shape;294;g27635965fc0_0_59"/>
          <p:cNvSpPr txBox="1"/>
          <p:nvPr/>
        </p:nvSpPr>
        <p:spPr>
          <a:xfrm>
            <a:off x="5129475" y="230550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Anxious</a:t>
            </a:r>
            <a:endParaRPr b="1" sz="1700">
              <a:solidFill>
                <a:schemeClr val="accent1"/>
              </a:solidFill>
              <a:latin typeface="Lato"/>
              <a:ea typeface="Lato"/>
              <a:cs typeface="Lato"/>
              <a:sym typeface="Lato"/>
            </a:endParaRPr>
          </a:p>
        </p:txBody>
      </p:sp>
      <p:sp>
        <p:nvSpPr>
          <p:cNvPr id="295" name="Google Shape;295;g27635965fc0_0_59"/>
          <p:cNvSpPr txBox="1"/>
          <p:nvPr/>
        </p:nvSpPr>
        <p:spPr>
          <a:xfrm>
            <a:off x="5129475" y="3050625"/>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Disappointed </a:t>
            </a:r>
            <a:endParaRPr b="1" sz="1700">
              <a:solidFill>
                <a:schemeClr val="accent1"/>
              </a:solidFill>
              <a:latin typeface="Lato"/>
              <a:ea typeface="Lato"/>
              <a:cs typeface="Lato"/>
              <a:sym typeface="Lato"/>
            </a:endParaRPr>
          </a:p>
        </p:txBody>
      </p:sp>
      <p:sp>
        <p:nvSpPr>
          <p:cNvPr id="296" name="Google Shape;296;g27635965fc0_0_59"/>
          <p:cNvSpPr txBox="1"/>
          <p:nvPr/>
        </p:nvSpPr>
        <p:spPr>
          <a:xfrm>
            <a:off x="5129475" y="3740550"/>
            <a:ext cx="1548000" cy="446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1"/>
                </a:solidFill>
                <a:latin typeface="Lato"/>
                <a:ea typeface="Lato"/>
                <a:cs typeface="Lato"/>
                <a:sym typeface="Lato"/>
              </a:rPr>
              <a:t>Frustrated</a:t>
            </a:r>
            <a:endParaRPr b="1" sz="1700">
              <a:solidFill>
                <a:schemeClr val="accent1"/>
              </a:solidFill>
              <a:latin typeface="Lato"/>
              <a:ea typeface="Lato"/>
              <a:cs typeface="Lato"/>
              <a:sym typeface="Lato"/>
            </a:endParaRPr>
          </a:p>
        </p:txBody>
      </p:sp>
      <p:pic>
        <p:nvPicPr>
          <p:cNvPr id="297" name="Google Shape;297;g27635965fc0_0_59"/>
          <p:cNvPicPr preferRelativeResize="0"/>
          <p:nvPr/>
        </p:nvPicPr>
        <p:blipFill>
          <a:blip r:embed="rId4">
            <a:alphaModFix/>
          </a:blip>
          <a:stretch>
            <a:fillRect/>
          </a:stretch>
        </p:blipFill>
        <p:spPr>
          <a:xfrm rot="1092520">
            <a:off x="7015648" y="2415173"/>
            <a:ext cx="1768356" cy="2447779"/>
          </a:xfrm>
          <a:prstGeom prst="rect">
            <a:avLst/>
          </a:prstGeom>
          <a:noFill/>
          <a:ln cap="flat" cmpd="sng" w="19050">
            <a:solidFill>
              <a:srgbClr val="FF802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64e30dc810_0_266"/>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years old and is about to complete his last year at university studying software design.</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carer for his mum. 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latin typeface="Lato"/>
                <a:ea typeface="Lato"/>
                <a:cs typeface="Lato"/>
                <a:sym typeface="Lato"/>
              </a:rPr>
              <a:t>influencers</a:t>
            </a:r>
            <a:r>
              <a:rPr b="1" i="0" lang="en-GB" sz="1600" u="none" cap="none" strike="noStrike">
                <a:solidFill>
                  <a:srgbClr val="000000"/>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303" name="Google Shape;303;g164e30dc810_0_266"/>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304" name="Google Shape;304;g164e30dc810_0_266"/>
          <p:cNvSpPr txBox="1"/>
          <p:nvPr/>
        </p:nvSpPr>
        <p:spPr>
          <a:xfrm>
            <a:off x="3486975" y="4342950"/>
            <a:ext cx="412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How many factors can you identify?</a:t>
            </a:r>
            <a:endParaRPr b="1" i="0" sz="1800" u="none" cap="none" strike="noStrike">
              <a:solidFill>
                <a:schemeClr val="accent2"/>
              </a:solidFill>
              <a:latin typeface="Lato"/>
              <a:ea typeface="Lato"/>
              <a:cs typeface="Lato"/>
              <a:sym typeface="Lato"/>
            </a:endParaRPr>
          </a:p>
        </p:txBody>
      </p:sp>
      <p:sp>
        <p:nvSpPr>
          <p:cNvPr id="305" name="Google Shape;305;g164e30dc810_0_266"/>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are the factors that would influence this person’s decision to use cryptocurrency? </a:t>
            </a:r>
            <a:endParaRPr b="1" sz="1800">
              <a:latin typeface="Lato"/>
              <a:ea typeface="Lato"/>
              <a:cs typeface="Lato"/>
              <a:sym typeface="Lato"/>
            </a:endParaRPr>
          </a:p>
        </p:txBody>
      </p:sp>
      <p:sp>
        <p:nvSpPr>
          <p:cNvPr id="306" name="Google Shape;306;g164e30dc810_0_266"/>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Who does cryptocurrency appeal to?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64e30dc810_0_274"/>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Lato"/>
                <a:ea typeface="Lato"/>
                <a:cs typeface="Lato"/>
                <a:sym typeface="Lato"/>
              </a:rPr>
              <a:t>How</a:t>
            </a:r>
            <a:r>
              <a:rPr b="1" i="0" lang="en-GB" sz="1800" u="none" cap="none" strike="noStrike">
                <a:solidFill>
                  <a:srgbClr val="000000"/>
                </a:solidFill>
                <a:latin typeface="Lato"/>
                <a:ea typeface="Lato"/>
                <a:cs typeface="Lato"/>
                <a:sym typeface="Lato"/>
              </a:rPr>
              <a:t> might the highlighted factors influence this person’s decision to use cryptocurrency? </a:t>
            </a:r>
            <a:endParaRPr b="1" i="0" sz="1800" u="none" cap="none" strike="noStrike">
              <a:solidFill>
                <a:srgbClr val="000000"/>
              </a:solidFill>
              <a:latin typeface="Lato"/>
              <a:ea typeface="Lato"/>
              <a:cs typeface="Lato"/>
              <a:sym typeface="Lato"/>
            </a:endParaRPr>
          </a:p>
        </p:txBody>
      </p:sp>
      <p:sp>
        <p:nvSpPr>
          <p:cNvPr id="312" name="Google Shape;312;g164e30dc810_0_274"/>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a:t>
            </a:r>
            <a:r>
              <a:rPr b="1" lang="en-GB" sz="1600">
                <a:solidFill>
                  <a:schemeClr val="accent2"/>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solidFill>
                  <a:schemeClr val="accent2"/>
                </a:solidFill>
                <a:latin typeface="Lato"/>
                <a:ea typeface="Lato"/>
                <a:cs typeface="Lato"/>
                <a:sym typeface="Lato"/>
              </a:rPr>
              <a:t>influencers</a:t>
            </a:r>
            <a:r>
              <a:rPr b="1" i="0" lang="en-GB" sz="1600" u="none" cap="none" strike="noStrike">
                <a:solidFill>
                  <a:schemeClr val="accent2"/>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313" name="Google Shape;313;g164e30dc810_0_274"/>
          <p:cNvSpPr txBox="1"/>
          <p:nvPr/>
        </p:nvSpPr>
        <p:spPr>
          <a:xfrm>
            <a:off x="51425" y="4465225"/>
            <a:ext cx="8017200" cy="4464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700">
                <a:solidFill>
                  <a:schemeClr val="dk1"/>
                </a:solidFill>
                <a:latin typeface="Lato"/>
                <a:ea typeface="Lato"/>
                <a:cs typeface="Lato"/>
                <a:sym typeface="Lato"/>
              </a:rPr>
              <a:t>Task: Explain two factors that could influence Zak to invest in cryptocurrency</a:t>
            </a:r>
            <a:endParaRPr b="1" i="0" sz="1700" u="none" cap="none" strike="noStrike">
              <a:solidFill>
                <a:schemeClr val="dk1"/>
              </a:solidFill>
              <a:latin typeface="Lato"/>
              <a:ea typeface="Lato"/>
              <a:cs typeface="Lato"/>
              <a:sym typeface="Lato"/>
            </a:endParaRPr>
          </a:p>
        </p:txBody>
      </p:sp>
      <p:pic>
        <p:nvPicPr>
          <p:cNvPr id="314" name="Google Shape;314;g164e30dc810_0_274"/>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315" name="Google Shape;315;g164e30dc810_0_274"/>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Who does cryptocurrency appeal to?</a:t>
            </a:r>
            <a:endParaRPr b="1" sz="2900">
              <a:solidFill>
                <a:srgbClr val="FFFFFF"/>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g2768912105e_0_212"/>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
        <p:nvSpPr>
          <p:cNvPr id="321" name="Google Shape;321;g2768912105e_0_212"/>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Lato"/>
              <a:buChar char="●"/>
            </a:pPr>
            <a:r>
              <a:rPr lang="en-GB" sz="1900">
                <a:latin typeface="Lato"/>
                <a:ea typeface="Lato"/>
                <a:cs typeface="Lato"/>
                <a:sym typeface="Lato"/>
              </a:rPr>
              <a:t>Engagement with cryptocurrency is shaped by a range of personal, social, and financial factors.</a:t>
            </a:r>
            <a:endParaRPr sz="1900">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rtl="0" algn="l">
              <a:spcBef>
                <a:spcPts val="0"/>
              </a:spcBef>
              <a:spcAft>
                <a:spcPts val="0"/>
              </a:spcAft>
              <a:buSzPts val="1900"/>
              <a:buFont typeface="Lato"/>
              <a:buChar char="●"/>
            </a:pPr>
            <a:r>
              <a:rPr lang="en-GB" sz="1900">
                <a:latin typeface="Lato"/>
                <a:ea typeface="Lato"/>
                <a:cs typeface="Lato"/>
                <a:sym typeface="Lato"/>
              </a:rPr>
              <a:t>Peer pressure and influencer-driven marketing on social media platforms can lead to impulsive investment decisions, particularly among younger audiences.</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349250" lvl="0" marL="457200" rtl="0" algn="l">
              <a:spcBef>
                <a:spcPts val="0"/>
              </a:spcBef>
              <a:spcAft>
                <a:spcPts val="0"/>
              </a:spcAft>
              <a:buSzPts val="1900"/>
              <a:buFont typeface="Lato"/>
              <a:buChar char="●"/>
            </a:pPr>
            <a:r>
              <a:rPr lang="en-GB" sz="1900">
                <a:latin typeface="Lato"/>
                <a:ea typeface="Lato"/>
                <a:cs typeface="Lato"/>
                <a:sym typeface="Lato"/>
              </a:rPr>
              <a:t>Cultural attitudes toward money and risk vary significantly, meaning cryptocurrency adoption differs widely across communities and countries.</a:t>
            </a:r>
            <a:endParaRPr sz="1900">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322" name="Google Shape;322;g2768912105e_0_212"/>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Who does cryptocurrency appeal to?</a:t>
            </a:r>
            <a:endParaRPr b="1" sz="2900">
              <a:solidFill>
                <a:srgbClr val="FFFFFF"/>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g2768912105e_0_219"/>
          <p:cNvGrpSpPr/>
          <p:nvPr/>
        </p:nvGrpSpPr>
        <p:grpSpPr>
          <a:xfrm>
            <a:off x="3839560" y="1024555"/>
            <a:ext cx="4612539" cy="3879591"/>
            <a:chOff x="3577550" y="1200801"/>
            <a:chExt cx="4246101" cy="3746949"/>
          </a:xfrm>
        </p:grpSpPr>
        <p:pic>
          <p:nvPicPr>
            <p:cNvPr id="328" name="Google Shape;328;g2768912105e_0_219"/>
            <p:cNvPicPr preferRelativeResize="0"/>
            <p:nvPr/>
          </p:nvPicPr>
          <p:blipFill>
            <a:blip r:embed="rId3">
              <a:alphaModFix/>
            </a:blip>
            <a:stretch>
              <a:fillRect/>
            </a:stretch>
          </p:blipFill>
          <p:spPr>
            <a:xfrm>
              <a:off x="5717050" y="1200801"/>
              <a:ext cx="2106600" cy="3746949"/>
            </a:xfrm>
            <a:prstGeom prst="rect">
              <a:avLst/>
            </a:prstGeom>
            <a:noFill/>
            <a:ln>
              <a:noFill/>
            </a:ln>
          </p:spPr>
        </p:pic>
        <p:pic>
          <p:nvPicPr>
            <p:cNvPr id="329" name="Google Shape;329;g2768912105e_0_219"/>
            <p:cNvPicPr preferRelativeResize="0"/>
            <p:nvPr/>
          </p:nvPicPr>
          <p:blipFill rotWithShape="1">
            <a:blip r:embed="rId4">
              <a:alphaModFix/>
            </a:blip>
            <a:srcRect b="0" l="26411" r="0" t="0"/>
            <a:stretch/>
          </p:blipFill>
          <p:spPr>
            <a:xfrm>
              <a:off x="3577550" y="2453075"/>
              <a:ext cx="3620550" cy="2494675"/>
            </a:xfrm>
            <a:prstGeom prst="rect">
              <a:avLst/>
            </a:prstGeom>
            <a:noFill/>
            <a:ln>
              <a:noFill/>
            </a:ln>
          </p:spPr>
        </p:pic>
      </p:grpSp>
      <p:sp>
        <p:nvSpPr>
          <p:cNvPr id="330" name="Google Shape;330;g2768912105e_0_219"/>
          <p:cNvSpPr txBox="1"/>
          <p:nvPr/>
        </p:nvSpPr>
        <p:spPr>
          <a:xfrm>
            <a:off x="227950" y="1238775"/>
            <a:ext cx="4148700" cy="304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lang="en-GB" sz="2400">
                <a:solidFill>
                  <a:schemeClr val="dk1"/>
                </a:solidFill>
                <a:latin typeface="Lato"/>
                <a:ea typeface="Lato"/>
                <a:cs typeface="Lato"/>
                <a:sym typeface="Lato"/>
              </a:rPr>
              <a:t>Kim Kardashian promoted a cryptocurrency on her Instagram</a:t>
            </a:r>
            <a:endParaRPr b="1" i="0" sz="2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2000">
                <a:solidFill>
                  <a:schemeClr val="accent1"/>
                </a:solidFill>
                <a:latin typeface="Lato"/>
                <a:ea typeface="Lato"/>
                <a:cs typeface="Lato"/>
                <a:sym typeface="Lato"/>
              </a:rPr>
              <a:t>Discussion: What do you think…</a:t>
            </a:r>
            <a:endParaRPr b="1" sz="20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000">
              <a:solidFill>
                <a:schemeClr val="accent1"/>
              </a:solidFill>
              <a:latin typeface="Lato"/>
              <a:ea typeface="Lato"/>
              <a:cs typeface="Lato"/>
              <a:sym typeface="Lato"/>
            </a:endParaRPr>
          </a:p>
          <a:p>
            <a:pPr indent="-398101" lvl="0" marL="360001" marR="0" rtl="0" algn="l">
              <a:lnSpc>
                <a:spcPct val="10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...her followers did?</a:t>
            </a:r>
            <a:endParaRPr b="1" sz="2000">
              <a:solidFill>
                <a:schemeClr val="accent1"/>
              </a:solidFill>
              <a:latin typeface="Lato"/>
              <a:ea typeface="Lato"/>
              <a:cs typeface="Lato"/>
              <a:sym typeface="Lato"/>
            </a:endParaRPr>
          </a:p>
          <a:p>
            <a:pPr indent="-398101" lvl="0" marL="360001" marR="0" rtl="0" algn="l">
              <a:lnSpc>
                <a:spcPct val="10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...happened to the value of the coin?</a:t>
            </a:r>
            <a:endParaRPr b="1" sz="2000">
              <a:solidFill>
                <a:schemeClr val="accent1"/>
              </a:solidFill>
              <a:latin typeface="Lato"/>
              <a:ea typeface="Lato"/>
              <a:cs typeface="Lato"/>
              <a:sym typeface="Lato"/>
            </a:endParaRPr>
          </a:p>
        </p:txBody>
      </p:sp>
      <p:sp>
        <p:nvSpPr>
          <p:cNvPr id="331" name="Google Shape;331;g2768912105e_0_21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chemeClr val="lt1"/>
                </a:solidFill>
                <a:latin typeface="Lato"/>
                <a:ea typeface="Lato"/>
                <a:cs typeface="Lato"/>
                <a:sym typeface="Lato"/>
              </a:rPr>
              <a:t>How does social media impact decision making?</a:t>
            </a:r>
            <a:endParaRPr b="1" sz="2900">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g2768912105e_0_238"/>
          <p:cNvGrpSpPr/>
          <p:nvPr/>
        </p:nvGrpSpPr>
        <p:grpSpPr>
          <a:xfrm>
            <a:off x="5113779" y="1531694"/>
            <a:ext cx="3906151" cy="2764299"/>
            <a:chOff x="199275" y="872125"/>
            <a:chExt cx="5906775" cy="4066342"/>
          </a:xfrm>
        </p:grpSpPr>
        <p:pic>
          <p:nvPicPr>
            <p:cNvPr id="337" name="Google Shape;337;g2768912105e_0_238"/>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38" name="Google Shape;338;g2768912105e_0_238"/>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339" name="Google Shape;339;g2768912105e_0_238"/>
          <p:cNvSpPr txBox="1"/>
          <p:nvPr/>
        </p:nvSpPr>
        <p:spPr>
          <a:xfrm>
            <a:off x="227950" y="1162575"/>
            <a:ext cx="59526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400">
                <a:solidFill>
                  <a:schemeClr val="accent1"/>
                </a:solidFill>
                <a:latin typeface="Lato"/>
                <a:ea typeface="Lato"/>
                <a:cs typeface="Lato"/>
                <a:sym typeface="Lato"/>
              </a:rPr>
              <a:t>Kim Kardashian had to pay a </a:t>
            </a:r>
            <a:r>
              <a:rPr b="1" lang="en-GB" sz="2400" u="sng">
                <a:solidFill>
                  <a:schemeClr val="accent1"/>
                </a:solidFill>
                <a:latin typeface="Lato"/>
                <a:ea typeface="Lato"/>
                <a:cs typeface="Lato"/>
                <a:sym typeface="Lato"/>
              </a:rPr>
              <a:t>$1.26 million fine</a:t>
            </a:r>
            <a:r>
              <a:rPr b="1" lang="en-GB" sz="2400">
                <a:solidFill>
                  <a:schemeClr val="accent1"/>
                </a:solidFill>
                <a:latin typeface="Lato"/>
                <a:ea typeface="Lato"/>
                <a:cs typeface="Lato"/>
                <a:sym typeface="Lato"/>
              </a:rPr>
              <a:t> for promotion of the token without disclosing that she was paid for the promotion.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900">
                <a:solidFill>
                  <a:schemeClr val="dk2"/>
                </a:solidFill>
                <a:highlight>
                  <a:srgbClr val="FFFFFF"/>
                </a:highlight>
                <a:latin typeface="Lato"/>
                <a:ea typeface="Lato"/>
                <a:cs typeface="Lato"/>
                <a:sym typeface="Lato"/>
              </a:rPr>
              <a:t>The value of the company’s EthereumMax tokens increased by as much as 1,370% after the social media posts before crashing to an </a:t>
            </a:r>
            <a:r>
              <a:rPr b="1" lang="en-GB" sz="1900" u="sng">
                <a:solidFill>
                  <a:schemeClr val="dk2"/>
                </a:solidFill>
                <a:highlight>
                  <a:srgbClr val="FFFFFF"/>
                </a:highlight>
                <a:latin typeface="Lato"/>
                <a:ea typeface="Lato"/>
                <a:cs typeface="Lato"/>
                <a:sym typeface="Lato"/>
              </a:rPr>
              <a:t>all-time low</a:t>
            </a:r>
            <a:r>
              <a:rPr b="1" lang="en-GB" sz="1900">
                <a:solidFill>
                  <a:schemeClr val="dk2"/>
                </a:solidFill>
                <a:highlight>
                  <a:srgbClr val="FFFFFF"/>
                </a:highlight>
                <a:latin typeface="Lato"/>
                <a:ea typeface="Lato"/>
                <a:cs typeface="Lato"/>
                <a:sym typeface="Lato"/>
              </a:rPr>
              <a:t>.</a:t>
            </a:r>
            <a:endParaRPr b="1" sz="3000">
              <a:solidFill>
                <a:schemeClr val="dk2"/>
              </a:solidFill>
              <a:latin typeface="Lato"/>
              <a:ea typeface="Lato"/>
              <a:cs typeface="Lato"/>
              <a:sym typeface="Lato"/>
            </a:endParaRPr>
          </a:p>
        </p:txBody>
      </p:sp>
      <p:sp>
        <p:nvSpPr>
          <p:cNvPr id="340" name="Google Shape;340;g2768912105e_0_238"/>
          <p:cNvSpPr txBox="1"/>
          <p:nvPr/>
        </p:nvSpPr>
        <p:spPr>
          <a:xfrm>
            <a:off x="157825" y="4310400"/>
            <a:ext cx="4443600" cy="369300"/>
          </a:xfrm>
          <a:prstGeom prst="rect">
            <a:avLst/>
          </a:prstGeom>
          <a:noFill/>
          <a:ln cap="flat" cmpd="sng" w="2857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What is 1 thing you have learnt from this story?</a:t>
            </a:r>
            <a:endParaRPr>
              <a:latin typeface="Lato"/>
              <a:ea typeface="Lato"/>
              <a:cs typeface="Lato"/>
              <a:sym typeface="Lato"/>
            </a:endParaRPr>
          </a:p>
        </p:txBody>
      </p:sp>
      <p:sp>
        <p:nvSpPr>
          <p:cNvPr id="341" name="Google Shape;341;g2768912105e_0_238"/>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happened next?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Flag" id="346" name="Google Shape;346;g2587371d77b_0_18"/>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347" name="Google Shape;347;g2587371d77b_0_18"/>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348" name="Google Shape;348;g2587371d77b_0_18"/>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349" name="Google Shape;349;g2587371d77b_0_18"/>
          <p:cNvSpPr txBox="1"/>
          <p:nvPr/>
        </p:nvSpPr>
        <p:spPr>
          <a:xfrm>
            <a:off x="5133617" y="1240942"/>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350" name="Google Shape;350;g2587371d77b_0_18"/>
          <p:cNvSpPr txBox="1"/>
          <p:nvPr/>
        </p:nvSpPr>
        <p:spPr>
          <a:xfrm>
            <a:off x="5133617" y="2455706"/>
            <a:ext cx="18333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351" name="Google Shape;351;g2587371d77b_0_18"/>
          <p:cNvSpPr txBox="1"/>
          <p:nvPr/>
        </p:nvSpPr>
        <p:spPr>
          <a:xfrm>
            <a:off x="5133617" y="3432664"/>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352" name="Google Shape;352;g2587371d77b_0_18" title="Crypto Pump and Dump EXPLAINED: How to Spot and Avoid It">
            <a:hlinkClick r:id="rId4"/>
          </p:cNvPr>
          <p:cNvPicPr preferRelativeResize="0"/>
          <p:nvPr/>
        </p:nvPicPr>
        <p:blipFill rotWithShape="1">
          <a:blip r:embed="rId5">
            <a:alphaModFix/>
          </a:blip>
          <a:srcRect b="0" l="0" r="0" t="0"/>
          <a:stretch/>
        </p:blipFill>
        <p:spPr>
          <a:xfrm>
            <a:off x="535350" y="1676675"/>
            <a:ext cx="3541075" cy="1991850"/>
          </a:xfrm>
          <a:prstGeom prst="rect">
            <a:avLst/>
          </a:prstGeom>
          <a:noFill/>
          <a:ln>
            <a:noFill/>
          </a:ln>
        </p:spPr>
      </p:pic>
      <p:sp>
        <p:nvSpPr>
          <p:cNvPr id="353" name="Google Shape;353;g2587371d77b_0_18"/>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Play until 1:00</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Lato"/>
                <a:ea typeface="Lato"/>
                <a:cs typeface="Lato"/>
                <a:sym typeface="Lato"/>
                <a:hlinkClick r:id="rId6">
                  <a:extLst>
                    <a:ext uri="{A12FA001-AC4F-418D-AE19-62706E023703}">
                      <ahyp:hlinkClr val="tx"/>
                    </a:ext>
                  </a:extLst>
                </a:hlinkClick>
              </a:rPr>
              <a:t>https://www.youtube.com/watch?v=CakdQBB5QnQ</a:t>
            </a:r>
            <a:endParaRPr b="0" i="0" sz="1100" u="none" cap="none" strike="noStrike">
              <a:solidFill>
                <a:schemeClr val="lt1"/>
              </a:solidFill>
              <a:latin typeface="Lato"/>
              <a:ea typeface="Lato"/>
              <a:cs typeface="Lato"/>
              <a:sym typeface="Lato"/>
            </a:endParaRPr>
          </a:p>
        </p:txBody>
      </p:sp>
      <p:sp>
        <p:nvSpPr>
          <p:cNvPr id="354" name="Google Shape;354;g2587371d77b_0_18"/>
          <p:cNvSpPr txBox="1"/>
          <p:nvPr>
            <p:ph type="title"/>
          </p:nvPr>
        </p:nvSpPr>
        <p:spPr>
          <a:xfrm>
            <a:off x="272750" y="220200"/>
            <a:ext cx="8349900" cy="108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 red flags: ‘pump and dump’</a:t>
            </a:r>
            <a:endParaRPr/>
          </a:p>
          <a:p>
            <a:pPr indent="0" lvl="0" marL="0" rtl="0" algn="l">
              <a:spcBef>
                <a:spcPts val="0"/>
              </a:spcBef>
              <a:spcAft>
                <a:spcPts val="0"/>
              </a:spcAft>
              <a:buNone/>
            </a:pPr>
            <a:r>
              <a:rPr lang="en-GB" sz="1700"/>
              <a:t>Watch the video and list the three warning signs to watch out for</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5ebdb82868_0_39"/>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2</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Cryptocurrency</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8" name="Shape 358"/>
        <p:cNvGrpSpPr/>
        <p:nvPr/>
      </p:nvGrpSpPr>
      <p:grpSpPr>
        <a:xfrm>
          <a:off x="0" y="0"/>
          <a:ext cx="0" cy="0"/>
          <a:chOff x="0" y="0"/>
          <a:chExt cx="0" cy="0"/>
        </a:xfrm>
      </p:grpSpPr>
      <p:sp>
        <p:nvSpPr>
          <p:cNvPr id="359" name="Google Shape;359;g164e30dc810_0_6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164e30dc810_0_64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361" name="Google Shape;361;g164e30dc810_0_64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what cryptocurrency is and how it compares with traditional money</a:t>
            </a:r>
            <a:endParaRPr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Assess </a:t>
            </a:r>
            <a:r>
              <a:rPr lang="en-GB" sz="2200">
                <a:solidFill>
                  <a:srgbClr val="00FF00"/>
                </a:solidFill>
                <a:latin typeface="Lato"/>
                <a:ea typeface="Lato"/>
                <a:cs typeface="Lato"/>
                <a:sym typeface="Lato"/>
              </a:rPr>
              <a:t>the factors that influence financial decisions </a:t>
            </a:r>
            <a:endParaRPr sz="2200">
              <a:solidFill>
                <a:srgbClr val="00FF00"/>
              </a:solidFill>
              <a:latin typeface="Lato"/>
              <a:ea typeface="Lato"/>
              <a:cs typeface="Lato"/>
              <a:sym typeface="Lato"/>
            </a:endParaRPr>
          </a:p>
          <a:p>
            <a:pPr indent="0" lvl="0" marL="4572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a:t>
            </a:r>
            <a:r>
              <a:rPr lang="en-GB" sz="2200">
                <a:solidFill>
                  <a:schemeClr val="lt1"/>
                </a:solidFill>
                <a:latin typeface="Lato"/>
                <a:ea typeface="Lato"/>
                <a:cs typeface="Lato"/>
                <a:sym typeface="Lato"/>
              </a:rPr>
              <a:t>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Beth from @budgetjonesdiary shares her tips for good research when it comes to money!" id="366" name="Google Shape;366;g164e30dc810_0_662" title="Too good to be true?">
            <a:hlinkClick r:id="rId3"/>
          </p:cNvPr>
          <p:cNvPicPr preferRelativeResize="0"/>
          <p:nvPr/>
        </p:nvPicPr>
        <p:blipFill>
          <a:blip r:embed="rId4">
            <a:alphaModFix/>
          </a:blip>
          <a:stretch>
            <a:fillRect/>
          </a:stretch>
        </p:blipFill>
        <p:spPr>
          <a:xfrm>
            <a:off x="1758563" y="1079900"/>
            <a:ext cx="5626876" cy="3556525"/>
          </a:xfrm>
          <a:prstGeom prst="rect">
            <a:avLst/>
          </a:prstGeom>
          <a:noFill/>
          <a:ln cap="flat" cmpd="sng" w="28575">
            <a:solidFill>
              <a:schemeClr val="accent2"/>
            </a:solidFill>
            <a:prstDash val="solid"/>
            <a:round/>
            <a:headEnd len="sm" w="sm" type="none"/>
            <a:tailEnd len="sm" w="sm" type="none"/>
          </a:ln>
        </p:spPr>
      </p:pic>
      <p:sp>
        <p:nvSpPr>
          <p:cNvPr id="367" name="Google Shape;367;g164e30dc810_0_662"/>
          <p:cNvSpPr txBox="1"/>
          <p:nvPr/>
        </p:nvSpPr>
        <p:spPr>
          <a:xfrm>
            <a:off x="451025" y="4636425"/>
            <a:ext cx="4473900" cy="31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u="sng">
                <a:solidFill>
                  <a:schemeClr val="hlink"/>
                </a:solidFill>
                <a:hlinkClick r:id="rId5"/>
              </a:rPr>
              <a:t>https://youtu.be/3xVMpSI1GfE</a:t>
            </a:r>
            <a:endParaRPr/>
          </a:p>
        </p:txBody>
      </p:sp>
      <p:sp>
        <p:nvSpPr>
          <p:cNvPr id="368" name="Google Shape;368;g164e30dc810_0_662"/>
          <p:cNvSpPr txBox="1"/>
          <p:nvPr/>
        </p:nvSpPr>
        <p:spPr>
          <a:xfrm>
            <a:off x="3039975" y="4743300"/>
            <a:ext cx="3429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6">
                  <a:extLst>
                    <a:ext uri="{A12FA001-AC4F-418D-AE19-62706E023703}">
                      <ahyp:hlinkClr val="tx"/>
                    </a:ext>
                  </a:extLst>
                </a:hlinkClick>
              </a:rPr>
              <a:t>https://youtu.be/3xVMpSI1GfE</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
        <p:nvSpPr>
          <p:cNvPr id="369" name="Google Shape;369;g164e30dc810_0_662"/>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  What does good research involve?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64e30dc810_0_374"/>
          <p:cNvSpPr txBox="1"/>
          <p:nvPr/>
        </p:nvSpPr>
        <p:spPr>
          <a:xfrm>
            <a:off x="738827" y="1598657"/>
            <a:ext cx="4188000" cy="4311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chemeClr val="lt1"/>
              </a:buClr>
              <a:buSzPts val="2800"/>
              <a:buFont typeface="Lato"/>
              <a:buChar char="❖"/>
            </a:pPr>
            <a:r>
              <a:rPr b="1" i="0" lang="en-GB" sz="2800" u="none" cap="none" strike="noStrike">
                <a:solidFill>
                  <a:schemeClr val="lt1"/>
                </a:solidFill>
                <a:latin typeface="Lato"/>
                <a:ea typeface="Lato"/>
                <a:cs typeface="Lato"/>
                <a:sym typeface="Lato"/>
              </a:rPr>
              <a:t>Trusted source</a:t>
            </a:r>
            <a:r>
              <a:rPr b="1" i="0" lang="en-GB" sz="2800" u="none" cap="none" strike="noStrike">
                <a:solidFill>
                  <a:schemeClr val="lt1"/>
                </a:solidFill>
                <a:latin typeface="Lato"/>
                <a:ea typeface="Lato"/>
                <a:cs typeface="Lato"/>
                <a:sym typeface="Lato"/>
              </a:rPr>
              <a:t>s</a:t>
            </a:r>
            <a:endParaRPr b="0" i="0" sz="2800" u="none" cap="none" strike="noStrike">
              <a:solidFill>
                <a:schemeClr val="lt1"/>
              </a:solidFill>
              <a:latin typeface="Arial"/>
              <a:ea typeface="Arial"/>
              <a:cs typeface="Arial"/>
              <a:sym typeface="Arial"/>
            </a:endParaRPr>
          </a:p>
        </p:txBody>
      </p:sp>
      <p:sp>
        <p:nvSpPr>
          <p:cNvPr id="375" name="Google Shape;375;g164e30dc810_0_374"/>
          <p:cNvSpPr txBox="1"/>
          <p:nvPr/>
        </p:nvSpPr>
        <p:spPr>
          <a:xfrm>
            <a:off x="738824" y="2700250"/>
            <a:ext cx="3351000" cy="4311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chemeClr val="lt1"/>
              </a:buClr>
              <a:buSzPts val="2800"/>
              <a:buFont typeface="Lato"/>
              <a:buChar char="❖"/>
            </a:pPr>
            <a:r>
              <a:rPr b="1" i="0" lang="en-GB" sz="2800" u="none" cap="none" strike="noStrike">
                <a:solidFill>
                  <a:schemeClr val="lt1"/>
                </a:solidFill>
                <a:latin typeface="Lato"/>
                <a:ea typeface="Lato"/>
                <a:cs typeface="Lato"/>
                <a:sym typeface="Lato"/>
              </a:rPr>
              <a:t>Financial advice</a:t>
            </a:r>
            <a:endParaRPr b="0" i="0" sz="2800" u="none" cap="none" strike="noStrike">
              <a:solidFill>
                <a:schemeClr val="lt1"/>
              </a:solidFill>
              <a:latin typeface="Arial"/>
              <a:ea typeface="Arial"/>
              <a:cs typeface="Arial"/>
              <a:sym typeface="Arial"/>
            </a:endParaRPr>
          </a:p>
        </p:txBody>
      </p:sp>
      <p:sp>
        <p:nvSpPr>
          <p:cNvPr id="376" name="Google Shape;376;g164e30dc810_0_374"/>
          <p:cNvSpPr txBox="1"/>
          <p:nvPr/>
        </p:nvSpPr>
        <p:spPr>
          <a:xfrm>
            <a:off x="4926846" y="1598657"/>
            <a:ext cx="3480600" cy="4311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chemeClr val="lt1"/>
              </a:buClr>
              <a:buSzPts val="2800"/>
              <a:buFont typeface="Lato"/>
              <a:buChar char="❖"/>
            </a:pPr>
            <a:r>
              <a:rPr b="1" i="0" lang="en-GB" sz="2800" u="none" cap="none" strike="noStrike">
                <a:solidFill>
                  <a:schemeClr val="lt1"/>
                </a:solidFill>
                <a:latin typeface="Lato"/>
                <a:ea typeface="Lato"/>
                <a:cs typeface="Lato"/>
                <a:sym typeface="Lato"/>
              </a:rPr>
              <a:t>Check for red flags</a:t>
            </a:r>
            <a:endParaRPr b="0" i="0" sz="2800" u="none" cap="none" strike="noStrike">
              <a:solidFill>
                <a:schemeClr val="lt1"/>
              </a:solidFill>
              <a:latin typeface="Arial"/>
              <a:ea typeface="Arial"/>
              <a:cs typeface="Arial"/>
              <a:sym typeface="Arial"/>
            </a:endParaRPr>
          </a:p>
        </p:txBody>
      </p:sp>
      <p:sp>
        <p:nvSpPr>
          <p:cNvPr id="377" name="Google Shape;377;g164e30dc810_0_374"/>
          <p:cNvSpPr txBox="1"/>
          <p:nvPr/>
        </p:nvSpPr>
        <p:spPr>
          <a:xfrm>
            <a:off x="4926846" y="2721408"/>
            <a:ext cx="3480600" cy="4311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chemeClr val="lt1"/>
              </a:buClr>
              <a:buSzPts val="2800"/>
              <a:buFont typeface="Lato"/>
              <a:buChar char="❖"/>
            </a:pPr>
            <a:r>
              <a:rPr b="1" i="0" lang="en-GB" sz="2800" u="none" cap="none" strike="noStrike">
                <a:solidFill>
                  <a:schemeClr val="lt1"/>
                </a:solidFill>
                <a:latin typeface="Lato"/>
                <a:ea typeface="Lato"/>
                <a:cs typeface="Lato"/>
                <a:sym typeface="Lato"/>
              </a:rPr>
              <a:t>Data and trends</a:t>
            </a:r>
            <a:endParaRPr b="0" i="0" sz="2800" u="none" cap="none" strike="noStrike">
              <a:solidFill>
                <a:schemeClr val="lt1"/>
              </a:solidFill>
              <a:latin typeface="Arial"/>
              <a:ea typeface="Arial"/>
              <a:cs typeface="Arial"/>
              <a:sym typeface="Arial"/>
            </a:endParaRPr>
          </a:p>
        </p:txBody>
      </p:sp>
      <p:sp>
        <p:nvSpPr>
          <p:cNvPr id="378" name="Google Shape;378;g164e30dc810_0_374"/>
          <p:cNvSpPr txBox="1"/>
          <p:nvPr/>
        </p:nvSpPr>
        <p:spPr>
          <a:xfrm>
            <a:off x="360375" y="3761500"/>
            <a:ext cx="7454700" cy="985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2400">
                <a:solidFill>
                  <a:schemeClr val="lt1"/>
                </a:solidFill>
                <a:latin typeface="Lato"/>
                <a:ea typeface="Lato"/>
                <a:cs typeface="Lato"/>
                <a:sym typeface="Lato"/>
              </a:rPr>
              <a:t>Who has endorsed this coin?</a:t>
            </a:r>
            <a:endParaRPr b="1" sz="2400">
              <a:solidFill>
                <a:schemeClr val="lt1"/>
              </a:solidFill>
              <a:latin typeface="Lato"/>
              <a:ea typeface="Lato"/>
              <a:cs typeface="Lato"/>
              <a:sym typeface="Lato"/>
            </a:endParaRPr>
          </a:p>
          <a:p>
            <a:pPr indent="0" lvl="0" marL="457200" rtl="0" algn="l">
              <a:spcBef>
                <a:spcPts val="0"/>
              </a:spcBef>
              <a:spcAft>
                <a:spcPts val="0"/>
              </a:spcAft>
              <a:buNone/>
            </a:pPr>
            <a:r>
              <a:rPr lang="en-GB">
                <a:solidFill>
                  <a:schemeClr val="lt1"/>
                </a:solidFill>
                <a:latin typeface="Lato"/>
                <a:ea typeface="Lato"/>
                <a:cs typeface="Lato"/>
                <a:sym typeface="Lato"/>
              </a:rPr>
              <a:t>Celebrity endorsement can impact how valuable a coin is perceived to be, especially if there has been hype created on social media for example.</a:t>
            </a:r>
            <a:endParaRPr>
              <a:solidFill>
                <a:schemeClr val="lt1"/>
              </a:solidFill>
            </a:endParaRPr>
          </a:p>
        </p:txBody>
      </p:sp>
      <p:sp>
        <p:nvSpPr>
          <p:cNvPr id="379" name="Google Shape;379;g164e30dc810_0_374"/>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  What does good research involve?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587371d77b_0_77"/>
          <p:cNvSpPr txBox="1"/>
          <p:nvPr>
            <p:ph type="title"/>
          </p:nvPr>
        </p:nvSpPr>
        <p:spPr>
          <a:xfrm>
            <a:off x="272750" y="220200"/>
            <a:ext cx="8349900" cy="575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latin typeface="Lato"/>
                <a:ea typeface="Lato"/>
                <a:cs typeface="Lato"/>
                <a:sym typeface="Lato"/>
              </a:rPr>
              <a:t>Did you know</a:t>
            </a:r>
            <a:endParaRPr b="0" i="0" sz="2900" u="none" cap="none" strike="noStrike">
              <a:latin typeface="Arial"/>
              <a:ea typeface="Arial"/>
              <a:cs typeface="Arial"/>
              <a:sym typeface="Arial"/>
            </a:endParaRPr>
          </a:p>
        </p:txBody>
      </p:sp>
      <p:sp>
        <p:nvSpPr>
          <p:cNvPr id="385" name="Google Shape;385;g2587371d77b_0_77"/>
          <p:cNvSpPr txBox="1"/>
          <p:nvPr/>
        </p:nvSpPr>
        <p:spPr>
          <a:xfrm>
            <a:off x="4186338" y="107970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Most cryptocurrencies are </a:t>
            </a:r>
            <a:r>
              <a:rPr b="1" i="0" lang="en-GB" sz="1300" u="none" cap="none" strike="noStrike">
                <a:solidFill>
                  <a:schemeClr val="lt1"/>
                </a:solidFill>
                <a:latin typeface="Lato"/>
                <a:ea typeface="Lato"/>
                <a:cs typeface="Lato"/>
                <a:sym typeface="Lato"/>
              </a:rPr>
              <a:t>not regulated</a:t>
            </a:r>
            <a:r>
              <a:rPr b="0" i="0" lang="en-GB" sz="1300" u="none" cap="none" strike="noStrike">
                <a:solidFill>
                  <a:schemeClr val="lt1"/>
                </a:solidFill>
                <a:latin typeface="Lato"/>
                <a:ea typeface="Lato"/>
                <a:cs typeface="Lato"/>
                <a:sym typeface="Lato"/>
              </a:rPr>
              <a:t> by the </a:t>
            </a: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FCA</a:t>
            </a:r>
            <a:r>
              <a:rPr b="0" i="0" lang="en-GB" sz="1300" u="none" cap="none" strike="noStrike">
                <a:solidFill>
                  <a:schemeClr val="lt1"/>
                </a:solidFill>
                <a:latin typeface="Lato"/>
                <a:ea typeface="Lato"/>
                <a:cs typeface="Lato"/>
                <a:sym typeface="Lato"/>
              </a:rPr>
              <a:t> (Financial Conduct Authority), even if the firm providing the crypto is. This means people </a:t>
            </a:r>
            <a:r>
              <a:rPr b="0" i="0" lang="en-GB" sz="1300" u="sng" cap="none" strike="noStrike">
                <a:solidFill>
                  <a:schemeClr val="lt1"/>
                </a:solidFill>
                <a:latin typeface="Lato"/>
                <a:ea typeface="Lato"/>
                <a:cs typeface="Lato"/>
                <a:sym typeface="Lato"/>
              </a:rPr>
              <a:t>aren’t protected</a:t>
            </a:r>
            <a:r>
              <a:rPr b="0" i="0" lang="en-GB" sz="1300" u="none" cap="none" strike="noStrike">
                <a:solidFill>
                  <a:schemeClr val="lt1"/>
                </a:solidFill>
                <a:latin typeface="Lato"/>
                <a:ea typeface="Lato"/>
                <a:cs typeface="Lato"/>
                <a:sym typeface="Lato"/>
              </a:rPr>
              <a:t> by the UK’s Financial Compensation Scheme.</a:t>
            </a:r>
            <a:endParaRPr b="0" i="0" sz="1300" u="none" cap="none" strike="noStrike">
              <a:solidFill>
                <a:schemeClr val="lt1"/>
              </a:solidFill>
              <a:latin typeface="Lato"/>
              <a:ea typeface="Lato"/>
              <a:cs typeface="Lato"/>
              <a:sym typeface="Lato"/>
            </a:endParaRPr>
          </a:p>
        </p:txBody>
      </p:sp>
      <p:pic>
        <p:nvPicPr>
          <p:cNvPr id="386" name="Google Shape;386;g2587371d77b_0_77"/>
          <p:cNvPicPr preferRelativeResize="0"/>
          <p:nvPr/>
        </p:nvPicPr>
        <p:blipFill rotWithShape="1">
          <a:blip r:embed="rId4">
            <a:alphaModFix/>
          </a:blip>
          <a:srcRect b="0" l="0" r="5696" t="0"/>
          <a:stretch/>
        </p:blipFill>
        <p:spPr>
          <a:xfrm>
            <a:off x="1817112" y="1079700"/>
            <a:ext cx="2280201" cy="2501675"/>
          </a:xfrm>
          <a:prstGeom prst="rect">
            <a:avLst/>
          </a:prstGeom>
          <a:noFill/>
          <a:ln>
            <a:noFill/>
          </a:ln>
        </p:spPr>
      </p:pic>
      <p:sp>
        <p:nvSpPr>
          <p:cNvPr id="387" name="Google Shape;387;g2587371d77b_0_77"/>
          <p:cNvSpPr txBox="1"/>
          <p:nvPr/>
        </p:nvSpPr>
        <p:spPr>
          <a:xfrm>
            <a:off x="1111925" y="3766150"/>
            <a:ext cx="6248100" cy="969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Long story short:</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Cryptocurrencies are not regulated like normal banks. </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If you are </a:t>
            </a:r>
            <a:r>
              <a:rPr b="1" lang="en-GB" sz="1700">
                <a:solidFill>
                  <a:schemeClr val="lt1"/>
                </a:solidFill>
                <a:latin typeface="Lato"/>
                <a:ea typeface="Lato"/>
                <a:cs typeface="Lato"/>
                <a:sym typeface="Lato"/>
              </a:rPr>
              <a:t>scammed</a:t>
            </a:r>
            <a:r>
              <a:rPr b="1" lang="en-GB" sz="1700">
                <a:solidFill>
                  <a:schemeClr val="lt1"/>
                </a:solidFill>
                <a:latin typeface="Lato"/>
                <a:ea typeface="Lato"/>
                <a:cs typeface="Lato"/>
                <a:sym typeface="Lato"/>
              </a:rPr>
              <a:t>, you are unlikely to get your money back.</a:t>
            </a:r>
            <a:endParaRPr b="1" sz="1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64e30dc810_0_319"/>
          <p:cNvSpPr txBox="1"/>
          <p:nvPr/>
        </p:nvSpPr>
        <p:spPr>
          <a:xfrm>
            <a:off x="1517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a:t>
            </a:r>
            <a:r>
              <a:rPr b="1" i="0" lang="en-GB" sz="2400" u="none" cap="none" strike="noStrike">
                <a:solidFill>
                  <a:srgbClr val="FF9900"/>
                </a:solidFill>
                <a:latin typeface="Lato"/>
                <a:ea typeface="Lato"/>
                <a:cs typeface="Lato"/>
                <a:sym typeface="Lato"/>
                <a:extLst>
                  <a:ext uri="http://customooxmlschemas.google.com/">
                    <go:slidesCustomData xmlns:go="http://customooxmlschemas.google.com/" textRoundtripDataId="16"/>
                  </a:ext>
                </a:extLst>
              </a:rPr>
              <a:t>friend</a:t>
            </a:r>
            <a:r>
              <a:rPr b="1" lang="en-GB" sz="2400">
                <a:solidFill>
                  <a:srgbClr val="FF9900"/>
                </a:solidFill>
                <a:latin typeface="Lato"/>
                <a:ea typeface="Lato"/>
                <a:cs typeface="Lato"/>
                <a:sym typeface="Lato"/>
              </a:rPr>
              <a: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a:t>
            </a:r>
            <a:r>
              <a:rPr b="1" i="1" lang="en-GB" sz="2200">
                <a:solidFill>
                  <a:schemeClr val="dk1"/>
                </a:solidFill>
                <a:latin typeface="Lato"/>
                <a:ea typeface="Lato"/>
                <a:cs typeface="Lato"/>
                <a:sym typeface="Lato"/>
              </a:rPr>
              <a:t>Katta</a:t>
            </a:r>
            <a:r>
              <a:rPr b="1" i="1" lang="en-GB" sz="2200" u="none" cap="none" strike="noStrike">
                <a:solidFill>
                  <a:schemeClr val="dk1"/>
                </a:solidFill>
                <a:latin typeface="Lato"/>
                <a:ea typeface="Lato"/>
                <a:cs typeface="Lato"/>
                <a:sym typeface="Lato"/>
              </a:rPr>
              <a:t>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393" name="Google Shape;393;g164e30dc810_0_319"/>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2</a:t>
            </a:r>
            <a:r>
              <a:rPr b="1" i="1" lang="en-GB" sz="1000" u="none" cap="none" strike="noStrike">
                <a:solidFill>
                  <a:schemeClr val="accent2"/>
                </a:solidFill>
                <a:latin typeface="Lato"/>
                <a:ea typeface="Lato"/>
                <a:cs typeface="Lato"/>
                <a:sym typeface="Lato"/>
              </a:rPr>
              <a:t>: </a:t>
            </a:r>
            <a:r>
              <a:rPr b="1" i="1" lang="en-GB" sz="1000">
                <a:solidFill>
                  <a:schemeClr val="accent2"/>
                </a:solidFill>
                <a:latin typeface="Lato"/>
                <a:ea typeface="Lato"/>
                <a:cs typeface="Lato"/>
                <a:sym typeface="Lato"/>
              </a:rPr>
              <a:t>Text conversation template </a:t>
            </a:r>
            <a:r>
              <a:rPr b="1" i="1" lang="en-GB" sz="1000" u="none" cap="none" strike="noStrike">
                <a:solidFill>
                  <a:schemeClr val="accent2"/>
                </a:solidFill>
                <a:latin typeface="Lato"/>
                <a:ea typeface="Lato"/>
                <a:cs typeface="Lato"/>
                <a:sym typeface="Lato"/>
              </a:rPr>
              <a:t> </a:t>
            </a:r>
            <a:endParaRPr b="0" i="0" sz="1000" u="none" cap="none" strike="noStrike">
              <a:solidFill>
                <a:srgbClr val="000000"/>
              </a:solidFill>
              <a:latin typeface="Arial"/>
              <a:ea typeface="Arial"/>
              <a:cs typeface="Arial"/>
              <a:sym typeface="Arial"/>
            </a:endParaRPr>
          </a:p>
        </p:txBody>
      </p:sp>
      <p:pic>
        <p:nvPicPr>
          <p:cNvPr id="394" name="Google Shape;394;g164e30dc810_0_319"/>
          <p:cNvPicPr preferRelativeResize="0"/>
          <p:nvPr/>
        </p:nvPicPr>
        <p:blipFill>
          <a:blip r:embed="rId3">
            <a:alphaModFix/>
          </a:blip>
          <a:stretch>
            <a:fillRect/>
          </a:stretch>
        </p:blipFill>
        <p:spPr>
          <a:xfrm>
            <a:off x="6836675" y="1094950"/>
            <a:ext cx="2062525" cy="3985050"/>
          </a:xfrm>
          <a:prstGeom prst="rect">
            <a:avLst/>
          </a:prstGeom>
          <a:noFill/>
          <a:ln>
            <a:noFill/>
          </a:ln>
        </p:spPr>
      </p:pic>
      <p:sp>
        <p:nvSpPr>
          <p:cNvPr id="395" name="Google Shape;395;g164e30dc810_0_319"/>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to manage influences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401" name="Google Shape;401;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7635965fc0_0_1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635965fc0_0_1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17"/>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18"/>
                  </a:ext>
                </a:extLst>
              </a:rPr>
              <a:t>finances</a:t>
            </a:r>
            <a:endParaRPr b="0" i="0" sz="1400" u="none" cap="none" strike="noStrike">
              <a:solidFill>
                <a:schemeClr val="lt1"/>
              </a:solidFill>
              <a:latin typeface="Arial"/>
              <a:ea typeface="Arial"/>
              <a:cs typeface="Arial"/>
              <a:sym typeface="Arial"/>
            </a:endParaRPr>
          </a:p>
        </p:txBody>
      </p:sp>
      <p:grpSp>
        <p:nvGrpSpPr>
          <p:cNvPr id="408" name="Google Shape;408;g27635965fc0_0_179"/>
          <p:cNvGrpSpPr/>
          <p:nvPr/>
        </p:nvGrpSpPr>
        <p:grpSpPr>
          <a:xfrm>
            <a:off x="151999" y="1183981"/>
            <a:ext cx="2846301" cy="2013581"/>
            <a:chOff x="463400" y="1321175"/>
            <a:chExt cx="2914500" cy="2113109"/>
          </a:xfrm>
        </p:grpSpPr>
        <p:sp>
          <p:nvSpPr>
            <p:cNvPr id="409" name="Google Shape;409;g27635965fc0_0_1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7635965fc0_0_1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11" name="Google Shape;411;g27635965fc0_0_1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12" name="Google Shape;412;g27635965fc0_0_1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At school, you can speak with an adult you trust. </a:t>
            </a:r>
            <a:endParaRPr b="1" sz="1800">
              <a:solidFill>
                <a:schemeClr val="lt1"/>
              </a:solidFill>
              <a:latin typeface="Lato"/>
              <a:ea typeface="Lato"/>
              <a:cs typeface="Lato"/>
              <a:sym typeface="Lato"/>
            </a:endParaRPr>
          </a:p>
          <a:p>
            <a:pPr indent="0" lvl="0" marL="0" rtl="0" algn="ctr">
              <a:spcBef>
                <a:spcPts val="0"/>
              </a:spcBef>
              <a:spcAft>
                <a:spcPts val="0"/>
              </a:spcAft>
              <a:buNone/>
            </a:pPr>
            <a:r>
              <a:rPr b="1" lang="en-GB" sz="1800">
                <a:solidFill>
                  <a:schemeClr val="lt1"/>
                </a:solidFill>
                <a:latin typeface="Lato"/>
                <a:ea typeface="Lato"/>
                <a:cs typeface="Lato"/>
                <a:sym typeface="Lato"/>
              </a:rPr>
              <a:t>This could be your form tutor, head of year or the school’s safeguarding officer.</a:t>
            </a:r>
            <a:endParaRPr b="1" sz="1800">
              <a:solidFill>
                <a:schemeClr val="lt1"/>
              </a:solidFill>
              <a:latin typeface="Lato"/>
              <a:ea typeface="Lato"/>
              <a:cs typeface="Lato"/>
              <a:sym typeface="Lato"/>
            </a:endParaRPr>
          </a:p>
        </p:txBody>
      </p:sp>
      <p:grpSp>
        <p:nvGrpSpPr>
          <p:cNvPr id="413" name="Google Shape;413;g27635965fc0_0_179"/>
          <p:cNvGrpSpPr/>
          <p:nvPr/>
        </p:nvGrpSpPr>
        <p:grpSpPr>
          <a:xfrm>
            <a:off x="3164819" y="1184021"/>
            <a:ext cx="2846301" cy="1995658"/>
            <a:chOff x="3237025" y="1184050"/>
            <a:chExt cx="2914500" cy="2094300"/>
          </a:xfrm>
        </p:grpSpPr>
        <p:sp>
          <p:nvSpPr>
            <p:cNvPr id="414" name="Google Shape;414;g27635965fc0_0_1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5" name="Google Shape;415;g27635965fc0_0_1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16" name="Google Shape;416;g27635965fc0_0_1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417" name="Google Shape;417;g27635965fc0_0_1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18" name="Google Shape;418;g27635965fc0_0_1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9"/>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0"/>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0"/>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2" name="Shape 422"/>
        <p:cNvGrpSpPr/>
        <p:nvPr/>
      </p:nvGrpSpPr>
      <p:grpSpPr>
        <a:xfrm>
          <a:off x="0" y="0"/>
          <a:ext cx="0" cy="0"/>
          <a:chOff x="0" y="0"/>
          <a:chExt cx="0" cy="0"/>
        </a:xfrm>
      </p:grpSpPr>
      <p:sp>
        <p:nvSpPr>
          <p:cNvPr id="423" name="Google Shape;423;g164e30dc810_0_482"/>
          <p:cNvSpPr txBox="1"/>
          <p:nvPr/>
        </p:nvSpPr>
        <p:spPr>
          <a:xfrm>
            <a:off x="331100" y="1305550"/>
            <a:ext cx="8939400" cy="197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Learning Hub FT FLIC</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50000"/>
              </a:lnSpc>
              <a:spcBef>
                <a:spcPts val="0"/>
              </a:spcBef>
              <a:spcAft>
                <a:spcPts val="0"/>
              </a:spcAft>
              <a:buNone/>
            </a:pPr>
            <a:r>
              <a:rPr i="0" lang="en-GB" sz="1300" u="sng" cap="none" strike="noStrike">
                <a:solidFill>
                  <a:schemeClr val="lt1"/>
                </a:solidFill>
                <a:latin typeface="Lato"/>
                <a:ea typeface="Lato"/>
                <a:cs typeface="Lato"/>
                <a:sym typeface="Lato"/>
                <a:hlinkClick r:id="rId4">
                  <a:extLst>
                    <a:ext uri="{A12FA001-AC4F-418D-AE19-62706E023703}">
                      <ahyp:hlinkClr val="tx"/>
                    </a:ext>
                  </a:extLst>
                </a:hlinkClick>
              </a:rPr>
              <a:t>Blockchain: a clickable guide</a:t>
            </a:r>
            <a:r>
              <a:rPr i="0" lang="en-GB" sz="1300" cap="none" strike="noStrike">
                <a:solidFill>
                  <a:schemeClr val="lt1"/>
                </a:solidFill>
                <a:uFill>
                  <a:noFill/>
                </a:uFill>
                <a:latin typeface="Lato"/>
                <a:ea typeface="Lato"/>
                <a:cs typeface="Lato"/>
                <a:sym typeface="Lato"/>
                <a:hlinkClick r:id="rId5">
                  <a:extLst>
                    <a:ext uri="{A12FA001-AC4F-418D-AE19-62706E023703}">
                      <ahyp:hlinkClr val="tx"/>
                    </a:ext>
                  </a:extLst>
                </a:hlinkClick>
              </a:rPr>
              <a:t> </a:t>
            </a:r>
            <a:r>
              <a:rPr lang="en-GB" sz="1300">
                <a:solidFill>
                  <a:schemeClr val="lt1"/>
                </a:solidFill>
                <a:latin typeface="Lato"/>
                <a:ea typeface="Lato"/>
                <a:cs typeface="Lato"/>
                <a:sym typeface="Lato"/>
              </a:rPr>
              <a:t>(Financial Times, 2021)</a:t>
            </a:r>
            <a:endParaRPr sz="13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300" u="sng">
                <a:solidFill>
                  <a:schemeClr val="lt1"/>
                </a:solidFill>
                <a:latin typeface="Lato"/>
                <a:ea typeface="Lato"/>
                <a:cs typeface="Lato"/>
                <a:sym typeface="Lato"/>
                <a:hlinkClick r:id="rId6">
                  <a:extLst>
                    <a:ext uri="{A12FA001-AC4F-418D-AE19-62706E023703}">
                      <ahyp:hlinkClr val="tx"/>
                    </a:ext>
                  </a:extLst>
                </a:hlinkClick>
              </a:rPr>
              <a:t>Cryptocurrency for Teens</a:t>
            </a:r>
            <a:r>
              <a:rPr lang="en-GB" sz="1300">
                <a:solidFill>
                  <a:schemeClr val="lt1"/>
                </a:solidFill>
                <a:latin typeface="Lato"/>
                <a:ea typeface="Lato"/>
                <a:cs typeface="Lato"/>
                <a:sym typeface="Lato"/>
              </a:rPr>
              <a:t> (2024)</a:t>
            </a:r>
            <a:endParaRPr sz="13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300" u="sng">
                <a:solidFill>
                  <a:schemeClr val="lt1"/>
                </a:solidFill>
                <a:latin typeface="Lato"/>
                <a:ea typeface="Lato"/>
                <a:cs typeface="Lato"/>
                <a:sym typeface="Lato"/>
                <a:hlinkClick r:id="rId7">
                  <a:extLst>
                    <a:ext uri="{A12FA001-AC4F-418D-AE19-62706E023703}">
                      <ahyp:hlinkClr val="tx"/>
                    </a:ext>
                  </a:extLst>
                </a:hlinkClick>
              </a:rPr>
              <a:t>Decrypting Crypto: Exploring Children’s Engagement with Cryptoassets</a:t>
            </a:r>
            <a:r>
              <a:rPr lang="en-GB" sz="1300">
                <a:solidFill>
                  <a:schemeClr val="lt1"/>
                </a:solidFill>
                <a:latin typeface="Lato"/>
                <a:ea typeface="Lato"/>
                <a:cs typeface="Lato"/>
                <a:sym typeface="Lato"/>
              </a:rPr>
              <a:t> (2023)</a:t>
            </a:r>
            <a:endParaRPr sz="1300">
              <a:solidFill>
                <a:schemeClr val="lt1"/>
              </a:solidFill>
              <a:latin typeface="Lato"/>
              <a:ea typeface="Lato"/>
              <a:cs typeface="Lato"/>
              <a:sym typeface="Lato"/>
            </a:endParaRPr>
          </a:p>
        </p:txBody>
      </p:sp>
      <p:sp>
        <p:nvSpPr>
          <p:cNvPr id="424" name="Google Shape;424;g164e30dc810_0_482"/>
          <p:cNvSpPr txBox="1"/>
          <p:nvPr/>
        </p:nvSpPr>
        <p:spPr>
          <a:xfrm>
            <a:off x="1640100" y="303950"/>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5" name="Google Shape;65;g1575e96a1fb_0_257"/>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a:t>
            </a:r>
            <a:r>
              <a:rPr b="1" lang="en-GB" sz="2200">
                <a:solidFill>
                  <a:schemeClr val="lt1"/>
                </a:solidFill>
                <a:latin typeface="Lato"/>
                <a:ea typeface="Lato"/>
                <a:cs typeface="Lato"/>
                <a:sym typeface="Lato"/>
              </a:rPr>
              <a:t>what cryptocurrency is and how it compares with traditional money</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r>
              <a:rPr b="1" lang="en-GB" sz="2200">
                <a:solidFill>
                  <a:schemeClr val="lt1"/>
                </a:solidFill>
                <a:latin typeface="Lato"/>
                <a:ea typeface="Lato"/>
                <a:cs typeface="Lato"/>
                <a:sym typeface="Lato"/>
              </a:rPr>
              <a:t>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64e30dc810_0_1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164e30dc810_0_113"/>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grpSp>
        <p:nvGrpSpPr>
          <p:cNvPr id="72" name="Google Shape;72;g164e30dc810_0_113"/>
          <p:cNvGrpSpPr/>
          <p:nvPr/>
        </p:nvGrpSpPr>
        <p:grpSpPr>
          <a:xfrm>
            <a:off x="1010878" y="2146848"/>
            <a:ext cx="7122274" cy="914773"/>
            <a:chOff x="1010863" y="2527788"/>
            <a:chExt cx="7122274" cy="1154725"/>
          </a:xfrm>
        </p:grpSpPr>
        <p:pic>
          <p:nvPicPr>
            <p:cNvPr descr="Bitcoin" id="73" name="Google Shape;73;g164e30dc810_0_113"/>
            <p:cNvPicPr preferRelativeResize="0"/>
            <p:nvPr/>
          </p:nvPicPr>
          <p:blipFill rotWithShape="1">
            <a:blip r:embed="rId3">
              <a:alphaModFix/>
            </a:blip>
            <a:srcRect b="0" l="0" r="0" t="0"/>
            <a:stretch/>
          </p:blipFill>
          <p:spPr>
            <a:xfrm>
              <a:off x="1010863" y="2635105"/>
              <a:ext cx="640853" cy="940082"/>
            </a:xfrm>
            <a:prstGeom prst="rect">
              <a:avLst/>
            </a:prstGeom>
            <a:noFill/>
            <a:ln>
              <a:noFill/>
            </a:ln>
          </p:spPr>
        </p:pic>
        <p:pic>
          <p:nvPicPr>
            <p:cNvPr id="74" name="Google Shape;74;g164e30dc810_0_113"/>
            <p:cNvPicPr preferRelativeResize="0"/>
            <p:nvPr/>
          </p:nvPicPr>
          <p:blipFill rotWithShape="1">
            <a:blip r:embed="rId4">
              <a:alphaModFix/>
            </a:blip>
            <a:srcRect b="0" l="0" r="0" t="0"/>
            <a:stretch/>
          </p:blipFill>
          <p:spPr>
            <a:xfrm>
              <a:off x="7345963" y="2527788"/>
              <a:ext cx="787174" cy="1154725"/>
            </a:xfrm>
            <a:prstGeom prst="rect">
              <a:avLst/>
            </a:prstGeom>
            <a:noFill/>
            <a:ln>
              <a:noFill/>
            </a:ln>
          </p:spPr>
        </p:pic>
        <p:pic>
          <p:nvPicPr>
            <p:cNvPr id="75" name="Google Shape;75;g164e30dc810_0_113"/>
            <p:cNvPicPr preferRelativeResize="0"/>
            <p:nvPr/>
          </p:nvPicPr>
          <p:blipFill rotWithShape="1">
            <a:blip r:embed="rId5">
              <a:alphaModFix/>
            </a:blip>
            <a:srcRect b="0" l="0" r="0" t="0"/>
            <a:stretch/>
          </p:blipFill>
          <p:spPr>
            <a:xfrm>
              <a:off x="3790304" y="2610851"/>
              <a:ext cx="673909" cy="988575"/>
            </a:xfrm>
            <a:prstGeom prst="rect">
              <a:avLst/>
            </a:prstGeom>
            <a:noFill/>
            <a:ln>
              <a:noFill/>
            </a:ln>
          </p:spPr>
        </p:pic>
        <p:pic>
          <p:nvPicPr>
            <p:cNvPr id="76" name="Google Shape;76;g164e30dc810_0_113"/>
            <p:cNvPicPr preferRelativeResize="0"/>
            <p:nvPr/>
          </p:nvPicPr>
          <p:blipFill rotWithShape="1">
            <a:blip r:embed="rId6">
              <a:alphaModFix/>
            </a:blip>
            <a:srcRect b="0" l="0" r="0" t="0"/>
            <a:stretch/>
          </p:blipFill>
          <p:spPr>
            <a:xfrm>
              <a:off x="5608278" y="2669772"/>
              <a:ext cx="593611" cy="870780"/>
            </a:xfrm>
            <a:prstGeom prst="rect">
              <a:avLst/>
            </a:prstGeom>
            <a:noFill/>
            <a:ln>
              <a:noFill/>
            </a:ln>
          </p:spPr>
        </p:pic>
        <p:pic>
          <p:nvPicPr>
            <p:cNvPr id="77" name="Google Shape;77;g164e30dc810_0_113"/>
            <p:cNvPicPr preferRelativeResize="0"/>
            <p:nvPr/>
          </p:nvPicPr>
          <p:blipFill rotWithShape="1">
            <a:blip r:embed="rId7">
              <a:alphaModFix/>
            </a:blip>
            <a:srcRect b="0" l="0" r="0" t="0"/>
            <a:stretch/>
          </p:blipFill>
          <p:spPr>
            <a:xfrm>
              <a:off x="1957826" y="2610879"/>
              <a:ext cx="673909" cy="988575"/>
            </a:xfrm>
            <a:prstGeom prst="rect">
              <a:avLst/>
            </a:prstGeom>
            <a:noFill/>
            <a:ln>
              <a:noFill/>
            </a:ln>
          </p:spPr>
        </p:pic>
        <p:pic>
          <p:nvPicPr>
            <p:cNvPr id="78" name="Google Shape;78;g164e30dc810_0_113"/>
            <p:cNvPicPr preferRelativeResize="0"/>
            <p:nvPr/>
          </p:nvPicPr>
          <p:blipFill rotWithShape="1">
            <a:blip r:embed="rId8">
              <a:alphaModFix/>
            </a:blip>
            <a:srcRect b="0" l="0" r="0" t="0"/>
            <a:stretch/>
          </p:blipFill>
          <p:spPr>
            <a:xfrm>
              <a:off x="4739436" y="2669757"/>
              <a:ext cx="593611" cy="870780"/>
            </a:xfrm>
            <a:prstGeom prst="rect">
              <a:avLst/>
            </a:prstGeom>
            <a:noFill/>
            <a:ln>
              <a:noFill/>
            </a:ln>
          </p:spPr>
        </p:pic>
        <p:pic>
          <p:nvPicPr>
            <p:cNvPr id="79" name="Google Shape;79;g164e30dc810_0_113"/>
            <p:cNvPicPr preferRelativeResize="0"/>
            <p:nvPr/>
          </p:nvPicPr>
          <p:blipFill rotWithShape="1">
            <a:blip r:embed="rId9">
              <a:alphaModFix/>
            </a:blip>
            <a:srcRect b="0" l="0" r="0" t="0"/>
            <a:stretch/>
          </p:blipFill>
          <p:spPr>
            <a:xfrm>
              <a:off x="2937868" y="2681793"/>
              <a:ext cx="577214" cy="846728"/>
            </a:xfrm>
            <a:prstGeom prst="rect">
              <a:avLst/>
            </a:prstGeom>
            <a:noFill/>
            <a:ln>
              <a:noFill/>
            </a:ln>
          </p:spPr>
        </p:pic>
        <p:pic>
          <p:nvPicPr>
            <p:cNvPr id="80" name="Google Shape;80;g164e30dc810_0_113"/>
            <p:cNvPicPr preferRelativeResize="0"/>
            <p:nvPr/>
          </p:nvPicPr>
          <p:blipFill rotWithShape="1">
            <a:blip r:embed="rId10">
              <a:alphaModFix/>
            </a:blip>
            <a:srcRect b="0" l="0" r="0" t="0"/>
            <a:stretch/>
          </p:blipFill>
          <p:spPr>
            <a:xfrm>
              <a:off x="6477136" y="2669769"/>
              <a:ext cx="593613" cy="870785"/>
            </a:xfrm>
            <a:prstGeom prst="rect">
              <a:avLst/>
            </a:prstGeom>
            <a:noFill/>
            <a:ln>
              <a:noFill/>
            </a:ln>
          </p:spPr>
        </p:pic>
      </p:grpSp>
      <p:sp>
        <p:nvSpPr>
          <p:cNvPr id="81" name="Google Shape;81;g164e30dc810_0_113"/>
          <p:cNvSpPr txBox="1"/>
          <p:nvPr/>
        </p:nvSpPr>
        <p:spPr>
          <a:xfrm>
            <a:off x="311700" y="999650"/>
            <a:ext cx="84501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Write what you know already, using some of these terms in a sentence</a:t>
            </a:r>
            <a:r>
              <a:rPr b="0" i="0" lang="en-GB" sz="2100" u="none" cap="none" strike="noStrike">
                <a:solidFill>
                  <a:schemeClr val="lt1"/>
                </a:solidFill>
                <a:latin typeface="Lato"/>
                <a:ea typeface="Lato"/>
                <a:cs typeface="Lato"/>
                <a:sym typeface="Lato"/>
              </a:rPr>
              <a:t>: </a:t>
            </a:r>
            <a:br>
              <a:rPr b="0" i="0" lang="en-GB" sz="2100" u="none" cap="none" strike="noStrike">
                <a:solidFill>
                  <a:schemeClr val="lt1"/>
                </a:solidFill>
                <a:latin typeface="Lato"/>
                <a:ea typeface="Lato"/>
                <a:cs typeface="Lato"/>
                <a:sym typeface="Lato"/>
              </a:rPr>
            </a:br>
            <a:r>
              <a:rPr b="1" i="0" lang="en-GB" sz="2100" u="none" cap="none" strike="noStrike">
                <a:solidFill>
                  <a:schemeClr val="lt1"/>
                </a:solidFill>
                <a:latin typeface="Lato"/>
                <a:ea typeface="Lato"/>
                <a:cs typeface="Lato"/>
                <a:sym typeface="Lato"/>
              </a:rPr>
              <a:t>money     coins      digital       investment      risk     bank  </a:t>
            </a:r>
            <a:r>
              <a:rPr b="0" i="0" lang="en-GB" sz="2100" u="none" cap="none" strike="noStrike">
                <a:solidFill>
                  <a:schemeClr val="lt1"/>
                </a:solidFill>
                <a:latin typeface="Lato"/>
                <a:ea typeface="Lato"/>
                <a:cs typeface="Lato"/>
                <a:sym typeface="Lato"/>
              </a:rPr>
              <a:t>  </a:t>
            </a:r>
            <a:r>
              <a:rPr b="1" lang="en-GB" sz="2100">
                <a:solidFill>
                  <a:schemeClr val="lt1"/>
                </a:solidFill>
                <a:latin typeface="Lato"/>
                <a:ea typeface="Lato"/>
                <a:cs typeface="Lato"/>
                <a:sym typeface="Lato"/>
              </a:rPr>
              <a:t>speculative</a:t>
            </a:r>
            <a:r>
              <a:rPr b="0" i="0" lang="en-GB" sz="2100" u="none" cap="none" strike="noStrike">
                <a:solidFill>
                  <a:schemeClr val="lt1"/>
                </a:solidFill>
                <a:latin typeface="Lato"/>
                <a:ea typeface="Lato"/>
                <a:cs typeface="Lato"/>
                <a:sym typeface="Lato"/>
              </a:rPr>
              <a:t>    </a:t>
            </a:r>
            <a:endParaRPr b="0" i="0" sz="1200" u="none" cap="none" strike="noStrike">
              <a:solidFill>
                <a:schemeClr val="lt1"/>
              </a:solidFill>
              <a:latin typeface="Arial"/>
              <a:ea typeface="Arial"/>
              <a:cs typeface="Arial"/>
              <a:sym typeface="Arial"/>
            </a:endParaRPr>
          </a:p>
        </p:txBody>
      </p:sp>
      <p:sp>
        <p:nvSpPr>
          <p:cNvPr id="82" name="Google Shape;82;g164e30dc810_0_113"/>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a:t>What is cryptocurrency?</a:t>
            </a:r>
            <a:endParaRPr/>
          </a:p>
        </p:txBody>
      </p:sp>
      <p:sp>
        <p:nvSpPr>
          <p:cNvPr id="83" name="Google Shape;83;g164e30dc810_0_113"/>
          <p:cNvSpPr txBox="1"/>
          <p:nvPr/>
        </p:nvSpPr>
        <p:spPr>
          <a:xfrm>
            <a:off x="298000" y="3225325"/>
            <a:ext cx="8583000" cy="1050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Currencies </a:t>
            </a:r>
            <a:r>
              <a:rPr b="1" lang="en-GB" sz="1600">
                <a:solidFill>
                  <a:schemeClr val="lt1"/>
                </a:solidFill>
                <a:latin typeface="Lato"/>
                <a:ea typeface="Lato"/>
                <a:cs typeface="Lato"/>
                <a:sym typeface="Lato"/>
              </a:rPr>
              <a:t>=</a:t>
            </a:r>
            <a:r>
              <a:rPr b="1" i="0" lang="en-GB" sz="1600" u="none" cap="none" strike="noStrike">
                <a:solidFill>
                  <a:schemeClr val="lt1"/>
                </a:solidFill>
                <a:latin typeface="Lato"/>
                <a:ea typeface="Lato"/>
                <a:cs typeface="Lato"/>
                <a:sym typeface="Lato"/>
              </a:rPr>
              <a:t> </a:t>
            </a:r>
            <a:r>
              <a:rPr b="1" lang="en-GB" sz="1600">
                <a:solidFill>
                  <a:schemeClr val="lt1"/>
                </a:solidFill>
                <a:latin typeface="Lato"/>
                <a:ea typeface="Lato"/>
                <a:cs typeface="Lato"/>
                <a:sym typeface="Lato"/>
              </a:rPr>
              <a:t>A </a:t>
            </a:r>
            <a:r>
              <a:rPr b="1" i="0" lang="en-GB" sz="1600" u="none" cap="none" strike="noStrike">
                <a:solidFill>
                  <a:schemeClr val="lt1"/>
                </a:solidFill>
                <a:latin typeface="Lato"/>
                <a:ea typeface="Lato"/>
                <a:cs typeface="Lato"/>
                <a:sym typeface="Lato"/>
              </a:rPr>
              <a:t>medium of exchange for goods and services.</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sz="3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 currency usually comes in the form of coins and notes</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but now there </a:t>
            </a:r>
            <a:r>
              <a:rPr b="1" lang="en-GB" sz="1600">
                <a:solidFill>
                  <a:schemeClr val="lt1"/>
                </a:solidFill>
                <a:latin typeface="Lato"/>
                <a:ea typeface="Lato"/>
                <a:cs typeface="Lato"/>
                <a:sym typeface="Lato"/>
              </a:rPr>
              <a:t>are </a:t>
            </a:r>
            <a:r>
              <a:rPr b="1" lang="en-GB" sz="1600">
                <a:solidFill>
                  <a:schemeClr val="lt1"/>
                </a:solidFill>
                <a:latin typeface="Lato"/>
                <a:ea typeface="Lato"/>
                <a:cs typeface="Lato"/>
                <a:sym typeface="Lato"/>
                <a:extLst>
                  <a:ext uri="http://customooxmlschemas.google.com/">
                    <go:slidesCustomData xmlns:go="http://customooxmlschemas.google.com/" textRoundtripDataId="1"/>
                  </a:ext>
                </a:extLst>
              </a:rPr>
              <a:t>also</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digital currenc</a:t>
            </a:r>
            <a:r>
              <a:rPr b="1" lang="en-GB" sz="1600">
                <a:solidFill>
                  <a:schemeClr val="lt1"/>
                </a:solidFill>
                <a:latin typeface="Lato"/>
                <a:ea typeface="Lato"/>
                <a:cs typeface="Lato"/>
                <a:sym typeface="Lato"/>
              </a:rPr>
              <a:t>ies, such as</a:t>
            </a:r>
            <a:r>
              <a:rPr b="1" i="0" lang="en-GB" sz="1600" u="none" cap="none" strike="noStrike">
                <a:solidFill>
                  <a:schemeClr val="lt1"/>
                </a:solidFill>
                <a:latin typeface="Lato"/>
                <a:ea typeface="Lato"/>
                <a:cs typeface="Lato"/>
                <a:sym typeface="Lato"/>
              </a:rPr>
              <a:t> cryptocurrency.</a:t>
            </a:r>
            <a:endParaRPr b="1" i="0" sz="16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cd3a2567ad_0_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3cd3a2567ad_0_2"/>
          <p:cNvSpPr txBox="1"/>
          <p:nvPr/>
        </p:nvSpPr>
        <p:spPr>
          <a:xfrm>
            <a:off x="311700" y="999650"/>
            <a:ext cx="84501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Write what you know already, using some of these terms in a sentence</a:t>
            </a:r>
            <a:r>
              <a:rPr b="0" i="0" lang="en-GB" sz="2100" u="none" cap="none" strike="noStrike">
                <a:solidFill>
                  <a:schemeClr val="lt1"/>
                </a:solidFill>
                <a:latin typeface="Lato"/>
                <a:ea typeface="Lato"/>
                <a:cs typeface="Lato"/>
                <a:sym typeface="Lato"/>
              </a:rPr>
              <a:t>: </a:t>
            </a:r>
            <a:br>
              <a:rPr b="0" i="0" lang="en-GB" sz="2100" u="none" cap="none" strike="noStrike">
                <a:solidFill>
                  <a:schemeClr val="lt1"/>
                </a:solidFill>
                <a:latin typeface="Lato"/>
                <a:ea typeface="Lato"/>
                <a:cs typeface="Lato"/>
                <a:sym typeface="Lato"/>
              </a:rPr>
            </a:br>
            <a:r>
              <a:rPr b="1" i="0" lang="en-GB" sz="2100" u="none" cap="none" strike="noStrike">
                <a:solidFill>
                  <a:schemeClr val="lt1"/>
                </a:solidFill>
                <a:latin typeface="Lato"/>
                <a:ea typeface="Lato"/>
                <a:cs typeface="Lato"/>
                <a:sym typeface="Lato"/>
              </a:rPr>
              <a:t>money     coins      digital       investment      risk     bank  </a:t>
            </a:r>
            <a:r>
              <a:rPr b="0" i="0" lang="en-GB" sz="2100" u="none" cap="none" strike="noStrike">
                <a:solidFill>
                  <a:schemeClr val="lt1"/>
                </a:solidFill>
                <a:latin typeface="Lato"/>
                <a:ea typeface="Lato"/>
                <a:cs typeface="Lato"/>
                <a:sym typeface="Lato"/>
              </a:rPr>
              <a:t>  </a:t>
            </a:r>
            <a:r>
              <a:rPr b="1" lang="en-GB" sz="2100">
                <a:solidFill>
                  <a:schemeClr val="lt1"/>
                </a:solidFill>
                <a:latin typeface="Lato"/>
                <a:ea typeface="Lato"/>
                <a:cs typeface="Lato"/>
                <a:sym typeface="Lato"/>
              </a:rPr>
              <a:t>speculative</a:t>
            </a:r>
            <a:r>
              <a:rPr b="0" i="0" lang="en-GB" sz="2100" u="none" cap="none" strike="noStrike">
                <a:solidFill>
                  <a:schemeClr val="lt1"/>
                </a:solidFill>
                <a:latin typeface="Lato"/>
                <a:ea typeface="Lato"/>
                <a:cs typeface="Lato"/>
                <a:sym typeface="Lato"/>
              </a:rPr>
              <a:t>    </a:t>
            </a:r>
            <a:endParaRPr b="0" i="0" sz="1200" u="none" cap="none" strike="noStrike">
              <a:solidFill>
                <a:schemeClr val="lt1"/>
              </a:solidFill>
              <a:latin typeface="Arial"/>
              <a:ea typeface="Arial"/>
              <a:cs typeface="Arial"/>
              <a:sym typeface="Arial"/>
            </a:endParaRPr>
          </a:p>
        </p:txBody>
      </p:sp>
      <p:sp>
        <p:nvSpPr>
          <p:cNvPr id="90" name="Google Shape;90;g3cd3a2567ad_0_2"/>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a:t>What is cryptocurrency?</a:t>
            </a:r>
            <a:endParaRPr/>
          </a:p>
        </p:txBody>
      </p:sp>
      <p:sp>
        <p:nvSpPr>
          <p:cNvPr id="91" name="Google Shape;91;g3cd3a2567ad_0_2"/>
          <p:cNvSpPr txBox="1"/>
          <p:nvPr/>
        </p:nvSpPr>
        <p:spPr>
          <a:xfrm>
            <a:off x="311700" y="2075400"/>
            <a:ext cx="8450100" cy="26745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100">
                <a:solidFill>
                  <a:schemeClr val="lt1"/>
                </a:solidFill>
                <a:latin typeface="Lato"/>
                <a:ea typeface="Lato"/>
                <a:cs typeface="Lato"/>
                <a:sym typeface="Lato"/>
              </a:rPr>
              <a:t>A possible answer:</a:t>
            </a:r>
            <a:endParaRPr sz="21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en-GB" sz="2100">
                <a:solidFill>
                  <a:schemeClr val="lt1"/>
                </a:solidFill>
                <a:latin typeface="Lato"/>
                <a:ea typeface="Lato"/>
                <a:cs typeface="Lato"/>
                <a:sym typeface="Lato"/>
              </a:rPr>
              <a:t>Cryptocurrency is a type of digital coin or currency. It's an investment, because people hope the value of the coin increases. However, it's speculative (a bet on a future change in cost) and not backed or protected by any bank. That's why it's a high risk option. </a:t>
            </a:r>
            <a:endParaRPr sz="2100">
              <a:solidFill>
                <a:schemeClr val="lt1"/>
              </a:solidFill>
              <a:latin typeface="Lato"/>
              <a:ea typeface="Lato"/>
              <a:cs typeface="Lato"/>
              <a:sym typeface="Lato"/>
            </a:endParaRPr>
          </a:p>
          <a:p>
            <a:pPr indent="0" lvl="0" marL="0" marR="0" rtl="0" algn="ctr">
              <a:lnSpc>
                <a:spcPct val="150000"/>
              </a:lnSpc>
              <a:spcBef>
                <a:spcPts val="1200"/>
              </a:spcBef>
              <a:spcAft>
                <a:spcPts val="0"/>
              </a:spcAft>
              <a:buClr>
                <a:srgbClr val="000000"/>
              </a:buClr>
              <a:buSzPts val="2100"/>
              <a:buFont typeface="Arial"/>
              <a:buNone/>
            </a:pPr>
            <a:r>
              <a:t/>
            </a:r>
            <a:endParaRPr sz="21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64e30dc810_0_142"/>
          <p:cNvSpPr txBox="1"/>
          <p:nvPr/>
        </p:nvSpPr>
        <p:spPr>
          <a:xfrm>
            <a:off x="272750" y="1082425"/>
            <a:ext cx="3941400" cy="78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FFFFFF"/>
              </a:buClr>
              <a:buSzPts val="1800"/>
              <a:buFont typeface="Lato"/>
              <a:buChar char="●"/>
            </a:pPr>
            <a:r>
              <a:rPr b="1" lang="en-GB" sz="1800">
                <a:solidFill>
                  <a:srgbClr val="FFFFFF"/>
                </a:solidFill>
                <a:latin typeface="Lato"/>
                <a:ea typeface="Lato"/>
                <a:cs typeface="Lato"/>
                <a:sym typeface="Lato"/>
              </a:rPr>
              <a:t>Watch the video</a:t>
            </a:r>
            <a:endParaRPr b="1" sz="1800">
              <a:solidFill>
                <a:srgbClr val="FFFFFF"/>
              </a:solidFill>
              <a:latin typeface="Lato"/>
              <a:ea typeface="Lato"/>
              <a:cs typeface="Lato"/>
              <a:sym typeface="Lato"/>
            </a:endParaRPr>
          </a:p>
          <a:p>
            <a:pPr indent="-342900" lvl="0" marL="457200" marR="0" rtl="0" algn="l">
              <a:lnSpc>
                <a:spcPct val="115000"/>
              </a:lnSpc>
              <a:spcBef>
                <a:spcPts val="0"/>
              </a:spcBef>
              <a:spcAft>
                <a:spcPts val="0"/>
              </a:spcAft>
              <a:buClr>
                <a:srgbClr val="FFFFFF"/>
              </a:buClr>
              <a:buSzPts val="1800"/>
              <a:buFont typeface="Lato"/>
              <a:buChar char="●"/>
            </a:pPr>
            <a:r>
              <a:rPr b="1" lang="en-GB" sz="1800">
                <a:solidFill>
                  <a:srgbClr val="FFFFFF"/>
                </a:solidFill>
                <a:latin typeface="Lato"/>
                <a:ea typeface="Lato"/>
                <a:cs typeface="Lato"/>
                <a:sym typeface="Lato"/>
              </a:rPr>
              <a:t>Summarise </a:t>
            </a:r>
            <a:r>
              <a:rPr b="1" lang="en-GB" sz="1800" u="sng">
                <a:solidFill>
                  <a:srgbClr val="FFFFFF"/>
                </a:solidFill>
                <a:latin typeface="Lato"/>
                <a:ea typeface="Lato"/>
                <a:cs typeface="Lato"/>
                <a:sym typeface="Lato"/>
              </a:rPr>
              <a:t>the four key points</a:t>
            </a:r>
            <a:endParaRPr b="1" i="1" sz="1800">
              <a:solidFill>
                <a:srgbClr val="FFFFFF"/>
              </a:solidFill>
              <a:latin typeface="Lato"/>
              <a:ea typeface="Lato"/>
              <a:cs typeface="Lato"/>
              <a:sym typeface="Lato"/>
            </a:endParaRPr>
          </a:p>
        </p:txBody>
      </p:sp>
      <p:sp>
        <p:nvSpPr>
          <p:cNvPr id="97" name="Google Shape;97;g164e30dc810_0_142"/>
          <p:cNvSpPr txBox="1"/>
          <p:nvPr/>
        </p:nvSpPr>
        <p:spPr>
          <a:xfrm>
            <a:off x="51850" y="4789500"/>
            <a:ext cx="506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a:solidFill>
                  <a:srgbClr val="FFFFFF"/>
                </a:solidFill>
                <a:latin typeface="Lato"/>
                <a:ea typeface="Lato"/>
                <a:cs typeface="Lato"/>
                <a:sym typeface="Lato"/>
              </a:rPr>
              <a:t>Additional video resource</a:t>
            </a:r>
            <a:r>
              <a:rPr b="1" i="1" lang="en-GB" sz="1000" u="none" cap="none" strike="noStrike">
                <a:solidFill>
                  <a:srgbClr val="FFFFFF"/>
                </a:solidFill>
                <a:latin typeface="Lato"/>
                <a:ea typeface="Lato"/>
                <a:cs typeface="Lato"/>
                <a:sym typeface="Lato"/>
              </a:rPr>
              <a:t>: </a:t>
            </a:r>
            <a:r>
              <a:rPr lang="en-GB" sz="1100" u="sng">
                <a:solidFill>
                  <a:srgbClr val="FFFFFF"/>
                </a:solidFill>
                <a:latin typeface="Lato"/>
                <a:ea typeface="Lato"/>
                <a:cs typeface="Lato"/>
                <a:sym typeface="Lato"/>
                <a:hlinkClick r:id="rId3">
                  <a:extLst>
                    <a:ext uri="{A12FA001-AC4F-418D-AE19-62706E023703}">
                      <ahyp:hlinkClr val="tx"/>
                    </a:ext>
                  </a:extLst>
                </a:hlinkClick>
              </a:rPr>
              <a:t>https://youtu.be/f7iXTyHGYX4</a:t>
            </a:r>
            <a:r>
              <a:rPr lang="en-GB" sz="1000">
                <a:solidFill>
                  <a:srgbClr val="FFFFFF"/>
                </a:solidFill>
                <a:latin typeface="Lato"/>
                <a:ea typeface="Lato"/>
                <a:cs typeface="Lato"/>
                <a:sym typeface="Lato"/>
              </a:rPr>
              <a:t> - play to 02:45</a:t>
            </a:r>
            <a:endParaRPr b="0" i="0" sz="1000" u="none" cap="none" strike="noStrike">
              <a:solidFill>
                <a:srgbClr val="FFFFFF"/>
              </a:solidFill>
              <a:latin typeface="Lato"/>
              <a:ea typeface="Lato"/>
              <a:cs typeface="Lato"/>
              <a:sym typeface="Lato"/>
            </a:endParaRPr>
          </a:p>
        </p:txBody>
      </p:sp>
      <p:pic>
        <p:nvPicPr>
          <p:cNvPr descr="Here are 5 facts about crypto currencies -made in collaboration with Ishaan Bhimjiyani" id="98" name="Google Shape;98;g164e30dc810_0_142" title="5 Facts about crypto from Ishaan @Revishaan">
            <a:hlinkClick r:id="rId4"/>
          </p:cNvPr>
          <p:cNvPicPr preferRelativeResize="0"/>
          <p:nvPr/>
        </p:nvPicPr>
        <p:blipFill>
          <a:blip r:embed="rId5">
            <a:alphaModFix/>
          </a:blip>
          <a:stretch>
            <a:fillRect/>
          </a:stretch>
        </p:blipFill>
        <p:spPr>
          <a:xfrm>
            <a:off x="4937000" y="1082425"/>
            <a:ext cx="3845875" cy="2470450"/>
          </a:xfrm>
          <a:prstGeom prst="rect">
            <a:avLst/>
          </a:prstGeom>
          <a:noFill/>
          <a:ln cap="flat" cmpd="sng" w="28575">
            <a:solidFill>
              <a:srgbClr val="FF8022"/>
            </a:solidFill>
            <a:prstDash val="solid"/>
            <a:round/>
            <a:headEnd len="sm" w="sm" type="none"/>
            <a:tailEnd len="sm" w="sm" type="none"/>
          </a:ln>
        </p:spPr>
      </p:pic>
      <p:sp>
        <p:nvSpPr>
          <p:cNvPr id="99" name="Google Shape;99;g164e30dc810_0_142"/>
          <p:cNvSpPr txBox="1"/>
          <p:nvPr/>
        </p:nvSpPr>
        <p:spPr>
          <a:xfrm>
            <a:off x="51850" y="45410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FFFF"/>
                </a:solidFill>
                <a:latin typeface="Lato"/>
                <a:ea typeface="Lato"/>
                <a:cs typeface="Lato"/>
                <a:sym typeface="Lato"/>
              </a:rPr>
              <a:t>Video | </a:t>
            </a:r>
            <a:r>
              <a:rPr lang="en-GB" sz="1100" u="sng">
                <a:solidFill>
                  <a:srgbClr val="FFFFFF"/>
                </a:solidFill>
                <a:latin typeface="Lato"/>
                <a:ea typeface="Lato"/>
                <a:cs typeface="Lato"/>
                <a:sym typeface="Lato"/>
                <a:hlinkClick r:id="rId6">
                  <a:extLst>
                    <a:ext uri="{A12FA001-AC4F-418D-AE19-62706E023703}">
                      <ahyp:hlinkClr val="tx"/>
                    </a:ext>
                  </a:extLst>
                </a:hlinkClick>
              </a:rPr>
              <a:t>https://youtu.be/PFKke1jDX78</a:t>
            </a:r>
            <a:r>
              <a:rPr lang="en-GB" sz="1100" u="sng">
                <a:solidFill>
                  <a:srgbClr val="FFFFFF"/>
                </a:solidFill>
                <a:latin typeface="Lato"/>
                <a:ea typeface="Lato"/>
                <a:cs typeface="Lato"/>
                <a:sym typeface="Lato"/>
              </a:rPr>
              <a:t> </a:t>
            </a:r>
            <a:endParaRPr sz="1100" u="sng">
              <a:solidFill>
                <a:srgbClr val="FFFFFF"/>
              </a:solidFill>
              <a:latin typeface="Lato"/>
              <a:ea typeface="Lato"/>
              <a:cs typeface="Lato"/>
              <a:sym typeface="Lato"/>
            </a:endParaRPr>
          </a:p>
        </p:txBody>
      </p:sp>
      <p:sp>
        <p:nvSpPr>
          <p:cNvPr id="100" name="Google Shape;100;g164e30dc810_0_142"/>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What is cryptocurrency?</a:t>
            </a:r>
            <a:endParaRPr b="1" sz="2900">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a358771ede_1_5"/>
          <p:cNvSpPr txBox="1"/>
          <p:nvPr/>
        </p:nvSpPr>
        <p:spPr>
          <a:xfrm>
            <a:off x="272750" y="1082425"/>
            <a:ext cx="6789300" cy="29553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lt1"/>
              </a:buClr>
              <a:buSzPts val="1800"/>
              <a:buFont typeface="Lato"/>
              <a:buAutoNum type="arabicPeriod"/>
            </a:pPr>
            <a:r>
              <a:rPr b="1" lang="en-GB" sz="1800">
                <a:solidFill>
                  <a:schemeClr val="lt1"/>
                </a:solidFill>
                <a:latin typeface="Lato"/>
                <a:ea typeface="Lato"/>
                <a:cs typeface="Lato"/>
                <a:sym typeface="Lato"/>
              </a:rPr>
              <a:t>Anyone can create a cryptocurrency.</a:t>
            </a:r>
            <a:endParaRPr b="1" sz="1800">
              <a:solidFill>
                <a:schemeClr val="lt1"/>
              </a:solidFill>
              <a:latin typeface="Lato"/>
              <a:ea typeface="Lato"/>
              <a:cs typeface="Lato"/>
              <a:sym typeface="Lato"/>
            </a:endParaRPr>
          </a:p>
          <a:p>
            <a:pPr indent="-342900" lvl="0" marL="457200" rtl="0" algn="l">
              <a:lnSpc>
                <a:spcPct val="150000"/>
              </a:lnSpc>
              <a:spcBef>
                <a:spcPts val="0"/>
              </a:spcBef>
              <a:spcAft>
                <a:spcPts val="0"/>
              </a:spcAft>
              <a:buClr>
                <a:schemeClr val="lt1"/>
              </a:buClr>
              <a:buSzPts val="1800"/>
              <a:buFont typeface="Lato"/>
              <a:buAutoNum type="arabicPeriod"/>
            </a:pPr>
            <a:r>
              <a:rPr b="1" lang="en-GB" sz="1800">
                <a:solidFill>
                  <a:schemeClr val="lt1"/>
                </a:solidFill>
                <a:latin typeface="Lato"/>
                <a:ea typeface="Lato"/>
                <a:cs typeface="Lato"/>
                <a:sym typeface="Lato"/>
              </a:rPr>
              <a:t>Crypto can go up and down in value. Social media impacts value. </a:t>
            </a:r>
            <a:endParaRPr b="1" sz="1800">
              <a:solidFill>
                <a:schemeClr val="lt1"/>
              </a:solidFill>
              <a:latin typeface="Lato"/>
              <a:ea typeface="Lato"/>
              <a:cs typeface="Lato"/>
              <a:sym typeface="Lato"/>
            </a:endParaRPr>
          </a:p>
          <a:p>
            <a:pPr indent="-342900" lvl="0" marL="457200" rtl="0" algn="l">
              <a:lnSpc>
                <a:spcPct val="150000"/>
              </a:lnSpc>
              <a:spcBef>
                <a:spcPts val="0"/>
              </a:spcBef>
              <a:spcAft>
                <a:spcPts val="0"/>
              </a:spcAft>
              <a:buClr>
                <a:schemeClr val="lt1"/>
              </a:buClr>
              <a:buSzPts val="1800"/>
              <a:buFont typeface="Lato"/>
              <a:buAutoNum type="arabicPeriod"/>
            </a:pPr>
            <a:r>
              <a:rPr b="1" lang="en-GB" sz="1800">
                <a:solidFill>
                  <a:schemeClr val="lt1"/>
                </a:solidFill>
                <a:latin typeface="Lato"/>
                <a:ea typeface="Lato"/>
                <a:cs typeface="Lato"/>
                <a:sym typeface="Lato"/>
              </a:rPr>
              <a:t>Unlike other investments: often no central control, risky.</a:t>
            </a:r>
            <a:endParaRPr b="1" sz="1800">
              <a:solidFill>
                <a:schemeClr val="lt1"/>
              </a:solidFill>
              <a:latin typeface="Lato"/>
              <a:ea typeface="Lato"/>
              <a:cs typeface="Lato"/>
              <a:sym typeface="Lato"/>
            </a:endParaRPr>
          </a:p>
          <a:p>
            <a:pPr indent="-342900" lvl="0" marL="457200" rtl="0" algn="l">
              <a:lnSpc>
                <a:spcPct val="150000"/>
              </a:lnSpc>
              <a:spcBef>
                <a:spcPts val="0"/>
              </a:spcBef>
              <a:spcAft>
                <a:spcPts val="0"/>
              </a:spcAft>
              <a:buClr>
                <a:schemeClr val="lt1"/>
              </a:buClr>
              <a:buSzPts val="1800"/>
              <a:buFont typeface="Lato"/>
              <a:buAutoNum type="arabicPeriod"/>
            </a:pPr>
            <a:r>
              <a:rPr b="1" lang="en-GB" sz="1800">
                <a:solidFill>
                  <a:schemeClr val="lt1"/>
                </a:solidFill>
                <a:latin typeface="Lato"/>
                <a:ea typeface="Lato"/>
                <a:cs typeface="Lato"/>
                <a:sym typeface="Lato"/>
              </a:rPr>
              <a:t>Bitcoin is not the same as blockchain. Bitcoin is the most famous, just one type of cryptocurrency. Blockchain is the technology it’s built on. </a:t>
            </a:r>
            <a:endParaRPr b="1" sz="1800">
              <a:solidFill>
                <a:schemeClr val="lt1"/>
              </a:solidFill>
              <a:latin typeface="Lato"/>
              <a:ea typeface="Lato"/>
              <a:cs typeface="Lato"/>
              <a:sym typeface="Lato"/>
            </a:endParaRPr>
          </a:p>
        </p:txBody>
      </p:sp>
      <p:sp>
        <p:nvSpPr>
          <p:cNvPr id="106" name="Google Shape;106;g3a358771ede_1_5"/>
          <p:cNvSpPr txBox="1"/>
          <p:nvPr/>
        </p:nvSpPr>
        <p:spPr>
          <a:xfrm>
            <a:off x="51850" y="4789500"/>
            <a:ext cx="506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a:solidFill>
                  <a:schemeClr val="lt1"/>
                </a:solidFill>
                <a:latin typeface="Lato"/>
                <a:ea typeface="Lato"/>
                <a:cs typeface="Lato"/>
                <a:sym typeface="Lato"/>
              </a:rPr>
              <a:t>Additional video resource</a:t>
            </a:r>
            <a:r>
              <a:rPr b="1" i="1" lang="en-GB" sz="1000" u="none" cap="none" strike="noStrike">
                <a:solidFill>
                  <a:schemeClr val="lt1"/>
                </a:solidFill>
                <a:latin typeface="Lato"/>
                <a:ea typeface="Lato"/>
                <a:cs typeface="Lato"/>
                <a:sym typeface="Lato"/>
              </a:rPr>
              <a:t>: </a:t>
            </a:r>
            <a:r>
              <a:rPr lang="en-GB" sz="1100" u="sng">
                <a:solidFill>
                  <a:schemeClr val="lt1"/>
                </a:solidFill>
                <a:latin typeface="Lato"/>
                <a:ea typeface="Lato"/>
                <a:cs typeface="Lato"/>
                <a:sym typeface="Lato"/>
                <a:hlinkClick r:id="rId3">
                  <a:extLst>
                    <a:ext uri="{A12FA001-AC4F-418D-AE19-62706E023703}">
                      <ahyp:hlinkClr val="tx"/>
                    </a:ext>
                  </a:extLst>
                </a:hlinkClick>
              </a:rPr>
              <a:t>https://youtu.be/f7iXTyHGYX4</a:t>
            </a:r>
            <a:r>
              <a:rPr lang="en-GB" sz="1000">
                <a:solidFill>
                  <a:schemeClr val="lt1"/>
                </a:solidFill>
                <a:latin typeface="Lato"/>
                <a:ea typeface="Lato"/>
                <a:cs typeface="Lato"/>
                <a:sym typeface="Lato"/>
              </a:rPr>
              <a:t> - play to 02:45</a:t>
            </a:r>
            <a:endParaRPr b="0" i="0" sz="1000" u="none" cap="none" strike="noStrike">
              <a:solidFill>
                <a:schemeClr val="lt1"/>
              </a:solidFill>
              <a:latin typeface="Lato"/>
              <a:ea typeface="Lato"/>
              <a:cs typeface="Lato"/>
              <a:sym typeface="Lato"/>
            </a:endParaRPr>
          </a:p>
        </p:txBody>
      </p:sp>
      <p:pic>
        <p:nvPicPr>
          <p:cNvPr descr="Here are 5 facts about crypto currencies -made in collaboration with Ishaan Bhimjiyani" id="107" name="Google Shape;107;g3a358771ede_1_5" title="5 Facts about crypto from Ishaan @Revishaan">
            <a:hlinkClick r:id="rId4"/>
          </p:cNvPr>
          <p:cNvPicPr preferRelativeResize="0"/>
          <p:nvPr/>
        </p:nvPicPr>
        <p:blipFill>
          <a:blip r:embed="rId5">
            <a:alphaModFix/>
          </a:blip>
          <a:stretch>
            <a:fillRect/>
          </a:stretch>
        </p:blipFill>
        <p:spPr>
          <a:xfrm>
            <a:off x="7183975" y="1082425"/>
            <a:ext cx="1598900" cy="1027075"/>
          </a:xfrm>
          <a:prstGeom prst="rect">
            <a:avLst/>
          </a:prstGeom>
          <a:noFill/>
          <a:ln cap="flat" cmpd="sng" w="28575">
            <a:solidFill>
              <a:schemeClr val="accent2"/>
            </a:solidFill>
            <a:prstDash val="solid"/>
            <a:round/>
            <a:headEnd len="sm" w="sm" type="none"/>
            <a:tailEnd len="sm" w="sm" type="none"/>
          </a:ln>
        </p:spPr>
      </p:pic>
      <p:sp>
        <p:nvSpPr>
          <p:cNvPr id="108" name="Google Shape;108;g3a358771ede_1_5"/>
          <p:cNvSpPr txBox="1"/>
          <p:nvPr/>
        </p:nvSpPr>
        <p:spPr>
          <a:xfrm>
            <a:off x="51850" y="45410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lt1"/>
                </a:solidFill>
                <a:latin typeface="Lato"/>
                <a:ea typeface="Lato"/>
                <a:cs typeface="Lato"/>
                <a:sym typeface="Lato"/>
              </a:rPr>
              <a:t>Video | </a:t>
            </a:r>
            <a:r>
              <a:rPr lang="en-GB" sz="1100" u="sng">
                <a:solidFill>
                  <a:schemeClr val="lt1"/>
                </a:solidFill>
                <a:latin typeface="Lato"/>
                <a:ea typeface="Lato"/>
                <a:cs typeface="Lato"/>
                <a:sym typeface="Lato"/>
                <a:hlinkClick r:id="rId6">
                  <a:extLst>
                    <a:ext uri="{A12FA001-AC4F-418D-AE19-62706E023703}">
                      <ahyp:hlinkClr val="tx"/>
                    </a:ext>
                  </a:extLst>
                </a:hlinkClick>
              </a:rPr>
              <a:t>https://youtu.be/PFKke1jDX78</a:t>
            </a:r>
            <a:r>
              <a:rPr lang="en-GB" sz="1100" u="sng">
                <a:solidFill>
                  <a:schemeClr val="lt1"/>
                </a:solidFill>
                <a:latin typeface="Lato"/>
                <a:ea typeface="Lato"/>
                <a:cs typeface="Lato"/>
                <a:sym typeface="Lato"/>
              </a:rPr>
              <a:t> </a:t>
            </a:r>
            <a:endParaRPr sz="1100" u="sng">
              <a:solidFill>
                <a:schemeClr val="lt1"/>
              </a:solidFill>
              <a:latin typeface="Lato"/>
              <a:ea typeface="Lato"/>
              <a:cs typeface="Lato"/>
              <a:sym typeface="Lato"/>
            </a:endParaRPr>
          </a:p>
        </p:txBody>
      </p:sp>
      <p:sp>
        <p:nvSpPr>
          <p:cNvPr id="109" name="Google Shape;109;g3a358771ede_1_5"/>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cryptocurrency?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