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88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340" r:id="rId91"/>
    <p:sldId id="341" r:id="rId92"/>
    <p:sldId id="342" r:id="rId93"/>
    <p:sldId id="343" r:id="rId94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95" roundtripDataSignature="AMtx7mipU52ns3uecKi9B0/u6XMVJHyCv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63A622DA-A199-46FB-ADE9-78C3A602A049}">
  <a:tblStyle styleId="{63A622DA-A199-46FB-ADE9-78C3A602A049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0935683B-7D25-4FBE-99A4-5152C7ADC63F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fill>
          <a:solidFill>
            <a:srgbClr val="CDD4EA"/>
          </a:solidFill>
        </a:fill>
      </a:tcStyle>
    </a:band1H>
    <a:band2H>
      <a:tcTxStyle/>
    </a:band2H>
    <a:band1V>
      <a:tcTxStyle/>
      <a:tcStyle>
        <a:fill>
          <a:solidFill>
            <a:srgbClr val="CDD4EA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84" Type="http://schemas.openxmlformats.org/officeDocument/2006/relationships/slide" Target="slides/slide78.xml"/><Relationship Id="rId83" Type="http://schemas.openxmlformats.org/officeDocument/2006/relationships/slide" Target="slides/slide77.xml"/><Relationship Id="rId42" Type="http://schemas.openxmlformats.org/officeDocument/2006/relationships/slide" Target="slides/slide36.xml"/><Relationship Id="rId86" Type="http://schemas.openxmlformats.org/officeDocument/2006/relationships/slide" Target="slides/slide80.xml"/><Relationship Id="rId41" Type="http://schemas.openxmlformats.org/officeDocument/2006/relationships/slide" Target="slides/slide35.xml"/><Relationship Id="rId85" Type="http://schemas.openxmlformats.org/officeDocument/2006/relationships/slide" Target="slides/slide79.xml"/><Relationship Id="rId44" Type="http://schemas.openxmlformats.org/officeDocument/2006/relationships/slide" Target="slides/slide38.xml"/><Relationship Id="rId88" Type="http://schemas.openxmlformats.org/officeDocument/2006/relationships/slide" Target="slides/slide82.xml"/><Relationship Id="rId43" Type="http://schemas.openxmlformats.org/officeDocument/2006/relationships/slide" Target="slides/slide37.xml"/><Relationship Id="rId87" Type="http://schemas.openxmlformats.org/officeDocument/2006/relationships/slide" Target="slides/slide81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89" Type="http://schemas.openxmlformats.org/officeDocument/2006/relationships/slide" Target="slides/slide83.xml"/><Relationship Id="rId80" Type="http://schemas.openxmlformats.org/officeDocument/2006/relationships/slide" Target="slides/slide74.xml"/><Relationship Id="rId82" Type="http://schemas.openxmlformats.org/officeDocument/2006/relationships/slide" Target="slides/slide76.xml"/><Relationship Id="rId81" Type="http://schemas.openxmlformats.org/officeDocument/2006/relationships/slide" Target="slides/slide75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31" Type="http://schemas.openxmlformats.org/officeDocument/2006/relationships/slide" Target="slides/slide25.xml"/><Relationship Id="rId75" Type="http://schemas.openxmlformats.org/officeDocument/2006/relationships/slide" Target="slides/slide69.xml"/><Relationship Id="rId30" Type="http://schemas.openxmlformats.org/officeDocument/2006/relationships/slide" Target="slides/slide24.xml"/><Relationship Id="rId74" Type="http://schemas.openxmlformats.org/officeDocument/2006/relationships/slide" Target="slides/slide68.xml"/><Relationship Id="rId33" Type="http://schemas.openxmlformats.org/officeDocument/2006/relationships/slide" Target="slides/slide27.xml"/><Relationship Id="rId77" Type="http://schemas.openxmlformats.org/officeDocument/2006/relationships/slide" Target="slides/slide71.xml"/><Relationship Id="rId32" Type="http://schemas.openxmlformats.org/officeDocument/2006/relationships/slide" Target="slides/slide26.xml"/><Relationship Id="rId76" Type="http://schemas.openxmlformats.org/officeDocument/2006/relationships/slide" Target="slides/slide70.xml"/><Relationship Id="rId35" Type="http://schemas.openxmlformats.org/officeDocument/2006/relationships/slide" Target="slides/slide29.xml"/><Relationship Id="rId79" Type="http://schemas.openxmlformats.org/officeDocument/2006/relationships/slide" Target="slides/slide73.xml"/><Relationship Id="rId34" Type="http://schemas.openxmlformats.org/officeDocument/2006/relationships/slide" Target="slides/slide28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slide" Target="slides/slide60.xml"/><Relationship Id="rId21" Type="http://schemas.openxmlformats.org/officeDocument/2006/relationships/slide" Target="slides/slide15.xml"/><Relationship Id="rId65" Type="http://schemas.openxmlformats.org/officeDocument/2006/relationships/slide" Target="slides/slide59.xml"/><Relationship Id="rId24" Type="http://schemas.openxmlformats.org/officeDocument/2006/relationships/slide" Target="slides/slide18.xml"/><Relationship Id="rId68" Type="http://schemas.openxmlformats.org/officeDocument/2006/relationships/slide" Target="slides/slide62.xml"/><Relationship Id="rId23" Type="http://schemas.openxmlformats.org/officeDocument/2006/relationships/slide" Target="slides/slide17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slide" Target="slides/slide6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95" Type="http://customschemas.google.com/relationships/presentationmetadata" Target="metadata"/><Relationship Id="rId50" Type="http://schemas.openxmlformats.org/officeDocument/2006/relationships/slide" Target="slides/slide44.xml"/><Relationship Id="rId94" Type="http://schemas.openxmlformats.org/officeDocument/2006/relationships/slide" Target="slides/slide88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91" Type="http://schemas.openxmlformats.org/officeDocument/2006/relationships/slide" Target="slides/slide85.xml"/><Relationship Id="rId90" Type="http://schemas.openxmlformats.org/officeDocument/2006/relationships/slide" Target="slides/slide84.xml"/><Relationship Id="rId93" Type="http://schemas.openxmlformats.org/officeDocument/2006/relationships/slide" Target="slides/slide87.xml"/><Relationship Id="rId92" Type="http://schemas.openxmlformats.org/officeDocument/2006/relationships/slide" Target="slides/slide86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zh-TW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16" name="Google Shape;16;p1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17" name="Google Shape;17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8" name="Google Shape;18;p1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" name="Google Shape;19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課程目標:</a:t>
            </a:r>
            <a:endParaRPr b="1">
              <a:solidFill>
                <a:srgbClr val="0000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瞭解模型最佳輪廓草圖的重要作圖原則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對後續的學習有很大助益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課程重點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◎ 認識最佳輪廓草圖對作圖下筆的影響性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課程時間 </a:t>
            </a:r>
            <a:r>
              <a:rPr lang="zh-TW">
                <a:solidFill>
                  <a:srgbClr val="993300"/>
                </a:solidFill>
              </a:rPr>
              <a:t>10分鐘 </a:t>
            </a:r>
            <a:endParaRPr>
              <a:solidFill>
                <a:srgbClr val="993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0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157" name="Google Shape;157;p10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158" name="Google Shape;158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59" name="Google Shape;159;p10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0" name="Google Shape;160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課程目標:</a:t>
            </a:r>
            <a:endParaRPr b="1">
              <a:solidFill>
                <a:srgbClr val="0000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瞭解模型最佳輪廓草圖的重要作圖原則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對後續的學習有很大助益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課程重點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◎ 認識最佳輪廓草圖對作圖下筆的影響性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課程時間 </a:t>
            </a:r>
            <a:r>
              <a:rPr lang="zh-TW">
                <a:solidFill>
                  <a:srgbClr val="993300"/>
                </a:solidFill>
              </a:rPr>
              <a:t>10分鐘 </a:t>
            </a:r>
            <a:endParaRPr>
              <a:solidFill>
                <a:srgbClr val="993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1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169" name="Google Shape;169;p11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170" name="Google Shape;170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71" name="Google Shape;171;p11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2" name="Google Shape;172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課程目標:</a:t>
            </a:r>
            <a:endParaRPr b="1">
              <a:solidFill>
                <a:srgbClr val="0000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瞭解模型最佳輪廓草圖的重要作圖原則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對後續的學習有很大助益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課程重點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◎ 認識最佳輪廓草圖對作圖下筆的影響性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課程時間 </a:t>
            </a:r>
            <a:r>
              <a:rPr lang="zh-TW">
                <a:solidFill>
                  <a:srgbClr val="993300"/>
                </a:solidFill>
              </a:rPr>
              <a:t>10分鐘 </a:t>
            </a:r>
            <a:endParaRPr>
              <a:solidFill>
                <a:srgbClr val="993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3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217" name="Google Shape;217;p13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218" name="Google Shape;218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19" name="Google Shape;219;p13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0" name="Google Shape;220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課程目標:</a:t>
            </a:r>
            <a:endParaRPr b="1">
              <a:solidFill>
                <a:srgbClr val="0000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瞭解模型最佳輪廓草圖的重要作圖原則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對後續的學習有很大助益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課程重點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◎ 認識最佳輪廓草圖對作圖下筆的影響性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課程時間 </a:t>
            </a:r>
            <a:r>
              <a:rPr lang="zh-TW">
                <a:solidFill>
                  <a:srgbClr val="993300"/>
                </a:solidFill>
              </a:rPr>
              <a:t>10分鐘 </a:t>
            </a:r>
            <a:endParaRPr>
              <a:solidFill>
                <a:srgbClr val="993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4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228" name="Google Shape;228;p14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229" name="Google Shape;229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30" name="Google Shape;230;p14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1" name="Google Shape;231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latin typeface="Arial"/>
                <a:ea typeface="Arial"/>
                <a:cs typeface="Arial"/>
                <a:sym typeface="Arial"/>
              </a:rPr>
              <a:t>   SW將布林運算稱為結合特徵，進行</a:t>
            </a:r>
            <a:r>
              <a:rPr lang="zh-TW" sz="1200"/>
              <a:t>1.</a:t>
            </a:r>
            <a:r>
              <a:rPr lang="zh-TW" sz="1200">
                <a:latin typeface="Arial"/>
                <a:ea typeface="Arial"/>
                <a:cs typeface="Arial"/>
                <a:sym typeface="Arial"/>
              </a:rPr>
              <a:t>交集、</a:t>
            </a:r>
            <a:r>
              <a:rPr lang="zh-TW" sz="1200"/>
              <a:t>2.</a:t>
            </a:r>
            <a:r>
              <a:rPr lang="zh-TW" sz="1200">
                <a:latin typeface="Arial"/>
                <a:ea typeface="Arial"/>
                <a:cs typeface="Arial"/>
                <a:sym typeface="Arial"/>
              </a:rPr>
              <a:t>聯集、</a:t>
            </a:r>
            <a:r>
              <a:rPr lang="zh-TW" sz="1200"/>
              <a:t>3.</a:t>
            </a:r>
            <a:r>
              <a:rPr lang="zh-TW" sz="1200">
                <a:latin typeface="Arial"/>
                <a:ea typeface="Arial"/>
                <a:cs typeface="Arial"/>
                <a:sym typeface="Arial"/>
              </a:rPr>
              <a:t>差集運算。結合容易聯想到組合件的結合，也希望名稱改為布林運算，也感覺比較專業，更凸顯布林運算的認知與學習。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5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252" name="Google Shape;252;p15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253" name="Google Shape;253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54" name="Google Shape;254;p15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5" name="Google Shape;255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課程目標:</a:t>
            </a:r>
            <a:endParaRPr b="1">
              <a:solidFill>
                <a:srgbClr val="0000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瞭解模型最佳輪廓草圖的重要作圖原則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對後續的學習有很大助益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課程重點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◎ 認識最佳輪廓草圖對作圖下筆的影響性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課程時間 </a:t>
            </a:r>
            <a:r>
              <a:rPr lang="zh-TW">
                <a:solidFill>
                  <a:srgbClr val="993300"/>
                </a:solidFill>
              </a:rPr>
              <a:t>10分鐘 </a:t>
            </a:r>
            <a:endParaRPr>
              <a:solidFill>
                <a:srgbClr val="993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6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263" name="Google Shape;263;p16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264" name="Google Shape;264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65" name="Google Shape;265;p16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6" name="Google Shape;266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latin typeface="Arial"/>
                <a:ea typeface="Arial"/>
                <a:cs typeface="Arial"/>
                <a:sym typeface="Arial"/>
              </a:rPr>
              <a:t>    多本體技術</a:t>
            </a:r>
            <a:r>
              <a:rPr lang="zh-TW" sz="1800"/>
              <a:t>=2</a:t>
            </a:r>
            <a:r>
              <a:rPr lang="zh-TW" sz="1800">
                <a:latin typeface="Arial"/>
                <a:ea typeface="Arial"/>
                <a:cs typeface="Arial"/>
                <a:sym typeface="Arial"/>
              </a:rPr>
              <a:t>個以上的本體作業，在伸長成型過程要⬜合併結果，初學者會忘記⬜合併結果是很正常的。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7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277" name="Google Shape;277;p17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278" name="Google Shape;278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79" name="Google Shape;279;p17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0" name="Google Shape;280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latin typeface="Arial"/>
                <a:ea typeface="Arial"/>
                <a:cs typeface="Arial"/>
                <a:sym typeface="Arial"/>
              </a:rPr>
              <a:t>    結合</a:t>
            </a:r>
            <a:r>
              <a:rPr lang="zh-TW" sz="1800"/>
              <a:t>3</a:t>
            </a:r>
            <a:r>
              <a:rPr lang="zh-TW" sz="1800">
                <a:latin typeface="Arial"/>
                <a:ea typeface="Arial"/>
                <a:cs typeface="Arial"/>
                <a:sym typeface="Arial"/>
              </a:rPr>
              <a:t>大項比較常用減除和共同，尤其是共同很像智力測驗。例如：先前畫草圖過程會使用</a:t>
            </a:r>
            <a:r>
              <a:rPr lang="zh-TW" sz="1800"/>
              <a:t>U</a:t>
            </a:r>
            <a:r>
              <a:rPr lang="zh-TW" sz="1800">
                <a:latin typeface="Arial"/>
                <a:ea typeface="Arial"/>
                <a:cs typeface="Arial"/>
                <a:sym typeface="Arial"/>
              </a:rPr>
              <a:t>形法則，先完成一部分再回過來把剩下的補足。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8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298" name="Google Shape;298;p18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299" name="Google Shape;299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00" name="Google Shape;300;p18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1" name="Google Shape;301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課程目標:</a:t>
            </a:r>
            <a:endParaRPr b="1">
              <a:solidFill>
                <a:srgbClr val="0000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瞭解模型最佳輪廓草圖的重要作圖原則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對後續的學習有很大助益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課程重點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◎ 認識最佳輪廓草圖對作圖下筆的影響性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課程時間 </a:t>
            </a:r>
            <a:r>
              <a:rPr lang="zh-TW">
                <a:solidFill>
                  <a:srgbClr val="993300"/>
                </a:solidFill>
              </a:rPr>
              <a:t>10分鐘 </a:t>
            </a:r>
            <a:endParaRPr>
              <a:solidFill>
                <a:srgbClr val="993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" name="Google Shape;29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" name="Google Shape;30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0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324" name="Google Shape;324;p20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325" name="Google Shape;325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26" name="Google Shape;326;p20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7" name="Google Shape;327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課程目標:</a:t>
            </a:r>
            <a:endParaRPr b="1">
              <a:solidFill>
                <a:srgbClr val="0000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瞭解模型最佳輪廓草圖的重要作圖原則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對後續的學習有很大助益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課程重點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◎ 認識最佳輪廓草圖對作圖下筆的影響性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課程時間 </a:t>
            </a:r>
            <a:r>
              <a:rPr lang="zh-TW">
                <a:solidFill>
                  <a:srgbClr val="993300"/>
                </a:solidFill>
              </a:rPr>
              <a:t>10分鐘 </a:t>
            </a:r>
            <a:endParaRPr>
              <a:solidFill>
                <a:srgbClr val="993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1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339" name="Google Shape;339;p21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340" name="Google Shape;340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41" name="Google Shape;341;p21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2" name="Google Shape;342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課程目標:</a:t>
            </a:r>
            <a:endParaRPr b="1">
              <a:solidFill>
                <a:srgbClr val="0000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瞭解模型最佳輪廓草圖的重要作圖原則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對後續的學習有很大助益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課程重點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◎ 認識最佳輪廓草圖對作圖下筆的影響性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課程時間 </a:t>
            </a:r>
            <a:r>
              <a:rPr lang="zh-TW">
                <a:solidFill>
                  <a:srgbClr val="993300"/>
                </a:solidFill>
              </a:rPr>
              <a:t>10分鐘 </a:t>
            </a:r>
            <a:endParaRPr>
              <a:solidFill>
                <a:srgbClr val="993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2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355" name="Google Shape;355;p22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356" name="Google Shape;356;p2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57" name="Google Shape;357;p22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8" name="Google Shape;358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課程目標:</a:t>
            </a:r>
            <a:endParaRPr b="1">
              <a:solidFill>
                <a:srgbClr val="0000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瞭解模型最佳輪廓草圖的重要作圖原則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對後續的學習有很大助益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課程重點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◎ 認識最佳輪廓草圖對作圖下筆的影響性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課程時間 </a:t>
            </a:r>
            <a:r>
              <a:rPr lang="zh-TW">
                <a:solidFill>
                  <a:srgbClr val="993300"/>
                </a:solidFill>
              </a:rPr>
              <a:t>10分鐘 </a:t>
            </a:r>
            <a:endParaRPr>
              <a:solidFill>
                <a:srgbClr val="993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3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370" name="Google Shape;370;p23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371" name="Google Shape;371;p2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72" name="Google Shape;372;p23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3" name="Google Shape;373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課程目標:</a:t>
            </a:r>
            <a:endParaRPr b="1">
              <a:solidFill>
                <a:srgbClr val="0000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瞭解模型最佳輪廓草圖的重要作圖原則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對後續的學習有很大助益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課程重點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◎ 認識最佳輪廓草圖對作圖下筆的影響性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課程時間 </a:t>
            </a:r>
            <a:r>
              <a:rPr lang="zh-TW">
                <a:solidFill>
                  <a:srgbClr val="993300"/>
                </a:solidFill>
              </a:rPr>
              <a:t>10分鐘 </a:t>
            </a:r>
            <a:endParaRPr>
              <a:solidFill>
                <a:srgbClr val="993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4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385" name="Google Shape;385;p24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386" name="Google Shape;386;p2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87" name="Google Shape;387;p24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8" name="Google Shape;388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課程目標:</a:t>
            </a:r>
            <a:endParaRPr b="1">
              <a:solidFill>
                <a:srgbClr val="0000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瞭解模型最佳輪廓草圖的重要作圖原則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對後續的學習有很大助益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課程重點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◎ 認識最佳輪廓草圖對作圖下筆的影響性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課程時間 </a:t>
            </a:r>
            <a:r>
              <a:rPr lang="zh-TW">
                <a:solidFill>
                  <a:srgbClr val="993300"/>
                </a:solidFill>
              </a:rPr>
              <a:t>10分鐘 </a:t>
            </a:r>
            <a:endParaRPr>
              <a:solidFill>
                <a:srgbClr val="993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5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401" name="Google Shape;401;p25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402" name="Google Shape;402;p2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03" name="Google Shape;403;p25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4" name="Google Shape;404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課程目標:</a:t>
            </a:r>
            <a:endParaRPr b="1">
              <a:solidFill>
                <a:srgbClr val="0000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瞭解模型最佳輪廓草圖的重要作圖原則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對後續的學習有很大助益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課程重點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◎ 認識最佳輪廓草圖對作圖下筆的影響性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課程時間 </a:t>
            </a:r>
            <a:r>
              <a:rPr lang="zh-TW">
                <a:solidFill>
                  <a:srgbClr val="993300"/>
                </a:solidFill>
              </a:rPr>
              <a:t>10分鐘 </a:t>
            </a:r>
            <a:endParaRPr>
              <a:solidFill>
                <a:srgbClr val="993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26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418" name="Google Shape;418;p26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419" name="Google Shape;419;p2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20" name="Google Shape;420;p26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1" name="Google Shape;421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課程目標:</a:t>
            </a:r>
            <a:endParaRPr b="1">
              <a:solidFill>
                <a:srgbClr val="0000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瞭解模型最佳輪廓草圖的重要作圖原則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對後續的學習有很大助益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課程重點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◎ 認識最佳輪廓草圖對作圖下筆的影響性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課程時間 </a:t>
            </a:r>
            <a:r>
              <a:rPr lang="zh-TW">
                <a:solidFill>
                  <a:srgbClr val="993300"/>
                </a:solidFill>
              </a:rPr>
              <a:t>10分鐘 </a:t>
            </a:r>
            <a:endParaRPr>
              <a:solidFill>
                <a:srgbClr val="993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27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432" name="Google Shape;432;p27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433" name="Google Shape;433;p2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34" name="Google Shape;434;p27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5" name="Google Shape;435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課程目標:</a:t>
            </a:r>
            <a:endParaRPr b="1">
              <a:solidFill>
                <a:srgbClr val="0000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瞭解模型最佳輪廓草圖的重要作圖原則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對後續的學習有很大助益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課程重點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◎ 認識最佳輪廓草圖對作圖下筆的影響性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課程時間 </a:t>
            </a:r>
            <a:r>
              <a:rPr lang="zh-TW">
                <a:solidFill>
                  <a:srgbClr val="993300"/>
                </a:solidFill>
              </a:rPr>
              <a:t>10分鐘 </a:t>
            </a:r>
            <a:endParaRPr>
              <a:solidFill>
                <a:srgbClr val="993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28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448" name="Google Shape;448;p28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449" name="Google Shape;449;p2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50" name="Google Shape;450;p28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51" name="Google Shape;451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課程目標:</a:t>
            </a:r>
            <a:endParaRPr b="1">
              <a:solidFill>
                <a:srgbClr val="0000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瞭解模型最佳輪廓草圖的重要作圖原則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對後續的學習有很大助益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課程重點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◎ 認識最佳輪廓草圖對作圖下筆的影響性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課程時間 </a:t>
            </a:r>
            <a:r>
              <a:rPr lang="zh-TW">
                <a:solidFill>
                  <a:srgbClr val="993300"/>
                </a:solidFill>
              </a:rPr>
              <a:t>10分鐘 </a:t>
            </a:r>
            <a:endParaRPr>
              <a:solidFill>
                <a:srgbClr val="993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9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460" name="Google Shape;460;p29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461" name="Google Shape;461;p2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62" name="Google Shape;462;p29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3" name="Google Shape;463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課程目標:</a:t>
            </a:r>
            <a:endParaRPr b="1">
              <a:solidFill>
                <a:srgbClr val="0000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瞭解模型最佳輪廓草圖的重要作圖原則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對後續的學習有很大助益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課程重點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◎ 認識最佳輪廓草圖對作圖下筆的影響性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課程時間 </a:t>
            </a:r>
            <a:r>
              <a:rPr lang="zh-TW">
                <a:solidFill>
                  <a:srgbClr val="993300"/>
                </a:solidFill>
              </a:rPr>
              <a:t>10分鐘 </a:t>
            </a:r>
            <a:endParaRPr>
              <a:solidFill>
                <a:srgbClr val="993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41" name="Google Shape;41;p3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42" name="Google Shape;42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3" name="Google Shape;43;p3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" name="Google Shape;44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課程目標:</a:t>
            </a:r>
            <a:endParaRPr b="1">
              <a:solidFill>
                <a:srgbClr val="0000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瞭解模型最佳輪廓草圖的重要作圖原則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對後續的學習有很大助益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課程重點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◎ 認識最佳輪廓草圖對作圖下筆的影響性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課程時間 </a:t>
            </a:r>
            <a:r>
              <a:rPr lang="zh-TW">
                <a:solidFill>
                  <a:srgbClr val="993300"/>
                </a:solidFill>
              </a:rPr>
              <a:t>10分鐘 </a:t>
            </a:r>
            <a:endParaRPr>
              <a:solidFill>
                <a:srgbClr val="993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30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475" name="Google Shape;475;p30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476" name="Google Shape;476;p3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77" name="Google Shape;477;p30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78" name="Google Shape;478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課程目標:</a:t>
            </a:r>
            <a:endParaRPr b="1">
              <a:solidFill>
                <a:srgbClr val="0000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瞭解模型最佳輪廓草圖的重要作圖原則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對後續的學習有很大助益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課程重點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◎ 認識最佳輪廓草圖對作圖下筆的影響性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課程時間 </a:t>
            </a:r>
            <a:r>
              <a:rPr lang="zh-TW">
                <a:solidFill>
                  <a:srgbClr val="993300"/>
                </a:solidFill>
              </a:rPr>
              <a:t>10分鐘 </a:t>
            </a:r>
            <a:endParaRPr>
              <a:solidFill>
                <a:srgbClr val="993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31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488" name="Google Shape;488;p31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489" name="Google Shape;489;p3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90" name="Google Shape;490;p31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91" name="Google Shape;491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課程目標:</a:t>
            </a:r>
            <a:endParaRPr b="1">
              <a:solidFill>
                <a:srgbClr val="0000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瞭解模型最佳輪廓草圖的重要作圖原則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對後續的學習有很大助益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課程重點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◎ 認識最佳輪廓草圖對作圖下筆的影響性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課程時間 </a:t>
            </a:r>
            <a:r>
              <a:rPr lang="zh-TW">
                <a:solidFill>
                  <a:srgbClr val="993300"/>
                </a:solidFill>
              </a:rPr>
              <a:t>10分鐘 </a:t>
            </a:r>
            <a:endParaRPr>
              <a:solidFill>
                <a:srgbClr val="993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32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507" name="Google Shape;507;p32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508" name="Google Shape;508;p3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09" name="Google Shape;509;p32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10" name="Google Shape;510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課程目標:</a:t>
            </a:r>
            <a:endParaRPr b="1">
              <a:solidFill>
                <a:srgbClr val="0000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瞭解模型最佳輪廓草圖的重要作圖原則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對後續的學習有很大助益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課程重點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◎ 認識最佳輪廓草圖對作圖下筆的影響性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課程時間 </a:t>
            </a:r>
            <a:r>
              <a:rPr lang="zh-TW">
                <a:solidFill>
                  <a:srgbClr val="993300"/>
                </a:solidFill>
              </a:rPr>
              <a:t>10分鐘 </a:t>
            </a:r>
            <a:endParaRPr>
              <a:solidFill>
                <a:srgbClr val="993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33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522" name="Google Shape;522;p33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523" name="Google Shape;523;p3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24" name="Google Shape;524;p33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25" name="Google Shape;525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課程目標:</a:t>
            </a:r>
            <a:endParaRPr b="1">
              <a:solidFill>
                <a:srgbClr val="0000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瞭解模型最佳輪廓草圖的重要作圖原則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對後續的學習有很大助益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課程重點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◎ 認識最佳輪廓草圖對作圖下筆的影響性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課程時間 </a:t>
            </a:r>
            <a:r>
              <a:rPr lang="zh-TW">
                <a:solidFill>
                  <a:srgbClr val="993300"/>
                </a:solidFill>
              </a:rPr>
              <a:t>10分鐘 </a:t>
            </a:r>
            <a:endParaRPr>
              <a:solidFill>
                <a:srgbClr val="993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34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538" name="Google Shape;538;p34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539" name="Google Shape;539;p3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40" name="Google Shape;540;p34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41" name="Google Shape;541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課程目標:</a:t>
            </a:r>
            <a:endParaRPr b="1">
              <a:solidFill>
                <a:srgbClr val="0000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瞭解模型最佳輪廓草圖的重要作圖原則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對後續的學習有很大助益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課程重點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◎ 認識最佳輪廓草圖對作圖下筆的影響性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課程時間 </a:t>
            </a:r>
            <a:r>
              <a:rPr lang="zh-TW">
                <a:solidFill>
                  <a:srgbClr val="993300"/>
                </a:solidFill>
              </a:rPr>
              <a:t>10分鐘 </a:t>
            </a:r>
            <a:endParaRPr>
              <a:solidFill>
                <a:srgbClr val="993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35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553" name="Google Shape;553;p35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554" name="Google Shape;554;p3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55" name="Google Shape;555;p35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56" name="Google Shape;556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課程目標:</a:t>
            </a:r>
            <a:endParaRPr b="1">
              <a:solidFill>
                <a:srgbClr val="0000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瞭解模型最佳輪廓草圖的重要作圖原則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對後續的學習有很大助益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課程重點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◎ 認識最佳輪廓草圖對作圖下筆的影響性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課程時間 </a:t>
            </a:r>
            <a:r>
              <a:rPr lang="zh-TW">
                <a:solidFill>
                  <a:srgbClr val="993300"/>
                </a:solidFill>
              </a:rPr>
              <a:t>10分鐘 </a:t>
            </a:r>
            <a:endParaRPr>
              <a:solidFill>
                <a:srgbClr val="993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36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567" name="Google Shape;567;p36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568" name="Google Shape;568;p3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69" name="Google Shape;569;p36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70" name="Google Shape;570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課程目標:</a:t>
            </a:r>
            <a:endParaRPr b="1">
              <a:solidFill>
                <a:srgbClr val="0000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瞭解模型最佳輪廓草圖的重要作圖原則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對後續的學習有很大助益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課程重點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◎ 認識最佳輪廓草圖對作圖下筆的影響性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課程時間 </a:t>
            </a:r>
            <a:r>
              <a:rPr lang="zh-TW">
                <a:solidFill>
                  <a:srgbClr val="993300"/>
                </a:solidFill>
              </a:rPr>
              <a:t>10分鐘 </a:t>
            </a:r>
            <a:endParaRPr>
              <a:solidFill>
                <a:srgbClr val="993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37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587" name="Google Shape;587;p37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588" name="Google Shape;588;p3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89" name="Google Shape;589;p37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90" name="Google Shape;590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課程目標:</a:t>
            </a:r>
            <a:endParaRPr b="1">
              <a:solidFill>
                <a:srgbClr val="0000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瞭解模型最佳輪廓草圖的重要作圖原則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對後續的學習有很大助益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課程重點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◎ 認識最佳輪廓草圖對作圖下筆的影響性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課程時間 </a:t>
            </a:r>
            <a:r>
              <a:rPr lang="zh-TW">
                <a:solidFill>
                  <a:srgbClr val="993300"/>
                </a:solidFill>
              </a:rPr>
              <a:t>10分鐘 </a:t>
            </a:r>
            <a:endParaRPr>
              <a:solidFill>
                <a:srgbClr val="993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8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602" name="Google Shape;602;p38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603" name="Google Shape;603;p3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04" name="Google Shape;604;p38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05" name="Google Shape;605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課程目標:</a:t>
            </a:r>
            <a:endParaRPr b="1">
              <a:solidFill>
                <a:srgbClr val="0000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瞭解模型最佳輪廓草圖的重要作圖原則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對後續的學習有很大助益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課程重點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◎ 認識最佳輪廓草圖對作圖下筆的影響性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課程時間 </a:t>
            </a:r>
            <a:r>
              <a:rPr lang="zh-TW">
                <a:solidFill>
                  <a:srgbClr val="993300"/>
                </a:solidFill>
              </a:rPr>
              <a:t>10分鐘 </a:t>
            </a:r>
            <a:endParaRPr>
              <a:solidFill>
                <a:srgbClr val="993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39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616" name="Google Shape;616;p39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617" name="Google Shape;617;p3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18" name="Google Shape;618;p39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19" name="Google Shape;619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課程目標:</a:t>
            </a:r>
            <a:endParaRPr b="1">
              <a:solidFill>
                <a:srgbClr val="0000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瞭解模型最佳輪廓草圖的重要作圖原則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對後續的學習有很大助益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課程重點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◎ 認識最佳輪廓草圖對作圖下筆的影響性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課程時間 </a:t>
            </a:r>
            <a:r>
              <a:rPr lang="zh-TW">
                <a:solidFill>
                  <a:srgbClr val="993300"/>
                </a:solidFill>
              </a:rPr>
              <a:t>10分鐘 </a:t>
            </a:r>
            <a:endParaRPr>
              <a:solidFill>
                <a:srgbClr val="993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53" name="Google Shape;53;p4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54" name="Google Shape;54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5" name="Google Shape;55;p4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6" name="Google Shape;56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latin typeface="Arial"/>
                <a:ea typeface="Arial"/>
                <a:cs typeface="Arial"/>
                <a:sym typeface="Arial"/>
              </a:rPr>
              <a:t>    布林運算（</a:t>
            </a:r>
            <a:r>
              <a:rPr lang="zh-TW" sz="1800"/>
              <a:t>Boolean</a:t>
            </a:r>
            <a:r>
              <a:rPr lang="zh-TW" sz="1800">
                <a:latin typeface="Arial"/>
                <a:ea typeface="Arial"/>
                <a:cs typeface="Arial"/>
                <a:sym typeface="Arial"/>
              </a:rPr>
              <a:t>簡稱布林）是通俗講法。布林代數</a:t>
            </a:r>
            <a:r>
              <a:rPr lang="zh-TW" sz="1800"/>
              <a:t>(Boolean Algebra)</a:t>
            </a:r>
            <a:r>
              <a:rPr lang="zh-TW" sz="1800">
                <a:latin typeface="Arial"/>
                <a:ea typeface="Arial"/>
                <a:cs typeface="Arial"/>
                <a:sym typeface="Arial"/>
              </a:rPr>
              <a:t>取自於英國數學家喬治布林，起初運用在電路系統，</a:t>
            </a:r>
            <a:r>
              <a:rPr lang="zh-TW" sz="1800"/>
              <a:t>20</a:t>
            </a:r>
            <a:r>
              <a:rPr lang="zh-TW" sz="1800">
                <a:latin typeface="Arial"/>
                <a:ea typeface="Arial"/>
                <a:cs typeface="Arial"/>
                <a:sym typeface="Arial"/>
              </a:rPr>
              <a:t>世紀被廣泛應用，紀念為布林運算。</a:t>
            </a:r>
            <a:endParaRPr sz="180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40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633" name="Google Shape;633;p40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634" name="Google Shape;634;p4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35" name="Google Shape;635;p40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36" name="Google Shape;636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課程目標:</a:t>
            </a:r>
            <a:endParaRPr b="1">
              <a:solidFill>
                <a:srgbClr val="0000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瞭解模型最佳輪廓草圖的重要作圖原則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對後續的學習有很大助益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課程重點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◎ 認識最佳輪廓草圖對作圖下筆的影響性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課程時間 </a:t>
            </a:r>
            <a:r>
              <a:rPr lang="zh-TW">
                <a:solidFill>
                  <a:srgbClr val="993300"/>
                </a:solidFill>
              </a:rPr>
              <a:t>10分鐘 </a:t>
            </a:r>
            <a:endParaRPr>
              <a:solidFill>
                <a:srgbClr val="993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41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650" name="Google Shape;650;p41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651" name="Google Shape;651;p4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52" name="Google Shape;652;p41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53" name="Google Shape;653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課程目標:</a:t>
            </a:r>
            <a:endParaRPr b="1">
              <a:solidFill>
                <a:srgbClr val="0000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瞭解模型最佳輪廓草圖的重要作圖原則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對後續的學習有很大助益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課程重點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◎ 認識最佳輪廓草圖對作圖下筆的影響性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課程時間 </a:t>
            </a:r>
            <a:r>
              <a:rPr lang="zh-TW">
                <a:solidFill>
                  <a:srgbClr val="993300"/>
                </a:solidFill>
              </a:rPr>
              <a:t>10分鐘 </a:t>
            </a:r>
            <a:endParaRPr>
              <a:solidFill>
                <a:srgbClr val="993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42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665" name="Google Shape;665;p42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666" name="Google Shape;666;p4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67" name="Google Shape;667;p42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68" name="Google Shape;668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課程目標:</a:t>
            </a:r>
            <a:endParaRPr b="1">
              <a:solidFill>
                <a:srgbClr val="0000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瞭解模型最佳輪廓草圖的重要作圖原則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對後續的學習有很大助益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課程重點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◎ 認識最佳輪廓草圖對作圖下筆的影響性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課程時間 </a:t>
            </a:r>
            <a:r>
              <a:rPr lang="zh-TW">
                <a:solidFill>
                  <a:srgbClr val="993300"/>
                </a:solidFill>
              </a:rPr>
              <a:t>10分鐘 </a:t>
            </a:r>
            <a:endParaRPr>
              <a:solidFill>
                <a:srgbClr val="993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43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682" name="Google Shape;682;p43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683" name="Google Shape;683;p4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84" name="Google Shape;684;p43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85" name="Google Shape;685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課程目標:</a:t>
            </a:r>
            <a:endParaRPr b="1">
              <a:solidFill>
                <a:srgbClr val="0000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瞭解模型最佳輪廓草圖的重要作圖原則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對後續的學習有很大助益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課程重點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◎ 認識最佳輪廓草圖對作圖下筆的影響性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課程時間 </a:t>
            </a:r>
            <a:r>
              <a:rPr lang="zh-TW">
                <a:solidFill>
                  <a:srgbClr val="993300"/>
                </a:solidFill>
              </a:rPr>
              <a:t>10分鐘 </a:t>
            </a:r>
            <a:endParaRPr>
              <a:solidFill>
                <a:srgbClr val="993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44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697" name="Google Shape;697;p44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698" name="Google Shape;698;p4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99" name="Google Shape;699;p44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00" name="Google Shape;700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課程目標:</a:t>
            </a:r>
            <a:endParaRPr b="1">
              <a:solidFill>
                <a:srgbClr val="0000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瞭解模型最佳輪廓草圖的重要作圖原則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對後續的學習有很大助益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課程重點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◎ 認識最佳輪廓草圖對作圖下筆的影響性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課程時間 </a:t>
            </a:r>
            <a:r>
              <a:rPr lang="zh-TW">
                <a:solidFill>
                  <a:srgbClr val="993300"/>
                </a:solidFill>
              </a:rPr>
              <a:t>10分鐘 </a:t>
            </a:r>
            <a:endParaRPr>
              <a:solidFill>
                <a:srgbClr val="993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45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712" name="Google Shape;712;p45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713" name="Google Shape;713;p4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14" name="Google Shape;714;p45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15" name="Google Shape;715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課程目標:</a:t>
            </a:r>
            <a:endParaRPr b="1">
              <a:solidFill>
                <a:srgbClr val="0000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瞭解模型最佳輪廓草圖的重要作圖原則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對後續的學習有很大助益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課程重點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◎ 認識最佳輪廓草圖對作圖下筆的影響性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課程時間 </a:t>
            </a:r>
            <a:r>
              <a:rPr lang="zh-TW">
                <a:solidFill>
                  <a:srgbClr val="993300"/>
                </a:solidFill>
              </a:rPr>
              <a:t>10分鐘 </a:t>
            </a:r>
            <a:endParaRPr>
              <a:solidFill>
                <a:srgbClr val="993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46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727" name="Google Shape;727;p46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728" name="Google Shape;728;p4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29" name="Google Shape;729;p46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30" name="Google Shape;730;p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課程目標:</a:t>
            </a:r>
            <a:endParaRPr b="1">
              <a:solidFill>
                <a:srgbClr val="0000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瞭解模型最佳輪廓草圖的重要作圖原則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對後續的學習有很大助益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課程重點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◎ 認識最佳輪廓草圖對作圖下筆的影響性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課程時間 </a:t>
            </a:r>
            <a:r>
              <a:rPr lang="zh-TW">
                <a:solidFill>
                  <a:srgbClr val="993300"/>
                </a:solidFill>
              </a:rPr>
              <a:t>10分鐘 </a:t>
            </a:r>
            <a:endParaRPr>
              <a:solidFill>
                <a:srgbClr val="993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47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741" name="Google Shape;741;p47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742" name="Google Shape;742;p4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43" name="Google Shape;743;p47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44" name="Google Shape;744;p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課程目標:</a:t>
            </a:r>
            <a:endParaRPr b="1">
              <a:solidFill>
                <a:srgbClr val="0000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瞭解模型最佳輪廓草圖的重要作圖原則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對後續的學習有很大助益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課程重點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◎ 認識最佳輪廓草圖對作圖下筆的影響性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課程時間 </a:t>
            </a:r>
            <a:r>
              <a:rPr lang="zh-TW">
                <a:solidFill>
                  <a:srgbClr val="993300"/>
                </a:solidFill>
              </a:rPr>
              <a:t>10分鐘 </a:t>
            </a:r>
            <a:endParaRPr>
              <a:solidFill>
                <a:srgbClr val="993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48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758" name="Google Shape;758;p48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759" name="Google Shape;759;p4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60" name="Google Shape;760;p48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61" name="Google Shape;761;p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課程目標:</a:t>
            </a:r>
            <a:endParaRPr b="1">
              <a:solidFill>
                <a:srgbClr val="0000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瞭解模型最佳輪廓草圖的重要作圖原則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對後續的學習有很大助益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課程重點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◎ 認識最佳輪廓草圖對作圖下筆的影響性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課程時間 </a:t>
            </a:r>
            <a:r>
              <a:rPr lang="zh-TW">
                <a:solidFill>
                  <a:srgbClr val="993300"/>
                </a:solidFill>
              </a:rPr>
              <a:t>10分鐘 </a:t>
            </a:r>
            <a:endParaRPr>
              <a:solidFill>
                <a:srgbClr val="993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49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772" name="Google Shape;772;p49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773" name="Google Shape;773;p4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74" name="Google Shape;774;p49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75" name="Google Shape;775;p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課程目標:</a:t>
            </a:r>
            <a:endParaRPr b="1">
              <a:solidFill>
                <a:srgbClr val="0000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瞭解模型最佳輪廓草圖的重要作圖原則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對後續的學習有很大助益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課程重點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◎ 認識最佳輪廓草圖對作圖下筆的影響性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課程時間 </a:t>
            </a:r>
            <a:r>
              <a:rPr lang="zh-TW">
                <a:solidFill>
                  <a:srgbClr val="993300"/>
                </a:solidFill>
              </a:rPr>
              <a:t>10分鐘 </a:t>
            </a:r>
            <a:endParaRPr>
              <a:solidFill>
                <a:srgbClr val="993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5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68" name="Google Shape;68;p5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69" name="Google Shape;69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0" name="Google Shape;70;p5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1" name="Google Shape;71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課程目標:</a:t>
            </a:r>
            <a:endParaRPr b="1">
              <a:solidFill>
                <a:srgbClr val="0000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瞭解模型最佳輪廓草圖的重要作圖原則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對後續的學習有很大助益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課程重點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◎ 認識最佳輪廓草圖對作圖下筆的影響性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課程時間 </a:t>
            </a:r>
            <a:r>
              <a:rPr lang="zh-TW">
                <a:solidFill>
                  <a:srgbClr val="993300"/>
                </a:solidFill>
              </a:rPr>
              <a:t>10分鐘 </a:t>
            </a:r>
            <a:endParaRPr>
              <a:solidFill>
                <a:srgbClr val="993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50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784" name="Google Shape;784;p50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785" name="Google Shape;785;p5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86" name="Google Shape;786;p50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87" name="Google Shape;787;p5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課程目標:</a:t>
            </a:r>
            <a:endParaRPr b="1">
              <a:solidFill>
                <a:srgbClr val="0000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瞭解模型最佳輪廓草圖的重要作圖原則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對後續的學習有很大助益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課程重點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◎ 認識最佳輪廓草圖對作圖下筆的影響性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課程時間 </a:t>
            </a:r>
            <a:r>
              <a:rPr lang="zh-TW">
                <a:solidFill>
                  <a:srgbClr val="993300"/>
                </a:solidFill>
              </a:rPr>
              <a:t>10分鐘 </a:t>
            </a:r>
            <a:endParaRPr>
              <a:solidFill>
                <a:srgbClr val="993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5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7" name="Google Shape;797;p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52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808" name="Google Shape;808;p52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809" name="Google Shape;809;p5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10" name="Google Shape;810;p52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11" name="Google Shape;811;p5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課程目標:</a:t>
            </a:r>
            <a:endParaRPr b="1">
              <a:solidFill>
                <a:srgbClr val="0000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瞭解模型最佳輪廓草圖的重要作圖原則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對後續的學習有很大助益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課程重點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◎ 認識最佳輪廓草圖對作圖下筆的影響性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課程時間 </a:t>
            </a:r>
            <a:r>
              <a:rPr lang="zh-TW">
                <a:solidFill>
                  <a:srgbClr val="993300"/>
                </a:solidFill>
              </a:rPr>
              <a:t>10分鐘 </a:t>
            </a:r>
            <a:endParaRPr>
              <a:solidFill>
                <a:srgbClr val="993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53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822" name="Google Shape;822;p53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823" name="Google Shape;823;p5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24" name="Google Shape;824;p53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25" name="Google Shape;825;p5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課程目標:</a:t>
            </a:r>
            <a:endParaRPr b="1">
              <a:solidFill>
                <a:srgbClr val="0000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瞭解模型最佳輪廓草圖的重要作圖原則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對後續的學習有很大助益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課程重點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◎ 認識最佳輪廓草圖對作圖下筆的影響性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課程時間 </a:t>
            </a:r>
            <a:r>
              <a:rPr lang="zh-TW">
                <a:solidFill>
                  <a:srgbClr val="993300"/>
                </a:solidFill>
              </a:rPr>
              <a:t>10分鐘 </a:t>
            </a:r>
            <a:endParaRPr>
              <a:solidFill>
                <a:srgbClr val="993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54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839" name="Google Shape;839;p54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840" name="Google Shape;840;p5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41" name="Google Shape;841;p54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42" name="Google Shape;842;p5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課程目標:</a:t>
            </a:r>
            <a:endParaRPr b="1">
              <a:solidFill>
                <a:srgbClr val="0000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瞭解模型最佳輪廓草圖的重要作圖原則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對後續的學習有很大助益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課程重點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◎ 認識最佳輪廓草圖對作圖下筆的影響性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課程時間 </a:t>
            </a:r>
            <a:r>
              <a:rPr lang="zh-TW">
                <a:solidFill>
                  <a:srgbClr val="993300"/>
                </a:solidFill>
              </a:rPr>
              <a:t>10分鐘 </a:t>
            </a:r>
            <a:endParaRPr>
              <a:solidFill>
                <a:srgbClr val="993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55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853" name="Google Shape;853;p55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854" name="Google Shape;854;p5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55" name="Google Shape;855;p55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56" name="Google Shape;856;p5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課程目標:</a:t>
            </a:r>
            <a:endParaRPr b="1">
              <a:solidFill>
                <a:srgbClr val="0000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瞭解模型最佳輪廓草圖的重要作圖原則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對後續的學習有很大助益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課程重點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◎ 認識最佳輪廓草圖對作圖下筆的影響性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課程時間 </a:t>
            </a:r>
            <a:r>
              <a:rPr lang="zh-TW">
                <a:solidFill>
                  <a:srgbClr val="993300"/>
                </a:solidFill>
              </a:rPr>
              <a:t>10分鐘 </a:t>
            </a:r>
            <a:endParaRPr>
              <a:solidFill>
                <a:srgbClr val="993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5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56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867" name="Google Shape;867;p56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868" name="Google Shape;868;p5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69" name="Google Shape;869;p56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70" name="Google Shape;870;p5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課程目標:</a:t>
            </a:r>
            <a:endParaRPr b="1">
              <a:solidFill>
                <a:srgbClr val="0000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瞭解模型最佳輪廓草圖的重要作圖原則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對後續的學習有很大助益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課程重點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◎ 認識最佳輪廓草圖對作圖下筆的影響性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課程時間 </a:t>
            </a:r>
            <a:r>
              <a:rPr lang="zh-TW">
                <a:solidFill>
                  <a:srgbClr val="993300"/>
                </a:solidFill>
              </a:rPr>
              <a:t>10分鐘 </a:t>
            </a:r>
            <a:endParaRPr>
              <a:solidFill>
                <a:srgbClr val="993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8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57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880" name="Google Shape;880;p57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881" name="Google Shape;881;p5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82" name="Google Shape;882;p57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83" name="Google Shape;883;p5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課程目標:</a:t>
            </a:r>
            <a:endParaRPr b="1">
              <a:solidFill>
                <a:srgbClr val="0000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瞭解模型最佳輪廓草圖的重要作圖原則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對後續的學習有很大助益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課程重點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◎ 認識最佳輪廓草圖對作圖下筆的影響性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課程時間 </a:t>
            </a:r>
            <a:r>
              <a:rPr lang="zh-TW">
                <a:solidFill>
                  <a:srgbClr val="993300"/>
                </a:solidFill>
              </a:rPr>
              <a:t>10分鐘 </a:t>
            </a:r>
            <a:endParaRPr>
              <a:solidFill>
                <a:srgbClr val="993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0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58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892" name="Google Shape;892;p58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893" name="Google Shape;893;p5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94" name="Google Shape;894;p58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95" name="Google Shape;895;p5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課程目標:</a:t>
            </a:r>
            <a:endParaRPr b="1">
              <a:solidFill>
                <a:srgbClr val="0000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瞭解模型最佳輪廓草圖的重要作圖原則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對後續的學習有很大助益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課程重點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◎ 認識最佳輪廓草圖對作圖下筆的影響性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課程時間 </a:t>
            </a:r>
            <a:r>
              <a:rPr lang="zh-TW">
                <a:solidFill>
                  <a:srgbClr val="993300"/>
                </a:solidFill>
              </a:rPr>
              <a:t>10分鐘 </a:t>
            </a:r>
            <a:endParaRPr>
              <a:solidFill>
                <a:srgbClr val="993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3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59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905" name="Google Shape;905;p59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906" name="Google Shape;906;p5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07" name="Google Shape;907;p59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08" name="Google Shape;908;p5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課程目標:</a:t>
            </a:r>
            <a:endParaRPr b="1">
              <a:solidFill>
                <a:srgbClr val="0000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瞭解模型最佳輪廓草圖的重要作圖原則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對後續的學習有很大助益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課程重點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◎ 認識最佳輪廓草圖對作圖下筆的影響性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課程時間 </a:t>
            </a:r>
            <a:r>
              <a:rPr lang="zh-TW">
                <a:solidFill>
                  <a:srgbClr val="993300"/>
                </a:solidFill>
              </a:rPr>
              <a:t>10分鐘 </a:t>
            </a:r>
            <a:endParaRPr>
              <a:solidFill>
                <a:srgbClr val="993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80" name="Google Shape;80;p6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81" name="Google Shape;81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2" name="Google Shape;82;p6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3" name="Google Shape;83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latin typeface="Arial"/>
                <a:ea typeface="Arial"/>
                <a:cs typeface="Arial"/>
                <a:sym typeface="Arial"/>
              </a:rPr>
              <a:t>    由於</a:t>
            </a:r>
            <a:r>
              <a:rPr lang="zh-TW" sz="1800"/>
              <a:t>2</a:t>
            </a:r>
            <a:r>
              <a:rPr lang="zh-TW" sz="1800">
                <a:latin typeface="Arial"/>
                <a:ea typeface="Arial"/>
                <a:cs typeface="Arial"/>
                <a:sym typeface="Arial"/>
              </a:rPr>
              <a:t>個以上本體相加或相減產生新物體，且本體之間必須重疊。</a:t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2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60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924" name="Google Shape;924;p60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925" name="Google Shape;925;p6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26" name="Google Shape;926;p60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27" name="Google Shape;927;p6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課程目標:</a:t>
            </a:r>
            <a:endParaRPr b="1">
              <a:solidFill>
                <a:srgbClr val="0000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瞭解模型最佳輪廓草圖的重要作圖原則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對後續的學習有很大助益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課程重點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◎ 認識最佳輪廓草圖對作圖下筆的影響性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課程時間 </a:t>
            </a:r>
            <a:r>
              <a:rPr lang="zh-TW">
                <a:solidFill>
                  <a:srgbClr val="993300"/>
                </a:solidFill>
              </a:rPr>
              <a:t>10分鐘 </a:t>
            </a:r>
            <a:endParaRPr>
              <a:solidFill>
                <a:srgbClr val="993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5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61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937" name="Google Shape;937;p61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938" name="Google Shape;938;p6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39" name="Google Shape;939;p61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40" name="Google Shape;940;p6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課程目標:</a:t>
            </a:r>
            <a:endParaRPr b="1">
              <a:solidFill>
                <a:srgbClr val="0000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瞭解模型最佳輪廓草圖的重要作圖原則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對後續的學習有很大助益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課程重點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◎ 認識最佳輪廓草圖對作圖下筆的影響性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課程時間 </a:t>
            </a:r>
            <a:r>
              <a:rPr lang="zh-TW">
                <a:solidFill>
                  <a:srgbClr val="993300"/>
                </a:solidFill>
              </a:rPr>
              <a:t>10分鐘 </a:t>
            </a:r>
            <a:endParaRPr>
              <a:solidFill>
                <a:srgbClr val="993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4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6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6" name="Google Shape;956;p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5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63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967" name="Google Shape;967;p63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968" name="Google Shape;968;p6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69" name="Google Shape;969;p63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70" name="Google Shape;970;p6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課程目標:</a:t>
            </a:r>
            <a:endParaRPr b="1">
              <a:solidFill>
                <a:srgbClr val="0000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瞭解模型最佳輪廓草圖的重要作圖原則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對後續的學習有很大助益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課程重點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◎ 認識最佳輪廓草圖對作圖下筆的影響性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課程時間 </a:t>
            </a:r>
            <a:r>
              <a:rPr lang="zh-TW">
                <a:solidFill>
                  <a:srgbClr val="993300"/>
                </a:solidFill>
              </a:rPr>
              <a:t>10分鐘 </a:t>
            </a:r>
            <a:endParaRPr>
              <a:solidFill>
                <a:srgbClr val="993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2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64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984" name="Google Shape;984;p64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985" name="Google Shape;985;p6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86" name="Google Shape;986;p64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87" name="Google Shape;987;p6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課程目標:</a:t>
            </a:r>
            <a:endParaRPr b="1">
              <a:solidFill>
                <a:srgbClr val="0000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瞭解模型最佳輪廓草圖的重要作圖原則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對後續的學習有很大助益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課程重點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◎ 認識最佳輪廓草圖對作圖下筆的影響性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課程時間 </a:t>
            </a:r>
            <a:r>
              <a:rPr lang="zh-TW">
                <a:solidFill>
                  <a:srgbClr val="993300"/>
                </a:solidFill>
              </a:rPr>
              <a:t>10分鐘 </a:t>
            </a:r>
            <a:endParaRPr>
              <a:solidFill>
                <a:srgbClr val="993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7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65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999" name="Google Shape;999;p65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1000" name="Google Shape;1000;p6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001" name="Google Shape;1001;p65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02" name="Google Shape;1002;p6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課程目標:</a:t>
            </a:r>
            <a:endParaRPr b="1">
              <a:solidFill>
                <a:srgbClr val="0000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瞭解模型最佳輪廓草圖的重要作圖原則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對後續的學習有很大助益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課程重點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◎ 認識最佳輪廓草圖對作圖下筆的影響性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課程時間 </a:t>
            </a:r>
            <a:r>
              <a:rPr lang="zh-TW">
                <a:solidFill>
                  <a:srgbClr val="993300"/>
                </a:solidFill>
              </a:rPr>
              <a:t>10分鐘 </a:t>
            </a:r>
            <a:endParaRPr>
              <a:solidFill>
                <a:srgbClr val="993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3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66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1015" name="Google Shape;1015;p66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1016" name="Google Shape;1016;p6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017" name="Google Shape;1017;p66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18" name="Google Shape;1018;p6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課程目標:</a:t>
            </a:r>
            <a:endParaRPr b="1">
              <a:solidFill>
                <a:srgbClr val="0000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瞭解模型最佳輪廓草圖的重要作圖原則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對後續的學習有很大助益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課程重點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◎ 認識最佳輪廓草圖對作圖下筆的影響性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課程時間 </a:t>
            </a:r>
            <a:r>
              <a:rPr lang="zh-TW">
                <a:solidFill>
                  <a:srgbClr val="993300"/>
                </a:solidFill>
              </a:rPr>
              <a:t>10分鐘 </a:t>
            </a:r>
            <a:endParaRPr>
              <a:solidFill>
                <a:srgbClr val="993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0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67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1032" name="Google Shape;1032;p67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1033" name="Google Shape;1033;p6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034" name="Google Shape;1034;p67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35" name="Google Shape;1035;p6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課程目標:</a:t>
            </a:r>
            <a:endParaRPr b="1">
              <a:solidFill>
                <a:srgbClr val="0000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瞭解模型最佳輪廓草圖的重要作圖原則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對後續的學習有很大助益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課程重點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◎ 認識最佳輪廓草圖對作圖下筆的影響性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課程時間 </a:t>
            </a:r>
            <a:r>
              <a:rPr lang="zh-TW">
                <a:solidFill>
                  <a:srgbClr val="993300"/>
                </a:solidFill>
              </a:rPr>
              <a:t>10分鐘 </a:t>
            </a:r>
            <a:endParaRPr>
              <a:solidFill>
                <a:srgbClr val="993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6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68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1048" name="Google Shape;1048;p68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1049" name="Google Shape;1049;p6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050" name="Google Shape;1050;p68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51" name="Google Shape;1051;p6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課程目標:</a:t>
            </a:r>
            <a:endParaRPr b="1">
              <a:solidFill>
                <a:srgbClr val="0000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瞭解模型最佳輪廓草圖的重要作圖原則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對後續的學習有很大助益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課程重點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◎ 認識最佳輪廓草圖對作圖下筆的影響性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課程時間 </a:t>
            </a:r>
            <a:r>
              <a:rPr lang="zh-TW">
                <a:solidFill>
                  <a:srgbClr val="993300"/>
                </a:solidFill>
              </a:rPr>
              <a:t>10分鐘 </a:t>
            </a:r>
            <a:endParaRPr>
              <a:solidFill>
                <a:srgbClr val="993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4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69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1066" name="Google Shape;1066;p69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1067" name="Google Shape;1067;p6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068" name="Google Shape;1068;p69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69" name="Google Shape;1069;p6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課程目標:</a:t>
            </a:r>
            <a:endParaRPr b="1">
              <a:solidFill>
                <a:srgbClr val="0000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瞭解模型最佳輪廓草圖的重要作圖原則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對後續的學習有很大助益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課程重點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◎ 認識最佳輪廓草圖對作圖下筆的影響性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課程時間 </a:t>
            </a:r>
            <a:r>
              <a:rPr lang="zh-TW">
                <a:solidFill>
                  <a:srgbClr val="993300"/>
                </a:solidFill>
              </a:rPr>
              <a:t>10分鐘 </a:t>
            </a:r>
            <a:endParaRPr>
              <a:solidFill>
                <a:srgbClr val="993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109" name="Google Shape;109;p7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110" name="Google Shape;110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11" name="Google Shape;111;p7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2" name="Google Shape;112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課程目標:</a:t>
            </a:r>
            <a:endParaRPr b="1">
              <a:solidFill>
                <a:srgbClr val="0000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瞭解模型最佳輪廓草圖的重要作圖原則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對後續的學習有很大助益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課程重點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◎ 認識最佳輪廓草圖對作圖下筆的影響性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課程時間 </a:t>
            </a:r>
            <a:r>
              <a:rPr lang="zh-TW">
                <a:solidFill>
                  <a:srgbClr val="993300"/>
                </a:solidFill>
              </a:rPr>
              <a:t>10分鐘 </a:t>
            </a:r>
            <a:endParaRPr>
              <a:solidFill>
                <a:srgbClr val="993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0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p70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1082" name="Google Shape;1082;p70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1083" name="Google Shape;1083;p7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084" name="Google Shape;1084;p70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85" name="Google Shape;1085;p7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課程目標:</a:t>
            </a:r>
            <a:endParaRPr b="1">
              <a:solidFill>
                <a:srgbClr val="0000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瞭解模型最佳輪廓草圖的重要作圖原則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對後續的學習有很大助益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課程重點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◎ 認識最佳輪廓草圖對作圖下筆的影響性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課程時間 </a:t>
            </a:r>
            <a:r>
              <a:rPr lang="zh-TW">
                <a:solidFill>
                  <a:srgbClr val="993300"/>
                </a:solidFill>
              </a:rPr>
              <a:t>10分鐘 </a:t>
            </a:r>
            <a:endParaRPr>
              <a:solidFill>
                <a:srgbClr val="993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p71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1103" name="Google Shape;1103;p71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1104" name="Google Shape;1104;p7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105" name="Google Shape;1105;p71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06" name="Google Shape;1106;p7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課程目標:</a:t>
            </a:r>
            <a:endParaRPr b="1">
              <a:solidFill>
                <a:srgbClr val="0000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瞭解模型最佳輪廓草圖的重要作圖原則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對後續的學習有很大助益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課程重點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◎ 認識最佳輪廓草圖對作圖下筆的影響性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課程時間 </a:t>
            </a:r>
            <a:r>
              <a:rPr lang="zh-TW">
                <a:solidFill>
                  <a:srgbClr val="993300"/>
                </a:solidFill>
              </a:rPr>
              <a:t>10分鐘 </a:t>
            </a:r>
            <a:endParaRPr>
              <a:solidFill>
                <a:srgbClr val="993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6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p72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1118" name="Google Shape;1118;p72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1119" name="Google Shape;1119;p7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120" name="Google Shape;1120;p72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21" name="Google Shape;1121;p7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課程目標:</a:t>
            </a:r>
            <a:endParaRPr b="1">
              <a:solidFill>
                <a:srgbClr val="0000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瞭解模型最佳輪廓草圖的重要作圖原則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對後續的學習有很大助益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課程重點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◎ 認識最佳輪廓草圖對作圖下筆的影響性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課程時間 </a:t>
            </a:r>
            <a:r>
              <a:rPr lang="zh-TW">
                <a:solidFill>
                  <a:srgbClr val="993300"/>
                </a:solidFill>
              </a:rPr>
              <a:t>10分鐘 </a:t>
            </a:r>
            <a:endParaRPr>
              <a:solidFill>
                <a:srgbClr val="993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2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p73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1134" name="Google Shape;1134;p73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1135" name="Google Shape;1135;p7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136" name="Google Shape;1136;p73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37" name="Google Shape;1137;p7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課程目標:</a:t>
            </a:r>
            <a:endParaRPr b="1">
              <a:solidFill>
                <a:srgbClr val="0000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瞭解模型最佳輪廓草圖的重要作圖原則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對後續的學習有很大助益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課程重點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◎ 認識最佳輪廓草圖對作圖下筆的影響性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課程時間 </a:t>
            </a:r>
            <a:r>
              <a:rPr lang="zh-TW">
                <a:solidFill>
                  <a:srgbClr val="993300"/>
                </a:solidFill>
              </a:rPr>
              <a:t>10分鐘 </a:t>
            </a:r>
            <a:endParaRPr>
              <a:solidFill>
                <a:srgbClr val="993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5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p74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1157" name="Google Shape;1157;p74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1158" name="Google Shape;1158;p7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159" name="Google Shape;1159;p74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60" name="Google Shape;1160;p7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課程目標:</a:t>
            </a:r>
            <a:endParaRPr b="1">
              <a:solidFill>
                <a:srgbClr val="0000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瞭解模型最佳輪廓草圖的重要作圖原則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對後續的學習有很大助益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課程重點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◎ 認識最佳輪廓草圖對作圖下筆的影響性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課程時間 </a:t>
            </a:r>
            <a:r>
              <a:rPr lang="zh-TW">
                <a:solidFill>
                  <a:srgbClr val="993300"/>
                </a:solidFill>
              </a:rPr>
              <a:t>10分鐘 </a:t>
            </a:r>
            <a:endParaRPr>
              <a:solidFill>
                <a:srgbClr val="993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0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p75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1172" name="Google Shape;1172;p75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1173" name="Google Shape;1173;p7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174" name="Google Shape;1174;p75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75" name="Google Shape;1175;p7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課程目標:</a:t>
            </a:r>
            <a:endParaRPr b="1">
              <a:solidFill>
                <a:srgbClr val="0000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瞭解模型最佳輪廓草圖的重要作圖原則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對後續的學習有很大助益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課程重點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◎ 認識最佳輪廓草圖對作圖下筆的影響性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課程時間 </a:t>
            </a:r>
            <a:r>
              <a:rPr lang="zh-TW">
                <a:solidFill>
                  <a:srgbClr val="993300"/>
                </a:solidFill>
              </a:rPr>
              <a:t>10分鐘 </a:t>
            </a:r>
            <a:endParaRPr>
              <a:solidFill>
                <a:srgbClr val="993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6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76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1188" name="Google Shape;1188;p76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1189" name="Google Shape;1189;p7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190" name="Google Shape;1190;p76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91" name="Google Shape;1191;p7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課程目標:</a:t>
            </a:r>
            <a:endParaRPr b="1">
              <a:solidFill>
                <a:srgbClr val="0000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瞭解模型最佳輪廓草圖的重要作圖原則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對後續的學習有很大助益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課程重點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◎ 認識最佳輪廓草圖對作圖下筆的影響性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課程時間 </a:t>
            </a:r>
            <a:r>
              <a:rPr lang="zh-TW">
                <a:solidFill>
                  <a:srgbClr val="993300"/>
                </a:solidFill>
              </a:rPr>
              <a:t>10分鐘 </a:t>
            </a:r>
            <a:endParaRPr>
              <a:solidFill>
                <a:srgbClr val="993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5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77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1207" name="Google Shape;1207;p77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1208" name="Google Shape;1208;p7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209" name="Google Shape;1209;p77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10" name="Google Shape;1210;p7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課程目標:</a:t>
            </a:r>
            <a:endParaRPr b="1">
              <a:solidFill>
                <a:srgbClr val="0000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瞭解模型最佳輪廓草圖的重要作圖原則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對後續的學習有很大助益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課程重點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◎ 認識最佳輪廓草圖對作圖下筆的影響性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課程時間 </a:t>
            </a:r>
            <a:r>
              <a:rPr lang="zh-TW">
                <a:solidFill>
                  <a:srgbClr val="993300"/>
                </a:solidFill>
              </a:rPr>
              <a:t>10分鐘 </a:t>
            </a:r>
            <a:endParaRPr>
              <a:solidFill>
                <a:srgbClr val="993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4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p78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1226" name="Google Shape;1226;p78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1227" name="Google Shape;1227;p7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228" name="Google Shape;1228;p78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29" name="Google Shape;1229;p7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課程目標:</a:t>
            </a:r>
            <a:endParaRPr b="1">
              <a:solidFill>
                <a:srgbClr val="0000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瞭解模型最佳輪廓草圖的重要作圖原則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對後續的學習有很大助益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課程重點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◎ 認識最佳輪廓草圖對作圖下筆的影響性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課程時間 </a:t>
            </a:r>
            <a:r>
              <a:rPr lang="zh-TW">
                <a:solidFill>
                  <a:srgbClr val="993300"/>
                </a:solidFill>
              </a:rPr>
              <a:t>10分鐘 </a:t>
            </a:r>
            <a:endParaRPr>
              <a:solidFill>
                <a:srgbClr val="993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0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p79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1242" name="Google Shape;1242;p79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1243" name="Google Shape;1243;p7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244" name="Google Shape;1244;p79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45" name="Google Shape;1245;p7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8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124" name="Google Shape;124;p8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125" name="Google Shape;125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26" name="Google Shape;126;p8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7" name="Google Shape;127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課程目標:</a:t>
            </a:r>
            <a:endParaRPr b="1">
              <a:solidFill>
                <a:srgbClr val="0000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瞭解模型最佳輪廓草圖的重要作圖原則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對後續的學習有很大助益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課程重點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◎ 認識最佳輪廓草圖對作圖下筆的影響性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課程時間 </a:t>
            </a:r>
            <a:r>
              <a:rPr lang="zh-TW">
                <a:solidFill>
                  <a:srgbClr val="993300"/>
                </a:solidFill>
              </a:rPr>
              <a:t>10分鐘 </a:t>
            </a:r>
            <a:endParaRPr>
              <a:solidFill>
                <a:srgbClr val="993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4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80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1256" name="Google Shape;1256;p80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1257" name="Google Shape;1257;p8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258" name="Google Shape;1258;p80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59" name="Google Shape;1259;p8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課程目標:</a:t>
            </a:r>
            <a:endParaRPr b="1">
              <a:solidFill>
                <a:srgbClr val="0000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瞭解模型最佳輪廓草圖的重要作圖原則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對後續的學習有很大助益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課程重點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◎ 認識最佳輪廓草圖對作圖下筆的影響性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課程時間 </a:t>
            </a:r>
            <a:r>
              <a:rPr lang="zh-TW">
                <a:solidFill>
                  <a:srgbClr val="993300"/>
                </a:solidFill>
              </a:rPr>
              <a:t>10分鐘 </a:t>
            </a:r>
            <a:endParaRPr>
              <a:solidFill>
                <a:srgbClr val="993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5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p81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1277" name="Google Shape;1277;p81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1278" name="Google Shape;1278;p8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279" name="Google Shape;1279;p81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80" name="Google Shape;1280;p8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課程目標:</a:t>
            </a:r>
            <a:endParaRPr b="1">
              <a:solidFill>
                <a:srgbClr val="0000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瞭解模型最佳輪廓草圖的重要作圖原則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對後續的學習有很大助益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課程重點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◎ 認識最佳輪廓草圖對作圖下筆的影響性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課程時間 </a:t>
            </a:r>
            <a:r>
              <a:rPr lang="zh-TW">
                <a:solidFill>
                  <a:srgbClr val="993300"/>
                </a:solidFill>
              </a:rPr>
              <a:t>10分鐘 </a:t>
            </a:r>
            <a:endParaRPr>
              <a:solidFill>
                <a:srgbClr val="993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0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p82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1292" name="Google Shape;1292;p82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1293" name="Google Shape;1293;p8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294" name="Google Shape;1294;p82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95" name="Google Shape;1295;p8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課程目標:</a:t>
            </a:r>
            <a:endParaRPr b="1">
              <a:solidFill>
                <a:srgbClr val="0000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瞭解模型最佳輪廓草圖的重要作圖原則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對後續的學習有很大助益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課程重點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◎ 認識最佳輪廓草圖對作圖下筆的影響性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課程時間 </a:t>
            </a:r>
            <a:r>
              <a:rPr lang="zh-TW">
                <a:solidFill>
                  <a:srgbClr val="993300"/>
                </a:solidFill>
              </a:rPr>
              <a:t>10分鐘 </a:t>
            </a:r>
            <a:endParaRPr>
              <a:solidFill>
                <a:srgbClr val="993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3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p83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1305" name="Google Shape;1305;p83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1306" name="Google Shape;1306;p8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307" name="Google Shape;1307;p83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08" name="Google Shape;1308;p8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課程目標:</a:t>
            </a:r>
            <a:endParaRPr b="1">
              <a:solidFill>
                <a:srgbClr val="0000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瞭解模型最佳輪廓草圖的重要作圖原則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對後續的學習有很大助益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課程重點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◎ 認識最佳輪廓草圖對作圖下筆的影響性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課程時間 </a:t>
            </a:r>
            <a:r>
              <a:rPr lang="zh-TW">
                <a:solidFill>
                  <a:srgbClr val="993300"/>
                </a:solidFill>
              </a:rPr>
              <a:t>10分鐘 </a:t>
            </a:r>
            <a:endParaRPr>
              <a:solidFill>
                <a:srgbClr val="993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9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p84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1321" name="Google Shape;1321;p84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1322" name="Google Shape;1322;p8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323" name="Google Shape;1323;p84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24" name="Google Shape;1324;p8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課程目標:</a:t>
            </a:r>
            <a:endParaRPr b="1">
              <a:solidFill>
                <a:srgbClr val="0000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瞭解模型最佳輪廓草圖的重要作圖原則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對後續的學習有很大助益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課程重點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◎ 認識最佳輪廓草圖對作圖下筆的影響性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課程時間 </a:t>
            </a:r>
            <a:r>
              <a:rPr lang="zh-TW">
                <a:solidFill>
                  <a:srgbClr val="993300"/>
                </a:solidFill>
              </a:rPr>
              <a:t>10分鐘 </a:t>
            </a:r>
            <a:endParaRPr>
              <a:solidFill>
                <a:srgbClr val="993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p85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1333" name="Google Shape;1333;p85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1334" name="Google Shape;1334;p8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335" name="Google Shape;1335;p85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36" name="Google Shape;1336;p8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課程目標:</a:t>
            </a:r>
            <a:endParaRPr b="1">
              <a:solidFill>
                <a:srgbClr val="0000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瞭解模型最佳輪廓草圖的重要作圖原則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對後續的學習有很大助益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課程重點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◎ 認識最佳輪廓草圖對作圖下筆的影響性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課程時間 </a:t>
            </a:r>
            <a:r>
              <a:rPr lang="zh-TW">
                <a:solidFill>
                  <a:srgbClr val="993300"/>
                </a:solidFill>
              </a:rPr>
              <a:t>10分鐘 </a:t>
            </a:r>
            <a:endParaRPr>
              <a:solidFill>
                <a:srgbClr val="993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0" name="Shape 1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" name="Google Shape;1351;p8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2" name="Google Shape;1352;p8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7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Google Shape;1368;p87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1369" name="Google Shape;1369;p87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1370" name="Google Shape;1370;p8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371" name="Google Shape;1371;p87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72" name="Google Shape;1372;p8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latin typeface="Arial"/>
                <a:ea typeface="Arial"/>
                <a:cs typeface="Arial"/>
                <a:sym typeface="Arial"/>
              </a:rPr>
              <a:t>    多本體不侷限在實體，曲面也是多本體一種，只是 只能用在實體之間的運算。</a:t>
            </a:r>
            <a:endParaRPr/>
          </a:p>
          <a:p>
            <a:pPr indent="0" lvl="0" marL="0" rtl="0" algn="l">
              <a:spcBef>
                <a:spcPts val="1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3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p88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1385" name="Google Shape;1385;p88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1386" name="Google Shape;1386;p8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387" name="Google Shape;1387;p88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88" name="Google Shape;1388;p8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課程目標:</a:t>
            </a:r>
            <a:endParaRPr b="1">
              <a:solidFill>
                <a:srgbClr val="0000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瞭解模型最佳輪廓草圖的重要作圖原則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對後續的學習有很大助益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課程重點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◎ 認識最佳輪廓草圖對作圖下筆的影響性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課程時間 </a:t>
            </a:r>
            <a:r>
              <a:rPr lang="zh-TW">
                <a:solidFill>
                  <a:srgbClr val="993300"/>
                </a:solidFill>
              </a:rPr>
              <a:t>10分鐘 </a:t>
            </a:r>
            <a:endParaRPr>
              <a:solidFill>
                <a:srgbClr val="993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9:notes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137" name="Google Shape;137;p9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121</a:t>
            </a:r>
            <a:endParaRPr/>
          </a:p>
        </p:txBody>
      </p:sp>
      <p:sp>
        <p:nvSpPr>
          <p:cNvPr id="138" name="Google Shape;138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39" name="Google Shape;139;p9:notes"/>
          <p:cNvSpPr/>
          <p:nvPr>
            <p:ph idx="3" type="sldImg"/>
          </p:nvPr>
        </p:nvSpPr>
        <p:spPr>
          <a:xfrm>
            <a:off x="142875" y="768350"/>
            <a:ext cx="6816725" cy="38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0" name="Google Shape;140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課程目標:</a:t>
            </a:r>
            <a:endParaRPr b="1">
              <a:solidFill>
                <a:srgbClr val="0000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瞭解模型最佳輪廓草圖的重要作圖原則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    對後續的學習有很大助益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課程重點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3300"/>
                </a:solidFill>
              </a:rPr>
              <a:t>◎ 認識最佳輪廓草圖對作圖下筆的影響性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</a:rPr>
              <a:t>課程時間 </a:t>
            </a:r>
            <a:r>
              <a:rPr lang="zh-TW">
                <a:solidFill>
                  <a:srgbClr val="993300"/>
                </a:solidFill>
              </a:rPr>
              <a:t>10分鐘 </a:t>
            </a:r>
            <a:endParaRPr>
              <a:solidFill>
                <a:srgbClr val="993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3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9"/>
          <p:cNvSpPr/>
          <p:nvPr/>
        </p:nvSpPr>
        <p:spPr>
          <a:xfrm>
            <a:off x="3294592" y="0"/>
            <a:ext cx="560281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4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solidworks</a:t>
            </a:r>
            <a:r>
              <a:rPr b="0" i="0" lang="zh-TW" sz="4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zh-TW" sz="4800" u="none" cap="none" strike="noStrike">
                <a:solidFill>
                  <a:srgbClr val="009900"/>
                </a:solidFill>
                <a:latin typeface="Arial"/>
                <a:ea typeface="Arial"/>
                <a:cs typeface="Arial"/>
                <a:sym typeface="Arial"/>
              </a:rPr>
              <a:t>布林運算</a:t>
            </a:r>
            <a:endParaRPr b="0" i="0" sz="4800" u="none" cap="none" strike="noStrike">
              <a:solidFill>
                <a:srgbClr val="009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89"/>
          <p:cNvSpPr txBox="1"/>
          <p:nvPr/>
        </p:nvSpPr>
        <p:spPr>
          <a:xfrm>
            <a:off x="94932" y="6392486"/>
            <a:ext cx="994035" cy="3635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zh-TW" sz="1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b="1" i="0" lang="zh-TW" sz="1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/85</a:t>
            </a:r>
            <a:endParaRPr b="1" i="0" sz="18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Google Shape;12;p8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0145432" y="6203339"/>
            <a:ext cx="2046568" cy="65316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37.png"/><Relationship Id="rId5" Type="http://schemas.openxmlformats.org/officeDocument/2006/relationships/image" Target="../media/image12.png"/><Relationship Id="rId6" Type="http://schemas.openxmlformats.org/officeDocument/2006/relationships/image" Target="../media/image14.jpg"/><Relationship Id="rId7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3.png"/><Relationship Id="rId4" Type="http://schemas.openxmlformats.org/officeDocument/2006/relationships/image" Target="../media/image30.png"/><Relationship Id="rId5" Type="http://schemas.openxmlformats.org/officeDocument/2006/relationships/image" Target="../media/image36.png"/><Relationship Id="rId6" Type="http://schemas.openxmlformats.org/officeDocument/2006/relationships/image" Target="../media/image4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9.png"/><Relationship Id="rId4" Type="http://schemas.openxmlformats.org/officeDocument/2006/relationships/image" Target="../media/image41.png"/><Relationship Id="rId9" Type="http://schemas.openxmlformats.org/officeDocument/2006/relationships/image" Target="../media/image54.png"/><Relationship Id="rId5" Type="http://schemas.openxmlformats.org/officeDocument/2006/relationships/image" Target="../media/image42.png"/><Relationship Id="rId6" Type="http://schemas.openxmlformats.org/officeDocument/2006/relationships/image" Target="../media/image33.png"/><Relationship Id="rId7" Type="http://schemas.openxmlformats.org/officeDocument/2006/relationships/image" Target="../media/image46.png"/><Relationship Id="rId8" Type="http://schemas.openxmlformats.org/officeDocument/2006/relationships/image" Target="../media/image4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5.png"/><Relationship Id="rId4" Type="http://schemas.openxmlformats.org/officeDocument/2006/relationships/image" Target="../media/image47.png"/><Relationship Id="rId5" Type="http://schemas.openxmlformats.org/officeDocument/2006/relationships/image" Target="../media/image5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3.png"/><Relationship Id="rId4" Type="http://schemas.openxmlformats.org/officeDocument/2006/relationships/image" Target="../media/image56.gif"/><Relationship Id="rId5" Type="http://schemas.openxmlformats.org/officeDocument/2006/relationships/image" Target="../media/image55.png"/><Relationship Id="rId6" Type="http://schemas.openxmlformats.org/officeDocument/2006/relationships/image" Target="../media/image75.png"/><Relationship Id="rId7" Type="http://schemas.openxmlformats.org/officeDocument/2006/relationships/image" Target="../media/image5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7.png"/><Relationship Id="rId4" Type="http://schemas.openxmlformats.org/officeDocument/2006/relationships/image" Target="../media/image61.png"/><Relationship Id="rId5" Type="http://schemas.openxmlformats.org/officeDocument/2006/relationships/image" Target="../media/image59.png"/><Relationship Id="rId6" Type="http://schemas.openxmlformats.org/officeDocument/2006/relationships/image" Target="../media/image6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0.png"/><Relationship Id="rId4" Type="http://schemas.openxmlformats.org/officeDocument/2006/relationships/image" Target="../media/image39.png"/><Relationship Id="rId5" Type="http://schemas.openxmlformats.org/officeDocument/2006/relationships/image" Target="../media/image33.png"/><Relationship Id="rId6" Type="http://schemas.openxmlformats.org/officeDocument/2006/relationships/image" Target="../media/image6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9.png"/><Relationship Id="rId4" Type="http://schemas.openxmlformats.org/officeDocument/2006/relationships/image" Target="../media/image67.png"/><Relationship Id="rId5" Type="http://schemas.openxmlformats.org/officeDocument/2006/relationships/image" Target="../media/image66.png"/><Relationship Id="rId6" Type="http://schemas.openxmlformats.org/officeDocument/2006/relationships/image" Target="../media/image8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0.png"/><Relationship Id="rId4" Type="http://schemas.openxmlformats.org/officeDocument/2006/relationships/image" Target="../media/image74.png"/><Relationship Id="rId10" Type="http://schemas.openxmlformats.org/officeDocument/2006/relationships/image" Target="../media/image59.png"/><Relationship Id="rId9" Type="http://schemas.openxmlformats.org/officeDocument/2006/relationships/image" Target="../media/image85.png"/><Relationship Id="rId5" Type="http://schemas.openxmlformats.org/officeDocument/2006/relationships/image" Target="../media/image71.png"/><Relationship Id="rId6" Type="http://schemas.openxmlformats.org/officeDocument/2006/relationships/image" Target="../media/image149.png"/><Relationship Id="rId7" Type="http://schemas.openxmlformats.org/officeDocument/2006/relationships/image" Target="../media/image73.png"/><Relationship Id="rId8" Type="http://schemas.openxmlformats.org/officeDocument/2006/relationships/image" Target="../media/image7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7.png"/><Relationship Id="rId4" Type="http://schemas.openxmlformats.org/officeDocument/2006/relationships/image" Target="../media/image66.png"/><Relationship Id="rId5" Type="http://schemas.openxmlformats.org/officeDocument/2006/relationships/image" Target="../media/image7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8.png"/><Relationship Id="rId4" Type="http://schemas.openxmlformats.org/officeDocument/2006/relationships/image" Target="../media/image84.png"/><Relationship Id="rId5" Type="http://schemas.openxmlformats.org/officeDocument/2006/relationships/image" Target="../media/image82.png"/><Relationship Id="rId6" Type="http://schemas.openxmlformats.org/officeDocument/2006/relationships/image" Target="../media/image83.png"/><Relationship Id="rId7" Type="http://schemas.openxmlformats.org/officeDocument/2006/relationships/image" Target="../media/image86.png"/><Relationship Id="rId8" Type="http://schemas.openxmlformats.org/officeDocument/2006/relationships/image" Target="../media/image3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82.png"/><Relationship Id="rId4" Type="http://schemas.openxmlformats.org/officeDocument/2006/relationships/image" Target="../media/image108.png"/><Relationship Id="rId5" Type="http://schemas.openxmlformats.org/officeDocument/2006/relationships/image" Target="../media/image6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89.png"/><Relationship Id="rId4" Type="http://schemas.openxmlformats.org/officeDocument/2006/relationships/image" Target="../media/image87.png"/><Relationship Id="rId5" Type="http://schemas.openxmlformats.org/officeDocument/2006/relationships/image" Target="../media/image65.png"/><Relationship Id="rId6" Type="http://schemas.openxmlformats.org/officeDocument/2006/relationships/image" Target="../media/image50.png"/><Relationship Id="rId7" Type="http://schemas.openxmlformats.org/officeDocument/2006/relationships/image" Target="../media/image8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92.png"/><Relationship Id="rId4" Type="http://schemas.openxmlformats.org/officeDocument/2006/relationships/image" Target="../media/image106.png"/><Relationship Id="rId9" Type="http://schemas.openxmlformats.org/officeDocument/2006/relationships/image" Target="../media/image94.png"/><Relationship Id="rId5" Type="http://schemas.openxmlformats.org/officeDocument/2006/relationships/image" Target="../media/image66.png"/><Relationship Id="rId6" Type="http://schemas.openxmlformats.org/officeDocument/2006/relationships/image" Target="../media/image93.png"/><Relationship Id="rId7" Type="http://schemas.openxmlformats.org/officeDocument/2006/relationships/image" Target="../media/image33.png"/><Relationship Id="rId8" Type="http://schemas.openxmlformats.org/officeDocument/2006/relationships/image" Target="../media/image9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01.png"/><Relationship Id="rId4" Type="http://schemas.openxmlformats.org/officeDocument/2006/relationships/image" Target="../media/image100.png"/><Relationship Id="rId5" Type="http://schemas.openxmlformats.org/officeDocument/2006/relationships/image" Target="../media/image98.png"/><Relationship Id="rId6" Type="http://schemas.openxmlformats.org/officeDocument/2006/relationships/image" Target="../media/image33.png"/><Relationship Id="rId7" Type="http://schemas.openxmlformats.org/officeDocument/2006/relationships/image" Target="../media/image149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96.png"/><Relationship Id="rId4" Type="http://schemas.openxmlformats.org/officeDocument/2006/relationships/image" Target="../media/image95.png"/><Relationship Id="rId5" Type="http://schemas.openxmlformats.org/officeDocument/2006/relationships/image" Target="../media/image66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10" Type="http://schemas.openxmlformats.org/officeDocument/2006/relationships/image" Target="../media/image103.png"/><Relationship Id="rId9" Type="http://schemas.openxmlformats.org/officeDocument/2006/relationships/image" Target="../media/image95.png"/><Relationship Id="rId5" Type="http://schemas.openxmlformats.org/officeDocument/2006/relationships/image" Target="../media/image33.png"/><Relationship Id="rId6" Type="http://schemas.openxmlformats.org/officeDocument/2006/relationships/image" Target="../media/image104.png"/><Relationship Id="rId7" Type="http://schemas.openxmlformats.org/officeDocument/2006/relationships/image" Target="../media/image149.png"/><Relationship Id="rId8" Type="http://schemas.openxmlformats.org/officeDocument/2006/relationships/image" Target="../media/image66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9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07.png"/><Relationship Id="rId4" Type="http://schemas.openxmlformats.org/officeDocument/2006/relationships/image" Target="../media/image119.png"/><Relationship Id="rId5" Type="http://schemas.openxmlformats.org/officeDocument/2006/relationships/image" Target="../media/image8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05.png"/><Relationship Id="rId4" Type="http://schemas.openxmlformats.org/officeDocument/2006/relationships/image" Target="../media/image110.png"/><Relationship Id="rId5" Type="http://schemas.openxmlformats.org/officeDocument/2006/relationships/image" Target="../media/image65.png"/><Relationship Id="rId6" Type="http://schemas.openxmlformats.org/officeDocument/2006/relationships/image" Target="../media/image50.png"/><Relationship Id="rId7" Type="http://schemas.openxmlformats.org/officeDocument/2006/relationships/image" Target="../media/image8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jpg"/><Relationship Id="rId4" Type="http://schemas.openxmlformats.org/officeDocument/2006/relationships/image" Target="../media/image15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12.png"/><Relationship Id="rId4" Type="http://schemas.openxmlformats.org/officeDocument/2006/relationships/image" Target="../media/image65.png"/><Relationship Id="rId5" Type="http://schemas.openxmlformats.org/officeDocument/2006/relationships/image" Target="../media/image50.png"/><Relationship Id="rId6" Type="http://schemas.openxmlformats.org/officeDocument/2006/relationships/image" Target="../media/image82.png"/><Relationship Id="rId7" Type="http://schemas.openxmlformats.org/officeDocument/2006/relationships/image" Target="../media/image113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11.png"/><Relationship Id="rId4" Type="http://schemas.openxmlformats.org/officeDocument/2006/relationships/image" Target="../media/image115.png"/><Relationship Id="rId5" Type="http://schemas.openxmlformats.org/officeDocument/2006/relationships/image" Target="../media/image114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16.png"/><Relationship Id="rId4" Type="http://schemas.openxmlformats.org/officeDocument/2006/relationships/image" Target="../media/image56.gif"/><Relationship Id="rId5" Type="http://schemas.openxmlformats.org/officeDocument/2006/relationships/image" Target="../media/image117.gif"/><Relationship Id="rId6" Type="http://schemas.openxmlformats.org/officeDocument/2006/relationships/image" Target="../media/image65.png"/><Relationship Id="rId7" Type="http://schemas.openxmlformats.org/officeDocument/2006/relationships/image" Target="../media/image8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24.png"/><Relationship Id="rId4" Type="http://schemas.openxmlformats.org/officeDocument/2006/relationships/image" Target="../media/image39.png"/><Relationship Id="rId5" Type="http://schemas.openxmlformats.org/officeDocument/2006/relationships/image" Target="../media/image33.png"/><Relationship Id="rId6" Type="http://schemas.openxmlformats.org/officeDocument/2006/relationships/image" Target="../media/image107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0.png"/><Relationship Id="rId4" Type="http://schemas.openxmlformats.org/officeDocument/2006/relationships/image" Target="../media/image155.png"/><Relationship Id="rId5" Type="http://schemas.openxmlformats.org/officeDocument/2006/relationships/image" Target="../media/image127.png"/><Relationship Id="rId6" Type="http://schemas.openxmlformats.org/officeDocument/2006/relationships/image" Target="../media/image121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5.png"/><Relationship Id="rId4" Type="http://schemas.openxmlformats.org/officeDocument/2006/relationships/image" Target="../media/image125.png"/><Relationship Id="rId5" Type="http://schemas.openxmlformats.org/officeDocument/2006/relationships/image" Target="../media/image122.png"/><Relationship Id="rId6" Type="http://schemas.openxmlformats.org/officeDocument/2006/relationships/image" Target="../media/image123.png"/><Relationship Id="rId7" Type="http://schemas.openxmlformats.org/officeDocument/2006/relationships/image" Target="../media/image126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23.png"/><Relationship Id="rId4" Type="http://schemas.openxmlformats.org/officeDocument/2006/relationships/image" Target="../media/image128.png"/><Relationship Id="rId5" Type="http://schemas.openxmlformats.org/officeDocument/2006/relationships/image" Target="../media/image129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30.png"/><Relationship Id="rId4" Type="http://schemas.openxmlformats.org/officeDocument/2006/relationships/image" Target="../media/image131.png"/><Relationship Id="rId5" Type="http://schemas.openxmlformats.org/officeDocument/2006/relationships/image" Target="../media/image136.png"/><Relationship Id="rId6" Type="http://schemas.openxmlformats.org/officeDocument/2006/relationships/image" Target="../media/image94.png"/><Relationship Id="rId7" Type="http://schemas.openxmlformats.org/officeDocument/2006/relationships/image" Target="../media/image33.png"/><Relationship Id="rId8" Type="http://schemas.openxmlformats.org/officeDocument/2006/relationships/image" Target="../media/image141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37.png"/><Relationship Id="rId4" Type="http://schemas.openxmlformats.org/officeDocument/2006/relationships/image" Target="../media/image138.png"/><Relationship Id="rId5" Type="http://schemas.openxmlformats.org/officeDocument/2006/relationships/image" Target="../media/image130.png"/><Relationship Id="rId6" Type="http://schemas.openxmlformats.org/officeDocument/2006/relationships/image" Target="../media/image94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36.png"/><Relationship Id="rId4" Type="http://schemas.openxmlformats.org/officeDocument/2006/relationships/image" Target="../media/image139.png"/><Relationship Id="rId5" Type="http://schemas.openxmlformats.org/officeDocument/2006/relationships/image" Target="../media/image14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29.png"/><Relationship Id="rId4" Type="http://schemas.openxmlformats.org/officeDocument/2006/relationships/image" Target="../media/image143.png"/><Relationship Id="rId5" Type="http://schemas.openxmlformats.org/officeDocument/2006/relationships/image" Target="../media/image33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2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33.png"/><Relationship Id="rId4" Type="http://schemas.openxmlformats.org/officeDocument/2006/relationships/image" Target="../media/image144.png"/><Relationship Id="rId5" Type="http://schemas.openxmlformats.org/officeDocument/2006/relationships/image" Target="../media/image145.png"/><Relationship Id="rId6" Type="http://schemas.openxmlformats.org/officeDocument/2006/relationships/image" Target="../media/image146.png"/><Relationship Id="rId7" Type="http://schemas.openxmlformats.org/officeDocument/2006/relationships/image" Target="../media/image151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2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47.png"/><Relationship Id="rId4" Type="http://schemas.openxmlformats.org/officeDocument/2006/relationships/image" Target="../media/image150.png"/><Relationship Id="rId5" Type="http://schemas.openxmlformats.org/officeDocument/2006/relationships/image" Target="../media/image157.png"/><Relationship Id="rId6" Type="http://schemas.openxmlformats.org/officeDocument/2006/relationships/image" Target="../media/image149.png"/><Relationship Id="rId7" Type="http://schemas.openxmlformats.org/officeDocument/2006/relationships/image" Target="../media/image33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2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54.png"/><Relationship Id="rId4" Type="http://schemas.openxmlformats.org/officeDocument/2006/relationships/image" Target="../media/image156.png"/><Relationship Id="rId5" Type="http://schemas.openxmlformats.org/officeDocument/2006/relationships/image" Target="../media/image152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42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153.png"/><Relationship Id="rId4" Type="http://schemas.openxmlformats.org/officeDocument/2006/relationships/image" Target="../media/image159.png"/><Relationship Id="rId10" Type="http://schemas.openxmlformats.org/officeDocument/2006/relationships/image" Target="../media/image163.png"/><Relationship Id="rId9" Type="http://schemas.openxmlformats.org/officeDocument/2006/relationships/image" Target="../media/image166.png"/><Relationship Id="rId5" Type="http://schemas.openxmlformats.org/officeDocument/2006/relationships/image" Target="../media/image149.png"/><Relationship Id="rId6" Type="http://schemas.openxmlformats.org/officeDocument/2006/relationships/image" Target="../media/image192.png"/><Relationship Id="rId7" Type="http://schemas.openxmlformats.org/officeDocument/2006/relationships/image" Target="../media/image33.png"/><Relationship Id="rId8" Type="http://schemas.openxmlformats.org/officeDocument/2006/relationships/image" Target="../media/image16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23.png"/><Relationship Id="rId5" Type="http://schemas.openxmlformats.org/officeDocument/2006/relationships/image" Target="../media/image13.png"/><Relationship Id="rId6" Type="http://schemas.openxmlformats.org/officeDocument/2006/relationships/image" Target="../media/image32.png"/><Relationship Id="rId7" Type="http://schemas.openxmlformats.org/officeDocument/2006/relationships/image" Target="../media/image22.png"/><Relationship Id="rId8" Type="http://schemas.openxmlformats.org/officeDocument/2006/relationships/image" Target="../media/image19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42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169.png"/><Relationship Id="rId4" Type="http://schemas.openxmlformats.org/officeDocument/2006/relationships/image" Target="../media/image168.png"/><Relationship Id="rId10" Type="http://schemas.openxmlformats.org/officeDocument/2006/relationships/image" Target="../media/image167.png"/><Relationship Id="rId9" Type="http://schemas.openxmlformats.org/officeDocument/2006/relationships/image" Target="../media/image164.png"/><Relationship Id="rId5" Type="http://schemas.openxmlformats.org/officeDocument/2006/relationships/image" Target="../media/image170.png"/><Relationship Id="rId6" Type="http://schemas.openxmlformats.org/officeDocument/2006/relationships/image" Target="../media/image71.png"/><Relationship Id="rId7" Type="http://schemas.openxmlformats.org/officeDocument/2006/relationships/image" Target="../media/image165.png"/><Relationship Id="rId8" Type="http://schemas.openxmlformats.org/officeDocument/2006/relationships/image" Target="../media/image33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41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11.png"/><Relationship Id="rId4" Type="http://schemas.openxmlformats.org/officeDocument/2006/relationships/image" Target="../media/image174.png"/><Relationship Id="rId5" Type="http://schemas.openxmlformats.org/officeDocument/2006/relationships/image" Target="../media/image181.gif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41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175.png"/><Relationship Id="rId4" Type="http://schemas.openxmlformats.org/officeDocument/2006/relationships/image" Target="../media/image171.png"/><Relationship Id="rId5" Type="http://schemas.openxmlformats.org/officeDocument/2006/relationships/image" Target="../media/image177.png"/><Relationship Id="rId6" Type="http://schemas.openxmlformats.org/officeDocument/2006/relationships/image" Target="../media/image172.png"/><Relationship Id="rId7" Type="http://schemas.openxmlformats.org/officeDocument/2006/relationships/image" Target="../media/image33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41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179.png"/><Relationship Id="rId4" Type="http://schemas.openxmlformats.org/officeDocument/2006/relationships/image" Target="../media/image173.png"/><Relationship Id="rId5" Type="http://schemas.openxmlformats.org/officeDocument/2006/relationships/image" Target="../media/image180.png"/><Relationship Id="rId6" Type="http://schemas.openxmlformats.org/officeDocument/2006/relationships/image" Target="../media/image33.png"/><Relationship Id="rId7" Type="http://schemas.openxmlformats.org/officeDocument/2006/relationships/image" Target="../media/image183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4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2.png"/><Relationship Id="rId4" Type="http://schemas.openxmlformats.org/officeDocument/2006/relationships/image" Target="../media/image7.png"/><Relationship Id="rId5" Type="http://schemas.openxmlformats.org/officeDocument/2006/relationships/image" Target="../media/image13.png"/><Relationship Id="rId6" Type="http://schemas.openxmlformats.org/officeDocument/2006/relationships/image" Target="../media/image65.png"/><Relationship Id="rId7" Type="http://schemas.openxmlformats.org/officeDocument/2006/relationships/image" Target="../media/image50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182.png"/><Relationship Id="rId4" Type="http://schemas.openxmlformats.org/officeDocument/2006/relationships/image" Target="../media/image178.png"/><Relationship Id="rId9" Type="http://schemas.openxmlformats.org/officeDocument/2006/relationships/image" Target="../media/image149.png"/><Relationship Id="rId5" Type="http://schemas.openxmlformats.org/officeDocument/2006/relationships/image" Target="../media/image184.png"/><Relationship Id="rId6" Type="http://schemas.openxmlformats.org/officeDocument/2006/relationships/image" Target="../media/image33.png"/><Relationship Id="rId7" Type="http://schemas.openxmlformats.org/officeDocument/2006/relationships/image" Target="../media/image165.png"/><Relationship Id="rId8" Type="http://schemas.openxmlformats.org/officeDocument/2006/relationships/image" Target="../media/image185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186.png"/><Relationship Id="rId4" Type="http://schemas.openxmlformats.org/officeDocument/2006/relationships/image" Target="../media/image190.png"/><Relationship Id="rId5" Type="http://schemas.openxmlformats.org/officeDocument/2006/relationships/image" Target="../media/image187.png"/><Relationship Id="rId6" Type="http://schemas.openxmlformats.org/officeDocument/2006/relationships/image" Target="../media/image188.png"/><Relationship Id="rId7" Type="http://schemas.openxmlformats.org/officeDocument/2006/relationships/image" Target="../media/image230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41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193.png"/><Relationship Id="rId4" Type="http://schemas.openxmlformats.org/officeDocument/2006/relationships/image" Target="../media/image191.png"/><Relationship Id="rId5" Type="http://schemas.openxmlformats.org/officeDocument/2006/relationships/image" Target="../media/image194.png"/><Relationship Id="rId6" Type="http://schemas.openxmlformats.org/officeDocument/2006/relationships/image" Target="../media/image195.png"/><Relationship Id="rId7" Type="http://schemas.openxmlformats.org/officeDocument/2006/relationships/image" Target="../media/image33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188.png"/><Relationship Id="rId4" Type="http://schemas.openxmlformats.org/officeDocument/2006/relationships/image" Target="../media/image199.png"/><Relationship Id="rId5" Type="http://schemas.openxmlformats.org/officeDocument/2006/relationships/image" Target="../media/image197.png"/><Relationship Id="rId6" Type="http://schemas.openxmlformats.org/officeDocument/2006/relationships/image" Target="../media/image196.png"/><Relationship Id="rId7" Type="http://schemas.openxmlformats.org/officeDocument/2006/relationships/image" Target="../media/image230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41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200.png"/><Relationship Id="rId4" Type="http://schemas.openxmlformats.org/officeDocument/2006/relationships/image" Target="../media/image201.png"/><Relationship Id="rId5" Type="http://schemas.openxmlformats.org/officeDocument/2006/relationships/image" Target="../media/image198.png"/><Relationship Id="rId6" Type="http://schemas.openxmlformats.org/officeDocument/2006/relationships/image" Target="../media/image206.png"/><Relationship Id="rId7" Type="http://schemas.openxmlformats.org/officeDocument/2006/relationships/image" Target="../media/image202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203.png"/><Relationship Id="rId4" Type="http://schemas.openxmlformats.org/officeDocument/2006/relationships/image" Target="../media/image240.png"/><Relationship Id="rId5" Type="http://schemas.openxmlformats.org/officeDocument/2006/relationships/image" Target="../media/image205.png"/><Relationship Id="rId6" Type="http://schemas.openxmlformats.org/officeDocument/2006/relationships/image" Target="../media/image206.png"/><Relationship Id="rId7" Type="http://schemas.openxmlformats.org/officeDocument/2006/relationships/image" Target="../media/image33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41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209.png"/><Relationship Id="rId4" Type="http://schemas.openxmlformats.org/officeDocument/2006/relationships/image" Target="../media/image204.png"/><Relationship Id="rId5" Type="http://schemas.openxmlformats.org/officeDocument/2006/relationships/image" Target="../media/image210.png"/><Relationship Id="rId6" Type="http://schemas.openxmlformats.org/officeDocument/2006/relationships/image" Target="../media/image20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Relationship Id="rId4" Type="http://schemas.openxmlformats.org/officeDocument/2006/relationships/image" Target="../media/image25.png"/><Relationship Id="rId5" Type="http://schemas.openxmlformats.org/officeDocument/2006/relationships/image" Target="../media/image24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227.png"/><Relationship Id="rId4" Type="http://schemas.openxmlformats.org/officeDocument/2006/relationships/image" Target="../media/image213.png"/><Relationship Id="rId9" Type="http://schemas.openxmlformats.org/officeDocument/2006/relationships/image" Target="../media/image209.png"/><Relationship Id="rId5" Type="http://schemas.openxmlformats.org/officeDocument/2006/relationships/image" Target="../media/image214.png"/><Relationship Id="rId6" Type="http://schemas.openxmlformats.org/officeDocument/2006/relationships/image" Target="../media/image215.png"/><Relationship Id="rId7" Type="http://schemas.openxmlformats.org/officeDocument/2006/relationships/image" Target="../media/image211.png"/><Relationship Id="rId8" Type="http://schemas.openxmlformats.org/officeDocument/2006/relationships/image" Target="../media/image71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149.png"/><Relationship Id="rId4" Type="http://schemas.openxmlformats.org/officeDocument/2006/relationships/image" Target="../media/image217.png"/><Relationship Id="rId5" Type="http://schemas.openxmlformats.org/officeDocument/2006/relationships/image" Target="../media/image209.png"/><Relationship Id="rId6" Type="http://schemas.openxmlformats.org/officeDocument/2006/relationships/image" Target="../media/image219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210.png"/><Relationship Id="rId4" Type="http://schemas.openxmlformats.org/officeDocument/2006/relationships/image" Target="../media/image218.png"/><Relationship Id="rId5" Type="http://schemas.openxmlformats.org/officeDocument/2006/relationships/image" Target="../media/image33.png"/><Relationship Id="rId6" Type="http://schemas.openxmlformats.org/officeDocument/2006/relationships/image" Target="../media/image219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41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224.png"/><Relationship Id="rId4" Type="http://schemas.openxmlformats.org/officeDocument/2006/relationships/image" Target="../media/image225.png"/><Relationship Id="rId5" Type="http://schemas.openxmlformats.org/officeDocument/2006/relationships/image" Target="../media/image221.png"/><Relationship Id="rId6" Type="http://schemas.openxmlformats.org/officeDocument/2006/relationships/image" Target="../media/image222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224.png"/><Relationship Id="rId4" Type="http://schemas.openxmlformats.org/officeDocument/2006/relationships/image" Target="../media/image33.png"/><Relationship Id="rId9" Type="http://schemas.openxmlformats.org/officeDocument/2006/relationships/image" Target="../media/image228.png"/><Relationship Id="rId5" Type="http://schemas.openxmlformats.org/officeDocument/2006/relationships/image" Target="../media/image229.png"/><Relationship Id="rId6" Type="http://schemas.openxmlformats.org/officeDocument/2006/relationships/image" Target="../media/image165.png"/><Relationship Id="rId7" Type="http://schemas.openxmlformats.org/officeDocument/2006/relationships/image" Target="../media/image149.png"/><Relationship Id="rId8" Type="http://schemas.openxmlformats.org/officeDocument/2006/relationships/image" Target="../media/image226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242.png"/><Relationship Id="rId4" Type="http://schemas.openxmlformats.org/officeDocument/2006/relationships/hyperlink" Target="http://www.solidworks.org.tw/" TargetMode="External"/><Relationship Id="rId5" Type="http://schemas.openxmlformats.org/officeDocument/2006/relationships/image" Target="../media/image241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233.png"/><Relationship Id="rId4" Type="http://schemas.openxmlformats.org/officeDocument/2006/relationships/image" Target="../media/image232.png"/><Relationship Id="rId5" Type="http://schemas.openxmlformats.org/officeDocument/2006/relationships/image" Target="../media/image234.png"/><Relationship Id="rId6" Type="http://schemas.openxmlformats.org/officeDocument/2006/relationships/image" Target="../media/image235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234.png"/><Relationship Id="rId4" Type="http://schemas.openxmlformats.org/officeDocument/2006/relationships/image" Target="../media/image235.png"/><Relationship Id="rId5" Type="http://schemas.openxmlformats.org/officeDocument/2006/relationships/image" Target="../media/image237.png"/><Relationship Id="rId6" Type="http://schemas.openxmlformats.org/officeDocument/2006/relationships/image" Target="../media/image23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1.png"/><Relationship Id="rId4" Type="http://schemas.openxmlformats.org/officeDocument/2006/relationships/image" Target="../media/image27.png"/><Relationship Id="rId5" Type="http://schemas.openxmlformats.org/officeDocument/2006/relationships/image" Target="../media/image31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extenginescan" id="21" name="Google Shape;21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68660" y="801888"/>
            <a:ext cx="9274173" cy="53514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principalspage.com/theblog/wp-content/uploads/2008/08/NEW.gif" id="22" name="Google Shape;22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3754" y="620459"/>
            <a:ext cx="2976281" cy="26463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titled" id="23" name="Google Shape;23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13218" y="1336866"/>
            <a:ext cx="6061075" cy="4816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vatar" id="24" name="Google Shape;24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8616" y="4990025"/>
            <a:ext cx="703078" cy="753298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1"/>
          <p:cNvSpPr txBox="1"/>
          <p:nvPr/>
        </p:nvSpPr>
        <p:spPr>
          <a:xfrm>
            <a:off x="103037" y="5897296"/>
            <a:ext cx="1585405" cy="40163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1800" u="none" cap="none" strike="noStrike">
                <a:solidFill>
                  <a:srgbClr val="B13CC4"/>
                </a:solidFill>
                <a:latin typeface="Arial"/>
                <a:ea typeface="Arial"/>
                <a:cs typeface="Arial"/>
                <a:sym typeface="Arial"/>
              </a:rPr>
              <a:t>2024/11/3</a:t>
            </a:r>
            <a:endParaRPr b="1" i="0" sz="1800" u="none" cap="none" strike="noStrike">
              <a:solidFill>
                <a:srgbClr val="B13C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" name="Google Shape;26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426756" y="6153350"/>
            <a:ext cx="648012" cy="6409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05447" y="974529"/>
            <a:ext cx="4521847" cy="2869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67638" y="3681604"/>
            <a:ext cx="3284834" cy="2911227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0"/>
          <p:cNvSpPr/>
          <p:nvPr/>
        </p:nvSpPr>
        <p:spPr>
          <a:xfrm>
            <a:off x="437879" y="1703522"/>
            <a:ext cx="3101152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 布林運算由來</a:t>
            </a:r>
            <a:endParaRPr/>
          </a:p>
        </p:txBody>
      </p:sp>
      <p:sp>
        <p:nvSpPr>
          <p:cNvPr id="165" name="Google Shape;165;p10"/>
          <p:cNvSpPr/>
          <p:nvPr/>
        </p:nvSpPr>
        <p:spPr>
          <a:xfrm>
            <a:off x="419716" y="2440331"/>
            <a:ext cx="3101152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 布林運算作業</a:t>
            </a:r>
            <a:endParaRPr/>
          </a:p>
        </p:txBody>
      </p:sp>
      <p:sp>
        <p:nvSpPr>
          <p:cNvPr id="166" name="Google Shape;166;p10"/>
          <p:cNvSpPr/>
          <p:nvPr/>
        </p:nvSpPr>
        <p:spPr>
          <a:xfrm>
            <a:off x="437879" y="3151048"/>
            <a:ext cx="3101152" cy="555903"/>
          </a:xfrm>
          <a:prstGeom prst="roundRect">
            <a:avLst>
              <a:gd fmla="val 11125" name="adj"/>
            </a:avLst>
          </a:prstGeom>
          <a:solidFill>
            <a:srgbClr val="00B0F0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 多本體技術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1"/>
          <p:cNvSpPr/>
          <p:nvPr/>
        </p:nvSpPr>
        <p:spPr>
          <a:xfrm>
            <a:off x="0" y="803853"/>
            <a:ext cx="12193588" cy="114185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3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多本體技術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由下而上</a:t>
            </a:r>
            <a:r>
              <a:rPr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關聯性作業</a:t>
            </a:r>
            <a:endParaRPr i="0" sz="2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5" name="Google Shape;175;p11"/>
          <p:cNvGrpSpPr/>
          <p:nvPr/>
        </p:nvGrpSpPr>
        <p:grpSpPr>
          <a:xfrm>
            <a:off x="587367" y="1621689"/>
            <a:ext cx="11017264" cy="3855112"/>
            <a:chOff x="5704" y="-214158"/>
            <a:chExt cx="11017264" cy="3855112"/>
          </a:xfrm>
        </p:grpSpPr>
        <p:sp>
          <p:nvSpPr>
            <p:cNvPr id="176" name="Google Shape;176;p11"/>
            <p:cNvSpPr/>
            <p:nvPr/>
          </p:nvSpPr>
          <p:spPr>
            <a:xfrm>
              <a:off x="5514337" y="975610"/>
              <a:ext cx="4318862" cy="1475574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99681"/>
                  </a:lnTo>
                  <a:lnTo>
                    <a:pt x="120000" y="99681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2700">
              <a:solidFill>
                <a:srgbClr val="345A99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177" name="Google Shape;177;p11"/>
            <p:cNvSpPr/>
            <p:nvPr/>
          </p:nvSpPr>
          <p:spPr>
            <a:xfrm>
              <a:off x="5514337" y="975610"/>
              <a:ext cx="1439620" cy="1475574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99681"/>
                  </a:lnTo>
                  <a:lnTo>
                    <a:pt x="120000" y="99681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2700">
              <a:solidFill>
                <a:srgbClr val="345A99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178" name="Google Shape;178;p11"/>
            <p:cNvSpPr/>
            <p:nvPr/>
          </p:nvSpPr>
          <p:spPr>
            <a:xfrm>
              <a:off x="4074716" y="975610"/>
              <a:ext cx="1439620" cy="1475574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99681"/>
                  </a:lnTo>
                  <a:lnTo>
                    <a:pt x="0" y="99681"/>
                  </a:lnTo>
                  <a:lnTo>
                    <a:pt x="0" y="120000"/>
                  </a:lnTo>
                </a:path>
              </a:pathLst>
            </a:custGeom>
            <a:noFill/>
            <a:ln cap="flat" cmpd="sng" w="12700">
              <a:solidFill>
                <a:srgbClr val="345A99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179" name="Google Shape;179;p11"/>
            <p:cNvSpPr/>
            <p:nvPr/>
          </p:nvSpPr>
          <p:spPr>
            <a:xfrm>
              <a:off x="1195474" y="975610"/>
              <a:ext cx="4318862" cy="1475574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99681"/>
                  </a:lnTo>
                  <a:lnTo>
                    <a:pt x="0" y="99681"/>
                  </a:lnTo>
                  <a:lnTo>
                    <a:pt x="0" y="120000"/>
                  </a:lnTo>
                </a:path>
              </a:pathLst>
            </a:custGeom>
            <a:noFill/>
            <a:ln cap="flat" cmpd="sng" w="12700">
              <a:solidFill>
                <a:srgbClr val="345A99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180" name="Google Shape;180;p11"/>
            <p:cNvSpPr/>
            <p:nvPr/>
          </p:nvSpPr>
          <p:spPr>
            <a:xfrm>
              <a:off x="4919452" y="-214158"/>
              <a:ext cx="1189769" cy="1189769"/>
            </a:xfrm>
            <a:prstGeom prst="arc">
              <a:avLst>
                <a:gd fmla="val 13200000" name="adj1"/>
                <a:gd fmla="val 19200000" name="adj2"/>
              </a:avLst>
            </a:prstGeom>
            <a:noFill/>
            <a:ln cap="flat" cmpd="sng" w="12700">
              <a:solidFill>
                <a:srgbClr val="345A9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4919452" y="-214158"/>
              <a:ext cx="1189769" cy="1189769"/>
            </a:xfrm>
            <a:prstGeom prst="arc">
              <a:avLst>
                <a:gd fmla="val 2400000" name="adj1"/>
                <a:gd fmla="val 8400000" name="adj2"/>
              </a:avLst>
            </a:prstGeom>
            <a:noFill/>
            <a:ln cap="flat" cmpd="sng" w="12700">
              <a:solidFill>
                <a:srgbClr val="345A9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4324567" y="0"/>
              <a:ext cx="2379538" cy="76145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11"/>
            <p:cNvSpPr txBox="1"/>
            <p:nvPr/>
          </p:nvSpPr>
          <p:spPr>
            <a:xfrm>
              <a:off x="4324567" y="0"/>
              <a:ext cx="2379538" cy="76145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300" lIns="20300" spcFirstLastPara="1" rIns="20300" wrap="square" tIns="203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rPr lang="zh-TW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多本體</a:t>
              </a:r>
              <a:endParaRPr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600589" y="2451185"/>
              <a:ext cx="1189769" cy="1189769"/>
            </a:xfrm>
            <a:prstGeom prst="arc">
              <a:avLst>
                <a:gd fmla="val 13200000" name="adj1"/>
                <a:gd fmla="val 19200000" name="adj2"/>
              </a:avLst>
            </a:prstGeom>
            <a:noFill/>
            <a:ln cap="flat" cmpd="sng" w="12700">
              <a:solidFill>
                <a:srgbClr val="345A9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600589" y="2451185"/>
              <a:ext cx="1189769" cy="1189769"/>
            </a:xfrm>
            <a:prstGeom prst="arc">
              <a:avLst>
                <a:gd fmla="val 2400000" name="adj1"/>
                <a:gd fmla="val 8400000" name="adj2"/>
              </a:avLst>
            </a:prstGeom>
            <a:noFill/>
            <a:ln cap="flat" cmpd="sng" w="12700">
              <a:solidFill>
                <a:srgbClr val="345A9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5704" y="2665343"/>
              <a:ext cx="2379538" cy="761452"/>
            </a:xfrm>
            <a:prstGeom prst="rect">
              <a:avLst/>
            </a:prstGeom>
            <a:solidFill>
              <a:srgbClr val="0033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11"/>
            <p:cNvSpPr txBox="1"/>
            <p:nvPr/>
          </p:nvSpPr>
          <p:spPr>
            <a:xfrm>
              <a:off x="5704" y="2665343"/>
              <a:ext cx="2379538" cy="76145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300" lIns="27300" spcFirstLastPara="1" rIns="27300" wrap="square" tIns="273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300"/>
                <a:buFont typeface="Arial"/>
                <a:buNone/>
              </a:pPr>
              <a:r>
                <a:rPr lang="zh-TW" sz="43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布林運算</a:t>
              </a:r>
              <a:endParaRPr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3479831" y="2451185"/>
              <a:ext cx="1189769" cy="1189769"/>
            </a:xfrm>
            <a:prstGeom prst="arc">
              <a:avLst>
                <a:gd fmla="val 13200000" name="adj1"/>
                <a:gd fmla="val 19200000" name="adj2"/>
              </a:avLst>
            </a:prstGeom>
            <a:noFill/>
            <a:ln cap="flat" cmpd="sng" w="12700">
              <a:solidFill>
                <a:srgbClr val="345A9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3479831" y="2451185"/>
              <a:ext cx="1189769" cy="1189769"/>
            </a:xfrm>
            <a:prstGeom prst="arc">
              <a:avLst>
                <a:gd fmla="val 2400000" name="adj1"/>
                <a:gd fmla="val 8400000" name="adj2"/>
              </a:avLst>
            </a:prstGeom>
            <a:noFill/>
            <a:ln cap="flat" cmpd="sng" w="12700">
              <a:solidFill>
                <a:srgbClr val="345A9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884946" y="2665343"/>
              <a:ext cx="2379538" cy="761452"/>
            </a:xfrm>
            <a:prstGeom prst="rect">
              <a:avLst/>
            </a:prstGeom>
            <a:solidFill>
              <a:srgbClr val="B13CC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11"/>
            <p:cNvSpPr txBox="1"/>
            <p:nvPr/>
          </p:nvSpPr>
          <p:spPr>
            <a:xfrm>
              <a:off x="2884946" y="2665343"/>
              <a:ext cx="2379538" cy="76145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300" lIns="27300" spcFirstLastPara="1" rIns="27300" wrap="square" tIns="273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300"/>
                <a:buFont typeface="Arial"/>
                <a:buNone/>
              </a:pPr>
              <a:r>
                <a:rPr lang="zh-TW" sz="43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凹陷</a:t>
              </a:r>
              <a:endParaRPr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6359073" y="2451185"/>
              <a:ext cx="1189769" cy="1189769"/>
            </a:xfrm>
            <a:prstGeom prst="arc">
              <a:avLst>
                <a:gd fmla="val 13200000" name="adj1"/>
                <a:gd fmla="val 19200000" name="adj2"/>
              </a:avLst>
            </a:prstGeom>
            <a:noFill/>
            <a:ln cap="flat" cmpd="sng" w="12700">
              <a:solidFill>
                <a:srgbClr val="345A9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6359073" y="2451185"/>
              <a:ext cx="1189769" cy="1189769"/>
            </a:xfrm>
            <a:prstGeom prst="arc">
              <a:avLst>
                <a:gd fmla="val 2400000" name="adj1"/>
                <a:gd fmla="val 8400000" name="adj2"/>
              </a:avLst>
            </a:prstGeom>
            <a:noFill/>
            <a:ln cap="flat" cmpd="sng" w="12700">
              <a:solidFill>
                <a:srgbClr val="345A9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5764188" y="2665343"/>
              <a:ext cx="2379538" cy="761452"/>
            </a:xfrm>
            <a:prstGeom prst="rect">
              <a:avLst/>
            </a:prstGeom>
            <a:solidFill>
              <a:srgbClr val="B13CC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11"/>
            <p:cNvSpPr txBox="1"/>
            <p:nvPr/>
          </p:nvSpPr>
          <p:spPr>
            <a:xfrm>
              <a:off x="5764188" y="2665343"/>
              <a:ext cx="2379538" cy="76145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300" lIns="27300" spcFirstLastPara="1" rIns="27300" wrap="square" tIns="273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300"/>
                <a:buFont typeface="Arial"/>
                <a:buNone/>
              </a:pPr>
              <a:r>
                <a:rPr lang="zh-TW" sz="43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變形</a:t>
              </a:r>
              <a:endParaRPr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9238315" y="2451185"/>
              <a:ext cx="1189769" cy="1189769"/>
            </a:xfrm>
            <a:prstGeom prst="arc">
              <a:avLst>
                <a:gd fmla="val 13200000" name="adj1"/>
                <a:gd fmla="val 19200000" name="adj2"/>
              </a:avLst>
            </a:prstGeom>
            <a:noFill/>
            <a:ln cap="flat" cmpd="sng" w="12700">
              <a:solidFill>
                <a:srgbClr val="345A9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9238315" y="2451185"/>
              <a:ext cx="1189769" cy="1189769"/>
            </a:xfrm>
            <a:prstGeom prst="arc">
              <a:avLst>
                <a:gd fmla="val 2400000" name="adj1"/>
                <a:gd fmla="val 8400000" name="adj2"/>
              </a:avLst>
            </a:prstGeom>
            <a:noFill/>
            <a:ln cap="flat" cmpd="sng" w="12700">
              <a:solidFill>
                <a:srgbClr val="345A9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8643430" y="2665343"/>
              <a:ext cx="2379538" cy="761452"/>
            </a:xfrm>
            <a:prstGeom prst="rect">
              <a:avLst/>
            </a:prstGeom>
            <a:solidFill>
              <a:srgbClr val="B13CC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11"/>
            <p:cNvSpPr txBox="1"/>
            <p:nvPr/>
          </p:nvSpPr>
          <p:spPr>
            <a:xfrm>
              <a:off x="8643430" y="2665343"/>
              <a:ext cx="2379538" cy="76145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775" lIns="17775" spcFirstLastPara="1" rIns="17775" wrap="square" tIns="177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</a:pPr>
              <a:r>
                <a:rPr lang="zh-TW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嵌合</a:t>
              </a:r>
              <a:endParaRPr/>
            </a:p>
          </p:txBody>
        </p:sp>
      </p:grpSp>
      <p:pic>
        <p:nvPicPr>
          <p:cNvPr id="200" name="Google Shape;20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0728" y="5226400"/>
            <a:ext cx="1164761" cy="1397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06830" y="5288103"/>
            <a:ext cx="766042" cy="76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59769" y="5288102"/>
            <a:ext cx="656609" cy="766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080154" y="5228197"/>
            <a:ext cx="707957" cy="825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2"/>
          <p:cNvSpPr/>
          <p:nvPr/>
        </p:nvSpPr>
        <p:spPr>
          <a:xfrm>
            <a:off x="555143" y="2284097"/>
            <a:ext cx="3321913" cy="776386"/>
          </a:xfrm>
          <a:prstGeom prst="roundRect">
            <a:avLst>
              <a:gd fmla="val 50000" name="adj"/>
            </a:avLst>
          </a:prstGeom>
          <a:solidFill>
            <a:srgbClr val="FFC000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 布林運算程序</a:t>
            </a:r>
            <a:endParaRPr i="0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12"/>
          <p:cNvSpPr/>
          <p:nvPr/>
        </p:nvSpPr>
        <p:spPr>
          <a:xfrm>
            <a:off x="555143" y="1284443"/>
            <a:ext cx="3321913" cy="776386"/>
          </a:xfrm>
          <a:prstGeom prst="roundRect">
            <a:avLst>
              <a:gd fmla="val 50000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 布林運算原理</a:t>
            </a:r>
            <a:endParaRPr i="0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12"/>
          <p:cNvSpPr/>
          <p:nvPr/>
        </p:nvSpPr>
        <p:spPr>
          <a:xfrm>
            <a:off x="555143" y="3306432"/>
            <a:ext cx="3321913" cy="776386"/>
          </a:xfrm>
          <a:prstGeom prst="roundRect">
            <a:avLst>
              <a:gd fmla="val 50000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 加入運算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" name="Google Shape;21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56827" y="1074907"/>
            <a:ext cx="4896989" cy="4225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87927" y="3273511"/>
            <a:ext cx="3874217" cy="2721672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12"/>
          <p:cNvSpPr/>
          <p:nvPr/>
        </p:nvSpPr>
        <p:spPr>
          <a:xfrm>
            <a:off x="555143" y="4320223"/>
            <a:ext cx="3321913" cy="776386"/>
          </a:xfrm>
          <a:prstGeom prst="roundRect">
            <a:avLst>
              <a:gd fmla="val 50000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 減除運算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12"/>
          <p:cNvSpPr/>
          <p:nvPr/>
        </p:nvSpPr>
        <p:spPr>
          <a:xfrm>
            <a:off x="545720" y="5329044"/>
            <a:ext cx="3321913" cy="776386"/>
          </a:xfrm>
          <a:prstGeom prst="roundRect">
            <a:avLst>
              <a:gd fmla="val 50000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 共同運算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p14:dur="10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05447" y="974529"/>
            <a:ext cx="4521847" cy="2869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67638" y="3681604"/>
            <a:ext cx="3284834" cy="2911227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13"/>
          <p:cNvSpPr/>
          <p:nvPr/>
        </p:nvSpPr>
        <p:spPr>
          <a:xfrm>
            <a:off x="437878" y="1703522"/>
            <a:ext cx="3445927" cy="555903"/>
          </a:xfrm>
          <a:prstGeom prst="roundRect">
            <a:avLst>
              <a:gd fmla="val 11125" name="adj"/>
            </a:avLst>
          </a:prstGeom>
          <a:solidFill>
            <a:srgbClr val="00B0F0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 </a:t>
            </a:r>
            <a:r>
              <a:rPr i="0"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結合類型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13"/>
          <p:cNvSpPr/>
          <p:nvPr/>
        </p:nvSpPr>
        <p:spPr>
          <a:xfrm>
            <a:off x="419715" y="2440331"/>
            <a:ext cx="3445927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 </a:t>
            </a:r>
            <a:r>
              <a:rPr i="0"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作業程序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65879" y="2161357"/>
            <a:ext cx="2350280" cy="3608333"/>
          </a:xfrm>
          <a:prstGeom prst="rect">
            <a:avLst/>
          </a:prstGeom>
          <a:noFill/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34" name="Google Shape;234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62242" y="2174693"/>
            <a:ext cx="2545930" cy="3558827"/>
          </a:xfrm>
          <a:prstGeom prst="rect">
            <a:avLst/>
          </a:prstGeom>
          <a:noFill/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35" name="Google Shape;235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35852" y="2155627"/>
            <a:ext cx="2135104" cy="3769793"/>
          </a:xfrm>
          <a:prstGeom prst="rect">
            <a:avLst/>
          </a:prstGeom>
          <a:noFill/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36" name="Google Shape;236;p14"/>
          <p:cNvSpPr/>
          <p:nvPr/>
        </p:nvSpPr>
        <p:spPr>
          <a:xfrm>
            <a:off x="0" y="803853"/>
            <a:ext cx="12193588" cy="114185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3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2-1 結合類型</a:t>
            </a:r>
            <a:endParaRPr i="0" sz="36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 布林運算=結合</a:t>
            </a:r>
            <a:endParaRPr/>
          </a:p>
        </p:txBody>
      </p:sp>
      <p:sp>
        <p:nvSpPr>
          <p:cNvPr id="237" name="Google Shape;237;p14"/>
          <p:cNvSpPr/>
          <p:nvPr/>
        </p:nvSpPr>
        <p:spPr>
          <a:xfrm>
            <a:off x="1166813" y="5985343"/>
            <a:ext cx="2409725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加入=ADD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聯集</a:t>
            </a:r>
            <a:endParaRPr i="0" sz="24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238" name="Google Shape;238;p14"/>
          <p:cNvSpPr/>
          <p:nvPr/>
        </p:nvSpPr>
        <p:spPr>
          <a:xfrm>
            <a:off x="3716159" y="5952819"/>
            <a:ext cx="3138655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減除=Subtract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差集</a:t>
            </a:r>
            <a:endParaRPr b="1" sz="24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14"/>
          <p:cNvSpPr/>
          <p:nvPr/>
        </p:nvSpPr>
        <p:spPr>
          <a:xfrm>
            <a:off x="6334593" y="5946224"/>
            <a:ext cx="297987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共同=Common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交集</a:t>
            </a:r>
            <a:endParaRPr i="0" sz="24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240" name="Google Shape;240;p14"/>
          <p:cNvSpPr/>
          <p:nvPr/>
        </p:nvSpPr>
        <p:spPr>
          <a:xfrm rot="-2352648">
            <a:off x="975973" y="2872284"/>
            <a:ext cx="892175" cy="309563"/>
          </a:xfrm>
          <a:prstGeom prst="rightArrow">
            <a:avLst>
              <a:gd fmla="val 50000" name="adj1"/>
              <a:gd fmla="val 72051" name="adj2"/>
            </a:avLst>
          </a:prstGeom>
          <a:solidFill>
            <a:srgbClr val="FF00FF"/>
          </a:solidFill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14"/>
          <p:cNvSpPr/>
          <p:nvPr/>
        </p:nvSpPr>
        <p:spPr>
          <a:xfrm>
            <a:off x="-43492" y="2911719"/>
            <a:ext cx="1166813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結合　Combin</a:t>
            </a:r>
            <a:endParaRPr i="0" sz="24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242" name="Google Shape;242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5996" y="2155627"/>
            <a:ext cx="516450" cy="61974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4"/>
          <p:cNvSpPr/>
          <p:nvPr/>
        </p:nvSpPr>
        <p:spPr>
          <a:xfrm rot="-2352648">
            <a:off x="3805739" y="3274217"/>
            <a:ext cx="892175" cy="309563"/>
          </a:xfrm>
          <a:prstGeom prst="rightArrow">
            <a:avLst>
              <a:gd fmla="val 50000" name="adj1"/>
              <a:gd fmla="val 72051" name="adj2"/>
            </a:avLst>
          </a:prstGeom>
          <a:solidFill>
            <a:srgbClr val="FF00FF"/>
          </a:solidFill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14"/>
          <p:cNvSpPr/>
          <p:nvPr/>
        </p:nvSpPr>
        <p:spPr>
          <a:xfrm rot="-2352648">
            <a:off x="6331775" y="4078087"/>
            <a:ext cx="892175" cy="309563"/>
          </a:xfrm>
          <a:prstGeom prst="rightArrow">
            <a:avLst>
              <a:gd fmla="val 50000" name="adj1"/>
              <a:gd fmla="val 72051" name="adj2"/>
            </a:avLst>
          </a:prstGeom>
          <a:solidFill>
            <a:srgbClr val="FF00FF"/>
          </a:solidFill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5" name="Google Shape;245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699458" y="2174694"/>
            <a:ext cx="2326546" cy="3558827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46" name="Google Shape;246;p1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52846" y="4010039"/>
            <a:ext cx="568464" cy="636679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14"/>
          <p:cNvSpPr/>
          <p:nvPr/>
        </p:nvSpPr>
        <p:spPr>
          <a:xfrm>
            <a:off x="106888" y="4789303"/>
            <a:ext cx="1166813" cy="92333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結合　</a:t>
            </a:r>
            <a:endParaRPr b="1" i="0" sz="24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Mate</a:t>
            </a:r>
            <a:endParaRPr i="0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8" name="Google Shape;248;p1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1330503" y="1761952"/>
            <a:ext cx="676928" cy="78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25951" y="5733520"/>
            <a:ext cx="676928" cy="78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05447" y="974529"/>
            <a:ext cx="4521847" cy="2869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67638" y="3681604"/>
            <a:ext cx="3284834" cy="2911227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15"/>
          <p:cNvSpPr/>
          <p:nvPr/>
        </p:nvSpPr>
        <p:spPr>
          <a:xfrm>
            <a:off x="437878" y="1703522"/>
            <a:ext cx="3445927" cy="555903"/>
          </a:xfrm>
          <a:prstGeom prst="roundRect">
            <a:avLst>
              <a:gd fmla="val 11125" name="adj"/>
            </a:avLst>
          </a:prstGeom>
          <a:solidFill>
            <a:srgbClr val="A5A5A5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 </a:t>
            </a:r>
            <a:r>
              <a:rPr i="0"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結合類型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15"/>
          <p:cNvSpPr/>
          <p:nvPr/>
        </p:nvSpPr>
        <p:spPr>
          <a:xfrm>
            <a:off x="419715" y="2440331"/>
            <a:ext cx="3445927" cy="555903"/>
          </a:xfrm>
          <a:prstGeom prst="roundRect">
            <a:avLst>
              <a:gd fmla="val 11125" name="adj"/>
            </a:avLst>
          </a:prstGeom>
          <a:solidFill>
            <a:srgbClr val="00B0F0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 作業程序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83373" y="2074080"/>
            <a:ext cx="3343125" cy="4317503"/>
          </a:xfrm>
          <a:prstGeom prst="rect">
            <a:avLst/>
          </a:prstGeom>
          <a:noFill/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69" name="Google Shape;269;p16"/>
          <p:cNvSpPr/>
          <p:nvPr/>
        </p:nvSpPr>
        <p:spPr>
          <a:xfrm>
            <a:off x="0" y="803853"/>
            <a:ext cx="12193588" cy="114185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3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布林運算作業程序</a:t>
            </a:r>
            <a:endParaRPr i="0" sz="36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 關閉合併結果</a:t>
            </a:r>
            <a:endParaRPr i="0" sz="2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16"/>
          <p:cNvSpPr/>
          <p:nvPr/>
        </p:nvSpPr>
        <p:spPr>
          <a:xfrm>
            <a:off x="983438" y="2660650"/>
            <a:ext cx="148272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合併結果</a:t>
            </a:r>
            <a:endParaRPr i="0" sz="24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271" name="Google Shape;271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0388" y="2722562"/>
            <a:ext cx="312737" cy="312738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16"/>
          <p:cNvSpPr/>
          <p:nvPr/>
        </p:nvSpPr>
        <p:spPr>
          <a:xfrm>
            <a:off x="235722" y="2255837"/>
            <a:ext cx="26543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○ 填料</a:t>
            </a:r>
            <a:r>
              <a:rPr b="1" i="0" lang="zh-TW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特徵必須</a:t>
            </a:r>
            <a:endParaRPr i="0" sz="24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273" name="Google Shape;273;p16"/>
          <p:cNvSpPr/>
          <p:nvPr/>
        </p:nvSpPr>
        <p:spPr>
          <a:xfrm rot="1528096">
            <a:off x="2996993" y="5609045"/>
            <a:ext cx="978051" cy="718550"/>
          </a:xfrm>
          <a:prstGeom prst="rightArrow">
            <a:avLst>
              <a:gd fmla="val 50000" name="adj1"/>
              <a:gd fmla="val 72051" name="adj2"/>
            </a:avLst>
          </a:prstGeom>
          <a:solidFill>
            <a:srgbClr val="FF00FF"/>
          </a:solidFill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4" name="Google Shape;274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19849" y="2074080"/>
            <a:ext cx="5285144" cy="40737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2" name="Google Shape;282;p17"/>
          <p:cNvGraphicFramePr/>
          <p:nvPr/>
        </p:nvGraphicFramePr>
        <p:xfrm>
          <a:off x="1610585" y="216056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{0935683B-7D25-4FBE-99A4-5152C7ADC63F}</a:tableStyleId>
              </a:tblPr>
              <a:tblGrid>
                <a:gridCol w="2451650"/>
                <a:gridCol w="2451650"/>
                <a:gridCol w="2451650"/>
                <a:gridCol w="2451650"/>
              </a:tblGrid>
              <a:tr h="1052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3600" u="none" cap="none" strike="noStrike">
                          <a:solidFill>
                            <a:srgbClr val="FF0000"/>
                          </a:solidFill>
                        </a:rPr>
                        <a:t>布林運算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3600" u="none" cap="none" strike="noStrike">
                          <a:solidFill>
                            <a:srgbClr val="FF0000"/>
                          </a:solidFill>
                        </a:rPr>
                        <a:t>聯集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3600" u="none" cap="none" strike="noStrike">
                          <a:solidFill>
                            <a:srgbClr val="FF0000"/>
                          </a:solidFill>
                        </a:rPr>
                        <a:t>差集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3600" u="none" cap="none" strike="noStrike">
                          <a:solidFill>
                            <a:srgbClr val="FF0000"/>
                          </a:solidFill>
                        </a:rPr>
                        <a:t>交集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</a:tr>
              <a:tr h="873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800" u="none" cap="none" strike="noStrike">
                          <a:solidFill>
                            <a:srgbClr val="0033CC"/>
                          </a:solidFill>
                        </a:rPr>
                        <a:t>操作性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</a:tr>
              <a:tr h="9284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800" u="none" cap="none" strike="noStrike">
                          <a:solidFill>
                            <a:srgbClr val="0033CC"/>
                          </a:solidFill>
                        </a:rPr>
                        <a:t>難易度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</a:tr>
              <a:tr h="8616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800" u="none" cap="none" strike="noStrike">
                          <a:solidFill>
                            <a:srgbClr val="0033CC"/>
                          </a:solidFill>
                        </a:rPr>
                        <a:t>感受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zh-TW" sz="2000" u="none" cap="none" strike="noStrike"/>
                        <a:t>相加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zh-TW" sz="2000" u="none" cap="none" strike="noStrike"/>
                        <a:t>腦海先有結果</a:t>
                      </a:r>
                      <a:endParaRPr b="0" sz="2000" u="none" cap="none" strike="noStrike"/>
                    </a:p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zh-TW" sz="2000" u="none" cap="none" strike="noStrike"/>
                        <a:t>再製作過程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zh-TW" sz="2000" u="none" cap="none" strike="noStrike"/>
                        <a:t>魔術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283" name="Google Shape;283;p17"/>
          <p:cNvSpPr/>
          <p:nvPr/>
        </p:nvSpPr>
        <p:spPr>
          <a:xfrm>
            <a:off x="0" y="808041"/>
            <a:ext cx="12193588" cy="113347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3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布林運算作業程序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 操作與難易度分布</a:t>
            </a:r>
            <a:endParaRPr i="0" sz="2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17"/>
          <p:cNvSpPr/>
          <p:nvPr/>
        </p:nvSpPr>
        <p:spPr>
          <a:xfrm>
            <a:off x="7363761" y="4295764"/>
            <a:ext cx="926445" cy="489881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17"/>
          <p:cNvSpPr/>
          <p:nvPr/>
        </p:nvSpPr>
        <p:spPr>
          <a:xfrm>
            <a:off x="4964213" y="6167703"/>
            <a:ext cx="581281" cy="305693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17"/>
          <p:cNvSpPr/>
          <p:nvPr/>
        </p:nvSpPr>
        <p:spPr>
          <a:xfrm>
            <a:off x="3694067" y="6214213"/>
            <a:ext cx="644512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易</a:t>
            </a:r>
            <a:endParaRPr/>
          </a:p>
        </p:txBody>
      </p:sp>
      <p:sp>
        <p:nvSpPr>
          <p:cNvPr id="287" name="Google Shape;287;p17"/>
          <p:cNvSpPr/>
          <p:nvPr/>
        </p:nvSpPr>
        <p:spPr>
          <a:xfrm>
            <a:off x="5701612" y="6172045"/>
            <a:ext cx="644512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中</a:t>
            </a:r>
            <a:endParaRPr/>
          </a:p>
        </p:txBody>
      </p:sp>
      <p:sp>
        <p:nvSpPr>
          <p:cNvPr id="288" name="Google Shape;288;p17"/>
          <p:cNvSpPr/>
          <p:nvPr/>
        </p:nvSpPr>
        <p:spPr>
          <a:xfrm>
            <a:off x="8164395" y="6260721"/>
            <a:ext cx="644512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難</a:t>
            </a:r>
            <a:endParaRPr/>
          </a:p>
        </p:txBody>
      </p:sp>
      <p:pic>
        <p:nvPicPr>
          <p:cNvPr descr="http://ico.ooopic.com/ajax/iconpng/?id=163220.png" id="289" name="Google Shape;289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75601" y="5987715"/>
            <a:ext cx="883878" cy="8838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ico.ooopic.com/ajax/iconpng/?id=117487.png" id="290" name="Google Shape;290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63762" y="6105592"/>
            <a:ext cx="742702" cy="7427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ico.ooopic.com/ajax/iconpng/?id=117487.png" id="291" name="Google Shape;291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821658" y="4096326"/>
            <a:ext cx="926446" cy="9264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ico.ooopic.com/ajax/iconpng/?id=163220.png" id="292" name="Google Shape;29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44371" y="3138556"/>
            <a:ext cx="883878" cy="8838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ico.ooopic.com/ajax/iconpng/?id=163220.png" id="293" name="Google Shape;29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46311" y="4062866"/>
            <a:ext cx="883878" cy="8838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ico.ooopic.com/ajax/iconpng/?id=163220.png" id="294" name="Google Shape;29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97537" y="3086995"/>
            <a:ext cx="883878" cy="8838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ico.ooopic.com/ajax/iconpng/?id=117487.png" id="295" name="Google Shape;295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63760" y="3169880"/>
            <a:ext cx="926446" cy="9264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19166" y="2024066"/>
            <a:ext cx="4411663" cy="4332287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18"/>
          <p:cNvSpPr/>
          <p:nvPr/>
        </p:nvSpPr>
        <p:spPr>
          <a:xfrm>
            <a:off x="0" y="803853"/>
            <a:ext cx="12193588" cy="114185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3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布林運算作業程序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U形法則</a:t>
            </a:r>
            <a:endParaRPr i="0" sz="2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bingo" id="305" name="Google Shape;305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32211" y="1990564"/>
            <a:ext cx="476250" cy="47625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18"/>
          <p:cNvSpPr/>
          <p:nvPr/>
        </p:nvSpPr>
        <p:spPr>
          <a:xfrm>
            <a:off x="1261171" y="2044023"/>
            <a:ext cx="277499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400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rPr>
              <a:t>倒過來想辦法製作!</a:t>
            </a:r>
            <a:r>
              <a:rPr lang="zh-TW" sz="18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i="0" lang="zh-TW" sz="2400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endParaRPr/>
          </a:p>
        </p:txBody>
      </p:sp>
      <p:sp>
        <p:nvSpPr>
          <p:cNvPr id="307" name="Google Shape;307;p18"/>
          <p:cNvSpPr/>
          <p:nvPr/>
        </p:nvSpPr>
        <p:spPr>
          <a:xfrm>
            <a:off x="448050" y="2619882"/>
            <a:ext cx="4694237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400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rPr>
              <a:t>就像先前製作的派大星草圖</a:t>
            </a:r>
            <a:endParaRPr/>
          </a:p>
          <a:p>
            <a:pPr indent="0" lvl="0" marL="0" marR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i="0" lang="zh-TW" sz="2400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rPr>
              <a:t>先完成複製後才可以加入限制條件</a:t>
            </a:r>
            <a:r>
              <a:rPr lang="zh-TW" sz="18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i="0" lang="zh-TW" sz="2400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endParaRPr/>
          </a:p>
        </p:txBody>
      </p:sp>
      <p:pic>
        <p:nvPicPr>
          <p:cNvPr descr="d53daab2c791fa550ce9dc0bf792349a" id="308" name="Google Shape;308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027037" y="310895"/>
            <a:ext cx="1836356" cy="2536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34052" y="4050437"/>
            <a:ext cx="2209800" cy="223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046177" y="3678935"/>
            <a:ext cx="2696597" cy="26774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9"/>
          <p:cNvSpPr/>
          <p:nvPr/>
        </p:nvSpPr>
        <p:spPr>
          <a:xfrm>
            <a:off x="555143" y="2284097"/>
            <a:ext cx="3239617" cy="776386"/>
          </a:xfrm>
          <a:prstGeom prst="roundRect">
            <a:avLst>
              <a:gd fmla="val 50000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 布林運算程序</a:t>
            </a:r>
            <a:endParaRPr i="0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19"/>
          <p:cNvSpPr/>
          <p:nvPr/>
        </p:nvSpPr>
        <p:spPr>
          <a:xfrm>
            <a:off x="555143" y="1284443"/>
            <a:ext cx="3239617" cy="776386"/>
          </a:xfrm>
          <a:prstGeom prst="roundRect">
            <a:avLst>
              <a:gd fmla="val 50000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 布林運算原理</a:t>
            </a:r>
            <a:endParaRPr i="0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19"/>
          <p:cNvSpPr/>
          <p:nvPr/>
        </p:nvSpPr>
        <p:spPr>
          <a:xfrm>
            <a:off x="555143" y="3306432"/>
            <a:ext cx="3239617" cy="776386"/>
          </a:xfrm>
          <a:prstGeom prst="roundRect">
            <a:avLst>
              <a:gd fmla="val 50000" name="adj"/>
            </a:avLst>
          </a:prstGeom>
          <a:solidFill>
            <a:srgbClr val="FFFF00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 加入運算</a:t>
            </a:r>
            <a:endParaRPr sz="32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8" name="Google Shape;318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56827" y="1074907"/>
            <a:ext cx="4896989" cy="4225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87927" y="3273511"/>
            <a:ext cx="3874217" cy="2721672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19"/>
          <p:cNvSpPr/>
          <p:nvPr/>
        </p:nvSpPr>
        <p:spPr>
          <a:xfrm>
            <a:off x="555143" y="4320223"/>
            <a:ext cx="3239617" cy="776386"/>
          </a:xfrm>
          <a:prstGeom prst="roundRect">
            <a:avLst>
              <a:gd fmla="val 50000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 減除運算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19"/>
          <p:cNvSpPr/>
          <p:nvPr/>
        </p:nvSpPr>
        <p:spPr>
          <a:xfrm>
            <a:off x="545720" y="5329044"/>
            <a:ext cx="3239617" cy="776386"/>
          </a:xfrm>
          <a:prstGeom prst="roundRect">
            <a:avLst>
              <a:gd fmla="val 50000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 共同運算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p14:dur="10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"/>
          <p:cNvSpPr/>
          <p:nvPr/>
        </p:nvSpPr>
        <p:spPr>
          <a:xfrm>
            <a:off x="555143" y="2284097"/>
            <a:ext cx="3285337" cy="776386"/>
          </a:xfrm>
          <a:prstGeom prst="roundRect">
            <a:avLst>
              <a:gd fmla="val 50000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 布林運算程序</a:t>
            </a:r>
            <a:endParaRPr i="0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>
            <a:off x="555143" y="1284443"/>
            <a:ext cx="3285337" cy="776386"/>
          </a:xfrm>
          <a:prstGeom prst="roundRect">
            <a:avLst>
              <a:gd fmla="val 50000" name="adj"/>
            </a:avLst>
          </a:prstGeom>
          <a:solidFill>
            <a:srgbClr val="FF0000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 布林運算原理</a:t>
            </a:r>
            <a:endParaRPr i="0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555143" y="3306432"/>
            <a:ext cx="3285337" cy="776386"/>
          </a:xfrm>
          <a:prstGeom prst="roundRect">
            <a:avLst>
              <a:gd fmla="val 50000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 加入運算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" name="Google Shape;35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85361" y="840643"/>
            <a:ext cx="5168455" cy="4460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87927" y="3273511"/>
            <a:ext cx="3874217" cy="2721672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2"/>
          <p:cNvSpPr/>
          <p:nvPr/>
        </p:nvSpPr>
        <p:spPr>
          <a:xfrm>
            <a:off x="555143" y="4320223"/>
            <a:ext cx="3285337" cy="776386"/>
          </a:xfrm>
          <a:prstGeom prst="roundRect">
            <a:avLst>
              <a:gd fmla="val 50000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 減除運算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545720" y="5329044"/>
            <a:ext cx="3285337" cy="776386"/>
          </a:xfrm>
          <a:prstGeom prst="roundRect">
            <a:avLst>
              <a:gd fmla="val 50000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 共同運算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p14:dur="10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0"/>
          <p:cNvSpPr/>
          <p:nvPr/>
        </p:nvSpPr>
        <p:spPr>
          <a:xfrm>
            <a:off x="732050" y="1433843"/>
            <a:ext cx="2514070" cy="555903"/>
          </a:xfrm>
          <a:prstGeom prst="roundRect">
            <a:avLst>
              <a:gd fmla="val 11125" name="adj"/>
            </a:avLst>
          </a:prstGeom>
          <a:solidFill>
            <a:srgbClr val="00B0F0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 鋼構</a:t>
            </a:r>
            <a:endParaRPr i="0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20"/>
          <p:cNvSpPr/>
          <p:nvPr/>
        </p:nvSpPr>
        <p:spPr>
          <a:xfrm>
            <a:off x="713887" y="2267408"/>
            <a:ext cx="2514070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 耳朵圓角</a:t>
            </a:r>
            <a:r>
              <a:rPr i="0"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i="0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20"/>
          <p:cNvSpPr/>
          <p:nvPr/>
        </p:nvSpPr>
        <p:spPr>
          <a:xfrm>
            <a:off x="713887" y="3036943"/>
            <a:ext cx="2514070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 容器薄殼 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20"/>
          <p:cNvSpPr/>
          <p:nvPr/>
        </p:nvSpPr>
        <p:spPr>
          <a:xfrm>
            <a:off x="713887" y="4593954"/>
            <a:ext cx="2514070" cy="567062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 果菜機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20"/>
          <p:cNvSpPr/>
          <p:nvPr/>
        </p:nvSpPr>
        <p:spPr>
          <a:xfrm>
            <a:off x="732050" y="3751159"/>
            <a:ext cx="2514070" cy="567062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 法蘭+彎管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4" name="Google Shape;334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71921" y="1123949"/>
            <a:ext cx="3692124" cy="5161034"/>
          </a:xfrm>
          <a:prstGeom prst="rect">
            <a:avLst/>
          </a:prstGeom>
          <a:noFill/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35" name="Google Shape;335;p20"/>
          <p:cNvSpPr/>
          <p:nvPr/>
        </p:nvSpPr>
        <p:spPr>
          <a:xfrm>
            <a:off x="732050" y="5430589"/>
            <a:ext cx="2514070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 斜面圓角 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20"/>
          <p:cNvSpPr/>
          <p:nvPr/>
        </p:nvSpPr>
        <p:spPr>
          <a:xfrm rot="1528096">
            <a:off x="5338431" y="1774449"/>
            <a:ext cx="910370" cy="430594"/>
          </a:xfrm>
          <a:prstGeom prst="rightArrow">
            <a:avLst>
              <a:gd fmla="val 50000" name="adj1"/>
              <a:gd fmla="val 72051" name="adj2"/>
            </a:avLst>
          </a:prstGeom>
          <a:solidFill>
            <a:srgbClr val="FF00FF"/>
          </a:solidFill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79057" y="2395653"/>
            <a:ext cx="4067462" cy="3840496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21"/>
          <p:cNvSpPr/>
          <p:nvPr/>
        </p:nvSpPr>
        <p:spPr>
          <a:xfrm>
            <a:off x="0" y="819017"/>
            <a:ext cx="12193588" cy="1111523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3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1 鋼構</a:t>
            </a:r>
            <a:endParaRPr i="0" sz="36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 鏡射</a:t>
            </a:r>
            <a:endParaRPr b="1" i="0" sz="2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6" name="Google Shape;346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09528" y="2728775"/>
            <a:ext cx="3494201" cy="3616465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21"/>
          <p:cNvSpPr/>
          <p:nvPr/>
        </p:nvSpPr>
        <p:spPr>
          <a:xfrm>
            <a:off x="7188410" y="2247878"/>
            <a:ext cx="1047750" cy="522288"/>
          </a:xfrm>
          <a:prstGeom prst="wedgeRoundRectCallout">
            <a:avLst>
              <a:gd fmla="val 49116" name="adj1"/>
              <a:gd fmla="val 7740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有線</a:t>
            </a:r>
            <a:endParaRPr/>
          </a:p>
        </p:txBody>
      </p:sp>
      <p:pic>
        <p:nvPicPr>
          <p:cNvPr id="348" name="Google Shape;348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71279" y="2041400"/>
            <a:ext cx="1076499" cy="965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4623" y="2041400"/>
            <a:ext cx="2316349" cy="3895679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50" name="Google Shape;350;p21"/>
          <p:cNvSpPr/>
          <p:nvPr/>
        </p:nvSpPr>
        <p:spPr>
          <a:xfrm rot="1842616">
            <a:off x="364786" y="5028892"/>
            <a:ext cx="715182" cy="26337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8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21"/>
          <p:cNvSpPr/>
          <p:nvPr/>
        </p:nvSpPr>
        <p:spPr>
          <a:xfrm>
            <a:off x="3666566" y="6345240"/>
            <a:ext cx="4067462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鏡射不能合併多本體</a:t>
            </a:r>
            <a:endParaRPr/>
          </a:p>
        </p:txBody>
      </p:sp>
      <p:sp>
        <p:nvSpPr>
          <p:cNvPr id="352" name="Google Shape;352;p21"/>
          <p:cNvSpPr/>
          <p:nvPr/>
        </p:nvSpPr>
        <p:spPr>
          <a:xfrm>
            <a:off x="10398769" y="2467631"/>
            <a:ext cx="1047750" cy="522288"/>
          </a:xfrm>
          <a:prstGeom prst="wedgeRoundRectCallout">
            <a:avLst>
              <a:gd fmla="val -42435" name="adj1"/>
              <a:gd fmla="val 26277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有線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2"/>
          <p:cNvSpPr/>
          <p:nvPr/>
        </p:nvSpPr>
        <p:spPr>
          <a:xfrm>
            <a:off x="0" y="819017"/>
            <a:ext cx="12193588" cy="1111523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3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1 鋼構</a:t>
            </a:r>
            <a:endParaRPr i="0" sz="36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 </a:t>
            </a:r>
            <a:r>
              <a:rPr b="1" i="0"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連接 </a:t>
            </a:r>
            <a:endParaRPr b="1" i="0" sz="2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1" name="Google Shape;361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71178" y="2751336"/>
            <a:ext cx="3916975" cy="3494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847" y="2185876"/>
            <a:ext cx="2816819" cy="3937489"/>
          </a:xfrm>
          <a:prstGeom prst="rect">
            <a:avLst/>
          </a:prstGeom>
          <a:noFill/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63" name="Google Shape;363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48582" y="3935295"/>
            <a:ext cx="735017" cy="88202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22"/>
          <p:cNvSpPr/>
          <p:nvPr/>
        </p:nvSpPr>
        <p:spPr>
          <a:xfrm>
            <a:off x="3122376" y="2073457"/>
            <a:ext cx="1047750" cy="522288"/>
          </a:xfrm>
          <a:prstGeom prst="wedgeRoundRectCallout">
            <a:avLst>
              <a:gd fmla="val 49116" name="adj1"/>
              <a:gd fmla="val 7740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有線</a:t>
            </a:r>
            <a:endParaRPr b="1" i="0" sz="2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5" name="Google Shape;365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122376" y="2369041"/>
            <a:ext cx="4102358" cy="375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71213" y="2310326"/>
            <a:ext cx="735017" cy="882020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22"/>
          <p:cNvSpPr/>
          <p:nvPr/>
        </p:nvSpPr>
        <p:spPr>
          <a:xfrm>
            <a:off x="3666566" y="6345240"/>
            <a:ext cx="4067462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 次結合</a:t>
            </a:r>
            <a:endParaRPr b="1" i="0" sz="2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3"/>
          <p:cNvSpPr/>
          <p:nvPr/>
        </p:nvSpPr>
        <p:spPr>
          <a:xfrm>
            <a:off x="732050" y="1433843"/>
            <a:ext cx="2514070" cy="555903"/>
          </a:xfrm>
          <a:prstGeom prst="roundRect">
            <a:avLst>
              <a:gd fmla="val 11125" name="adj"/>
            </a:avLst>
          </a:prstGeom>
          <a:solidFill>
            <a:srgbClr val="A5A5A5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 鋼構</a:t>
            </a:r>
            <a:endParaRPr i="0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23"/>
          <p:cNvSpPr/>
          <p:nvPr/>
        </p:nvSpPr>
        <p:spPr>
          <a:xfrm>
            <a:off x="713887" y="2267408"/>
            <a:ext cx="2514070" cy="555903"/>
          </a:xfrm>
          <a:prstGeom prst="roundRect">
            <a:avLst>
              <a:gd fmla="val 11125" name="adj"/>
            </a:avLst>
          </a:prstGeom>
          <a:solidFill>
            <a:srgbClr val="00B0F0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 耳朵圓角 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23"/>
          <p:cNvSpPr/>
          <p:nvPr/>
        </p:nvSpPr>
        <p:spPr>
          <a:xfrm>
            <a:off x="713887" y="3036943"/>
            <a:ext cx="2514070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 容器薄殼 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23"/>
          <p:cNvSpPr/>
          <p:nvPr/>
        </p:nvSpPr>
        <p:spPr>
          <a:xfrm>
            <a:off x="713887" y="4593954"/>
            <a:ext cx="2514070" cy="567062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 果菜機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23"/>
          <p:cNvSpPr/>
          <p:nvPr/>
        </p:nvSpPr>
        <p:spPr>
          <a:xfrm>
            <a:off x="732050" y="3751159"/>
            <a:ext cx="2514070" cy="567062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 法蘭+彎管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0" name="Google Shape;380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71921" y="1123949"/>
            <a:ext cx="3692124" cy="5161034"/>
          </a:xfrm>
          <a:prstGeom prst="rect">
            <a:avLst/>
          </a:prstGeom>
          <a:noFill/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81" name="Google Shape;381;p23"/>
          <p:cNvSpPr/>
          <p:nvPr/>
        </p:nvSpPr>
        <p:spPr>
          <a:xfrm>
            <a:off x="732050" y="5430589"/>
            <a:ext cx="2514070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 斜面圓角 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23"/>
          <p:cNvSpPr/>
          <p:nvPr/>
        </p:nvSpPr>
        <p:spPr>
          <a:xfrm rot="1528096">
            <a:off x="5338431" y="1774449"/>
            <a:ext cx="910370" cy="430594"/>
          </a:xfrm>
          <a:prstGeom prst="rightArrow">
            <a:avLst>
              <a:gd fmla="val 50000" name="adj1"/>
              <a:gd fmla="val 72051" name="adj2"/>
            </a:avLst>
          </a:prstGeom>
          <a:solidFill>
            <a:srgbClr val="FF00FF"/>
          </a:solidFill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38190" y="2432714"/>
            <a:ext cx="4147238" cy="3608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4162" y="2117244"/>
            <a:ext cx="5132643" cy="4258724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24"/>
          <p:cNvSpPr/>
          <p:nvPr/>
        </p:nvSpPr>
        <p:spPr>
          <a:xfrm>
            <a:off x="9758213" y="3603604"/>
            <a:ext cx="1125084" cy="864025"/>
          </a:xfrm>
          <a:prstGeom prst="wedgeRoundRectCallout">
            <a:avLst>
              <a:gd fmla="val -92964" name="adj1"/>
              <a:gd fmla="val 61842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sz="2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24"/>
          <p:cNvSpPr/>
          <p:nvPr/>
        </p:nvSpPr>
        <p:spPr>
          <a:xfrm>
            <a:off x="67222" y="2032974"/>
            <a:ext cx="1125084" cy="864025"/>
          </a:xfrm>
          <a:prstGeom prst="wedgeRoundRectCallout">
            <a:avLst>
              <a:gd fmla="val 56834" name="adj1"/>
              <a:gd fmla="val 152108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sz="2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24"/>
          <p:cNvSpPr/>
          <p:nvPr/>
        </p:nvSpPr>
        <p:spPr>
          <a:xfrm>
            <a:off x="4516105" y="2154293"/>
            <a:ext cx="1125084" cy="864025"/>
          </a:xfrm>
          <a:prstGeom prst="wedgeRoundRectCallout">
            <a:avLst>
              <a:gd fmla="val -37188" name="adj1"/>
              <a:gd fmla="val 130320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sz="2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24"/>
          <p:cNvSpPr/>
          <p:nvPr/>
        </p:nvSpPr>
        <p:spPr>
          <a:xfrm>
            <a:off x="0" y="808041"/>
            <a:ext cx="12193588" cy="113347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2 耳朵圓角</a:t>
            </a:r>
            <a:endParaRPr sz="36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1 薄殼</a:t>
            </a:r>
            <a:r>
              <a:rPr i="0"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耳朵+導角</a:t>
            </a:r>
            <a:endParaRPr i="0" sz="2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6" name="Google Shape;396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0977" y="2112714"/>
            <a:ext cx="574975" cy="611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64018" y="2280622"/>
            <a:ext cx="574975" cy="611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022513" y="3680782"/>
            <a:ext cx="588508" cy="7096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5"/>
          <p:cNvSpPr/>
          <p:nvPr/>
        </p:nvSpPr>
        <p:spPr>
          <a:xfrm>
            <a:off x="0" y="808041"/>
            <a:ext cx="12193588" cy="113347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2 耳朵圓角</a:t>
            </a:r>
            <a:endParaRPr sz="36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2 腳建構</a:t>
            </a:r>
            <a:endParaRPr i="0" sz="2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7" name="Google Shape;407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333866"/>
            <a:ext cx="3283977" cy="2947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22514" y="2584735"/>
            <a:ext cx="2732386" cy="1801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86635" y="2713350"/>
            <a:ext cx="818966" cy="906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0253" y="5111244"/>
            <a:ext cx="671064" cy="671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502386" y="4122859"/>
            <a:ext cx="1715841" cy="1801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2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322514" y="4391507"/>
            <a:ext cx="3042637" cy="1948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2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519369" y="2333866"/>
            <a:ext cx="3465407" cy="2987601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25"/>
          <p:cNvSpPr/>
          <p:nvPr/>
        </p:nvSpPr>
        <p:spPr>
          <a:xfrm>
            <a:off x="3438197" y="2333866"/>
            <a:ext cx="4926953" cy="4006235"/>
          </a:xfrm>
          <a:prstGeom prst="rect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5" name="Google Shape;415;p2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893933" y="5201822"/>
            <a:ext cx="996075" cy="893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6"/>
          <p:cNvSpPr/>
          <p:nvPr/>
        </p:nvSpPr>
        <p:spPr>
          <a:xfrm>
            <a:off x="0" y="808041"/>
            <a:ext cx="12193588" cy="113347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2 耳朵圓角</a:t>
            </a:r>
            <a:endParaRPr sz="36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3 薄殼</a:t>
            </a:r>
            <a:endParaRPr i="0" sz="2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26"/>
          <p:cNvSpPr/>
          <p:nvPr/>
        </p:nvSpPr>
        <p:spPr>
          <a:xfrm>
            <a:off x="4228618" y="6345240"/>
            <a:ext cx="3505409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薄殼不支援多本體</a:t>
            </a:r>
            <a:endParaRPr/>
          </a:p>
        </p:txBody>
      </p:sp>
      <p:pic>
        <p:nvPicPr>
          <p:cNvPr id="425" name="Google Shape;425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3107" y="2371164"/>
            <a:ext cx="4416980" cy="3796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0977" y="2112714"/>
            <a:ext cx="574975" cy="611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40743" y="3194070"/>
            <a:ext cx="574975" cy="611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16743" y="5897294"/>
            <a:ext cx="574975" cy="611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02654" y="1970978"/>
            <a:ext cx="5301458" cy="43964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3112" y="2110628"/>
            <a:ext cx="4570634" cy="3939331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27"/>
          <p:cNvSpPr/>
          <p:nvPr/>
        </p:nvSpPr>
        <p:spPr>
          <a:xfrm>
            <a:off x="0" y="808041"/>
            <a:ext cx="12193588" cy="113347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2 耳朵圓角</a:t>
            </a:r>
            <a:endParaRPr sz="36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2 </a:t>
            </a:r>
            <a:r>
              <a:rPr i="0"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導角</a:t>
            </a:r>
            <a:endParaRPr i="0" sz="2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27"/>
          <p:cNvSpPr/>
          <p:nvPr/>
        </p:nvSpPr>
        <p:spPr>
          <a:xfrm>
            <a:off x="4228618" y="6345240"/>
            <a:ext cx="3505409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導圓角不支援多本體</a:t>
            </a:r>
            <a:endParaRPr/>
          </a:p>
        </p:txBody>
      </p:sp>
      <p:pic>
        <p:nvPicPr>
          <p:cNvPr id="440" name="Google Shape;440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96967" y="1984970"/>
            <a:ext cx="3345928" cy="1133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4003" y="2152491"/>
            <a:ext cx="662114" cy="798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817773" y="2551707"/>
            <a:ext cx="2435386" cy="3450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422069" y="2517388"/>
            <a:ext cx="2197283" cy="3484939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27"/>
          <p:cNvSpPr/>
          <p:nvPr/>
        </p:nvSpPr>
        <p:spPr>
          <a:xfrm>
            <a:off x="8172787" y="6143392"/>
            <a:ext cx="931857" cy="29957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8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5" name="Google Shape;445;p2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1315998" y="2078735"/>
            <a:ext cx="788287" cy="945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8"/>
          <p:cNvSpPr/>
          <p:nvPr/>
        </p:nvSpPr>
        <p:spPr>
          <a:xfrm>
            <a:off x="0" y="808041"/>
            <a:ext cx="12193588" cy="113347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3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2 加入運算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4 </a:t>
            </a:r>
            <a:r>
              <a:rPr i="0"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耳朵導角</a:t>
            </a:r>
            <a:endParaRPr i="0" sz="2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28"/>
          <p:cNvSpPr/>
          <p:nvPr/>
        </p:nvSpPr>
        <p:spPr>
          <a:xfrm>
            <a:off x="4602558" y="6363961"/>
            <a:ext cx="2814206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步驟2 加入-結合</a:t>
            </a:r>
            <a:endParaRPr/>
          </a:p>
        </p:txBody>
      </p:sp>
      <p:pic>
        <p:nvPicPr>
          <p:cNvPr id="455" name="Google Shape;455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55195" y="2969778"/>
            <a:ext cx="1060395" cy="1278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375" y="2010245"/>
            <a:ext cx="5378996" cy="3969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04312" y="1941516"/>
            <a:ext cx="5145107" cy="44764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29"/>
          <p:cNvSpPr/>
          <p:nvPr/>
        </p:nvSpPr>
        <p:spPr>
          <a:xfrm>
            <a:off x="732050" y="1433843"/>
            <a:ext cx="2514070" cy="555903"/>
          </a:xfrm>
          <a:prstGeom prst="roundRect">
            <a:avLst>
              <a:gd fmla="val 11125" name="adj"/>
            </a:avLst>
          </a:prstGeom>
          <a:solidFill>
            <a:srgbClr val="A5A5A5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 鋼構</a:t>
            </a:r>
            <a:endParaRPr i="0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29"/>
          <p:cNvSpPr/>
          <p:nvPr/>
        </p:nvSpPr>
        <p:spPr>
          <a:xfrm>
            <a:off x="713887" y="2267408"/>
            <a:ext cx="2514070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 耳朵圓角</a:t>
            </a:r>
            <a:r>
              <a:rPr i="0"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i="0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29"/>
          <p:cNvSpPr/>
          <p:nvPr/>
        </p:nvSpPr>
        <p:spPr>
          <a:xfrm>
            <a:off x="713887" y="3036943"/>
            <a:ext cx="2514070" cy="555903"/>
          </a:xfrm>
          <a:prstGeom prst="roundRect">
            <a:avLst>
              <a:gd fmla="val 11125" name="adj"/>
            </a:avLst>
          </a:prstGeom>
          <a:solidFill>
            <a:srgbClr val="00B0F0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 容器薄殼 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29"/>
          <p:cNvSpPr/>
          <p:nvPr/>
        </p:nvSpPr>
        <p:spPr>
          <a:xfrm>
            <a:off x="713887" y="4593954"/>
            <a:ext cx="2514070" cy="567062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 果菜機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29"/>
          <p:cNvSpPr/>
          <p:nvPr/>
        </p:nvSpPr>
        <p:spPr>
          <a:xfrm>
            <a:off x="732050" y="3751159"/>
            <a:ext cx="2514070" cy="567062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 法蘭+彎管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0" name="Google Shape;470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71921" y="1123949"/>
            <a:ext cx="3692124" cy="5161034"/>
          </a:xfrm>
          <a:prstGeom prst="rect">
            <a:avLst/>
          </a:prstGeom>
          <a:noFill/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71" name="Google Shape;471;p29"/>
          <p:cNvSpPr/>
          <p:nvPr/>
        </p:nvSpPr>
        <p:spPr>
          <a:xfrm>
            <a:off x="732050" y="5430589"/>
            <a:ext cx="2514070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 斜面圓角 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29"/>
          <p:cNvSpPr/>
          <p:nvPr/>
        </p:nvSpPr>
        <p:spPr>
          <a:xfrm rot="1528096">
            <a:off x="5338431" y="1774449"/>
            <a:ext cx="910370" cy="430594"/>
          </a:xfrm>
          <a:prstGeom prst="rightArrow">
            <a:avLst>
              <a:gd fmla="val 50000" name="adj1"/>
              <a:gd fmla="val 72051" name="adj2"/>
            </a:avLst>
          </a:prstGeom>
          <a:solidFill>
            <a:srgbClr val="FF00FF"/>
          </a:solidFill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05447" y="974529"/>
            <a:ext cx="4521847" cy="2869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67638" y="3681604"/>
            <a:ext cx="3284834" cy="2911227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3"/>
          <p:cNvSpPr/>
          <p:nvPr/>
        </p:nvSpPr>
        <p:spPr>
          <a:xfrm>
            <a:off x="437879" y="1703522"/>
            <a:ext cx="3024240" cy="555903"/>
          </a:xfrm>
          <a:prstGeom prst="roundRect">
            <a:avLst>
              <a:gd fmla="val 11125" name="adj"/>
            </a:avLst>
          </a:prstGeom>
          <a:solidFill>
            <a:srgbClr val="00B0F0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 布林運算由來</a:t>
            </a: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419716" y="2440331"/>
            <a:ext cx="3024240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 布林運算作業</a:t>
            </a:r>
            <a:endParaRPr/>
          </a:p>
        </p:txBody>
      </p:sp>
      <p:sp>
        <p:nvSpPr>
          <p:cNvPr id="50" name="Google Shape;50;p3"/>
          <p:cNvSpPr/>
          <p:nvPr/>
        </p:nvSpPr>
        <p:spPr>
          <a:xfrm>
            <a:off x="437879" y="3151048"/>
            <a:ext cx="3024240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 多本體技術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30"/>
          <p:cNvSpPr/>
          <p:nvPr/>
        </p:nvSpPr>
        <p:spPr>
          <a:xfrm>
            <a:off x="0" y="808041"/>
            <a:ext cx="12193588" cy="113347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3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3 </a:t>
            </a:r>
            <a:r>
              <a:rPr lang="zh-TW" sz="3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容器薄殼</a:t>
            </a:r>
            <a:endParaRPr i="0" sz="36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 容器薄殼不能薄殼到腳</a:t>
            </a:r>
            <a:endParaRPr i="0" sz="2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1" name="Google Shape;481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6530" y="2239561"/>
            <a:ext cx="4536007" cy="3508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65964" y="1850303"/>
            <a:ext cx="4731367" cy="37116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ico.ooopic.com/ajax/iconpng/?id=163220.png" id="483" name="Google Shape;483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63226" y="5130509"/>
            <a:ext cx="1727491" cy="17274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ico.ooopic.com/ajax/iconpng/?id=117487.png" id="484" name="Google Shape;484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186535" y="5448222"/>
            <a:ext cx="1327906" cy="1327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393183" y="2102739"/>
            <a:ext cx="2972781" cy="3184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31"/>
          <p:cNvSpPr/>
          <p:nvPr/>
        </p:nvSpPr>
        <p:spPr>
          <a:xfrm>
            <a:off x="0" y="808041"/>
            <a:ext cx="12193588" cy="113347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3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3 </a:t>
            </a:r>
            <a:r>
              <a:rPr lang="zh-TW" sz="3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容器薄殼</a:t>
            </a:r>
            <a:endParaRPr i="0" sz="36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 </a:t>
            </a:r>
            <a:r>
              <a:rPr i="0"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容器-薄殼</a:t>
            </a:r>
            <a:endParaRPr i="0" sz="2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31"/>
          <p:cNvSpPr/>
          <p:nvPr/>
        </p:nvSpPr>
        <p:spPr>
          <a:xfrm>
            <a:off x="4775241" y="6345241"/>
            <a:ext cx="2590723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步驟1 分割</a:t>
            </a:r>
            <a:endParaRPr/>
          </a:p>
        </p:txBody>
      </p:sp>
      <p:pic>
        <p:nvPicPr>
          <p:cNvPr id="495" name="Google Shape;495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5655" y="3475945"/>
            <a:ext cx="4385457" cy="3382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10876" y="3349594"/>
            <a:ext cx="3330359" cy="2768919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31"/>
          <p:cNvSpPr/>
          <p:nvPr/>
        </p:nvSpPr>
        <p:spPr>
          <a:xfrm rot="-8525058">
            <a:off x="7168169" y="5271887"/>
            <a:ext cx="851499" cy="29957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8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8" name="Google Shape;498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70601" y="2109925"/>
            <a:ext cx="977187" cy="1039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066936" y="3004243"/>
            <a:ext cx="4072542" cy="3310049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31"/>
          <p:cNvSpPr/>
          <p:nvPr/>
        </p:nvSpPr>
        <p:spPr>
          <a:xfrm rot="-8525058">
            <a:off x="10752155" y="5396977"/>
            <a:ext cx="851499" cy="29957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8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1" name="Google Shape;501;p3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797619" y="2025838"/>
            <a:ext cx="1199351" cy="1439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3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01344" y="2154366"/>
            <a:ext cx="1399910" cy="165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5655" y="3475945"/>
            <a:ext cx="4385457" cy="3382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3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045967" y="2162999"/>
            <a:ext cx="791793" cy="950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32"/>
          <p:cNvSpPr/>
          <p:nvPr/>
        </p:nvSpPr>
        <p:spPr>
          <a:xfrm>
            <a:off x="732050" y="1433843"/>
            <a:ext cx="2514070" cy="555903"/>
          </a:xfrm>
          <a:prstGeom prst="roundRect">
            <a:avLst>
              <a:gd fmla="val 11125" name="adj"/>
            </a:avLst>
          </a:prstGeom>
          <a:solidFill>
            <a:srgbClr val="A5A5A5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 鋼構</a:t>
            </a:r>
            <a:endParaRPr i="0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32"/>
          <p:cNvSpPr/>
          <p:nvPr/>
        </p:nvSpPr>
        <p:spPr>
          <a:xfrm>
            <a:off x="713887" y="2267408"/>
            <a:ext cx="2514070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 耳朵圓角</a:t>
            </a:r>
            <a:r>
              <a:rPr i="0"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i="0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32"/>
          <p:cNvSpPr/>
          <p:nvPr/>
        </p:nvSpPr>
        <p:spPr>
          <a:xfrm>
            <a:off x="713887" y="3036943"/>
            <a:ext cx="2514070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 容器薄殼 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32"/>
          <p:cNvSpPr/>
          <p:nvPr/>
        </p:nvSpPr>
        <p:spPr>
          <a:xfrm>
            <a:off x="713887" y="4593954"/>
            <a:ext cx="2514070" cy="567062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 果菜機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32"/>
          <p:cNvSpPr/>
          <p:nvPr/>
        </p:nvSpPr>
        <p:spPr>
          <a:xfrm>
            <a:off x="732050" y="3751159"/>
            <a:ext cx="2514070" cy="567062"/>
          </a:xfrm>
          <a:prstGeom prst="roundRect">
            <a:avLst>
              <a:gd fmla="val 11125" name="adj"/>
            </a:avLst>
          </a:prstGeom>
          <a:solidFill>
            <a:srgbClr val="00B0F0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 法蘭+彎管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7" name="Google Shape;517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71921" y="1123949"/>
            <a:ext cx="3692124" cy="5161034"/>
          </a:xfrm>
          <a:prstGeom prst="rect">
            <a:avLst/>
          </a:prstGeom>
          <a:noFill/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18" name="Google Shape;518;p32"/>
          <p:cNvSpPr/>
          <p:nvPr/>
        </p:nvSpPr>
        <p:spPr>
          <a:xfrm>
            <a:off x="732050" y="5430589"/>
            <a:ext cx="2514070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 斜面圓角 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32"/>
          <p:cNvSpPr/>
          <p:nvPr/>
        </p:nvSpPr>
        <p:spPr>
          <a:xfrm rot="1528096">
            <a:off x="5338431" y="1774449"/>
            <a:ext cx="910370" cy="430594"/>
          </a:xfrm>
          <a:prstGeom prst="rightArrow">
            <a:avLst>
              <a:gd fmla="val 50000" name="adj1"/>
              <a:gd fmla="val 72051" name="adj2"/>
            </a:avLst>
          </a:prstGeom>
          <a:solidFill>
            <a:srgbClr val="FF00FF"/>
          </a:solidFill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33"/>
          <p:cNvSpPr/>
          <p:nvPr/>
        </p:nvSpPr>
        <p:spPr>
          <a:xfrm>
            <a:off x="0" y="819017"/>
            <a:ext cx="12193588" cy="1111523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3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4 法蘭+彎管</a:t>
            </a:r>
            <a:endParaRPr i="0" sz="36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 伸長或結合</a:t>
            </a:r>
            <a:r>
              <a:rPr b="1" i="0"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sz="2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8" name="Google Shape;528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24794" y="2056436"/>
            <a:ext cx="3640021" cy="4288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33"/>
          <p:cNvPicPr preferRelativeResize="0"/>
          <p:nvPr/>
        </p:nvPicPr>
        <p:blipFill rotWithShape="1">
          <a:blip r:embed="rId4">
            <a:alphaModFix/>
          </a:blip>
          <a:srcRect b="13048" l="2083" r="4081" t="0"/>
          <a:stretch/>
        </p:blipFill>
        <p:spPr>
          <a:xfrm>
            <a:off x="5910312" y="2142263"/>
            <a:ext cx="4438835" cy="2113730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33"/>
          <p:cNvSpPr/>
          <p:nvPr/>
        </p:nvSpPr>
        <p:spPr>
          <a:xfrm rot="-3136948">
            <a:off x="7496688" y="3352566"/>
            <a:ext cx="851499" cy="29957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8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Google Shape;531;p33"/>
          <p:cNvSpPr/>
          <p:nvPr/>
        </p:nvSpPr>
        <p:spPr>
          <a:xfrm>
            <a:off x="5040315" y="6335715"/>
            <a:ext cx="2066925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產生多本體</a:t>
            </a:r>
            <a:endParaRPr/>
          </a:p>
        </p:txBody>
      </p:sp>
      <p:pic>
        <p:nvPicPr>
          <p:cNvPr id="532" name="Google Shape;532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38417" y="4414561"/>
            <a:ext cx="4368036" cy="1656597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33"/>
          <p:cNvSpPr/>
          <p:nvPr/>
        </p:nvSpPr>
        <p:spPr>
          <a:xfrm>
            <a:off x="5626680" y="2056434"/>
            <a:ext cx="6243428" cy="4014722"/>
          </a:xfrm>
          <a:prstGeom prst="wedgeRoundRectCallout">
            <a:avLst>
              <a:gd fmla="val -69157" name="adj1"/>
              <a:gd fmla="val 38126" name="adj2"/>
              <a:gd fmla="val 16667" name="adj3"/>
            </a:avLst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4" name="Google Shape;534;p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573062" y="4855515"/>
            <a:ext cx="788287" cy="945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3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632779" y="2863596"/>
            <a:ext cx="671064" cy="6710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34"/>
          <p:cNvSpPr/>
          <p:nvPr/>
        </p:nvSpPr>
        <p:spPr>
          <a:xfrm>
            <a:off x="732050" y="1433843"/>
            <a:ext cx="2514070" cy="555903"/>
          </a:xfrm>
          <a:prstGeom prst="roundRect">
            <a:avLst>
              <a:gd fmla="val 11125" name="adj"/>
            </a:avLst>
          </a:prstGeom>
          <a:solidFill>
            <a:srgbClr val="A5A5A5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 鋼構</a:t>
            </a:r>
            <a:endParaRPr i="0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34"/>
          <p:cNvSpPr/>
          <p:nvPr/>
        </p:nvSpPr>
        <p:spPr>
          <a:xfrm>
            <a:off x="713887" y="2267408"/>
            <a:ext cx="2514070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 耳朵圓角</a:t>
            </a:r>
            <a:r>
              <a:rPr i="0"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i="0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34"/>
          <p:cNvSpPr/>
          <p:nvPr/>
        </p:nvSpPr>
        <p:spPr>
          <a:xfrm>
            <a:off x="713887" y="3036943"/>
            <a:ext cx="2514070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 容器薄殼 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34"/>
          <p:cNvSpPr/>
          <p:nvPr/>
        </p:nvSpPr>
        <p:spPr>
          <a:xfrm>
            <a:off x="713887" y="4593954"/>
            <a:ext cx="2514070" cy="567062"/>
          </a:xfrm>
          <a:prstGeom prst="roundRect">
            <a:avLst>
              <a:gd fmla="val 11125" name="adj"/>
            </a:avLst>
          </a:prstGeom>
          <a:solidFill>
            <a:srgbClr val="00B0F0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 果菜機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34"/>
          <p:cNvSpPr/>
          <p:nvPr/>
        </p:nvSpPr>
        <p:spPr>
          <a:xfrm>
            <a:off x="732050" y="3751159"/>
            <a:ext cx="2514070" cy="567062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 法蘭+彎管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8" name="Google Shape;548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71921" y="1123949"/>
            <a:ext cx="3692124" cy="5161034"/>
          </a:xfrm>
          <a:prstGeom prst="rect">
            <a:avLst/>
          </a:prstGeom>
          <a:noFill/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49" name="Google Shape;549;p34"/>
          <p:cNvSpPr/>
          <p:nvPr/>
        </p:nvSpPr>
        <p:spPr>
          <a:xfrm>
            <a:off x="732050" y="5430589"/>
            <a:ext cx="2514070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 斜面圓角 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34"/>
          <p:cNvSpPr/>
          <p:nvPr/>
        </p:nvSpPr>
        <p:spPr>
          <a:xfrm rot="1528096">
            <a:off x="5338431" y="1774449"/>
            <a:ext cx="910370" cy="430594"/>
          </a:xfrm>
          <a:prstGeom prst="rightArrow">
            <a:avLst>
              <a:gd fmla="val 50000" name="adj1"/>
              <a:gd fmla="val 72051" name="adj2"/>
            </a:avLst>
          </a:prstGeom>
          <a:solidFill>
            <a:srgbClr val="FF00FF"/>
          </a:solidFill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Google Shape;558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5302" y="2237984"/>
            <a:ext cx="2433395" cy="4035580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35"/>
          <p:cNvSpPr/>
          <p:nvPr/>
        </p:nvSpPr>
        <p:spPr>
          <a:xfrm>
            <a:off x="0" y="803853"/>
            <a:ext cx="12193588" cy="114185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3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5 果菜機</a:t>
            </a:r>
            <a:endParaRPr i="0" sz="36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 薄殼</a:t>
            </a:r>
            <a:r>
              <a:rPr b="1" i="0"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sz="2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35"/>
          <p:cNvSpPr/>
          <p:nvPr/>
        </p:nvSpPr>
        <p:spPr>
          <a:xfrm rot="2108298">
            <a:off x="2799764" y="2419799"/>
            <a:ext cx="715182" cy="26337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8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1" name="Google Shape;561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75989" y="2074405"/>
            <a:ext cx="2702973" cy="4481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50888" y="2176109"/>
            <a:ext cx="908508" cy="966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04530" y="5583880"/>
            <a:ext cx="796693" cy="847116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35"/>
          <p:cNvSpPr/>
          <p:nvPr/>
        </p:nvSpPr>
        <p:spPr>
          <a:xfrm rot="-2941323">
            <a:off x="3436258" y="5808517"/>
            <a:ext cx="715182" cy="26337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8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Google Shape;572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07813" y="2225917"/>
            <a:ext cx="2433395" cy="4035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37586" y="2384682"/>
            <a:ext cx="2424844" cy="3823171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36"/>
          <p:cNvSpPr/>
          <p:nvPr/>
        </p:nvSpPr>
        <p:spPr>
          <a:xfrm>
            <a:off x="0" y="819017"/>
            <a:ext cx="12193588" cy="1111523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3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5 果菜機</a:t>
            </a:r>
            <a:endParaRPr i="0" sz="36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底座</a:t>
            </a:r>
            <a:r>
              <a:rPr i="0"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薄殼</a:t>
            </a:r>
            <a:r>
              <a:rPr b="1" i="0"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sz="2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36"/>
          <p:cNvSpPr/>
          <p:nvPr/>
        </p:nvSpPr>
        <p:spPr>
          <a:xfrm>
            <a:off x="1195250" y="5518106"/>
            <a:ext cx="1047750" cy="522288"/>
          </a:xfrm>
          <a:prstGeom prst="wedgeRoundRectCallout">
            <a:avLst>
              <a:gd fmla="val 102948" name="adj1"/>
              <a:gd fmla="val -8130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有線</a:t>
            </a:r>
            <a:endParaRPr/>
          </a:p>
        </p:txBody>
      </p:sp>
      <p:pic>
        <p:nvPicPr>
          <p:cNvPr id="576" name="Google Shape;576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24510" y="5779250"/>
            <a:ext cx="735017" cy="882020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p36"/>
          <p:cNvSpPr/>
          <p:nvPr/>
        </p:nvSpPr>
        <p:spPr>
          <a:xfrm>
            <a:off x="7496510" y="5977542"/>
            <a:ext cx="1047750" cy="522288"/>
          </a:xfrm>
          <a:prstGeom prst="wedgeRoundRectCallout">
            <a:avLst>
              <a:gd fmla="val 44222" name="adj1"/>
              <a:gd fmla="val -17620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無線</a:t>
            </a:r>
            <a:endParaRPr b="1" i="0" sz="2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8" name="Google Shape;578;p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41488" y="2972591"/>
            <a:ext cx="1999495" cy="2038701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79" name="Google Shape;579;p3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49825" y="2073945"/>
            <a:ext cx="671064" cy="671064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p36"/>
          <p:cNvSpPr/>
          <p:nvPr/>
        </p:nvSpPr>
        <p:spPr>
          <a:xfrm rot="-3136948">
            <a:off x="206829" y="5022990"/>
            <a:ext cx="715182" cy="26337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8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1" name="Google Shape;581;p3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610154" y="5977542"/>
            <a:ext cx="574975" cy="611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3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040019" y="2293375"/>
            <a:ext cx="1910493" cy="3167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3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720456" y="2090900"/>
            <a:ext cx="2612504" cy="4044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3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788633" y="5925965"/>
            <a:ext cx="671064" cy="6710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37"/>
          <p:cNvSpPr/>
          <p:nvPr/>
        </p:nvSpPr>
        <p:spPr>
          <a:xfrm>
            <a:off x="732050" y="1433843"/>
            <a:ext cx="2514070" cy="555903"/>
          </a:xfrm>
          <a:prstGeom prst="roundRect">
            <a:avLst>
              <a:gd fmla="val 11125" name="adj"/>
            </a:avLst>
          </a:prstGeom>
          <a:solidFill>
            <a:srgbClr val="A5A5A5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 鋼構</a:t>
            </a:r>
            <a:endParaRPr i="0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p37"/>
          <p:cNvSpPr/>
          <p:nvPr/>
        </p:nvSpPr>
        <p:spPr>
          <a:xfrm>
            <a:off x="713887" y="2267408"/>
            <a:ext cx="2514070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 耳朵圓角</a:t>
            </a:r>
            <a:r>
              <a:rPr i="0"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i="0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37"/>
          <p:cNvSpPr/>
          <p:nvPr/>
        </p:nvSpPr>
        <p:spPr>
          <a:xfrm>
            <a:off x="713887" y="3036943"/>
            <a:ext cx="2514070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 容器薄殼 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37"/>
          <p:cNvSpPr/>
          <p:nvPr/>
        </p:nvSpPr>
        <p:spPr>
          <a:xfrm>
            <a:off x="713887" y="4593954"/>
            <a:ext cx="2514070" cy="567062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 果菜機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37"/>
          <p:cNvSpPr/>
          <p:nvPr/>
        </p:nvSpPr>
        <p:spPr>
          <a:xfrm>
            <a:off x="732050" y="3751159"/>
            <a:ext cx="2514070" cy="567062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 法蘭+彎管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7" name="Google Shape;597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71921" y="1123949"/>
            <a:ext cx="3692124" cy="5161034"/>
          </a:xfrm>
          <a:prstGeom prst="rect">
            <a:avLst/>
          </a:prstGeom>
          <a:noFill/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98" name="Google Shape;598;p37"/>
          <p:cNvSpPr/>
          <p:nvPr/>
        </p:nvSpPr>
        <p:spPr>
          <a:xfrm>
            <a:off x="732050" y="5430589"/>
            <a:ext cx="2514070" cy="555903"/>
          </a:xfrm>
          <a:prstGeom prst="roundRect">
            <a:avLst>
              <a:gd fmla="val 11125" name="adj"/>
            </a:avLst>
          </a:prstGeom>
          <a:solidFill>
            <a:srgbClr val="00B0F0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 斜面圓角 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37"/>
          <p:cNvSpPr/>
          <p:nvPr/>
        </p:nvSpPr>
        <p:spPr>
          <a:xfrm rot="1528096">
            <a:off x="5338431" y="1774449"/>
            <a:ext cx="910370" cy="430594"/>
          </a:xfrm>
          <a:prstGeom prst="rightArrow">
            <a:avLst>
              <a:gd fmla="val 50000" name="adj1"/>
              <a:gd fmla="val 72051" name="adj2"/>
            </a:avLst>
          </a:prstGeom>
          <a:solidFill>
            <a:srgbClr val="FF00FF"/>
          </a:solidFill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" name="Google Shape;607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12748" y="1992840"/>
            <a:ext cx="5078796" cy="4615200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38"/>
          <p:cNvSpPr/>
          <p:nvPr/>
        </p:nvSpPr>
        <p:spPr>
          <a:xfrm>
            <a:off x="0" y="819017"/>
            <a:ext cx="12193588" cy="1111523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3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6 斜斜面圓角</a:t>
            </a:r>
            <a:endParaRPr i="0" sz="36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圓角外觀</a:t>
            </a:r>
            <a:endParaRPr i="0" sz="2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38"/>
          <p:cNvSpPr/>
          <p:nvPr/>
        </p:nvSpPr>
        <p:spPr>
          <a:xfrm>
            <a:off x="6584654" y="2803733"/>
            <a:ext cx="711200" cy="425450"/>
          </a:xfrm>
          <a:prstGeom prst="wedgeRoundRectCallout">
            <a:avLst>
              <a:gd fmla="val 68306" name="adj1"/>
              <a:gd fmla="val 8955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R10</a:t>
            </a:r>
            <a:endParaRPr b="1" i="0"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0" name="Google Shape;610;p38"/>
          <p:cNvSpPr/>
          <p:nvPr/>
        </p:nvSpPr>
        <p:spPr>
          <a:xfrm>
            <a:off x="7465820" y="1992840"/>
            <a:ext cx="711200" cy="425450"/>
          </a:xfrm>
          <a:prstGeom prst="wedgeRoundRectCallout">
            <a:avLst>
              <a:gd fmla="val 1133" name="adj1"/>
              <a:gd fmla="val 112456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R10</a:t>
            </a:r>
            <a:endParaRPr b="1" i="0"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1" name="Google Shape;611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0456" y="2418290"/>
            <a:ext cx="4015353" cy="355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73353" y="1992840"/>
            <a:ext cx="522501" cy="6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26200" y="2701420"/>
            <a:ext cx="522501" cy="63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39"/>
          <p:cNvSpPr/>
          <p:nvPr/>
        </p:nvSpPr>
        <p:spPr>
          <a:xfrm>
            <a:off x="0" y="803853"/>
            <a:ext cx="12193588" cy="114185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3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6 斜斜面圓角</a:t>
            </a:r>
            <a:endParaRPr i="0" sz="36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步驟1 無法同時圓角</a:t>
            </a:r>
            <a:endParaRPr i="0" sz="2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39"/>
          <p:cNvSpPr/>
          <p:nvPr/>
        </p:nvSpPr>
        <p:spPr>
          <a:xfrm>
            <a:off x="10659345" y="2802964"/>
            <a:ext cx="711200" cy="425450"/>
          </a:xfrm>
          <a:prstGeom prst="wedgeRoundRectCallout">
            <a:avLst>
              <a:gd fmla="val -67162" name="adj1"/>
              <a:gd fmla="val 116792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R10</a:t>
            </a:r>
            <a:endParaRPr/>
          </a:p>
        </p:txBody>
      </p:sp>
      <p:pic>
        <p:nvPicPr>
          <p:cNvPr id="623" name="Google Shape;623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04413" y="2116270"/>
            <a:ext cx="4614808" cy="4470596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39"/>
          <p:cNvSpPr/>
          <p:nvPr/>
        </p:nvSpPr>
        <p:spPr>
          <a:xfrm>
            <a:off x="6549580" y="4747874"/>
            <a:ext cx="711200" cy="425450"/>
          </a:xfrm>
          <a:prstGeom prst="wedgeRoundRectCallout">
            <a:avLst>
              <a:gd fmla="val 97386" name="adj1"/>
              <a:gd fmla="val -122396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R10</a:t>
            </a:r>
            <a:endParaRPr/>
          </a:p>
        </p:txBody>
      </p:sp>
      <p:pic>
        <p:nvPicPr>
          <p:cNvPr id="625" name="Google Shape;625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7452" y="2065161"/>
            <a:ext cx="4550055" cy="4413697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p39"/>
          <p:cNvSpPr/>
          <p:nvPr/>
        </p:nvSpPr>
        <p:spPr>
          <a:xfrm>
            <a:off x="917179" y="4679508"/>
            <a:ext cx="711200" cy="425450"/>
          </a:xfrm>
          <a:prstGeom prst="wedgeRoundRectCallout">
            <a:avLst>
              <a:gd fmla="val 97386" name="adj1"/>
              <a:gd fmla="val -122396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R10</a:t>
            </a:r>
            <a:endParaRPr/>
          </a:p>
        </p:txBody>
      </p:sp>
      <p:pic>
        <p:nvPicPr>
          <p:cNvPr descr="http://ico.ooopic.com/ajax/iconpng/?id=163220.png" id="627" name="Google Shape;627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301" y="3228414"/>
            <a:ext cx="883878" cy="8838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ico.ooopic.com/ajax/iconpng/?id=117487.png" id="628" name="Google Shape;628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09368" y="5231059"/>
            <a:ext cx="926446" cy="9264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ico.ooopic.com/ajax/iconpng/?id=117487.png" id="629" name="Google Shape;629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127402" y="2765191"/>
            <a:ext cx="926446" cy="926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049918" y="2079915"/>
            <a:ext cx="1318899" cy="1590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"/>
          <p:cNvSpPr/>
          <p:nvPr/>
        </p:nvSpPr>
        <p:spPr>
          <a:xfrm>
            <a:off x="0" y="808041"/>
            <a:ext cx="12193588" cy="113347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3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布林運算由來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喬治布林（George Boolean）</a:t>
            </a:r>
            <a:endParaRPr/>
          </a:p>
        </p:txBody>
      </p:sp>
      <p:sp>
        <p:nvSpPr>
          <p:cNvPr id="59" name="Google Shape;59;p4"/>
          <p:cNvSpPr/>
          <p:nvPr/>
        </p:nvSpPr>
        <p:spPr>
          <a:xfrm>
            <a:off x="1384303" y="2101850"/>
            <a:ext cx="5432425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○</a:t>
            </a:r>
            <a:r>
              <a:rPr i="0" lang="zh-TW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布林代數(Boolean Algebra) 取自於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英國數學家</a:t>
            </a:r>
            <a:r>
              <a:rPr i="0" lang="zh-TW" sz="24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喬治布林</a:t>
            </a:r>
            <a:r>
              <a:rPr i="0" lang="zh-TW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i="0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4"/>
          <p:cNvSpPr/>
          <p:nvPr/>
        </p:nvSpPr>
        <p:spPr>
          <a:xfrm>
            <a:off x="1273175" y="3221892"/>
            <a:ext cx="4406900" cy="4985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○ </a:t>
            </a:r>
            <a:r>
              <a:rPr i="0" lang="zh-TW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起初運用在電路系統</a:t>
            </a:r>
            <a:endParaRPr/>
          </a:p>
        </p:txBody>
      </p:sp>
      <p:pic>
        <p:nvPicPr>
          <p:cNvPr descr="George_Boole" id="61" name="Google Shape;61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96284" y="2015558"/>
            <a:ext cx="2756038" cy="3374292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62" name="Google Shape;62;p4"/>
          <p:cNvSpPr/>
          <p:nvPr/>
        </p:nvSpPr>
        <p:spPr>
          <a:xfrm>
            <a:off x="10050207" y="4576734"/>
            <a:ext cx="1763342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18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喬治布林</a:t>
            </a:r>
            <a:endParaRPr i="0" sz="18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18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1815-1864年</a:t>
            </a:r>
            <a:endParaRPr/>
          </a:p>
        </p:txBody>
      </p:sp>
      <p:sp>
        <p:nvSpPr>
          <p:cNvPr id="63" name="Google Shape;63;p4"/>
          <p:cNvSpPr/>
          <p:nvPr/>
        </p:nvSpPr>
        <p:spPr>
          <a:xfrm>
            <a:off x="1392237" y="4668105"/>
            <a:ext cx="5524377" cy="4626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○ </a:t>
            </a:r>
            <a:r>
              <a:rPr lang="zh-TW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i="0" lang="zh-TW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20世紀被廣泛應用，紀念為</a:t>
            </a:r>
            <a:r>
              <a:rPr i="0" lang="zh-TW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布林運算</a:t>
            </a:r>
            <a:endParaRPr/>
          </a:p>
        </p:txBody>
      </p:sp>
      <p:pic>
        <p:nvPicPr>
          <p:cNvPr id="64" name="Google Shape;64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49400" y="4002945"/>
            <a:ext cx="4495800" cy="6699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5" name="Google Shape;65;p4"/>
          <p:cNvGraphicFramePr/>
          <p:nvPr/>
        </p:nvGraphicFramePr>
        <p:xfrm>
          <a:off x="1251191" y="550242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{63A622DA-A199-46FB-ADE9-78C3A602A049}</a:tableStyleId>
              </a:tblPr>
              <a:tblGrid>
                <a:gridCol w="1906600"/>
                <a:gridCol w="2187575"/>
                <a:gridCol w="2179625"/>
                <a:gridCol w="2427300"/>
              </a:tblGrid>
              <a:tr h="5159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FKai-SB"/>
                        <a:buNone/>
                      </a:pPr>
                      <a:r>
                        <a:rPr b="0" i="0" lang="zh-TW" sz="3200" u="none" cap="none" strike="noStrik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布林運算</a:t>
                      </a:r>
                      <a:endParaRPr/>
                    </a:p>
                  </a:txBody>
                  <a:tcPr marT="0" marB="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3200"/>
                        <a:buFont typeface="DFKai-SB"/>
                        <a:buNone/>
                      </a:pPr>
                      <a:r>
                        <a:rPr b="0" i="0" lang="zh-TW" sz="3200" u="none" cap="none" strike="noStrike">
                          <a:solidFill>
                            <a:srgbClr val="FF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聯 集</a:t>
                      </a:r>
                      <a:endParaRPr/>
                    </a:p>
                  </a:txBody>
                  <a:tcPr marT="0" marB="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33CC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FKai-SB"/>
                        <a:buNone/>
                      </a:pPr>
                      <a:r>
                        <a:rPr b="0" i="0" lang="zh-TW" sz="3200" u="none" cap="none" strike="noStrik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差 集</a:t>
                      </a:r>
                      <a:endParaRPr/>
                    </a:p>
                  </a:txBody>
                  <a:tcPr marT="0" marB="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FKai-SB"/>
                        <a:buNone/>
                      </a:pPr>
                      <a:r>
                        <a:rPr b="0" i="0" lang="zh-TW" sz="3200" u="none" cap="none" strike="noStrik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交 集</a:t>
                      </a:r>
                      <a:endParaRPr/>
                    </a:p>
                  </a:txBody>
                  <a:tcPr marT="0" marB="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874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FKai-SB"/>
                        <a:buNone/>
                      </a:pPr>
                      <a:r>
                        <a:rPr b="0" i="0" lang="zh-TW" sz="3200" u="none" cap="none" strike="noStrik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符    號</a:t>
                      </a:r>
                      <a:endParaRPr/>
                    </a:p>
                  </a:txBody>
                  <a:tcPr marT="0" marB="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4400"/>
                        <a:buFont typeface="Arial"/>
                        <a:buNone/>
                      </a:pPr>
                      <a:r>
                        <a:rPr b="1" i="0" lang="zh-TW" sz="4400" u="none" cap="none" strike="noStrike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∪</a:t>
                      </a:r>
                      <a:endParaRPr b="0" i="0" sz="4400" u="none" cap="none" strike="noStrike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33CC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66"/>
                        </a:buClr>
                        <a:buSzPts val="4400"/>
                        <a:buFont typeface="Arial"/>
                        <a:buNone/>
                      </a:pPr>
                      <a:r>
                        <a:rPr b="0" i="0" lang="zh-TW" sz="4400" u="none" cap="none" strike="noStrike">
                          <a:solidFill>
                            <a:srgbClr val="00006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/</a:t>
                      </a:r>
                      <a:endParaRPr/>
                    </a:p>
                  </a:txBody>
                  <a:tcPr marT="0" marB="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66"/>
                        </a:buClr>
                        <a:buSzPts val="4400"/>
                        <a:buFont typeface="Arial"/>
                        <a:buNone/>
                      </a:pPr>
                      <a:r>
                        <a:rPr b="1" i="0" lang="zh-TW" sz="4400" u="none" cap="none" strike="noStrike">
                          <a:solidFill>
                            <a:srgbClr val="00006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∩</a:t>
                      </a:r>
                      <a:endParaRPr/>
                    </a:p>
                  </a:txBody>
                  <a:tcPr marT="0" marB="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Google Shape;638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1346" y="2325253"/>
            <a:ext cx="4166669" cy="4010906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40"/>
          <p:cNvSpPr/>
          <p:nvPr/>
        </p:nvSpPr>
        <p:spPr>
          <a:xfrm>
            <a:off x="0" y="803853"/>
            <a:ext cx="12193588" cy="114185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3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6 斜斜面圓角</a:t>
            </a:r>
            <a:endParaRPr i="0" sz="36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步驟2 無法分別產生</a:t>
            </a:r>
            <a:endParaRPr i="0" sz="2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40"/>
          <p:cNvSpPr/>
          <p:nvPr/>
        </p:nvSpPr>
        <p:spPr>
          <a:xfrm>
            <a:off x="480063" y="2911949"/>
            <a:ext cx="790575" cy="577850"/>
          </a:xfrm>
          <a:prstGeom prst="wedgeRoundRectCallout">
            <a:avLst>
              <a:gd fmla="val 67239" name="adj1"/>
              <a:gd fmla="val 8024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R10</a:t>
            </a:r>
            <a:endParaRPr/>
          </a:p>
        </p:txBody>
      </p:sp>
      <p:sp>
        <p:nvSpPr>
          <p:cNvPr id="641" name="Google Shape;641;p40"/>
          <p:cNvSpPr/>
          <p:nvPr/>
        </p:nvSpPr>
        <p:spPr>
          <a:xfrm>
            <a:off x="3411270" y="2100263"/>
            <a:ext cx="790575" cy="577850"/>
          </a:xfrm>
          <a:prstGeom prst="wedgeRoundRectCallout">
            <a:avLst>
              <a:gd fmla="val -49505" name="adj1"/>
              <a:gd fmla="val 83202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R10</a:t>
            </a:r>
            <a:endParaRPr/>
          </a:p>
        </p:txBody>
      </p:sp>
      <p:pic>
        <p:nvPicPr>
          <p:cNvPr descr="http://ico.ooopic.com/ajax/iconpng/?id=163220.png" id="642" name="Google Shape;642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426" y="2064357"/>
            <a:ext cx="883878" cy="8838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ico.ooopic.com/ajax/iconpng/?id=117487.png" id="643" name="Google Shape;643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742710" y="3909399"/>
            <a:ext cx="1335888" cy="1335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8203" y="3700631"/>
            <a:ext cx="522501" cy="630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ico.ooopic.com/ajax/iconpng/?id=117487.png" id="645" name="Google Shape;645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01845" y="2014110"/>
            <a:ext cx="926446" cy="926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851138" y="1945704"/>
            <a:ext cx="5116082" cy="4543944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Google Shape;647;p40"/>
          <p:cNvSpPr/>
          <p:nvPr/>
        </p:nvSpPr>
        <p:spPr>
          <a:xfrm>
            <a:off x="10007125" y="2278569"/>
            <a:ext cx="1824454" cy="661987"/>
          </a:xfrm>
          <a:prstGeom prst="wedgeRoundRectCallout">
            <a:avLst>
              <a:gd fmla="val -28381" name="adj1"/>
              <a:gd fmla="val 11218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長度不足10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" name="Google Shape;655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47188" y="1945704"/>
            <a:ext cx="4045016" cy="4650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9049" y="1987654"/>
            <a:ext cx="3099941" cy="4381647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57" name="Google Shape;657;p41"/>
          <p:cNvSpPr/>
          <p:nvPr/>
        </p:nvSpPr>
        <p:spPr>
          <a:xfrm>
            <a:off x="0" y="803853"/>
            <a:ext cx="12193588" cy="114185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3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6 斜斜面圓角</a:t>
            </a:r>
            <a:endParaRPr i="0" sz="36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步驟3  第2填料特徵</a:t>
            </a:r>
            <a:endParaRPr i="0" sz="2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41"/>
          <p:cNvSpPr/>
          <p:nvPr/>
        </p:nvSpPr>
        <p:spPr>
          <a:xfrm>
            <a:off x="9388661" y="2306600"/>
            <a:ext cx="1122362" cy="565150"/>
          </a:xfrm>
          <a:prstGeom prst="wedgeRoundRectCallout">
            <a:avLst>
              <a:gd fmla="val -45333" name="adj1"/>
              <a:gd fmla="val 9368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實體</a:t>
            </a:r>
            <a:r>
              <a:rPr b="1" lang="zh-TW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2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41"/>
          <p:cNvSpPr/>
          <p:nvPr/>
        </p:nvSpPr>
        <p:spPr>
          <a:xfrm>
            <a:off x="5916666" y="3087555"/>
            <a:ext cx="1122362" cy="577850"/>
          </a:xfrm>
          <a:prstGeom prst="wedgeRoundRectCallout">
            <a:avLst>
              <a:gd fmla="val 47028" name="adj1"/>
              <a:gd fmla="val 11675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實體1</a:t>
            </a:r>
            <a:endParaRPr/>
          </a:p>
        </p:txBody>
      </p:sp>
      <p:sp>
        <p:nvSpPr>
          <p:cNvPr id="660" name="Google Shape;660;p41"/>
          <p:cNvSpPr/>
          <p:nvPr/>
        </p:nvSpPr>
        <p:spPr>
          <a:xfrm>
            <a:off x="5596563" y="6334780"/>
            <a:ext cx="182086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合併結果</a:t>
            </a:r>
            <a:endParaRPr b="1" i="0" sz="2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1" name="Google Shape;661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17763" y="1987654"/>
            <a:ext cx="2096392" cy="1203043"/>
          </a:xfrm>
          <a:prstGeom prst="rect">
            <a:avLst/>
          </a:prstGeom>
          <a:noFill/>
          <a:ln>
            <a:noFill/>
          </a:ln>
        </p:spPr>
      </p:pic>
      <p:sp>
        <p:nvSpPr>
          <p:cNvPr id="662" name="Google Shape;662;p41"/>
          <p:cNvSpPr/>
          <p:nvPr/>
        </p:nvSpPr>
        <p:spPr>
          <a:xfrm>
            <a:off x="4560337" y="4458910"/>
            <a:ext cx="1563372" cy="1082365"/>
          </a:xfrm>
          <a:prstGeom prst="wedgeRoundRectCallout">
            <a:avLst>
              <a:gd fmla="val 187497" name="adj1"/>
              <a:gd fmla="val -656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長度超過</a:t>
            </a:r>
            <a:endParaRPr b="1" i="0" sz="2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0" name="Google Shape;670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02299" y="1997623"/>
            <a:ext cx="5455112" cy="4788287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42"/>
          <p:cNvSpPr/>
          <p:nvPr/>
        </p:nvSpPr>
        <p:spPr>
          <a:xfrm>
            <a:off x="0" y="803853"/>
            <a:ext cx="12193588" cy="114185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3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6 斜斜面圓角</a:t>
            </a:r>
            <a:endParaRPr i="0" sz="36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步驟4 導圓角</a:t>
            </a:r>
            <a:endParaRPr i="0" sz="2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42"/>
          <p:cNvSpPr/>
          <p:nvPr/>
        </p:nvSpPr>
        <p:spPr>
          <a:xfrm>
            <a:off x="187094" y="2037060"/>
            <a:ext cx="435165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問題 為何不能同時產生圓角 </a:t>
            </a:r>
            <a:r>
              <a:rPr i="0" lang="zh-TW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/>
          </a:p>
        </p:txBody>
      </p:sp>
      <p:sp>
        <p:nvSpPr>
          <p:cNvPr id="673" name="Google Shape;673;p42"/>
          <p:cNvSpPr/>
          <p:nvPr/>
        </p:nvSpPr>
        <p:spPr>
          <a:xfrm>
            <a:off x="521261" y="3840481"/>
            <a:ext cx="152717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400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rPr>
              <a:t>沒有交線</a:t>
            </a:r>
            <a:r>
              <a:rPr lang="zh-TW" sz="24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i="0" lang="zh-TW" sz="2400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endParaRPr/>
          </a:p>
        </p:txBody>
      </p:sp>
      <p:pic>
        <p:nvPicPr>
          <p:cNvPr descr="bingo" id="674" name="Google Shape;674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73583" y="3840481"/>
            <a:ext cx="476250" cy="4762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q" id="675" name="Google Shape;675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36349" y="2047875"/>
            <a:ext cx="476250" cy="476250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42"/>
          <p:cNvSpPr/>
          <p:nvPr/>
        </p:nvSpPr>
        <p:spPr>
          <a:xfrm>
            <a:off x="4831657" y="5905480"/>
            <a:ext cx="927100" cy="501650"/>
          </a:xfrm>
          <a:prstGeom prst="wedgeRoundRectCallout">
            <a:avLst>
              <a:gd fmla="val 207649" name="adj1"/>
              <a:gd fmla="val -36540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交線</a:t>
            </a:r>
            <a:endParaRPr/>
          </a:p>
        </p:txBody>
      </p:sp>
      <p:sp>
        <p:nvSpPr>
          <p:cNvPr id="677" name="Google Shape;677;p42"/>
          <p:cNvSpPr/>
          <p:nvPr/>
        </p:nvSpPr>
        <p:spPr>
          <a:xfrm>
            <a:off x="5574591" y="2033529"/>
            <a:ext cx="790575" cy="577850"/>
          </a:xfrm>
          <a:prstGeom prst="wedgeRoundRectCallout">
            <a:avLst>
              <a:gd fmla="val 61952" name="adj1"/>
              <a:gd fmla="val 8032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R10</a:t>
            </a:r>
            <a:endParaRPr/>
          </a:p>
        </p:txBody>
      </p:sp>
      <p:pic>
        <p:nvPicPr>
          <p:cNvPr descr="http://ico.ooopic.com/ajax/iconpng/?id=163220.png" id="678" name="Google Shape;678;p4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96751" y="1826055"/>
            <a:ext cx="883878" cy="883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4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939027" y="2033529"/>
            <a:ext cx="522501" cy="63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7" name="Google Shape;687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12028" y="2108652"/>
            <a:ext cx="4248376" cy="3990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8937" y="2454645"/>
            <a:ext cx="2659218" cy="3717187"/>
          </a:xfrm>
          <a:prstGeom prst="rect">
            <a:avLst/>
          </a:prstGeom>
          <a:noFill/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89" name="Google Shape;689;p43"/>
          <p:cNvSpPr/>
          <p:nvPr/>
        </p:nvSpPr>
        <p:spPr>
          <a:xfrm>
            <a:off x="0" y="803853"/>
            <a:ext cx="12193588" cy="114185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3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6 斜斜面圓角</a:t>
            </a:r>
            <a:endParaRPr i="0" sz="36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步驟5 結合:加入</a:t>
            </a:r>
            <a:endParaRPr i="0" sz="2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43"/>
          <p:cNvSpPr/>
          <p:nvPr/>
        </p:nvSpPr>
        <p:spPr>
          <a:xfrm>
            <a:off x="3386327" y="5241759"/>
            <a:ext cx="982663" cy="501650"/>
          </a:xfrm>
          <a:prstGeom prst="wedgeRoundRectCallout">
            <a:avLst>
              <a:gd fmla="val 109451" name="adj1"/>
              <a:gd fmla="val -209266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交線</a:t>
            </a:r>
            <a:endParaRPr/>
          </a:p>
        </p:txBody>
      </p:sp>
      <p:sp>
        <p:nvSpPr>
          <p:cNvPr id="691" name="Google Shape;691;p43"/>
          <p:cNvSpPr/>
          <p:nvPr/>
        </p:nvSpPr>
        <p:spPr>
          <a:xfrm>
            <a:off x="3098155" y="6334780"/>
            <a:ext cx="599728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將2個實體合併為一個 產生交線</a:t>
            </a:r>
            <a:endParaRPr b="1" i="0" sz="2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2" name="Google Shape;692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0765" y="1500002"/>
            <a:ext cx="795536" cy="954643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43"/>
          <p:cNvSpPr/>
          <p:nvPr/>
        </p:nvSpPr>
        <p:spPr>
          <a:xfrm>
            <a:off x="7823012" y="5560266"/>
            <a:ext cx="931857" cy="29957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8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4" name="Google Shape;694;p4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434315" y="2785906"/>
            <a:ext cx="3446503" cy="31319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44"/>
          <p:cNvSpPr/>
          <p:nvPr/>
        </p:nvSpPr>
        <p:spPr>
          <a:xfrm>
            <a:off x="0" y="808041"/>
            <a:ext cx="12193588" cy="113347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7 方盒矩形除料</a:t>
            </a:r>
            <a:endParaRPr sz="36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1</a:t>
            </a:r>
            <a:r>
              <a:rPr i="0"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.矩形除料</a:t>
            </a:r>
            <a:endParaRPr i="0" sz="2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44"/>
          <p:cNvSpPr/>
          <p:nvPr/>
        </p:nvSpPr>
        <p:spPr>
          <a:xfrm>
            <a:off x="4775241" y="6345241"/>
            <a:ext cx="2590723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提升學習層次</a:t>
            </a:r>
            <a:endParaRPr/>
          </a:p>
        </p:txBody>
      </p:sp>
      <p:pic>
        <p:nvPicPr>
          <p:cNvPr descr="http://ico.ooopic.com/ajax/iconpng/?id=117487.png" id="704" name="Google Shape;704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65858" y="5029157"/>
            <a:ext cx="1316080" cy="1316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08103" y="3182903"/>
            <a:ext cx="3011699" cy="2129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92196" y="3065489"/>
            <a:ext cx="3049334" cy="2155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4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58333" y="2077823"/>
            <a:ext cx="4476193" cy="3143445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44"/>
          <p:cNvSpPr/>
          <p:nvPr/>
        </p:nvSpPr>
        <p:spPr>
          <a:xfrm>
            <a:off x="4465138" y="5042521"/>
            <a:ext cx="931857" cy="29957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8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9" name="Google Shape;709;p44"/>
          <p:cNvSpPr/>
          <p:nvPr/>
        </p:nvSpPr>
        <p:spPr>
          <a:xfrm>
            <a:off x="7628889" y="5029160"/>
            <a:ext cx="931857" cy="29957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8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45"/>
          <p:cNvSpPr/>
          <p:nvPr/>
        </p:nvSpPr>
        <p:spPr>
          <a:xfrm>
            <a:off x="0" y="808041"/>
            <a:ext cx="12193588" cy="113347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7 方盒矩形除料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i="0"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2.方盒-薄殼</a:t>
            </a:r>
            <a:endParaRPr i="0" sz="2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45"/>
          <p:cNvSpPr/>
          <p:nvPr/>
        </p:nvSpPr>
        <p:spPr>
          <a:xfrm>
            <a:off x="2441346" y="5730980"/>
            <a:ext cx="2066925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 個實體</a:t>
            </a:r>
            <a:endParaRPr/>
          </a:p>
        </p:txBody>
      </p:sp>
      <p:pic>
        <p:nvPicPr>
          <p:cNvPr descr="http://ico.ooopic.com/ajax/iconpng/?id=163220.png" id="719" name="Google Shape;719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9535" y="4959687"/>
            <a:ext cx="1447133" cy="1447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25320" y="2197638"/>
            <a:ext cx="3149762" cy="2463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86796" y="3697937"/>
            <a:ext cx="2597283" cy="2108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p4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84079" y="1941516"/>
            <a:ext cx="4337273" cy="3219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Google Shape;723;p4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718233" y="5008955"/>
            <a:ext cx="2053467" cy="1165483"/>
          </a:xfrm>
          <a:prstGeom prst="rect">
            <a:avLst/>
          </a:prstGeom>
          <a:noFill/>
          <a:ln>
            <a:noFill/>
          </a:ln>
        </p:spPr>
      </p:pic>
      <p:sp>
        <p:nvSpPr>
          <p:cNvPr id="724" name="Google Shape;724;p45"/>
          <p:cNvSpPr/>
          <p:nvPr/>
        </p:nvSpPr>
        <p:spPr>
          <a:xfrm>
            <a:off x="4103711" y="6362097"/>
            <a:ext cx="3940128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步驟1 分別在本體上薄殼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46"/>
          <p:cNvSpPr/>
          <p:nvPr/>
        </p:nvSpPr>
        <p:spPr>
          <a:xfrm>
            <a:off x="0" y="808041"/>
            <a:ext cx="12193588" cy="113347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7 方盒矩形除料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i="0"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2.方盒-薄殼</a:t>
            </a:r>
            <a:endParaRPr i="0" sz="2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3" name="Google Shape;733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12954" y="3425112"/>
            <a:ext cx="3723748" cy="2764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6056" y="2096297"/>
            <a:ext cx="4912947" cy="3508259"/>
          </a:xfrm>
          <a:prstGeom prst="rect">
            <a:avLst/>
          </a:prstGeom>
          <a:noFill/>
          <a:ln>
            <a:noFill/>
          </a:ln>
        </p:spPr>
      </p:pic>
      <p:sp>
        <p:nvSpPr>
          <p:cNvPr id="735" name="Google Shape;735;p46"/>
          <p:cNvSpPr/>
          <p:nvPr/>
        </p:nvSpPr>
        <p:spPr>
          <a:xfrm>
            <a:off x="7889956" y="5604556"/>
            <a:ext cx="931857" cy="29957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8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6" name="Google Shape;736;p46"/>
          <p:cNvSpPr/>
          <p:nvPr/>
        </p:nvSpPr>
        <p:spPr>
          <a:xfrm>
            <a:off x="4602558" y="6363961"/>
            <a:ext cx="2814206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步驟2 加入-結合</a:t>
            </a:r>
            <a:endParaRPr/>
          </a:p>
        </p:txBody>
      </p:sp>
      <p:pic>
        <p:nvPicPr>
          <p:cNvPr id="737" name="Google Shape;737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3069" y="2182727"/>
            <a:ext cx="2423966" cy="3783069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46"/>
          <p:cNvSpPr/>
          <p:nvPr/>
        </p:nvSpPr>
        <p:spPr>
          <a:xfrm rot="10800000">
            <a:off x="3134869" y="3270328"/>
            <a:ext cx="892175" cy="309562"/>
          </a:xfrm>
          <a:prstGeom prst="rightArrow">
            <a:avLst>
              <a:gd fmla="val 50000" name="adj1"/>
              <a:gd fmla="val 72051" name="adj2"/>
            </a:avLst>
          </a:prstGeom>
          <a:solidFill>
            <a:srgbClr val="FF00FF"/>
          </a:solidFill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47"/>
          <p:cNvSpPr/>
          <p:nvPr/>
        </p:nvSpPr>
        <p:spPr>
          <a:xfrm>
            <a:off x="-1588" y="808041"/>
            <a:ext cx="12193588" cy="113347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8 端子彎曲</a:t>
            </a:r>
            <a:endParaRPr sz="36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0.流程</a:t>
            </a:r>
            <a:endParaRPr i="0" sz="2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7" name="Google Shape;747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7298" y="2287763"/>
            <a:ext cx="3149762" cy="3880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Google Shape;748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803" y="2030616"/>
            <a:ext cx="3062860" cy="4137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9" name="Google Shape;749;p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06907" y="2182931"/>
            <a:ext cx="3624660" cy="4089711"/>
          </a:xfrm>
          <a:prstGeom prst="rect">
            <a:avLst/>
          </a:prstGeom>
          <a:noFill/>
          <a:ln>
            <a:noFill/>
          </a:ln>
        </p:spPr>
      </p:pic>
      <p:sp>
        <p:nvSpPr>
          <p:cNvPr id="750" name="Google Shape;750;p47"/>
          <p:cNvSpPr/>
          <p:nvPr/>
        </p:nvSpPr>
        <p:spPr>
          <a:xfrm>
            <a:off x="3937301" y="5821750"/>
            <a:ext cx="931857" cy="29957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8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1" name="Google Shape;751;p47"/>
          <p:cNvSpPr/>
          <p:nvPr/>
        </p:nvSpPr>
        <p:spPr>
          <a:xfrm>
            <a:off x="7416766" y="5960567"/>
            <a:ext cx="931857" cy="29957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8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2" name="Google Shape;752;p47"/>
          <p:cNvSpPr/>
          <p:nvPr/>
        </p:nvSpPr>
        <p:spPr>
          <a:xfrm>
            <a:off x="4602558" y="6363961"/>
            <a:ext cx="2814206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流程</a:t>
            </a:r>
            <a:endParaRPr/>
          </a:p>
        </p:txBody>
      </p:sp>
      <p:pic>
        <p:nvPicPr>
          <p:cNvPr id="753" name="Google Shape;753;p4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159158" y="2204291"/>
            <a:ext cx="931857" cy="1118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4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159486" y="2239499"/>
            <a:ext cx="873176" cy="1047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4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010396" y="2181946"/>
            <a:ext cx="931534" cy="1247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48"/>
          <p:cNvSpPr/>
          <p:nvPr/>
        </p:nvSpPr>
        <p:spPr>
          <a:xfrm>
            <a:off x="0" y="808041"/>
            <a:ext cx="12193588" cy="113347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8 端子彎曲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1.分割特徵</a:t>
            </a:r>
            <a:endParaRPr i="0" sz="2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48"/>
          <p:cNvSpPr/>
          <p:nvPr/>
        </p:nvSpPr>
        <p:spPr>
          <a:xfrm>
            <a:off x="4775241" y="6345241"/>
            <a:ext cx="2590723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步驟1 分割</a:t>
            </a:r>
            <a:endParaRPr/>
          </a:p>
        </p:txBody>
      </p:sp>
      <p:pic>
        <p:nvPicPr>
          <p:cNvPr id="765" name="Google Shape;765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8272" y="2030202"/>
            <a:ext cx="3035456" cy="4019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43409" y="2104474"/>
            <a:ext cx="3112793" cy="4456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17734" y="2250659"/>
            <a:ext cx="3149762" cy="3880049"/>
          </a:xfrm>
          <a:prstGeom prst="rect">
            <a:avLst/>
          </a:prstGeom>
          <a:noFill/>
          <a:ln>
            <a:noFill/>
          </a:ln>
        </p:spPr>
      </p:pic>
      <p:sp>
        <p:nvSpPr>
          <p:cNvPr id="768" name="Google Shape;768;p48"/>
          <p:cNvSpPr/>
          <p:nvPr/>
        </p:nvSpPr>
        <p:spPr>
          <a:xfrm>
            <a:off x="7851805" y="5900169"/>
            <a:ext cx="931857" cy="29957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8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9" name="Google Shape;769;p4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58575" y="2243500"/>
            <a:ext cx="931857" cy="11182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49"/>
          <p:cNvSpPr/>
          <p:nvPr/>
        </p:nvSpPr>
        <p:spPr>
          <a:xfrm>
            <a:off x="0" y="808041"/>
            <a:ext cx="12193588" cy="113347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8 端子彎曲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2.彎曲特徵</a:t>
            </a:r>
            <a:endParaRPr i="0" sz="2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49"/>
          <p:cNvSpPr/>
          <p:nvPr/>
        </p:nvSpPr>
        <p:spPr>
          <a:xfrm>
            <a:off x="4775241" y="6345241"/>
            <a:ext cx="2590723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步驟2 彎曲</a:t>
            </a:r>
            <a:endParaRPr/>
          </a:p>
        </p:txBody>
      </p:sp>
      <p:pic>
        <p:nvPicPr>
          <p:cNvPr id="779" name="Google Shape;779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95107" y="2098523"/>
            <a:ext cx="3624660" cy="4089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66912" y="2101640"/>
            <a:ext cx="2571041" cy="4243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7226" y="2319736"/>
            <a:ext cx="931534" cy="1247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05447" y="974529"/>
            <a:ext cx="4521847" cy="2869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67638" y="3681604"/>
            <a:ext cx="3284834" cy="2911227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437879" y="1703522"/>
            <a:ext cx="3049878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 布林運算由來</a:t>
            </a: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419716" y="2440331"/>
            <a:ext cx="3049878" cy="555903"/>
          </a:xfrm>
          <a:prstGeom prst="roundRect">
            <a:avLst>
              <a:gd fmla="val 11125" name="adj"/>
            </a:avLst>
          </a:prstGeom>
          <a:solidFill>
            <a:srgbClr val="00B0F0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 布林運算作業</a:t>
            </a:r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37879" y="3151048"/>
            <a:ext cx="3049878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 多本體技術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50"/>
          <p:cNvSpPr/>
          <p:nvPr/>
        </p:nvSpPr>
        <p:spPr>
          <a:xfrm>
            <a:off x="0" y="808041"/>
            <a:ext cx="12193588" cy="113347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8 端子彎曲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3.結合</a:t>
            </a:r>
            <a:endParaRPr i="0" sz="2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0" name="Google Shape;790;p50"/>
          <p:cNvSpPr/>
          <p:nvPr/>
        </p:nvSpPr>
        <p:spPr>
          <a:xfrm>
            <a:off x="4602558" y="6363961"/>
            <a:ext cx="2814206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步驟3 加入-結合</a:t>
            </a:r>
            <a:endParaRPr/>
          </a:p>
        </p:txBody>
      </p:sp>
      <p:pic>
        <p:nvPicPr>
          <p:cNvPr id="791" name="Google Shape;791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83069" y="2182727"/>
            <a:ext cx="2423966" cy="3783069"/>
          </a:xfrm>
          <a:prstGeom prst="rect">
            <a:avLst/>
          </a:prstGeom>
          <a:noFill/>
          <a:ln>
            <a:noFill/>
          </a:ln>
        </p:spPr>
      </p:pic>
      <p:sp>
        <p:nvSpPr>
          <p:cNvPr id="792" name="Google Shape;792;p50"/>
          <p:cNvSpPr/>
          <p:nvPr/>
        </p:nvSpPr>
        <p:spPr>
          <a:xfrm rot="10800000">
            <a:off x="3134869" y="3270328"/>
            <a:ext cx="892175" cy="309562"/>
          </a:xfrm>
          <a:prstGeom prst="rightArrow">
            <a:avLst>
              <a:gd fmla="val 50000" name="adj1"/>
              <a:gd fmla="val 72051" name="adj2"/>
            </a:avLst>
          </a:prstGeom>
          <a:solidFill>
            <a:srgbClr val="FF00FF"/>
          </a:solidFill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93" name="Google Shape;793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21227" y="2085747"/>
            <a:ext cx="3391074" cy="3880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9884" y="2222517"/>
            <a:ext cx="873176" cy="1047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51"/>
          <p:cNvSpPr/>
          <p:nvPr/>
        </p:nvSpPr>
        <p:spPr>
          <a:xfrm>
            <a:off x="555143" y="2284097"/>
            <a:ext cx="3294481" cy="776386"/>
          </a:xfrm>
          <a:prstGeom prst="roundRect">
            <a:avLst>
              <a:gd fmla="val 50000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 布林運算程序</a:t>
            </a:r>
            <a:endParaRPr i="0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0" name="Google Shape;800;p51"/>
          <p:cNvSpPr/>
          <p:nvPr/>
        </p:nvSpPr>
        <p:spPr>
          <a:xfrm>
            <a:off x="555143" y="1284443"/>
            <a:ext cx="3294481" cy="776386"/>
          </a:xfrm>
          <a:prstGeom prst="roundRect">
            <a:avLst>
              <a:gd fmla="val 50000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 布林運算原理</a:t>
            </a:r>
            <a:endParaRPr i="0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1" name="Google Shape;801;p51"/>
          <p:cNvSpPr/>
          <p:nvPr/>
        </p:nvSpPr>
        <p:spPr>
          <a:xfrm>
            <a:off x="555143" y="3306432"/>
            <a:ext cx="3294481" cy="776386"/>
          </a:xfrm>
          <a:prstGeom prst="roundRect">
            <a:avLst>
              <a:gd fmla="val 50000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 加入運算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2" name="Google Shape;802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56827" y="1074907"/>
            <a:ext cx="4896989" cy="4225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3" name="Google Shape;803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87927" y="3273511"/>
            <a:ext cx="3874217" cy="2721672"/>
          </a:xfrm>
          <a:prstGeom prst="rect">
            <a:avLst/>
          </a:prstGeom>
          <a:noFill/>
          <a:ln>
            <a:noFill/>
          </a:ln>
        </p:spPr>
      </p:pic>
      <p:sp>
        <p:nvSpPr>
          <p:cNvPr id="804" name="Google Shape;804;p51"/>
          <p:cNvSpPr/>
          <p:nvPr/>
        </p:nvSpPr>
        <p:spPr>
          <a:xfrm>
            <a:off x="555143" y="4320223"/>
            <a:ext cx="3294481" cy="776386"/>
          </a:xfrm>
          <a:prstGeom prst="roundRect">
            <a:avLst>
              <a:gd fmla="val 50000" name="adj"/>
            </a:avLst>
          </a:prstGeom>
          <a:solidFill>
            <a:srgbClr val="00B050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 減除運算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5" name="Google Shape;805;p51"/>
          <p:cNvSpPr/>
          <p:nvPr/>
        </p:nvSpPr>
        <p:spPr>
          <a:xfrm>
            <a:off x="545720" y="5329044"/>
            <a:ext cx="3294481" cy="776386"/>
          </a:xfrm>
          <a:prstGeom prst="roundRect">
            <a:avLst>
              <a:gd fmla="val 50000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 共同運算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p14:dur="10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52"/>
          <p:cNvSpPr/>
          <p:nvPr/>
        </p:nvSpPr>
        <p:spPr>
          <a:xfrm>
            <a:off x="805202" y="1675152"/>
            <a:ext cx="2768962" cy="567062"/>
          </a:xfrm>
          <a:prstGeom prst="roundRect">
            <a:avLst>
              <a:gd fmla="val 11125" name="adj"/>
            </a:avLst>
          </a:prstGeom>
          <a:solidFill>
            <a:srgbClr val="00B0F0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 內螺紋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4" name="Google Shape;814;p52"/>
          <p:cNvSpPr/>
          <p:nvPr/>
        </p:nvSpPr>
        <p:spPr>
          <a:xfrm>
            <a:off x="787039" y="2386280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 內齒輪</a:t>
            </a:r>
            <a:endParaRPr i="0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5" name="Google Shape;815;p52"/>
          <p:cNvSpPr/>
          <p:nvPr/>
        </p:nvSpPr>
        <p:spPr>
          <a:xfrm>
            <a:off x="787039" y="3128383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 </a:t>
            </a: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模具作業</a:t>
            </a:r>
            <a:endParaRPr i="0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6" name="Google Shape;816;p52"/>
          <p:cNvSpPr/>
          <p:nvPr/>
        </p:nvSpPr>
        <p:spPr>
          <a:xfrm>
            <a:off x="787039" y="3856349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 油路塊</a:t>
            </a:r>
            <a:endParaRPr i="0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7" name="Google Shape;817;p52"/>
          <p:cNvSpPr/>
          <p:nvPr/>
        </p:nvSpPr>
        <p:spPr>
          <a:xfrm>
            <a:off x="805202" y="4584315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 鋼圈</a:t>
            </a:r>
            <a:endParaRPr i="0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8" name="Google Shape;818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38759" y="1040718"/>
            <a:ext cx="2994484" cy="5287136"/>
          </a:xfrm>
          <a:prstGeom prst="rect">
            <a:avLst/>
          </a:prstGeom>
          <a:noFill/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19" name="Google Shape;819;p52"/>
          <p:cNvSpPr/>
          <p:nvPr/>
        </p:nvSpPr>
        <p:spPr>
          <a:xfrm>
            <a:off x="6854183" y="2236490"/>
            <a:ext cx="931857" cy="29957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8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53"/>
          <p:cNvSpPr/>
          <p:nvPr/>
        </p:nvSpPr>
        <p:spPr>
          <a:xfrm>
            <a:off x="0" y="819017"/>
            <a:ext cx="12193588" cy="1111523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1 內螺紋</a:t>
            </a:r>
            <a:endParaRPr sz="36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拓印計算</a:t>
            </a:r>
            <a:endParaRPr i="0" sz="2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8" name="Google Shape;828;p53"/>
          <p:cNvSpPr/>
          <p:nvPr/>
        </p:nvSpPr>
        <p:spPr>
          <a:xfrm>
            <a:off x="8392042" y="5842412"/>
            <a:ext cx="892175" cy="309563"/>
          </a:xfrm>
          <a:prstGeom prst="rightArrow">
            <a:avLst>
              <a:gd fmla="val 50000" name="adj1"/>
              <a:gd fmla="val 72051" name="adj2"/>
            </a:avLst>
          </a:prstGeom>
          <a:solidFill>
            <a:srgbClr val="FF00FF"/>
          </a:solidFill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9" name="Google Shape;829;p53"/>
          <p:cNvSpPr/>
          <p:nvPr/>
        </p:nvSpPr>
        <p:spPr>
          <a:xfrm>
            <a:off x="5186365" y="6334780"/>
            <a:ext cx="182086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內螺紋</a:t>
            </a:r>
            <a:endParaRPr b="1" i="0" sz="2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0" name="Google Shape;830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15862" y="4741507"/>
            <a:ext cx="908794" cy="1090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1332" y="2502474"/>
            <a:ext cx="1954493" cy="3260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24656" y="3397385"/>
            <a:ext cx="2117904" cy="242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Google Shape;833;p5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551445" y="2099693"/>
            <a:ext cx="2204415" cy="4114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5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493515" y="2162320"/>
            <a:ext cx="2342550" cy="3989655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35" name="Google Shape;835;p53"/>
          <p:cNvSpPr/>
          <p:nvPr/>
        </p:nvSpPr>
        <p:spPr>
          <a:xfrm>
            <a:off x="4793402" y="5504633"/>
            <a:ext cx="476423" cy="492560"/>
          </a:xfrm>
          <a:prstGeom prst="wedgeEllipseCallout">
            <a:avLst>
              <a:gd fmla="val 199557" name="adj1"/>
              <a:gd fmla="val -433169" name="adj2"/>
            </a:avLst>
          </a:prstGeom>
          <a:solidFill>
            <a:srgbClr val="00B0F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6" name="Google Shape;836;p53"/>
          <p:cNvSpPr/>
          <p:nvPr/>
        </p:nvSpPr>
        <p:spPr>
          <a:xfrm>
            <a:off x="4619750" y="4263560"/>
            <a:ext cx="497935" cy="498696"/>
          </a:xfrm>
          <a:prstGeom prst="wedgeEllipseCallout">
            <a:avLst>
              <a:gd fmla="val 216611" name="adj1"/>
              <a:gd fmla="val 87745" name="adj2"/>
            </a:avLst>
          </a:prstGeom>
          <a:solidFill>
            <a:srgbClr val="00B0F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54"/>
          <p:cNvSpPr/>
          <p:nvPr/>
        </p:nvSpPr>
        <p:spPr>
          <a:xfrm>
            <a:off x="805202" y="1675152"/>
            <a:ext cx="2768962" cy="567062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 內螺紋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5" name="Google Shape;845;p54"/>
          <p:cNvSpPr/>
          <p:nvPr/>
        </p:nvSpPr>
        <p:spPr>
          <a:xfrm>
            <a:off x="787039" y="2386280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00B0F0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 內齒輪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6" name="Google Shape;846;p54"/>
          <p:cNvSpPr/>
          <p:nvPr/>
        </p:nvSpPr>
        <p:spPr>
          <a:xfrm>
            <a:off x="787039" y="3128383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 </a:t>
            </a: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模具作業</a:t>
            </a:r>
            <a:endParaRPr i="0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7" name="Google Shape;847;p54"/>
          <p:cNvSpPr/>
          <p:nvPr/>
        </p:nvSpPr>
        <p:spPr>
          <a:xfrm>
            <a:off x="787039" y="3856349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 油路塊</a:t>
            </a:r>
            <a:endParaRPr i="0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8" name="Google Shape;848;p54"/>
          <p:cNvSpPr/>
          <p:nvPr/>
        </p:nvSpPr>
        <p:spPr>
          <a:xfrm>
            <a:off x="805202" y="4584315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 鋼圈</a:t>
            </a:r>
            <a:endParaRPr i="0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9" name="Google Shape;849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38759" y="1040718"/>
            <a:ext cx="2994484" cy="5287136"/>
          </a:xfrm>
          <a:prstGeom prst="rect">
            <a:avLst/>
          </a:prstGeom>
          <a:noFill/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50" name="Google Shape;850;p54"/>
          <p:cNvSpPr/>
          <p:nvPr/>
        </p:nvSpPr>
        <p:spPr>
          <a:xfrm>
            <a:off x="6854183" y="2236490"/>
            <a:ext cx="931857" cy="29957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8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8" name="Google Shape;858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0808" y="2425363"/>
            <a:ext cx="3091040" cy="2886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9" name="Google Shape;859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92581" y="2076744"/>
            <a:ext cx="3960006" cy="3927279"/>
          </a:xfrm>
          <a:prstGeom prst="rect">
            <a:avLst/>
          </a:prstGeom>
          <a:noFill/>
          <a:ln>
            <a:noFill/>
          </a:ln>
        </p:spPr>
      </p:pic>
      <p:sp>
        <p:nvSpPr>
          <p:cNvPr id="860" name="Google Shape;860;p55"/>
          <p:cNvSpPr/>
          <p:nvPr/>
        </p:nvSpPr>
        <p:spPr>
          <a:xfrm>
            <a:off x="0" y="808041"/>
            <a:ext cx="12193588" cy="113347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3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2 內齒輪</a:t>
            </a:r>
            <a:endParaRPr i="0" sz="36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拓印計算</a:t>
            </a:r>
            <a:endParaRPr i="0" sz="2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1" name="Google Shape;861;p55"/>
          <p:cNvSpPr/>
          <p:nvPr/>
        </p:nvSpPr>
        <p:spPr>
          <a:xfrm>
            <a:off x="7469096" y="6004023"/>
            <a:ext cx="892175" cy="309563"/>
          </a:xfrm>
          <a:prstGeom prst="rightArrow">
            <a:avLst>
              <a:gd fmla="val 50000" name="adj1"/>
              <a:gd fmla="val 72051" name="adj2"/>
            </a:avLst>
          </a:prstGeom>
          <a:solidFill>
            <a:srgbClr val="FF00FF"/>
          </a:solidFill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2" name="Google Shape;862;p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11611" y="2219326"/>
            <a:ext cx="3539581" cy="3480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3" name="Google Shape;863;p5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831821" y="5350045"/>
            <a:ext cx="984735" cy="984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4" name="Google Shape;864;p5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713320" y="5432051"/>
            <a:ext cx="908794" cy="1090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56"/>
          <p:cNvSpPr/>
          <p:nvPr/>
        </p:nvSpPr>
        <p:spPr>
          <a:xfrm>
            <a:off x="805202" y="1675152"/>
            <a:ext cx="2768962" cy="567062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 內螺紋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3" name="Google Shape;873;p56"/>
          <p:cNvSpPr/>
          <p:nvPr/>
        </p:nvSpPr>
        <p:spPr>
          <a:xfrm>
            <a:off x="787039" y="2386280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 內齒輪</a:t>
            </a:r>
            <a:endParaRPr i="0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4" name="Google Shape;874;p56"/>
          <p:cNvSpPr/>
          <p:nvPr/>
        </p:nvSpPr>
        <p:spPr>
          <a:xfrm>
            <a:off x="787039" y="3128383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00B0F0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 模具作業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5" name="Google Shape;875;p56"/>
          <p:cNvSpPr/>
          <p:nvPr/>
        </p:nvSpPr>
        <p:spPr>
          <a:xfrm>
            <a:off x="787039" y="3856349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 油路塊</a:t>
            </a:r>
            <a:endParaRPr i="0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6" name="Google Shape;876;p56"/>
          <p:cNvSpPr/>
          <p:nvPr/>
        </p:nvSpPr>
        <p:spPr>
          <a:xfrm>
            <a:off x="805202" y="4584315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 鋼圈</a:t>
            </a:r>
            <a:endParaRPr i="0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7" name="Google Shape;877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38759" y="1040718"/>
            <a:ext cx="2994484" cy="5287136"/>
          </a:xfrm>
          <a:prstGeom prst="rect">
            <a:avLst/>
          </a:prstGeom>
          <a:noFill/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57"/>
          <p:cNvSpPr/>
          <p:nvPr/>
        </p:nvSpPr>
        <p:spPr>
          <a:xfrm>
            <a:off x="0" y="808041"/>
            <a:ext cx="12193588" cy="113347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3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3 模具作業</a:t>
            </a:r>
            <a:endParaRPr i="0" sz="36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單件和雙件模</a:t>
            </a:r>
            <a:endParaRPr b="1" i="0" sz="2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6" name="Google Shape;886;p57"/>
          <p:cNvSpPr/>
          <p:nvPr/>
        </p:nvSpPr>
        <p:spPr>
          <a:xfrm>
            <a:off x="5186365" y="6334780"/>
            <a:ext cx="182086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模 具</a:t>
            </a:r>
            <a:endParaRPr b="1" i="0" sz="2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7" name="Google Shape;887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92224" y="2512463"/>
            <a:ext cx="4140511" cy="3349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8" name="Google Shape;888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80901" y="2314730"/>
            <a:ext cx="4054774" cy="3954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9" name="Google Shape;889;p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8283" y="1897058"/>
            <a:ext cx="2909578" cy="4789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58"/>
          <p:cNvSpPr/>
          <p:nvPr/>
        </p:nvSpPr>
        <p:spPr>
          <a:xfrm>
            <a:off x="805202" y="1675152"/>
            <a:ext cx="2768962" cy="567062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 內螺紋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8" name="Google Shape;898;p58"/>
          <p:cNvSpPr/>
          <p:nvPr/>
        </p:nvSpPr>
        <p:spPr>
          <a:xfrm>
            <a:off x="787039" y="2386280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 內齒輪</a:t>
            </a:r>
            <a:endParaRPr i="0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9" name="Google Shape;899;p58"/>
          <p:cNvSpPr/>
          <p:nvPr/>
        </p:nvSpPr>
        <p:spPr>
          <a:xfrm>
            <a:off x="787039" y="3128383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 模具作業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0" name="Google Shape;900;p58"/>
          <p:cNvSpPr/>
          <p:nvPr/>
        </p:nvSpPr>
        <p:spPr>
          <a:xfrm>
            <a:off x="787039" y="3856349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00B0F0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 油路塊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1" name="Google Shape;901;p58"/>
          <p:cNvSpPr/>
          <p:nvPr/>
        </p:nvSpPr>
        <p:spPr>
          <a:xfrm>
            <a:off x="805202" y="4584315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 鋼圈</a:t>
            </a:r>
            <a:endParaRPr i="0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2" name="Google Shape;902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38759" y="1040718"/>
            <a:ext cx="2994484" cy="5287136"/>
          </a:xfrm>
          <a:prstGeom prst="rect">
            <a:avLst/>
          </a:prstGeom>
          <a:noFill/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9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59"/>
          <p:cNvSpPr/>
          <p:nvPr/>
        </p:nvSpPr>
        <p:spPr>
          <a:xfrm>
            <a:off x="0" y="808041"/>
            <a:ext cx="12193588" cy="113347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3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4 油路塊</a:t>
            </a:r>
            <a:endParaRPr i="0" sz="36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油路體積</a:t>
            </a:r>
            <a:endParaRPr b="1" i="0" sz="2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1" name="Google Shape;911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37576" y="4396644"/>
            <a:ext cx="3926851" cy="203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12" name="Google Shape;912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65862" y="2229472"/>
            <a:ext cx="3598565" cy="2355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3" name="Google Shape;913;p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2317" y="3137224"/>
            <a:ext cx="671064" cy="671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4" name="Google Shape;914;p5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83882" y="3307014"/>
            <a:ext cx="4537329" cy="3231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15" name="Google Shape;915;p5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525454" y="2393125"/>
            <a:ext cx="845006" cy="1014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16" name="Google Shape;916;p5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951782" y="4711839"/>
            <a:ext cx="1055925" cy="1068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17" name="Google Shape;917;p5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900068" y="6267479"/>
            <a:ext cx="3400933" cy="52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8" name="Google Shape;918;p5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908464" y="1912081"/>
            <a:ext cx="2921003" cy="1944278"/>
          </a:xfrm>
          <a:prstGeom prst="rect">
            <a:avLst/>
          </a:prstGeom>
          <a:noFill/>
          <a:ln>
            <a:noFill/>
          </a:ln>
        </p:spPr>
      </p:pic>
      <p:sp>
        <p:nvSpPr>
          <p:cNvPr id="919" name="Google Shape;919;p59"/>
          <p:cNvSpPr/>
          <p:nvPr/>
        </p:nvSpPr>
        <p:spPr>
          <a:xfrm>
            <a:off x="1908464" y="6176042"/>
            <a:ext cx="497935" cy="498696"/>
          </a:xfrm>
          <a:prstGeom prst="wedgeEllipseCallout">
            <a:avLst>
              <a:gd fmla="val 30786" name="adj1"/>
              <a:gd fmla="val 2614" name="adj2"/>
            </a:avLst>
          </a:prstGeom>
          <a:solidFill>
            <a:srgbClr val="00B0F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0" name="Google Shape;920;p59"/>
          <p:cNvSpPr/>
          <p:nvPr/>
        </p:nvSpPr>
        <p:spPr>
          <a:xfrm>
            <a:off x="9866143" y="2053459"/>
            <a:ext cx="497935" cy="498696"/>
          </a:xfrm>
          <a:prstGeom prst="wedgeEllipseCallout">
            <a:avLst>
              <a:gd fmla="val 30786" name="adj1"/>
              <a:gd fmla="val 2614" name="adj2"/>
            </a:avLst>
          </a:prstGeom>
          <a:solidFill>
            <a:srgbClr val="00B0F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1" name="Google Shape;921;p59"/>
          <p:cNvSpPr/>
          <p:nvPr/>
        </p:nvSpPr>
        <p:spPr>
          <a:xfrm>
            <a:off x="6885692" y="4210283"/>
            <a:ext cx="497935" cy="498696"/>
          </a:xfrm>
          <a:prstGeom prst="wedgeEllipseCallout">
            <a:avLst>
              <a:gd fmla="val 30786" name="adj1"/>
              <a:gd fmla="val 2614" name="adj2"/>
            </a:avLst>
          </a:prstGeom>
          <a:solidFill>
            <a:srgbClr val="00B0F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6"/>
          <p:cNvSpPr/>
          <p:nvPr/>
        </p:nvSpPr>
        <p:spPr>
          <a:xfrm>
            <a:off x="5082393" y="5442802"/>
            <a:ext cx="947738" cy="677376"/>
          </a:xfrm>
          <a:prstGeom prst="mathMinus">
            <a:avLst>
              <a:gd fmla="val 23520" name="adj1"/>
            </a:avLst>
          </a:prstGeom>
          <a:solidFill>
            <a:srgbClr val="00B0F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" name="Google Shape;86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72330" y="4929043"/>
            <a:ext cx="1236868" cy="1150718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6"/>
          <p:cNvSpPr/>
          <p:nvPr/>
        </p:nvSpPr>
        <p:spPr>
          <a:xfrm>
            <a:off x="0" y="811602"/>
            <a:ext cx="12193588" cy="114185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3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布林運算作業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 兩個以上相加或相減結果</a:t>
            </a:r>
            <a:r>
              <a:rPr i="0" lang="zh-TW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→</a:t>
            </a:r>
            <a:r>
              <a:rPr i="0"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產生新物體</a:t>
            </a:r>
            <a:endParaRPr b="1" i="0" sz="2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6"/>
          <p:cNvSpPr/>
          <p:nvPr/>
        </p:nvSpPr>
        <p:spPr>
          <a:xfrm>
            <a:off x="7889741" y="2614226"/>
            <a:ext cx="768446" cy="322308"/>
          </a:xfrm>
          <a:prstGeom prst="rightArrow">
            <a:avLst>
              <a:gd fmla="val 50000" name="adj1"/>
              <a:gd fmla="val 79434" name="adj2"/>
            </a:avLst>
          </a:prstGeom>
          <a:solidFill>
            <a:srgbClr val="FF00FF"/>
          </a:solidFill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6"/>
          <p:cNvSpPr/>
          <p:nvPr/>
        </p:nvSpPr>
        <p:spPr>
          <a:xfrm>
            <a:off x="7889741" y="4098555"/>
            <a:ext cx="768446" cy="295348"/>
          </a:xfrm>
          <a:prstGeom prst="rightArrow">
            <a:avLst>
              <a:gd fmla="val 50000" name="adj1"/>
              <a:gd fmla="val 79434" name="adj2"/>
            </a:avLst>
          </a:prstGeom>
          <a:solidFill>
            <a:srgbClr val="FF00FF"/>
          </a:solidFill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" name="Google Shape;90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51752" y="2230918"/>
            <a:ext cx="1165656" cy="1091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37674" y="2204960"/>
            <a:ext cx="1333610" cy="994716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6"/>
          <p:cNvSpPr/>
          <p:nvPr/>
        </p:nvSpPr>
        <p:spPr>
          <a:xfrm>
            <a:off x="5081043" y="2338851"/>
            <a:ext cx="856242" cy="927420"/>
          </a:xfrm>
          <a:prstGeom prst="mathPlus">
            <a:avLst>
              <a:gd fmla="val 23520" name="adj1"/>
            </a:avLst>
          </a:prstGeom>
          <a:solidFill>
            <a:schemeClr val="accent2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6"/>
          <p:cNvSpPr/>
          <p:nvPr/>
        </p:nvSpPr>
        <p:spPr>
          <a:xfrm>
            <a:off x="5035295" y="3964686"/>
            <a:ext cx="947738" cy="677376"/>
          </a:xfrm>
          <a:prstGeom prst="mathMinus">
            <a:avLst>
              <a:gd fmla="val 23520" name="adj1"/>
            </a:avLst>
          </a:prstGeom>
          <a:solidFill>
            <a:srgbClr val="00B0F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" name="Google Shape;94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802772" y="2021992"/>
            <a:ext cx="1979330" cy="1508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29646" y="3711770"/>
            <a:ext cx="1165656" cy="1091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23053" y="3621664"/>
            <a:ext cx="1333610" cy="994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32009" y="5242445"/>
            <a:ext cx="1165656" cy="1091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98401" y="5242445"/>
            <a:ext cx="1333610" cy="994716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6"/>
          <p:cNvSpPr/>
          <p:nvPr/>
        </p:nvSpPr>
        <p:spPr>
          <a:xfrm>
            <a:off x="7935780" y="5442802"/>
            <a:ext cx="768446" cy="295348"/>
          </a:xfrm>
          <a:prstGeom prst="rightArrow">
            <a:avLst>
              <a:gd fmla="val 50000" name="adj1"/>
              <a:gd fmla="val 79434" name="adj2"/>
            </a:avLst>
          </a:prstGeom>
          <a:solidFill>
            <a:srgbClr val="FF00FF"/>
          </a:solidFill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" name="Google Shape;100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334260" y="3667721"/>
            <a:ext cx="1137587" cy="1175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30207" y="2242663"/>
            <a:ext cx="2357726" cy="3752715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2" name="Google Shape;102;p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419354" y="1452859"/>
            <a:ext cx="6065844" cy="488064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6"/>
          <p:cNvSpPr/>
          <p:nvPr/>
        </p:nvSpPr>
        <p:spPr>
          <a:xfrm>
            <a:off x="5556934" y="6488668"/>
            <a:ext cx="153223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3種動作</a:t>
            </a:r>
            <a:endParaRPr i="0" sz="24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104" name="Google Shape;104;p6"/>
          <p:cNvSpPr/>
          <p:nvPr/>
        </p:nvSpPr>
        <p:spPr>
          <a:xfrm>
            <a:off x="10870549" y="2103589"/>
            <a:ext cx="1183844" cy="1114319"/>
          </a:xfrm>
          <a:prstGeom prst="wedgeRoundRectCallout">
            <a:avLst>
              <a:gd fmla="val -44782" name="adj1"/>
              <a:gd fmla="val 11843" name="adj2"/>
              <a:gd fmla="val 16667" name="adj3"/>
            </a:avLst>
          </a:prstGeom>
          <a:solidFill>
            <a:srgbClr val="FFC000"/>
          </a:solidFill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7030A0"/>
                </a:solidFill>
                <a:latin typeface="DFKai-SB"/>
                <a:ea typeface="DFKai-SB"/>
                <a:cs typeface="DFKai-SB"/>
                <a:sym typeface="DFKai-SB"/>
              </a:rPr>
              <a:t>聯集</a:t>
            </a:r>
            <a:endParaRPr sz="3200">
              <a:solidFill>
                <a:srgbClr val="7030A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7030A0"/>
                </a:solidFill>
                <a:latin typeface="DFKai-SB"/>
                <a:ea typeface="DFKai-SB"/>
                <a:cs typeface="DFKai-SB"/>
                <a:sym typeface="DFKai-SB"/>
              </a:rPr>
              <a:t>加入</a:t>
            </a:r>
            <a:endParaRPr/>
          </a:p>
        </p:txBody>
      </p:sp>
      <p:sp>
        <p:nvSpPr>
          <p:cNvPr id="105" name="Google Shape;105;p6"/>
          <p:cNvSpPr/>
          <p:nvPr/>
        </p:nvSpPr>
        <p:spPr>
          <a:xfrm>
            <a:off x="10870549" y="3638342"/>
            <a:ext cx="1183844" cy="1012422"/>
          </a:xfrm>
          <a:prstGeom prst="wedgeRoundRectCallout">
            <a:avLst>
              <a:gd fmla="val -44782" name="adj1"/>
              <a:gd fmla="val 11843" name="adj2"/>
              <a:gd fmla="val 16667" name="adj3"/>
            </a:avLst>
          </a:prstGeom>
          <a:solidFill>
            <a:srgbClr val="FFC000"/>
          </a:solidFill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7030A0"/>
                </a:solidFill>
                <a:latin typeface="DFKai-SB"/>
                <a:ea typeface="DFKai-SB"/>
                <a:cs typeface="DFKai-SB"/>
                <a:sym typeface="DFKai-SB"/>
              </a:rPr>
              <a:t>差集</a:t>
            </a:r>
            <a:endParaRPr sz="3200">
              <a:solidFill>
                <a:srgbClr val="7030A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7030A0"/>
                </a:solidFill>
                <a:latin typeface="DFKai-SB"/>
                <a:ea typeface="DFKai-SB"/>
                <a:cs typeface="DFKai-SB"/>
                <a:sym typeface="DFKai-SB"/>
              </a:rPr>
              <a:t>減除</a:t>
            </a:r>
            <a:endParaRPr/>
          </a:p>
        </p:txBody>
      </p:sp>
      <p:sp>
        <p:nvSpPr>
          <p:cNvPr id="106" name="Google Shape;106;p6"/>
          <p:cNvSpPr/>
          <p:nvPr/>
        </p:nvSpPr>
        <p:spPr>
          <a:xfrm>
            <a:off x="10870549" y="4998191"/>
            <a:ext cx="1183844" cy="1012422"/>
          </a:xfrm>
          <a:prstGeom prst="wedgeRoundRectCallout">
            <a:avLst>
              <a:gd fmla="val -44782" name="adj1"/>
              <a:gd fmla="val 11843" name="adj2"/>
              <a:gd fmla="val 16667" name="adj3"/>
            </a:avLst>
          </a:prstGeom>
          <a:solidFill>
            <a:srgbClr val="FFC000"/>
          </a:solidFill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7030A0"/>
                </a:solidFill>
                <a:latin typeface="DFKai-SB"/>
                <a:ea typeface="DFKai-SB"/>
                <a:cs typeface="DFKai-SB"/>
                <a:sym typeface="DFKai-SB"/>
              </a:rPr>
              <a:t>交集</a:t>
            </a:r>
            <a:endParaRPr sz="3200">
              <a:solidFill>
                <a:srgbClr val="7030A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7030A0"/>
                </a:solidFill>
                <a:latin typeface="DFKai-SB"/>
                <a:ea typeface="DFKai-SB"/>
                <a:cs typeface="DFKai-SB"/>
                <a:sym typeface="DFKai-SB"/>
              </a:rPr>
              <a:t>共同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8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60"/>
          <p:cNvSpPr/>
          <p:nvPr/>
        </p:nvSpPr>
        <p:spPr>
          <a:xfrm>
            <a:off x="805202" y="1675152"/>
            <a:ext cx="2768962" cy="567062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 內螺紋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0" name="Google Shape;930;p60"/>
          <p:cNvSpPr/>
          <p:nvPr/>
        </p:nvSpPr>
        <p:spPr>
          <a:xfrm>
            <a:off x="787039" y="2386280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 內齒輪</a:t>
            </a:r>
            <a:endParaRPr i="0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1" name="Google Shape;931;p60"/>
          <p:cNvSpPr/>
          <p:nvPr/>
        </p:nvSpPr>
        <p:spPr>
          <a:xfrm>
            <a:off x="787039" y="3128383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 模具作業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2" name="Google Shape;932;p60"/>
          <p:cNvSpPr/>
          <p:nvPr/>
        </p:nvSpPr>
        <p:spPr>
          <a:xfrm>
            <a:off x="787039" y="3856349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 油路塊</a:t>
            </a:r>
            <a:endParaRPr i="0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3" name="Google Shape;933;p60"/>
          <p:cNvSpPr/>
          <p:nvPr/>
        </p:nvSpPr>
        <p:spPr>
          <a:xfrm>
            <a:off x="805202" y="4584315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00B0F0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 鋼圈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4" name="Google Shape;934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38759" y="1040718"/>
            <a:ext cx="2994484" cy="5287136"/>
          </a:xfrm>
          <a:prstGeom prst="rect">
            <a:avLst/>
          </a:prstGeom>
          <a:noFill/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61"/>
          <p:cNvSpPr/>
          <p:nvPr/>
        </p:nvSpPr>
        <p:spPr>
          <a:xfrm>
            <a:off x="0" y="808041"/>
            <a:ext cx="12193588" cy="113347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3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5 </a:t>
            </a:r>
            <a:r>
              <a:rPr lang="zh-TW" sz="3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鋼圈</a:t>
            </a:r>
            <a:endParaRPr i="0" sz="36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減除＝差 集</a:t>
            </a:r>
            <a:endParaRPr i="0" sz="2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3" name="Google Shape;943;p61"/>
          <p:cNvSpPr/>
          <p:nvPr/>
        </p:nvSpPr>
        <p:spPr>
          <a:xfrm>
            <a:off x="4656186" y="6345238"/>
            <a:ext cx="288122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車輪之輪幅製作</a:t>
            </a:r>
            <a:endParaRPr b="1" i="0" sz="2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4" name="Google Shape;944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21401" y="2637036"/>
            <a:ext cx="3026566" cy="3020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5" name="Google Shape;945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1919" y="2943082"/>
            <a:ext cx="2565801" cy="2621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46" name="Google Shape;946;p6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36716" y="2615113"/>
            <a:ext cx="3412761" cy="3276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7" name="Google Shape;947;p6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05225" y="2300680"/>
            <a:ext cx="586316" cy="648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8" name="Google Shape;948;p6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016088" y="2325554"/>
            <a:ext cx="708453" cy="802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9" name="Google Shape;949;p6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584471" y="2232895"/>
            <a:ext cx="610513" cy="732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0" name="Google Shape;950;p6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996465" y="2391182"/>
            <a:ext cx="457212" cy="457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1" name="Google Shape;951;p6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847848" y="3316678"/>
            <a:ext cx="2479539" cy="2106134"/>
          </a:xfrm>
          <a:prstGeom prst="rect">
            <a:avLst/>
          </a:prstGeom>
          <a:noFill/>
          <a:ln>
            <a:noFill/>
          </a:ln>
        </p:spPr>
      </p:pic>
      <p:sp>
        <p:nvSpPr>
          <p:cNvPr id="952" name="Google Shape;952;p61"/>
          <p:cNvSpPr/>
          <p:nvPr/>
        </p:nvSpPr>
        <p:spPr>
          <a:xfrm>
            <a:off x="2381919" y="5726533"/>
            <a:ext cx="931857" cy="29957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8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3" name="Google Shape;953;p61"/>
          <p:cNvSpPr/>
          <p:nvPr/>
        </p:nvSpPr>
        <p:spPr>
          <a:xfrm>
            <a:off x="8570555" y="5816151"/>
            <a:ext cx="931857" cy="29957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8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7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62"/>
          <p:cNvSpPr/>
          <p:nvPr/>
        </p:nvSpPr>
        <p:spPr>
          <a:xfrm>
            <a:off x="555143" y="2284097"/>
            <a:ext cx="3230473" cy="776386"/>
          </a:xfrm>
          <a:prstGeom prst="roundRect">
            <a:avLst>
              <a:gd fmla="val 50000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 布林運算程序</a:t>
            </a:r>
            <a:endParaRPr i="0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9" name="Google Shape;959;p62"/>
          <p:cNvSpPr/>
          <p:nvPr/>
        </p:nvSpPr>
        <p:spPr>
          <a:xfrm>
            <a:off x="555143" y="1284443"/>
            <a:ext cx="3230473" cy="776386"/>
          </a:xfrm>
          <a:prstGeom prst="roundRect">
            <a:avLst>
              <a:gd fmla="val 50000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 布林運算原理</a:t>
            </a:r>
            <a:endParaRPr i="0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0" name="Google Shape;960;p62"/>
          <p:cNvSpPr/>
          <p:nvPr/>
        </p:nvSpPr>
        <p:spPr>
          <a:xfrm>
            <a:off x="555143" y="3306432"/>
            <a:ext cx="3230473" cy="776386"/>
          </a:xfrm>
          <a:prstGeom prst="roundRect">
            <a:avLst>
              <a:gd fmla="val 50000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 加入運算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1" name="Google Shape;961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56827" y="1074907"/>
            <a:ext cx="4896989" cy="4225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2" name="Google Shape;962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87927" y="3273511"/>
            <a:ext cx="3874217" cy="2721672"/>
          </a:xfrm>
          <a:prstGeom prst="rect">
            <a:avLst/>
          </a:prstGeom>
          <a:noFill/>
          <a:ln>
            <a:noFill/>
          </a:ln>
        </p:spPr>
      </p:pic>
      <p:sp>
        <p:nvSpPr>
          <p:cNvPr id="963" name="Google Shape;963;p62"/>
          <p:cNvSpPr/>
          <p:nvPr/>
        </p:nvSpPr>
        <p:spPr>
          <a:xfrm>
            <a:off x="555143" y="4320223"/>
            <a:ext cx="3230473" cy="776386"/>
          </a:xfrm>
          <a:prstGeom prst="roundRect">
            <a:avLst>
              <a:gd fmla="val 50000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 減除運算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4" name="Google Shape;964;p62"/>
          <p:cNvSpPr/>
          <p:nvPr/>
        </p:nvSpPr>
        <p:spPr>
          <a:xfrm>
            <a:off x="545720" y="5329044"/>
            <a:ext cx="3230473" cy="776386"/>
          </a:xfrm>
          <a:prstGeom prst="roundRect">
            <a:avLst>
              <a:gd fmla="val 50000" name="adj"/>
            </a:avLst>
          </a:prstGeom>
          <a:solidFill>
            <a:srgbClr val="00B0F0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 共同運算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p14:dur="10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63"/>
          <p:cNvSpPr/>
          <p:nvPr/>
        </p:nvSpPr>
        <p:spPr>
          <a:xfrm>
            <a:off x="805202" y="1680731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 端面圓弧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3" name="Google Shape;973;p63"/>
          <p:cNvSpPr/>
          <p:nvPr/>
        </p:nvSpPr>
        <p:spPr>
          <a:xfrm>
            <a:off x="787039" y="2386280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 刀叉</a:t>
            </a:r>
            <a:endParaRPr i="0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4" name="Google Shape;974;p63"/>
          <p:cNvSpPr/>
          <p:nvPr/>
        </p:nvSpPr>
        <p:spPr>
          <a:xfrm>
            <a:off x="787039" y="3128383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 連結片</a:t>
            </a:r>
            <a:endParaRPr i="0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5" name="Google Shape;975;p63"/>
          <p:cNvSpPr/>
          <p:nvPr/>
        </p:nvSpPr>
        <p:spPr>
          <a:xfrm>
            <a:off x="787039" y="3856349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 洋芋片</a:t>
            </a:r>
            <a:r>
              <a:rPr i="0"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i="0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6" name="Google Shape;976;p63"/>
          <p:cNvSpPr/>
          <p:nvPr/>
        </p:nvSpPr>
        <p:spPr>
          <a:xfrm>
            <a:off x="805202" y="4584315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 連結座</a:t>
            </a:r>
            <a:endParaRPr i="0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7" name="Google Shape;977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60797" y="1226631"/>
            <a:ext cx="3516337" cy="4915310"/>
          </a:xfrm>
          <a:prstGeom prst="rect">
            <a:avLst/>
          </a:prstGeom>
          <a:noFill/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78" name="Google Shape;978;p63"/>
          <p:cNvSpPr/>
          <p:nvPr/>
        </p:nvSpPr>
        <p:spPr>
          <a:xfrm>
            <a:off x="805202" y="5357398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 </a:t>
            </a:r>
            <a:r>
              <a:rPr i="0"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座艙罩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9" name="Google Shape;979;p63"/>
          <p:cNvSpPr/>
          <p:nvPr/>
        </p:nvSpPr>
        <p:spPr>
          <a:xfrm>
            <a:off x="3793941" y="1680730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 散熱罩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0" name="Google Shape;980;p63"/>
          <p:cNvSpPr/>
          <p:nvPr/>
        </p:nvSpPr>
        <p:spPr>
          <a:xfrm>
            <a:off x="3793941" y="2386279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8 鋼彈擋板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1" name="Google Shape;981;p63"/>
          <p:cNvSpPr/>
          <p:nvPr/>
        </p:nvSpPr>
        <p:spPr>
          <a:xfrm>
            <a:off x="7061012" y="3384707"/>
            <a:ext cx="931857" cy="29957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8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8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9" name="Google Shape;989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38434" y="2955057"/>
            <a:ext cx="2518832" cy="2343391"/>
          </a:xfrm>
          <a:prstGeom prst="rect">
            <a:avLst/>
          </a:prstGeom>
          <a:noFill/>
          <a:ln>
            <a:noFill/>
          </a:ln>
        </p:spPr>
      </p:pic>
      <p:sp>
        <p:nvSpPr>
          <p:cNvPr id="990" name="Google Shape;990;p64"/>
          <p:cNvSpPr/>
          <p:nvPr/>
        </p:nvSpPr>
        <p:spPr>
          <a:xfrm>
            <a:off x="4577090" y="5532037"/>
            <a:ext cx="893501" cy="526327"/>
          </a:xfrm>
          <a:prstGeom prst="wedgeRoundRectCallout">
            <a:avLst>
              <a:gd fmla="val 66441" name="adj1"/>
              <a:gd fmla="val -20615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球面</a:t>
            </a:r>
            <a:endParaRPr/>
          </a:p>
        </p:txBody>
      </p:sp>
      <p:sp>
        <p:nvSpPr>
          <p:cNvPr id="991" name="Google Shape;991;p64"/>
          <p:cNvSpPr/>
          <p:nvPr/>
        </p:nvSpPr>
        <p:spPr>
          <a:xfrm>
            <a:off x="0" y="823528"/>
            <a:ext cx="12193588" cy="111799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3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1 端面圓弧</a:t>
            </a:r>
            <a:endParaRPr i="0" sz="36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 兩個以上相加或相減結果</a:t>
            </a:r>
            <a:r>
              <a:rPr i="0" lang="zh-TW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→</a:t>
            </a:r>
            <a:r>
              <a:rPr i="0"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產生新物體</a:t>
            </a:r>
            <a:endParaRPr b="1" i="0" sz="2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2" name="Google Shape;992;p64"/>
          <p:cNvSpPr/>
          <p:nvPr/>
        </p:nvSpPr>
        <p:spPr>
          <a:xfrm>
            <a:off x="3476487" y="5499852"/>
            <a:ext cx="768446" cy="295348"/>
          </a:xfrm>
          <a:prstGeom prst="rightArrow">
            <a:avLst>
              <a:gd fmla="val 50000" name="adj1"/>
              <a:gd fmla="val 79434" name="adj2"/>
            </a:avLst>
          </a:prstGeom>
          <a:solidFill>
            <a:srgbClr val="FF00FF"/>
          </a:solidFill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3" name="Google Shape;993;p64"/>
          <p:cNvSpPr/>
          <p:nvPr/>
        </p:nvSpPr>
        <p:spPr>
          <a:xfrm>
            <a:off x="5509164" y="6463101"/>
            <a:ext cx="153223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3種動作</a:t>
            </a:r>
            <a:endParaRPr i="0" sz="24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994" name="Google Shape;994;p64"/>
          <p:cNvSpPr/>
          <p:nvPr/>
        </p:nvSpPr>
        <p:spPr>
          <a:xfrm>
            <a:off x="6941542" y="5124941"/>
            <a:ext cx="1691469" cy="615563"/>
          </a:xfrm>
          <a:prstGeom prst="wedgeRoundRectCallout">
            <a:avLst>
              <a:gd fmla="val -49659" name="adj1"/>
              <a:gd fmla="val -176642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直徑=長度</a:t>
            </a:r>
            <a:endParaRPr/>
          </a:p>
        </p:txBody>
      </p:sp>
      <p:pic>
        <p:nvPicPr>
          <p:cNvPr id="995" name="Google Shape;995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1164" y="2247149"/>
            <a:ext cx="4639717" cy="3493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6" name="Google Shape;996;p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33011" y="2607098"/>
            <a:ext cx="3395846" cy="2773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3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65"/>
          <p:cNvSpPr/>
          <p:nvPr/>
        </p:nvSpPr>
        <p:spPr>
          <a:xfrm>
            <a:off x="805202" y="1680731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 端面圓弧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5" name="Google Shape;1005;p65"/>
          <p:cNvSpPr/>
          <p:nvPr/>
        </p:nvSpPr>
        <p:spPr>
          <a:xfrm>
            <a:off x="787039" y="2386280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00B0F0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 刀叉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6" name="Google Shape;1006;p65"/>
          <p:cNvSpPr/>
          <p:nvPr/>
        </p:nvSpPr>
        <p:spPr>
          <a:xfrm>
            <a:off x="787039" y="3128383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 連結片</a:t>
            </a:r>
            <a:endParaRPr i="0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7" name="Google Shape;1007;p65"/>
          <p:cNvSpPr/>
          <p:nvPr/>
        </p:nvSpPr>
        <p:spPr>
          <a:xfrm>
            <a:off x="787039" y="3856349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 洋芋片</a:t>
            </a:r>
            <a:r>
              <a:rPr i="0"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i="0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8" name="Google Shape;1008;p65"/>
          <p:cNvSpPr/>
          <p:nvPr/>
        </p:nvSpPr>
        <p:spPr>
          <a:xfrm>
            <a:off x="805202" y="4584315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 連結座</a:t>
            </a:r>
            <a:endParaRPr i="0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9" name="Google Shape;1009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60797" y="1226631"/>
            <a:ext cx="3516337" cy="4915310"/>
          </a:xfrm>
          <a:prstGeom prst="rect">
            <a:avLst/>
          </a:prstGeom>
          <a:noFill/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10" name="Google Shape;1010;p65"/>
          <p:cNvSpPr/>
          <p:nvPr/>
        </p:nvSpPr>
        <p:spPr>
          <a:xfrm>
            <a:off x="805202" y="5357398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 </a:t>
            </a:r>
            <a:r>
              <a:rPr i="0"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座艙罩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1" name="Google Shape;1011;p65"/>
          <p:cNvSpPr/>
          <p:nvPr/>
        </p:nvSpPr>
        <p:spPr>
          <a:xfrm>
            <a:off x="3793941" y="1680730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 散熱罩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2" name="Google Shape;1012;p65"/>
          <p:cNvSpPr/>
          <p:nvPr/>
        </p:nvSpPr>
        <p:spPr>
          <a:xfrm>
            <a:off x="3793941" y="2386279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8 鋼彈擋板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9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66"/>
          <p:cNvSpPr/>
          <p:nvPr/>
        </p:nvSpPr>
        <p:spPr>
          <a:xfrm>
            <a:off x="0" y="808041"/>
            <a:ext cx="12193588" cy="113347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i="0" lang="zh-TW" sz="3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刀叉</a:t>
            </a:r>
            <a:endParaRPr i="0" sz="36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1.刀叉</a:t>
            </a:r>
            <a:endParaRPr i="0" sz="2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1" name="Google Shape;1021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07334" y="2133763"/>
            <a:ext cx="5148050" cy="1993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2" name="Google Shape;1022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03980" y="4127019"/>
            <a:ext cx="5038873" cy="2100151"/>
          </a:xfrm>
          <a:prstGeom prst="rect">
            <a:avLst/>
          </a:prstGeom>
          <a:noFill/>
          <a:ln>
            <a:noFill/>
          </a:ln>
        </p:spPr>
      </p:pic>
      <p:sp>
        <p:nvSpPr>
          <p:cNvPr id="1023" name="Google Shape;1023;p66"/>
          <p:cNvSpPr/>
          <p:nvPr/>
        </p:nvSpPr>
        <p:spPr>
          <a:xfrm>
            <a:off x="5186365" y="6334780"/>
            <a:ext cx="182086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刀叉</a:t>
            </a:r>
            <a:endParaRPr b="1" i="0" sz="2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4" name="Google Shape;1024;p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9432" y="4127019"/>
            <a:ext cx="4779284" cy="1866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5" name="Google Shape;1025;p6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02786" y="2257589"/>
            <a:ext cx="4779284" cy="1905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Google Shape;1026;p6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763552" y="3248373"/>
            <a:ext cx="840428" cy="1008514"/>
          </a:xfrm>
          <a:prstGeom prst="rect">
            <a:avLst/>
          </a:prstGeom>
          <a:noFill/>
          <a:ln>
            <a:noFill/>
          </a:ln>
        </p:spPr>
      </p:pic>
      <p:sp>
        <p:nvSpPr>
          <p:cNvPr id="1027" name="Google Shape;1027;p66"/>
          <p:cNvSpPr/>
          <p:nvPr/>
        </p:nvSpPr>
        <p:spPr>
          <a:xfrm>
            <a:off x="5033169" y="5177094"/>
            <a:ext cx="1319505" cy="305693"/>
          </a:xfrm>
          <a:prstGeom prst="rightArrow">
            <a:avLst>
              <a:gd fmla="val 50000" name="adj1"/>
              <a:gd fmla="val 72051" name="adj2"/>
            </a:avLst>
          </a:prstGeom>
          <a:solidFill>
            <a:srgbClr val="FF00FF"/>
          </a:solidFill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8" name="Google Shape;1028;p66"/>
          <p:cNvSpPr/>
          <p:nvPr/>
        </p:nvSpPr>
        <p:spPr>
          <a:xfrm>
            <a:off x="8369833" y="3516545"/>
            <a:ext cx="1133251" cy="510730"/>
          </a:xfrm>
          <a:prstGeom prst="wedgeRoundRectCallout">
            <a:avLst>
              <a:gd fmla="val 35775" name="adj1"/>
              <a:gd fmla="val -10116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曲線</a:t>
            </a:r>
            <a:endParaRPr b="1" i="0" sz="2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9" name="Google Shape;1029;p66"/>
          <p:cNvSpPr/>
          <p:nvPr/>
        </p:nvSpPr>
        <p:spPr>
          <a:xfrm>
            <a:off x="5522406" y="2282779"/>
            <a:ext cx="1133251" cy="510730"/>
          </a:xfrm>
          <a:prstGeom prst="wedgeRoundRectCallout">
            <a:avLst>
              <a:gd fmla="val 72164" name="adj1"/>
              <a:gd fmla="val -2744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功能</a:t>
            </a:r>
            <a:endParaRPr b="1" i="0" sz="2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6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p67"/>
          <p:cNvSpPr/>
          <p:nvPr/>
        </p:nvSpPr>
        <p:spPr>
          <a:xfrm>
            <a:off x="805202" y="1680731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 端面圓弧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8" name="Google Shape;1038;p67"/>
          <p:cNvSpPr/>
          <p:nvPr/>
        </p:nvSpPr>
        <p:spPr>
          <a:xfrm>
            <a:off x="787039" y="2386280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 刀叉</a:t>
            </a:r>
            <a:endParaRPr i="0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9" name="Google Shape;1039;p67"/>
          <p:cNvSpPr/>
          <p:nvPr/>
        </p:nvSpPr>
        <p:spPr>
          <a:xfrm>
            <a:off x="787039" y="3128383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00B0F0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 連結片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0" name="Google Shape;1040;p67"/>
          <p:cNvSpPr/>
          <p:nvPr/>
        </p:nvSpPr>
        <p:spPr>
          <a:xfrm>
            <a:off x="787039" y="3856349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 洋芋片</a:t>
            </a:r>
            <a:r>
              <a:rPr i="0"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i="0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1" name="Google Shape;1041;p67"/>
          <p:cNvSpPr/>
          <p:nvPr/>
        </p:nvSpPr>
        <p:spPr>
          <a:xfrm>
            <a:off x="805202" y="4584315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 連結座</a:t>
            </a:r>
            <a:endParaRPr i="0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2" name="Google Shape;1042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60797" y="1226631"/>
            <a:ext cx="3516337" cy="4915310"/>
          </a:xfrm>
          <a:prstGeom prst="rect">
            <a:avLst/>
          </a:prstGeom>
          <a:noFill/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43" name="Google Shape;1043;p67"/>
          <p:cNvSpPr/>
          <p:nvPr/>
        </p:nvSpPr>
        <p:spPr>
          <a:xfrm>
            <a:off x="805202" y="5357398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 </a:t>
            </a:r>
            <a:r>
              <a:rPr i="0"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座艙罩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4" name="Google Shape;1044;p67"/>
          <p:cNvSpPr/>
          <p:nvPr/>
        </p:nvSpPr>
        <p:spPr>
          <a:xfrm>
            <a:off x="3793941" y="1680730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 散熱罩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5" name="Google Shape;1045;p67"/>
          <p:cNvSpPr/>
          <p:nvPr/>
        </p:nvSpPr>
        <p:spPr>
          <a:xfrm>
            <a:off x="3793941" y="2386279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8 鋼彈擋板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2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p68"/>
          <p:cNvSpPr/>
          <p:nvPr/>
        </p:nvSpPr>
        <p:spPr>
          <a:xfrm>
            <a:off x="0" y="808041"/>
            <a:ext cx="12193588" cy="113347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3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3 連結片</a:t>
            </a:r>
            <a:endParaRPr i="0" sz="36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 連結片</a:t>
            </a:r>
            <a:endParaRPr i="0" sz="2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4" name="Google Shape;1054;p68"/>
          <p:cNvSpPr/>
          <p:nvPr/>
        </p:nvSpPr>
        <p:spPr>
          <a:xfrm>
            <a:off x="6635903" y="5491523"/>
            <a:ext cx="1319505" cy="305693"/>
          </a:xfrm>
          <a:prstGeom prst="rightArrow">
            <a:avLst>
              <a:gd fmla="val 50000" name="adj1"/>
              <a:gd fmla="val 72051" name="adj2"/>
            </a:avLst>
          </a:prstGeom>
          <a:solidFill>
            <a:srgbClr val="FF00FF"/>
          </a:solidFill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5" name="Google Shape;1055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1669" y="4367723"/>
            <a:ext cx="3696216" cy="2076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6" name="Google Shape;1056;p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643" y="2054627"/>
            <a:ext cx="3896269" cy="1952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7" name="Google Shape;1057;p6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14298" y="3103227"/>
            <a:ext cx="4241739" cy="2172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8" name="Google Shape;1058;p6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303830" y="2287051"/>
            <a:ext cx="840428" cy="1008514"/>
          </a:xfrm>
          <a:prstGeom prst="rect">
            <a:avLst/>
          </a:prstGeom>
          <a:noFill/>
          <a:ln>
            <a:noFill/>
          </a:ln>
        </p:spPr>
      </p:pic>
      <p:sp>
        <p:nvSpPr>
          <p:cNvPr id="1059" name="Google Shape;1059;p68"/>
          <p:cNvSpPr/>
          <p:nvPr/>
        </p:nvSpPr>
        <p:spPr>
          <a:xfrm>
            <a:off x="2219549" y="2122997"/>
            <a:ext cx="1133251" cy="510730"/>
          </a:xfrm>
          <a:prstGeom prst="wedgeRoundRectCallout">
            <a:avLst>
              <a:gd fmla="val -33838" name="adj1"/>
              <a:gd fmla="val 9718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弓形</a:t>
            </a:r>
            <a:endParaRPr b="1" i="0" sz="2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0" name="Google Shape;1060;p68"/>
          <p:cNvSpPr/>
          <p:nvPr/>
        </p:nvSpPr>
        <p:spPr>
          <a:xfrm>
            <a:off x="2340720" y="4112358"/>
            <a:ext cx="1133251" cy="510730"/>
          </a:xfrm>
          <a:prstGeom prst="wedgeRoundRectCallout">
            <a:avLst>
              <a:gd fmla="val -33838" name="adj1"/>
              <a:gd fmla="val 9718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狹槽</a:t>
            </a:r>
            <a:endParaRPr b="1" i="0" sz="2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1" name="Google Shape;1061;p6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326323" y="2633727"/>
            <a:ext cx="3357744" cy="2754279"/>
          </a:xfrm>
          <a:prstGeom prst="rect">
            <a:avLst/>
          </a:prstGeom>
          <a:noFill/>
          <a:ln>
            <a:noFill/>
          </a:ln>
        </p:spPr>
      </p:pic>
      <p:sp>
        <p:nvSpPr>
          <p:cNvPr id="1062" name="Google Shape;1062;p68"/>
          <p:cNvSpPr/>
          <p:nvPr/>
        </p:nvSpPr>
        <p:spPr>
          <a:xfrm>
            <a:off x="10044132" y="5406093"/>
            <a:ext cx="1133251" cy="510730"/>
          </a:xfrm>
          <a:prstGeom prst="wedgeRoundRectCallout">
            <a:avLst>
              <a:gd fmla="val 29447" name="adj1"/>
              <a:gd fmla="val -118718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狹槽</a:t>
            </a:r>
            <a:endParaRPr b="1" i="0" sz="2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3" name="Google Shape;1063;p68"/>
          <p:cNvSpPr/>
          <p:nvPr/>
        </p:nvSpPr>
        <p:spPr>
          <a:xfrm>
            <a:off x="10044132" y="3307071"/>
            <a:ext cx="1133251" cy="510730"/>
          </a:xfrm>
          <a:prstGeom prst="wedgeRoundRectCallout">
            <a:avLst>
              <a:gd fmla="val -33838" name="adj1"/>
              <a:gd fmla="val 9718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弓形</a:t>
            </a:r>
            <a:endParaRPr b="1" i="0" sz="2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0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69"/>
          <p:cNvSpPr/>
          <p:nvPr/>
        </p:nvSpPr>
        <p:spPr>
          <a:xfrm>
            <a:off x="805202" y="1680731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 端面圓弧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2" name="Google Shape;1072;p69"/>
          <p:cNvSpPr/>
          <p:nvPr/>
        </p:nvSpPr>
        <p:spPr>
          <a:xfrm>
            <a:off x="787039" y="2386280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 刀叉</a:t>
            </a:r>
            <a:endParaRPr i="0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3" name="Google Shape;1073;p69"/>
          <p:cNvSpPr/>
          <p:nvPr/>
        </p:nvSpPr>
        <p:spPr>
          <a:xfrm>
            <a:off x="787039" y="3128383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 連結片</a:t>
            </a:r>
            <a:endParaRPr i="0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4" name="Google Shape;1074;p69"/>
          <p:cNvSpPr/>
          <p:nvPr/>
        </p:nvSpPr>
        <p:spPr>
          <a:xfrm>
            <a:off x="787039" y="3856349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00B0F0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 洋芋片 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5" name="Google Shape;1075;p69"/>
          <p:cNvSpPr/>
          <p:nvPr/>
        </p:nvSpPr>
        <p:spPr>
          <a:xfrm>
            <a:off x="805202" y="4584315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 連結座</a:t>
            </a:r>
            <a:endParaRPr i="0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6" name="Google Shape;1076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60797" y="1226631"/>
            <a:ext cx="3516337" cy="4915310"/>
          </a:xfrm>
          <a:prstGeom prst="rect">
            <a:avLst/>
          </a:prstGeom>
          <a:noFill/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77" name="Google Shape;1077;p69"/>
          <p:cNvSpPr/>
          <p:nvPr/>
        </p:nvSpPr>
        <p:spPr>
          <a:xfrm>
            <a:off x="805202" y="5357398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 </a:t>
            </a:r>
            <a:r>
              <a:rPr i="0"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座艙罩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8" name="Google Shape;1078;p69"/>
          <p:cNvSpPr/>
          <p:nvPr/>
        </p:nvSpPr>
        <p:spPr>
          <a:xfrm>
            <a:off x="3793941" y="1680730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 散熱罩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9" name="Google Shape;1079;p69"/>
          <p:cNvSpPr/>
          <p:nvPr/>
        </p:nvSpPr>
        <p:spPr>
          <a:xfrm>
            <a:off x="3793941" y="2386279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8 鋼彈擋板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39697" y="2579308"/>
            <a:ext cx="4558172" cy="3474839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/>
          <p:nvPr/>
        </p:nvSpPr>
        <p:spPr>
          <a:xfrm>
            <a:off x="0" y="803853"/>
            <a:ext cx="12193588" cy="114185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3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布林運算作業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 實體接觸</a:t>
            </a:r>
            <a:endParaRPr b="1" i="0" sz="2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7"/>
          <p:cNvSpPr/>
          <p:nvPr/>
        </p:nvSpPr>
        <p:spPr>
          <a:xfrm>
            <a:off x="468609" y="5687932"/>
            <a:ext cx="1190760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分離</a:t>
            </a:r>
            <a:endParaRPr b="1" i="0"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7"/>
          <p:cNvSpPr/>
          <p:nvPr/>
        </p:nvSpPr>
        <p:spPr>
          <a:xfrm>
            <a:off x="8487194" y="5653597"/>
            <a:ext cx="1190760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接觸</a:t>
            </a:r>
            <a:endParaRPr b="1" i="0"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8" name="Google Shape;118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83339" y="2181423"/>
            <a:ext cx="2308839" cy="2161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22059" y="4163536"/>
            <a:ext cx="3365496" cy="25102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ico.ooopic.com/ajax/iconpng/?id=163220.png" id="120" name="Google Shape;120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79749" y="2034386"/>
            <a:ext cx="1963221" cy="19632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ico.ooopic.com/ajax/iconpng/?id=117487.png" id="121" name="Google Shape;121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52154" y="4342496"/>
            <a:ext cx="926446" cy="9264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6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p70"/>
          <p:cNvSpPr/>
          <p:nvPr/>
        </p:nvSpPr>
        <p:spPr>
          <a:xfrm>
            <a:off x="0" y="808041"/>
            <a:ext cx="12193588" cy="113347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3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4 洋芋片</a:t>
            </a:r>
            <a:endParaRPr i="0" sz="36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 洋芋片</a:t>
            </a:r>
            <a:endParaRPr b="1" i="0" sz="2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8" name="Google Shape;1088;p70"/>
          <p:cNvSpPr/>
          <p:nvPr/>
        </p:nvSpPr>
        <p:spPr>
          <a:xfrm>
            <a:off x="5186365" y="6334780"/>
            <a:ext cx="182086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洋芋片</a:t>
            </a:r>
            <a:endParaRPr b="1" i="0" sz="2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9" name="Google Shape;1089;p70"/>
          <p:cNvSpPr/>
          <p:nvPr/>
        </p:nvSpPr>
        <p:spPr>
          <a:xfrm>
            <a:off x="8376346" y="5212641"/>
            <a:ext cx="854077" cy="528999"/>
          </a:xfrm>
          <a:prstGeom prst="rightArrow">
            <a:avLst>
              <a:gd fmla="val 50000" name="adj1"/>
              <a:gd fmla="val 72051" name="adj2"/>
            </a:avLst>
          </a:prstGeom>
          <a:solidFill>
            <a:srgbClr val="FF00FF"/>
          </a:solidFill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0" name="Google Shape;1090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36676" y="2739510"/>
            <a:ext cx="4303112" cy="3311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1" name="Google Shape;1091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951" y="4200776"/>
            <a:ext cx="2076740" cy="2362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2" name="Google Shape;1092;p7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53415" y="3286352"/>
            <a:ext cx="3238585" cy="1828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3" name="Google Shape;1093;p7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511280" y="4978052"/>
            <a:ext cx="854077" cy="1024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4" name="Google Shape;1094;p7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57092" y="2190694"/>
            <a:ext cx="661526" cy="749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5" name="Google Shape;1095;p7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26769" y="2393785"/>
            <a:ext cx="4471442" cy="3060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6" name="Google Shape;1096;p7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253681" y="5154966"/>
            <a:ext cx="671064" cy="671064"/>
          </a:xfrm>
          <a:prstGeom prst="rect">
            <a:avLst/>
          </a:prstGeom>
          <a:noFill/>
          <a:ln>
            <a:noFill/>
          </a:ln>
        </p:spPr>
      </p:pic>
      <p:sp>
        <p:nvSpPr>
          <p:cNvPr id="1097" name="Google Shape;1097;p70"/>
          <p:cNvSpPr/>
          <p:nvPr/>
        </p:nvSpPr>
        <p:spPr>
          <a:xfrm>
            <a:off x="4584482" y="2021683"/>
            <a:ext cx="1511518" cy="510730"/>
          </a:xfrm>
          <a:prstGeom prst="wedgeRoundRectCallout">
            <a:avLst>
              <a:gd fmla="val -33838" name="adj1"/>
              <a:gd fmla="val 9718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前後弧形</a:t>
            </a:r>
            <a:endParaRPr b="1" i="0" sz="2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8" name="Google Shape;1098;p70"/>
          <p:cNvSpPr/>
          <p:nvPr/>
        </p:nvSpPr>
        <p:spPr>
          <a:xfrm>
            <a:off x="2242285" y="6049959"/>
            <a:ext cx="993974" cy="510730"/>
          </a:xfrm>
          <a:prstGeom prst="wedgeRoundRectCallout">
            <a:avLst>
              <a:gd fmla="val -21383" name="adj1"/>
              <a:gd fmla="val 3048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橢圓</a:t>
            </a:r>
            <a:endParaRPr b="1" i="0" sz="2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9" name="Google Shape;1099;p70"/>
          <p:cNvSpPr/>
          <p:nvPr/>
        </p:nvSpPr>
        <p:spPr>
          <a:xfrm>
            <a:off x="10223390" y="2565559"/>
            <a:ext cx="1744492" cy="510730"/>
          </a:xfrm>
          <a:prstGeom prst="wedgeRoundRectCallout">
            <a:avLst>
              <a:gd fmla="val -33838" name="adj1"/>
              <a:gd fmla="val 9718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1前後弧形</a:t>
            </a:r>
            <a:endParaRPr b="1" i="0" sz="2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0" name="Google Shape;1100;p70"/>
          <p:cNvSpPr/>
          <p:nvPr/>
        </p:nvSpPr>
        <p:spPr>
          <a:xfrm>
            <a:off x="8694717" y="2577790"/>
            <a:ext cx="1243601" cy="510730"/>
          </a:xfrm>
          <a:prstGeom prst="wedgeRoundRectCallout">
            <a:avLst>
              <a:gd fmla="val 35336" name="adj1"/>
              <a:gd fmla="val 15510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 橢圓</a:t>
            </a:r>
            <a:endParaRPr b="1" i="0" sz="2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7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71"/>
          <p:cNvSpPr/>
          <p:nvPr/>
        </p:nvSpPr>
        <p:spPr>
          <a:xfrm>
            <a:off x="0" y="808041"/>
            <a:ext cx="12193588" cy="113347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3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7 洋芋片</a:t>
            </a:r>
            <a:endParaRPr i="0" sz="36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4 除料</a:t>
            </a:r>
            <a:endParaRPr b="1" i="0" sz="2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9" name="Google Shape;1109;p71"/>
          <p:cNvSpPr/>
          <p:nvPr/>
        </p:nvSpPr>
        <p:spPr>
          <a:xfrm>
            <a:off x="4757058" y="6334780"/>
            <a:ext cx="267947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反轉除料邊</a:t>
            </a:r>
            <a:endParaRPr b="1" i="0" sz="2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0" name="Google Shape;1110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809" y="2885524"/>
            <a:ext cx="3138092" cy="2030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1" name="Google Shape;1111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51352" y="2935257"/>
            <a:ext cx="4077269" cy="2757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2" name="Google Shape;1112;p7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209315" y="3260933"/>
            <a:ext cx="2808514" cy="1897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3" name="Google Shape;1113;p7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000360" y="3403176"/>
            <a:ext cx="2316509" cy="1912039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14" name="Google Shape;1114;p71"/>
          <p:cNvSpPr/>
          <p:nvPr/>
        </p:nvSpPr>
        <p:spPr>
          <a:xfrm rot="-1325119">
            <a:off x="2573766" y="5321417"/>
            <a:ext cx="1319505" cy="305693"/>
          </a:xfrm>
          <a:prstGeom prst="rightArrow">
            <a:avLst>
              <a:gd fmla="val 50000" name="adj1"/>
              <a:gd fmla="val 72051" name="adj2"/>
            </a:avLst>
          </a:prstGeom>
          <a:solidFill>
            <a:srgbClr val="FF00FF"/>
          </a:solidFill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5" name="Google Shape;1115;p7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902330" y="2109604"/>
            <a:ext cx="1047309" cy="1301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2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p72"/>
          <p:cNvSpPr/>
          <p:nvPr/>
        </p:nvSpPr>
        <p:spPr>
          <a:xfrm>
            <a:off x="805202" y="1680731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 端面圓弧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4" name="Google Shape;1124;p72"/>
          <p:cNvSpPr/>
          <p:nvPr/>
        </p:nvSpPr>
        <p:spPr>
          <a:xfrm>
            <a:off x="787039" y="2386280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 刀叉</a:t>
            </a:r>
            <a:endParaRPr i="0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5" name="Google Shape;1125;p72"/>
          <p:cNvSpPr/>
          <p:nvPr/>
        </p:nvSpPr>
        <p:spPr>
          <a:xfrm>
            <a:off x="787039" y="3128383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 連結片</a:t>
            </a:r>
            <a:endParaRPr i="0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6" name="Google Shape;1126;p72"/>
          <p:cNvSpPr/>
          <p:nvPr/>
        </p:nvSpPr>
        <p:spPr>
          <a:xfrm>
            <a:off x="787039" y="3856349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 洋芋片</a:t>
            </a:r>
            <a:r>
              <a:rPr i="0"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i="0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7" name="Google Shape;1127;p72"/>
          <p:cNvSpPr/>
          <p:nvPr/>
        </p:nvSpPr>
        <p:spPr>
          <a:xfrm>
            <a:off x="805202" y="4584315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00B0F0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 連結座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8" name="Google Shape;1128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60797" y="1226631"/>
            <a:ext cx="3516337" cy="4915310"/>
          </a:xfrm>
          <a:prstGeom prst="rect">
            <a:avLst/>
          </a:prstGeom>
          <a:noFill/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29" name="Google Shape;1129;p72"/>
          <p:cNvSpPr/>
          <p:nvPr/>
        </p:nvSpPr>
        <p:spPr>
          <a:xfrm>
            <a:off x="805202" y="5357398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 </a:t>
            </a:r>
            <a:r>
              <a:rPr i="0"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座艙罩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0" name="Google Shape;1130;p72"/>
          <p:cNvSpPr/>
          <p:nvPr/>
        </p:nvSpPr>
        <p:spPr>
          <a:xfrm>
            <a:off x="3793941" y="1680730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 散熱罩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1" name="Google Shape;1131;p72"/>
          <p:cNvSpPr/>
          <p:nvPr/>
        </p:nvSpPr>
        <p:spPr>
          <a:xfrm>
            <a:off x="3793941" y="2386279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8 鋼彈擋板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8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p73"/>
          <p:cNvSpPr/>
          <p:nvPr/>
        </p:nvSpPr>
        <p:spPr>
          <a:xfrm>
            <a:off x="0" y="803853"/>
            <a:ext cx="12193588" cy="114185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3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5 連結座</a:t>
            </a:r>
            <a:endParaRPr i="0" sz="36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1 為多本體關聯性技術</a:t>
            </a:r>
            <a:endParaRPr i="0" sz="2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0" name="Google Shape;1140;p73"/>
          <p:cNvSpPr/>
          <p:nvPr/>
        </p:nvSpPr>
        <p:spPr>
          <a:xfrm>
            <a:off x="7366133" y="5707787"/>
            <a:ext cx="1192413" cy="305693"/>
          </a:xfrm>
          <a:prstGeom prst="rightArrow">
            <a:avLst>
              <a:gd fmla="val 50000" name="adj1"/>
              <a:gd fmla="val 79434" name="adj2"/>
            </a:avLst>
          </a:prstGeom>
          <a:solidFill>
            <a:srgbClr val="FF00FF"/>
          </a:solidFill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1" name="Google Shape;1141;p73"/>
          <p:cNvSpPr/>
          <p:nvPr/>
        </p:nvSpPr>
        <p:spPr>
          <a:xfrm>
            <a:off x="4571317" y="6281634"/>
            <a:ext cx="3345667" cy="4890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設計過程扮演重要角色</a:t>
            </a:r>
            <a:endParaRPr i="0" sz="2400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1142" name="Google Shape;1142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019" y="2662664"/>
            <a:ext cx="2359125" cy="282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3" name="Google Shape;1143;p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35398" y="2742402"/>
            <a:ext cx="2250844" cy="2932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4" name="Google Shape;1144;p7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07008" y="2682510"/>
            <a:ext cx="2359125" cy="3275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5" name="Google Shape;1145;p7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48815" y="2116362"/>
            <a:ext cx="3324620" cy="3953923"/>
          </a:xfrm>
          <a:prstGeom prst="rect">
            <a:avLst/>
          </a:prstGeom>
          <a:noFill/>
          <a:ln>
            <a:noFill/>
          </a:ln>
        </p:spPr>
      </p:pic>
      <p:sp>
        <p:nvSpPr>
          <p:cNvPr id="1146" name="Google Shape;1146;p73"/>
          <p:cNvSpPr/>
          <p:nvPr/>
        </p:nvSpPr>
        <p:spPr>
          <a:xfrm>
            <a:off x="2869278" y="3808245"/>
            <a:ext cx="1272024" cy="556334"/>
          </a:xfrm>
          <a:prstGeom prst="wedgeRoundRectCallout">
            <a:avLst>
              <a:gd fmla="val 16503" name="adj1"/>
              <a:gd fmla="val -42940" name="adj2"/>
              <a:gd fmla="val 16667" name="adj3"/>
            </a:avLst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 </a:t>
            </a:r>
            <a:r>
              <a:rPr lang="zh-TW" sz="28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斜面</a:t>
            </a:r>
            <a:endParaRPr b="1" sz="2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7" name="Google Shape;1147;p73"/>
          <p:cNvSpPr/>
          <p:nvPr/>
        </p:nvSpPr>
        <p:spPr>
          <a:xfrm>
            <a:off x="1919410" y="5624945"/>
            <a:ext cx="1272024" cy="556334"/>
          </a:xfrm>
          <a:prstGeom prst="wedgeRoundRectCallout">
            <a:avLst>
              <a:gd fmla="val 26370" name="adj1"/>
              <a:gd fmla="val -120286" name="adj2"/>
              <a:gd fmla="val 16667" name="adj3"/>
            </a:avLst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 圓角</a:t>
            </a:r>
            <a:endParaRPr b="1" sz="2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8" name="Google Shape;1148;p7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003863" y="2140020"/>
            <a:ext cx="724540" cy="869448"/>
          </a:xfrm>
          <a:prstGeom prst="rect">
            <a:avLst/>
          </a:prstGeom>
          <a:noFill/>
          <a:ln>
            <a:noFill/>
          </a:ln>
        </p:spPr>
      </p:pic>
      <p:sp>
        <p:nvSpPr>
          <p:cNvPr id="1149" name="Google Shape;1149;p73"/>
          <p:cNvSpPr/>
          <p:nvPr/>
        </p:nvSpPr>
        <p:spPr>
          <a:xfrm>
            <a:off x="10758729" y="2085434"/>
            <a:ext cx="930160" cy="542490"/>
          </a:xfrm>
          <a:prstGeom prst="wedgeRoundRectCallout">
            <a:avLst>
              <a:gd fmla="val -147948" name="adj1"/>
              <a:gd fmla="val 130760" name="adj2"/>
              <a:gd fmla="val 16667" name="adj3"/>
            </a:avLst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 </a:t>
            </a:r>
            <a:r>
              <a:rPr lang="zh-TW" sz="28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孔</a:t>
            </a:r>
            <a:endParaRPr b="1" sz="2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0" name="Google Shape;1150;p73"/>
          <p:cNvSpPr/>
          <p:nvPr/>
        </p:nvSpPr>
        <p:spPr>
          <a:xfrm>
            <a:off x="10587797" y="3025057"/>
            <a:ext cx="1272024" cy="556334"/>
          </a:xfrm>
          <a:prstGeom prst="wedgeRoundRectCallout">
            <a:avLst>
              <a:gd fmla="val 16503" name="adj1"/>
              <a:gd fmla="val -42940" name="adj2"/>
              <a:gd fmla="val 16667" name="adj3"/>
            </a:avLst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 </a:t>
            </a:r>
            <a:r>
              <a:rPr lang="zh-TW" sz="28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斜面</a:t>
            </a:r>
            <a:endParaRPr b="1" sz="2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1" name="Google Shape;1151;p73"/>
          <p:cNvSpPr/>
          <p:nvPr/>
        </p:nvSpPr>
        <p:spPr>
          <a:xfrm>
            <a:off x="7497349" y="3150374"/>
            <a:ext cx="1272024" cy="556334"/>
          </a:xfrm>
          <a:prstGeom prst="wedgeRoundRectCallout">
            <a:avLst>
              <a:gd fmla="val 71474" name="adj1"/>
              <a:gd fmla="val 95639" name="adj2"/>
              <a:gd fmla="val 16667" name="adj3"/>
            </a:avLst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 </a:t>
            </a:r>
            <a:r>
              <a:rPr lang="zh-TW" sz="28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斜面</a:t>
            </a:r>
            <a:endParaRPr b="1" sz="2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2" name="Google Shape;1152;p73"/>
          <p:cNvSpPr/>
          <p:nvPr/>
        </p:nvSpPr>
        <p:spPr>
          <a:xfrm>
            <a:off x="8610238" y="5958129"/>
            <a:ext cx="1272024" cy="556334"/>
          </a:xfrm>
          <a:prstGeom prst="wedgeRoundRectCallout">
            <a:avLst>
              <a:gd fmla="val 55265" name="adj1"/>
              <a:gd fmla="val -104172" name="adj2"/>
              <a:gd fmla="val 16667" name="adj3"/>
            </a:avLst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 圓角</a:t>
            </a:r>
            <a:endParaRPr b="1" sz="2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3" name="Google Shape;1153;p73"/>
          <p:cNvSpPr/>
          <p:nvPr/>
        </p:nvSpPr>
        <p:spPr>
          <a:xfrm>
            <a:off x="3989542" y="5659686"/>
            <a:ext cx="930160" cy="542490"/>
          </a:xfrm>
          <a:prstGeom prst="wedgeRoundRectCallout">
            <a:avLst>
              <a:gd fmla="val 474" name="adj1"/>
              <a:gd fmla="val -135294" name="adj2"/>
              <a:gd fmla="val 16667" name="adj3"/>
            </a:avLst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 </a:t>
            </a:r>
            <a:r>
              <a:rPr lang="zh-TW" sz="28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孔</a:t>
            </a:r>
            <a:endParaRPr b="1" sz="2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4" name="Google Shape;1154;p73"/>
          <p:cNvSpPr/>
          <p:nvPr/>
        </p:nvSpPr>
        <p:spPr>
          <a:xfrm>
            <a:off x="11108355" y="5643125"/>
            <a:ext cx="930160" cy="542490"/>
          </a:xfrm>
          <a:prstGeom prst="wedgeRoundRectCallout">
            <a:avLst>
              <a:gd fmla="val -45787" name="adj1"/>
              <a:gd fmla="val -92329" name="adj2"/>
              <a:gd fmla="val 16667" name="adj3"/>
            </a:avLst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 </a:t>
            </a:r>
            <a:r>
              <a:rPr lang="zh-TW" sz="28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孔</a:t>
            </a:r>
            <a:endParaRPr b="1" sz="2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p74"/>
          <p:cNvSpPr/>
          <p:nvPr/>
        </p:nvSpPr>
        <p:spPr>
          <a:xfrm>
            <a:off x="0" y="819017"/>
            <a:ext cx="12193588" cy="1111523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3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5 連結座</a:t>
            </a:r>
            <a:endParaRPr i="0" sz="36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2 除料</a:t>
            </a:r>
            <a:endParaRPr b="1" i="0" sz="2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3" name="Google Shape;1163;p74"/>
          <p:cNvSpPr/>
          <p:nvPr/>
        </p:nvSpPr>
        <p:spPr>
          <a:xfrm>
            <a:off x="4757058" y="6334780"/>
            <a:ext cx="267947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反轉除料邊</a:t>
            </a:r>
            <a:endParaRPr b="1" i="0" sz="2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4" name="Google Shape;1164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96733" y="3634155"/>
            <a:ext cx="2316509" cy="1912039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65" name="Google Shape;1165;p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9821" y="2244581"/>
            <a:ext cx="2469636" cy="3513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6" name="Google Shape;1166;p7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96000" y="2340933"/>
            <a:ext cx="2519923" cy="3540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7" name="Google Shape;1167;p7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503199" y="2701353"/>
            <a:ext cx="2242516" cy="2819474"/>
          </a:xfrm>
          <a:prstGeom prst="rect">
            <a:avLst/>
          </a:prstGeom>
          <a:noFill/>
          <a:ln>
            <a:noFill/>
          </a:ln>
        </p:spPr>
      </p:pic>
      <p:sp>
        <p:nvSpPr>
          <p:cNvPr id="1168" name="Google Shape;1168;p74"/>
          <p:cNvSpPr/>
          <p:nvPr/>
        </p:nvSpPr>
        <p:spPr>
          <a:xfrm rot="-1325119">
            <a:off x="3408253" y="5386578"/>
            <a:ext cx="905902" cy="336719"/>
          </a:xfrm>
          <a:prstGeom prst="rightArrow">
            <a:avLst>
              <a:gd fmla="val 50000" name="adj1"/>
              <a:gd fmla="val 72051" name="adj2"/>
            </a:avLst>
          </a:prstGeom>
          <a:solidFill>
            <a:srgbClr val="FF00FF"/>
          </a:solidFill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9" name="Google Shape;1169;p7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287048" y="2223810"/>
            <a:ext cx="1047309" cy="1301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6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p75"/>
          <p:cNvSpPr/>
          <p:nvPr/>
        </p:nvSpPr>
        <p:spPr>
          <a:xfrm>
            <a:off x="805202" y="1680731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 端面圓弧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8" name="Google Shape;1178;p75"/>
          <p:cNvSpPr/>
          <p:nvPr/>
        </p:nvSpPr>
        <p:spPr>
          <a:xfrm>
            <a:off x="787039" y="2386280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 刀叉</a:t>
            </a:r>
            <a:endParaRPr i="0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9" name="Google Shape;1179;p75"/>
          <p:cNvSpPr/>
          <p:nvPr/>
        </p:nvSpPr>
        <p:spPr>
          <a:xfrm>
            <a:off x="787039" y="3128383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 連結片</a:t>
            </a:r>
            <a:endParaRPr i="0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0" name="Google Shape;1180;p75"/>
          <p:cNvSpPr/>
          <p:nvPr/>
        </p:nvSpPr>
        <p:spPr>
          <a:xfrm>
            <a:off x="787039" y="3856349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 洋芋片</a:t>
            </a:r>
            <a:r>
              <a:rPr i="0"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i="0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1" name="Google Shape;1181;p75"/>
          <p:cNvSpPr/>
          <p:nvPr/>
        </p:nvSpPr>
        <p:spPr>
          <a:xfrm>
            <a:off x="805202" y="4584315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 連結座</a:t>
            </a:r>
            <a:endParaRPr i="0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2" name="Google Shape;1182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60797" y="1226631"/>
            <a:ext cx="3516337" cy="4915310"/>
          </a:xfrm>
          <a:prstGeom prst="rect">
            <a:avLst/>
          </a:prstGeom>
          <a:noFill/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83" name="Google Shape;1183;p75"/>
          <p:cNvSpPr/>
          <p:nvPr/>
        </p:nvSpPr>
        <p:spPr>
          <a:xfrm>
            <a:off x="805202" y="5357398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00B0F0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 座艙罩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4" name="Google Shape;1184;p75"/>
          <p:cNvSpPr/>
          <p:nvPr/>
        </p:nvSpPr>
        <p:spPr>
          <a:xfrm>
            <a:off x="3793941" y="1680730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 散熱罩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5" name="Google Shape;1185;p75"/>
          <p:cNvSpPr/>
          <p:nvPr/>
        </p:nvSpPr>
        <p:spPr>
          <a:xfrm>
            <a:off x="3793941" y="2386279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8 鋼彈擋板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2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3" name="Google Shape;1193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45354" y="5177263"/>
            <a:ext cx="3015422" cy="1039613"/>
          </a:xfrm>
          <a:prstGeom prst="rect">
            <a:avLst/>
          </a:prstGeom>
          <a:noFill/>
          <a:ln>
            <a:noFill/>
          </a:ln>
        </p:spPr>
      </p:pic>
      <p:sp>
        <p:nvSpPr>
          <p:cNvPr id="1194" name="Google Shape;1194;p76"/>
          <p:cNvSpPr/>
          <p:nvPr/>
        </p:nvSpPr>
        <p:spPr>
          <a:xfrm>
            <a:off x="0" y="808041"/>
            <a:ext cx="12193588" cy="113347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6 座艙罩</a:t>
            </a:r>
            <a:endParaRPr i="0" sz="36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 座艙罩</a:t>
            </a:r>
            <a:endParaRPr i="0" sz="2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95" name="Google Shape;1195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98206" y="2449083"/>
            <a:ext cx="3977254" cy="2663431"/>
          </a:xfrm>
          <a:prstGeom prst="rect">
            <a:avLst/>
          </a:prstGeom>
          <a:noFill/>
          <a:ln>
            <a:noFill/>
          </a:ln>
        </p:spPr>
      </p:pic>
      <p:sp>
        <p:nvSpPr>
          <p:cNvPr id="1196" name="Google Shape;1196;p76"/>
          <p:cNvSpPr/>
          <p:nvPr/>
        </p:nvSpPr>
        <p:spPr>
          <a:xfrm rot="2510710">
            <a:off x="8531546" y="3276153"/>
            <a:ext cx="1192413" cy="305693"/>
          </a:xfrm>
          <a:prstGeom prst="rightArrow">
            <a:avLst>
              <a:gd fmla="val 50000" name="adj1"/>
              <a:gd fmla="val 79434" name="adj2"/>
            </a:avLst>
          </a:prstGeom>
          <a:solidFill>
            <a:srgbClr val="FF00FF"/>
          </a:solidFill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7" name="Google Shape;1197;p76"/>
          <p:cNvSpPr/>
          <p:nvPr/>
        </p:nvSpPr>
        <p:spPr>
          <a:xfrm>
            <a:off x="4695866" y="6184219"/>
            <a:ext cx="1202412" cy="542490"/>
          </a:xfrm>
          <a:prstGeom prst="wedgeRoundRectCallout">
            <a:avLst>
              <a:gd fmla="val 17822" name="adj1"/>
              <a:gd fmla="val -4746" name="adj2"/>
              <a:gd fmla="val 16667" name="adj3"/>
            </a:avLst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L主體</a:t>
            </a:r>
            <a:endParaRPr b="1" sz="2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98" name="Google Shape;1198;p7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3092" y="2198881"/>
            <a:ext cx="3114505" cy="2606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9" name="Google Shape;1199;p7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109928" y="2345601"/>
            <a:ext cx="3395947" cy="2460236"/>
          </a:xfrm>
          <a:prstGeom prst="rect">
            <a:avLst/>
          </a:prstGeom>
          <a:noFill/>
          <a:ln>
            <a:noFill/>
          </a:ln>
        </p:spPr>
      </p:pic>
      <p:sp>
        <p:nvSpPr>
          <p:cNvPr id="1200" name="Google Shape;1200;p76"/>
          <p:cNvSpPr/>
          <p:nvPr/>
        </p:nvSpPr>
        <p:spPr>
          <a:xfrm>
            <a:off x="1315724" y="3033229"/>
            <a:ext cx="1202412" cy="542490"/>
          </a:xfrm>
          <a:prstGeom prst="wedgeRoundRectCallout">
            <a:avLst>
              <a:gd fmla="val 17822" name="adj1"/>
              <a:gd fmla="val -4746" name="adj2"/>
              <a:gd fmla="val 16667" name="adj3"/>
            </a:avLst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T主體</a:t>
            </a:r>
            <a:endParaRPr b="1" sz="2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1" name="Google Shape;1201;p7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03092" y="5250831"/>
            <a:ext cx="3295048" cy="933388"/>
          </a:xfrm>
          <a:prstGeom prst="rect">
            <a:avLst/>
          </a:prstGeom>
          <a:noFill/>
          <a:ln>
            <a:noFill/>
          </a:ln>
        </p:spPr>
      </p:pic>
      <p:sp>
        <p:nvSpPr>
          <p:cNvPr id="1202" name="Google Shape;1202;p76"/>
          <p:cNvSpPr/>
          <p:nvPr/>
        </p:nvSpPr>
        <p:spPr>
          <a:xfrm>
            <a:off x="6435019" y="4247019"/>
            <a:ext cx="1070856" cy="542490"/>
          </a:xfrm>
          <a:prstGeom prst="wedgeRoundRectCallout">
            <a:avLst>
              <a:gd fmla="val 17822" name="adj1"/>
              <a:gd fmla="val -4746" name="adj2"/>
              <a:gd fmla="val 16667" name="adj3"/>
            </a:avLst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L主體</a:t>
            </a:r>
            <a:endParaRPr b="1" sz="24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3" name="Google Shape;1203;p76"/>
          <p:cNvSpPr/>
          <p:nvPr/>
        </p:nvSpPr>
        <p:spPr>
          <a:xfrm>
            <a:off x="5297072" y="2948472"/>
            <a:ext cx="1070856" cy="542490"/>
          </a:xfrm>
          <a:prstGeom prst="wedgeRoundRectCallout">
            <a:avLst>
              <a:gd fmla="val 17822" name="adj1"/>
              <a:gd fmla="val -4746" name="adj2"/>
              <a:gd fmla="val 16667" name="adj3"/>
            </a:avLst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T主體</a:t>
            </a:r>
            <a:endParaRPr b="1" sz="24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4" name="Google Shape;1204;p76"/>
          <p:cNvSpPr/>
          <p:nvPr/>
        </p:nvSpPr>
        <p:spPr>
          <a:xfrm>
            <a:off x="9485627" y="5446280"/>
            <a:ext cx="1202412" cy="542490"/>
          </a:xfrm>
          <a:prstGeom prst="wedgeRoundRectCallout">
            <a:avLst>
              <a:gd fmla="val 17822" name="adj1"/>
              <a:gd fmla="val -4746" name="adj2"/>
              <a:gd fmla="val 16667" name="adj3"/>
            </a:avLst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層次</a:t>
            </a:r>
            <a:endParaRPr b="1" sz="2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p77"/>
          <p:cNvSpPr/>
          <p:nvPr/>
        </p:nvSpPr>
        <p:spPr>
          <a:xfrm>
            <a:off x="0" y="808041"/>
            <a:ext cx="12193588" cy="113347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6 座艙罩</a:t>
            </a:r>
            <a:endParaRPr i="0" sz="36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 座艙罩</a:t>
            </a:r>
            <a:endParaRPr i="0" sz="2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3" name="Google Shape;1213;p77"/>
          <p:cNvSpPr/>
          <p:nvPr/>
        </p:nvSpPr>
        <p:spPr>
          <a:xfrm>
            <a:off x="355834" y="4683841"/>
            <a:ext cx="1257865" cy="542490"/>
          </a:xfrm>
          <a:prstGeom prst="wedgeRoundRectCallout">
            <a:avLst>
              <a:gd fmla="val 17822" name="adj1"/>
              <a:gd fmla="val -4746" name="adj2"/>
              <a:gd fmla="val 16667" name="adj3"/>
            </a:avLst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T主體</a:t>
            </a:r>
            <a:endParaRPr b="1" sz="2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4" name="Google Shape;1214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78445" y="3747747"/>
            <a:ext cx="3391413" cy="2508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5" name="Google Shape;1215;p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343" y="2008209"/>
            <a:ext cx="3384162" cy="2675632"/>
          </a:xfrm>
          <a:prstGeom prst="rect">
            <a:avLst/>
          </a:prstGeom>
          <a:noFill/>
          <a:ln>
            <a:noFill/>
          </a:ln>
        </p:spPr>
      </p:pic>
      <p:sp>
        <p:nvSpPr>
          <p:cNvPr id="1216" name="Google Shape;1216;p77"/>
          <p:cNvSpPr/>
          <p:nvPr/>
        </p:nvSpPr>
        <p:spPr>
          <a:xfrm>
            <a:off x="2005585" y="6049959"/>
            <a:ext cx="1202412" cy="542490"/>
          </a:xfrm>
          <a:prstGeom prst="wedgeRoundRectCallout">
            <a:avLst>
              <a:gd fmla="val 17822" name="adj1"/>
              <a:gd fmla="val -4746" name="adj2"/>
              <a:gd fmla="val 16667" name="adj3"/>
            </a:avLst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L主體</a:t>
            </a:r>
            <a:endParaRPr b="1" sz="2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7" name="Google Shape;1217;p7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36720" y="2008209"/>
            <a:ext cx="3391413" cy="2460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8" name="Google Shape;1218;p7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028133" y="2993930"/>
            <a:ext cx="4071524" cy="2949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9" name="Google Shape;1219;p7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279612" y="2111226"/>
            <a:ext cx="842010" cy="1010412"/>
          </a:xfrm>
          <a:prstGeom prst="rect">
            <a:avLst/>
          </a:prstGeom>
          <a:noFill/>
          <a:ln>
            <a:noFill/>
          </a:ln>
        </p:spPr>
      </p:pic>
      <p:sp>
        <p:nvSpPr>
          <p:cNvPr id="1220" name="Google Shape;1220;p77"/>
          <p:cNvSpPr/>
          <p:nvPr/>
        </p:nvSpPr>
        <p:spPr>
          <a:xfrm>
            <a:off x="548649" y="5439134"/>
            <a:ext cx="497935" cy="498696"/>
          </a:xfrm>
          <a:prstGeom prst="wedgeEllipseCallout">
            <a:avLst>
              <a:gd fmla="val 30786" name="adj1"/>
              <a:gd fmla="val 2614" name="adj2"/>
            </a:avLst>
          </a:prstGeom>
          <a:solidFill>
            <a:srgbClr val="00B0F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1" name="Google Shape;1221;p77"/>
          <p:cNvSpPr/>
          <p:nvPr/>
        </p:nvSpPr>
        <p:spPr>
          <a:xfrm>
            <a:off x="3340232" y="6093753"/>
            <a:ext cx="497935" cy="498696"/>
          </a:xfrm>
          <a:prstGeom prst="wedgeEllipseCallout">
            <a:avLst>
              <a:gd fmla="val 30786" name="adj1"/>
              <a:gd fmla="val 2614" name="adj2"/>
            </a:avLst>
          </a:prstGeom>
          <a:solidFill>
            <a:srgbClr val="00B0F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2" name="Google Shape;1222;p77"/>
          <p:cNvSpPr/>
          <p:nvPr/>
        </p:nvSpPr>
        <p:spPr>
          <a:xfrm>
            <a:off x="7572574" y="2225604"/>
            <a:ext cx="497935" cy="498696"/>
          </a:xfrm>
          <a:prstGeom prst="wedgeEllipseCallout">
            <a:avLst>
              <a:gd fmla="val 30786" name="adj1"/>
              <a:gd fmla="val 2614" name="adj2"/>
            </a:avLst>
          </a:prstGeom>
          <a:solidFill>
            <a:srgbClr val="00B0F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3" name="Google Shape;1223;p77"/>
          <p:cNvSpPr/>
          <p:nvPr/>
        </p:nvSpPr>
        <p:spPr>
          <a:xfrm>
            <a:off x="8451650" y="5937830"/>
            <a:ext cx="497935" cy="498696"/>
          </a:xfrm>
          <a:prstGeom prst="wedgeEllipseCallout">
            <a:avLst>
              <a:gd fmla="val 30786" name="adj1"/>
              <a:gd fmla="val 2614" name="adj2"/>
            </a:avLst>
          </a:prstGeom>
          <a:solidFill>
            <a:srgbClr val="00B0F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0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p78"/>
          <p:cNvSpPr/>
          <p:nvPr/>
        </p:nvSpPr>
        <p:spPr>
          <a:xfrm>
            <a:off x="805202" y="1680731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 端面圓弧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2" name="Google Shape;1232;p78"/>
          <p:cNvSpPr/>
          <p:nvPr/>
        </p:nvSpPr>
        <p:spPr>
          <a:xfrm>
            <a:off x="787039" y="2386280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 刀叉</a:t>
            </a:r>
            <a:endParaRPr i="0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3" name="Google Shape;1233;p78"/>
          <p:cNvSpPr/>
          <p:nvPr/>
        </p:nvSpPr>
        <p:spPr>
          <a:xfrm>
            <a:off x="787039" y="3128383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 連結片</a:t>
            </a:r>
            <a:endParaRPr i="0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4" name="Google Shape;1234;p78"/>
          <p:cNvSpPr/>
          <p:nvPr/>
        </p:nvSpPr>
        <p:spPr>
          <a:xfrm>
            <a:off x="787039" y="3856349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 洋芋片</a:t>
            </a:r>
            <a:r>
              <a:rPr i="0"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i="0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5" name="Google Shape;1235;p78"/>
          <p:cNvSpPr/>
          <p:nvPr/>
        </p:nvSpPr>
        <p:spPr>
          <a:xfrm>
            <a:off x="805202" y="4584315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 連結座</a:t>
            </a:r>
            <a:endParaRPr i="0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36" name="Google Shape;1236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60797" y="1226631"/>
            <a:ext cx="3516337" cy="4915310"/>
          </a:xfrm>
          <a:prstGeom prst="rect">
            <a:avLst/>
          </a:prstGeom>
          <a:noFill/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37" name="Google Shape;1237;p78"/>
          <p:cNvSpPr/>
          <p:nvPr/>
        </p:nvSpPr>
        <p:spPr>
          <a:xfrm>
            <a:off x="805202" y="5357398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 </a:t>
            </a:r>
            <a:r>
              <a:rPr i="0"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座艙罩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8" name="Google Shape;1238;p78"/>
          <p:cNvSpPr/>
          <p:nvPr/>
        </p:nvSpPr>
        <p:spPr>
          <a:xfrm>
            <a:off x="3793941" y="1680730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00B0F0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 散熱罩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9" name="Google Shape;1239;p78"/>
          <p:cNvSpPr/>
          <p:nvPr/>
        </p:nvSpPr>
        <p:spPr>
          <a:xfrm>
            <a:off x="3793941" y="2386279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8 鋼彈擋板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6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79"/>
          <p:cNvSpPr/>
          <p:nvPr/>
        </p:nvSpPr>
        <p:spPr>
          <a:xfrm>
            <a:off x="0" y="808041"/>
            <a:ext cx="12193588" cy="113347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3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7 散熱罩</a:t>
            </a:r>
            <a:endParaRPr i="0" sz="36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 散熱罩=6層次</a:t>
            </a:r>
            <a:endParaRPr i="0" sz="2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8" name="Google Shape;1248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19588" y="2309567"/>
            <a:ext cx="5079321" cy="3467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9" name="Google Shape;1249;p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273" y="5210508"/>
            <a:ext cx="2995051" cy="113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0" name="Google Shape;1250;p7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78" y="2050337"/>
            <a:ext cx="3203157" cy="3051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1" name="Google Shape;1251;p7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73035" y="5121917"/>
            <a:ext cx="3139751" cy="1184173"/>
          </a:xfrm>
          <a:prstGeom prst="rect">
            <a:avLst/>
          </a:prstGeom>
          <a:noFill/>
          <a:ln>
            <a:noFill/>
          </a:ln>
        </p:spPr>
      </p:pic>
      <p:sp>
        <p:nvSpPr>
          <p:cNvPr id="1252" name="Google Shape;1252;p79"/>
          <p:cNvSpPr/>
          <p:nvPr/>
        </p:nvSpPr>
        <p:spPr>
          <a:xfrm>
            <a:off x="10662839" y="2176318"/>
            <a:ext cx="1136070" cy="522288"/>
          </a:xfrm>
          <a:prstGeom prst="wedgeRoundRectCallout">
            <a:avLst>
              <a:gd fmla="val -51358" name="adj1"/>
              <a:gd fmla="val 9875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1" lang="zh-TW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大</a:t>
            </a:r>
            <a:r>
              <a:rPr b="1" i="0" lang="zh-TW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弧</a:t>
            </a:r>
            <a:endParaRPr b="1" i="0" sz="2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3" name="Google Shape;1253;p79"/>
          <p:cNvSpPr/>
          <p:nvPr/>
        </p:nvSpPr>
        <p:spPr>
          <a:xfrm>
            <a:off x="6635497" y="5527671"/>
            <a:ext cx="1202053" cy="522288"/>
          </a:xfrm>
          <a:prstGeom prst="wedgeRoundRectCallout">
            <a:avLst>
              <a:gd fmla="val 39481" name="adj1"/>
              <a:gd fmla="val -127277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b="1" lang="zh-TW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小弧</a:t>
            </a:r>
            <a:endParaRPr b="1" i="0" sz="2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8"/>
          <p:cNvSpPr/>
          <p:nvPr/>
        </p:nvSpPr>
        <p:spPr>
          <a:xfrm>
            <a:off x="0" y="803853"/>
            <a:ext cx="12193588" cy="114185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3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布林運算作業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 僅限零件</a:t>
            </a:r>
            <a:endParaRPr b="1" i="0" sz="2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" name="Google Shape;130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9968" y="2184751"/>
            <a:ext cx="3777813" cy="3869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9968" y="2184751"/>
            <a:ext cx="728700" cy="846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70358" y="2035685"/>
            <a:ext cx="2706356" cy="4466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26680" y="2608115"/>
            <a:ext cx="2621724" cy="3046366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8"/>
          <p:cNvSpPr/>
          <p:nvPr/>
        </p:nvSpPr>
        <p:spPr>
          <a:xfrm>
            <a:off x="4579677" y="6434239"/>
            <a:ext cx="304139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由下而上關聯性作業</a:t>
            </a:r>
            <a:endParaRPr i="0" sz="24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0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1" name="Google Shape;1261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60232" y="5097019"/>
            <a:ext cx="2693795" cy="1769577"/>
          </a:xfrm>
          <a:prstGeom prst="rect">
            <a:avLst/>
          </a:prstGeom>
          <a:noFill/>
          <a:ln>
            <a:noFill/>
          </a:ln>
        </p:spPr>
      </p:pic>
      <p:sp>
        <p:nvSpPr>
          <p:cNvPr id="1262" name="Google Shape;1262;p80"/>
          <p:cNvSpPr/>
          <p:nvPr/>
        </p:nvSpPr>
        <p:spPr>
          <a:xfrm>
            <a:off x="0" y="808041"/>
            <a:ext cx="12193588" cy="113347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3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3 共同運算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 散熱罩:弧版層次=4</a:t>
            </a:r>
            <a:r>
              <a:rPr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個</a:t>
            </a:r>
            <a:endParaRPr i="0" sz="2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3" name="Google Shape;1263;p80"/>
          <p:cNvSpPr/>
          <p:nvPr/>
        </p:nvSpPr>
        <p:spPr>
          <a:xfrm>
            <a:off x="1141780" y="6181134"/>
            <a:ext cx="1202053" cy="522288"/>
          </a:xfrm>
          <a:prstGeom prst="wedgeRoundRectCallout">
            <a:avLst>
              <a:gd fmla="val 14937" name="adj1"/>
              <a:gd fmla="val -11531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 小弧</a:t>
            </a:r>
            <a:endParaRPr b="1" i="0" sz="2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4" name="Google Shape;1264;p80"/>
          <p:cNvSpPr/>
          <p:nvPr/>
        </p:nvSpPr>
        <p:spPr>
          <a:xfrm>
            <a:off x="7654027" y="2228668"/>
            <a:ext cx="1136070" cy="522288"/>
          </a:xfrm>
          <a:prstGeom prst="wedgeRoundRectCallout">
            <a:avLst>
              <a:gd fmla="val -51358" name="adj1"/>
              <a:gd fmla="val 9875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 大弧</a:t>
            </a:r>
            <a:endParaRPr b="1" i="0" sz="2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5" name="Google Shape;1265;p80"/>
          <p:cNvSpPr/>
          <p:nvPr/>
        </p:nvSpPr>
        <p:spPr>
          <a:xfrm>
            <a:off x="3502392" y="5357986"/>
            <a:ext cx="1202053" cy="601025"/>
          </a:xfrm>
          <a:prstGeom prst="wedgeRoundRectCallout">
            <a:avLst>
              <a:gd fmla="val 69361" name="adj1"/>
              <a:gd fmla="val 476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 </a:t>
            </a:r>
            <a:r>
              <a:rPr b="1" lang="zh-TW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前低</a:t>
            </a:r>
            <a:endParaRPr b="1" i="0" sz="2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6" name="Google Shape;1266;p80"/>
          <p:cNvSpPr/>
          <p:nvPr/>
        </p:nvSpPr>
        <p:spPr>
          <a:xfrm>
            <a:off x="7909813" y="5335794"/>
            <a:ext cx="1136069" cy="522289"/>
          </a:xfrm>
          <a:prstGeom prst="wedgeRoundRectCallout">
            <a:avLst>
              <a:gd fmla="val -82404" name="adj1"/>
              <a:gd fmla="val -17558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 後高</a:t>
            </a:r>
            <a:endParaRPr b="1" i="0" sz="2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7" name="Google Shape;1267;p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4739880" y="1903147"/>
            <a:ext cx="3041641" cy="294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8" name="Google Shape;1268;p8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2053" y="5152813"/>
            <a:ext cx="2701509" cy="1187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9" name="Google Shape;1269;p8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696222" y="2280981"/>
            <a:ext cx="3378429" cy="2404111"/>
          </a:xfrm>
          <a:prstGeom prst="rect">
            <a:avLst/>
          </a:prstGeom>
          <a:noFill/>
          <a:ln>
            <a:noFill/>
          </a:ln>
        </p:spPr>
      </p:pic>
      <p:sp>
        <p:nvSpPr>
          <p:cNvPr id="1270" name="Google Shape;1270;p80"/>
          <p:cNvSpPr/>
          <p:nvPr/>
        </p:nvSpPr>
        <p:spPr>
          <a:xfrm>
            <a:off x="3628070" y="2591724"/>
            <a:ext cx="1202053" cy="522288"/>
          </a:xfrm>
          <a:prstGeom prst="wedgeRoundRectCallout">
            <a:avLst>
              <a:gd fmla="val 59087" name="adj1"/>
              <a:gd fmla="val 12721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 </a:t>
            </a:r>
            <a:r>
              <a:rPr b="1" lang="zh-TW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小弧</a:t>
            </a:r>
            <a:endParaRPr b="1" i="0" sz="2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1" name="Google Shape;1271;p8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93104" y="2069893"/>
            <a:ext cx="2233196" cy="3077588"/>
          </a:xfrm>
          <a:prstGeom prst="rect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72" name="Google Shape;1272;p8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17349" y="1969480"/>
            <a:ext cx="773710" cy="856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3" name="Google Shape;1273;p8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264462" y="4869266"/>
            <a:ext cx="1921574" cy="1311868"/>
          </a:xfrm>
          <a:prstGeom prst="rect">
            <a:avLst/>
          </a:prstGeom>
          <a:noFill/>
          <a:ln>
            <a:noFill/>
          </a:ln>
        </p:spPr>
      </p:pic>
      <p:sp>
        <p:nvSpPr>
          <p:cNvPr id="1274" name="Google Shape;1274;p80"/>
          <p:cNvSpPr/>
          <p:nvPr/>
        </p:nvSpPr>
        <p:spPr>
          <a:xfrm>
            <a:off x="4757058" y="6334780"/>
            <a:ext cx="267947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 高低大小弧</a:t>
            </a:r>
            <a:endParaRPr b="1" i="0" sz="2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p81"/>
          <p:cNvSpPr/>
          <p:nvPr/>
        </p:nvSpPr>
        <p:spPr>
          <a:xfrm>
            <a:off x="0" y="808041"/>
            <a:ext cx="12193588" cy="113347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3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3 共同運算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 散熱罩(2個)</a:t>
            </a:r>
            <a:endParaRPr i="0" sz="2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3" name="Google Shape;1283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62079" y="2251892"/>
            <a:ext cx="671064" cy="671064"/>
          </a:xfrm>
          <a:prstGeom prst="rect">
            <a:avLst/>
          </a:prstGeom>
          <a:noFill/>
          <a:ln>
            <a:noFill/>
          </a:ln>
        </p:spPr>
      </p:pic>
      <p:sp>
        <p:nvSpPr>
          <p:cNvPr id="1284" name="Google Shape;1284;p81"/>
          <p:cNvSpPr/>
          <p:nvPr/>
        </p:nvSpPr>
        <p:spPr>
          <a:xfrm>
            <a:off x="4345309" y="3596882"/>
            <a:ext cx="763701" cy="1771446"/>
          </a:xfrm>
          <a:prstGeom prst="wedgeRoundRectCallout">
            <a:avLst>
              <a:gd fmla="val -112700" name="adj1"/>
              <a:gd fmla="val 2778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側</a:t>
            </a:r>
            <a:endParaRPr b="1" i="0" sz="2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邊</a:t>
            </a:r>
            <a:endParaRPr b="1" i="0" sz="2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弧</a:t>
            </a:r>
            <a:endParaRPr b="1" i="0" sz="2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5" name="Google Shape;1285;p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3394" y="2143914"/>
            <a:ext cx="3959170" cy="3887541"/>
          </a:xfrm>
          <a:prstGeom prst="rect">
            <a:avLst/>
          </a:prstGeom>
          <a:noFill/>
          <a:ln>
            <a:noFill/>
          </a:ln>
        </p:spPr>
      </p:pic>
      <p:sp>
        <p:nvSpPr>
          <p:cNvPr id="1286" name="Google Shape;1286;p81"/>
          <p:cNvSpPr/>
          <p:nvPr/>
        </p:nvSpPr>
        <p:spPr>
          <a:xfrm>
            <a:off x="2202979" y="3565396"/>
            <a:ext cx="1136070" cy="522288"/>
          </a:xfrm>
          <a:prstGeom prst="wedgeRoundRectCallout">
            <a:avLst>
              <a:gd fmla="val -6039" name="adj1"/>
              <a:gd fmla="val -12770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r>
              <a:rPr b="1" i="0" lang="zh-TW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網格</a:t>
            </a:r>
            <a:endParaRPr b="1" i="0" sz="2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7" name="Google Shape;1287;p8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122991" y="4893557"/>
            <a:ext cx="1921574" cy="1311868"/>
          </a:xfrm>
          <a:prstGeom prst="rect">
            <a:avLst/>
          </a:prstGeom>
          <a:noFill/>
          <a:ln>
            <a:noFill/>
          </a:ln>
        </p:spPr>
      </p:pic>
      <p:sp>
        <p:nvSpPr>
          <p:cNvPr id="1288" name="Google Shape;1288;p81"/>
          <p:cNvSpPr/>
          <p:nvPr/>
        </p:nvSpPr>
        <p:spPr>
          <a:xfrm>
            <a:off x="4757058" y="6334780"/>
            <a:ext cx="267947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 側弧+網格</a:t>
            </a:r>
            <a:endParaRPr b="1" i="0" sz="2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9" name="Google Shape;1289;p8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520064" y="2062299"/>
            <a:ext cx="4686204" cy="3712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6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7" name="Google Shape;1297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41237" y="2599340"/>
            <a:ext cx="2894539" cy="2757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8" name="Google Shape;1298;p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0394" y="2108619"/>
            <a:ext cx="5444575" cy="3693845"/>
          </a:xfrm>
          <a:prstGeom prst="rect">
            <a:avLst/>
          </a:prstGeom>
          <a:noFill/>
          <a:ln>
            <a:noFill/>
          </a:ln>
        </p:spPr>
      </p:pic>
      <p:sp>
        <p:nvSpPr>
          <p:cNvPr id="1299" name="Google Shape;1299;p82"/>
          <p:cNvSpPr/>
          <p:nvPr/>
        </p:nvSpPr>
        <p:spPr>
          <a:xfrm>
            <a:off x="0" y="808041"/>
            <a:ext cx="12193588" cy="113347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3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3 共同運算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 散熱罩-全部融合</a:t>
            </a:r>
            <a:endParaRPr i="0" sz="2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0" name="Google Shape;1300;p82"/>
          <p:cNvSpPr/>
          <p:nvPr/>
        </p:nvSpPr>
        <p:spPr>
          <a:xfrm>
            <a:off x="3565300" y="5687491"/>
            <a:ext cx="1319505" cy="305693"/>
          </a:xfrm>
          <a:prstGeom prst="rightArrow">
            <a:avLst>
              <a:gd fmla="val 50000" name="adj1"/>
              <a:gd fmla="val 72051" name="adj2"/>
            </a:avLst>
          </a:prstGeom>
          <a:solidFill>
            <a:srgbClr val="FF00FF"/>
          </a:solidFill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01" name="Google Shape;1301;p8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35829" y="5464715"/>
            <a:ext cx="854077" cy="1024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2" name="Google Shape;1302;p8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2599340"/>
            <a:ext cx="3665000" cy="290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9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p83"/>
          <p:cNvSpPr/>
          <p:nvPr/>
        </p:nvSpPr>
        <p:spPr>
          <a:xfrm>
            <a:off x="805202" y="1680731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 端面圓弧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1" name="Google Shape;1311;p83"/>
          <p:cNvSpPr/>
          <p:nvPr/>
        </p:nvSpPr>
        <p:spPr>
          <a:xfrm>
            <a:off x="787039" y="2386280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 刀叉</a:t>
            </a:r>
            <a:endParaRPr i="0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2" name="Google Shape;1312;p83"/>
          <p:cNvSpPr/>
          <p:nvPr/>
        </p:nvSpPr>
        <p:spPr>
          <a:xfrm>
            <a:off x="787039" y="3128383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 連結片</a:t>
            </a:r>
            <a:endParaRPr i="0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3" name="Google Shape;1313;p83"/>
          <p:cNvSpPr/>
          <p:nvPr/>
        </p:nvSpPr>
        <p:spPr>
          <a:xfrm>
            <a:off x="787039" y="3856349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 洋芋片</a:t>
            </a:r>
            <a:r>
              <a:rPr i="0"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i="0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4" name="Google Shape;1314;p83"/>
          <p:cNvSpPr/>
          <p:nvPr/>
        </p:nvSpPr>
        <p:spPr>
          <a:xfrm>
            <a:off x="805202" y="4584315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 連結座</a:t>
            </a:r>
            <a:endParaRPr i="0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5" name="Google Shape;1315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60797" y="1226631"/>
            <a:ext cx="3516337" cy="4915310"/>
          </a:xfrm>
          <a:prstGeom prst="rect">
            <a:avLst/>
          </a:prstGeom>
          <a:noFill/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16" name="Google Shape;1316;p83"/>
          <p:cNvSpPr/>
          <p:nvPr/>
        </p:nvSpPr>
        <p:spPr>
          <a:xfrm>
            <a:off x="805202" y="5357398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 </a:t>
            </a:r>
            <a:r>
              <a:rPr i="0"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座艙罩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7" name="Google Shape;1317;p83"/>
          <p:cNvSpPr/>
          <p:nvPr/>
        </p:nvSpPr>
        <p:spPr>
          <a:xfrm>
            <a:off x="3793941" y="1680730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7F7F7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 散熱罩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8" name="Google Shape;1318;p83"/>
          <p:cNvSpPr/>
          <p:nvPr/>
        </p:nvSpPr>
        <p:spPr>
          <a:xfrm>
            <a:off x="3793941" y="2386279"/>
            <a:ext cx="2768962" cy="555903"/>
          </a:xfrm>
          <a:prstGeom prst="roundRect">
            <a:avLst>
              <a:gd fmla="val 11125" name="adj"/>
            </a:avLst>
          </a:prstGeom>
          <a:solidFill>
            <a:srgbClr val="00B0F0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450" lIns="45700" spcFirstLastPara="1" rIns="45700" wrap="square" tIns="444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8 鋼彈擋板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5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6" name="Google Shape;1326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9392" y="2253541"/>
            <a:ext cx="3224392" cy="3439976"/>
          </a:xfrm>
          <a:prstGeom prst="rect">
            <a:avLst/>
          </a:prstGeom>
          <a:noFill/>
          <a:ln>
            <a:noFill/>
          </a:ln>
        </p:spPr>
      </p:pic>
      <p:sp>
        <p:nvSpPr>
          <p:cNvPr id="1327" name="Google Shape;1327;p84"/>
          <p:cNvSpPr/>
          <p:nvPr/>
        </p:nvSpPr>
        <p:spPr>
          <a:xfrm>
            <a:off x="0" y="819017"/>
            <a:ext cx="12193588" cy="1111523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3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3 共同運算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 </a:t>
            </a:r>
            <a:r>
              <a:rPr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鋼彈</a:t>
            </a:r>
            <a:r>
              <a:rPr i="0"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檔板</a:t>
            </a:r>
            <a:endParaRPr i="0" sz="2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28" name="Google Shape;1328;p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01479" y="2540704"/>
            <a:ext cx="2858854" cy="2166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9" name="Google Shape;1329;p8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24150" y="2060410"/>
            <a:ext cx="3298458" cy="3439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0" name="Google Shape;1330;p8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68318" y="1930540"/>
            <a:ext cx="2487451" cy="45993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7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8" name="Google Shape;1338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55172" y="2292730"/>
            <a:ext cx="3408277" cy="3636156"/>
          </a:xfrm>
          <a:prstGeom prst="rect">
            <a:avLst/>
          </a:prstGeom>
          <a:noFill/>
          <a:ln>
            <a:noFill/>
          </a:ln>
        </p:spPr>
      </p:pic>
      <p:sp>
        <p:nvSpPr>
          <p:cNvPr id="1339" name="Google Shape;1339;p85"/>
          <p:cNvSpPr/>
          <p:nvPr/>
        </p:nvSpPr>
        <p:spPr>
          <a:xfrm>
            <a:off x="0" y="819017"/>
            <a:ext cx="12193588" cy="1111523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3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3 共同運算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 檔板</a:t>
            </a:r>
            <a:endParaRPr i="0" sz="2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40" name="Google Shape;1340;p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55172" y="4840344"/>
            <a:ext cx="854077" cy="1024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1" name="Google Shape;1341;p8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31144" y="2296358"/>
            <a:ext cx="4198108" cy="3632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2" name="Google Shape;1342;p8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3005" y="3689025"/>
            <a:ext cx="684785" cy="776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3" name="Google Shape;1343;p8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798367" y="5694109"/>
            <a:ext cx="972404" cy="972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4" name="Google Shape;1344;p8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61522" y="4584777"/>
            <a:ext cx="2846580" cy="1586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5" name="Google Shape;1345;p8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55130" y="1980744"/>
            <a:ext cx="2360299" cy="2558961"/>
          </a:xfrm>
          <a:prstGeom prst="rect">
            <a:avLst/>
          </a:prstGeom>
          <a:noFill/>
          <a:ln>
            <a:noFill/>
          </a:ln>
        </p:spPr>
      </p:pic>
      <p:sp>
        <p:nvSpPr>
          <p:cNvPr id="1346" name="Google Shape;1346;p85"/>
          <p:cNvSpPr/>
          <p:nvPr/>
        </p:nvSpPr>
        <p:spPr>
          <a:xfrm>
            <a:off x="4443927" y="5294580"/>
            <a:ext cx="1211129" cy="522288"/>
          </a:xfrm>
          <a:prstGeom prst="wedgeRoundRectCallout">
            <a:avLst>
              <a:gd fmla="val -695" name="adj1"/>
              <a:gd fmla="val -10608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 弧形</a:t>
            </a:r>
            <a:endParaRPr b="1" i="0" sz="2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7" name="Google Shape;1347;p85"/>
          <p:cNvSpPr/>
          <p:nvPr/>
        </p:nvSpPr>
        <p:spPr>
          <a:xfrm>
            <a:off x="5798367" y="2078627"/>
            <a:ext cx="1222504" cy="522288"/>
          </a:xfrm>
          <a:prstGeom prst="wedgeRoundRectCallout">
            <a:avLst>
              <a:gd fmla="val -29543" name="adj1"/>
              <a:gd fmla="val 96826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 斜度</a:t>
            </a:r>
            <a:endParaRPr b="1" i="0" sz="2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8" name="Google Shape;1348;p85"/>
          <p:cNvSpPr/>
          <p:nvPr/>
        </p:nvSpPr>
        <p:spPr>
          <a:xfrm>
            <a:off x="3119382" y="3632106"/>
            <a:ext cx="684425" cy="2187113"/>
          </a:xfrm>
          <a:prstGeom prst="wedgeRoundRectCallout">
            <a:avLst>
              <a:gd fmla="val -68321" name="adj1"/>
              <a:gd fmla="val 2547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 </a:t>
            </a:r>
            <a:endParaRPr b="1" i="0" sz="2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大</a:t>
            </a:r>
            <a:endParaRPr b="1" i="0" sz="2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小</a:t>
            </a:r>
            <a:endParaRPr b="1" i="0" sz="2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層</a:t>
            </a:r>
            <a:endParaRPr b="1" i="0" sz="2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次</a:t>
            </a:r>
            <a:endParaRPr b="1" i="0" sz="2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9" name="Google Shape;1349;p85"/>
          <p:cNvSpPr/>
          <p:nvPr/>
        </p:nvSpPr>
        <p:spPr>
          <a:xfrm>
            <a:off x="53474" y="2006931"/>
            <a:ext cx="3911584" cy="4322618"/>
          </a:xfrm>
          <a:prstGeom prst="rect">
            <a:avLst/>
          </a:prstGeom>
          <a:noFill/>
          <a:ln cap="flat" cmpd="sng" w="19050">
            <a:solidFill>
              <a:srgbClr val="00B05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9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3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4" name="Google Shape;1354;p86"/>
          <p:cNvGrpSpPr/>
          <p:nvPr/>
        </p:nvGrpSpPr>
        <p:grpSpPr>
          <a:xfrm>
            <a:off x="586934" y="4757272"/>
            <a:ext cx="1503202" cy="1411052"/>
            <a:chOff x="530763" y="5337866"/>
            <a:chExt cx="1657350" cy="1555750"/>
          </a:xfrm>
        </p:grpSpPr>
        <p:grpSp>
          <p:nvGrpSpPr>
            <p:cNvPr id="1355" name="Google Shape;1355;p86"/>
            <p:cNvGrpSpPr/>
            <p:nvPr/>
          </p:nvGrpSpPr>
          <p:grpSpPr>
            <a:xfrm>
              <a:off x="530763" y="5337866"/>
              <a:ext cx="1657350" cy="1555750"/>
              <a:chOff x="4884" y="2843"/>
              <a:chExt cx="680" cy="692"/>
            </a:xfrm>
          </p:grpSpPr>
          <p:sp>
            <p:nvSpPr>
              <p:cNvPr id="1356" name="Google Shape;1356;p86"/>
              <p:cNvSpPr/>
              <p:nvPr/>
            </p:nvSpPr>
            <p:spPr>
              <a:xfrm>
                <a:off x="4884" y="2850"/>
                <a:ext cx="680" cy="680"/>
              </a:xfrm>
              <a:prstGeom prst="ellipse">
                <a:avLst/>
              </a:prstGeom>
              <a:solidFill>
                <a:srgbClr val="FF0000"/>
              </a:solidFill>
              <a:ln cap="flat" cmpd="sng" w="6350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17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7" name="Google Shape;1357;p86"/>
              <p:cNvSpPr/>
              <p:nvPr/>
            </p:nvSpPr>
            <p:spPr>
              <a:xfrm>
                <a:off x="4884" y="3180"/>
                <a:ext cx="90" cy="6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17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8" name="Google Shape;1358;p86"/>
              <p:cNvSpPr/>
              <p:nvPr/>
            </p:nvSpPr>
            <p:spPr>
              <a:xfrm>
                <a:off x="5470" y="3178"/>
                <a:ext cx="90" cy="6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17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9" name="Google Shape;1359;p86"/>
              <p:cNvSpPr/>
              <p:nvPr/>
            </p:nvSpPr>
            <p:spPr>
              <a:xfrm>
                <a:off x="5203" y="3445"/>
                <a:ext cx="60" cy="9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17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0" name="Google Shape;1360;p86"/>
              <p:cNvSpPr/>
              <p:nvPr/>
            </p:nvSpPr>
            <p:spPr>
              <a:xfrm>
                <a:off x="5195" y="2843"/>
                <a:ext cx="60" cy="9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17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61" name="Google Shape;1361;p86"/>
            <p:cNvSpPr txBox="1"/>
            <p:nvPr/>
          </p:nvSpPr>
          <p:spPr>
            <a:xfrm>
              <a:off x="908833" y="5601857"/>
              <a:ext cx="922929" cy="4711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177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20 </a:t>
              </a:r>
              <a:r>
                <a:rPr lang="zh-TW" sz="127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min</a:t>
              </a:r>
              <a:endParaRPr/>
            </a:p>
          </p:txBody>
        </p:sp>
        <p:sp>
          <p:nvSpPr>
            <p:cNvPr id="1362" name="Google Shape;1362;p86"/>
            <p:cNvSpPr/>
            <p:nvPr/>
          </p:nvSpPr>
          <p:spPr>
            <a:xfrm>
              <a:off x="1277938" y="6081713"/>
              <a:ext cx="176212" cy="147637"/>
            </a:xfrm>
            <a:prstGeom prst="ellipse">
              <a:avLst/>
            </a:prstGeom>
            <a:solidFill>
              <a:srgbClr val="000000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7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Multi-Product_Graphic_with_Sustainability" id="1363" name="Google Shape;1363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65300" y="1355617"/>
            <a:ext cx="6402095" cy="4507042"/>
          </a:xfrm>
          <a:prstGeom prst="rect">
            <a:avLst/>
          </a:prstGeom>
          <a:noFill/>
          <a:ln>
            <a:noFill/>
          </a:ln>
        </p:spPr>
      </p:pic>
      <p:sp>
        <p:nvSpPr>
          <p:cNvPr id="1364" name="Google Shape;1364;p86"/>
          <p:cNvSpPr/>
          <p:nvPr/>
        </p:nvSpPr>
        <p:spPr>
          <a:xfrm>
            <a:off x="291766" y="2852325"/>
            <a:ext cx="4073534" cy="10973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17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幾何</a:t>
            </a:r>
            <a:r>
              <a:rPr lang="zh-TW" sz="217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SOLIDWORKS原廠訓練中心</a:t>
            </a:r>
            <a:endParaRPr i="0" sz="217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17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SolidWorks 專門論壇</a:t>
            </a:r>
            <a:endParaRPr/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177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www.solidworks.org.tw</a:t>
            </a:r>
            <a:endParaRPr i="0" sz="217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65" name="Google Shape;1365;p86"/>
          <p:cNvCxnSpPr/>
          <p:nvPr/>
        </p:nvCxnSpPr>
        <p:spPr>
          <a:xfrm>
            <a:off x="1365272" y="5535340"/>
            <a:ext cx="401659" cy="302829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lg" w="lg" type="triangle"/>
          </a:ln>
        </p:spPr>
      </p:cxnSp>
      <p:pic>
        <p:nvPicPr>
          <p:cNvPr descr="http://www.solidworks.com.tw/attachments/Image/authorized-training-center_1.png" id="1366" name="Google Shape;1366;p8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5654" y="783394"/>
            <a:ext cx="2005552" cy="2005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10">
        <p:push/>
      </p:transition>
    </mc:Choice>
    <mc:Fallback>
      <p:transition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3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4" name="Google Shape;1374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15804" y="1876964"/>
            <a:ext cx="3686520" cy="4655097"/>
          </a:xfrm>
          <a:prstGeom prst="rect">
            <a:avLst/>
          </a:prstGeom>
          <a:noFill/>
          <a:ln>
            <a:noFill/>
          </a:ln>
        </p:spPr>
      </p:pic>
      <p:sp>
        <p:nvSpPr>
          <p:cNvPr id="1375" name="Google Shape;1375;p87"/>
          <p:cNvSpPr/>
          <p:nvPr/>
        </p:nvSpPr>
        <p:spPr>
          <a:xfrm>
            <a:off x="0" y="803853"/>
            <a:ext cx="12193588" cy="114185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3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布林運算作業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 進階</a:t>
            </a:r>
            <a:r>
              <a:rPr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布林運算</a:t>
            </a:r>
            <a:endParaRPr i="0" sz="2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6" name="Google Shape;1376;p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12310" y="3158237"/>
            <a:ext cx="2759601" cy="1943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7" name="Google Shape;1377;p8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526071" y="642085"/>
            <a:ext cx="1134484" cy="1238976"/>
          </a:xfrm>
          <a:prstGeom prst="rect">
            <a:avLst/>
          </a:prstGeom>
          <a:noFill/>
          <a:ln>
            <a:noFill/>
          </a:ln>
        </p:spPr>
      </p:pic>
      <p:sp>
        <p:nvSpPr>
          <p:cNvPr id="1378" name="Google Shape;1378;p87"/>
          <p:cNvSpPr/>
          <p:nvPr/>
        </p:nvSpPr>
        <p:spPr>
          <a:xfrm>
            <a:off x="7005591" y="3667830"/>
            <a:ext cx="796733" cy="891677"/>
          </a:xfrm>
          <a:prstGeom prst="rect">
            <a:avLst/>
          </a:prstGeom>
          <a:noFill/>
          <a:ln>
            <a:noFill/>
          </a:ln>
        </p:spPr>
        <p:txBody>
          <a:bodyPr anchorCtr="0" anchor="t" bIns="52225" lIns="104475" spcFirstLastPara="1" rIns="104475" wrap="square" tIns="522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5600">
                <a:solidFill>
                  <a:srgbClr val="E42B00"/>
                </a:solidFill>
                <a:latin typeface="Arial"/>
                <a:ea typeface="Arial"/>
                <a:cs typeface="Arial"/>
                <a:sym typeface="Arial"/>
              </a:rPr>
              <a:t>🞥</a:t>
            </a:r>
            <a:endParaRPr b="1" i="0" sz="5600">
              <a:solidFill>
                <a:srgbClr val="E42B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9" name="Google Shape;1379;p87"/>
          <p:cNvSpPr/>
          <p:nvPr/>
        </p:nvSpPr>
        <p:spPr>
          <a:xfrm>
            <a:off x="7971784" y="3976965"/>
            <a:ext cx="1192413" cy="305693"/>
          </a:xfrm>
          <a:prstGeom prst="rightArrow">
            <a:avLst>
              <a:gd fmla="val 50000" name="adj1"/>
              <a:gd fmla="val 79434" name="adj2"/>
            </a:avLst>
          </a:prstGeom>
          <a:solidFill>
            <a:srgbClr val="FF00FF"/>
          </a:solidFill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80" name="Google Shape;1380;p8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9437" y="2107472"/>
            <a:ext cx="3831707" cy="4059012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81" name="Google Shape;1381;p87"/>
          <p:cNvSpPr/>
          <p:nvPr/>
        </p:nvSpPr>
        <p:spPr>
          <a:xfrm>
            <a:off x="7891778" y="2264277"/>
            <a:ext cx="1331077" cy="542490"/>
          </a:xfrm>
          <a:prstGeom prst="wedgeRoundRectCallout">
            <a:avLst>
              <a:gd fmla="val -79130" name="adj1"/>
              <a:gd fmla="val 13850" name="adj2"/>
              <a:gd fmla="val 16667" name="adj3"/>
            </a:avLst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8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曲面</a:t>
            </a:r>
            <a:endParaRPr i="0" sz="28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2" name="Google Shape;1382;p87"/>
          <p:cNvSpPr/>
          <p:nvPr/>
        </p:nvSpPr>
        <p:spPr>
          <a:xfrm>
            <a:off x="8116948" y="5359169"/>
            <a:ext cx="1331077" cy="542490"/>
          </a:xfrm>
          <a:prstGeom prst="wedgeRoundRectCallout">
            <a:avLst>
              <a:gd fmla="val -79130" name="adj1"/>
              <a:gd fmla="val 13850" name="adj2"/>
              <a:gd fmla="val 16667" name="adj3"/>
            </a:avLst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8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實體</a:t>
            </a:r>
            <a:endParaRPr i="0" sz="28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9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p88"/>
          <p:cNvSpPr/>
          <p:nvPr/>
        </p:nvSpPr>
        <p:spPr>
          <a:xfrm>
            <a:off x="0" y="803853"/>
            <a:ext cx="12193588" cy="114185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3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布林運算作業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 進階</a:t>
            </a:r>
            <a:r>
              <a:rPr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布林運算</a:t>
            </a:r>
            <a:endParaRPr i="0" sz="2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1" name="Google Shape;1391;p88"/>
          <p:cNvSpPr/>
          <p:nvPr/>
        </p:nvSpPr>
        <p:spPr>
          <a:xfrm>
            <a:off x="4571317" y="6281634"/>
            <a:ext cx="3345667" cy="4890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4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澆注</a:t>
            </a:r>
            <a:endParaRPr/>
          </a:p>
        </p:txBody>
      </p:sp>
      <p:pic>
        <p:nvPicPr>
          <p:cNvPr id="1392" name="Google Shape;1392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26071" y="642085"/>
            <a:ext cx="1134484" cy="1238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3" name="Google Shape;1393;p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9437" y="2107472"/>
            <a:ext cx="3529083" cy="3738436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94" name="Google Shape;1394;p8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59173" y="2186123"/>
            <a:ext cx="3425336" cy="4095511"/>
          </a:xfrm>
          <a:prstGeom prst="rect">
            <a:avLst/>
          </a:prstGeom>
          <a:noFill/>
          <a:ln>
            <a:noFill/>
          </a:ln>
        </p:spPr>
      </p:pic>
      <p:sp>
        <p:nvSpPr>
          <p:cNvPr id="1395" name="Google Shape;1395;p88"/>
          <p:cNvSpPr/>
          <p:nvPr/>
        </p:nvSpPr>
        <p:spPr>
          <a:xfrm>
            <a:off x="6561931" y="2277723"/>
            <a:ext cx="1331077" cy="542490"/>
          </a:xfrm>
          <a:prstGeom prst="wedgeRoundRectCallout">
            <a:avLst>
              <a:gd fmla="val -79130" name="adj1"/>
              <a:gd fmla="val 13850" name="adj2"/>
              <a:gd fmla="val 16667" name="adj3"/>
            </a:avLst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8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曲面</a:t>
            </a:r>
            <a:endParaRPr i="0" sz="28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6" name="Google Shape;1396;p88"/>
          <p:cNvSpPr/>
          <p:nvPr/>
        </p:nvSpPr>
        <p:spPr>
          <a:xfrm>
            <a:off x="6779623" y="4696470"/>
            <a:ext cx="1331077" cy="542490"/>
          </a:xfrm>
          <a:prstGeom prst="wedgeRoundRectCallout">
            <a:avLst>
              <a:gd fmla="val -79130" name="adj1"/>
              <a:gd fmla="val 13850" name="adj2"/>
              <a:gd fmla="val 16667" name="adj3"/>
            </a:avLst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8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實體</a:t>
            </a:r>
            <a:endParaRPr i="0" sz="28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7" name="Google Shape;1397;p8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266694" y="2411684"/>
            <a:ext cx="1808934" cy="3741947"/>
          </a:xfrm>
          <a:prstGeom prst="rect">
            <a:avLst/>
          </a:prstGeom>
          <a:noFill/>
          <a:ln>
            <a:noFill/>
          </a:ln>
        </p:spPr>
      </p:pic>
      <p:sp>
        <p:nvSpPr>
          <p:cNvPr id="1398" name="Google Shape;1398;p88"/>
          <p:cNvSpPr/>
          <p:nvPr/>
        </p:nvSpPr>
        <p:spPr>
          <a:xfrm>
            <a:off x="7971784" y="3976965"/>
            <a:ext cx="1192413" cy="305693"/>
          </a:xfrm>
          <a:prstGeom prst="rightArrow">
            <a:avLst>
              <a:gd fmla="val 50000" name="adj1"/>
              <a:gd fmla="val 79434" name="adj2"/>
            </a:avLst>
          </a:prstGeom>
          <a:solidFill>
            <a:srgbClr val="FF00FF"/>
          </a:solidFill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9"/>
          <p:cNvSpPr/>
          <p:nvPr/>
        </p:nvSpPr>
        <p:spPr>
          <a:xfrm>
            <a:off x="4083050" y="2806750"/>
            <a:ext cx="70" cy="153888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9"/>
          <p:cNvSpPr/>
          <p:nvPr/>
        </p:nvSpPr>
        <p:spPr>
          <a:xfrm>
            <a:off x="0" y="803853"/>
            <a:ext cx="12193588" cy="114185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3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布林運算作業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4 2D 的布林運算</a:t>
            </a:r>
            <a:endParaRPr i="0" sz="2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9588" y="4043363"/>
            <a:ext cx="2220912" cy="1497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41925" y="4043364"/>
            <a:ext cx="2078038" cy="1412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21992" y="4043364"/>
            <a:ext cx="920511" cy="1497668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9"/>
          <p:cNvSpPr/>
          <p:nvPr/>
        </p:nvSpPr>
        <p:spPr>
          <a:xfrm>
            <a:off x="4724403" y="2546353"/>
            <a:ext cx="714375" cy="549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/>
          </a:p>
        </p:txBody>
      </p:sp>
      <p:sp>
        <p:nvSpPr>
          <p:cNvPr id="148" name="Google Shape;148;p9"/>
          <p:cNvSpPr/>
          <p:nvPr/>
        </p:nvSpPr>
        <p:spPr>
          <a:xfrm>
            <a:off x="6661153" y="2554291"/>
            <a:ext cx="714375" cy="549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/>
          </a:p>
        </p:txBody>
      </p:sp>
      <p:sp>
        <p:nvSpPr>
          <p:cNvPr id="149" name="Google Shape;149;p9"/>
          <p:cNvSpPr/>
          <p:nvPr/>
        </p:nvSpPr>
        <p:spPr>
          <a:xfrm>
            <a:off x="1631920" y="5802547"/>
            <a:ext cx="2516248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A＋Ｂ聯集</a:t>
            </a:r>
            <a:endParaRPr b="1" i="0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9"/>
          <p:cNvSpPr/>
          <p:nvPr/>
        </p:nvSpPr>
        <p:spPr>
          <a:xfrm>
            <a:off x="5253753" y="5845633"/>
            <a:ext cx="2133600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A－Ｂ差集</a:t>
            </a:r>
            <a:endParaRPr b="1" i="0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9"/>
          <p:cNvSpPr/>
          <p:nvPr/>
        </p:nvSpPr>
        <p:spPr>
          <a:xfrm>
            <a:off x="8421563" y="5840304"/>
            <a:ext cx="2297516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A／Ｂ交集</a:t>
            </a:r>
            <a:endParaRPr b="1" i="0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109" id="152" name="Google Shape;152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411666" y="2165350"/>
            <a:ext cx="3324225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3422" y="2073827"/>
            <a:ext cx="2166938" cy="4221163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9"/>
          <p:cNvSpPr/>
          <p:nvPr/>
        </p:nvSpPr>
        <p:spPr>
          <a:xfrm>
            <a:off x="2029538" y="2106198"/>
            <a:ext cx="2083678" cy="1429584"/>
          </a:xfrm>
          <a:prstGeom prst="wedgeRoundRectCallout">
            <a:avLst>
              <a:gd fmla="val -79130" name="adj1"/>
              <a:gd fmla="val 13850" name="adj2"/>
              <a:gd fmla="val 16667" name="adj3"/>
            </a:avLst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8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SolidWorks </a:t>
            </a:r>
            <a:endParaRPr i="0" sz="28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28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沒辦法</a:t>
            </a:r>
            <a:endParaRPr i="0" sz="28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2018-11-14T07:22:12Z</dcterms:created>
  <dc:creator>武大郎</dc:creator>
</cp:coreProperties>
</file>