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A3CF4D8-89FE-4401-8A48-85CC105C371D}">
  <a:tblStyle styleId="{AA3CF4D8-89FE-4401-8A48-85CC105C371D}"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slide" Target="slides/slide38.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46" Type="http://schemas.openxmlformats.org/officeDocument/2006/relationships/slide" Target="slides/slide40.xml"/><Relationship Id="rId23" Type="http://schemas.openxmlformats.org/officeDocument/2006/relationships/slide" Target="slides/slide17.xml"/><Relationship Id="rId45" Type="http://schemas.openxmlformats.org/officeDocument/2006/relationships/slide" Target="slides/slide3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47" Type="http://schemas.openxmlformats.org/officeDocument/2006/relationships/slide" Target="slides/slide41.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61" name="Google Shape;161;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62" name="Google Shape;162;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4" name="Google Shape;21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9" name="Google Shape;21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25" name="Google Shape;22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1" name="Google Shape;23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7" name="Google Shape;23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3" name="Google Shape;24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9" name="Google Shape;249;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54" name="Google Shape;254;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0" name="Google Shape;260;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66" name="Google Shape;266;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67" name="Google Shape;267;p2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rgbClr val="000000"/>
                </a:solidFill>
                <a:latin typeface="Calibri"/>
                <a:ea typeface="Calibri"/>
                <a:cs typeface="Calibri"/>
                <a:sym typeface="Calibri"/>
              </a:rPr>
              <a:t>‹#›</a:t>
            </a:fld>
            <a:endParaRPr sz="1200">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8" name="Google Shape;16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87" name="Google Shape;28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92" name="Google Shape;292;p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293" name="Google Shape;293;p3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08" name="Google Shape;308;p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309" name="Google Shape;309;p3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24" name="Google Shape;324;p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25" name="Google Shape;325;p3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32" name="Google Shape;332;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38" name="Google Shape;338;p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39" name="Google Shape;339;p3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46" name="Google Shape;346;p4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47" name="Google Shape;347;p4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4" name="Google Shape;354;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0" name="Google Shape;360;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6" name="Google Shape;366;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3" name="Google Shape;17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2" name="Google Shape;372;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8" name="Google Shape;378;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84" name="Google Shape;38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0" name="Google Shape;390;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6" name="Google Shape;396;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1" name="Google Shape;401;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7" name="Google Shape;407;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3" name="Google Shape;413;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9" name="Google Shape;419;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25" name="Google Shape;425;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9" name="Google Shape;17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1" name="Google Shape;43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7" name="Google Shape;437;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85" name="Google Shape;18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0" name="Google Shape;19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6" name="Google Shape;196;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2" name="Google Shape;20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8" name="Google Shape;2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chemeClr val="lt1"/>
              </a:buClr>
              <a:buSzPts val="2800"/>
              <a:buFont typeface="Arial"/>
              <a:buNone/>
              <a:defRPr b="0" i="0" sz="2800" u="none" cap="none" strike="noStrike">
                <a:solidFill>
                  <a:schemeClr val="lt1"/>
                </a:solidFill>
                <a:latin typeface="Calibri"/>
                <a:ea typeface="Calibri"/>
                <a:cs typeface="Calibri"/>
                <a:sym typeface="Calibri"/>
              </a:defRPr>
            </a:lvl1pPr>
            <a:lvl2pPr indent="0" lvl="1" marL="457200" marR="0" rtl="0" algn="ctr">
              <a:spcBef>
                <a:spcPts val="480"/>
              </a:spcBef>
              <a:spcAft>
                <a:spcPts val="0"/>
              </a:spcAft>
              <a:buClr>
                <a:schemeClr val="lt1"/>
              </a:buClr>
              <a:buSzPts val="2400"/>
              <a:buFont typeface="Noto Sans Symbols"/>
              <a:buNone/>
              <a:defRPr b="0" i="0" sz="2400" u="none" cap="none" strike="noStrike">
                <a:solidFill>
                  <a:schemeClr val="lt1"/>
                </a:solidFill>
                <a:latin typeface="Calibri"/>
                <a:ea typeface="Calibri"/>
                <a:cs typeface="Calibri"/>
                <a:sym typeface="Calibri"/>
              </a:defRPr>
            </a:lvl2pPr>
            <a:lvl3pPr indent="0" lvl="2" marL="914400" marR="0" rtl="0" algn="ctr">
              <a:spcBef>
                <a:spcPts val="400"/>
              </a:spcBef>
              <a:spcAft>
                <a:spcPts val="0"/>
              </a:spcAft>
              <a:buClr>
                <a:schemeClr val="lt1"/>
              </a:buClr>
              <a:buSzPts val="2000"/>
              <a:buFont typeface="Noto Sans Symbols"/>
              <a:buNone/>
              <a:defRPr b="0" i="0" sz="2000" u="none" cap="none" strike="noStrike">
                <a:solidFill>
                  <a:schemeClr val="lt1"/>
                </a:solidFill>
                <a:latin typeface="Calibri"/>
                <a:ea typeface="Calibri"/>
                <a:cs typeface="Calibri"/>
                <a:sym typeface="Calibri"/>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2" name="Google Shape;92;p1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3" name="Google Shape;93;p1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5" name="Google Shape;95;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6" name="Shape 96"/>
        <p:cNvGrpSpPr/>
        <p:nvPr/>
      </p:nvGrpSpPr>
      <p:grpSpPr>
        <a:xfrm>
          <a:off x="0" y="0"/>
          <a:ext cx="0" cy="0"/>
          <a:chOff x="0" y="0"/>
          <a:chExt cx="0" cy="0"/>
        </a:xfrm>
      </p:grpSpPr>
      <p:sp>
        <p:nvSpPr>
          <p:cNvPr id="97" name="Google Shape;97;p15"/>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8" name="Google Shape;98;p15"/>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1pPr>
            <a:lvl2pPr indent="0" lvl="1" marL="457200" marR="0" rtl="0" algn="ctr">
              <a:spcBef>
                <a:spcPts val="480"/>
              </a:spcBef>
              <a:spcAft>
                <a:spcPts val="0"/>
              </a:spcAft>
              <a:buClr>
                <a:srgbClr val="888888"/>
              </a:buClr>
              <a:buSzPts val="2400"/>
              <a:buFont typeface="Noto Sans Symbols"/>
              <a:buNone/>
              <a:defRPr b="0" i="0" sz="2400" u="none" cap="none" strike="noStrike">
                <a:solidFill>
                  <a:srgbClr val="888888"/>
                </a:solidFill>
                <a:latin typeface="Calibri"/>
                <a:ea typeface="Calibri"/>
                <a:cs typeface="Calibri"/>
                <a:sym typeface="Calibri"/>
              </a:defRPr>
            </a:lvl2pPr>
            <a:lvl3pPr indent="0" lvl="2" marL="914400" marR="0" rtl="0" algn="ctr">
              <a:spcBef>
                <a:spcPts val="400"/>
              </a:spcBef>
              <a:spcAft>
                <a:spcPts val="0"/>
              </a:spcAft>
              <a:buClr>
                <a:srgbClr val="888888"/>
              </a:buClr>
              <a:buSzPts val="2000"/>
              <a:buFont typeface="Noto Sans Symbols"/>
              <a:buNone/>
              <a:defRPr b="0" i="0" sz="2000" u="none" cap="none" strike="noStrike">
                <a:solidFill>
                  <a:srgbClr val="888888"/>
                </a:solidFill>
                <a:latin typeface="Calibri"/>
                <a:ea typeface="Calibri"/>
                <a:cs typeface="Calibri"/>
                <a:sym typeface="Calibri"/>
              </a:defRPr>
            </a:lvl3pPr>
            <a:lvl4pPr indent="0" lvl="3" marL="1371600" marR="0" rtl="0" algn="ctr">
              <a:spcBef>
                <a:spcPts val="360"/>
              </a:spcBef>
              <a:spcAft>
                <a:spcPts val="0"/>
              </a:spcAft>
              <a:buClr>
                <a:srgbClr val="888888"/>
              </a:buClr>
              <a:buSzPts val="1800"/>
              <a:buFont typeface="Courier New"/>
              <a:buNone/>
              <a:defRPr b="0" i="0" sz="18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99" name="Google Shape;99;p1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Google Shape;100;p1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Google Shape;101;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04" name="Google Shape;104;p1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rgbClr val="888888"/>
              </a:buClr>
              <a:buSzPts val="28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2400"/>
              <a:buFont typeface="Noto Sans Symbols"/>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2000"/>
              <a:buFont typeface="Noto Sans Symbols"/>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800"/>
              <a:buFont typeface="Courier New"/>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9pPr>
          </a:lstStyle>
          <a:p/>
        </p:txBody>
      </p:sp>
      <p:sp>
        <p:nvSpPr>
          <p:cNvPr id="105" name="Google Shape;105;p1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Google Shape;106;p1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Google Shape;107;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0" name="Google Shape;110;p1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1" name="Google Shape;111;p1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2" name="Google Shape;112;p1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3" name="Google Shape;113;p1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4" name="Google Shape;114;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7" name="Google Shape;117;p1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18" name="Google Shape;118;p1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19" name="Google Shape;119;p1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20" name="Google Shape;120;p1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21" name="Google Shape;121;p1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2" name="Google Shape;122;p1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26" name="Google Shape;126;p1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7" name="Google Shape;127;p1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8" name="Google Shape;12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2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1" name="Google Shape;131;p2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2" name="Google Shape;132;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3" name="Shape 133"/>
        <p:cNvGrpSpPr/>
        <p:nvPr/>
      </p:nvGrpSpPr>
      <p:grpSpPr>
        <a:xfrm>
          <a:off x="0" y="0"/>
          <a:ext cx="0" cy="0"/>
          <a:chOff x="0" y="0"/>
          <a:chExt cx="0" cy="0"/>
        </a:xfrm>
      </p:grpSpPr>
      <p:sp>
        <p:nvSpPr>
          <p:cNvPr id="134" name="Google Shape;134;p21"/>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35" name="Google Shape;135;p21"/>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rgbClr val="FFFFFF"/>
              </a:buClr>
              <a:buSzPts val="3200"/>
              <a:buFont typeface="Arial"/>
              <a:buChar char="•"/>
              <a:defRPr b="0" i="0" sz="3200" u="none" cap="none" strike="noStrike">
                <a:solidFill>
                  <a:srgbClr val="FFFFFF"/>
                </a:solidFill>
                <a:latin typeface="Calibri"/>
                <a:ea typeface="Calibri"/>
                <a:cs typeface="Calibri"/>
                <a:sym typeface="Calibri"/>
              </a:defRPr>
            </a:lvl1pPr>
            <a:lvl2pPr indent="-406400" lvl="1" marL="914400" marR="0" rtl="0" algn="l">
              <a:spcBef>
                <a:spcPts val="560"/>
              </a:spcBef>
              <a:spcAft>
                <a:spcPts val="0"/>
              </a:spcAft>
              <a:buClr>
                <a:srgbClr val="FFFFFF"/>
              </a:buClr>
              <a:buSzPts val="2800"/>
              <a:buFont typeface="Noto Sans Symbols"/>
              <a:buChar char="➢"/>
              <a:defRPr b="0" i="0" sz="2800" u="none" cap="none" strike="noStrike">
                <a:solidFill>
                  <a:srgbClr val="FFFFFF"/>
                </a:solidFill>
                <a:latin typeface="Calibri"/>
                <a:ea typeface="Calibri"/>
                <a:cs typeface="Calibri"/>
                <a:sym typeface="Calibri"/>
              </a:defRPr>
            </a:lvl2pPr>
            <a:lvl3pPr indent="-381000" lvl="2" marL="13716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3pPr>
            <a:lvl4pPr indent="-355600" lvl="3" marL="1828800" marR="0" rtl="0" algn="l">
              <a:spcBef>
                <a:spcPts val="400"/>
              </a:spcBef>
              <a:spcAft>
                <a:spcPts val="0"/>
              </a:spcAft>
              <a:buClr>
                <a:srgbClr val="FFFFFF"/>
              </a:buClr>
              <a:buSzPts val="2000"/>
              <a:buFont typeface="Courier New"/>
              <a:buChar char="o"/>
              <a:defRPr b="0" i="0" sz="20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36" name="Google Shape;136;p2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37" name="Google Shape;137;p2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Google Shape;138;p2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9" name="Google Shape;13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3" name="Google Shape;23;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4" name="Google Shape;24;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5" name="Google Shape;25;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0" name="Shape 140"/>
        <p:cNvGrpSpPr/>
        <p:nvPr/>
      </p:nvGrpSpPr>
      <p:grpSpPr>
        <a:xfrm>
          <a:off x="0" y="0"/>
          <a:ext cx="0" cy="0"/>
          <a:chOff x="0" y="0"/>
          <a:chExt cx="0" cy="0"/>
        </a:xfrm>
      </p:grpSpPr>
      <p:sp>
        <p:nvSpPr>
          <p:cNvPr id="141" name="Google Shape;141;p2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2" name="Google Shape;142;p22"/>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rgbClr val="FFFFFF"/>
              </a:buClr>
              <a:buSzPts val="1400"/>
              <a:buFont typeface="Arial"/>
              <a:buNone/>
              <a:defRPr b="0" i="0" sz="3200" u="none" cap="none" strike="noStrike">
                <a:solidFill>
                  <a:srgbClr val="FFFFFF"/>
                </a:solidFill>
                <a:latin typeface="Calibri"/>
                <a:ea typeface="Calibri"/>
                <a:cs typeface="Calibri"/>
                <a:sym typeface="Calibri"/>
              </a:defRPr>
            </a:lvl1pPr>
            <a:lvl2pPr indent="0" lvl="1" marL="457200" marR="0" rtl="0" algn="l">
              <a:spcBef>
                <a:spcPts val="560"/>
              </a:spcBef>
              <a:spcAft>
                <a:spcPts val="0"/>
              </a:spcAft>
              <a:buClr>
                <a:srgbClr val="FFFFFF"/>
              </a:buClr>
              <a:buSzPts val="1400"/>
              <a:buFont typeface="Noto Sans Symbols"/>
              <a:buNone/>
              <a:defRPr b="0" i="0" sz="2800" u="none" cap="none" strike="noStrike">
                <a:solidFill>
                  <a:srgbClr val="FFFFFF"/>
                </a:solidFill>
                <a:latin typeface="Calibri"/>
                <a:ea typeface="Calibri"/>
                <a:cs typeface="Calibri"/>
                <a:sym typeface="Calibri"/>
              </a:defRPr>
            </a:lvl2pPr>
            <a:lvl3pPr indent="0" lvl="2" marL="914400" marR="0" rtl="0" algn="l">
              <a:spcBef>
                <a:spcPts val="480"/>
              </a:spcBef>
              <a:spcAft>
                <a:spcPts val="0"/>
              </a:spcAft>
              <a:buClr>
                <a:srgbClr val="FFFFFF"/>
              </a:buClr>
              <a:buSzPts val="1400"/>
              <a:buFont typeface="Noto Sans Symbols"/>
              <a:buNone/>
              <a:defRPr b="0" i="0" sz="2400" u="none" cap="none" strike="noStrike">
                <a:solidFill>
                  <a:srgbClr val="FFFFFF"/>
                </a:solidFill>
                <a:latin typeface="Calibri"/>
                <a:ea typeface="Calibri"/>
                <a:cs typeface="Calibri"/>
                <a:sym typeface="Calibri"/>
              </a:defRPr>
            </a:lvl3pPr>
            <a:lvl4pPr indent="0" lvl="3" marL="1371600" marR="0" rtl="0" algn="l">
              <a:spcBef>
                <a:spcPts val="400"/>
              </a:spcBef>
              <a:spcAft>
                <a:spcPts val="0"/>
              </a:spcAft>
              <a:buClr>
                <a:srgbClr val="FFFFFF"/>
              </a:buClr>
              <a:buSzPts val="1400"/>
              <a:buFont typeface="Courier New"/>
              <a:buNone/>
              <a:defRPr b="0" i="0" sz="2000" u="none" cap="none" strike="noStrike">
                <a:solidFill>
                  <a:srgbClr val="FFFFFF"/>
                </a:solidFill>
                <a:latin typeface="Calibri"/>
                <a:ea typeface="Calibri"/>
                <a:cs typeface="Calibri"/>
                <a:sym typeface="Calibri"/>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143" name="Google Shape;143;p2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44" name="Google Shape;144;p2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5" name="Google Shape;145;p2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6" name="Google Shape;14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7" name="Shape 147"/>
        <p:cNvGrpSpPr/>
        <p:nvPr/>
      </p:nvGrpSpPr>
      <p:grpSpPr>
        <a:xfrm>
          <a:off x="0" y="0"/>
          <a:ext cx="0" cy="0"/>
          <a:chOff x="0" y="0"/>
          <a:chExt cx="0" cy="0"/>
        </a:xfrm>
      </p:grpSpPr>
      <p:sp>
        <p:nvSpPr>
          <p:cNvPr id="148" name="Google Shape;148;p2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9" name="Google Shape;149;p23"/>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0" name="Google Shape;150;p2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1" name="Google Shape;151;p2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2" name="Google Shape;15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55" name="Google Shape;155;p24"/>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6" name="Google Shape;156;p2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Google Shape;157;p2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8" name="Google Shape;15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8" name="Google Shape;28;p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38" name="Google Shape;38;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800"/>
              <a:buFont typeface="Arial"/>
              <a:buNone/>
              <a:defRPr b="0" i="0" sz="2000" u="none" cap="none" strike="noStrike">
                <a:solidFill>
                  <a:schemeClr val="lt1"/>
                </a:solidFill>
                <a:latin typeface="Calibri"/>
                <a:ea typeface="Calibri"/>
                <a:cs typeface="Calibri"/>
                <a:sym typeface="Calibri"/>
              </a:defRPr>
            </a:lvl1pPr>
            <a:lvl2pPr indent="-228600" lvl="1" marL="914400" marR="0" rtl="0" algn="l">
              <a:spcBef>
                <a:spcPts val="360"/>
              </a:spcBef>
              <a:spcAft>
                <a:spcPts val="0"/>
              </a:spcAft>
              <a:buClr>
                <a:schemeClr val="lt1"/>
              </a:buClr>
              <a:buSzPts val="2400"/>
              <a:buFont typeface="Noto Sans Symbols"/>
              <a:buNone/>
              <a:defRPr b="0" i="0" sz="1800" u="none" cap="none" strike="noStrike">
                <a:solidFill>
                  <a:schemeClr val="lt1"/>
                </a:solidFill>
                <a:latin typeface="Calibri"/>
                <a:ea typeface="Calibri"/>
                <a:cs typeface="Calibri"/>
                <a:sym typeface="Calibri"/>
              </a:defRPr>
            </a:lvl2pPr>
            <a:lvl3pPr indent="-228600" lvl="2" marL="1371600" marR="0" rtl="0" algn="l">
              <a:spcBef>
                <a:spcPts val="320"/>
              </a:spcBef>
              <a:spcAft>
                <a:spcPts val="0"/>
              </a:spcAft>
              <a:buClr>
                <a:schemeClr val="lt1"/>
              </a:buClr>
              <a:buSzPts val="2000"/>
              <a:buFont typeface="Noto Sans Symbols"/>
              <a:buNone/>
              <a:defRPr b="0" i="0" sz="1600" u="none" cap="none" strike="noStrike">
                <a:solidFill>
                  <a:schemeClr val="lt1"/>
                </a:solidFill>
                <a:latin typeface="Calibri"/>
                <a:ea typeface="Calibri"/>
                <a:cs typeface="Calibri"/>
                <a:sym typeface="Calibri"/>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44" name="Google Shape;44;p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5" name="Google Shape;45;p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51" name="Google Shape;51;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2" name="Google Shape;52;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3" name="Google Shape;53;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4" name="Google Shape;54;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Calibri"/>
                <a:ea typeface="Calibri"/>
                <a:cs typeface="Calibri"/>
                <a:sym typeface="Calibri"/>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Calibri"/>
                <a:ea typeface="Calibri"/>
                <a:cs typeface="Calibri"/>
                <a:sym typeface="Calibri"/>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Calibri"/>
                <a:ea typeface="Calibri"/>
                <a:cs typeface="Calibri"/>
                <a:sym typeface="Calibri"/>
              </a:defRPr>
            </a:lvl1pPr>
            <a:lvl2pPr indent="0" lvl="1" marL="457200" marR="0" rtl="0" algn="l">
              <a:spcBef>
                <a:spcPts val="560"/>
              </a:spcBef>
              <a:spcAft>
                <a:spcPts val="0"/>
              </a:spcAft>
              <a:buClr>
                <a:schemeClr val="lt1"/>
              </a:buClr>
              <a:buSzPts val="1400"/>
              <a:buFont typeface="Noto Sans Symbols"/>
              <a:buNone/>
              <a:defRPr b="0" i="0" sz="2800" u="none" cap="none" strike="noStrike">
                <a:solidFill>
                  <a:schemeClr val="lt1"/>
                </a:solidFill>
                <a:latin typeface="Calibri"/>
                <a:ea typeface="Calibri"/>
                <a:cs typeface="Calibri"/>
                <a:sym typeface="Calibri"/>
              </a:defRPr>
            </a:lvl2pPr>
            <a:lvl3pPr indent="0" lvl="2" marL="914400" marR="0" rtl="0" algn="l">
              <a:spcBef>
                <a:spcPts val="480"/>
              </a:spcBef>
              <a:spcAft>
                <a:spcPts val="0"/>
              </a:spcAft>
              <a:buClr>
                <a:schemeClr val="lt1"/>
              </a:buClr>
              <a:buSzPts val="1400"/>
              <a:buFont typeface="Noto Sans Symbols"/>
              <a:buNone/>
              <a:defRPr b="0" i="0" sz="2400" u="none" cap="none" strike="noStrike">
                <a:solidFill>
                  <a:schemeClr val="lt1"/>
                </a:solidFill>
                <a:latin typeface="Calibri"/>
                <a:ea typeface="Calibri"/>
                <a:cs typeface="Calibri"/>
                <a:sym typeface="Calibri"/>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66092"/>
        </a:solidFill>
      </p:bgPr>
    </p:bg>
    <p:spTree>
      <p:nvGrpSpPr>
        <p:cNvPr id="84" name="Shape 84"/>
        <p:cNvGrpSpPr/>
        <p:nvPr/>
      </p:nvGrpSpPr>
      <p:grpSpPr>
        <a:xfrm>
          <a:off x="0" y="0"/>
          <a:ext cx="0" cy="0"/>
          <a:chOff x="0" y="0"/>
          <a:chExt cx="0" cy="0"/>
        </a:xfrm>
      </p:grpSpPr>
      <p:sp>
        <p:nvSpPr>
          <p:cNvPr id="85" name="Google Shape;85;p1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86" name="Google Shape;86;p1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1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p1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1.png"/><Relationship Id="rId4" Type="http://schemas.openxmlformats.org/officeDocument/2006/relationships/image" Target="../media/image6.jpg"/><Relationship Id="rId5"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Relationship Id="rId3" Type="http://schemas.openxmlformats.org/officeDocument/2006/relationships/image" Target="../media/image3.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5.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Saying/Doing, Implementation Science, Systems Design, and Leadership</a:t>
            </a:r>
            <a:endParaRPr/>
          </a:p>
        </p:txBody>
      </p:sp>
      <p:sp>
        <p:nvSpPr>
          <p:cNvPr id="165" name="Google Shape;165;p2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Ronnie Detrich</a:t>
            </a:r>
            <a:endParaRPr/>
          </a:p>
          <a:p>
            <a:pPr indent="0" lvl="0" marL="0" marR="0" rtl="0" algn="ctr">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Wing Institute</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4"/>
          <p:cNvSpPr txBox="1"/>
          <p:nvPr>
            <p:ph type="title"/>
          </p:nvPr>
        </p:nvSpPr>
        <p:spPr>
          <a:xfrm>
            <a:off x="457200" y="18494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2" name="Google Shape;222;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is a construct.</a:t>
            </a:r>
            <a:endParaRPr/>
          </a:p>
          <a:p>
            <a:pPr indent="-285750" lvl="1" marL="742950" marR="0" rtl="0" algn="l">
              <a:lnSpc>
                <a:spcPct val="90000"/>
              </a:lnSpc>
              <a:spcBef>
                <a:spcPts val="520"/>
              </a:spcBef>
              <a:spcAft>
                <a:spcPts val="0"/>
              </a:spcAft>
              <a:buClr>
                <a:schemeClr val="lt1"/>
              </a:buClr>
              <a:buSzPts val="2600"/>
              <a:buFont typeface="Noto Sans Symbols"/>
              <a:buChar char="➢"/>
            </a:pPr>
            <a:r>
              <a:rPr b="0" i="0" lang="en-US" sz="2600" u="none" cap="none" strike="noStrike">
                <a:solidFill>
                  <a:schemeClr val="lt1"/>
                </a:solidFill>
                <a:latin typeface="Calibri"/>
                <a:ea typeface="Calibri"/>
                <a:cs typeface="Calibri"/>
                <a:sym typeface="Calibri"/>
              </a:rPr>
              <a:t>When is it invoked?</a:t>
            </a:r>
            <a:endParaRPr/>
          </a:p>
          <a:p>
            <a:pPr indent="-342900" lvl="0" marL="342900" marR="0" rtl="0" algn="l">
              <a:lnSpc>
                <a:spcPct val="90000"/>
              </a:lnSpc>
              <a:spcBef>
                <a:spcPts val="60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made up of two classes of behavior</a:t>
            </a:r>
            <a:r>
              <a:rPr b="0" i="0" lang="en-US" sz="2800" u="none" cap="none" strike="noStrike">
                <a:solidFill>
                  <a:schemeClr val="lt1"/>
                </a:solidFill>
                <a:latin typeface="Calibri"/>
                <a:ea typeface="Calibri"/>
                <a:cs typeface="Calibri"/>
                <a:sym typeface="Calibri"/>
              </a:rPr>
              <a:t>: </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Leading</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defined by two effects:</a:t>
            </a:r>
            <a:endParaRPr b="0" i="0" sz="28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b="0" i="0" sz="24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Effects on outcomes</a:t>
            </a:r>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Followers but no outcomes is not leadership.</a:t>
            </a:r>
            <a:endParaRPr b="0" i="0" sz="2000" u="none" cap="none" strike="noStrike">
              <a:solidFill>
                <a:schemeClr val="lt1"/>
              </a:solidFill>
              <a:latin typeface="Calibri"/>
              <a:ea typeface="Calibri"/>
              <a:cs typeface="Calibri"/>
              <a:sym typeface="Calibri"/>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Outcomes without following is not leading.</a:t>
            </a:r>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1" st="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8" name="Google Shape;228;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463550" lvl="0" marL="51435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a social relationship between two actors (leader &amp; follower).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Relationship maintained by exchange of reinforcers and punishers.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Not defined by topography or nominal role of actors.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34" name="Google Shape;234;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1" lang="en-US" sz="2800" u="none" cap="none" strike="noStrike">
                <a:solidFill>
                  <a:schemeClr val="lt1"/>
                </a:solidFill>
                <a:latin typeface="Calibri"/>
                <a:ea typeface="Calibri"/>
                <a:cs typeface="Calibri"/>
                <a:sym typeface="Calibri"/>
              </a:rPr>
              <a:t>“Leadership is intentional influence”</a:t>
            </a:r>
            <a:endParaRPr/>
          </a:p>
          <a:p>
            <a:pPr indent="0" lvl="0" marL="0" marR="0" rtl="0" algn="r">
              <a:spcBef>
                <a:spcPts val="360"/>
              </a:spcBef>
              <a:spcAft>
                <a:spcPts val="0"/>
              </a:spcAft>
              <a:buClr>
                <a:srgbClr val="FFFFFF"/>
              </a:buClr>
              <a:buFont typeface="Arial"/>
              <a:buNone/>
            </a:pPr>
            <a:r>
              <a:rPr b="0" i="0" lang="en-US" sz="1800" u="none" cap="none" strike="noStrike">
                <a:solidFill>
                  <a:srgbClr val="FFFFFF"/>
                </a:solidFill>
                <a:latin typeface="Calibri"/>
                <a:ea typeface="Calibri"/>
                <a:cs typeface="Calibri"/>
                <a:sym typeface="Calibri"/>
              </a:rPr>
              <a:t>Michael McKinney</a:t>
            </a:r>
            <a:endParaRPr/>
          </a:p>
          <a:p>
            <a:pPr indent="0" lvl="0" marL="0" marR="0" rtl="0" algn="r">
              <a:spcBef>
                <a:spcPts val="560"/>
              </a:spcBef>
              <a:spcAft>
                <a:spcPts val="0"/>
              </a:spcAft>
              <a:buClr>
                <a:schemeClr val="lt1"/>
              </a:buClr>
              <a:buFont typeface="Arial"/>
              <a:buNone/>
            </a:pPr>
            <a:r>
              <a:t/>
            </a:r>
            <a:endParaRPr b="0" i="1" sz="2800" u="none" cap="none" strike="noStrike">
              <a:solidFill>
                <a:schemeClr val="lt1"/>
              </a:solidFill>
              <a:latin typeface="Calibri"/>
              <a:ea typeface="Calibri"/>
              <a:cs typeface="Calibri"/>
              <a:sym typeface="Calibri"/>
            </a:endParaRPr>
          </a:p>
          <a:p>
            <a:pPr indent="0" lvl="0" marL="0" marR="0" rtl="0" algn="ct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can be consolidated in one person or distributed as in team-based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Ultimate responsibilities are the same.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40" name="Google Shape;240;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Establish vision, initiatives, goals.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commit to doing (saying).</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implement with integrity (doing).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	</a:t>
            </a:r>
            <a:endParaRPr/>
          </a:p>
        </p:txBody>
      </p:sp>
      <p:sp>
        <p:nvSpPr>
          <p:cNvPr id="246" name="Google Shape;246;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Maintain focus on ultimate goals (student benefit).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Often conflict with more immediate consequences.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effort</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cost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Create conditions so that others are doing what is necessary to meet goal.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Make sure the important things get done.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Few things more important than implementing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40"/>
          <p:cNvSpPr txBox="1"/>
          <p:nvPr>
            <p:ph type="title"/>
          </p:nvPr>
        </p:nvSpPr>
        <p:spPr>
          <a:xfrm>
            <a:off x="457200" y="1527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Systems Design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 Current Practice</a:t>
            </a:r>
            <a:endParaRPr/>
          </a:p>
        </p:txBody>
      </p:sp>
      <p:sp>
        <p:nvSpPr>
          <p:cNvPr id="257" name="Google Shape;257;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are often the focus when evaluating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second most often cited as contributor to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Short-sighted.</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a:t>
            </a:r>
            <a:endParaRPr/>
          </a:p>
        </p:txBody>
      </p:sp>
      <p:sp>
        <p:nvSpPr>
          <p:cNvPr id="263" name="Google Shape;263;p42"/>
          <p:cNvSpPr txBox="1"/>
          <p:nvPr>
            <p:ph idx="1" type="body"/>
          </p:nvPr>
        </p:nvSpPr>
        <p:spPr>
          <a:xfrm>
            <a:off x="457200" y="1524000"/>
            <a:ext cx="8229600" cy="46021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Students do well when teachers do well.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do well when they are effectively supported at the building level.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effective when they are supported by the district.</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Districts perform well when they are supported State Education Agency.</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Requires an aligned system.</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Data about student performance and implementation.</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43"/>
          <p:cNvSpPr/>
          <p:nvPr/>
        </p:nvSpPr>
        <p:spPr>
          <a:xfrm>
            <a:off x="866775" y="188913"/>
            <a:ext cx="7478713" cy="6608762"/>
          </a:xfrm>
          <a:prstGeom prst="rect">
            <a:avLst/>
          </a:prstGeom>
          <a:solidFill>
            <a:schemeClr val="lt1"/>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descr="114Untitled-1.psd" id="270" name="Google Shape;270;p43"/>
          <p:cNvPicPr preferRelativeResize="0"/>
          <p:nvPr/>
        </p:nvPicPr>
        <p:blipFill rotWithShape="1">
          <a:blip r:embed="rId3">
            <a:alphaModFix/>
          </a:blip>
          <a:srcRect b="0" l="0" r="0" t="0"/>
          <a:stretch/>
        </p:blipFill>
        <p:spPr>
          <a:xfrm>
            <a:off x="1047750" y="234950"/>
            <a:ext cx="6805613" cy="6399213"/>
          </a:xfrm>
          <a:prstGeom prst="rect">
            <a:avLst/>
          </a:prstGeom>
          <a:noFill/>
          <a:ln>
            <a:noFill/>
          </a:ln>
        </p:spPr>
      </p:pic>
      <p:pic>
        <p:nvPicPr>
          <p:cNvPr descr="uparrow copy.jpg" id="271" name="Google Shape;271;p43"/>
          <p:cNvPicPr preferRelativeResize="0"/>
          <p:nvPr/>
        </p:nvPicPr>
        <p:blipFill rotWithShape="1">
          <a:blip r:embed="rId4">
            <a:alphaModFix/>
          </a:blip>
          <a:srcRect b="0" l="0" r="0" t="0"/>
          <a:stretch/>
        </p:blipFill>
        <p:spPr>
          <a:xfrm>
            <a:off x="6762750" y="625475"/>
            <a:ext cx="1284288" cy="5880100"/>
          </a:xfrm>
          <a:prstGeom prst="rect">
            <a:avLst/>
          </a:prstGeom>
          <a:noFill/>
          <a:ln>
            <a:noFill/>
          </a:ln>
        </p:spPr>
      </p:pic>
      <p:pic>
        <p:nvPicPr>
          <p:cNvPr descr="dpwmarrpw.jpg" id="272" name="Google Shape;272;p43"/>
          <p:cNvPicPr preferRelativeResize="0"/>
          <p:nvPr/>
        </p:nvPicPr>
        <p:blipFill rotWithShape="1">
          <a:blip r:embed="rId5">
            <a:alphaModFix/>
          </a:blip>
          <a:srcRect b="0" l="0" r="0" t="0"/>
          <a:stretch/>
        </p:blipFill>
        <p:spPr>
          <a:xfrm>
            <a:off x="1168400" y="760413"/>
            <a:ext cx="1081088" cy="5661025"/>
          </a:xfrm>
          <a:prstGeom prst="rect">
            <a:avLst/>
          </a:prstGeom>
          <a:noFill/>
          <a:ln>
            <a:noFill/>
          </a:ln>
        </p:spPr>
      </p:pic>
      <p:sp>
        <p:nvSpPr>
          <p:cNvPr id="273" name="Google Shape;273;p43"/>
          <p:cNvSpPr/>
          <p:nvPr/>
        </p:nvSpPr>
        <p:spPr>
          <a:xfrm rot="348836">
            <a:off x="5226050" y="4243388"/>
            <a:ext cx="420688" cy="108585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4" name="Google Shape;274;p43"/>
          <p:cNvSpPr/>
          <p:nvPr/>
        </p:nvSpPr>
        <p:spPr>
          <a:xfrm rot="348836">
            <a:off x="5589588" y="3124200"/>
            <a:ext cx="420687" cy="10842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5" name="Google Shape;275;p43"/>
          <p:cNvSpPr/>
          <p:nvPr/>
        </p:nvSpPr>
        <p:spPr>
          <a:xfrm rot="348836">
            <a:off x="5924550" y="1908175"/>
            <a:ext cx="493713" cy="11350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6" name="Google Shape;276;p43"/>
          <p:cNvSpPr/>
          <p:nvPr/>
        </p:nvSpPr>
        <p:spPr>
          <a:xfrm rot="348836">
            <a:off x="6288088" y="709613"/>
            <a:ext cx="496887" cy="1122362"/>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7" name="Google Shape;277;p43"/>
          <p:cNvSpPr/>
          <p:nvPr/>
        </p:nvSpPr>
        <p:spPr>
          <a:xfrm rot="9387060">
            <a:off x="3236913" y="3086100"/>
            <a:ext cx="342900" cy="1157288"/>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8" name="Google Shape;278;p43"/>
          <p:cNvSpPr/>
          <p:nvPr/>
        </p:nvSpPr>
        <p:spPr>
          <a:xfrm rot="9387060">
            <a:off x="2895600" y="1928813"/>
            <a:ext cx="344488" cy="1157287"/>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9" name="Google Shape;279;p43"/>
          <p:cNvSpPr/>
          <p:nvPr/>
        </p:nvSpPr>
        <p:spPr>
          <a:xfrm rot="9387060">
            <a:off x="2506663" y="708025"/>
            <a:ext cx="344487" cy="115570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80" name="Google Shape;280;p43"/>
          <p:cNvSpPr/>
          <p:nvPr/>
        </p:nvSpPr>
        <p:spPr>
          <a:xfrm>
            <a:off x="4143375" y="5113338"/>
            <a:ext cx="854075" cy="263525"/>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1" name="Google Shape;281;p43"/>
          <p:cNvSpPr/>
          <p:nvPr/>
        </p:nvSpPr>
        <p:spPr>
          <a:xfrm>
            <a:off x="3797300" y="3965575"/>
            <a:ext cx="1544638" cy="3667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2" name="Google Shape;282;p43"/>
          <p:cNvSpPr/>
          <p:nvPr/>
        </p:nvSpPr>
        <p:spPr>
          <a:xfrm>
            <a:off x="3455988" y="2730500"/>
            <a:ext cx="2244725" cy="5318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3" name="Google Shape;283;p43"/>
          <p:cNvSpPr/>
          <p:nvPr/>
        </p:nvSpPr>
        <p:spPr>
          <a:xfrm>
            <a:off x="3041650" y="1452563"/>
            <a:ext cx="3063875" cy="7127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4" name="Google Shape;284;p43"/>
          <p:cNvSpPr/>
          <p:nvPr/>
        </p:nvSpPr>
        <p:spPr>
          <a:xfrm>
            <a:off x="2698750" y="287338"/>
            <a:ext cx="3757613" cy="7381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type="title"/>
          </p:nvPr>
        </p:nvSpPr>
        <p:spPr>
          <a:xfrm>
            <a:off x="457200" y="1943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 and Doing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4"/>
          <p:cNvSpPr txBox="1"/>
          <p:nvPr>
            <p:ph type="title"/>
          </p:nvPr>
        </p:nvSpPr>
        <p:spPr>
          <a:xfrm>
            <a:off x="457200" y="15875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Interaction Between Leadership and System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graphicFrame>
        <p:nvGraphicFramePr>
          <p:cNvPr id="295" name="Google Shape;295;p45"/>
          <p:cNvGraphicFramePr/>
          <p:nvPr/>
        </p:nvGraphicFramePr>
        <p:xfrm>
          <a:off x="2255838" y="1304925"/>
          <a:ext cx="3000000" cy="3000000"/>
        </p:xfrm>
        <a:graphic>
          <a:graphicData uri="http://schemas.openxmlformats.org/drawingml/2006/table">
            <a:tbl>
              <a:tblPr bandRow="1" firstRow="1">
                <a:noFill/>
                <a:tableStyleId>{AA3CF4D8-89FE-4401-8A48-85CC105C371D}</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296" name="Google Shape;296;p45"/>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297" name="Google Shape;297;p45"/>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298" name="Google Shape;298;p45"/>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299" name="Google Shape;299;p45"/>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00" name="Google Shape;300;p45"/>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1" name="Google Shape;301;p45"/>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02" name="Google Shape;302;p45"/>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03" name="Google Shape;303;p45"/>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04" name="Google Shape;304;p45"/>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5" name="Google Shape;305;p45"/>
          <p:cNvSpPr/>
          <p:nvPr/>
        </p:nvSpPr>
        <p:spPr>
          <a:xfrm>
            <a:off x="3819525" y="103188"/>
            <a:ext cx="162877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3"/>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graphicFrame>
        <p:nvGraphicFramePr>
          <p:cNvPr id="311" name="Google Shape;311;p46"/>
          <p:cNvGraphicFramePr/>
          <p:nvPr/>
        </p:nvGraphicFramePr>
        <p:xfrm>
          <a:off x="2255838" y="1304925"/>
          <a:ext cx="3000000" cy="3000000"/>
        </p:xfrm>
        <a:graphic>
          <a:graphicData uri="http://schemas.openxmlformats.org/drawingml/2006/table">
            <a:tbl>
              <a:tblPr bandRow="1" firstRow="1">
                <a:noFill/>
                <a:tableStyleId>{AA3CF4D8-89FE-4401-8A48-85CC105C371D}</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312" name="Google Shape;312;p46"/>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313" name="Google Shape;313;p46"/>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314" name="Google Shape;314;p46"/>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315" name="Google Shape;315;p46"/>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16" name="Google Shape;316;p46"/>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17" name="Google Shape;317;p46"/>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18" name="Google Shape;318;p46"/>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19" name="Google Shape;319;p46"/>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20" name="Google Shape;320;p46"/>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21" name="Google Shape;321;p46"/>
          <p:cNvSpPr txBox="1"/>
          <p:nvPr/>
        </p:nvSpPr>
        <p:spPr>
          <a:xfrm>
            <a:off x="2778125" y="111125"/>
            <a:ext cx="373062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47"/>
          <p:cNvSpPr/>
          <p:nvPr/>
        </p:nvSpPr>
        <p:spPr>
          <a:xfrm>
            <a:off x="288568" y="2846664"/>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7"/>
          <p:cNvSpPr txBox="1"/>
          <p:nvPr>
            <p:ph type="title"/>
          </p:nvPr>
        </p:nvSpPr>
        <p:spPr>
          <a:xfrm>
            <a:off x="722313" y="2303463"/>
            <a:ext cx="7772400" cy="13620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29" name="Google Shape;329;p47"/>
          <p:cNvSpPr txBox="1"/>
          <p:nvPr>
            <p:ph idx="1" type="body"/>
          </p:nvPr>
        </p:nvSpPr>
        <p:spPr>
          <a:xfrm>
            <a:off x="722313" y="2906713"/>
            <a:ext cx="7772400" cy="631825"/>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Influencing Saying and Doing</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9">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35" name="Google Shape;335;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Implementation does not happen without explicit efforts to make it happen.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critical.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What do leaders do to facilitate implementation?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9"/>
          <p:cNvSpPr/>
          <p:nvPr/>
        </p:nvSpPr>
        <p:spPr>
          <a:xfrm>
            <a:off x="131372" y="2846665"/>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43" name="Google Shape;343;p4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Inspirational/Aspirational speakers- calls to action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Appeals to values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JFK </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MLK, Jr.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Nelson Mandella</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Geoffrey Canada-Harlem Children’s Zone- “whatever it takes”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50"/>
          <p:cNvSpPr/>
          <p:nvPr/>
        </p:nvSpPr>
        <p:spPr>
          <a:xfrm>
            <a:off x="131372" y="547436"/>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51" name="Google Shape;351;p5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teams- Distributed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Responsibility for solution is shared.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Allows participants to “own” the problem/solution.</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Effective for getting agreement that a problem exists and framing solutions.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If members of the team are credible then can function as local champions for solutions with peers.</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Requires that someone ensures that team remains solution focused.</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May reduce resistance.</a:t>
            </a:r>
            <a:endParaRPr/>
          </a:p>
          <a:p>
            <a:pPr indent="0" lvl="3" marL="1371600" marR="0" rtl="0" algn="l">
              <a:spcBef>
                <a:spcPts val="400"/>
              </a:spcBef>
              <a:spcAft>
                <a:spcPts val="0"/>
              </a:spcAft>
              <a:buClr>
                <a:schemeClr val="lt1"/>
              </a:buClr>
              <a:buFont typeface="Arial"/>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5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Specify Classes of Behavior </a:t>
            </a:r>
            <a:endParaRPr/>
          </a:p>
        </p:txBody>
      </p:sp>
      <p:sp>
        <p:nvSpPr>
          <p:cNvPr id="357" name="Google Shape;357;p51"/>
          <p:cNvSpPr txBox="1"/>
          <p:nvPr>
            <p:ph idx="1" type="body"/>
          </p:nvPr>
        </p:nvSpPr>
        <p:spPr>
          <a:xfrm>
            <a:off x="457200" y="1417638"/>
            <a:ext cx="8229600" cy="5308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lt1"/>
              </a:buClr>
              <a:buSzPts val="2557"/>
              <a:buFont typeface="Arial"/>
              <a:buChar char="•"/>
            </a:pPr>
            <a:r>
              <a:rPr b="0" i="0" lang="en-US" sz="2557" u="none" cap="none" strike="noStrike">
                <a:solidFill>
                  <a:schemeClr val="lt1"/>
                </a:solidFill>
                <a:latin typeface="Calibri"/>
                <a:ea typeface="Calibri"/>
                <a:cs typeface="Calibri"/>
                <a:sym typeface="Calibri"/>
              </a:rPr>
              <a:t>Following is difficult if followers don’t know what to do.</a:t>
            </a:r>
            <a:endParaRPr/>
          </a:p>
          <a:p>
            <a:pPr indent="-342900" lvl="0" marL="342900" marR="0" rtl="0" algn="l">
              <a:lnSpc>
                <a:spcPct val="80000"/>
              </a:lnSpc>
              <a:spcBef>
                <a:spcPts val="511"/>
              </a:spcBef>
              <a:spcAft>
                <a:spcPts val="0"/>
              </a:spcAft>
              <a:buClr>
                <a:schemeClr val="lt1"/>
              </a:buClr>
              <a:buSzPts val="2557"/>
              <a:buFont typeface="Arial"/>
              <a:buChar char="•"/>
            </a:pPr>
            <a:r>
              <a:rPr b="0" i="0" lang="en-US" sz="2557" u="none" cap="none" strike="noStrike">
                <a:solidFill>
                  <a:schemeClr val="lt1"/>
                </a:solidFill>
                <a:latin typeface="Calibri"/>
                <a:ea typeface="Calibri"/>
                <a:cs typeface="Calibri"/>
                <a:sym typeface="Calibri"/>
              </a:rPr>
              <a:t>These are functional classes of behavior rather than topographical classes.</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Overly prescribing form narrows the range so that in many instances there is no “appropriate” response.</a:t>
            </a:r>
            <a:endParaRPr/>
          </a:p>
          <a:p>
            <a:pPr indent="-228600" lvl="2" marL="1143000" marR="0" rtl="0" algn="l">
              <a:lnSpc>
                <a:spcPct val="80000"/>
              </a:lnSpc>
              <a:spcBef>
                <a:spcPts val="372"/>
              </a:spcBef>
              <a:spcAft>
                <a:spcPts val="0"/>
              </a:spcAft>
              <a:buClr>
                <a:schemeClr val="lt1"/>
              </a:buClr>
              <a:buSzPts val="1860"/>
              <a:buFont typeface="Noto Sans Symbols"/>
              <a:buChar char="✓"/>
            </a:pPr>
            <a:r>
              <a:rPr b="0" i="0" lang="en-US" sz="1860" u="none" cap="none" strike="noStrike">
                <a:solidFill>
                  <a:schemeClr val="lt1"/>
                </a:solidFill>
                <a:latin typeface="Calibri"/>
                <a:ea typeface="Calibri"/>
                <a:cs typeface="Calibri"/>
                <a:sym typeface="Calibri"/>
              </a:rPr>
              <a:t>The form of the behavior is not as important as the function.</a:t>
            </a:r>
            <a:endParaRPr/>
          </a:p>
          <a:p>
            <a:pPr indent="-228600" lvl="3" marL="1600200" marR="0" rtl="0" algn="l">
              <a:lnSpc>
                <a:spcPct val="80000"/>
              </a:lnSpc>
              <a:spcBef>
                <a:spcPts val="372"/>
              </a:spcBef>
              <a:spcAft>
                <a:spcPts val="0"/>
              </a:spcAft>
              <a:buClr>
                <a:schemeClr val="lt1"/>
              </a:buClr>
              <a:buSzPts val="1860"/>
              <a:buFont typeface="Arial"/>
              <a:buChar char="–"/>
            </a:pPr>
            <a:r>
              <a:rPr b="0" i="0" lang="en-US" sz="1860" u="none" cap="none" strike="noStrike">
                <a:solidFill>
                  <a:schemeClr val="lt1"/>
                </a:solidFill>
                <a:latin typeface="Calibri"/>
                <a:ea typeface="Calibri"/>
                <a:cs typeface="Calibri"/>
                <a:sym typeface="Calibri"/>
              </a:rPr>
              <a:t>Catch ’em being good.</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SWPBS is a good model for establishing broad classes of behavior:</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1550" u="none" cap="none" strike="noStrike">
                <a:solidFill>
                  <a:schemeClr val="lt1"/>
                </a:solidFill>
                <a:latin typeface="Calibri"/>
                <a:ea typeface="Calibri"/>
                <a:cs typeface="Calibri"/>
                <a:sym typeface="Calibri"/>
              </a:rPr>
              <a:t> </a:t>
            </a:r>
            <a:r>
              <a:rPr b="0" i="0" lang="en-US" sz="2015" u="none" cap="none" strike="noStrike">
                <a:solidFill>
                  <a:schemeClr val="lt1"/>
                </a:solidFill>
                <a:latin typeface="Calibri"/>
                <a:ea typeface="Calibri"/>
                <a:cs typeface="Calibri"/>
                <a:sym typeface="Calibri"/>
              </a:rPr>
              <a:t>Be Safe</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Respectful</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Responsible</a:t>
            </a:r>
            <a:endParaRPr/>
          </a:p>
          <a:p>
            <a:pPr indent="0" lvl="2" marL="914400" marR="0" rtl="0" algn="l">
              <a:lnSpc>
                <a:spcPct val="80000"/>
              </a:lnSpc>
              <a:spcBef>
                <a:spcPts val="310"/>
              </a:spcBef>
              <a:spcAft>
                <a:spcPts val="0"/>
              </a:spcAft>
              <a:buClr>
                <a:schemeClr val="lt1"/>
              </a:buClr>
              <a:buFont typeface="Noto Sans Symbols"/>
              <a:buNone/>
            </a:pPr>
            <a:r>
              <a:t/>
            </a:r>
            <a:endParaRPr b="0" i="0" sz="1550" u="none" cap="none" strike="noStrike">
              <a:solidFill>
                <a:schemeClr val="lt1"/>
              </a:solidFill>
              <a:latin typeface="Calibri"/>
              <a:ea typeface="Calibri"/>
              <a:cs typeface="Calibri"/>
              <a:sym typeface="Calibri"/>
            </a:endParaRPr>
          </a:p>
          <a:p>
            <a:pPr indent="-205105" lvl="0" marL="342900" marR="0" rtl="0" algn="l">
              <a:lnSpc>
                <a:spcPct val="80000"/>
              </a:lnSpc>
              <a:spcBef>
                <a:spcPts val="434"/>
              </a:spcBef>
              <a:spcAft>
                <a:spcPts val="0"/>
              </a:spcAft>
              <a:buClr>
                <a:schemeClr val="lt1"/>
              </a:buClr>
              <a:buSzPts val="2170"/>
              <a:buFont typeface="Arial"/>
              <a:buNone/>
            </a:pPr>
            <a:r>
              <a:t/>
            </a:r>
            <a:endParaRPr b="0" i="0" sz="2170" u="none" cap="none" strike="noStrike">
              <a:solidFill>
                <a:schemeClr val="lt1"/>
              </a:solidFill>
              <a:latin typeface="Calibri"/>
              <a:ea typeface="Calibri"/>
              <a:cs typeface="Calibri"/>
              <a:sym typeface="Calibri"/>
            </a:endParaRPr>
          </a:p>
          <a:p>
            <a:pPr indent="0" lvl="0" marL="0" marR="0" rtl="0" algn="l">
              <a:lnSpc>
                <a:spcPct val="80000"/>
              </a:lnSpc>
              <a:spcBef>
                <a:spcPts val="434"/>
              </a:spcBef>
              <a:spcAft>
                <a:spcPts val="0"/>
              </a:spcAft>
              <a:buClr>
                <a:schemeClr val="lt1"/>
              </a:buClr>
              <a:buFont typeface="Arial"/>
              <a:buNone/>
            </a:pPr>
            <a:r>
              <a:rPr b="0" i="0" lang="en-US" sz="2170" u="none" cap="none" strike="noStrike">
                <a:solidFill>
                  <a:schemeClr val="lt1"/>
                </a:solidFill>
                <a:latin typeface="Calibri"/>
                <a:ea typeface="Calibri"/>
                <a:cs typeface="Calibri"/>
                <a:sym typeface="Calibri"/>
              </a:rPr>
              <a:t> </a:t>
            </a:r>
            <a:endParaRPr b="0" i="0" sz="2170" u="none" cap="none" strike="noStrik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Create Context for Following</a:t>
            </a:r>
            <a:endParaRPr/>
          </a:p>
        </p:txBody>
      </p:sp>
      <p:sp>
        <p:nvSpPr>
          <p:cNvPr id="363" name="Google Shape;363;p5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Clear vision and goals.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Adequate training and coaching.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Necessary resources available.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5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 Stimuli for Following</a:t>
            </a:r>
            <a:endParaRPr/>
          </a:p>
        </p:txBody>
      </p:sp>
      <p:sp>
        <p:nvSpPr>
          <p:cNvPr id="369" name="Google Shape;369;p5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Set the occasion for when following is to occur.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Coaching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Checklists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Job Aids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Say/Do Correspondence</a:t>
            </a:r>
            <a:endParaRPr/>
          </a:p>
        </p:txBody>
      </p:sp>
      <p:sp>
        <p:nvSpPr>
          <p:cNvPr id="176" name="Google Shape;176;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Reinforcing participants for doing as they said they would do.</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Keeping commitment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Saying does not necessarily predict doing.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Monitor and Reinforce Following	</a:t>
            </a:r>
            <a:endParaRPr/>
          </a:p>
        </p:txBody>
      </p:sp>
      <p:sp>
        <p:nvSpPr>
          <p:cNvPr id="375" name="Google Shape;375;p5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Performance feedback systems.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“Management by walking around.”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Allows for immediate reinforcement of following.</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Performance Feedback	</a:t>
            </a:r>
            <a:endParaRPr/>
          </a:p>
        </p:txBody>
      </p:sp>
      <p:sp>
        <p:nvSpPr>
          <p:cNvPr id="381" name="Google Shape;381;p5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Links the present to the future.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Clarifies how performance today is affecting future outcomes.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pic>
        <p:nvPicPr>
          <p:cNvPr id="386" name="Google Shape;386;p56"/>
          <p:cNvPicPr preferRelativeResize="0"/>
          <p:nvPr/>
        </p:nvPicPr>
        <p:blipFill rotWithShape="1">
          <a:blip r:embed="rId3">
            <a:alphaModFix/>
          </a:blip>
          <a:srcRect b="0" l="0" r="0" t="0"/>
          <a:stretch/>
        </p:blipFill>
        <p:spPr>
          <a:xfrm>
            <a:off x="42863" y="0"/>
            <a:ext cx="6350000" cy="6858000"/>
          </a:xfrm>
          <a:prstGeom prst="rect">
            <a:avLst/>
          </a:prstGeom>
          <a:noFill/>
          <a:ln>
            <a:noFill/>
          </a:ln>
        </p:spPr>
      </p:pic>
      <p:sp>
        <p:nvSpPr>
          <p:cNvPr id="387" name="Google Shape;387;p56"/>
          <p:cNvSpPr txBox="1"/>
          <p:nvPr/>
        </p:nvSpPr>
        <p:spPr>
          <a:xfrm>
            <a:off x="6454775" y="6438900"/>
            <a:ext cx="2598738" cy="369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FFFFF"/>
                </a:solidFill>
                <a:latin typeface="Calibri"/>
                <a:ea typeface="Calibri"/>
                <a:cs typeface="Calibri"/>
                <a:sym typeface="Calibri"/>
              </a:rPr>
              <a:t>Mortenson &amp; Witt, 1998</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id="392" name="Google Shape;392;p57"/>
          <p:cNvPicPr preferRelativeResize="0"/>
          <p:nvPr/>
        </p:nvPicPr>
        <p:blipFill rotWithShape="1">
          <a:blip r:embed="rId3">
            <a:alphaModFix/>
          </a:blip>
          <a:srcRect b="0" l="0" r="0" t="0"/>
          <a:stretch/>
        </p:blipFill>
        <p:spPr>
          <a:xfrm>
            <a:off x="0" y="0"/>
            <a:ext cx="5926138" cy="6858000"/>
          </a:xfrm>
          <a:prstGeom prst="rect">
            <a:avLst/>
          </a:prstGeom>
          <a:noFill/>
          <a:ln>
            <a:noFill/>
          </a:ln>
        </p:spPr>
      </p:pic>
      <p:sp>
        <p:nvSpPr>
          <p:cNvPr id="393" name="Google Shape;393;p57"/>
          <p:cNvSpPr txBox="1"/>
          <p:nvPr/>
        </p:nvSpPr>
        <p:spPr>
          <a:xfrm>
            <a:off x="6138863" y="6234113"/>
            <a:ext cx="3030537"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Calibri"/>
                <a:ea typeface="Calibri"/>
                <a:cs typeface="Calibri"/>
                <a:sym typeface="Calibri"/>
              </a:rPr>
              <a:t> Burns, Peters, &amp; Noell,  2008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58"/>
          <p:cNvSpPr txBox="1"/>
          <p:nvPr>
            <p:ph type="title"/>
          </p:nvPr>
        </p:nvSpPr>
        <p:spPr>
          <a:xfrm>
            <a:off x="457200" y="16033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for Education Reform</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5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t>
            </a:r>
            <a:endParaRPr/>
          </a:p>
        </p:txBody>
      </p:sp>
      <p:sp>
        <p:nvSpPr>
          <p:cNvPr id="404" name="Google Shape;404;p5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Systems are not things.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Systems= interrelationships between individuals, policies, and practices.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required to bring into alignment.</a:t>
            </a:r>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6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0" name="Google Shape;410;p60"/>
          <p:cNvSpPr txBox="1"/>
          <p:nvPr>
            <p:ph idx="1" type="body"/>
          </p:nvPr>
        </p:nvSpPr>
        <p:spPr>
          <a:xfrm>
            <a:off x="457200" y="1600200"/>
            <a:ext cx="8229600" cy="5080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CCSOO: “Don’t tell us what to do but make us do 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Provide broad goals/outcomes and what must be in place.  Let states and districts figure out the details.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Details must meet technical requirements.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logic can be applied across all levels of the system.</a:t>
            </a:r>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0" lvl="2" marL="914400" marR="0" rtl="0" algn="l">
              <a:spcBef>
                <a:spcPts val="400"/>
              </a:spcBef>
              <a:spcAft>
                <a:spcPts val="0"/>
              </a:spcAft>
              <a:buClr>
                <a:schemeClr val="lt1"/>
              </a:buClr>
              <a:buFont typeface="Noto Sans Symbols"/>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6" name="Google Shape;416;p6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Alignment requires a top-down/bottom-up approach.</a:t>
            </a:r>
            <a:endParaRPr b="0" i="0" sz="28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Leaving any level out of discussion, planning, and implementation increases probability that support and implementation will not happen.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Higher levels must be responsive to concerns/needs of those at lower levels of the system.</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Lower levels must “buy in” to the vision and goals of the higher levels.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6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22" name="Google Shape;422;p62"/>
          <p:cNvSpPr txBox="1"/>
          <p:nvPr>
            <p:ph idx="1" type="body"/>
          </p:nvPr>
        </p:nvSpPr>
        <p:spPr>
          <a:xfrm>
            <a:off x="0" y="1600200"/>
            <a:ext cx="91440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 most states, Chief Operating Officer is elected or appointed by governor.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Political position.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If elected, may not share the governor’s vision. </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Historically, SEAs have focused on compliance function rather than leading.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will require SEAs to reorganize themselves to change function from compliance to support/partnership.</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6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Aligning the System</a:t>
            </a:r>
            <a:endParaRPr/>
          </a:p>
        </p:txBody>
      </p:sp>
      <p:sp>
        <p:nvSpPr>
          <p:cNvPr id="428" name="Google Shape;428;p6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“Politicians and policymakers need to create the conditions for others around them to succeed.”</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Barber &amp; Fullan, 2005</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id="181" name="Google Shape;181;p28"/>
          <p:cNvPicPr preferRelativeResize="0"/>
          <p:nvPr/>
        </p:nvPicPr>
        <p:blipFill rotWithShape="1">
          <a:blip r:embed="rId3">
            <a:alphaModFix/>
          </a:blip>
          <a:srcRect b="0" l="0" r="0" t="0"/>
          <a:stretch/>
        </p:blipFill>
        <p:spPr>
          <a:xfrm>
            <a:off x="0" y="863600"/>
            <a:ext cx="9144000" cy="4513263"/>
          </a:xfrm>
          <a:prstGeom prst="rect">
            <a:avLst/>
          </a:prstGeom>
          <a:noFill/>
          <a:ln>
            <a:noFill/>
          </a:ln>
        </p:spPr>
      </p:pic>
      <p:sp>
        <p:nvSpPr>
          <p:cNvPr id="182" name="Google Shape;182;p28"/>
          <p:cNvSpPr/>
          <p:nvPr/>
        </p:nvSpPr>
        <p:spPr>
          <a:xfrm>
            <a:off x="177800" y="5586413"/>
            <a:ext cx="6680200" cy="369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Baer, Blount, Detrich, &amp; Stokes, (1987)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6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Summarized</a:t>
            </a:r>
            <a:endParaRPr/>
          </a:p>
        </p:txBody>
      </p:sp>
      <p:sp>
        <p:nvSpPr>
          <p:cNvPr id="434" name="Google Shape;434;p6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“To lead people, walk beside them ... As for the best leaders, the people do not notice their existence. The next best, the people honor and praise. The next, the people fear; and the next, the people hate ... When the best leader's work is done the people say, 'We did it ourselves!'”</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Lao Tzu</a:t>
            </a:r>
            <a:endParaRPr/>
          </a:p>
          <a:p>
            <a:pPr indent="177800" lvl="0" marL="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65"/>
          <p:cNvSpPr txBox="1"/>
          <p:nvPr>
            <p:ph type="title"/>
          </p:nvPr>
        </p:nvSpPr>
        <p:spPr>
          <a:xfrm>
            <a:off x="457200" y="1654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Thank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title"/>
          </p:nvPr>
        </p:nvSpPr>
        <p:spPr>
          <a:xfrm>
            <a:off x="457200" y="1816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p:txBody>
      </p:sp>
      <p:sp>
        <p:nvSpPr>
          <p:cNvPr id="193" name="Google Shape;193;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After all is said and done, </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 lot more will be said than done.</a:t>
            </a:r>
            <a:endParaRPr/>
          </a:p>
          <a:p>
            <a:pPr indent="0" lvl="0" marL="0" marR="0" rtl="0" algn="r">
              <a:spcBef>
                <a:spcPts val="56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Author unknown </a:t>
            </a: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Well done is better than well said.</a:t>
            </a:r>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Benjamin Franklin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93">
                                            <p:txEl>
                                              <p:pRg end="0" st="0"/>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1" st="1"/>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2" st="2"/>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3" st="3"/>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
        <p:nvSpPr>
          <p:cNvPr id="199" name="Google Shape;199;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The primary function of implementation science = getting initiatives implemented with integrity.</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“Students don’t benefit from interventions they don’t experience.”  </a:t>
            </a:r>
            <a:r>
              <a:rPr b="0" i="0" lang="en-US" sz="2000" u="none" cap="none" strike="noStrike">
                <a:solidFill>
                  <a:schemeClr val="lt1"/>
                </a:solidFill>
                <a:latin typeface="Calibri"/>
                <a:ea typeface="Calibri"/>
                <a:cs typeface="Calibri"/>
                <a:sym typeface="Calibri"/>
              </a:rPr>
              <a:t>Dean Fixsen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Two challenges: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commit to implementing (saying).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actually implement (doing).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Both require leadership.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Function of Educational Institutions	</a:t>
            </a:r>
            <a:endParaRPr/>
          </a:p>
        </p:txBody>
      </p:sp>
      <p:sp>
        <p:nvSpPr>
          <p:cNvPr id="205" name="Google Shape;205;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All students benefit from instruction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How is this Done?</a:t>
            </a:r>
            <a:endParaRPr/>
          </a:p>
        </p:txBody>
      </p:sp>
      <p:sp>
        <p:nvSpPr>
          <p:cNvPr id="211" name="Google Shape;21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Adopt effective practices.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Both are complex and require leadership.</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