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7" r:id="rId10"/>
    <p:sldId id="268" r:id="rId11"/>
    <p:sldId id="270" r:id="rId12"/>
    <p:sldId id="271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8" r:id="rId31"/>
    <p:sldId id="297" r:id="rId32"/>
    <p:sldId id="291" r:id="rId33"/>
    <p:sldId id="292" r:id="rId34"/>
    <p:sldId id="293" r:id="rId35"/>
    <p:sldId id="294" r:id="rId36"/>
    <p:sldId id="295" r:id="rId37"/>
    <p:sldId id="29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590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59C66-E047-4377-8546-C3E1D66C9862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AA3F6-1146-43AE-8699-80289FFD3C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DD83A-7C73-4BB6-91D6-467F796DAE77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CF6A5-7DC7-4A2F-9EB6-A35C4CF30C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CF6A5-7DC7-4A2F-9EB6-A35C4CF30C0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CF6A5-7DC7-4A2F-9EB6-A35C4CF30C0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CF6A5-7DC7-4A2F-9EB6-A35C4CF30C0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CF6A5-7DC7-4A2F-9EB6-A35C4CF30C0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27D87-D069-469F-9030-17ABC65F37A4}" type="datetimeFigureOut">
              <a:rPr lang="en-US" smtClean="0"/>
              <a:pPr/>
              <a:t>1/1/2012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F7D9-7651-44E2-AECD-96335C4D0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GASTROINTESTINAL DISEASES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PCL 313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digestive system is made up of the </a:t>
            </a:r>
          </a:p>
          <a:p>
            <a:pPr lvl="1"/>
            <a:r>
              <a:rPr lang="en-US" dirty="0" smtClean="0"/>
              <a:t>GIT (Mouth + Pharynx + Esophagus + Stomach + Small intestine + Large intestine) </a:t>
            </a:r>
          </a:p>
          <a:p>
            <a:pPr lvl="1"/>
            <a:r>
              <a:rPr lang="en-US" dirty="0" smtClean="0"/>
              <a:t>and the accessory digestive organs (</a:t>
            </a:r>
            <a:r>
              <a:rPr lang="en-US" dirty="0"/>
              <a:t>Salivary </a:t>
            </a:r>
            <a:r>
              <a:rPr lang="en-US" dirty="0" smtClean="0"/>
              <a:t>glands + Liver + Gallbladder + Pancreas)</a:t>
            </a:r>
          </a:p>
          <a:p>
            <a:r>
              <a:rPr lang="en-US" dirty="0" smtClean="0"/>
              <a:t>GI </a:t>
            </a:r>
            <a:r>
              <a:rPr lang="en-US" dirty="0"/>
              <a:t>diseases </a:t>
            </a:r>
            <a:r>
              <a:rPr lang="en-US" dirty="0" smtClean="0"/>
              <a:t>may </a:t>
            </a:r>
            <a:r>
              <a:rPr lang="en-US" dirty="0"/>
              <a:t>be localized to a </a:t>
            </a:r>
            <a:r>
              <a:rPr lang="en-US" dirty="0" smtClean="0"/>
              <a:t>gastrointestinal </a:t>
            </a:r>
            <a:r>
              <a:rPr lang="en-US" dirty="0"/>
              <a:t>organ or may be generalized throughout the gastrointestinal tract. </a:t>
            </a:r>
            <a:endParaRPr lang="en-US" dirty="0" smtClean="0"/>
          </a:p>
          <a:p>
            <a:pPr lvl="1"/>
            <a:r>
              <a:rPr lang="en-US" dirty="0" smtClean="0"/>
              <a:t>GERD …….most </a:t>
            </a:r>
            <a:r>
              <a:rPr lang="en-US" dirty="0"/>
              <a:t>common </a:t>
            </a:r>
            <a:endParaRPr lang="en-US" dirty="0" smtClean="0"/>
          </a:p>
          <a:p>
            <a:pPr lvl="1"/>
            <a:r>
              <a:rPr lang="en-US" dirty="0" smtClean="0"/>
              <a:t>colorectal </a:t>
            </a:r>
            <a:r>
              <a:rPr lang="en-US" dirty="0"/>
              <a:t>cancer </a:t>
            </a:r>
            <a:r>
              <a:rPr lang="en-US" dirty="0" smtClean="0"/>
              <a:t>…..&gt;50% of GI </a:t>
            </a:r>
            <a:r>
              <a:rPr lang="en-US" dirty="0"/>
              <a:t>cancers and </a:t>
            </a:r>
            <a:r>
              <a:rPr lang="en-US" dirty="0" smtClean="0"/>
              <a:t>GI-related </a:t>
            </a:r>
            <a:r>
              <a:rPr lang="en-US" dirty="0"/>
              <a:t>mortality. </a:t>
            </a:r>
            <a:endParaRPr lang="en-US" dirty="0" smtClean="0"/>
          </a:p>
          <a:p>
            <a:r>
              <a:rPr lang="en-US" dirty="0" smtClean="0"/>
              <a:t>General </a:t>
            </a:r>
            <a:r>
              <a:rPr lang="en-US" dirty="0"/>
              <a:t>symptoms </a:t>
            </a:r>
            <a:r>
              <a:rPr lang="en-US" dirty="0" smtClean="0"/>
              <a:t>are anorexia </a:t>
            </a:r>
            <a:r>
              <a:rPr lang="en-US" dirty="0"/>
              <a:t>(loss of appetite), nausea, vomiting, diarrhea, constipation, and bleeding (obvious or “occult”)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DISEASES OF THE ESOPHAGUS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conveys food </a:t>
            </a:r>
            <a:r>
              <a:rPr lang="en-US" dirty="0"/>
              <a:t>from the throat  to the stomach.</a:t>
            </a:r>
          </a:p>
          <a:p>
            <a:r>
              <a:rPr lang="en-US" b="1" dirty="0"/>
              <a:t>1 Swallowing disorders (</a:t>
            </a:r>
            <a:r>
              <a:rPr lang="en-US" b="1" dirty="0" err="1"/>
              <a:t>dysphagia</a:t>
            </a:r>
            <a:r>
              <a:rPr lang="en-US" b="1" dirty="0"/>
              <a:t>)</a:t>
            </a:r>
            <a:endParaRPr lang="en-US" dirty="0"/>
          </a:p>
          <a:p>
            <a:r>
              <a:rPr lang="en-US" dirty="0" smtClean="0"/>
              <a:t>Difficulty </a:t>
            </a:r>
            <a:r>
              <a:rPr lang="en-US" dirty="0"/>
              <a:t>swallowing that may be caused by </a:t>
            </a:r>
            <a:endParaRPr lang="en-US" dirty="0" smtClean="0"/>
          </a:p>
          <a:p>
            <a:pPr lvl="1"/>
            <a:r>
              <a:rPr lang="en-US" dirty="0" smtClean="0"/>
              <a:t>obstruction (neck tumors, congenital narrowing or esophageal </a:t>
            </a:r>
            <a:r>
              <a:rPr lang="en-US" dirty="0" err="1" smtClean="0"/>
              <a:t>diverticula</a:t>
            </a:r>
            <a:r>
              <a:rPr lang="en-US" dirty="0" smtClean="0"/>
              <a:t> )</a:t>
            </a:r>
          </a:p>
          <a:p>
            <a:pPr lvl="1"/>
            <a:r>
              <a:rPr lang="en-US" dirty="0" smtClean="0"/>
              <a:t>or </a:t>
            </a:r>
            <a:r>
              <a:rPr lang="en-US" dirty="0"/>
              <a:t>impaired </a:t>
            </a:r>
            <a:r>
              <a:rPr lang="en-US" dirty="0" smtClean="0"/>
              <a:t>motility (stroke or brain injury may impair the cranial nerves)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626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1. </a:t>
            </a:r>
            <a:r>
              <a:rPr lang="en-US" b="1" i="1" dirty="0" err="1"/>
              <a:t>Achalasia</a:t>
            </a:r>
            <a:endParaRPr lang="en-US" b="1" dirty="0"/>
          </a:p>
          <a:p>
            <a:r>
              <a:rPr lang="en-US" dirty="0" smtClean="0"/>
              <a:t>Failure </a:t>
            </a:r>
            <a:r>
              <a:rPr lang="en-US" dirty="0"/>
              <a:t>of </a:t>
            </a:r>
            <a:r>
              <a:rPr lang="en-US" dirty="0" smtClean="0"/>
              <a:t>the cardiac sphincter to </a:t>
            </a:r>
            <a:r>
              <a:rPr lang="en-US" dirty="0"/>
              <a:t>relax and allow food to enter the stomach. </a:t>
            </a:r>
          </a:p>
          <a:p>
            <a:r>
              <a:rPr lang="en-US" dirty="0" smtClean="0"/>
              <a:t>Causes </a:t>
            </a:r>
            <a:r>
              <a:rPr lang="en-US" dirty="0"/>
              <a:t>distention of the lower esophagus </a:t>
            </a:r>
            <a:r>
              <a:rPr lang="en-US" dirty="0" smtClean="0"/>
              <a:t>leading to inflammation </a:t>
            </a:r>
            <a:r>
              <a:rPr lang="en-US" dirty="0"/>
              <a:t>and </a:t>
            </a:r>
            <a:r>
              <a:rPr lang="en-US" dirty="0" smtClean="0"/>
              <a:t>ulceration.</a:t>
            </a:r>
            <a:endParaRPr lang="en-US" dirty="0"/>
          </a:p>
          <a:p>
            <a:r>
              <a:rPr lang="en-US" dirty="0" smtClean="0"/>
              <a:t>Presents </a:t>
            </a:r>
            <a:r>
              <a:rPr lang="en-US" dirty="0"/>
              <a:t>with </a:t>
            </a:r>
            <a:r>
              <a:rPr lang="en-US" dirty="0" err="1"/>
              <a:t>dysphagia</a:t>
            </a:r>
            <a:r>
              <a:rPr lang="en-US" dirty="0"/>
              <a:t>, vomiting, and chest </a:t>
            </a:r>
            <a:r>
              <a:rPr lang="en-US" dirty="0" smtClean="0"/>
              <a:t>pain (exacerbated </a:t>
            </a:r>
            <a:r>
              <a:rPr lang="en-US" dirty="0"/>
              <a:t>by </a:t>
            </a:r>
            <a:r>
              <a:rPr lang="en-US" dirty="0" smtClean="0"/>
              <a:t>eating).</a:t>
            </a:r>
            <a:endParaRPr lang="en-US" dirty="0"/>
          </a:p>
          <a:p>
            <a:r>
              <a:rPr lang="en-US" dirty="0" smtClean="0"/>
              <a:t>Aspiration </a:t>
            </a:r>
            <a:r>
              <a:rPr lang="en-US" dirty="0"/>
              <a:t>of trapped esophageal contents into the lungs </a:t>
            </a:r>
            <a:r>
              <a:rPr lang="en-US" dirty="0" smtClean="0"/>
              <a:t>when </a:t>
            </a:r>
            <a:r>
              <a:rPr lang="en-US" dirty="0" smtClean="0"/>
              <a:t>lying </a:t>
            </a:r>
            <a:r>
              <a:rPr lang="en-US" dirty="0"/>
              <a:t>down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b="1" i="1" dirty="0"/>
              <a:t>Esophageal </a:t>
            </a:r>
            <a:r>
              <a:rPr lang="en-US" b="1" i="1" dirty="0" err="1"/>
              <a:t>Diverticula</a:t>
            </a:r>
            <a:endParaRPr lang="en-US" b="1" dirty="0"/>
          </a:p>
          <a:p>
            <a:r>
              <a:rPr lang="en-US" dirty="0" smtClean="0"/>
              <a:t>Small </a:t>
            </a:r>
            <a:r>
              <a:rPr lang="en-US" dirty="0"/>
              <a:t>pockets that form in the esophageal </a:t>
            </a:r>
            <a:r>
              <a:rPr lang="en-US" dirty="0" smtClean="0"/>
              <a:t>walls due to </a:t>
            </a:r>
            <a:r>
              <a:rPr lang="en-US" dirty="0"/>
              <a:t>congenital </a:t>
            </a:r>
            <a:r>
              <a:rPr lang="en-US" dirty="0" smtClean="0"/>
              <a:t>weaknesses</a:t>
            </a:r>
            <a:endParaRPr lang="en-US" dirty="0"/>
          </a:p>
          <a:p>
            <a:r>
              <a:rPr lang="en-US" dirty="0" smtClean="0"/>
              <a:t>Food  trapped </a:t>
            </a:r>
            <a:r>
              <a:rPr lang="en-US" dirty="0"/>
              <a:t>in </a:t>
            </a:r>
            <a:r>
              <a:rPr lang="en-US" dirty="0" smtClean="0"/>
              <a:t>them, </a:t>
            </a:r>
            <a:r>
              <a:rPr lang="en-US" dirty="0"/>
              <a:t>leading to inflammation </a:t>
            </a:r>
            <a:r>
              <a:rPr lang="en-US" dirty="0" smtClean="0"/>
              <a:t> + infection + ulceration.</a:t>
            </a:r>
          </a:p>
          <a:p>
            <a:endParaRPr lang="en-US" dirty="0"/>
          </a:p>
          <a:p>
            <a:r>
              <a:rPr lang="en-US" dirty="0"/>
              <a:t>3. </a:t>
            </a:r>
            <a:r>
              <a:rPr lang="en-US" b="1" i="1" dirty="0"/>
              <a:t>Mallory-Weiss Syndrome</a:t>
            </a:r>
            <a:endParaRPr lang="en-US" b="1" dirty="0"/>
          </a:p>
          <a:p>
            <a:r>
              <a:rPr lang="en-US" dirty="0" smtClean="0"/>
              <a:t>Longitudinal tears </a:t>
            </a:r>
            <a:r>
              <a:rPr lang="en-US" dirty="0"/>
              <a:t>in </a:t>
            </a:r>
            <a:r>
              <a:rPr lang="en-US" dirty="0" smtClean="0"/>
              <a:t>the esophageal </a:t>
            </a:r>
            <a:r>
              <a:rPr lang="en-US" dirty="0"/>
              <a:t>walls </a:t>
            </a:r>
            <a:r>
              <a:rPr lang="en-US" dirty="0" smtClean="0"/>
              <a:t>mostly after </a:t>
            </a:r>
            <a:r>
              <a:rPr lang="en-US" dirty="0"/>
              <a:t>an episode of severe </a:t>
            </a:r>
            <a:r>
              <a:rPr lang="en-US" dirty="0" smtClean="0"/>
              <a:t>vomiting (alcoholism)</a:t>
            </a:r>
            <a:endParaRPr lang="en-US" dirty="0"/>
          </a:p>
          <a:p>
            <a:r>
              <a:rPr lang="en-US" dirty="0" smtClean="0"/>
              <a:t>May be associated with </a:t>
            </a:r>
            <a:r>
              <a:rPr lang="en-US" dirty="0"/>
              <a:t>acute bleeding and esophageal injury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1.1 </a:t>
            </a:r>
            <a:r>
              <a:rPr lang="en-US" b="1" dirty="0" err="1" smtClean="0"/>
              <a:t>Gastroesophageal</a:t>
            </a:r>
            <a:r>
              <a:rPr lang="en-US" b="1" dirty="0" smtClean="0"/>
              <a:t> reflux disease (GERD)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Caused </a:t>
            </a:r>
            <a:r>
              <a:rPr lang="en-US" dirty="0"/>
              <a:t>by the backflow of stomach contents into the lower esophagus.</a:t>
            </a:r>
          </a:p>
          <a:p>
            <a:r>
              <a:rPr lang="en-US" dirty="0" smtClean="0"/>
              <a:t>Results from </a:t>
            </a:r>
            <a:r>
              <a:rPr lang="en-US" dirty="0"/>
              <a:t>weakness or incompetence of the </a:t>
            </a:r>
            <a:r>
              <a:rPr lang="en-US" dirty="0" smtClean="0"/>
              <a:t>LES </a:t>
            </a:r>
            <a:endParaRPr lang="en-US" dirty="0"/>
          </a:p>
          <a:p>
            <a:pPr lvl="1"/>
            <a:r>
              <a:rPr lang="en-US" i="1" dirty="0" err="1" smtClean="0"/>
              <a:t>Esophagitis</a:t>
            </a:r>
            <a:r>
              <a:rPr lang="en-US" i="1" dirty="0" smtClean="0"/>
              <a:t> (</a:t>
            </a:r>
            <a:r>
              <a:rPr lang="en-US" dirty="0" smtClean="0"/>
              <a:t>irritation &amp; inflammation of the esophagus) leading </a:t>
            </a:r>
            <a:r>
              <a:rPr lang="en-US" dirty="0"/>
              <a:t>to ulceration </a:t>
            </a:r>
            <a:r>
              <a:rPr lang="en-US" dirty="0" smtClean="0"/>
              <a:t>(low </a:t>
            </a:r>
            <a:r>
              <a:rPr lang="en-US" dirty="0" smtClean="0"/>
              <a:t>pH).</a:t>
            </a:r>
            <a:endParaRPr lang="en-US" dirty="0"/>
          </a:p>
          <a:p>
            <a:pPr lvl="1"/>
            <a:r>
              <a:rPr lang="en-US" dirty="0" smtClean="0"/>
              <a:t>A </a:t>
            </a:r>
            <a:r>
              <a:rPr lang="en-US" i="1" dirty="0" err="1"/>
              <a:t>hiatal</a:t>
            </a:r>
            <a:r>
              <a:rPr lang="en-US" i="1" dirty="0"/>
              <a:t> hernia </a:t>
            </a:r>
            <a:r>
              <a:rPr lang="en-US" i="1" dirty="0" smtClean="0"/>
              <a:t>(</a:t>
            </a:r>
            <a:r>
              <a:rPr lang="en-US" dirty="0" smtClean="0"/>
              <a:t>top </a:t>
            </a:r>
            <a:r>
              <a:rPr lang="en-US" dirty="0"/>
              <a:t>of the stomach protrudes up through the opening of the </a:t>
            </a:r>
            <a:r>
              <a:rPr lang="en-US" dirty="0" smtClean="0"/>
              <a:t>diaphragm) may contribute to GERD.</a:t>
            </a:r>
          </a:p>
          <a:p>
            <a:pPr lvl="1"/>
            <a:endParaRPr lang="en-US" dirty="0"/>
          </a:p>
          <a:p>
            <a:r>
              <a:rPr lang="en-US" b="1" i="1" dirty="0" smtClean="0"/>
              <a:t>Manifestations</a:t>
            </a:r>
            <a:endParaRPr lang="en-US" dirty="0"/>
          </a:p>
          <a:p>
            <a:r>
              <a:rPr lang="en-US" dirty="0" smtClean="0"/>
              <a:t>heartburn (Burning </a:t>
            </a:r>
            <a:r>
              <a:rPr lang="en-US" dirty="0"/>
              <a:t>pain in the </a:t>
            </a:r>
            <a:r>
              <a:rPr lang="en-US" dirty="0" err="1"/>
              <a:t>epigastric</a:t>
            </a:r>
            <a:r>
              <a:rPr lang="en-US" dirty="0"/>
              <a:t> </a:t>
            </a:r>
            <a:r>
              <a:rPr lang="en-US" dirty="0" smtClean="0"/>
              <a:t>region) </a:t>
            </a:r>
            <a:r>
              <a:rPr lang="en-US" dirty="0" smtClean="0"/>
              <a:t>worsened </a:t>
            </a:r>
            <a:r>
              <a:rPr lang="en-US" dirty="0"/>
              <a:t>by alcohol </a:t>
            </a:r>
            <a:r>
              <a:rPr lang="en-US" dirty="0" smtClean="0"/>
              <a:t>, </a:t>
            </a:r>
            <a:r>
              <a:rPr lang="en-US" dirty="0"/>
              <a:t>caffeine, smoking, exercise, and obesity; lying </a:t>
            </a:r>
            <a:r>
              <a:rPr lang="en-US" dirty="0" smtClean="0"/>
              <a:t>down</a:t>
            </a:r>
          </a:p>
          <a:p>
            <a:r>
              <a:rPr lang="en-US" dirty="0" err="1" smtClean="0"/>
              <a:t>Esophagitis</a:t>
            </a:r>
            <a:endParaRPr lang="en-US" dirty="0"/>
          </a:p>
          <a:p>
            <a:r>
              <a:rPr lang="en-US" i="1" dirty="0" smtClean="0"/>
              <a:t>Barrett’s esophagus (</a:t>
            </a:r>
            <a:r>
              <a:rPr lang="en-US" dirty="0" smtClean="0"/>
              <a:t>strictures </a:t>
            </a:r>
            <a:r>
              <a:rPr lang="en-US" dirty="0"/>
              <a:t>and scaring </a:t>
            </a:r>
            <a:r>
              <a:rPr lang="en-US" dirty="0" smtClean="0"/>
              <a:t> from </a:t>
            </a:r>
            <a:r>
              <a:rPr lang="en-US" dirty="0"/>
              <a:t>chronic inflammation of the esophageal </a:t>
            </a:r>
            <a:r>
              <a:rPr lang="en-US" dirty="0" smtClean="0"/>
              <a:t>walls leading </a:t>
            </a:r>
            <a:r>
              <a:rPr lang="en-US" dirty="0"/>
              <a:t>to narrowing of the esophagus with subsequent </a:t>
            </a:r>
            <a:r>
              <a:rPr lang="en-US" dirty="0" err="1"/>
              <a:t>dysphagia</a:t>
            </a:r>
            <a:endParaRPr lang="en-US" dirty="0"/>
          </a:p>
          <a:p>
            <a:r>
              <a:rPr lang="en-US" dirty="0" err="1" smtClean="0"/>
              <a:t>Dysphagia</a:t>
            </a:r>
            <a:r>
              <a:rPr lang="en-US" dirty="0" smtClean="0"/>
              <a:t> (poor nutrition)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STOMACH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Gastritis</a:t>
            </a:r>
            <a:endParaRPr lang="en-US" dirty="0"/>
          </a:p>
          <a:p>
            <a:r>
              <a:rPr lang="en-US" dirty="0" smtClean="0"/>
              <a:t>Inflammation of </a:t>
            </a:r>
            <a:r>
              <a:rPr lang="en-US" dirty="0"/>
              <a:t>the gastric mucosa (stomach </a:t>
            </a:r>
            <a:r>
              <a:rPr lang="en-US" dirty="0" smtClean="0"/>
              <a:t>lining). It </a:t>
            </a:r>
            <a:r>
              <a:rPr lang="en-US" dirty="0"/>
              <a:t>may present as an acute or chronic disorder</a:t>
            </a:r>
          </a:p>
          <a:p>
            <a:r>
              <a:rPr lang="en-US" i="1" dirty="0"/>
              <a:t>1.1 Acute gastritis</a:t>
            </a:r>
            <a:endParaRPr lang="en-US" dirty="0"/>
          </a:p>
          <a:p>
            <a:pPr lvl="1"/>
            <a:r>
              <a:rPr lang="en-US" dirty="0" smtClean="0"/>
              <a:t>Transient </a:t>
            </a:r>
            <a:r>
              <a:rPr lang="en-US" dirty="0"/>
              <a:t>irritation and </a:t>
            </a:r>
            <a:r>
              <a:rPr lang="en-US" dirty="0" smtClean="0"/>
              <a:t>self-limiting inflammation </a:t>
            </a:r>
            <a:r>
              <a:rPr lang="en-US" dirty="0"/>
              <a:t>of the </a:t>
            </a:r>
            <a:r>
              <a:rPr lang="en-US" dirty="0" smtClean="0"/>
              <a:t>stomach </a:t>
            </a:r>
            <a:r>
              <a:rPr lang="en-US" dirty="0"/>
              <a:t>lining</a:t>
            </a:r>
          </a:p>
          <a:p>
            <a:pPr lvl="1"/>
            <a:r>
              <a:rPr lang="en-US" dirty="0" smtClean="0"/>
              <a:t>Caused by alcohol, NSAID </a:t>
            </a:r>
            <a:r>
              <a:rPr lang="en-US" dirty="0"/>
              <a:t>use, and stress </a:t>
            </a:r>
            <a:endParaRPr lang="en-US" dirty="0" smtClean="0"/>
          </a:p>
          <a:p>
            <a:r>
              <a:rPr lang="en-US" i="1" dirty="0" smtClean="0"/>
              <a:t>1.2 Chronic gastritis</a:t>
            </a:r>
            <a:endParaRPr lang="en-US" dirty="0" smtClean="0"/>
          </a:p>
          <a:p>
            <a:pPr lvl="1"/>
            <a:r>
              <a:rPr lang="en-US" dirty="0" smtClean="0"/>
              <a:t>Chronic irritation and inflammation of the stomach lining</a:t>
            </a:r>
          </a:p>
          <a:p>
            <a:pPr lvl="1"/>
            <a:r>
              <a:rPr lang="en-US" dirty="0" smtClean="0"/>
              <a:t>Caused by bacterial infection with </a:t>
            </a:r>
            <a:r>
              <a:rPr lang="en-US" i="1" dirty="0" smtClean="0"/>
              <a:t>H. pylori</a:t>
            </a:r>
            <a:r>
              <a:rPr lang="en-US" dirty="0" smtClean="0"/>
              <a:t>, alcohol abuse, or long-term aspirin and NSAID use</a:t>
            </a:r>
          </a:p>
          <a:p>
            <a:pPr lvl="1"/>
            <a:r>
              <a:rPr lang="en-US" dirty="0" smtClean="0"/>
              <a:t>Can lead to atrophy and ulceration of the gastric mucosa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 Peptic 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Erosion </a:t>
            </a:r>
            <a:r>
              <a:rPr lang="en-US" dirty="0"/>
              <a:t>of the mucosa lining of any portion of the </a:t>
            </a:r>
            <a:r>
              <a:rPr lang="en-US" dirty="0" smtClean="0"/>
              <a:t>GIT. </a:t>
            </a:r>
            <a:endParaRPr lang="en-US" dirty="0"/>
          </a:p>
          <a:p>
            <a:pPr>
              <a:buNone/>
            </a:pP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Causes </a:t>
            </a:r>
            <a:r>
              <a:rPr lang="en-US" i="1" dirty="0"/>
              <a:t>of peptic ulcer </a:t>
            </a:r>
            <a:endParaRPr lang="en-US" dirty="0"/>
          </a:p>
          <a:p>
            <a:r>
              <a:rPr lang="en-US" dirty="0" smtClean="0"/>
              <a:t>Infection </a:t>
            </a:r>
            <a:r>
              <a:rPr lang="en-US" dirty="0"/>
              <a:t>with the bacteria </a:t>
            </a:r>
            <a:r>
              <a:rPr lang="en-US" i="1" dirty="0"/>
              <a:t>H. </a:t>
            </a:r>
            <a:r>
              <a:rPr lang="en-US" i="1" dirty="0" smtClean="0"/>
              <a:t>pylori  (</a:t>
            </a:r>
            <a:r>
              <a:rPr lang="en-US" dirty="0" smtClean="0"/>
              <a:t>80</a:t>
            </a:r>
            <a:r>
              <a:rPr lang="en-US" dirty="0"/>
              <a:t>%–95</a:t>
            </a:r>
            <a:r>
              <a:rPr lang="en-US" dirty="0" smtClean="0"/>
              <a:t>%) </a:t>
            </a:r>
            <a:endParaRPr lang="en-US" dirty="0"/>
          </a:p>
          <a:p>
            <a:r>
              <a:rPr lang="en-US" dirty="0" smtClean="0"/>
              <a:t>Injury </a:t>
            </a:r>
            <a:r>
              <a:rPr lang="en-US" dirty="0"/>
              <a:t>or death of mucus-producing cells.</a:t>
            </a:r>
          </a:p>
          <a:p>
            <a:r>
              <a:rPr lang="en-US" dirty="0" smtClean="0"/>
              <a:t>Excess </a:t>
            </a:r>
            <a:r>
              <a:rPr lang="en-US" dirty="0"/>
              <a:t>acid production in the </a:t>
            </a:r>
            <a:r>
              <a:rPr lang="en-US" dirty="0" smtClean="0"/>
              <a:t>stomach (</a:t>
            </a:r>
            <a:r>
              <a:rPr lang="en-US" i="1" dirty="0" err="1" smtClean="0"/>
              <a:t>gastrin</a:t>
            </a:r>
            <a:r>
              <a:rPr lang="en-US" i="1" dirty="0" smtClean="0"/>
              <a:t> </a:t>
            </a:r>
            <a:r>
              <a:rPr lang="en-US" dirty="0" smtClean="0"/>
              <a:t>stimulation)</a:t>
            </a:r>
            <a:endParaRPr lang="en-US" dirty="0"/>
          </a:p>
          <a:p>
            <a:r>
              <a:rPr lang="en-US" dirty="0" smtClean="0"/>
              <a:t>Chronic </a:t>
            </a:r>
            <a:r>
              <a:rPr lang="en-US" dirty="0"/>
              <a:t>use of aspirin and </a:t>
            </a:r>
            <a:r>
              <a:rPr lang="en-US" dirty="0" smtClean="0"/>
              <a:t>NSAIDs (Prostaglandins inhibition)</a:t>
            </a:r>
          </a:p>
          <a:p>
            <a:endParaRPr lang="en-US" dirty="0" smtClean="0"/>
          </a:p>
          <a:p>
            <a:r>
              <a:rPr lang="en-US" b="1" i="1" dirty="0" smtClean="0"/>
              <a:t>2.1 Stress ulcers</a:t>
            </a:r>
            <a:endParaRPr lang="en-US" dirty="0" smtClean="0"/>
          </a:p>
          <a:p>
            <a:r>
              <a:rPr lang="en-US" dirty="0" smtClean="0"/>
              <a:t>Due to prolonged physiologic stress leading to altered GI blood flow and increased acid secretion. </a:t>
            </a:r>
          </a:p>
          <a:p>
            <a:r>
              <a:rPr lang="en-US" dirty="0" smtClean="0"/>
              <a:t>Patients with severe trauma, sepsis, burn injury or respiratory distress syndrome are at risk. </a:t>
            </a:r>
          </a:p>
          <a:p>
            <a:r>
              <a:rPr lang="en-US" dirty="0" smtClean="0"/>
              <a:t>Pain that is often worse on an empty stomach and often relieved by food or antacids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1" y="685800"/>
            <a:ext cx="7391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4038599"/>
            <a:ext cx="8229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smtClean="0"/>
              <a:t>Complications of Peptic Ulcers</a:t>
            </a:r>
          </a:p>
          <a:p>
            <a:endParaRPr lang="en-US" sz="1100" dirty="0" smtClean="0"/>
          </a:p>
          <a:p>
            <a:r>
              <a:rPr lang="en-US" sz="2800" dirty="0" smtClean="0"/>
              <a:t>GI </a:t>
            </a:r>
            <a:r>
              <a:rPr lang="en-US" sz="2800" dirty="0" smtClean="0"/>
              <a:t>bleeding (occult or </a:t>
            </a:r>
            <a:r>
              <a:rPr lang="en-US" sz="2800" dirty="0" err="1" smtClean="0"/>
              <a:t>melena</a:t>
            </a:r>
            <a:r>
              <a:rPr lang="en-US" sz="2800" dirty="0" smtClean="0"/>
              <a:t> or </a:t>
            </a:r>
            <a:r>
              <a:rPr lang="en-US" sz="2800" dirty="0" err="1" smtClean="0"/>
              <a:t>hematemesis</a:t>
            </a:r>
            <a:r>
              <a:rPr lang="en-US" sz="2800" dirty="0" smtClean="0"/>
              <a:t>) and hemorrhage (20%–25% of patients). </a:t>
            </a:r>
          </a:p>
          <a:p>
            <a:endParaRPr lang="en-US" sz="1100" dirty="0" smtClean="0"/>
          </a:p>
          <a:p>
            <a:r>
              <a:rPr lang="en-US" sz="2800" dirty="0" smtClean="0"/>
              <a:t>Perforations can lead to peritonitis due to the leakage of gastrointestinal contents into the abdomen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	1. </a:t>
            </a:r>
            <a:r>
              <a:rPr lang="en-US" b="1" dirty="0"/>
              <a:t>Irritable bowel syndrome (IBS)</a:t>
            </a:r>
            <a:endParaRPr lang="en-US" dirty="0"/>
          </a:p>
          <a:p>
            <a:r>
              <a:rPr lang="en-US" dirty="0" smtClean="0"/>
              <a:t>Common </a:t>
            </a:r>
            <a:r>
              <a:rPr lang="en-US" dirty="0"/>
              <a:t>in young and middle-aged women</a:t>
            </a:r>
          </a:p>
          <a:p>
            <a:r>
              <a:rPr lang="en-US" dirty="0" smtClean="0"/>
              <a:t>GI </a:t>
            </a:r>
            <a:r>
              <a:rPr lang="en-US" dirty="0"/>
              <a:t>pain, gas, bloating, and altered bowel function (diarrhea-predominate or </a:t>
            </a:r>
            <a:r>
              <a:rPr lang="en-US" dirty="0" err="1"/>
              <a:t>constipationpredominate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Symptoms </a:t>
            </a:r>
            <a:r>
              <a:rPr lang="en-US" dirty="0"/>
              <a:t>may be localized to the lower intestine and colon and are often relieved by defecation</a:t>
            </a:r>
          </a:p>
          <a:p>
            <a:r>
              <a:rPr lang="en-US" dirty="0" smtClean="0"/>
              <a:t>Bowel </a:t>
            </a:r>
            <a:r>
              <a:rPr lang="en-US" dirty="0" err="1"/>
              <a:t>hyperreactivity</a:t>
            </a:r>
            <a:r>
              <a:rPr lang="en-US" dirty="0"/>
              <a:t> and excessive motility of the bowels may be contributing factors</a:t>
            </a:r>
          </a:p>
          <a:p>
            <a:r>
              <a:rPr lang="en-US" dirty="0" smtClean="0"/>
              <a:t>Emotional </a:t>
            </a:r>
            <a:r>
              <a:rPr lang="en-US" dirty="0"/>
              <a:t>factors, stress and certain foods may exacerbate the </a:t>
            </a:r>
            <a:r>
              <a:rPr lang="en-US" dirty="0" smtClean="0"/>
              <a:t>symptoms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2 Inflammatory bowel disease (IBD)</a:t>
            </a:r>
            <a:endParaRPr lang="en-US" dirty="0" smtClean="0"/>
          </a:p>
          <a:p>
            <a:r>
              <a:rPr lang="en-US" dirty="0" smtClean="0"/>
              <a:t>IBD </a:t>
            </a:r>
            <a:r>
              <a:rPr lang="en-US" dirty="0"/>
              <a:t>includes the conditions </a:t>
            </a:r>
            <a:r>
              <a:rPr lang="en-US" i="1" dirty="0" err="1"/>
              <a:t>Crohn’s</a:t>
            </a:r>
            <a:r>
              <a:rPr lang="en-US" i="1" dirty="0"/>
              <a:t> disease (CD) </a:t>
            </a:r>
            <a:r>
              <a:rPr lang="en-US" dirty="0"/>
              <a:t>and </a:t>
            </a:r>
            <a:r>
              <a:rPr lang="en-US" i="1" dirty="0"/>
              <a:t>ulcerative colitis (UC</a:t>
            </a:r>
            <a:r>
              <a:rPr lang="en-US" i="1" dirty="0" smtClean="0"/>
              <a:t>)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Both of these diseases are characterized by chronic inflammation of various regions of the </a:t>
            </a:r>
            <a:r>
              <a:rPr lang="en-US" dirty="0" smtClean="0"/>
              <a:t>GIT</a:t>
            </a:r>
          </a:p>
          <a:p>
            <a:endParaRPr lang="en-US" dirty="0" smtClean="0"/>
          </a:p>
          <a:p>
            <a:r>
              <a:rPr lang="en-US" i="1" dirty="0" smtClean="0"/>
              <a:t>Systemic manifestations of IBD </a:t>
            </a:r>
            <a:endParaRPr lang="en-US" dirty="0" smtClean="0"/>
          </a:p>
          <a:p>
            <a:r>
              <a:rPr lang="en-US" dirty="0" err="1" smtClean="0"/>
              <a:t>Polyarthritis</a:t>
            </a:r>
            <a:r>
              <a:rPr lang="en-US" dirty="0" smtClean="0"/>
              <a:t>, </a:t>
            </a:r>
            <a:r>
              <a:rPr lang="en-US" dirty="0" err="1" smtClean="0"/>
              <a:t>cutaneous</a:t>
            </a:r>
            <a:r>
              <a:rPr lang="en-US" dirty="0" smtClean="0"/>
              <a:t> lesions, </a:t>
            </a:r>
            <a:r>
              <a:rPr lang="en-US" dirty="0" err="1" smtClean="0"/>
              <a:t>hepatobiliary</a:t>
            </a:r>
            <a:r>
              <a:rPr lang="en-US" dirty="0" smtClean="0"/>
              <a:t> effects and </a:t>
            </a:r>
            <a:r>
              <a:rPr lang="en-US" dirty="0" err="1" smtClean="0"/>
              <a:t>uveitis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May be related to excess inflammation or immune activity.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2.1 </a:t>
            </a:r>
            <a:r>
              <a:rPr lang="en-US" b="1" dirty="0" err="1" smtClean="0"/>
              <a:t>Crohn’s</a:t>
            </a:r>
            <a:r>
              <a:rPr lang="en-US" b="1" dirty="0" smtClean="0"/>
              <a:t> disease (CD)</a:t>
            </a:r>
          </a:p>
          <a:p>
            <a:r>
              <a:rPr lang="en-US" dirty="0" smtClean="0"/>
              <a:t>Inflammation in the </a:t>
            </a:r>
            <a:r>
              <a:rPr lang="en-US" i="1" dirty="0" err="1" smtClean="0"/>
              <a:t>submucosal</a:t>
            </a:r>
            <a:r>
              <a:rPr lang="en-US" i="1" dirty="0" smtClean="0"/>
              <a:t> </a:t>
            </a:r>
            <a:r>
              <a:rPr lang="en-US" dirty="0" smtClean="0"/>
              <a:t>layer of the intestine, commonly seen in the distal ileum and colon</a:t>
            </a:r>
            <a:endParaRPr lang="en-US" i="1" dirty="0" smtClean="0"/>
          </a:p>
          <a:p>
            <a:r>
              <a:rPr lang="en-US" i="1" dirty="0" smtClean="0"/>
              <a:t>CARD15/NOD2, IBD3, IBD5, and IBD10 </a:t>
            </a:r>
            <a:r>
              <a:rPr lang="en-US" dirty="0" smtClean="0"/>
              <a:t>have been linked to CD. </a:t>
            </a:r>
          </a:p>
          <a:p>
            <a:r>
              <a:rPr lang="en-US" dirty="0" smtClean="0"/>
              <a:t>16-24 years</a:t>
            </a:r>
          </a:p>
          <a:p>
            <a:r>
              <a:rPr lang="en-US" i="1" dirty="0" err="1" smtClean="0"/>
              <a:t>Granulomatous</a:t>
            </a:r>
            <a:r>
              <a:rPr lang="en-US" i="1" dirty="0" smtClean="0"/>
              <a:t> inflammation </a:t>
            </a:r>
            <a:r>
              <a:rPr lang="en-US" dirty="0" smtClean="0"/>
              <a:t>with distinct “cobblestone” appearance to the mucosa, with skip pattern inflammation. </a:t>
            </a:r>
          </a:p>
          <a:p>
            <a:endParaRPr lang="en-US" i="1" dirty="0" smtClean="0"/>
          </a:p>
          <a:p>
            <a:r>
              <a:rPr lang="en-US" i="1" dirty="0" smtClean="0"/>
              <a:t>Manifestations of CD</a:t>
            </a:r>
            <a:endParaRPr lang="en-US" dirty="0" smtClean="0"/>
          </a:p>
          <a:p>
            <a:r>
              <a:rPr lang="en-US" dirty="0" smtClean="0"/>
              <a:t>Periods </a:t>
            </a:r>
            <a:r>
              <a:rPr lang="en-US" dirty="0"/>
              <a:t>of exacerbation and remission</a:t>
            </a:r>
          </a:p>
          <a:p>
            <a:r>
              <a:rPr lang="en-US" dirty="0" smtClean="0"/>
              <a:t>Diarrhea, Fever, Nausea, anorexia, vomiting</a:t>
            </a:r>
            <a:endParaRPr lang="en-US" dirty="0"/>
          </a:p>
          <a:p>
            <a:r>
              <a:rPr lang="en-US" dirty="0" smtClean="0"/>
              <a:t>Intestinal </a:t>
            </a:r>
            <a:r>
              <a:rPr lang="en-US" dirty="0"/>
              <a:t>pain similar to indigestion</a:t>
            </a:r>
          </a:p>
          <a:p>
            <a:r>
              <a:rPr lang="en-US" dirty="0" smtClean="0"/>
              <a:t>Weight </a:t>
            </a:r>
            <a:r>
              <a:rPr lang="en-US" dirty="0"/>
              <a:t>loss and nutritional </a:t>
            </a:r>
            <a:r>
              <a:rPr lang="en-US" dirty="0" smtClean="0"/>
              <a:t>deficiency</a:t>
            </a:r>
            <a:endParaRPr lang="en-US" dirty="0"/>
          </a:p>
          <a:p>
            <a:r>
              <a:rPr lang="en-US" dirty="0" smtClean="0"/>
              <a:t>Complications include </a:t>
            </a:r>
            <a:r>
              <a:rPr lang="en-US" dirty="0"/>
              <a:t>intestinal obstruction, abscess formation and the development of </a:t>
            </a:r>
            <a:r>
              <a:rPr lang="en-US" i="1" dirty="0"/>
              <a:t>fistulas 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b="1" i="1" dirty="0" smtClean="0"/>
              <a:t>2.2 Ulcerative colitis</a:t>
            </a:r>
            <a:endParaRPr lang="en-US" dirty="0" smtClean="0"/>
          </a:p>
          <a:p>
            <a:r>
              <a:rPr lang="en-US" dirty="0" smtClean="0"/>
              <a:t>Affecting the </a:t>
            </a:r>
            <a:r>
              <a:rPr lang="en-US" i="1" dirty="0" smtClean="0"/>
              <a:t>mucosal layer of the</a:t>
            </a:r>
            <a:r>
              <a:rPr lang="en-US" dirty="0" smtClean="0"/>
              <a:t> </a:t>
            </a:r>
            <a:r>
              <a:rPr lang="en-US" dirty="0"/>
              <a:t>colon and </a:t>
            </a:r>
            <a:r>
              <a:rPr lang="en-US" dirty="0" smtClean="0"/>
              <a:t>rectum</a:t>
            </a:r>
          </a:p>
          <a:p>
            <a:r>
              <a:rPr lang="en-US" dirty="0" smtClean="0"/>
              <a:t> Abnormal </a:t>
            </a:r>
            <a:r>
              <a:rPr lang="en-US" dirty="0"/>
              <a:t>T-cell activity, excess cytokine production and the formation of antibodies against colonic epithelial cells have been </a:t>
            </a:r>
            <a:r>
              <a:rPr lang="en-US" dirty="0" smtClean="0"/>
              <a:t>documented. </a:t>
            </a:r>
          </a:p>
          <a:p>
            <a:r>
              <a:rPr lang="en-US" dirty="0" smtClean="0"/>
              <a:t>Individuals </a:t>
            </a:r>
            <a:r>
              <a:rPr lang="en-US" dirty="0"/>
              <a:t>between 20 and 40 years of age </a:t>
            </a:r>
          </a:p>
          <a:p>
            <a:r>
              <a:rPr lang="en-US" dirty="0" smtClean="0"/>
              <a:t>Pattern </a:t>
            </a:r>
            <a:r>
              <a:rPr lang="en-US" dirty="0"/>
              <a:t>of inflammation is continuous throughout the affected area</a:t>
            </a:r>
          </a:p>
          <a:p>
            <a:r>
              <a:rPr lang="en-US" dirty="0" smtClean="0"/>
              <a:t>Presents with </a:t>
            </a:r>
            <a:r>
              <a:rPr lang="en-US" dirty="0"/>
              <a:t>periods or remission and </a:t>
            </a:r>
            <a:r>
              <a:rPr lang="en-US" dirty="0" smtClean="0"/>
              <a:t>exacerbation</a:t>
            </a:r>
          </a:p>
          <a:p>
            <a:endParaRPr lang="en-US" dirty="0" smtClean="0"/>
          </a:p>
          <a:p>
            <a:r>
              <a:rPr lang="en-US" i="1" dirty="0" smtClean="0"/>
              <a:t>Manifestations of UC</a:t>
            </a:r>
            <a:endParaRPr lang="en-US" dirty="0" smtClean="0"/>
          </a:p>
          <a:p>
            <a:r>
              <a:rPr lang="en-US" dirty="0" smtClean="0"/>
              <a:t>Chronic, bloody diarrhea; Fever, pain, anorexia, weakness</a:t>
            </a:r>
          </a:p>
          <a:p>
            <a:r>
              <a:rPr lang="en-US" dirty="0" smtClean="0"/>
              <a:t>Iron deficiency anemia from chronic blood loss</a:t>
            </a:r>
          </a:p>
          <a:p>
            <a:r>
              <a:rPr lang="en-US" dirty="0" smtClean="0"/>
              <a:t>complications may include </a:t>
            </a:r>
            <a:r>
              <a:rPr lang="en-US" i="1" dirty="0" smtClean="0"/>
              <a:t>toxic </a:t>
            </a:r>
            <a:r>
              <a:rPr lang="en-US" i="1" dirty="0" err="1" smtClean="0"/>
              <a:t>megacolon</a:t>
            </a:r>
            <a:r>
              <a:rPr lang="en-US" dirty="0" smtClean="0"/>
              <a:t>, perforation of the intestine, blood loss.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DISORDERS OF THE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i="1" dirty="0" smtClean="0"/>
              <a:t>3. </a:t>
            </a:r>
            <a:r>
              <a:rPr lang="en-US" sz="2400" b="1" i="1" dirty="0" err="1" smtClean="0"/>
              <a:t>Diverticular</a:t>
            </a:r>
            <a:r>
              <a:rPr lang="en-US" sz="2400" b="1" i="1" dirty="0" smtClean="0"/>
              <a:t> disease  (DD)</a:t>
            </a:r>
            <a:endParaRPr lang="en-US" sz="2400" b="1" dirty="0" smtClean="0"/>
          </a:p>
          <a:p>
            <a:r>
              <a:rPr lang="en-US" sz="2400" dirty="0" smtClean="0"/>
              <a:t>Presence </a:t>
            </a:r>
            <a:r>
              <a:rPr lang="en-US" sz="2400" dirty="0"/>
              <a:t>of </a:t>
            </a:r>
            <a:r>
              <a:rPr lang="en-US" sz="2400" i="1" dirty="0" err="1"/>
              <a:t>diverticula</a:t>
            </a:r>
            <a:r>
              <a:rPr lang="en-US" sz="2400" dirty="0"/>
              <a:t>, </a:t>
            </a:r>
            <a:r>
              <a:rPr lang="en-US" sz="2400" dirty="0" smtClean="0"/>
              <a:t>mostly in </a:t>
            </a:r>
            <a:r>
              <a:rPr lang="en-US" sz="2400" dirty="0"/>
              <a:t>patients over  60 years of age </a:t>
            </a:r>
            <a:endParaRPr lang="en-US" sz="2400" dirty="0" smtClean="0"/>
          </a:p>
          <a:p>
            <a:r>
              <a:rPr lang="en-US" sz="2400" dirty="0" smtClean="0"/>
              <a:t>Individuals </a:t>
            </a:r>
            <a:r>
              <a:rPr lang="en-US" sz="2400" dirty="0"/>
              <a:t>who consume a low-fiber, low-bulk diet </a:t>
            </a:r>
            <a:r>
              <a:rPr lang="en-US" sz="2400" dirty="0" smtClean="0"/>
              <a:t>are at risk</a:t>
            </a:r>
          </a:p>
          <a:p>
            <a:endParaRPr lang="en-US" sz="2400" dirty="0"/>
          </a:p>
          <a:p>
            <a:r>
              <a:rPr lang="en-US" sz="2400" i="1" dirty="0"/>
              <a:t>Manifestations of </a:t>
            </a:r>
            <a:r>
              <a:rPr lang="en-US" sz="2400" i="1" dirty="0" smtClean="0"/>
              <a:t>DD</a:t>
            </a:r>
            <a:endParaRPr lang="en-US" sz="2400" dirty="0"/>
          </a:p>
          <a:p>
            <a:r>
              <a:rPr lang="en-US" sz="2400" dirty="0" smtClean="0"/>
              <a:t>Many </a:t>
            </a:r>
            <a:r>
              <a:rPr lang="en-US" sz="2400" dirty="0"/>
              <a:t>instances are asymptotic. Most cases </a:t>
            </a:r>
            <a:r>
              <a:rPr lang="en-US" sz="2400" dirty="0" smtClean="0"/>
              <a:t>are </a:t>
            </a:r>
            <a:r>
              <a:rPr lang="en-US" sz="2400" dirty="0"/>
              <a:t>first identified during routine diagnostic testing such as colonoscopy</a:t>
            </a:r>
          </a:p>
          <a:p>
            <a:r>
              <a:rPr lang="en-US" sz="2400" dirty="0" smtClean="0"/>
              <a:t>Changes </a:t>
            </a:r>
            <a:r>
              <a:rPr lang="en-US" sz="2400" dirty="0"/>
              <a:t>in bowel habits</a:t>
            </a:r>
          </a:p>
          <a:p>
            <a:r>
              <a:rPr lang="en-US" sz="2400" dirty="0" smtClean="0"/>
              <a:t>Excess </a:t>
            </a:r>
            <a:r>
              <a:rPr lang="en-US" sz="2400" dirty="0"/>
              <a:t>flatulence</a:t>
            </a:r>
          </a:p>
          <a:p>
            <a:r>
              <a:rPr lang="en-US" sz="2400" dirty="0" smtClean="0"/>
              <a:t>Inflammation </a:t>
            </a:r>
            <a:r>
              <a:rPr lang="en-US" sz="2400" dirty="0"/>
              <a:t>of the </a:t>
            </a:r>
            <a:r>
              <a:rPr lang="en-US" sz="2400" dirty="0" err="1"/>
              <a:t>diverticula</a:t>
            </a:r>
            <a:r>
              <a:rPr lang="en-US" sz="2400" dirty="0"/>
              <a:t> (</a:t>
            </a:r>
            <a:r>
              <a:rPr lang="en-US" sz="2400" i="1" dirty="0" smtClean="0"/>
              <a:t>diverticulitis</a:t>
            </a:r>
            <a:r>
              <a:rPr lang="en-US" sz="2400" dirty="0" smtClean="0"/>
              <a:t>),leading </a:t>
            </a:r>
            <a:r>
              <a:rPr lang="en-US" sz="2400" dirty="0"/>
              <a:t>to eventual perforation of the intestinal wall and </a:t>
            </a:r>
            <a:r>
              <a:rPr lang="en-US" sz="2400" dirty="0" smtClean="0"/>
              <a:t>sepsis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DISORDERS OF INTESTINAL MOTILITY AND ABSORPTION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 </a:t>
            </a:r>
            <a:r>
              <a:rPr lang="en-US" dirty="0" smtClean="0"/>
              <a:t>Peristalsis </a:t>
            </a:r>
            <a:r>
              <a:rPr lang="en-US" dirty="0"/>
              <a:t>is the wave-like contraction of smooth muscle that is responsible for propelling contents through the gastrointestinal tract. </a:t>
            </a:r>
            <a:endParaRPr lang="en-US" dirty="0" smtClean="0"/>
          </a:p>
          <a:p>
            <a:r>
              <a:rPr lang="en-US" dirty="0" smtClean="0"/>
              <a:t>GI </a:t>
            </a:r>
            <a:r>
              <a:rPr lang="en-US" dirty="0"/>
              <a:t>motility is regulated by the enteric nervous systems as well as by a number of local acting </a:t>
            </a:r>
            <a:r>
              <a:rPr lang="en-US" dirty="0" smtClean="0"/>
              <a:t>GI hormones </a:t>
            </a:r>
            <a:r>
              <a:rPr lang="en-US" dirty="0"/>
              <a:t>such as </a:t>
            </a:r>
            <a:r>
              <a:rPr lang="en-US" dirty="0" err="1"/>
              <a:t>gastrin</a:t>
            </a:r>
            <a:r>
              <a:rPr lang="en-US" dirty="0"/>
              <a:t>, </a:t>
            </a:r>
            <a:r>
              <a:rPr lang="en-US" dirty="0" err="1"/>
              <a:t>secretin</a:t>
            </a:r>
            <a:r>
              <a:rPr lang="en-US" dirty="0"/>
              <a:t>, </a:t>
            </a:r>
            <a:r>
              <a:rPr lang="en-US" dirty="0" err="1"/>
              <a:t>glucagonlike</a:t>
            </a:r>
            <a:r>
              <a:rPr lang="en-US" dirty="0"/>
              <a:t> peptide-1 and </a:t>
            </a:r>
            <a:r>
              <a:rPr lang="en-US" dirty="0" err="1"/>
              <a:t>motilin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Changes </a:t>
            </a:r>
            <a:r>
              <a:rPr lang="en-US" dirty="0"/>
              <a:t>in intestinal motility as well </a:t>
            </a:r>
            <a:r>
              <a:rPr lang="en-US" dirty="0" smtClean="0"/>
              <a:t>alterations in </a:t>
            </a:r>
            <a:r>
              <a:rPr lang="en-US" dirty="0"/>
              <a:t>colonic absorption of fluids and electrolytes may result in </a:t>
            </a:r>
            <a:r>
              <a:rPr lang="en-US" i="1" dirty="0"/>
              <a:t>diarrhea </a:t>
            </a:r>
            <a:r>
              <a:rPr lang="en-US" dirty="0"/>
              <a:t>or </a:t>
            </a:r>
            <a:r>
              <a:rPr lang="en-US" i="1" dirty="0"/>
              <a:t>constipation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Although </a:t>
            </a:r>
            <a:r>
              <a:rPr lang="en-US" dirty="0"/>
              <a:t>many individuals may experience normal fluctuations in bowel activity, prolonged episodes of diarrhea or constipation may be indicative of a more serious underlying disorder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 Diarrhea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Diarrhea </a:t>
            </a:r>
            <a:r>
              <a:rPr lang="en-US" dirty="0"/>
              <a:t>is the excessive passage of stools and may be an acute or chronic condition. </a:t>
            </a:r>
            <a:endParaRPr lang="en-US" dirty="0" smtClean="0"/>
          </a:p>
          <a:p>
            <a:pPr lvl="1"/>
            <a:r>
              <a:rPr lang="en-US" dirty="0" smtClean="0"/>
              <a:t>Acute diarrhea….caused by </a:t>
            </a:r>
            <a:r>
              <a:rPr lang="en-US" dirty="0"/>
              <a:t>bacteria and viruses. </a:t>
            </a:r>
            <a:endParaRPr lang="en-US" dirty="0" smtClean="0"/>
          </a:p>
          <a:p>
            <a:pPr lvl="1"/>
            <a:r>
              <a:rPr lang="en-US" dirty="0" smtClean="0"/>
              <a:t>Bacterial </a:t>
            </a:r>
            <a:r>
              <a:rPr lang="en-US" dirty="0"/>
              <a:t>toxins can stimulate the secretion of fluids into the intestines and cause a </a:t>
            </a:r>
            <a:r>
              <a:rPr lang="en-US" i="1" dirty="0" err="1"/>
              <a:t>secretory</a:t>
            </a:r>
            <a:r>
              <a:rPr lang="en-US" i="1" dirty="0"/>
              <a:t> diarrhea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Overload </a:t>
            </a:r>
            <a:r>
              <a:rPr lang="en-US" dirty="0"/>
              <a:t>of the intestine with </a:t>
            </a:r>
            <a:r>
              <a:rPr lang="en-US" dirty="0" err="1"/>
              <a:t>nonabsorbable</a:t>
            </a:r>
            <a:r>
              <a:rPr lang="en-US" dirty="0"/>
              <a:t> substances such as </a:t>
            </a:r>
            <a:r>
              <a:rPr lang="en-US" dirty="0" err="1"/>
              <a:t>sorbitol</a:t>
            </a:r>
            <a:r>
              <a:rPr lang="en-US" dirty="0"/>
              <a:t> or lactose in lactase-deficient individuals can lead to </a:t>
            </a:r>
            <a:r>
              <a:rPr lang="en-US" i="1" dirty="0"/>
              <a:t>osmotic diarrhea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Chronic </a:t>
            </a:r>
            <a:r>
              <a:rPr lang="en-US" dirty="0"/>
              <a:t>diarrhea may occur in patients with IBD or </a:t>
            </a:r>
            <a:r>
              <a:rPr lang="en-US" dirty="0" err="1"/>
              <a:t>malabsorption</a:t>
            </a:r>
            <a:r>
              <a:rPr lang="en-US" dirty="0"/>
              <a:t> disorders.</a:t>
            </a:r>
          </a:p>
          <a:p>
            <a:r>
              <a:rPr lang="en-US" i="1" dirty="0"/>
              <a:t>Manifestations of diarrhea</a:t>
            </a:r>
            <a:endParaRPr lang="en-US" dirty="0"/>
          </a:p>
          <a:p>
            <a:r>
              <a:rPr lang="en-US" dirty="0" smtClean="0"/>
              <a:t>Cramping pain, Dehydration, Electrolyte imbalance</a:t>
            </a:r>
            <a:endParaRPr lang="en-US" dirty="0"/>
          </a:p>
          <a:p>
            <a:r>
              <a:rPr lang="en-US" dirty="0" smtClean="0"/>
              <a:t>Bloody </a:t>
            </a:r>
            <a:r>
              <a:rPr lang="en-US" dirty="0"/>
              <a:t>stools may be observed if inflammation is present</a:t>
            </a:r>
          </a:p>
          <a:p>
            <a:r>
              <a:rPr lang="en-US" dirty="0" smtClean="0"/>
              <a:t>Metabolic </a:t>
            </a:r>
            <a:r>
              <a:rPr lang="en-US" dirty="0"/>
              <a:t>acidosis due to intestinal bicarbonate losses</a:t>
            </a:r>
          </a:p>
          <a:p>
            <a:r>
              <a:rPr lang="en-US" dirty="0" smtClean="0"/>
              <a:t>Impaired </a:t>
            </a:r>
            <a:r>
              <a:rPr lang="en-US" dirty="0"/>
              <a:t>digestion and intestinal </a:t>
            </a:r>
            <a:r>
              <a:rPr lang="en-US" dirty="0" smtClean="0"/>
              <a:t>absorption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 Constipation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Difficult or </a:t>
            </a:r>
            <a:r>
              <a:rPr lang="en-US" dirty="0"/>
              <a:t>infrequent defecation. </a:t>
            </a:r>
            <a:endParaRPr lang="en-US" dirty="0" smtClean="0"/>
          </a:p>
          <a:p>
            <a:r>
              <a:rPr lang="en-US" dirty="0" smtClean="0"/>
              <a:t>Due to Low-fiber diet</a:t>
            </a:r>
            <a:r>
              <a:rPr lang="en-US" dirty="0"/>
              <a:t>, low fluid intake, and </a:t>
            </a:r>
            <a:r>
              <a:rPr lang="en-US" dirty="0" smtClean="0"/>
              <a:t>inactivity. </a:t>
            </a:r>
          </a:p>
          <a:p>
            <a:r>
              <a:rPr lang="en-US" dirty="0" smtClean="0"/>
              <a:t>Occur mostly </a:t>
            </a:r>
            <a:r>
              <a:rPr lang="en-US" dirty="0"/>
              <a:t>in patients with neurologic disease or spinal cord injury. </a:t>
            </a:r>
            <a:endParaRPr lang="en-US" dirty="0" smtClean="0"/>
          </a:p>
          <a:p>
            <a:r>
              <a:rPr lang="en-US" i="1" dirty="0" err="1" smtClean="0"/>
              <a:t>Hirschsprung</a:t>
            </a:r>
            <a:r>
              <a:rPr lang="en-US" i="1" dirty="0" smtClean="0"/>
              <a:t> </a:t>
            </a:r>
            <a:r>
              <a:rPr lang="en-US" i="1" dirty="0"/>
              <a:t>disease </a:t>
            </a:r>
            <a:r>
              <a:rPr lang="en-US" i="1" dirty="0" smtClean="0"/>
              <a:t>…</a:t>
            </a:r>
            <a:r>
              <a:rPr lang="en-US" dirty="0" smtClean="0"/>
              <a:t>ganglion </a:t>
            </a:r>
            <a:r>
              <a:rPr lang="en-US" dirty="0"/>
              <a:t>cells in the large intestine do not develop properly during </a:t>
            </a:r>
            <a:r>
              <a:rPr lang="en-US" dirty="0" smtClean="0"/>
              <a:t>gestation, thus suffers from very </a:t>
            </a:r>
            <a:r>
              <a:rPr lang="en-US" dirty="0"/>
              <a:t>poor colonic motility and severe constipation. </a:t>
            </a:r>
            <a:endParaRPr lang="en-US" dirty="0" smtClean="0"/>
          </a:p>
          <a:p>
            <a:r>
              <a:rPr lang="en-US" dirty="0" smtClean="0"/>
              <a:t>Drugs </a:t>
            </a:r>
            <a:r>
              <a:rPr lang="en-US" dirty="0"/>
              <a:t>such as </a:t>
            </a:r>
            <a:r>
              <a:rPr lang="en-US" dirty="0" err="1"/>
              <a:t>opioids</a:t>
            </a:r>
            <a:r>
              <a:rPr lang="en-US" dirty="0"/>
              <a:t> and </a:t>
            </a:r>
            <a:r>
              <a:rPr lang="en-US" dirty="0" err="1"/>
              <a:t>anticholinergic</a:t>
            </a:r>
            <a:r>
              <a:rPr lang="en-US" dirty="0"/>
              <a:t> agents can also cause significant constipation. </a:t>
            </a:r>
            <a:endParaRPr lang="en-US" dirty="0" smtClean="0"/>
          </a:p>
          <a:p>
            <a:r>
              <a:rPr lang="en-US" dirty="0" smtClean="0"/>
              <a:t>Treatment focuses </a:t>
            </a:r>
            <a:r>
              <a:rPr lang="en-US" dirty="0"/>
              <a:t>mainly on increasing fluid and fiber intake as well as increasing activity. </a:t>
            </a:r>
            <a:endParaRPr lang="en-US" dirty="0" smtClean="0"/>
          </a:p>
          <a:p>
            <a:r>
              <a:rPr lang="en-US" dirty="0" smtClean="0"/>
              <a:t>Laxative </a:t>
            </a:r>
            <a:r>
              <a:rPr lang="en-US" dirty="0"/>
              <a:t>drugs may also be used with care to treat acute constipation.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3 Intestinal </a:t>
            </a:r>
            <a:r>
              <a:rPr lang="en-US" b="1" dirty="0" err="1" smtClean="0"/>
              <a:t>malabsorption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absorption of most nutrients (fats, carbohydrates, amino acids) and a number of vitamins occurs primarily in the small intestine. </a:t>
            </a:r>
            <a:endParaRPr lang="en-US" dirty="0" smtClean="0"/>
          </a:p>
          <a:p>
            <a:r>
              <a:rPr lang="en-US" dirty="0" smtClean="0"/>
              <a:t>IM may </a:t>
            </a:r>
            <a:r>
              <a:rPr lang="en-US" dirty="0"/>
              <a:t>be caused by pancreatic disorders because pancreatic enzymes released into the intestine are important for converting nutrients into forms that are readily absorbed by the intestine. 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conditions that can </a:t>
            </a:r>
            <a:r>
              <a:rPr lang="en-US" dirty="0" smtClean="0"/>
              <a:t>cause IM include:</a:t>
            </a:r>
          </a:p>
          <a:p>
            <a:r>
              <a:rPr lang="en-US" b="1" i="1" dirty="0" smtClean="0"/>
              <a:t>3.1 Lactase deficiency</a:t>
            </a:r>
            <a:endParaRPr lang="en-US" dirty="0" smtClean="0"/>
          </a:p>
          <a:p>
            <a:r>
              <a:rPr lang="en-US" dirty="0" smtClean="0"/>
              <a:t>Congenital lack of </a:t>
            </a:r>
            <a:r>
              <a:rPr lang="en-US" i="1" dirty="0" smtClean="0"/>
              <a:t>lactase </a:t>
            </a:r>
            <a:r>
              <a:rPr lang="en-US" dirty="0" smtClean="0"/>
              <a:t>enzyme in the intestinal brush border leads to lactose intolerance.</a:t>
            </a:r>
          </a:p>
          <a:p>
            <a:r>
              <a:rPr lang="en-US" dirty="0" smtClean="0"/>
              <a:t>Ingested lactose, which is normally metabolized to </a:t>
            </a:r>
            <a:r>
              <a:rPr lang="en-US" dirty="0" err="1" smtClean="0"/>
              <a:t>monosaccharides</a:t>
            </a:r>
            <a:r>
              <a:rPr lang="en-US" dirty="0" smtClean="0"/>
              <a:t> by lactase, is not absorbed from the gut and remains there to be acted upon by bacteria. </a:t>
            </a:r>
          </a:p>
          <a:p>
            <a:r>
              <a:rPr lang="en-US" dirty="0" smtClean="0"/>
              <a:t>The result is </a:t>
            </a:r>
            <a:r>
              <a:rPr lang="en-US" dirty="0" err="1" smtClean="0"/>
              <a:t>flatuance</a:t>
            </a:r>
            <a:r>
              <a:rPr lang="en-US" dirty="0" smtClean="0"/>
              <a:t>, intestinal irritation and osmotic diarrhea.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3.1 Lactase deficiency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i="1" dirty="0" smtClean="0"/>
              <a:t>3.1.1 </a:t>
            </a:r>
            <a:r>
              <a:rPr lang="en-US" b="1" i="1" dirty="0"/>
              <a:t>Celiac disease</a:t>
            </a:r>
            <a:endParaRPr lang="en-US" dirty="0"/>
          </a:p>
          <a:p>
            <a:r>
              <a:rPr lang="en-US" dirty="0" smtClean="0"/>
              <a:t>An </a:t>
            </a:r>
            <a:r>
              <a:rPr lang="en-US" dirty="0"/>
              <a:t>immune-mediated disorder caused by the ingestion of gluten-containing grains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Clinical </a:t>
            </a:r>
            <a:r>
              <a:rPr lang="en-US" dirty="0"/>
              <a:t>manifestations include marked intestinal inflammation, intestinal </a:t>
            </a:r>
            <a:r>
              <a:rPr lang="en-US" dirty="0" err="1"/>
              <a:t>malabsorption</a:t>
            </a:r>
            <a:r>
              <a:rPr lang="en-US" dirty="0"/>
              <a:t>, abdominal pain, and diarrhea. </a:t>
            </a:r>
            <a:endParaRPr lang="en-US" dirty="0" smtClean="0"/>
          </a:p>
          <a:p>
            <a:endParaRPr lang="en-US" dirty="0"/>
          </a:p>
          <a:p>
            <a:r>
              <a:rPr lang="en-US" b="1" i="1" dirty="0"/>
              <a:t>3.1.2 Bile salt deficiency</a:t>
            </a:r>
            <a:endParaRPr lang="en-US" dirty="0"/>
          </a:p>
          <a:p>
            <a:r>
              <a:rPr lang="en-US" dirty="0" smtClean="0"/>
              <a:t>Bile </a:t>
            </a:r>
            <a:r>
              <a:rPr lang="en-US" dirty="0"/>
              <a:t>salts are produced by the liver from cholesterol and stored in the gallbladder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</a:t>
            </a:r>
            <a:r>
              <a:rPr lang="en-US" dirty="0"/>
              <a:t>are released into the duodenum in response to food intake. </a:t>
            </a:r>
            <a:endParaRPr lang="en-US" dirty="0" smtClean="0"/>
          </a:p>
          <a:p>
            <a:r>
              <a:rPr lang="en-US" dirty="0" smtClean="0"/>
              <a:t>Their </a:t>
            </a:r>
            <a:r>
              <a:rPr lang="en-US" dirty="0"/>
              <a:t>main action is to emulsify dietary fats so they may easily cross the brush border of the intestine. </a:t>
            </a:r>
            <a:endParaRPr lang="en-US" dirty="0" smtClean="0"/>
          </a:p>
          <a:p>
            <a:r>
              <a:rPr lang="en-US" dirty="0" smtClean="0"/>
              <a:t>Liver </a:t>
            </a:r>
            <a:r>
              <a:rPr lang="en-US" dirty="0"/>
              <a:t>disease or obstruction of the bile ducts can affect the production and release of bile salts, respectively.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resulting </a:t>
            </a:r>
            <a:r>
              <a:rPr lang="en-US" dirty="0" err="1"/>
              <a:t>malabsorption</a:t>
            </a:r>
            <a:r>
              <a:rPr lang="en-US" dirty="0"/>
              <a:t> of fats can lead to </a:t>
            </a:r>
            <a:r>
              <a:rPr lang="en-US" i="1" dirty="0" err="1"/>
              <a:t>steatorrhea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GASTROINTESTINAL CANCERS </a:t>
            </a:r>
            <a:r>
              <a:rPr lang="en-US" b="1" dirty="0" smtClean="0"/>
              <a:t>(GC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Esophageal </a:t>
            </a:r>
            <a:r>
              <a:rPr lang="en-US" b="1" dirty="0" smtClean="0"/>
              <a:t>cancer (ECs)</a:t>
            </a:r>
            <a:endParaRPr lang="en-US" dirty="0"/>
          </a:p>
          <a:p>
            <a:r>
              <a:rPr lang="en-US" dirty="0" smtClean="0"/>
              <a:t>ECs </a:t>
            </a:r>
            <a:r>
              <a:rPr lang="en-US" dirty="0"/>
              <a:t>most commonly arise as </a:t>
            </a:r>
            <a:r>
              <a:rPr lang="en-US" dirty="0" err="1"/>
              <a:t>adenocarcinomas</a:t>
            </a:r>
            <a:r>
              <a:rPr lang="en-US" dirty="0"/>
              <a:t> associated with Barrett’s esophagus of chronic GERD.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risk of developing esophageal </a:t>
            </a:r>
            <a:r>
              <a:rPr lang="en-US" dirty="0" err="1"/>
              <a:t>adenocarcinoma</a:t>
            </a:r>
            <a:r>
              <a:rPr lang="en-US" dirty="0"/>
              <a:t> is also increased by tobacco use.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clinical manifestation of </a:t>
            </a:r>
            <a:r>
              <a:rPr lang="en-US" dirty="0" smtClean="0"/>
              <a:t>EC </a:t>
            </a:r>
            <a:r>
              <a:rPr lang="en-US" dirty="0"/>
              <a:t>is often </a:t>
            </a:r>
            <a:r>
              <a:rPr lang="en-US" dirty="0" err="1"/>
              <a:t>dysphagia</a:t>
            </a:r>
            <a:r>
              <a:rPr lang="en-US" dirty="0"/>
              <a:t> that occurs after significant tumor growth and spread. </a:t>
            </a:r>
            <a:endParaRPr lang="en-US" dirty="0" smtClean="0"/>
          </a:p>
          <a:p>
            <a:r>
              <a:rPr lang="en-US" dirty="0" smtClean="0"/>
              <a:t>Long-term </a:t>
            </a:r>
            <a:r>
              <a:rPr lang="en-US" dirty="0"/>
              <a:t>prognosis is often poor given the fact that the cancer has often already grown significantly and metastasized when first diagnosed.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 Stomach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Most </a:t>
            </a:r>
            <a:r>
              <a:rPr lang="en-US" dirty="0"/>
              <a:t>stomach cancers develop in the </a:t>
            </a:r>
            <a:r>
              <a:rPr lang="en-US" dirty="0" err="1"/>
              <a:t>antrum</a:t>
            </a:r>
            <a:r>
              <a:rPr lang="en-US" dirty="0"/>
              <a:t> region and are asymptomatic until well progressed.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late detection leads to a poor prognosis. </a:t>
            </a:r>
            <a:endParaRPr lang="en-US" dirty="0" smtClean="0"/>
          </a:p>
          <a:p>
            <a:r>
              <a:rPr lang="en-US" dirty="0" smtClean="0"/>
              <a:t>Symptoms </a:t>
            </a:r>
            <a:r>
              <a:rPr lang="en-US" dirty="0"/>
              <a:t>at the time of detection may include anorexia, pain, indigestion, vomiting and weight loss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Risk factors for the development of stomach cancer include chronic gastritis, ingestion of carcinogens such as nitrates and nitrosamines, family history, and chronic </a:t>
            </a:r>
            <a:r>
              <a:rPr lang="en-US" i="1" dirty="0" smtClean="0"/>
              <a:t>H. pylori </a:t>
            </a:r>
            <a:r>
              <a:rPr lang="en-US" dirty="0" smtClean="0"/>
              <a:t>infection. 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3 Colorectal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Common sites of metastasis for  CC are the brain, lungs, and bone</a:t>
            </a:r>
          </a:p>
          <a:p>
            <a:r>
              <a:rPr lang="en-US" dirty="0" smtClean="0"/>
              <a:t>Most </a:t>
            </a:r>
            <a:r>
              <a:rPr lang="en-US" dirty="0"/>
              <a:t>cases of </a:t>
            </a:r>
            <a:r>
              <a:rPr lang="en-US" dirty="0" smtClean="0"/>
              <a:t> CC </a:t>
            </a:r>
            <a:r>
              <a:rPr lang="en-US" dirty="0"/>
              <a:t>are carcinomas that arise from preexisting colorectal benign </a:t>
            </a:r>
            <a:r>
              <a:rPr lang="en-US" i="1" dirty="0" err="1"/>
              <a:t>adenomatous</a:t>
            </a:r>
            <a:r>
              <a:rPr lang="en-US" i="1" dirty="0"/>
              <a:t> polyps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High-fat diet</a:t>
            </a:r>
            <a:r>
              <a:rPr lang="en-US" dirty="0"/>
              <a:t>, low-fiber diet, age over 50 years, and genetic </a:t>
            </a:r>
            <a:r>
              <a:rPr lang="en-US" dirty="0" smtClean="0"/>
              <a:t>predisposition are factors. </a:t>
            </a:r>
          </a:p>
          <a:p>
            <a:r>
              <a:rPr lang="en-US" i="1" dirty="0" smtClean="0"/>
              <a:t>3.1 Manifestations</a:t>
            </a:r>
            <a:endParaRPr lang="en-US" dirty="0"/>
          </a:p>
          <a:p>
            <a:r>
              <a:rPr lang="en-US" dirty="0" smtClean="0"/>
              <a:t>Diarrhea </a:t>
            </a:r>
            <a:r>
              <a:rPr lang="en-US" dirty="0"/>
              <a:t>or constipation</a:t>
            </a:r>
          </a:p>
          <a:p>
            <a:r>
              <a:rPr lang="en-US" dirty="0" smtClean="0"/>
              <a:t>Blood </a:t>
            </a:r>
            <a:r>
              <a:rPr lang="en-US" dirty="0"/>
              <a:t>in the stool (obvious or occult)</a:t>
            </a:r>
          </a:p>
          <a:p>
            <a:r>
              <a:rPr lang="en-US" dirty="0" smtClean="0"/>
              <a:t>Pain </a:t>
            </a:r>
            <a:r>
              <a:rPr lang="en-US" dirty="0"/>
              <a:t>is rare</a:t>
            </a:r>
          </a:p>
          <a:p>
            <a:r>
              <a:rPr lang="en-US" dirty="0" smtClean="0"/>
              <a:t>Weakness</a:t>
            </a:r>
            <a:r>
              <a:rPr lang="en-US" dirty="0"/>
              <a:t>, malaise, anorexia, weight loss</a:t>
            </a:r>
          </a:p>
          <a:p>
            <a:r>
              <a:rPr lang="en-US" dirty="0" smtClean="0"/>
              <a:t>Bowel </a:t>
            </a:r>
            <a:r>
              <a:rPr lang="en-US" dirty="0"/>
              <a:t>obstruction</a:t>
            </a:r>
          </a:p>
          <a:p>
            <a:r>
              <a:rPr lang="en-US" dirty="0" smtClean="0"/>
              <a:t>Long-term </a:t>
            </a:r>
            <a:r>
              <a:rPr lang="en-US" dirty="0"/>
              <a:t>prognosis depends upon how early the cancer is detected and the extent to which it has spread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HEPATOBILIARY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liver is a large glandular organ composed of a two main lobes.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large left and right lobes of the human liver are further subdivided into a number of smaller lobules, which are the functional units of the liver. </a:t>
            </a:r>
            <a:endParaRPr lang="en-US" dirty="0" smtClean="0"/>
          </a:p>
          <a:p>
            <a:r>
              <a:rPr lang="en-US" dirty="0" smtClean="0"/>
              <a:t>It performs </a:t>
            </a:r>
            <a:r>
              <a:rPr lang="en-US" dirty="0"/>
              <a:t>a number of crucial functions that are essential for normal life. </a:t>
            </a:r>
            <a:endParaRPr lang="en-US" dirty="0" smtClean="0"/>
          </a:p>
          <a:p>
            <a:r>
              <a:rPr lang="en-US" dirty="0" smtClean="0"/>
              <a:t>Alteration </a:t>
            </a:r>
            <a:r>
              <a:rPr lang="en-US" dirty="0"/>
              <a:t>of liver function may result from exposure to </a:t>
            </a:r>
            <a:r>
              <a:rPr lang="en-US" dirty="0" smtClean="0"/>
              <a:t> viruses</a:t>
            </a:r>
            <a:r>
              <a:rPr lang="en-US" dirty="0"/>
              <a:t>, alcohol, toxins, and drugs and can result in conditions such as </a:t>
            </a:r>
            <a:r>
              <a:rPr lang="en-US" i="1" dirty="0"/>
              <a:t>hepatitis </a:t>
            </a:r>
            <a:r>
              <a:rPr lang="en-US" dirty="0"/>
              <a:t>and </a:t>
            </a:r>
            <a:r>
              <a:rPr lang="en-US" i="1" dirty="0"/>
              <a:t>cirrhosis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Factors </a:t>
            </a:r>
            <a:r>
              <a:rPr lang="en-US" dirty="0"/>
              <a:t>that affect liver function will often have profound effects on normal physiology and function.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Tests of liver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Injury to liver cells can be assessed by the elevated </a:t>
            </a:r>
            <a:r>
              <a:rPr lang="en-US" dirty="0"/>
              <a:t>serum levels of liver enzymes such as </a:t>
            </a:r>
            <a:r>
              <a:rPr lang="en-US" i="1" dirty="0" err="1"/>
              <a:t>alanine</a:t>
            </a:r>
            <a:r>
              <a:rPr lang="en-US" i="1" dirty="0"/>
              <a:t> </a:t>
            </a:r>
            <a:r>
              <a:rPr lang="en-US" i="1" dirty="0" err="1"/>
              <a:t>aminotransferase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i="1" dirty="0"/>
              <a:t>ALT</a:t>
            </a:r>
            <a:r>
              <a:rPr lang="en-US" dirty="0"/>
              <a:t>) and </a:t>
            </a:r>
            <a:r>
              <a:rPr lang="en-US" i="1" dirty="0" err="1"/>
              <a:t>aspartate</a:t>
            </a:r>
            <a:r>
              <a:rPr lang="en-US" i="1" dirty="0"/>
              <a:t> </a:t>
            </a:r>
            <a:r>
              <a:rPr lang="en-US" i="1" dirty="0" err="1"/>
              <a:t>aminotransferase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i="1" dirty="0"/>
              <a:t>AST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The </a:t>
            </a:r>
            <a:r>
              <a:rPr lang="en-US" dirty="0"/>
              <a:t>excretory function of the liver may be assessed by measurement of serum </a:t>
            </a:r>
            <a:r>
              <a:rPr lang="en-US" dirty="0" err="1"/>
              <a:t>bilirubin</a:t>
            </a:r>
            <a:r>
              <a:rPr lang="en-US" dirty="0"/>
              <a:t> or γ-</a:t>
            </a:r>
            <a:r>
              <a:rPr lang="en-US" dirty="0" err="1"/>
              <a:t>glutamyltransferase</a:t>
            </a:r>
            <a:r>
              <a:rPr lang="en-US" dirty="0"/>
              <a:t> (GGT).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synthetic function of the liver may be assessed by the measurement of serum albumin or </a:t>
            </a:r>
            <a:r>
              <a:rPr lang="en-US" dirty="0" err="1"/>
              <a:t>prothrombin</a:t>
            </a:r>
            <a:r>
              <a:rPr lang="en-US" dirty="0"/>
              <a:t> time (a measurement of clotting factor activity). </a:t>
            </a:r>
            <a:endParaRPr lang="en-US" dirty="0" smtClean="0"/>
          </a:p>
          <a:p>
            <a:r>
              <a:rPr lang="en-US" dirty="0" smtClean="0"/>
              <a:t>Imaging </a:t>
            </a:r>
            <a:r>
              <a:rPr lang="en-US" dirty="0"/>
              <a:t>techniques such as </a:t>
            </a:r>
            <a:r>
              <a:rPr lang="en-US" dirty="0" err="1"/>
              <a:t>ultrasonography</a:t>
            </a:r>
            <a:r>
              <a:rPr lang="en-US" dirty="0"/>
              <a:t> and CT (computed tomography) scanning can provide information about liver architecture, structural abnormalities and flows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1. Infectious disease of the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Viral hepatitis</a:t>
            </a:r>
            <a:endParaRPr lang="en-US" dirty="0"/>
          </a:p>
          <a:p>
            <a:r>
              <a:rPr lang="en-US" dirty="0" smtClean="0"/>
              <a:t>Hepatitis refers </a:t>
            </a:r>
            <a:r>
              <a:rPr lang="en-US" dirty="0"/>
              <a:t>to inflammation and injury of the liver. </a:t>
            </a:r>
            <a:endParaRPr lang="en-US" dirty="0" smtClean="0"/>
          </a:p>
          <a:p>
            <a:r>
              <a:rPr lang="en-US" dirty="0" smtClean="0"/>
              <a:t>May be due to </a:t>
            </a:r>
            <a:r>
              <a:rPr lang="en-US" dirty="0"/>
              <a:t>viruses, alcohol, toxins and drugs. </a:t>
            </a:r>
            <a:endParaRPr lang="en-US" dirty="0" smtClean="0"/>
          </a:p>
          <a:p>
            <a:pPr lvl="1"/>
            <a:r>
              <a:rPr lang="en-US" dirty="0" smtClean="0"/>
              <a:t>Due to viruses …. </a:t>
            </a:r>
            <a:r>
              <a:rPr lang="en-US" i="1" dirty="0"/>
              <a:t>viral hepatitis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Due to </a:t>
            </a:r>
            <a:r>
              <a:rPr lang="en-US" dirty="0" err="1" smtClean="0"/>
              <a:t>alchohol</a:t>
            </a:r>
            <a:r>
              <a:rPr lang="en-US" dirty="0" smtClean="0"/>
              <a:t> ……cirrhosis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United States there are three main </a:t>
            </a:r>
            <a:r>
              <a:rPr lang="en-US" i="1" dirty="0"/>
              <a:t>hepatitis viruses </a:t>
            </a:r>
            <a:r>
              <a:rPr lang="en-US" dirty="0"/>
              <a:t>designated hepatitis A, B, and C. </a:t>
            </a:r>
            <a:endParaRPr lang="en-US" dirty="0" smtClean="0"/>
          </a:p>
          <a:p>
            <a:r>
              <a:rPr lang="en-US" dirty="0" smtClean="0"/>
              <a:t>Two </a:t>
            </a:r>
            <a:r>
              <a:rPr lang="en-US" dirty="0"/>
              <a:t>other variants, hepatitis D and E are also present in certain populations.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of the hepatitis viruses target the </a:t>
            </a:r>
            <a:r>
              <a:rPr lang="en-US" dirty="0" err="1"/>
              <a:t>hepatocytes</a:t>
            </a:r>
            <a:r>
              <a:rPr lang="en-US" dirty="0"/>
              <a:t> of the liver for their site of infection and replication.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Epidemiology of viral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i="1" dirty="0" smtClean="0"/>
              <a:t>Hepatitis </a:t>
            </a:r>
            <a:r>
              <a:rPr lang="en-US" b="1" i="1" dirty="0"/>
              <a:t>A Virus </a:t>
            </a:r>
            <a:r>
              <a:rPr lang="en-US" b="1" dirty="0"/>
              <a:t>(</a:t>
            </a:r>
            <a:r>
              <a:rPr lang="en-US" b="1" i="1" dirty="0"/>
              <a:t>HAV</a:t>
            </a:r>
            <a:r>
              <a:rPr lang="en-US" b="1" dirty="0"/>
              <a:t>)</a:t>
            </a:r>
          </a:p>
          <a:p>
            <a:r>
              <a:rPr lang="en-US" dirty="0" smtClean="0"/>
              <a:t>Transmitted </a:t>
            </a:r>
            <a:r>
              <a:rPr lang="en-US" dirty="0"/>
              <a:t>via the fecal-oral route, usually through fecal-contaminated food, water, or shellfish. </a:t>
            </a:r>
            <a:endParaRPr lang="en-US" dirty="0" smtClean="0"/>
          </a:p>
          <a:p>
            <a:r>
              <a:rPr lang="en-US" dirty="0" smtClean="0"/>
              <a:t>From infected </a:t>
            </a:r>
            <a:r>
              <a:rPr lang="en-US" dirty="0"/>
              <a:t>food handlers and poor sanitation. </a:t>
            </a:r>
            <a:endParaRPr lang="en-US" dirty="0" smtClean="0"/>
          </a:p>
          <a:p>
            <a:r>
              <a:rPr lang="en-US" dirty="0" smtClean="0"/>
              <a:t>May </a:t>
            </a:r>
            <a:r>
              <a:rPr lang="en-US" dirty="0"/>
              <a:t>also be transmitted through sexual contact. </a:t>
            </a:r>
            <a:endParaRPr lang="en-US" dirty="0" smtClean="0"/>
          </a:p>
          <a:p>
            <a:r>
              <a:rPr lang="en-US" dirty="0" smtClean="0"/>
              <a:t>Occurs mostly in </a:t>
            </a:r>
            <a:r>
              <a:rPr lang="en-US" dirty="0"/>
              <a:t>children and </a:t>
            </a:r>
            <a:r>
              <a:rPr lang="en-US" dirty="0" smtClean="0"/>
              <a:t>adolescents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virus replicates in the liver but is shed in the stools</a:t>
            </a:r>
          </a:p>
          <a:p>
            <a:r>
              <a:rPr lang="en-US" dirty="0" smtClean="0"/>
              <a:t>Generally </a:t>
            </a:r>
            <a:r>
              <a:rPr lang="en-US" dirty="0"/>
              <a:t>self-limiting and does not lead to chronic liver disease</a:t>
            </a:r>
          </a:p>
          <a:p>
            <a:endParaRPr lang="en-US" i="1" dirty="0" smtClean="0"/>
          </a:p>
          <a:p>
            <a:r>
              <a:rPr lang="en-US" b="1" i="1" dirty="0" smtClean="0"/>
              <a:t>Hepatitis </a:t>
            </a:r>
            <a:r>
              <a:rPr lang="en-US" b="1" i="1" dirty="0"/>
              <a:t>B Virus </a:t>
            </a:r>
            <a:r>
              <a:rPr lang="en-US" b="1" dirty="0"/>
              <a:t>(</a:t>
            </a:r>
            <a:r>
              <a:rPr lang="en-US" b="1" i="1" dirty="0"/>
              <a:t>HBV</a:t>
            </a:r>
            <a:r>
              <a:rPr lang="en-US" b="1" dirty="0"/>
              <a:t>)</a:t>
            </a:r>
          </a:p>
          <a:p>
            <a:r>
              <a:rPr lang="en-US" dirty="0" smtClean="0"/>
              <a:t>Blood-borne </a:t>
            </a:r>
            <a:r>
              <a:rPr lang="en-US" dirty="0"/>
              <a:t>pathogen</a:t>
            </a:r>
          </a:p>
          <a:p>
            <a:r>
              <a:rPr lang="en-US" dirty="0" smtClean="0"/>
              <a:t>Transmission  from </a:t>
            </a:r>
            <a:r>
              <a:rPr lang="en-US" dirty="0"/>
              <a:t>intravenous drug use, unprotected sexual contact, and exposure to contaminated blood products</a:t>
            </a:r>
          </a:p>
          <a:p>
            <a:r>
              <a:rPr lang="en-US" dirty="0" smtClean="0"/>
              <a:t>Can </a:t>
            </a:r>
            <a:r>
              <a:rPr lang="en-US" dirty="0"/>
              <a:t>produce chronic hepatitis and lead to liver failure and liver </a:t>
            </a:r>
            <a:r>
              <a:rPr lang="en-US" dirty="0" smtClean="0"/>
              <a:t>carcinoma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Epidemiology of viral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i="1" dirty="0"/>
              <a:t>Hepatitis C Virus </a:t>
            </a:r>
            <a:r>
              <a:rPr lang="en-US" dirty="0"/>
              <a:t>(</a:t>
            </a:r>
            <a:r>
              <a:rPr lang="en-US" i="1" dirty="0"/>
              <a:t>HCV</a:t>
            </a:r>
            <a:r>
              <a:rPr lang="en-US" dirty="0"/>
              <a:t>)</a:t>
            </a:r>
          </a:p>
          <a:p>
            <a:r>
              <a:rPr lang="en-US" dirty="0" smtClean="0"/>
              <a:t>Blood-borne </a:t>
            </a:r>
            <a:r>
              <a:rPr lang="en-US" dirty="0"/>
              <a:t>pathogen</a:t>
            </a:r>
          </a:p>
          <a:p>
            <a:r>
              <a:rPr lang="en-US" dirty="0" smtClean="0"/>
              <a:t>Transmitted </a:t>
            </a:r>
            <a:r>
              <a:rPr lang="en-US" dirty="0"/>
              <a:t>through contaminated blood and body </a:t>
            </a:r>
            <a:r>
              <a:rPr lang="en-US" dirty="0" smtClean="0"/>
              <a:t>fluids (blood transfusions)</a:t>
            </a:r>
            <a:endParaRPr lang="en-US" dirty="0"/>
          </a:p>
          <a:p>
            <a:r>
              <a:rPr lang="en-US" dirty="0" smtClean="0"/>
              <a:t>Most </a:t>
            </a:r>
            <a:r>
              <a:rPr lang="en-US" dirty="0"/>
              <a:t>common cause of chronic hepatitis, cirrhosis, and liver cancer</a:t>
            </a:r>
          </a:p>
          <a:p>
            <a:endParaRPr lang="en-US" i="1" dirty="0" smtClean="0"/>
          </a:p>
          <a:p>
            <a:r>
              <a:rPr lang="en-US" i="1" dirty="0" smtClean="0"/>
              <a:t>Hepatitis </a:t>
            </a:r>
            <a:r>
              <a:rPr lang="en-US" i="1" dirty="0"/>
              <a:t>D Virus </a:t>
            </a:r>
            <a:r>
              <a:rPr lang="en-US" dirty="0"/>
              <a:t>(</a:t>
            </a:r>
            <a:r>
              <a:rPr lang="en-US" i="1" dirty="0"/>
              <a:t>HDV</a:t>
            </a:r>
            <a:r>
              <a:rPr lang="en-US" dirty="0"/>
              <a:t>)</a:t>
            </a:r>
          </a:p>
          <a:p>
            <a:r>
              <a:rPr lang="en-US" dirty="0" smtClean="0"/>
              <a:t>Blood-borne </a:t>
            </a:r>
            <a:r>
              <a:rPr lang="en-US" dirty="0"/>
              <a:t>pathogen</a:t>
            </a:r>
          </a:p>
          <a:p>
            <a:r>
              <a:rPr lang="en-US" dirty="0" smtClean="0"/>
              <a:t>Only </a:t>
            </a:r>
            <a:r>
              <a:rPr lang="en-US" dirty="0" err="1"/>
              <a:t>coinfect</a:t>
            </a:r>
            <a:r>
              <a:rPr lang="en-US" dirty="0"/>
              <a:t> individuals with active hepatitis B infection</a:t>
            </a:r>
          </a:p>
          <a:p>
            <a:r>
              <a:rPr lang="en-US" dirty="0" smtClean="0"/>
              <a:t>Transmitted </a:t>
            </a:r>
            <a:r>
              <a:rPr lang="en-US" dirty="0"/>
              <a:t>through contaminated blood and body </a:t>
            </a:r>
            <a:r>
              <a:rPr lang="en-US" dirty="0" smtClean="0"/>
              <a:t>fluids (</a:t>
            </a:r>
            <a:r>
              <a:rPr lang="en-US" dirty="0" err="1" smtClean="0"/>
              <a:t>i.v</a:t>
            </a:r>
            <a:r>
              <a:rPr lang="en-US" dirty="0"/>
              <a:t>. drug </a:t>
            </a:r>
            <a:r>
              <a:rPr lang="en-US" dirty="0" smtClean="0"/>
              <a:t>abusers)</a:t>
            </a:r>
            <a:endParaRPr lang="en-US" dirty="0"/>
          </a:p>
          <a:p>
            <a:r>
              <a:rPr lang="en-US" dirty="0" smtClean="0"/>
              <a:t>Clinical </a:t>
            </a:r>
            <a:r>
              <a:rPr lang="en-US" dirty="0"/>
              <a:t>course is similar to HBV</a:t>
            </a:r>
          </a:p>
          <a:p>
            <a:endParaRPr lang="en-US" i="1" dirty="0" smtClean="0"/>
          </a:p>
          <a:p>
            <a:r>
              <a:rPr lang="en-US" i="1" dirty="0" smtClean="0"/>
              <a:t>Hepatitis </a:t>
            </a:r>
            <a:r>
              <a:rPr lang="en-US" i="1" dirty="0"/>
              <a:t>E Virus </a:t>
            </a:r>
            <a:r>
              <a:rPr lang="en-US" dirty="0"/>
              <a:t>(</a:t>
            </a:r>
            <a:r>
              <a:rPr lang="en-US" i="1" dirty="0"/>
              <a:t>HEV</a:t>
            </a:r>
            <a:r>
              <a:rPr lang="en-US" dirty="0"/>
              <a:t>)</a:t>
            </a:r>
          </a:p>
          <a:p>
            <a:r>
              <a:rPr lang="en-US" dirty="0" smtClean="0"/>
              <a:t>Fecal-oral </a:t>
            </a:r>
            <a:r>
              <a:rPr lang="en-US" dirty="0"/>
              <a:t>route of transmission similar to HAV</a:t>
            </a:r>
          </a:p>
          <a:p>
            <a:r>
              <a:rPr lang="en-US" dirty="0" smtClean="0"/>
              <a:t>More </a:t>
            </a:r>
            <a:r>
              <a:rPr lang="en-US" dirty="0"/>
              <a:t>common in developing nations and refugee </a:t>
            </a:r>
            <a:r>
              <a:rPr lang="en-US" dirty="0" smtClean="0"/>
              <a:t>camps</a:t>
            </a:r>
            <a:endParaRPr lang="en-US" dirty="0"/>
          </a:p>
          <a:p>
            <a:r>
              <a:rPr lang="en-US" dirty="0" smtClean="0"/>
              <a:t>Young children and pregnant women </a:t>
            </a:r>
            <a:r>
              <a:rPr lang="en-US" dirty="0"/>
              <a:t>are most frequently </a:t>
            </a:r>
            <a:r>
              <a:rPr lang="en-US" dirty="0" smtClean="0"/>
              <a:t>affected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0000" lnSpcReduction="20000"/>
          </a:bodyPr>
          <a:lstStyle/>
          <a:p>
            <a:r>
              <a:rPr lang="en-US" b="1" i="1" dirty="0" smtClean="0"/>
              <a:t>Manifestations of viral hepatitis</a:t>
            </a:r>
            <a:endParaRPr lang="en-US" b="1" dirty="0" smtClean="0"/>
          </a:p>
          <a:p>
            <a:r>
              <a:rPr lang="en-US" dirty="0" smtClean="0"/>
              <a:t>Asymptomatic </a:t>
            </a:r>
            <a:r>
              <a:rPr lang="en-US" dirty="0"/>
              <a:t>to severe</a:t>
            </a:r>
          </a:p>
          <a:p>
            <a:r>
              <a:rPr lang="en-US" dirty="0" smtClean="0"/>
              <a:t>Fatigue</a:t>
            </a:r>
            <a:r>
              <a:rPr lang="en-US" dirty="0"/>
              <a:t>, malaise, anorexia, nausea occur with acute infection</a:t>
            </a:r>
          </a:p>
          <a:p>
            <a:r>
              <a:rPr lang="en-US" i="1" dirty="0" smtClean="0"/>
              <a:t>Jaundice</a:t>
            </a:r>
            <a:endParaRPr lang="en-US" dirty="0"/>
          </a:p>
          <a:p>
            <a:r>
              <a:rPr lang="en-US" dirty="0" smtClean="0"/>
              <a:t>Liver </a:t>
            </a:r>
            <a:r>
              <a:rPr lang="en-US" dirty="0"/>
              <a:t>inflammation and abdominal pain</a:t>
            </a:r>
          </a:p>
          <a:p>
            <a:r>
              <a:rPr lang="en-US" dirty="0" smtClean="0"/>
              <a:t>Abnormal </a:t>
            </a:r>
            <a:r>
              <a:rPr lang="en-US" dirty="0"/>
              <a:t>liver function and enzyme levels</a:t>
            </a:r>
          </a:p>
          <a:p>
            <a:r>
              <a:rPr lang="en-US" dirty="0" smtClean="0"/>
              <a:t>Chronic </a:t>
            </a:r>
            <a:r>
              <a:rPr lang="en-US" dirty="0"/>
              <a:t>active infection can lead to liver cirrhosis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b="1" i="1" dirty="0" smtClean="0"/>
              <a:t>	Chronic </a:t>
            </a:r>
            <a:r>
              <a:rPr lang="en-US" b="1" i="1" dirty="0"/>
              <a:t>complications of viral hepatitis</a:t>
            </a:r>
            <a:endParaRPr lang="en-US" b="1" dirty="0"/>
          </a:p>
          <a:p>
            <a:r>
              <a:rPr lang="en-US" dirty="0" smtClean="0"/>
              <a:t>Chronic </a:t>
            </a:r>
            <a:r>
              <a:rPr lang="en-US" dirty="0"/>
              <a:t>active or persistent hepatitis can lead to progressive liver injury, liver failure and death.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chronic form of hepatitis is most common with hepatitis B, C, D, but rare with hepatitis A and E.</a:t>
            </a:r>
          </a:p>
          <a:p>
            <a:r>
              <a:rPr lang="en-US" dirty="0" smtClean="0"/>
              <a:t>Chronic </a:t>
            </a:r>
            <a:r>
              <a:rPr lang="en-US" dirty="0"/>
              <a:t>active hepatitis is also associated with an increased incidence  of </a:t>
            </a:r>
            <a:r>
              <a:rPr lang="en-US" dirty="0" err="1"/>
              <a:t>hepatocellular</a:t>
            </a:r>
            <a:r>
              <a:rPr lang="en-US" dirty="0"/>
              <a:t> carcinoma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2. Alcoholic liver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After </a:t>
            </a:r>
            <a:r>
              <a:rPr lang="en-US" dirty="0"/>
              <a:t>ingestion, alcohol (ethanol) is converted by the alcohol </a:t>
            </a:r>
            <a:r>
              <a:rPr lang="en-US" dirty="0" err="1"/>
              <a:t>dehydrogenase</a:t>
            </a:r>
            <a:r>
              <a:rPr lang="en-US" dirty="0"/>
              <a:t> enzyme in </a:t>
            </a:r>
            <a:r>
              <a:rPr lang="en-US" dirty="0" err="1"/>
              <a:t>hepatocytes</a:t>
            </a:r>
            <a:r>
              <a:rPr lang="en-US" dirty="0"/>
              <a:t> to acetaldehyde. </a:t>
            </a:r>
            <a:endParaRPr lang="en-US" dirty="0" smtClean="0"/>
          </a:p>
          <a:p>
            <a:r>
              <a:rPr lang="en-US" dirty="0" smtClean="0"/>
              <a:t>Accumulation </a:t>
            </a:r>
            <a:r>
              <a:rPr lang="en-US" dirty="0"/>
              <a:t>of acetaldehyde is responsible for many of the toxic </a:t>
            </a:r>
            <a:r>
              <a:rPr lang="en-US" dirty="0" smtClean="0"/>
              <a:t>effects</a:t>
            </a:r>
          </a:p>
          <a:p>
            <a:r>
              <a:rPr lang="en-US" dirty="0" smtClean="0"/>
              <a:t>Presents </a:t>
            </a:r>
            <a:r>
              <a:rPr lang="en-US" dirty="0"/>
              <a:t>in three progressive stages:</a:t>
            </a:r>
          </a:p>
          <a:p>
            <a:r>
              <a:rPr lang="en-US" i="1" dirty="0" smtClean="0"/>
              <a:t>Alcoholic </a:t>
            </a:r>
            <a:r>
              <a:rPr lang="en-US" i="1" dirty="0" err="1"/>
              <a:t>Steatosis</a:t>
            </a:r>
            <a:r>
              <a:rPr lang="en-US" dirty="0"/>
              <a:t>—“Fatty Liver.” Accumulation of fat in the </a:t>
            </a:r>
            <a:r>
              <a:rPr lang="en-US" dirty="0" err="1" smtClean="0"/>
              <a:t>hepatocytes</a:t>
            </a:r>
            <a:r>
              <a:rPr lang="en-US" dirty="0" smtClean="0"/>
              <a:t> due to altered </a:t>
            </a:r>
            <a:r>
              <a:rPr lang="en-US" dirty="0"/>
              <a:t>fat </a:t>
            </a:r>
            <a:r>
              <a:rPr lang="en-US" dirty="0" smtClean="0"/>
              <a:t>metabolism</a:t>
            </a:r>
          </a:p>
          <a:p>
            <a:pPr lvl="1"/>
            <a:r>
              <a:rPr lang="en-US" dirty="0" smtClean="0"/>
              <a:t>Increased </a:t>
            </a:r>
            <a:r>
              <a:rPr lang="en-US" dirty="0"/>
              <a:t>synthesis of fatty acids and triglycerides. </a:t>
            </a:r>
            <a:endParaRPr lang="en-US" dirty="0" smtClean="0"/>
          </a:p>
          <a:p>
            <a:pPr lvl="1"/>
            <a:r>
              <a:rPr lang="en-US" dirty="0" smtClean="0"/>
              <a:t>Anorexia</a:t>
            </a:r>
            <a:r>
              <a:rPr lang="en-US" dirty="0"/>
              <a:t>, nausea, and jaundice. </a:t>
            </a:r>
            <a:endParaRPr lang="en-US" dirty="0" smtClean="0"/>
          </a:p>
          <a:p>
            <a:pPr lvl="1"/>
            <a:r>
              <a:rPr lang="en-US" dirty="0" smtClean="0"/>
              <a:t>Generally reversible </a:t>
            </a:r>
            <a:r>
              <a:rPr lang="en-US" dirty="0"/>
              <a:t>if alcohol consumption ceases.</a:t>
            </a:r>
          </a:p>
          <a:p>
            <a:r>
              <a:rPr lang="en-US" dirty="0"/>
              <a:t>• </a:t>
            </a:r>
            <a:r>
              <a:rPr lang="en-US" i="1" dirty="0"/>
              <a:t>Alcoholic Hepatitis</a:t>
            </a:r>
            <a:r>
              <a:rPr lang="en-US" dirty="0"/>
              <a:t>—inflammation, degeneration and necrosis of </a:t>
            </a:r>
            <a:r>
              <a:rPr lang="en-US" dirty="0" err="1"/>
              <a:t>hepatocytes</a:t>
            </a:r>
            <a:r>
              <a:rPr lang="en-US" dirty="0"/>
              <a:t> with continued alcohol intake. </a:t>
            </a:r>
            <a:endParaRPr lang="en-US" dirty="0" smtClean="0"/>
          </a:p>
          <a:p>
            <a:pPr lvl="1"/>
            <a:r>
              <a:rPr lang="en-US" dirty="0" smtClean="0"/>
              <a:t>Mild to severe anorexia</a:t>
            </a:r>
            <a:r>
              <a:rPr lang="en-US" dirty="0"/>
              <a:t>, and weight </a:t>
            </a:r>
            <a:r>
              <a:rPr lang="en-US" dirty="0" smtClean="0"/>
              <a:t>loss;  Jaundice</a:t>
            </a:r>
          </a:p>
          <a:p>
            <a:pPr lvl="1"/>
            <a:r>
              <a:rPr lang="en-US" dirty="0" smtClean="0"/>
              <a:t>Reversible </a:t>
            </a:r>
            <a:r>
              <a:rPr lang="en-US" dirty="0"/>
              <a:t>to a large extent if alcohol consumption </a:t>
            </a:r>
            <a:r>
              <a:rPr lang="en-US" dirty="0" smtClean="0"/>
              <a:t>ceases</a:t>
            </a:r>
            <a:endParaRPr lang="en-US" dirty="0"/>
          </a:p>
          <a:p>
            <a:r>
              <a:rPr lang="en-US" dirty="0"/>
              <a:t>• </a:t>
            </a:r>
            <a:r>
              <a:rPr lang="en-US" i="1" dirty="0"/>
              <a:t>Alcoholic Cirrhosis</a:t>
            </a:r>
            <a:r>
              <a:rPr lang="en-US" dirty="0"/>
              <a:t>—diffuse scarring and fibrosis of the liver that occurs after many years of alcohol abuse. </a:t>
            </a:r>
            <a:endParaRPr lang="en-US" dirty="0" smtClean="0"/>
          </a:p>
          <a:p>
            <a:pPr lvl="1"/>
            <a:r>
              <a:rPr lang="en-US" dirty="0" smtClean="0"/>
              <a:t>Because </a:t>
            </a:r>
            <a:r>
              <a:rPr lang="en-US" dirty="0"/>
              <a:t>the liver plays such an important role in many normal physiologic processes, alcoholic cirrhosis is a multi-system disease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3. Cirrhosis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Characterized by </a:t>
            </a:r>
            <a:r>
              <a:rPr lang="en-US" sz="2800" dirty="0"/>
              <a:t>diffuse scarring and fibrosis of the liver in response to chronic inflammation and injury. </a:t>
            </a:r>
            <a:endParaRPr lang="en-US" sz="2800" dirty="0" smtClean="0"/>
          </a:p>
          <a:p>
            <a:r>
              <a:rPr lang="en-US" sz="2800" dirty="0" smtClean="0"/>
              <a:t>Replacement </a:t>
            </a:r>
            <a:r>
              <a:rPr lang="en-US" sz="2800" dirty="0"/>
              <a:t>of </a:t>
            </a:r>
            <a:r>
              <a:rPr lang="en-US" sz="2800" dirty="0" smtClean="0"/>
              <a:t>80%–90%  of functional </a:t>
            </a:r>
            <a:r>
              <a:rPr lang="en-US" sz="2800" dirty="0"/>
              <a:t>liver tissue by nonfunctional scar tissue. </a:t>
            </a:r>
            <a:endParaRPr lang="en-US" sz="2800" dirty="0" smtClean="0"/>
          </a:p>
          <a:p>
            <a:r>
              <a:rPr lang="en-US" sz="2800" dirty="0" smtClean="0"/>
              <a:t>Alcoholic </a:t>
            </a:r>
            <a:r>
              <a:rPr lang="en-US" sz="2800" dirty="0"/>
              <a:t>liver disease and viral hepatitis are leading causes of </a:t>
            </a:r>
            <a:r>
              <a:rPr lang="en-US" sz="2800" dirty="0" smtClean="0"/>
              <a:t>cirrhosis</a:t>
            </a:r>
          </a:p>
          <a:p>
            <a:r>
              <a:rPr lang="en-US" sz="2800" dirty="0" smtClean="0"/>
              <a:t>Cirrhosis </a:t>
            </a:r>
            <a:r>
              <a:rPr lang="en-US" sz="2800" dirty="0"/>
              <a:t>will eventually result in liver failure.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Manifestations of cirrhosis and liver failure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sz="3100" i="1" dirty="0" err="1" smtClean="0"/>
              <a:t>Hepatosplenomegaly</a:t>
            </a:r>
            <a:r>
              <a:rPr lang="en-US" sz="3100" dirty="0" smtClean="0"/>
              <a:t>—swelling of spleen and liver. </a:t>
            </a:r>
          </a:p>
          <a:p>
            <a:pPr lvl="1"/>
            <a:r>
              <a:rPr lang="en-US" sz="2400" dirty="0" smtClean="0"/>
              <a:t>Swelling of the liver can increase portal pressure, </a:t>
            </a:r>
          </a:p>
          <a:p>
            <a:pPr lvl="1"/>
            <a:r>
              <a:rPr lang="en-US" sz="2400" dirty="0" smtClean="0"/>
              <a:t>Swelling of the spleen can lead to increased destruction of red blood cells (anemia) white blood cells (</a:t>
            </a:r>
            <a:r>
              <a:rPr lang="en-US" sz="2400" dirty="0" err="1" smtClean="0"/>
              <a:t>leukopenia</a:t>
            </a:r>
            <a:r>
              <a:rPr lang="en-US" sz="2400" dirty="0" smtClean="0"/>
              <a:t>) and platelets (thrombocytopenia).</a:t>
            </a:r>
          </a:p>
          <a:p>
            <a:r>
              <a:rPr lang="en-US" sz="2400" i="1" dirty="0" err="1" smtClean="0"/>
              <a:t>Ascites</a:t>
            </a:r>
            <a:r>
              <a:rPr lang="en-US" sz="2400" dirty="0" smtClean="0"/>
              <a:t>—accumulation of fluid in the peritoneal cavity. </a:t>
            </a:r>
          </a:p>
          <a:p>
            <a:pPr lvl="1"/>
            <a:r>
              <a:rPr lang="en-US" sz="2300" dirty="0" smtClean="0"/>
              <a:t>Results from portal hypertension and decreased plasma protein production by the liver. </a:t>
            </a:r>
          </a:p>
          <a:p>
            <a:pPr lvl="1"/>
            <a:r>
              <a:rPr lang="en-US" sz="2300" dirty="0" smtClean="0"/>
              <a:t>Presents with massive fluid-filled distention of the abdomen.</a:t>
            </a:r>
          </a:p>
          <a:p>
            <a:pPr lvl="1"/>
            <a:r>
              <a:rPr lang="en-US" sz="2300" i="1" dirty="0" smtClean="0"/>
              <a:t>Portal Hypertension</a:t>
            </a:r>
            <a:endParaRPr lang="en-US" sz="2300" dirty="0" smtClean="0"/>
          </a:p>
          <a:p>
            <a:r>
              <a:rPr lang="en-US" sz="3100" i="1" dirty="0" err="1" smtClean="0"/>
              <a:t>Hepatorenal</a:t>
            </a:r>
            <a:r>
              <a:rPr lang="en-US" sz="3100" i="1" dirty="0" smtClean="0"/>
              <a:t> syndrome</a:t>
            </a:r>
            <a:r>
              <a:rPr lang="en-US" sz="3100" dirty="0" smtClean="0"/>
              <a:t>—renal failure that can accompany advanced liver disease.</a:t>
            </a:r>
          </a:p>
          <a:p>
            <a:pPr lvl="1"/>
            <a:r>
              <a:rPr lang="en-US" sz="2300" dirty="0" smtClean="0"/>
              <a:t>Edema.</a:t>
            </a:r>
          </a:p>
          <a:p>
            <a:pPr lvl="1"/>
            <a:r>
              <a:rPr lang="en-US" sz="2300" dirty="0" smtClean="0"/>
              <a:t>Jaundice</a:t>
            </a:r>
            <a:r>
              <a:rPr lang="en-US" sz="2300" b="1" i="1" dirty="0" smtClean="0"/>
              <a:t>.</a:t>
            </a:r>
            <a:endParaRPr lang="en-US" sz="2300" dirty="0" smtClean="0"/>
          </a:p>
          <a:p>
            <a:pPr lvl="1"/>
            <a:r>
              <a:rPr lang="en-US" sz="2300" dirty="0" smtClean="0"/>
              <a:t>Impaired fat absorption due to reduced synthesis of bile salts by the liver. May lead to a deficiency in fat-soluble vitamins as well.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smtClean="0"/>
              <a:t>Hepatic encephalopathy</a:t>
            </a:r>
            <a:r>
              <a:rPr lang="en-US" dirty="0" smtClean="0"/>
              <a:t>—neurological dysfunction that can accompany advanced liver disease. </a:t>
            </a:r>
          </a:p>
          <a:p>
            <a:pPr lvl="1"/>
            <a:r>
              <a:rPr lang="en-US" dirty="0" smtClean="0"/>
              <a:t>May be caused in part by the accumulation of ammonia and other toxins in circulation.</a:t>
            </a:r>
          </a:p>
          <a:p>
            <a:pPr lvl="1"/>
            <a:r>
              <a:rPr lang="en-US" dirty="0" smtClean="0"/>
              <a:t>Distention of abdominal and esophageal veins (</a:t>
            </a:r>
            <a:r>
              <a:rPr lang="en-US" i="1" dirty="0" smtClean="0"/>
              <a:t>esophageal </a:t>
            </a:r>
            <a:r>
              <a:rPr lang="en-US" i="1" dirty="0" err="1" smtClean="0"/>
              <a:t>varices</a:t>
            </a:r>
            <a:r>
              <a:rPr lang="en-US" dirty="0" smtClean="0"/>
              <a:t>) due to increased portal and venous pressures. </a:t>
            </a:r>
          </a:p>
          <a:p>
            <a:pPr lvl="1"/>
            <a:r>
              <a:rPr lang="en-US" i="1" dirty="0" smtClean="0"/>
              <a:t>Caput </a:t>
            </a:r>
            <a:r>
              <a:rPr lang="en-US" i="1" dirty="0" err="1" smtClean="0"/>
              <a:t>medusae</a:t>
            </a:r>
            <a:r>
              <a:rPr lang="en-US" i="1" dirty="0" smtClean="0"/>
              <a:t> </a:t>
            </a:r>
            <a:r>
              <a:rPr lang="en-US" dirty="0" smtClean="0"/>
              <a:t>is a term used to describe the distended abdominal veins that are seen in patients with alcoholic cirrhosis</a:t>
            </a:r>
          </a:p>
          <a:p>
            <a:pPr lvl="1"/>
            <a:r>
              <a:rPr lang="en-US" dirty="0" smtClean="0"/>
              <a:t>Reduced metabolism of circulating sex hormones can result in </a:t>
            </a:r>
            <a:r>
              <a:rPr lang="en-US" dirty="0" err="1" smtClean="0"/>
              <a:t>gynecomastia</a:t>
            </a:r>
            <a:r>
              <a:rPr lang="en-US" dirty="0" smtClean="0"/>
              <a:t>, menstrual irregularities, and abnormal sexual function</a:t>
            </a:r>
          </a:p>
          <a:p>
            <a:pPr lvl="1"/>
            <a:r>
              <a:rPr lang="en-US" dirty="0" err="1" smtClean="0"/>
              <a:t>Coagulopathy</a:t>
            </a:r>
            <a:r>
              <a:rPr lang="en-US" dirty="0" smtClean="0"/>
              <a:t> due to impaired synthesis of clotting factors and loss of platelets due to </a:t>
            </a:r>
            <a:r>
              <a:rPr lang="en-US" dirty="0" err="1" smtClean="0"/>
              <a:t>splenomegaly</a:t>
            </a:r>
            <a:endParaRPr lang="en-US" dirty="0" smtClean="0"/>
          </a:p>
          <a:p>
            <a:r>
              <a:rPr lang="en-US" dirty="0" smtClean="0"/>
              <a:t>Liver failure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4 Liver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Tumors </a:t>
            </a:r>
            <a:r>
              <a:rPr lang="en-US" dirty="0"/>
              <a:t>originating in the liver are </a:t>
            </a:r>
            <a:r>
              <a:rPr lang="en-US" dirty="0" smtClean="0"/>
              <a:t>rare. </a:t>
            </a:r>
          </a:p>
          <a:p>
            <a:r>
              <a:rPr lang="en-US" dirty="0" smtClean="0"/>
              <a:t>Such </a:t>
            </a:r>
            <a:r>
              <a:rPr lang="en-US" dirty="0"/>
              <a:t>primary tumors are usually asymptomatic until they reach a large size. </a:t>
            </a:r>
            <a:endParaRPr lang="en-US" dirty="0" smtClean="0"/>
          </a:p>
          <a:p>
            <a:r>
              <a:rPr lang="en-US" dirty="0" smtClean="0"/>
              <a:t>Tumors </a:t>
            </a:r>
            <a:r>
              <a:rPr lang="en-US" dirty="0"/>
              <a:t>arise outside of the liver and spread to it as a result of metastasis. </a:t>
            </a:r>
            <a:endParaRPr lang="en-US" dirty="0" smtClean="0"/>
          </a:p>
          <a:p>
            <a:r>
              <a:rPr lang="en-US" dirty="0" smtClean="0"/>
              <a:t>Lung</a:t>
            </a:r>
            <a:r>
              <a:rPr lang="en-US" dirty="0"/>
              <a:t>, breast, colon, and pancreatic tumors are the most common source of metastatic tumors to the liver. </a:t>
            </a:r>
            <a:endParaRPr lang="en-US" dirty="0" smtClean="0"/>
          </a:p>
          <a:p>
            <a:r>
              <a:rPr lang="en-US" dirty="0" smtClean="0"/>
              <a:t>Clinical </a:t>
            </a:r>
            <a:r>
              <a:rPr lang="en-US" dirty="0"/>
              <a:t>manifestations </a:t>
            </a:r>
            <a:r>
              <a:rPr lang="en-US" dirty="0" smtClean="0"/>
              <a:t>depend </a:t>
            </a:r>
            <a:r>
              <a:rPr lang="en-US" dirty="0"/>
              <a:t>primarily upon the rate of tumor growth. </a:t>
            </a:r>
            <a:endParaRPr lang="en-US" dirty="0" smtClean="0"/>
          </a:p>
          <a:p>
            <a:r>
              <a:rPr lang="en-US" dirty="0" smtClean="0"/>
              <a:t>Growing </a:t>
            </a:r>
            <a:r>
              <a:rPr lang="en-US" dirty="0"/>
              <a:t>tumors may impair liver blood flow and bile outflow, leading to  </a:t>
            </a:r>
            <a:r>
              <a:rPr lang="en-US" dirty="0" err="1"/>
              <a:t>hepatomegaly</a:t>
            </a:r>
            <a:r>
              <a:rPr lang="en-US" dirty="0"/>
              <a:t> and jaundice. </a:t>
            </a:r>
            <a:endParaRPr lang="en-US" dirty="0" smtClean="0"/>
          </a:p>
          <a:p>
            <a:r>
              <a:rPr lang="en-US" i="1" dirty="0" err="1" smtClean="0"/>
              <a:t>Cachexia</a:t>
            </a:r>
            <a:r>
              <a:rPr lang="en-US" i="1" dirty="0" smtClean="0"/>
              <a:t> </a:t>
            </a:r>
            <a:r>
              <a:rPr lang="en-US" dirty="0"/>
              <a:t>or lean tissue wasting tends to be severe with liver cancer or metastasis. </a:t>
            </a:r>
            <a:endParaRPr lang="en-US" dirty="0" smtClean="0"/>
          </a:p>
          <a:p>
            <a:r>
              <a:rPr lang="en-US" dirty="0" smtClean="0"/>
              <a:t>Long-term </a:t>
            </a:r>
            <a:r>
              <a:rPr lang="en-US" dirty="0"/>
              <a:t>prognosis is poor.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DISORDERS OF THE GALLBLADDER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gallbladder is a saclike structure that stores bile produced by the liver.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walls of the gallbladder contain smooth </a:t>
            </a:r>
            <a:r>
              <a:rPr lang="en-US" dirty="0" smtClean="0"/>
              <a:t>muscle</a:t>
            </a:r>
          </a:p>
          <a:p>
            <a:r>
              <a:rPr lang="en-US" dirty="0" smtClean="0"/>
              <a:t>The bile works under </a:t>
            </a:r>
            <a:r>
              <a:rPr lang="en-US" dirty="0"/>
              <a:t>the stimulus of the duodenal hormone </a:t>
            </a:r>
            <a:r>
              <a:rPr lang="en-US" i="1" dirty="0" err="1"/>
              <a:t>cholecystokinin</a:t>
            </a:r>
            <a:r>
              <a:rPr lang="en-US" dirty="0"/>
              <a:t>, </a:t>
            </a:r>
            <a:r>
              <a:rPr lang="en-US" dirty="0" smtClean="0"/>
              <a:t>to contract </a:t>
            </a:r>
            <a:r>
              <a:rPr lang="en-US" dirty="0"/>
              <a:t>to eject bile down the bile duct and into the duodenum.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duodenum, bile salts emulsify fats to aid in their absorption. </a:t>
            </a:r>
            <a:endParaRPr lang="en-US" dirty="0" smtClean="0"/>
          </a:p>
          <a:p>
            <a:r>
              <a:rPr lang="en-US" dirty="0" smtClean="0"/>
              <a:t>Bile </a:t>
            </a:r>
            <a:r>
              <a:rPr lang="en-US" dirty="0"/>
              <a:t>is comprised primarily of water, bile salts, cholesterol and </a:t>
            </a:r>
            <a:r>
              <a:rPr lang="en-US" dirty="0" err="1"/>
              <a:t>bilirubin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</a:t>
            </a:r>
            <a:r>
              <a:rPr lang="en-US" b="1" dirty="0" smtClean="0"/>
              <a:t> Gallstone formation (</a:t>
            </a:r>
            <a:r>
              <a:rPr lang="en-US" b="1" dirty="0" err="1" smtClean="0"/>
              <a:t>Cholelithiasis</a:t>
            </a:r>
            <a:r>
              <a:rPr lang="en-US" b="1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Cholelithiasis</a:t>
            </a:r>
            <a:r>
              <a:rPr lang="en-US" dirty="0" smtClean="0"/>
              <a:t> </a:t>
            </a:r>
            <a:r>
              <a:rPr lang="en-US" dirty="0"/>
              <a:t>is the most common disorder of the </a:t>
            </a:r>
            <a:r>
              <a:rPr lang="en-US" dirty="0" smtClean="0"/>
              <a:t>GI </a:t>
            </a:r>
            <a:r>
              <a:rPr lang="en-US" dirty="0"/>
              <a:t>system</a:t>
            </a:r>
          </a:p>
          <a:p>
            <a:r>
              <a:rPr lang="en-US" dirty="0" smtClean="0"/>
              <a:t>They  </a:t>
            </a:r>
            <a:r>
              <a:rPr lang="en-US" dirty="0"/>
              <a:t>are hardened precipitates of bile that contain predominately cholesterol</a:t>
            </a:r>
          </a:p>
          <a:p>
            <a:r>
              <a:rPr lang="en-US" dirty="0" smtClean="0"/>
              <a:t>Sizes range </a:t>
            </a:r>
            <a:r>
              <a:rPr lang="en-US" dirty="0"/>
              <a:t>from </a:t>
            </a:r>
            <a:r>
              <a:rPr lang="en-US" dirty="0" smtClean="0"/>
              <a:t>sand-size  </a:t>
            </a:r>
            <a:r>
              <a:rPr lang="en-US" dirty="0"/>
              <a:t>to several inches in diameter</a:t>
            </a:r>
          </a:p>
          <a:p>
            <a:r>
              <a:rPr lang="en-US" dirty="0" smtClean="0"/>
              <a:t>Aging</a:t>
            </a:r>
            <a:r>
              <a:rPr lang="en-US" dirty="0"/>
              <a:t>, excess cholesterol, obesity, sudden dietary changes, or abnormal fat metabolism may </a:t>
            </a:r>
            <a:r>
              <a:rPr lang="en-US" dirty="0" smtClean="0"/>
              <a:t>contribute</a:t>
            </a:r>
            <a:endParaRPr lang="en-US" dirty="0"/>
          </a:p>
          <a:p>
            <a:r>
              <a:rPr lang="en-US" dirty="0" smtClean="0"/>
              <a:t>Detected </a:t>
            </a:r>
            <a:r>
              <a:rPr lang="en-US" dirty="0"/>
              <a:t>by </a:t>
            </a:r>
            <a:r>
              <a:rPr lang="en-US" dirty="0" smtClean="0"/>
              <a:t>X-ray</a:t>
            </a:r>
            <a:r>
              <a:rPr lang="en-US" dirty="0"/>
              <a:t>, </a:t>
            </a:r>
            <a:r>
              <a:rPr lang="en-US" dirty="0" err="1"/>
              <a:t>ultrasonography</a:t>
            </a:r>
            <a:r>
              <a:rPr lang="en-US" dirty="0"/>
              <a:t>, and </a:t>
            </a:r>
            <a:r>
              <a:rPr lang="en-US" dirty="0" err="1"/>
              <a:t>cholecystoscopy</a:t>
            </a:r>
            <a:endParaRPr lang="en-US" dirty="0"/>
          </a:p>
          <a:p>
            <a:endParaRPr lang="en-US" i="1" dirty="0" smtClean="0"/>
          </a:p>
          <a:p>
            <a:r>
              <a:rPr lang="en-US" b="1" i="1" dirty="0" smtClean="0"/>
              <a:t>Manifestations </a:t>
            </a:r>
            <a:r>
              <a:rPr lang="en-US" b="1" i="1" dirty="0"/>
              <a:t>of gallstone formation</a:t>
            </a:r>
            <a:endParaRPr lang="en-US" b="1" dirty="0"/>
          </a:p>
          <a:p>
            <a:r>
              <a:rPr lang="en-US" dirty="0" smtClean="0"/>
              <a:t>Symptoms will </a:t>
            </a:r>
            <a:r>
              <a:rPr lang="en-US" dirty="0"/>
              <a:t>generally not occur until the stones have reached sufficient size to block the bile ducts</a:t>
            </a:r>
          </a:p>
          <a:p>
            <a:r>
              <a:rPr lang="en-US" dirty="0" smtClean="0"/>
              <a:t>Acute </a:t>
            </a:r>
            <a:r>
              <a:rPr lang="en-US" dirty="0"/>
              <a:t>and severe abdominal pain</a:t>
            </a:r>
          </a:p>
          <a:p>
            <a:r>
              <a:rPr lang="en-US" dirty="0" smtClean="0"/>
              <a:t>Nausea</a:t>
            </a:r>
            <a:r>
              <a:rPr lang="en-US" dirty="0"/>
              <a:t>, vomiting, fever, chills</a:t>
            </a:r>
          </a:p>
          <a:p>
            <a:r>
              <a:rPr lang="en-US" dirty="0" smtClean="0"/>
              <a:t>Jaundice </a:t>
            </a:r>
            <a:r>
              <a:rPr lang="en-US" dirty="0"/>
              <a:t>from obstruction of bile </a:t>
            </a:r>
            <a:r>
              <a:rPr lang="en-US" dirty="0" smtClean="0"/>
              <a:t>outflow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2 </a:t>
            </a:r>
            <a:r>
              <a:rPr lang="en-US" b="1" dirty="0" err="1" smtClean="0"/>
              <a:t>Cholecystitis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Cholecystitis</a:t>
            </a:r>
            <a:r>
              <a:rPr lang="en-US" dirty="0" smtClean="0"/>
              <a:t> </a:t>
            </a:r>
            <a:r>
              <a:rPr lang="en-US" dirty="0"/>
              <a:t>is an acute or chronic inflammation of the gallbladder.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most commonly caused by the presence of gallstones in the gallbladder, but may also result from infection or reduced blood flow to the gallbladder. </a:t>
            </a:r>
            <a:endParaRPr lang="en-US" dirty="0" smtClean="0"/>
          </a:p>
          <a:p>
            <a:r>
              <a:rPr lang="en-US" dirty="0" smtClean="0"/>
              <a:t>Signs </a:t>
            </a:r>
            <a:r>
              <a:rPr lang="en-US" dirty="0"/>
              <a:t>and symptoms are similar to those observed with </a:t>
            </a:r>
            <a:r>
              <a:rPr lang="en-US" dirty="0" err="1"/>
              <a:t>cholelithiasis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Treatment </a:t>
            </a:r>
            <a:r>
              <a:rPr lang="en-US" dirty="0"/>
              <a:t>involves removal of gallstones and antibiotics for treatment of infection if present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DISORDERS OF THE PANCREAS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1 </a:t>
            </a:r>
            <a:r>
              <a:rPr lang="en-US" b="1" dirty="0"/>
              <a:t>Pancreatitis</a:t>
            </a:r>
            <a:endParaRPr lang="en-US" dirty="0"/>
          </a:p>
          <a:p>
            <a:r>
              <a:rPr lang="en-US" dirty="0"/>
              <a:t>Inflammation of the pancreas that may be acute or chronic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Because </a:t>
            </a:r>
            <a:r>
              <a:rPr lang="en-US" dirty="0"/>
              <a:t>the pancreas contains both exocrine and endocrine cells, inflammation of the pancreas can affect both digestive function and the regulation of blood glucose. </a:t>
            </a:r>
            <a:endParaRPr lang="en-US" dirty="0" smtClean="0"/>
          </a:p>
          <a:p>
            <a:endParaRPr lang="en-US" i="1" dirty="0" smtClean="0"/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b="1" i="1" dirty="0" smtClean="0"/>
              <a:t>Manifestations </a:t>
            </a:r>
            <a:r>
              <a:rPr lang="en-US" b="1" i="1" dirty="0"/>
              <a:t>of pancreatitis</a:t>
            </a:r>
            <a:endParaRPr lang="en-US" b="1" dirty="0"/>
          </a:p>
          <a:p>
            <a:r>
              <a:rPr lang="en-US" dirty="0" err="1" smtClean="0"/>
              <a:t>Epigastric</a:t>
            </a:r>
            <a:r>
              <a:rPr lang="en-US" dirty="0" smtClean="0"/>
              <a:t> </a:t>
            </a:r>
            <a:r>
              <a:rPr lang="en-US" dirty="0"/>
              <a:t>pain</a:t>
            </a:r>
          </a:p>
          <a:p>
            <a:r>
              <a:rPr lang="en-US" dirty="0" smtClean="0"/>
              <a:t>Fever</a:t>
            </a:r>
            <a:r>
              <a:rPr lang="en-US" dirty="0"/>
              <a:t>, nausea, vomiting</a:t>
            </a:r>
          </a:p>
          <a:p>
            <a:r>
              <a:rPr lang="en-US" dirty="0" smtClean="0"/>
              <a:t>Reduced </a:t>
            </a:r>
            <a:r>
              <a:rPr lang="en-US" dirty="0"/>
              <a:t>bowel activity</a:t>
            </a:r>
          </a:p>
          <a:p>
            <a:r>
              <a:rPr lang="en-US" dirty="0" smtClean="0"/>
              <a:t>Anorexia</a:t>
            </a:r>
            <a:r>
              <a:rPr lang="en-US" dirty="0"/>
              <a:t>, malaise</a:t>
            </a:r>
          </a:p>
          <a:p>
            <a:r>
              <a:rPr lang="en-US" dirty="0" smtClean="0"/>
              <a:t>Intestinal </a:t>
            </a:r>
            <a:r>
              <a:rPr lang="en-US" dirty="0" err="1"/>
              <a:t>malabsorption</a:t>
            </a:r>
            <a:r>
              <a:rPr lang="en-US" dirty="0"/>
              <a:t>, poor digestion of nutrients</a:t>
            </a:r>
          </a:p>
          <a:p>
            <a:r>
              <a:rPr lang="en-US" dirty="0" smtClean="0"/>
              <a:t>Diabetes </a:t>
            </a:r>
            <a:r>
              <a:rPr lang="en-US" dirty="0"/>
              <a:t>mellitus if endocrine function of the pancreas is </a:t>
            </a:r>
            <a:r>
              <a:rPr lang="en-US" dirty="0" smtClean="0"/>
              <a:t>compromised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2 Pancreatic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Approximately </a:t>
            </a:r>
            <a:r>
              <a:rPr lang="en-US" dirty="0"/>
              <a:t>1.5% of individuals will be diagnosed with pancreas cancer during their lifetime.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vast majority of pancreatic cancers arise as </a:t>
            </a:r>
            <a:r>
              <a:rPr lang="en-US" dirty="0" err="1"/>
              <a:t>adenocarcinomas</a:t>
            </a:r>
            <a:r>
              <a:rPr lang="en-US" dirty="0"/>
              <a:t> in the </a:t>
            </a:r>
            <a:r>
              <a:rPr lang="en-US" dirty="0" err="1"/>
              <a:t>ductal</a:t>
            </a:r>
            <a:r>
              <a:rPr lang="en-US" dirty="0"/>
              <a:t> epithelium. </a:t>
            </a:r>
            <a:endParaRPr lang="en-US" dirty="0" smtClean="0"/>
          </a:p>
          <a:p>
            <a:r>
              <a:rPr lang="en-US" dirty="0" smtClean="0"/>
              <a:t>Age above 50 years </a:t>
            </a:r>
            <a:r>
              <a:rPr lang="en-US" dirty="0"/>
              <a:t>is a key </a:t>
            </a:r>
            <a:r>
              <a:rPr lang="en-US" dirty="0" smtClean="0"/>
              <a:t>factor</a:t>
            </a:r>
          </a:p>
          <a:p>
            <a:r>
              <a:rPr lang="en-US" dirty="0" smtClean="0"/>
              <a:t>Cigarette </a:t>
            </a:r>
            <a:r>
              <a:rPr lang="en-US" dirty="0"/>
              <a:t>smoking, diabetes and chronic </a:t>
            </a:r>
            <a:r>
              <a:rPr lang="en-US" dirty="0" smtClean="0"/>
              <a:t>pancreatitis are other factors </a:t>
            </a:r>
          </a:p>
          <a:p>
            <a:r>
              <a:rPr lang="en-US" dirty="0" smtClean="0"/>
              <a:t>Mortality </a:t>
            </a:r>
            <a:r>
              <a:rPr lang="en-US" dirty="0"/>
              <a:t>rates are very high and </a:t>
            </a:r>
            <a:r>
              <a:rPr lang="en-US" dirty="0" err="1"/>
              <a:t>longterm</a:t>
            </a:r>
            <a:r>
              <a:rPr lang="en-US" dirty="0"/>
              <a:t> survival is poor.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b="1" i="1" dirty="0" smtClean="0"/>
              <a:t>	Clinical </a:t>
            </a:r>
            <a:r>
              <a:rPr lang="en-US" b="1" i="1" dirty="0"/>
              <a:t>manifestations of pancreatic cancer</a:t>
            </a:r>
            <a:endParaRPr lang="en-US" b="1" dirty="0"/>
          </a:p>
          <a:p>
            <a:r>
              <a:rPr lang="en-US" dirty="0"/>
              <a:t>Pancreatic cancers may be asymptomatic until they reach sufficient size to obstruct </a:t>
            </a:r>
            <a:r>
              <a:rPr lang="en-US" dirty="0" err="1"/>
              <a:t>ductal</a:t>
            </a:r>
            <a:r>
              <a:rPr lang="en-US" dirty="0"/>
              <a:t> outflow. </a:t>
            </a:r>
            <a:endParaRPr lang="en-US" dirty="0" smtClean="0"/>
          </a:p>
          <a:p>
            <a:r>
              <a:rPr lang="en-US" dirty="0" err="1" smtClean="0"/>
              <a:t>Epigastric</a:t>
            </a:r>
            <a:r>
              <a:rPr lang="en-US" dirty="0" smtClean="0"/>
              <a:t> </a:t>
            </a:r>
            <a:r>
              <a:rPr lang="en-US" dirty="0"/>
              <a:t>pain and back pain may occur. </a:t>
            </a:r>
            <a:endParaRPr lang="en-US" dirty="0" smtClean="0"/>
          </a:p>
          <a:p>
            <a:r>
              <a:rPr lang="en-US" dirty="0" smtClean="0"/>
              <a:t>Pain </a:t>
            </a:r>
            <a:r>
              <a:rPr lang="en-US" dirty="0"/>
              <a:t>may occur with food ingestion.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growing tumor may </a:t>
            </a:r>
            <a:r>
              <a:rPr lang="en-US" dirty="0" smtClean="0"/>
              <a:t>obstruct </a:t>
            </a:r>
            <a:r>
              <a:rPr lang="en-US" dirty="0"/>
              <a:t>bile outflow and lead to jaundice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3096</Words>
  <Application>Microsoft Office PowerPoint</Application>
  <PresentationFormat>On-screen Show (4:3)</PresentationFormat>
  <Paragraphs>341</Paragraphs>
  <Slides>37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GASTROINTESTINAL DISEASES</vt:lpstr>
      <vt:lpstr>INTRODUCTION</vt:lpstr>
      <vt:lpstr>DISEASES OF THE ESOPHAGUS</vt:lpstr>
      <vt:lpstr>Slide 4</vt:lpstr>
      <vt:lpstr>1.1 Gastroesophageal reflux disease (GERD)</vt:lpstr>
      <vt:lpstr>DISORDERS OF THE STOMACH</vt:lpstr>
      <vt:lpstr>2 Peptic ulcers</vt:lpstr>
      <vt:lpstr>Slide 8</vt:lpstr>
      <vt:lpstr>DISORDERS OF THE INTESTINES</vt:lpstr>
      <vt:lpstr>DISORDERS OF THE INTESTINES</vt:lpstr>
      <vt:lpstr>DISORDERS OF THE INTESTINES</vt:lpstr>
      <vt:lpstr>DISORDERS OF THE INTESTINES</vt:lpstr>
      <vt:lpstr>DISORDERS OF THE INTESTINES</vt:lpstr>
      <vt:lpstr>DISORDERS OF INTESTINAL MOTILITY AND ABSORPTION</vt:lpstr>
      <vt:lpstr>1 Diarrhea</vt:lpstr>
      <vt:lpstr>2 Constipation</vt:lpstr>
      <vt:lpstr>3 Intestinal malabsorption</vt:lpstr>
      <vt:lpstr>3.1 Lactase deficiency</vt:lpstr>
      <vt:lpstr>GASTROINTESTINAL CANCERS (GC)</vt:lpstr>
      <vt:lpstr>2 Stomach cancer</vt:lpstr>
      <vt:lpstr>3 Colorectal cancer</vt:lpstr>
      <vt:lpstr>HEPATOBILIARY DISORDERS</vt:lpstr>
      <vt:lpstr>Tests of liver function</vt:lpstr>
      <vt:lpstr>1. Infectious disease of the liver</vt:lpstr>
      <vt:lpstr>Epidemiology of viral hepatitis</vt:lpstr>
      <vt:lpstr>Epidemiology of viral hepatitis</vt:lpstr>
      <vt:lpstr>Slide 27</vt:lpstr>
      <vt:lpstr>2. Alcoholic liver disease</vt:lpstr>
      <vt:lpstr>3. Cirrhosis</vt:lpstr>
      <vt:lpstr>Manifestations of cirrhosis and liver failure</vt:lpstr>
      <vt:lpstr>Slide 31</vt:lpstr>
      <vt:lpstr>4 Liver cancer</vt:lpstr>
      <vt:lpstr>DISORDERS OF THE GALLBLADDER</vt:lpstr>
      <vt:lpstr>1 Gallstone formation (Cholelithiasis) </vt:lpstr>
      <vt:lpstr>2 Cholecystitis</vt:lpstr>
      <vt:lpstr>DISORDERS OF THE PANCREAS</vt:lpstr>
      <vt:lpstr>2 Pancreatic cancer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GASTROINTESTINAL DISEASES</dc:title>
  <dc:creator>GILBERT</dc:creator>
  <cp:lastModifiedBy>GILBERT</cp:lastModifiedBy>
  <cp:revision>68</cp:revision>
  <dcterms:created xsi:type="dcterms:W3CDTF">2012-01-01T08:01:56Z</dcterms:created>
  <dcterms:modified xsi:type="dcterms:W3CDTF">2012-01-01T08:36:28Z</dcterms:modified>
</cp:coreProperties>
</file>